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56"/>
  </p:notesMasterIdLst>
  <p:handoutMasterIdLst>
    <p:handoutMasterId r:id="rId57"/>
  </p:handoutMasterIdLst>
  <p:sldIdLst>
    <p:sldId id="560" r:id="rId2"/>
    <p:sldId id="648" r:id="rId3"/>
    <p:sldId id="896" r:id="rId4"/>
    <p:sldId id="877" r:id="rId5"/>
    <p:sldId id="878" r:id="rId6"/>
    <p:sldId id="881" r:id="rId7"/>
    <p:sldId id="882" r:id="rId8"/>
    <p:sldId id="905" r:id="rId9"/>
    <p:sldId id="906" r:id="rId10"/>
    <p:sldId id="907" r:id="rId11"/>
    <p:sldId id="908" r:id="rId12"/>
    <p:sldId id="909" r:id="rId13"/>
    <p:sldId id="910" r:id="rId14"/>
    <p:sldId id="714" r:id="rId15"/>
    <p:sldId id="730" r:id="rId16"/>
    <p:sldId id="732" r:id="rId17"/>
    <p:sldId id="888" r:id="rId18"/>
    <p:sldId id="900" r:id="rId19"/>
    <p:sldId id="901" r:id="rId20"/>
    <p:sldId id="902" r:id="rId21"/>
    <p:sldId id="903" r:id="rId22"/>
    <p:sldId id="708" r:id="rId23"/>
    <p:sldId id="863" r:id="rId24"/>
    <p:sldId id="864" r:id="rId25"/>
    <p:sldId id="891" r:id="rId26"/>
    <p:sldId id="890" r:id="rId27"/>
    <p:sldId id="865" r:id="rId28"/>
    <p:sldId id="709" r:id="rId29"/>
    <p:sldId id="725" r:id="rId30"/>
    <p:sldId id="724" r:id="rId31"/>
    <p:sldId id="858" r:id="rId32"/>
    <p:sldId id="829" r:id="rId33"/>
    <p:sldId id="860" r:id="rId34"/>
    <p:sldId id="889" r:id="rId35"/>
    <p:sldId id="904" r:id="rId36"/>
    <p:sldId id="825" r:id="rId37"/>
    <p:sldId id="892" r:id="rId38"/>
    <p:sldId id="911" r:id="rId39"/>
    <p:sldId id="816" r:id="rId40"/>
    <p:sldId id="885" r:id="rId41"/>
    <p:sldId id="757" r:id="rId42"/>
    <p:sldId id="785" r:id="rId43"/>
    <p:sldId id="895" r:id="rId44"/>
    <p:sldId id="912" r:id="rId45"/>
    <p:sldId id="820" r:id="rId46"/>
    <p:sldId id="893" r:id="rId47"/>
    <p:sldId id="899" r:id="rId48"/>
    <p:sldId id="843" r:id="rId49"/>
    <p:sldId id="769" r:id="rId50"/>
    <p:sldId id="808" r:id="rId51"/>
    <p:sldId id="765" r:id="rId52"/>
    <p:sldId id="766" r:id="rId53"/>
    <p:sldId id="767" r:id="rId54"/>
    <p:sldId id="768" r:id="rId55"/>
  </p:sldIdLst>
  <p:sldSz cx="9144000" cy="6858000" type="screen4x3"/>
  <p:notesSz cx="7132638" cy="9418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500" kern="1200">
        <a:solidFill>
          <a:srgbClr val="CC0000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500" kern="1200">
        <a:solidFill>
          <a:srgbClr val="CC0000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500" kern="1200">
        <a:solidFill>
          <a:srgbClr val="CC0000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500" kern="1200">
        <a:solidFill>
          <a:srgbClr val="CC0000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500" kern="1200">
        <a:solidFill>
          <a:srgbClr val="CC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500" kern="1200">
        <a:solidFill>
          <a:srgbClr val="CC0000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500" kern="1200">
        <a:solidFill>
          <a:srgbClr val="CC0000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500" kern="1200">
        <a:solidFill>
          <a:srgbClr val="CC0000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500" kern="1200">
        <a:solidFill>
          <a:srgbClr val="CC0000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000000"/>
    </p:penClr>
  </p:showPr>
  <p:clrMru>
    <a:srgbClr val="0099FF"/>
    <a:srgbClr val="3333CC"/>
    <a:srgbClr val="FFCCFF"/>
    <a:srgbClr val="CC0000"/>
    <a:srgbClr val="0000FF"/>
    <a:srgbClr val="0066FF"/>
    <a:srgbClr val="3399FF"/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8053" autoAdjust="0"/>
    <p:restoredTop sz="86084" autoAdjust="0"/>
  </p:normalViewPr>
  <p:slideViewPr>
    <p:cSldViewPr>
      <p:cViewPr>
        <p:scale>
          <a:sx n="75" d="100"/>
          <a:sy n="75" d="100"/>
        </p:scale>
        <p:origin x="-840" y="-480"/>
      </p:cViewPr>
      <p:guideLst>
        <p:guide orient="horz" pos="4080"/>
        <p:guide pos="52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54"/>
    </p:cViewPr>
  </p:sorterViewPr>
  <p:notesViewPr>
    <p:cSldViewPr>
      <p:cViewPr>
        <p:scale>
          <a:sx n="100" d="100"/>
          <a:sy n="100" d="100"/>
        </p:scale>
        <p:origin x="-822" y="2184"/>
      </p:cViewPr>
      <p:guideLst>
        <p:guide orient="horz" pos="2965"/>
        <p:guide pos="224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4.xml"/><Relationship Id="rId1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3089275" cy="473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55" tIns="0" rIns="19855" bIns="0" numCol="1" anchor="t" anchorCtr="0" compatLnSpc="1">
            <a:prstTxWarp prst="textNoShape">
              <a:avLst/>
            </a:prstTxWarp>
          </a:bodyPr>
          <a:lstStyle>
            <a:lvl1pPr algn="l" defTabSz="952500" eaLnBrk="0" hangingPunct="0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000" i="1">
                <a:solidFill>
                  <a:schemeClr val="tx1"/>
                </a:solidFill>
                <a:latin typeface="Palatino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43363" y="-1588"/>
            <a:ext cx="3089275" cy="473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55" tIns="0" rIns="19855" bIns="0" numCol="1" anchor="t" anchorCtr="0" compatLnSpc="1">
            <a:prstTxWarp prst="textNoShape">
              <a:avLst/>
            </a:prstTxWarp>
          </a:bodyPr>
          <a:lstStyle>
            <a:lvl1pPr algn="r" defTabSz="952500" eaLnBrk="0" hangingPunct="0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000" i="1">
                <a:solidFill>
                  <a:schemeClr val="tx1"/>
                </a:solidFill>
                <a:latin typeface="Palatino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3243263" y="8970963"/>
            <a:ext cx="6461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006" tIns="46330" rIns="91006" bIns="46330">
            <a:spAutoFit/>
          </a:bodyPr>
          <a:lstStyle/>
          <a:p>
            <a:pPr algn="ctr" defTabSz="904875" eaLnBrk="0" hangingPunct="0">
              <a:lnSpc>
                <a:spcPct val="90000"/>
              </a:lnSpc>
              <a:defRPr/>
            </a:pPr>
            <a:r>
              <a:rPr lang="en-US" sz="1000">
                <a:solidFill>
                  <a:schemeClr val="tx1"/>
                </a:solidFill>
                <a:latin typeface="Palatino" pitchFamily="18" charset="0"/>
              </a:rPr>
              <a:t>Page </a:t>
            </a:r>
            <a:fld id="{B807B944-D39B-4CFF-8416-EC95F91DE68B}" type="slidenum">
              <a:rPr lang="en-US" sz="1000">
                <a:solidFill>
                  <a:schemeClr val="tx1"/>
                </a:solidFill>
                <a:latin typeface="Palatino" pitchFamily="18" charset="0"/>
              </a:rPr>
              <a:pPr algn="ctr" defTabSz="904875" eaLnBrk="0" hangingPunct="0">
                <a:lnSpc>
                  <a:spcPct val="90000"/>
                </a:lnSpc>
                <a:defRPr/>
              </a:pPr>
              <a:t>‹#›</a:t>
            </a:fld>
            <a:endParaRPr lang="en-US" sz="1000">
              <a:solidFill>
                <a:schemeClr val="tx1"/>
              </a:solidFill>
              <a:latin typeface="Palatino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3089275" cy="473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55" tIns="0" rIns="19855" bIns="0" numCol="1" anchor="t" anchorCtr="0" compatLnSpc="1">
            <a:prstTxWarp prst="textNoShape">
              <a:avLst/>
            </a:prstTxWarp>
          </a:bodyPr>
          <a:lstStyle>
            <a:lvl1pPr algn="l" defTabSz="952500" eaLnBrk="0" hangingPunct="0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43363" y="-1588"/>
            <a:ext cx="3089275" cy="473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55" tIns="0" rIns="19855" bIns="0" numCol="1" anchor="t" anchorCtr="0" compatLnSpc="1">
            <a:prstTxWarp prst="textNoShape">
              <a:avLst/>
            </a:prstTxWarp>
          </a:bodyPr>
          <a:lstStyle>
            <a:lvl1pPr algn="r" defTabSz="952500" eaLnBrk="0" hangingPunct="0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45563"/>
            <a:ext cx="308927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55" tIns="0" rIns="19855" bIns="0" numCol="1" anchor="b" anchorCtr="0" compatLnSpc="1">
            <a:prstTxWarp prst="textNoShape">
              <a:avLst/>
            </a:prstTxWarp>
          </a:bodyPr>
          <a:lstStyle>
            <a:lvl1pPr algn="l" defTabSz="952500" eaLnBrk="0" hangingPunct="0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43363" y="8945563"/>
            <a:ext cx="308927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55" tIns="0" rIns="19855" bIns="0" numCol="1" anchor="b" anchorCtr="0" compatLnSpc="1">
            <a:prstTxWarp prst="textNoShape">
              <a:avLst/>
            </a:prstTxWarp>
          </a:bodyPr>
          <a:lstStyle>
            <a:lvl1pPr algn="r" defTabSz="952500" eaLnBrk="0" hangingPunct="0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B58A40F-090B-49A9-8681-2E67D27814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198813" y="8970963"/>
            <a:ext cx="73025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006" tIns="46330" rIns="91006" bIns="46330">
            <a:spAutoFit/>
          </a:bodyPr>
          <a:lstStyle/>
          <a:p>
            <a:pPr algn="ctr" defTabSz="904875" eaLnBrk="0" hangingPunct="0">
              <a:lnSpc>
                <a:spcPct val="90000"/>
              </a:lnSpc>
              <a:defRPr/>
            </a:pPr>
            <a:r>
              <a:rPr lang="en-US" sz="1200">
                <a:solidFill>
                  <a:schemeClr val="tx1"/>
                </a:solidFill>
                <a:latin typeface="Palatino" pitchFamily="18" charset="0"/>
              </a:rPr>
              <a:t>Page </a:t>
            </a:r>
            <a:fld id="{057FF81E-8629-414B-8429-D78F551DF043}" type="slidenum">
              <a:rPr lang="en-US" sz="1200">
                <a:solidFill>
                  <a:schemeClr val="tx1"/>
                </a:solidFill>
                <a:latin typeface="Palatino" pitchFamily="18" charset="0"/>
              </a:rPr>
              <a:pPr algn="ctr" defTabSz="904875" eaLnBrk="0" hangingPunct="0">
                <a:lnSpc>
                  <a:spcPct val="90000"/>
                </a:lnSpc>
                <a:defRPr/>
              </a:pPr>
              <a:t>‹#›</a:t>
            </a:fld>
            <a:endParaRPr lang="en-US" sz="1200">
              <a:solidFill>
                <a:schemeClr val="tx1"/>
              </a:solidFill>
              <a:latin typeface="Palatino" pitchFamily="18" charset="0"/>
            </a:endParaRPr>
          </a:p>
        </p:txBody>
      </p:sp>
      <p:sp>
        <p:nvSpPr>
          <p:cNvPr id="14343" name="Rectangle 7"/>
          <p:cNvSpPr>
            <a:spLocks noGrp="1" noRot="1" noChangeArrowheads="1" noTextEdit="1"/>
          </p:cNvSpPr>
          <p:nvPr>
            <p:ph type="sldImg" idx="2"/>
          </p:nvPr>
        </p:nvSpPr>
        <p:spPr bwMode="auto">
          <a:xfrm>
            <a:off x="1222375" y="714375"/>
            <a:ext cx="4689475" cy="35163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0913" y="4475163"/>
            <a:ext cx="5230812" cy="423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9" tIns="47985" rIns="95969" bIns="479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87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Palatino" pitchFamily="18" charset="0"/>
        <a:ea typeface="+mn-ea"/>
        <a:cs typeface="+mn-cs"/>
      </a:defRPr>
    </a:lvl1pPr>
    <a:lvl2pPr marL="457200" algn="l" rtl="0" eaLnBrk="0" fontAlgn="base" hangingPunct="0">
      <a:lnSpc>
        <a:spcPct val="87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Palatino" pitchFamily="18" charset="0"/>
        <a:ea typeface="+mn-ea"/>
        <a:cs typeface="+mn-cs"/>
      </a:defRPr>
    </a:lvl2pPr>
    <a:lvl3pPr marL="914400" algn="l" rtl="0" eaLnBrk="0" fontAlgn="base" hangingPunct="0">
      <a:lnSpc>
        <a:spcPct val="87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Palatino" pitchFamily="18" charset="0"/>
        <a:ea typeface="+mn-ea"/>
        <a:cs typeface="+mn-cs"/>
      </a:defRPr>
    </a:lvl3pPr>
    <a:lvl4pPr marL="1371600" algn="l" rtl="0" eaLnBrk="0" fontAlgn="base" hangingPunct="0">
      <a:lnSpc>
        <a:spcPct val="87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Palatino" pitchFamily="18" charset="0"/>
        <a:ea typeface="+mn-ea"/>
        <a:cs typeface="+mn-cs"/>
      </a:defRPr>
    </a:lvl4pPr>
    <a:lvl5pPr marL="1828800" algn="l" rtl="0" eaLnBrk="0" fontAlgn="base" hangingPunct="0">
      <a:lnSpc>
        <a:spcPct val="87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Palatino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931557-B55F-4BBB-BF05-A62E8DF56491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7410" name="Rectangle 2"/>
          <p:cNvSpPr>
            <a:spLocks noGrp="1" noRo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>
              <a:buFont typeface="Wingdings" pitchFamily="2" charset="2"/>
              <a:buNone/>
            </a:pPr>
            <a:endParaRPr lang="en-US" smtClean="0">
              <a:latin typeface="Palatino"/>
            </a:endParaRPr>
          </a:p>
          <a:p>
            <a:pPr>
              <a:buFontTx/>
              <a:buChar char="•"/>
            </a:pPr>
            <a:endParaRPr lang="en-US" smtClean="0">
              <a:latin typeface="Palatino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44B440-991D-4B9A-854F-38CF4E9904EA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75778" name="Rectangle 2"/>
          <p:cNvSpPr>
            <a:spLocks noGrp="1" noRot="1" noChangeArrowheads="1" noTextEdit="1"/>
          </p:cNvSpPr>
          <p:nvPr>
            <p:ph type="sldImg"/>
          </p:nvPr>
        </p:nvSpPr>
        <p:spPr>
          <a:xfrm>
            <a:off x="1223963" y="712788"/>
            <a:ext cx="4687887" cy="3516312"/>
          </a:xfrm>
          <a:ln cap="flat"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0913" y="4473575"/>
            <a:ext cx="5230812" cy="4238625"/>
          </a:xfrm>
          <a:noFill/>
          <a:ln/>
        </p:spPr>
        <p:txBody>
          <a:bodyPr lIns="94870" tIns="47434" rIns="94870" bIns="47434"/>
          <a:lstStyle/>
          <a:p>
            <a:endParaRPr lang="en-US" smtClean="0">
              <a:latin typeface="Palatino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CEB2DC-3120-42A5-AF5E-AA832DFD2054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77826" name="Rectangle 2"/>
          <p:cNvSpPr>
            <a:spLocks noGrp="1" noRot="1" noChangeArrowheads="1" noTextEdit="1"/>
          </p:cNvSpPr>
          <p:nvPr>
            <p:ph type="sldImg"/>
          </p:nvPr>
        </p:nvSpPr>
        <p:spPr>
          <a:xfrm>
            <a:off x="1223963" y="712788"/>
            <a:ext cx="4687887" cy="3516312"/>
          </a:xfrm>
          <a:ln cap="flat"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0913" y="4473575"/>
            <a:ext cx="5230812" cy="4238625"/>
          </a:xfrm>
          <a:noFill/>
          <a:ln/>
        </p:spPr>
        <p:txBody>
          <a:bodyPr lIns="94870" tIns="47434" rIns="94870" bIns="47434"/>
          <a:lstStyle/>
          <a:p>
            <a:endParaRPr lang="en-US" smtClean="0">
              <a:latin typeface="Palatino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FEA772-2B47-42E5-B626-95201EB6DA53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79874" name="Rectangle 2"/>
          <p:cNvSpPr>
            <a:spLocks noGrp="1" noRot="1" noChangeArrowheads="1" noTextEdit="1"/>
          </p:cNvSpPr>
          <p:nvPr>
            <p:ph type="sldImg"/>
          </p:nvPr>
        </p:nvSpPr>
        <p:spPr>
          <a:xfrm>
            <a:off x="1223963" y="712788"/>
            <a:ext cx="4687887" cy="3516312"/>
          </a:xfrm>
          <a:ln cap="flat"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0913" y="4473575"/>
            <a:ext cx="5230812" cy="4238625"/>
          </a:xfrm>
          <a:noFill/>
          <a:ln/>
        </p:spPr>
        <p:txBody>
          <a:bodyPr lIns="94870" tIns="47434" rIns="94870" bIns="47434"/>
          <a:lstStyle/>
          <a:p>
            <a:endParaRPr lang="en-US" smtClean="0">
              <a:latin typeface="Palatino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A89BA3-2EEE-4E05-A273-3E8BB190316A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81922" name="Rectangle 2"/>
          <p:cNvSpPr>
            <a:spLocks noGrp="1" noRot="1" noChangeArrowheads="1" noTextEdit="1"/>
          </p:cNvSpPr>
          <p:nvPr>
            <p:ph type="sldImg"/>
          </p:nvPr>
        </p:nvSpPr>
        <p:spPr>
          <a:xfrm>
            <a:off x="1223963" y="712788"/>
            <a:ext cx="4687887" cy="3516312"/>
          </a:xfrm>
          <a:ln cap="flat"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0913" y="4473575"/>
            <a:ext cx="5230812" cy="4238625"/>
          </a:xfrm>
          <a:noFill/>
          <a:ln/>
        </p:spPr>
        <p:txBody>
          <a:bodyPr lIns="94870" tIns="47434" rIns="94870" bIns="47434"/>
          <a:lstStyle/>
          <a:p>
            <a:endParaRPr lang="en-US" smtClean="0">
              <a:latin typeface="Palatino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7569C9-381E-4AA0-880F-FEA6EC6DB6A6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47106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Palatino"/>
              </a:rPr>
              <a:t>Comprizon awards obligation and we use PJ and PN’s to record it in Pegasys (can’t print them)</a:t>
            </a:r>
          </a:p>
          <a:p>
            <a:r>
              <a:rPr lang="en-US" smtClean="0">
                <a:latin typeface="Palatino"/>
              </a:rPr>
              <a:t>IX- Example: GM&amp;A and PBS have a transaction between themselves</a:t>
            </a:r>
          </a:p>
          <a:p>
            <a:endParaRPr lang="en-US" smtClean="0">
              <a:latin typeface="Palatino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BC7AA6-6B3F-4696-8BBB-AE2CF80A119F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49154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Palatino"/>
              </a:rPr>
              <a:t>PR is the first step- form 49</a:t>
            </a:r>
          </a:p>
          <a:p>
            <a:r>
              <a:rPr lang="en-US" smtClean="0">
                <a:latin typeface="Palatino"/>
              </a:rPr>
              <a:t>RW- PBS</a:t>
            </a:r>
          </a:p>
          <a:p>
            <a:r>
              <a:rPr lang="en-US" smtClean="0">
                <a:latin typeface="Palatino"/>
              </a:rPr>
              <a:t>RK- everything else</a:t>
            </a:r>
          </a:p>
          <a:p>
            <a:endParaRPr lang="en-US" smtClean="0">
              <a:latin typeface="Palatino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BF7CB9-12C3-479F-B8F0-4774FCB0FC37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51202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Palatino"/>
              </a:rPr>
              <a:t>Skip slide if nobody in the class is from DC courts</a:t>
            </a:r>
          </a:p>
          <a:p>
            <a:endParaRPr lang="en-US" smtClean="0">
              <a:latin typeface="Palatino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A5D126-96F6-4528-A985-6D61BBFD989A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23554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Palatino"/>
              </a:rPr>
              <a:t>Fill out form, have supervisor sign it, hand it in to your functional coordinator (available under Help tab of Pegasys homepage)</a:t>
            </a:r>
          </a:p>
          <a:p>
            <a:endParaRPr lang="en-US" smtClean="0">
              <a:latin typeface="Palatino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1E2427-7CDF-4E02-BDDE-B83C8134C9AF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26626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Palatino"/>
              </a:rPr>
              <a:t>MUST change password first time!</a:t>
            </a:r>
          </a:p>
          <a:p>
            <a:r>
              <a:rPr lang="en-US" smtClean="0">
                <a:latin typeface="Palatino"/>
              </a:rPr>
              <a:t>Password then lasts for 90 days</a:t>
            </a:r>
          </a:p>
          <a:p>
            <a:endParaRPr lang="en-US" smtClean="0">
              <a:latin typeface="Palatino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0074CF-6490-4858-8F2D-0535F7045C37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28674" name="Rectangle 2"/>
          <p:cNvSpPr>
            <a:spLocks noGrp="1" noRot="1" noChangeArrowheads="1" noTextEdit="1"/>
          </p:cNvSpPr>
          <p:nvPr>
            <p:ph type="sldImg"/>
          </p:nvPr>
        </p:nvSpPr>
        <p:spPr>
          <a:xfrm>
            <a:off x="1211263" y="708025"/>
            <a:ext cx="4710112" cy="3532188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2788" y="4476750"/>
            <a:ext cx="5707062" cy="4233863"/>
          </a:xfrm>
          <a:noFill/>
          <a:ln/>
        </p:spPr>
        <p:txBody>
          <a:bodyPr/>
          <a:lstStyle/>
          <a:p>
            <a:r>
              <a:rPr lang="en-US" smtClean="0">
                <a:latin typeface="Palatino"/>
              </a:rPr>
              <a:t>Two-Way Match – Are used in Prepayments (training and subscriptions)</a:t>
            </a:r>
          </a:p>
          <a:p>
            <a:endParaRPr lang="en-US" smtClean="0">
              <a:latin typeface="Palatino"/>
            </a:endParaRPr>
          </a:p>
          <a:p>
            <a:r>
              <a:rPr lang="en-US" smtClean="0">
                <a:latin typeface="Palatino"/>
              </a:rPr>
              <a:t>One-Way Match - $3,000 simple purchase (no fees)…This has 3 approvals and the payment goes out in that period.</a:t>
            </a:r>
          </a:p>
          <a:p>
            <a:r>
              <a:rPr lang="en-US" smtClean="0">
                <a:latin typeface="Palatino"/>
              </a:rPr>
              <a:t>We use this to pay for a KC associate’s rent in DC.</a:t>
            </a:r>
          </a:p>
          <a:p>
            <a:endParaRPr lang="en-US" smtClean="0">
              <a:latin typeface="Palatino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1040CD-2D6B-44AC-A4E6-6B6E1A5C8E53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9458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Palatino"/>
              </a:rPr>
              <a:t>-This is an overview class, we will touch over things briefly and teach you how to navigate through Pegasys</a:t>
            </a:r>
          </a:p>
          <a:p>
            <a:r>
              <a:rPr lang="en-US" smtClean="0">
                <a:latin typeface="Palatino"/>
              </a:rPr>
              <a:t>- Purchase Request, Orders, Receipts, and Credit Card are all separate classes</a:t>
            </a:r>
          </a:p>
          <a:p>
            <a:endParaRPr lang="en-US" smtClean="0">
              <a:latin typeface="Palatino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67316E-C252-451B-AE39-DA6F33DEF4B9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30722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Palatino"/>
              </a:rPr>
              <a:t>This is where you see documents that you need to approve</a:t>
            </a:r>
          </a:p>
          <a:p>
            <a:r>
              <a:rPr lang="en-US" smtClean="0">
                <a:latin typeface="Palatino"/>
              </a:rPr>
              <a:t>If your document was rejected it will come back to here</a:t>
            </a:r>
          </a:p>
          <a:p>
            <a:endParaRPr lang="en-US" smtClean="0">
              <a:latin typeface="Palatino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5E2EA8-2FC7-4E46-BDA5-4C03DAAB9AAA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32770" name="Rectangle 2"/>
          <p:cNvSpPr>
            <a:spLocks noGrp="1" noRot="1" noChangeArrowheads="1" noTextEdit="1"/>
          </p:cNvSpPr>
          <p:nvPr>
            <p:ph type="sldImg"/>
          </p:nvPr>
        </p:nvSpPr>
        <p:spPr>
          <a:xfrm>
            <a:off x="1174750" y="695325"/>
            <a:ext cx="4741863" cy="3556000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84688"/>
            <a:ext cx="5211763" cy="4251325"/>
          </a:xfrm>
          <a:noFill/>
          <a:ln/>
        </p:spPr>
        <p:txBody>
          <a:bodyPr/>
          <a:lstStyle/>
          <a:p>
            <a:r>
              <a:rPr lang="en-US" b="1" smtClean="0">
                <a:latin typeface="Palatino"/>
              </a:rPr>
              <a:t>Preferences-</a:t>
            </a:r>
            <a:r>
              <a:rPr lang="en-US" smtClean="0">
                <a:latin typeface="Palatino"/>
              </a:rPr>
              <a:t>where you change your password</a:t>
            </a:r>
          </a:p>
          <a:p>
            <a:r>
              <a:rPr lang="en-US" b="1" smtClean="0">
                <a:latin typeface="Palatino"/>
              </a:rPr>
              <a:t>New Window-</a:t>
            </a:r>
            <a:r>
              <a:rPr lang="en-US" smtClean="0">
                <a:latin typeface="Palatino"/>
              </a:rPr>
              <a:t> if you try to X out the window instead of hitting “Close Window” a warning should pop up</a:t>
            </a:r>
            <a:endParaRPr lang="en-US" b="1" smtClean="0">
              <a:latin typeface="Palatino"/>
            </a:endParaRPr>
          </a:p>
          <a:p>
            <a:r>
              <a:rPr lang="en-US" b="1" smtClean="0">
                <a:latin typeface="Palatino"/>
              </a:rPr>
              <a:t>Help- </a:t>
            </a:r>
            <a:r>
              <a:rPr lang="en-US" smtClean="0">
                <a:latin typeface="Palatino"/>
              </a:rPr>
              <a:t>review user guides to get pegasys specific guides </a:t>
            </a:r>
          </a:p>
          <a:p>
            <a:r>
              <a:rPr lang="en-US" b="1" smtClean="0">
                <a:latin typeface="Palatino"/>
              </a:rPr>
              <a:t>Shortcut-</a:t>
            </a:r>
            <a:r>
              <a:rPr lang="en-US" smtClean="0">
                <a:latin typeface="Palatino"/>
              </a:rPr>
              <a:t> can create a document and make a shortcut to it but searching in Form/Doc select is better so we don’t use Shortcut </a:t>
            </a:r>
          </a:p>
          <a:p>
            <a:endParaRPr lang="en-US" b="1" smtClean="0">
              <a:latin typeface="Palatino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CB672F-C9B4-4179-B8D2-5A952C6F2271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34818" name="Rectangle 2"/>
          <p:cNvSpPr>
            <a:spLocks noGrp="1" noRot="1" noChangeArrowheads="1" noTextEdit="1"/>
          </p:cNvSpPr>
          <p:nvPr>
            <p:ph type="sldImg"/>
          </p:nvPr>
        </p:nvSpPr>
        <p:spPr>
          <a:xfrm>
            <a:off x="1211263" y="706438"/>
            <a:ext cx="4710112" cy="3532187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2788" y="4475163"/>
            <a:ext cx="5707062" cy="4237037"/>
          </a:xfrm>
          <a:noFill/>
          <a:ln/>
        </p:spPr>
        <p:txBody>
          <a:bodyPr/>
          <a:lstStyle/>
          <a:p>
            <a:r>
              <a:rPr lang="en-US" b="1" smtClean="0">
                <a:latin typeface="Palatino"/>
              </a:rPr>
              <a:t>Transactions- </a:t>
            </a:r>
            <a:r>
              <a:rPr lang="en-US" smtClean="0">
                <a:latin typeface="Palatino"/>
              </a:rPr>
              <a:t>Create/correct/amend documents or forms</a:t>
            </a:r>
          </a:p>
          <a:p>
            <a:r>
              <a:rPr lang="en-US" b="1" smtClean="0">
                <a:latin typeface="Palatino"/>
              </a:rPr>
              <a:t>Utilities- </a:t>
            </a:r>
            <a:r>
              <a:rPr lang="en-US" smtClean="0">
                <a:latin typeface="Palatino"/>
              </a:rPr>
              <a:t> where you go to get reports</a:t>
            </a:r>
          </a:p>
          <a:p>
            <a:r>
              <a:rPr lang="en-US" b="1" smtClean="0">
                <a:latin typeface="Palatino"/>
              </a:rPr>
              <a:t>Bookmarks</a:t>
            </a:r>
            <a:r>
              <a:rPr lang="en-US" smtClean="0">
                <a:latin typeface="Palatino"/>
              </a:rPr>
              <a:t>- cannot bookmark a page using web browser bookmark</a:t>
            </a:r>
            <a:endParaRPr lang="en-US" b="1" smtClean="0">
              <a:latin typeface="Palatino"/>
            </a:endParaRPr>
          </a:p>
          <a:p>
            <a:endParaRPr lang="en-US" b="1" smtClean="0">
              <a:latin typeface="Palatino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70B401-2D59-4C46-809F-2BA17E1C9A5D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38914" name="Rectangle 2"/>
          <p:cNvSpPr>
            <a:spLocks noGrp="1" noRot="1" noChangeArrowheads="1" noTextEdit="1"/>
          </p:cNvSpPr>
          <p:nvPr>
            <p:ph type="sldImg"/>
          </p:nvPr>
        </p:nvSpPr>
        <p:spPr>
          <a:xfrm>
            <a:off x="1211263" y="706438"/>
            <a:ext cx="4710112" cy="3532187"/>
          </a:xfrm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2788" y="4475163"/>
            <a:ext cx="5707062" cy="4237037"/>
          </a:xfrm>
          <a:noFill/>
          <a:ln/>
        </p:spPr>
        <p:txBody>
          <a:bodyPr/>
          <a:lstStyle/>
          <a:p>
            <a:r>
              <a:rPr lang="en-US" smtClean="0">
                <a:latin typeface="Palatino"/>
              </a:rPr>
              <a:t>Allows to back track in Pegasys b/c clicking the back button in the web browser causes an error</a:t>
            </a:r>
          </a:p>
          <a:p>
            <a:r>
              <a:rPr lang="en-US" smtClean="0">
                <a:latin typeface="Palatino"/>
              </a:rPr>
              <a:t>Like Hanzel and Grettle</a:t>
            </a:r>
          </a:p>
          <a:p>
            <a:endParaRPr lang="en-US" smtClean="0">
              <a:latin typeface="Palatino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82649D-4D04-4C45-B4EC-B1FB4294CA67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40962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b="1" smtClean="0">
                <a:latin typeface="Palatino"/>
              </a:rPr>
              <a:t>Styles-</a:t>
            </a:r>
            <a:r>
              <a:rPr lang="en-US" smtClean="0">
                <a:latin typeface="Palatino"/>
              </a:rPr>
              <a:t> you can change the color</a:t>
            </a:r>
          </a:p>
          <a:p>
            <a:r>
              <a:rPr lang="en-US" b="1" smtClean="0">
                <a:latin typeface="Palatino"/>
              </a:rPr>
              <a:t>Change Password:</a:t>
            </a:r>
            <a:r>
              <a:rPr lang="en-US" smtClean="0">
                <a:latin typeface="Palatino"/>
              </a:rPr>
              <a:t> do after first log in </a:t>
            </a:r>
          </a:p>
          <a:p>
            <a:r>
              <a:rPr lang="en-US" b="1" smtClean="0">
                <a:latin typeface="Palatino"/>
              </a:rPr>
              <a:t>Document Defaults: </a:t>
            </a:r>
            <a:r>
              <a:rPr lang="en-US" smtClean="0">
                <a:latin typeface="Palatino"/>
              </a:rPr>
              <a:t>Example- you do PR’s in your office and only use one Acc Template set up default so everytime you do a PR the Acc Temp will be filled in</a:t>
            </a:r>
          </a:p>
          <a:p>
            <a:r>
              <a:rPr lang="en-US" b="1" smtClean="0">
                <a:latin typeface="Palatino"/>
              </a:rPr>
              <a:t>Office Default-</a:t>
            </a:r>
            <a:r>
              <a:rPr lang="en-US" smtClean="0">
                <a:latin typeface="Palatino"/>
              </a:rPr>
              <a:t> In PR’s and PO’s have address tabs that you can set defaults for your office</a:t>
            </a:r>
            <a:endParaRPr lang="en-US" b="1" smtClean="0">
              <a:latin typeface="Palatino"/>
            </a:endParaRPr>
          </a:p>
          <a:p>
            <a:endParaRPr lang="en-US" b="1" smtClean="0">
              <a:latin typeface="Palatino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7CC855-3E83-4D6A-A9F8-7D748C1D9EBD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43010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b="1" smtClean="0">
                <a:latin typeface="Palatino"/>
              </a:rPr>
              <a:t>Credit Card</a:t>
            </a:r>
            <a:r>
              <a:rPr lang="en-US" smtClean="0">
                <a:latin typeface="Palatino"/>
              </a:rPr>
              <a:t>- reconciliations</a:t>
            </a:r>
          </a:p>
          <a:p>
            <a:r>
              <a:rPr lang="en-US" b="1" smtClean="0">
                <a:latin typeface="Palatino"/>
              </a:rPr>
              <a:t>Purchasing-</a:t>
            </a:r>
            <a:r>
              <a:rPr lang="en-US" smtClean="0">
                <a:latin typeface="Palatino"/>
              </a:rPr>
              <a:t> PR’s, PO’s, Receipts, Credit Card</a:t>
            </a:r>
          </a:p>
          <a:p>
            <a:r>
              <a:rPr lang="en-US" b="1" smtClean="0">
                <a:latin typeface="Palatino"/>
              </a:rPr>
              <a:t>Form/Document-</a:t>
            </a:r>
            <a:r>
              <a:rPr lang="en-US" smtClean="0">
                <a:latin typeface="Palatino"/>
              </a:rPr>
              <a:t> Example: search all GP’s for Larry Sampson from October-November</a:t>
            </a:r>
            <a:endParaRPr lang="en-US" b="1" smtClean="0">
              <a:latin typeface="Palatino"/>
            </a:endParaRPr>
          </a:p>
          <a:p>
            <a:endParaRPr lang="en-US" b="1" smtClean="0">
              <a:latin typeface="Palatino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06B6B2-5A7C-42D2-894D-A27AEEA169F2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53250" name="Rectangle 2"/>
          <p:cNvSpPr>
            <a:spLocks noGrp="1" noRot="1" noChangeArrowheads="1" noTextEdit="1"/>
          </p:cNvSpPr>
          <p:nvPr>
            <p:ph type="sldImg"/>
          </p:nvPr>
        </p:nvSpPr>
        <p:spPr>
          <a:xfrm>
            <a:off x="1211263" y="706438"/>
            <a:ext cx="4710112" cy="3532187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2788" y="4475163"/>
            <a:ext cx="5707062" cy="4237037"/>
          </a:xfrm>
          <a:noFill/>
          <a:ln/>
        </p:spPr>
        <p:txBody>
          <a:bodyPr/>
          <a:lstStyle/>
          <a:p>
            <a:r>
              <a:rPr lang="en-US" smtClean="0">
                <a:latin typeface="Palatino"/>
              </a:rPr>
              <a:t>You use 310, 320, 330 all the time so add them to your favorites</a:t>
            </a:r>
          </a:p>
          <a:p>
            <a:endParaRPr lang="en-US" smtClean="0">
              <a:latin typeface="Palatino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0D88E7-077F-4B5F-86DC-F30E63AE25E4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55298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Palatino"/>
              </a:rPr>
              <a:t>Example: BlackBerry bill- you do one for October and just copy </a:t>
            </a:r>
            <a:r>
              <a:rPr lang="en-US" b="1" smtClean="0">
                <a:latin typeface="Palatino"/>
              </a:rPr>
              <a:t>from</a:t>
            </a:r>
            <a:r>
              <a:rPr lang="en-US" smtClean="0">
                <a:latin typeface="Palatino"/>
              </a:rPr>
              <a:t> that for November</a:t>
            </a:r>
          </a:p>
          <a:p>
            <a:endParaRPr lang="en-US" smtClean="0">
              <a:latin typeface="Palatino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7352E9-507C-4A8B-AE63-FC9671B4853E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57346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Palatino"/>
              </a:rPr>
              <a:t>Moving </a:t>
            </a:r>
            <a:r>
              <a:rPr lang="en-US" b="1" smtClean="0">
                <a:latin typeface="Palatino"/>
              </a:rPr>
              <a:t>Forward</a:t>
            </a:r>
            <a:r>
              <a:rPr lang="en-US" smtClean="0">
                <a:latin typeface="Palatino"/>
              </a:rPr>
              <a:t> through the purchasing chain</a:t>
            </a:r>
          </a:p>
          <a:p>
            <a:endParaRPr lang="en-US" smtClean="0">
              <a:latin typeface="Palatino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6C3A66-2B14-4313-83B9-BAB9565A53E3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83970" name="Rectangle 2"/>
          <p:cNvSpPr>
            <a:spLocks noGrp="1" noRot="1" noChangeArrowheads="1" noTextEdit="1"/>
          </p:cNvSpPr>
          <p:nvPr>
            <p:ph type="sldImg"/>
          </p:nvPr>
        </p:nvSpPr>
        <p:spPr>
          <a:xfrm>
            <a:off x="1222375" y="712788"/>
            <a:ext cx="4689475" cy="3516312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Palatino"/>
              </a:rPr>
              <a:t>Training Request= TR</a:t>
            </a:r>
          </a:p>
          <a:p>
            <a:r>
              <a:rPr lang="en-US" smtClean="0">
                <a:latin typeface="Palatino"/>
              </a:rPr>
              <a:t>Not used very often, usually only for Prepaid Training</a:t>
            </a:r>
          </a:p>
          <a:p>
            <a:endParaRPr lang="en-US" smtClean="0">
              <a:latin typeface="Palatino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BCE606-7F50-4569-B4C1-6C88A0ACF811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21506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Palatino"/>
              </a:rPr>
              <a:t>Everything used to be on paper and was a mess, had to send paper copy to Finance Centers</a:t>
            </a:r>
          </a:p>
          <a:p>
            <a:endParaRPr lang="en-US" smtClean="0">
              <a:latin typeface="Palatino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59694D-2A3A-45AA-BA39-8511D7EA75AF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86018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b="1" smtClean="0">
                <a:latin typeface="Palatino"/>
              </a:rPr>
              <a:t>Document Number:</a:t>
            </a:r>
            <a:r>
              <a:rPr lang="en-US" smtClean="0">
                <a:latin typeface="Palatino"/>
              </a:rPr>
              <a:t> The year, month, day and a sequence number</a:t>
            </a:r>
            <a:endParaRPr lang="en-US" b="1" smtClean="0">
              <a:latin typeface="Palatino"/>
            </a:endParaRPr>
          </a:p>
          <a:p>
            <a:endParaRPr lang="en-US" b="1" smtClean="0">
              <a:latin typeface="Palatino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8A5897-7174-4D56-9FD2-01877A5AEF9A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88066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07" tIns="47653" rIns="95307" bIns="47653"/>
          <a:lstStyle/>
          <a:p>
            <a:pPr>
              <a:lnSpc>
                <a:spcPct val="125000"/>
              </a:lnSpc>
            </a:pPr>
            <a:endParaRPr lang="en-US" smtClean="0">
              <a:latin typeface="Palatino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C82C14-84F4-47E0-B873-4D635190F9A4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90114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Palatino"/>
              </a:rPr>
              <a:t>Larry’s Soapbox: you DO NOT have to wait until Pegasys prompts you to do Receipt</a:t>
            </a:r>
          </a:p>
          <a:p>
            <a:r>
              <a:rPr lang="en-US" smtClean="0">
                <a:latin typeface="Palatino"/>
              </a:rPr>
              <a:t>If you ordered 5 chairs and you are sitting in them and everything is OK then do the Receipt!</a:t>
            </a:r>
          </a:p>
          <a:p>
            <a:endParaRPr lang="en-US" smtClean="0">
              <a:latin typeface="Palatino"/>
            </a:endParaRPr>
          </a:p>
          <a:p>
            <a:endParaRPr lang="en-US" smtClean="0">
              <a:latin typeface="Palatino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1D5BCF-C25E-4C32-A804-16CD6C51885F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92162" name="Rectangle 2"/>
          <p:cNvSpPr>
            <a:spLocks noGrp="1" noRot="1" noChangeArrowheads="1" noTextEdit="1"/>
          </p:cNvSpPr>
          <p:nvPr>
            <p:ph type="sldImg"/>
          </p:nvPr>
        </p:nvSpPr>
        <p:spPr>
          <a:xfrm>
            <a:off x="1231900" y="703263"/>
            <a:ext cx="4678363" cy="3508375"/>
          </a:xfrm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0913" y="4446588"/>
            <a:ext cx="5230812" cy="4289425"/>
          </a:xfrm>
          <a:noFill/>
          <a:ln/>
        </p:spPr>
        <p:txBody>
          <a:bodyPr/>
          <a:lstStyle/>
          <a:p>
            <a:r>
              <a:rPr lang="en-US" smtClean="0">
                <a:latin typeface="Arial Black" pitchFamily="34" charset="0"/>
              </a:rPr>
              <a:t>Credit Card Document Types</a:t>
            </a:r>
          </a:p>
          <a:p>
            <a:endParaRPr lang="en-US" smtClean="0">
              <a:latin typeface="Arial Black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54F338-B68E-478C-90D1-E8C74498586D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95234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Palatino"/>
              </a:rPr>
              <a:t>Put Doc number on invoice and the email you were sent telling you to order the goods</a:t>
            </a:r>
          </a:p>
          <a:p>
            <a:endParaRPr lang="en-US" smtClean="0">
              <a:latin typeface="Palatino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C9230A-E221-427F-9C09-DF5C5902764B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97282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b="1" smtClean="0">
                <a:latin typeface="Palatino"/>
              </a:rPr>
              <a:t>Header: </a:t>
            </a:r>
            <a:r>
              <a:rPr lang="en-US" smtClean="0">
                <a:latin typeface="Palatino"/>
              </a:rPr>
              <a:t>Fill in Title (optional but higly recommended for when you go back to search later and you have 30 documents)</a:t>
            </a:r>
          </a:p>
          <a:p>
            <a:r>
              <a:rPr lang="en-US" smtClean="0">
                <a:latin typeface="Palatino"/>
              </a:rPr>
              <a:t>Different Templates will cause different fields to be mandatory </a:t>
            </a:r>
            <a:endParaRPr lang="en-US" b="1" smtClean="0">
              <a:latin typeface="Palatino"/>
            </a:endParaRPr>
          </a:p>
          <a:p>
            <a:endParaRPr lang="en-US" b="1" smtClean="0">
              <a:latin typeface="Palatino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551423-3A78-47C3-B7CB-EF09C3ECE5F8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101378" name="Rectangle 2"/>
          <p:cNvSpPr>
            <a:spLocks noGrp="1" noRot="1" noChangeArrowheads="1" noTextEdit="1"/>
          </p:cNvSpPr>
          <p:nvPr>
            <p:ph type="sldImg"/>
          </p:nvPr>
        </p:nvSpPr>
        <p:spPr>
          <a:xfrm>
            <a:off x="1231900" y="703263"/>
            <a:ext cx="4678363" cy="3508375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0913" y="4446588"/>
            <a:ext cx="5230812" cy="4289425"/>
          </a:xfrm>
          <a:noFill/>
          <a:ln/>
        </p:spPr>
        <p:txBody>
          <a:bodyPr/>
          <a:lstStyle/>
          <a:p>
            <a:r>
              <a:rPr lang="en-US" smtClean="0">
                <a:latin typeface="Palatino"/>
              </a:rPr>
              <a:t>When you sign up for a Credit Card you say that you will keep a record: Pegasys does it for you, you don’t need to do one on your own </a:t>
            </a:r>
          </a:p>
          <a:p>
            <a:endParaRPr lang="en-US" smtClean="0">
              <a:latin typeface="Palatino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61022A-43D4-45AF-9B74-3EE2DC8BEFA9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103426" name="Rectangle 2"/>
          <p:cNvSpPr>
            <a:spLocks noGrp="1" noRot="1" noChangeArrowheads="1" noTextEdit="1"/>
          </p:cNvSpPr>
          <p:nvPr>
            <p:ph type="sldImg"/>
          </p:nvPr>
        </p:nvSpPr>
        <p:spPr>
          <a:xfrm>
            <a:off x="1231900" y="703263"/>
            <a:ext cx="4678363" cy="3508375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0913" y="4446588"/>
            <a:ext cx="5230812" cy="4289425"/>
          </a:xfrm>
          <a:noFill/>
          <a:ln/>
        </p:spPr>
        <p:txBody>
          <a:bodyPr/>
          <a:lstStyle/>
          <a:p>
            <a:r>
              <a:rPr lang="en-US" smtClean="0">
                <a:latin typeface="Arial Black" pitchFamily="34" charset="0"/>
              </a:rPr>
              <a:t>Support Materials</a:t>
            </a:r>
          </a:p>
          <a:p>
            <a:endParaRPr lang="en-US" smtClean="0">
              <a:latin typeface="Arial Black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98A194-F9DF-4766-B562-E7513D45AB4F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3490" name="Rectangle 2"/>
          <p:cNvSpPr>
            <a:spLocks noGrp="1" noRot="1" noChangeArrowheads="1" noTextEdit="1"/>
          </p:cNvSpPr>
          <p:nvPr>
            <p:ph type="sldImg"/>
          </p:nvPr>
        </p:nvSpPr>
        <p:spPr>
          <a:xfrm>
            <a:off x="1174750" y="695325"/>
            <a:ext cx="4741863" cy="3556000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84688"/>
            <a:ext cx="5211763" cy="4251325"/>
          </a:xfrm>
          <a:noFill/>
          <a:ln/>
        </p:spPr>
        <p:txBody>
          <a:bodyPr/>
          <a:lstStyle/>
          <a:p>
            <a:r>
              <a:rPr lang="en-US" b="1" smtClean="0">
                <a:latin typeface="Palatino"/>
              </a:rPr>
              <a:t>Example</a:t>
            </a:r>
            <a:r>
              <a:rPr lang="en-US" smtClean="0">
                <a:latin typeface="Palatino"/>
              </a:rPr>
              <a:t>: PR needs 3 approvals </a:t>
            </a:r>
          </a:p>
          <a:p>
            <a:r>
              <a:rPr lang="en-US" smtClean="0">
                <a:latin typeface="Palatino"/>
              </a:rPr>
              <a:t>		1. Purchasing Manager</a:t>
            </a:r>
          </a:p>
          <a:p>
            <a:r>
              <a:rPr lang="en-US" smtClean="0">
                <a:latin typeface="Palatino"/>
              </a:rPr>
              <a:t>		2. Accounting Classification</a:t>
            </a:r>
          </a:p>
          <a:p>
            <a:r>
              <a:rPr lang="en-US" smtClean="0">
                <a:latin typeface="Palatino"/>
              </a:rPr>
              <a:t>		3. Funds Authorization</a:t>
            </a:r>
          </a:p>
          <a:p>
            <a:r>
              <a:rPr lang="en-US" smtClean="0">
                <a:latin typeface="Palatino"/>
              </a:rPr>
              <a:t>You add in people’s names with their approval rights</a:t>
            </a:r>
          </a:p>
          <a:p>
            <a:r>
              <a:rPr lang="en-US" smtClean="0">
                <a:latin typeface="Palatino"/>
              </a:rPr>
              <a:t>Pegasys sends it to the right Inbox</a:t>
            </a:r>
          </a:p>
          <a:p>
            <a:r>
              <a:rPr lang="en-US" smtClean="0">
                <a:latin typeface="Palatino"/>
              </a:rPr>
              <a:t>Can have backups</a:t>
            </a:r>
            <a:endParaRPr lang="en-US" b="1" smtClean="0">
              <a:latin typeface="Palatino"/>
            </a:endParaRPr>
          </a:p>
          <a:p>
            <a:endParaRPr lang="en-US" b="1" smtClean="0">
              <a:latin typeface="Palatino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5136D5-5EDC-4146-9E81-A0672EEB0D7B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5538" name="Rectangle 2"/>
          <p:cNvSpPr>
            <a:spLocks noGrp="1" noRot="1" noChangeArrowheads="1" noTextEdit="1"/>
          </p:cNvSpPr>
          <p:nvPr>
            <p:ph type="sldImg"/>
          </p:nvPr>
        </p:nvSpPr>
        <p:spPr>
          <a:xfrm>
            <a:off x="1174750" y="695325"/>
            <a:ext cx="4741863" cy="355600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84688"/>
            <a:ext cx="5211763" cy="4251325"/>
          </a:xfrm>
          <a:noFill/>
          <a:ln/>
        </p:spPr>
        <p:txBody>
          <a:bodyPr/>
          <a:lstStyle/>
          <a:p>
            <a:r>
              <a:rPr lang="en-US" b="1" smtClean="0">
                <a:latin typeface="Palatino"/>
              </a:rPr>
              <a:t>Correct Forms: </a:t>
            </a:r>
            <a:r>
              <a:rPr lang="en-US" smtClean="0">
                <a:latin typeface="Palatino"/>
              </a:rPr>
              <a:t>It may say that it has been “Submitted Successfully” and you could get it back to your Inbox if you’re approval routing is wrong</a:t>
            </a:r>
            <a:endParaRPr lang="en-US" b="1" smtClean="0">
              <a:latin typeface="Palatino"/>
            </a:endParaRPr>
          </a:p>
          <a:p>
            <a:endParaRPr lang="en-US" b="1" smtClean="0">
              <a:latin typeface="Palatin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B2543D-3327-4B40-9B00-7C1B81479951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7586" name="Rectangle 2"/>
          <p:cNvSpPr>
            <a:spLocks noGrp="1" noRot="1" noChangeArrowheads="1" noTextEdit="1"/>
          </p:cNvSpPr>
          <p:nvPr>
            <p:ph type="sldImg"/>
          </p:nvPr>
        </p:nvSpPr>
        <p:spPr>
          <a:xfrm>
            <a:off x="1174750" y="695325"/>
            <a:ext cx="4741863" cy="3556000"/>
          </a:xfrm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84688"/>
            <a:ext cx="5211763" cy="4251325"/>
          </a:xfrm>
          <a:noFill/>
          <a:ln/>
        </p:spPr>
        <p:txBody>
          <a:bodyPr/>
          <a:lstStyle/>
          <a:p>
            <a:endParaRPr lang="en-US" smtClean="0">
              <a:latin typeface="Palatino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D7AF4B-1BF3-4259-ADB5-6AD7FF07F43D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9634" name="Rectangle 2"/>
          <p:cNvSpPr>
            <a:spLocks noGrp="1" noRot="1" noChangeArrowheads="1" noTextEdit="1"/>
          </p:cNvSpPr>
          <p:nvPr>
            <p:ph type="sldImg"/>
          </p:nvPr>
        </p:nvSpPr>
        <p:spPr>
          <a:xfrm>
            <a:off x="1174750" y="695325"/>
            <a:ext cx="4741863" cy="3556000"/>
          </a:xfr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84688"/>
            <a:ext cx="5211763" cy="4251325"/>
          </a:xfrm>
          <a:noFill/>
          <a:ln/>
        </p:spPr>
        <p:txBody>
          <a:bodyPr/>
          <a:lstStyle/>
          <a:p>
            <a:endParaRPr lang="en-US" smtClean="0">
              <a:latin typeface="Palatino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4FF2F9-6FB9-4D24-B174-0939B118E409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71682" name="Rectangle 2"/>
          <p:cNvSpPr>
            <a:spLocks noGrp="1" noRot="1" noChangeArrowheads="1" noTextEdit="1"/>
          </p:cNvSpPr>
          <p:nvPr>
            <p:ph type="sldImg"/>
          </p:nvPr>
        </p:nvSpPr>
        <p:spPr>
          <a:xfrm>
            <a:off x="1223963" y="712788"/>
            <a:ext cx="4687887" cy="3516312"/>
          </a:xfrm>
          <a:ln cap="flat"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0913" y="4473575"/>
            <a:ext cx="5230812" cy="4238625"/>
          </a:xfrm>
          <a:noFill/>
          <a:ln/>
        </p:spPr>
        <p:txBody>
          <a:bodyPr lIns="94870" tIns="47434" rIns="94870" bIns="47434"/>
          <a:lstStyle/>
          <a:p>
            <a:endParaRPr lang="en-US" smtClean="0">
              <a:latin typeface="Palatino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4C45ED-67A5-4C22-8F15-92CE43CA26C0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73730" name="Rectangle 2"/>
          <p:cNvSpPr>
            <a:spLocks noGrp="1" noRot="1" noChangeArrowheads="1" noTextEdit="1"/>
          </p:cNvSpPr>
          <p:nvPr>
            <p:ph type="sldImg"/>
          </p:nvPr>
        </p:nvSpPr>
        <p:spPr>
          <a:xfrm>
            <a:off x="1223963" y="712788"/>
            <a:ext cx="4687887" cy="3516312"/>
          </a:xfrm>
          <a:ln cap="flat"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0913" y="4473575"/>
            <a:ext cx="5230812" cy="4238625"/>
          </a:xfrm>
          <a:noFill/>
          <a:ln/>
        </p:spPr>
        <p:txBody>
          <a:bodyPr lIns="94870" tIns="47434" rIns="94870" bIns="47434"/>
          <a:lstStyle/>
          <a:p>
            <a:endParaRPr lang="en-US" smtClean="0">
              <a:latin typeface="Palatino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6"/>
          <p:cNvSpPr>
            <a:spLocks noChangeArrowheads="1"/>
          </p:cNvSpPr>
          <p:nvPr userDrawn="1"/>
        </p:nvSpPr>
        <p:spPr bwMode="ltGray">
          <a:xfrm>
            <a:off x="685800" y="6530975"/>
            <a:ext cx="3505200" cy="32702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SzPct val="55000"/>
              <a:buFont typeface="Wingdings" pitchFamily="2" charset="2"/>
              <a:buNone/>
              <a:defRPr/>
            </a:pPr>
            <a:endParaRPr lang="en-US"/>
          </a:p>
        </p:txBody>
      </p:sp>
      <p:pic>
        <p:nvPicPr>
          <p:cNvPr id="3" name="Picture 117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727950" y="5414963"/>
            <a:ext cx="1228725" cy="122872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4" name="Rectangle 118"/>
          <p:cNvSpPr>
            <a:spLocks noChangeArrowheads="1"/>
          </p:cNvSpPr>
          <p:nvPr userDrawn="1"/>
        </p:nvSpPr>
        <p:spPr bwMode="ltGray">
          <a:xfrm>
            <a:off x="687388" y="3657600"/>
            <a:ext cx="8456612" cy="9144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SzPct val="55000"/>
              <a:buFont typeface="Wingdings" pitchFamily="2" charset="2"/>
              <a:buNone/>
              <a:defRPr/>
            </a:pPr>
            <a:endParaRPr lang="en-US"/>
          </a:p>
        </p:txBody>
      </p:sp>
      <p:pic>
        <p:nvPicPr>
          <p:cNvPr id="5" name="Picture 121" descr="_1_09B86F0009B852100056B03A85257147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0"/>
            <a:ext cx="332422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B82A76-AB3C-47D8-91CD-605083464E94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304800"/>
            <a:ext cx="192405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304800"/>
            <a:ext cx="56197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CE718C-572E-4667-A58B-5B5B1C4381DF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6350" y="304800"/>
            <a:ext cx="741045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981200"/>
            <a:ext cx="36576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800600" y="1981200"/>
            <a:ext cx="36576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8CB058-F6B4-4F92-B619-E31392D96F25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E209C2-8D11-4C60-80E8-3B13A5601B9C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CACB65-BA11-4C93-9784-81A0B2BD4F3C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981200"/>
            <a:ext cx="3657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81200"/>
            <a:ext cx="3657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006F0B-7EFA-4F71-AABE-9A6C514D8C27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2F75F3-B739-42E2-81FB-F42C0F13514B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7CC29-8B1B-43AE-8CFE-895109B38E36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AED86C-CA75-4E5A-A54C-8A5A22BA5FA8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042BA4-3113-4530-8754-1D39771E7F2A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2AA30C-4ACB-40F7-B742-B3C11FE29FE3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ChangeArrowheads="1"/>
          </p:cNvSpPr>
          <p:nvPr/>
        </p:nvSpPr>
        <p:spPr bwMode="ltGray">
          <a:xfrm>
            <a:off x="685800" y="6629400"/>
            <a:ext cx="3505200" cy="227013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SzPct val="55000"/>
              <a:buFont typeface="Wingdings" pitchFamily="2" charset="2"/>
              <a:buNone/>
              <a:defRPr/>
            </a:pPr>
            <a:endParaRPr lang="en-US"/>
          </a:p>
        </p:txBody>
      </p:sp>
      <p:sp>
        <p:nvSpPr>
          <p:cNvPr id="662531" name="Rectangle 3"/>
          <p:cNvSpPr>
            <a:spLocks noChangeArrowheads="1"/>
          </p:cNvSpPr>
          <p:nvPr/>
        </p:nvSpPr>
        <p:spPr bwMode="ltGray">
          <a:xfrm>
            <a:off x="1295400" y="381000"/>
            <a:ext cx="7847013" cy="9144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SzPct val="55000"/>
              <a:buFont typeface="Wingdings" pitchFamily="2" charset="2"/>
              <a:buNone/>
              <a:defRPr/>
            </a:pP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276350" y="304800"/>
            <a:ext cx="74104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981200"/>
            <a:ext cx="7467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0" name="Picture 9" descr="_1_09B86F0009B852100056B03A85257147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112713" y="228600"/>
            <a:ext cx="1106487" cy="121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253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38707CE8-C23D-4195-B177-D463610AC374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4" r:id="rId1"/>
    <p:sldLayoutId id="2147483663" r:id="rId2"/>
    <p:sldLayoutId id="2147483662" r:id="rId3"/>
    <p:sldLayoutId id="2147483661" r:id="rId4"/>
    <p:sldLayoutId id="2147483660" r:id="rId5"/>
    <p:sldLayoutId id="2147483659" r:id="rId6"/>
    <p:sldLayoutId id="2147483658" r:id="rId7"/>
    <p:sldLayoutId id="2147483657" r:id="rId8"/>
    <p:sldLayoutId id="2147483656" r:id="rId9"/>
    <p:sldLayoutId id="2147483655" r:id="rId10"/>
    <p:sldLayoutId id="2147483654" r:id="rId11"/>
    <p:sldLayoutId id="2147483653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tx1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tx1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tx1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tx1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tx1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tx1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tx1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tx1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5000"/>
        <a:buFont typeface="Wingdings" pitchFamily="2" charset="2"/>
        <a:buChar char="n"/>
        <a:defRPr sz="2800" b="1">
          <a:solidFill>
            <a:schemeClr val="hlink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55000"/>
        <a:buFont typeface="Wingdings" pitchFamily="2" charset="2"/>
        <a:buChar char="n"/>
        <a:defRPr sz="2400">
          <a:solidFill>
            <a:schemeClr val="hlink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35000"/>
        <a:buFont typeface="Wingdings" pitchFamily="2" charset="2"/>
        <a:buChar char="n"/>
        <a:defRPr sz="2000">
          <a:solidFill>
            <a:schemeClr val="hlink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hlink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35000"/>
        <a:buFont typeface="Wingdings" pitchFamily="2" charset="2"/>
        <a:buChar char="n"/>
        <a:defRPr>
          <a:solidFill>
            <a:schemeClr val="hlink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35000"/>
        <a:buFont typeface="Wingdings" pitchFamily="2" charset="2"/>
        <a:buChar char="n"/>
        <a:defRPr>
          <a:solidFill>
            <a:schemeClr val="hlink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35000"/>
        <a:buFont typeface="Wingdings" pitchFamily="2" charset="2"/>
        <a:buChar char="n"/>
        <a:defRPr>
          <a:solidFill>
            <a:schemeClr val="hlink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35000"/>
        <a:buFont typeface="Wingdings" pitchFamily="2" charset="2"/>
        <a:buChar char="n"/>
        <a:defRPr>
          <a:solidFill>
            <a:schemeClr val="hlink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35000"/>
        <a:buFont typeface="Wingdings" pitchFamily="2" charset="2"/>
        <a:buChar char="n"/>
        <a:defRPr>
          <a:solidFill>
            <a:schemeClr val="hlink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egasys.gsa.gov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pegasys.gsa.gov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5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3657600"/>
            <a:ext cx="8153400" cy="914400"/>
          </a:xfrm>
        </p:spPr>
        <p:txBody>
          <a:bodyPr/>
          <a:lstStyle/>
          <a:p>
            <a:pPr algn="ctr"/>
            <a:r>
              <a:rPr lang="en-US" sz="4000" smtClean="0"/>
              <a:t> Pegasys 101 Training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39A2283-43AD-4018-8D3B-33621E116FB4}" type="slidenum">
              <a:rPr lang="en-US" smtClean="0"/>
              <a:pPr/>
              <a:t>10</a:t>
            </a:fld>
            <a:r>
              <a:rPr lang="en-US" smtClean="0"/>
              <a:t> </a:t>
            </a:r>
          </a:p>
        </p:txBody>
      </p:sp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2209800" y="2362200"/>
            <a:ext cx="10509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400" b="1">
                <a:solidFill>
                  <a:schemeClr val="hlink"/>
                </a:solidFill>
              </a:rPr>
              <a:t>Request</a:t>
            </a:r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5562600" y="1676400"/>
            <a:ext cx="9477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400" b="1">
                <a:solidFill>
                  <a:schemeClr val="hlink"/>
                </a:solidFill>
              </a:rPr>
              <a:t>Invoice</a:t>
            </a:r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7077075" y="2362200"/>
            <a:ext cx="182880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hlink"/>
                </a:solidFill>
              </a:rPr>
              <a:t>Payment</a:t>
            </a:r>
          </a:p>
          <a:p>
            <a:pPr algn="ctr" eaLnBrk="0" hangingPunct="0"/>
            <a:r>
              <a:rPr lang="en-US" sz="2400" b="1">
                <a:solidFill>
                  <a:schemeClr val="hlink"/>
                </a:solidFill>
              </a:rPr>
              <a:t>Authorization</a:t>
            </a:r>
          </a:p>
        </p:txBody>
      </p:sp>
      <p:sp>
        <p:nvSpPr>
          <p:cNvPr id="74757" name="Line 5"/>
          <p:cNvSpPr>
            <a:spLocks noChangeShapeType="1"/>
          </p:cNvSpPr>
          <p:nvPr/>
        </p:nvSpPr>
        <p:spPr bwMode="auto">
          <a:xfrm>
            <a:off x="3429000" y="2590800"/>
            <a:ext cx="304800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58" name="Line 6"/>
          <p:cNvSpPr>
            <a:spLocks noChangeShapeType="1"/>
          </p:cNvSpPr>
          <p:nvPr/>
        </p:nvSpPr>
        <p:spPr bwMode="auto">
          <a:xfrm>
            <a:off x="4724400" y="2895600"/>
            <a:ext cx="609600" cy="45720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59" name="Line 7"/>
          <p:cNvSpPr>
            <a:spLocks noChangeShapeType="1"/>
          </p:cNvSpPr>
          <p:nvPr/>
        </p:nvSpPr>
        <p:spPr bwMode="auto">
          <a:xfrm flipV="1">
            <a:off x="4800600" y="1981200"/>
            <a:ext cx="609600" cy="38100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60" name="Line 8"/>
          <p:cNvSpPr>
            <a:spLocks noChangeShapeType="1"/>
          </p:cNvSpPr>
          <p:nvPr/>
        </p:nvSpPr>
        <p:spPr bwMode="auto">
          <a:xfrm flipV="1">
            <a:off x="6858000" y="3124200"/>
            <a:ext cx="457200" cy="30480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61" name="Line 9"/>
          <p:cNvSpPr>
            <a:spLocks noChangeShapeType="1"/>
          </p:cNvSpPr>
          <p:nvPr/>
        </p:nvSpPr>
        <p:spPr bwMode="auto">
          <a:xfrm>
            <a:off x="6781800" y="1981200"/>
            <a:ext cx="533400" cy="30480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62" name="Rectangle 10"/>
          <p:cNvSpPr>
            <a:spLocks noGrp="1" noChangeArrowheads="1"/>
          </p:cNvSpPr>
          <p:nvPr>
            <p:ph type="title"/>
          </p:nvPr>
        </p:nvSpPr>
        <p:spPr>
          <a:xfrm>
            <a:off x="1276350" y="381000"/>
            <a:ext cx="7410450" cy="914400"/>
          </a:xfrm>
        </p:spPr>
        <p:txBody>
          <a:bodyPr lIns="46038" rIns="46038"/>
          <a:lstStyle/>
          <a:p>
            <a:pPr>
              <a:lnSpc>
                <a:spcPct val="90000"/>
              </a:lnSpc>
            </a:pPr>
            <a:r>
              <a:rPr lang="en-US" smtClean="0"/>
              <a:t>Standard Purchasing Model</a:t>
            </a:r>
          </a:p>
        </p:txBody>
      </p:sp>
      <p:sp>
        <p:nvSpPr>
          <p:cNvPr id="74763" name="Rectangle 11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SzPct val="55000"/>
              <a:buFont typeface="Wingdings" pitchFamily="2" charset="2"/>
              <a:buNone/>
            </a:pPr>
            <a:endParaRPr lang="en-US"/>
          </a:p>
        </p:txBody>
      </p:sp>
      <p:sp>
        <p:nvSpPr>
          <p:cNvPr id="74764" name="Rectangle 1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SzPct val="55000"/>
              <a:buFont typeface="Wingdings" pitchFamily="2" charset="2"/>
              <a:buNone/>
            </a:pPr>
            <a:endParaRPr lang="en-US"/>
          </a:p>
        </p:txBody>
      </p:sp>
      <p:sp>
        <p:nvSpPr>
          <p:cNvPr id="74765" name="Rectangle 1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836988" y="2362200"/>
            <a:ext cx="8112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400" b="1"/>
              <a:t>Order</a:t>
            </a:r>
            <a:endParaRPr lang="en-US" sz="2400" b="1">
              <a:hlinkClick r:id="rId3" action="ppaction://hlinksldjump"/>
            </a:endParaRPr>
          </a:p>
        </p:txBody>
      </p:sp>
      <p:sp>
        <p:nvSpPr>
          <p:cNvPr id="1357838" name="Rectangle 14"/>
          <p:cNvSpPr>
            <a:spLocks noChangeArrowheads="1"/>
          </p:cNvSpPr>
          <p:nvPr/>
        </p:nvSpPr>
        <p:spPr bwMode="auto">
          <a:xfrm>
            <a:off x="381000" y="3200400"/>
            <a:ext cx="8534400" cy="32766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SzPct val="55000"/>
              <a:buFont typeface="Wingdings" pitchFamily="2" charset="2"/>
              <a:buNone/>
              <a:defRPr/>
            </a:pPr>
            <a:endParaRPr lang="en-US"/>
          </a:p>
        </p:txBody>
      </p:sp>
      <p:sp>
        <p:nvSpPr>
          <p:cNvPr id="74767" name="Text Box 15"/>
          <p:cNvSpPr txBox="1">
            <a:spLocks noChangeArrowheads="1"/>
          </p:cNvSpPr>
          <p:nvPr/>
        </p:nvSpPr>
        <p:spPr bwMode="auto">
          <a:xfrm>
            <a:off x="1143000" y="3200400"/>
            <a:ext cx="69342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3200" b="1" u="sng"/>
              <a:t>ORDER</a:t>
            </a:r>
          </a:p>
        </p:txBody>
      </p:sp>
      <p:sp>
        <p:nvSpPr>
          <p:cNvPr id="74768" name="Text Box 16"/>
          <p:cNvSpPr txBox="1">
            <a:spLocks noChangeArrowheads="1"/>
          </p:cNvSpPr>
          <p:nvPr/>
        </p:nvSpPr>
        <p:spPr bwMode="auto">
          <a:xfrm>
            <a:off x="381000" y="3657600"/>
            <a:ext cx="8610600" cy="2794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285750" indent="-285750" eaLnBrk="0" hangingPunct="0">
              <a:buFontTx/>
              <a:buChar char="•"/>
            </a:pPr>
            <a:r>
              <a:rPr lang="en-US" sz="2400">
                <a:solidFill>
                  <a:schemeClr val="hlink"/>
                </a:solidFill>
              </a:rPr>
              <a:t>Obligates funds.</a:t>
            </a:r>
          </a:p>
          <a:p>
            <a:pPr marL="285750" indent="-285750" eaLnBrk="0" hangingPunct="0">
              <a:lnSpc>
                <a:spcPct val="10000"/>
              </a:lnSpc>
              <a:buFontTx/>
              <a:buChar char="•"/>
            </a:pPr>
            <a:endParaRPr lang="en-US" sz="2400">
              <a:solidFill>
                <a:schemeClr val="hlink"/>
              </a:solidFill>
            </a:endParaRPr>
          </a:p>
          <a:p>
            <a:pPr marL="285750" indent="-285750" eaLnBrk="0" hangingPunct="0">
              <a:buFontTx/>
              <a:buChar char="•"/>
            </a:pPr>
            <a:r>
              <a:rPr lang="en-US" sz="2400">
                <a:solidFill>
                  <a:schemeClr val="hlink"/>
                </a:solidFill>
              </a:rPr>
              <a:t>Legal contract with vendor.</a:t>
            </a:r>
          </a:p>
          <a:p>
            <a:pPr marL="285750" indent="-285750" eaLnBrk="0" hangingPunct="0">
              <a:lnSpc>
                <a:spcPct val="10000"/>
              </a:lnSpc>
              <a:buFontTx/>
              <a:buChar char="•"/>
            </a:pPr>
            <a:endParaRPr lang="en-US" sz="2400">
              <a:solidFill>
                <a:schemeClr val="hlink"/>
              </a:solidFill>
            </a:endParaRPr>
          </a:p>
          <a:p>
            <a:pPr marL="285750" indent="-285750" eaLnBrk="0" hangingPunct="0">
              <a:buFontTx/>
              <a:buChar char="•"/>
            </a:pPr>
            <a:r>
              <a:rPr lang="en-US" sz="2400">
                <a:solidFill>
                  <a:schemeClr val="hlink"/>
                </a:solidFill>
              </a:rPr>
              <a:t>Decreases available budget and plan amounts (obligation-based budget only).</a:t>
            </a:r>
          </a:p>
          <a:p>
            <a:pPr marL="285750" indent="-285750" eaLnBrk="0" hangingPunct="0">
              <a:lnSpc>
                <a:spcPct val="10000"/>
              </a:lnSpc>
              <a:buFontTx/>
              <a:buChar char="•"/>
            </a:pPr>
            <a:endParaRPr lang="en-US" sz="2400">
              <a:solidFill>
                <a:schemeClr val="hlink"/>
              </a:solidFill>
            </a:endParaRPr>
          </a:p>
          <a:p>
            <a:pPr marL="285750" indent="-285750" eaLnBrk="0" hangingPunct="0">
              <a:buFontTx/>
              <a:buChar char="•"/>
            </a:pPr>
            <a:r>
              <a:rPr lang="en-US" sz="2400">
                <a:solidFill>
                  <a:schemeClr val="hlink"/>
                </a:solidFill>
              </a:rPr>
              <a:t>Must be approved before it can be processed.</a:t>
            </a:r>
          </a:p>
          <a:p>
            <a:pPr marL="285750" indent="-285750" eaLnBrk="0" hangingPunct="0">
              <a:lnSpc>
                <a:spcPct val="10000"/>
              </a:lnSpc>
              <a:buFontTx/>
              <a:buChar char="•"/>
            </a:pPr>
            <a:endParaRPr lang="en-US" sz="2400">
              <a:solidFill>
                <a:schemeClr val="hlink"/>
              </a:solidFill>
            </a:endParaRPr>
          </a:p>
          <a:p>
            <a:pPr marL="285750" indent="-285750" eaLnBrk="0" hangingPunct="0">
              <a:buFontTx/>
              <a:buChar char="•"/>
            </a:pPr>
            <a:r>
              <a:rPr lang="en-US" sz="2400">
                <a:solidFill>
                  <a:schemeClr val="hlink"/>
                </a:solidFill>
              </a:rPr>
              <a:t>Entered into Pegasys by an Authorized Buyer, or Contracting Officer.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3B39DCA-CE91-494E-AAB9-C23E7D4B0FB0}" type="slidenum">
              <a:rPr lang="en-US" smtClean="0"/>
              <a:pPr/>
              <a:t>11</a:t>
            </a:fld>
            <a:r>
              <a:rPr lang="en-US" smtClean="0"/>
              <a:t> </a:t>
            </a:r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276350" y="381000"/>
            <a:ext cx="7410450" cy="914400"/>
          </a:xfrm>
        </p:spPr>
        <p:txBody>
          <a:bodyPr lIns="46038" rIns="46038"/>
          <a:lstStyle/>
          <a:p>
            <a:pPr>
              <a:lnSpc>
                <a:spcPct val="90000"/>
              </a:lnSpc>
            </a:pPr>
            <a:r>
              <a:rPr lang="en-US" smtClean="0"/>
              <a:t>Standard Purchasing Model</a:t>
            </a:r>
          </a:p>
        </p:txBody>
      </p:sp>
      <p:sp>
        <p:nvSpPr>
          <p:cNvPr id="76803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SzPct val="55000"/>
              <a:buFont typeface="Wingdings" pitchFamily="2" charset="2"/>
              <a:buNone/>
            </a:pPr>
            <a:endParaRPr lang="en-US"/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SzPct val="55000"/>
              <a:buFont typeface="Wingdings" pitchFamily="2" charset="2"/>
              <a:buNone/>
            </a:pPr>
            <a:endParaRPr lang="en-US"/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2209800" y="2362200"/>
            <a:ext cx="10509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400" b="1">
                <a:solidFill>
                  <a:schemeClr val="hlink"/>
                </a:solidFill>
              </a:rPr>
              <a:t>Request</a:t>
            </a:r>
          </a:p>
        </p:txBody>
      </p:sp>
      <p:sp>
        <p:nvSpPr>
          <p:cNvPr id="76806" name="Rectangle 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836988" y="2362200"/>
            <a:ext cx="8112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400" b="1">
                <a:solidFill>
                  <a:schemeClr val="hlink"/>
                </a:solidFill>
              </a:rPr>
              <a:t>Order</a:t>
            </a:r>
            <a:endParaRPr lang="en-US" sz="2400" b="1">
              <a:solidFill>
                <a:schemeClr val="hlink"/>
              </a:solidFill>
              <a:hlinkClick r:id="rId3" action="ppaction://hlinksldjump"/>
            </a:endParaRPr>
          </a:p>
        </p:txBody>
      </p:sp>
      <p:sp>
        <p:nvSpPr>
          <p:cNvPr id="76807" name="Rectangle 7"/>
          <p:cNvSpPr>
            <a:spLocks noChangeArrowheads="1"/>
          </p:cNvSpPr>
          <p:nvPr/>
        </p:nvSpPr>
        <p:spPr bwMode="auto">
          <a:xfrm>
            <a:off x="5562600" y="3276600"/>
            <a:ext cx="9810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400" b="1">
                <a:solidFill>
                  <a:schemeClr val="hlink"/>
                </a:solidFill>
              </a:rPr>
              <a:t>Receipt</a:t>
            </a:r>
          </a:p>
        </p:txBody>
      </p:sp>
      <p:sp>
        <p:nvSpPr>
          <p:cNvPr id="76808" name="Rectangle 8"/>
          <p:cNvSpPr>
            <a:spLocks noChangeArrowheads="1"/>
          </p:cNvSpPr>
          <p:nvPr/>
        </p:nvSpPr>
        <p:spPr bwMode="auto">
          <a:xfrm>
            <a:off x="5562600" y="1676400"/>
            <a:ext cx="9477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400" b="1">
                <a:solidFill>
                  <a:schemeClr val="hlink"/>
                </a:solidFill>
              </a:rPr>
              <a:t>Invoice</a:t>
            </a:r>
          </a:p>
        </p:txBody>
      </p:sp>
      <p:sp>
        <p:nvSpPr>
          <p:cNvPr id="76809" name="Rectangle 9"/>
          <p:cNvSpPr>
            <a:spLocks noChangeArrowheads="1"/>
          </p:cNvSpPr>
          <p:nvPr/>
        </p:nvSpPr>
        <p:spPr bwMode="auto">
          <a:xfrm>
            <a:off x="7077075" y="2362200"/>
            <a:ext cx="182880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hlink"/>
                </a:solidFill>
              </a:rPr>
              <a:t>Payment</a:t>
            </a:r>
          </a:p>
          <a:p>
            <a:pPr algn="ctr" eaLnBrk="0" hangingPunct="0"/>
            <a:r>
              <a:rPr lang="en-US" sz="2400" b="1">
                <a:solidFill>
                  <a:schemeClr val="hlink"/>
                </a:solidFill>
              </a:rPr>
              <a:t>Authorization</a:t>
            </a:r>
          </a:p>
        </p:txBody>
      </p:sp>
      <p:sp>
        <p:nvSpPr>
          <p:cNvPr id="76810" name="Line 10"/>
          <p:cNvSpPr>
            <a:spLocks noChangeShapeType="1"/>
          </p:cNvSpPr>
          <p:nvPr/>
        </p:nvSpPr>
        <p:spPr bwMode="auto">
          <a:xfrm>
            <a:off x="3429000" y="2590800"/>
            <a:ext cx="304800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11" name="Line 11"/>
          <p:cNvSpPr>
            <a:spLocks noChangeShapeType="1"/>
          </p:cNvSpPr>
          <p:nvPr/>
        </p:nvSpPr>
        <p:spPr bwMode="auto">
          <a:xfrm>
            <a:off x="4724400" y="2895600"/>
            <a:ext cx="609600" cy="45720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12" name="Line 12"/>
          <p:cNvSpPr>
            <a:spLocks noChangeShapeType="1"/>
          </p:cNvSpPr>
          <p:nvPr/>
        </p:nvSpPr>
        <p:spPr bwMode="auto">
          <a:xfrm flipV="1">
            <a:off x="4800600" y="1981200"/>
            <a:ext cx="609600" cy="38100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13" name="Line 13"/>
          <p:cNvSpPr>
            <a:spLocks noChangeShapeType="1"/>
          </p:cNvSpPr>
          <p:nvPr/>
        </p:nvSpPr>
        <p:spPr bwMode="auto">
          <a:xfrm flipV="1">
            <a:off x="6858000" y="3124200"/>
            <a:ext cx="457200" cy="30480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14" name="Line 14"/>
          <p:cNvSpPr>
            <a:spLocks noChangeShapeType="1"/>
          </p:cNvSpPr>
          <p:nvPr/>
        </p:nvSpPr>
        <p:spPr bwMode="auto">
          <a:xfrm>
            <a:off x="6781800" y="1981200"/>
            <a:ext cx="533400" cy="30480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15" name="Rectangle 15"/>
          <p:cNvSpPr>
            <a:spLocks noChangeArrowheads="1"/>
          </p:cNvSpPr>
          <p:nvPr/>
        </p:nvSpPr>
        <p:spPr bwMode="auto">
          <a:xfrm>
            <a:off x="5562600" y="3276600"/>
            <a:ext cx="9810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400" b="1"/>
              <a:t>Receipt</a:t>
            </a:r>
          </a:p>
        </p:txBody>
      </p:sp>
      <p:sp>
        <p:nvSpPr>
          <p:cNvPr id="1359888" name="Rectangle 16"/>
          <p:cNvSpPr>
            <a:spLocks noChangeArrowheads="1"/>
          </p:cNvSpPr>
          <p:nvPr/>
        </p:nvSpPr>
        <p:spPr bwMode="auto">
          <a:xfrm>
            <a:off x="304800" y="3660775"/>
            <a:ext cx="8458200" cy="2862263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SzPct val="55000"/>
              <a:buFont typeface="Wingdings" pitchFamily="2" charset="2"/>
              <a:buNone/>
              <a:defRPr/>
            </a:pPr>
            <a:endParaRPr lang="en-US"/>
          </a:p>
        </p:txBody>
      </p:sp>
      <p:sp>
        <p:nvSpPr>
          <p:cNvPr id="76817" name="Text Box 17"/>
          <p:cNvSpPr txBox="1">
            <a:spLocks noChangeArrowheads="1"/>
          </p:cNvSpPr>
          <p:nvPr/>
        </p:nvSpPr>
        <p:spPr bwMode="auto">
          <a:xfrm>
            <a:off x="1143000" y="3657600"/>
            <a:ext cx="69342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3200" b="1" u="sng"/>
              <a:t>RECEIPT</a:t>
            </a:r>
          </a:p>
        </p:txBody>
      </p:sp>
      <p:sp>
        <p:nvSpPr>
          <p:cNvPr id="76818" name="Text Box 18"/>
          <p:cNvSpPr txBox="1">
            <a:spLocks noChangeArrowheads="1"/>
          </p:cNvSpPr>
          <p:nvPr/>
        </p:nvSpPr>
        <p:spPr bwMode="auto">
          <a:xfrm>
            <a:off x="381000" y="4114800"/>
            <a:ext cx="8382000" cy="23923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228600" indent="-228600" eaLnBrk="0" hangingPunct="0">
              <a:buFontTx/>
              <a:buChar char="•"/>
            </a:pPr>
            <a:r>
              <a:rPr lang="en-US" sz="2400">
                <a:solidFill>
                  <a:schemeClr val="hlink"/>
                </a:solidFill>
              </a:rPr>
              <a:t>Records an accrued expenditure (estimated or actual accrual).</a:t>
            </a:r>
          </a:p>
          <a:p>
            <a:pPr marL="228600" indent="-228600" eaLnBrk="0" hangingPunct="0">
              <a:lnSpc>
                <a:spcPct val="10000"/>
              </a:lnSpc>
              <a:buFontTx/>
              <a:buChar char="•"/>
            </a:pPr>
            <a:endParaRPr lang="en-US" sz="2400">
              <a:solidFill>
                <a:schemeClr val="hlink"/>
              </a:solidFill>
            </a:endParaRPr>
          </a:p>
          <a:p>
            <a:pPr marL="228600" indent="-228600" eaLnBrk="0" hangingPunct="0">
              <a:buFontTx/>
              <a:buChar char="•"/>
            </a:pPr>
            <a:r>
              <a:rPr lang="en-US" sz="2400">
                <a:solidFill>
                  <a:schemeClr val="hlink"/>
                </a:solidFill>
              </a:rPr>
              <a:t>Records delivery/acceptance of goods and services.</a:t>
            </a:r>
          </a:p>
          <a:p>
            <a:pPr marL="228600" indent="-228600" eaLnBrk="0" hangingPunct="0">
              <a:lnSpc>
                <a:spcPct val="10000"/>
              </a:lnSpc>
              <a:buFontTx/>
              <a:buChar char="•"/>
            </a:pPr>
            <a:endParaRPr lang="en-US" sz="2400">
              <a:solidFill>
                <a:schemeClr val="hlink"/>
              </a:solidFill>
            </a:endParaRPr>
          </a:p>
          <a:p>
            <a:pPr marL="228600" indent="-228600" eaLnBrk="0" hangingPunct="0">
              <a:buFontTx/>
              <a:buChar char="•"/>
            </a:pPr>
            <a:r>
              <a:rPr lang="en-US" sz="2400">
                <a:solidFill>
                  <a:schemeClr val="hlink"/>
                </a:solidFill>
              </a:rPr>
              <a:t>May adjust available budget and plan amounts.</a:t>
            </a:r>
          </a:p>
          <a:p>
            <a:pPr marL="228600" indent="-228600" eaLnBrk="0" hangingPunct="0">
              <a:buFontTx/>
              <a:buChar char="•"/>
            </a:pPr>
            <a:r>
              <a:rPr lang="en-US" sz="2400">
                <a:solidFill>
                  <a:schemeClr val="hlink"/>
                </a:solidFill>
              </a:rPr>
              <a:t>E-mail notification sent if receipt is not logged at the time the invoice is logged.</a:t>
            </a:r>
          </a:p>
          <a:p>
            <a:pPr marL="228600" indent="-228600" eaLnBrk="0" hangingPunct="0">
              <a:lnSpc>
                <a:spcPct val="10000"/>
              </a:lnSpc>
              <a:buFontTx/>
              <a:buChar char="•"/>
            </a:pPr>
            <a:endParaRPr lang="en-US" sz="2400">
              <a:solidFill>
                <a:schemeClr val="hlink"/>
              </a:solidFill>
            </a:endParaRPr>
          </a:p>
          <a:p>
            <a:pPr marL="228600" indent="-228600" eaLnBrk="0" hangingPunct="0">
              <a:buFontTx/>
              <a:buChar char="•"/>
            </a:pPr>
            <a:r>
              <a:rPr lang="en-US" sz="2400">
                <a:solidFill>
                  <a:schemeClr val="hlink"/>
                </a:solidFill>
              </a:rPr>
              <a:t>Entered into Pegasys by a Receiver.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E767B38-8DF7-4848-9D0C-2F7599121BFF}" type="slidenum">
              <a:rPr lang="en-US" smtClean="0"/>
              <a:pPr/>
              <a:t>12</a:t>
            </a:fld>
            <a:r>
              <a:rPr lang="en-US" smtClean="0"/>
              <a:t> </a:t>
            </a:r>
          </a:p>
        </p:txBody>
      </p:sp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2209800" y="2362200"/>
            <a:ext cx="10509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400" b="1">
                <a:solidFill>
                  <a:schemeClr val="hlink"/>
                </a:solidFill>
              </a:rPr>
              <a:t>Request</a:t>
            </a:r>
          </a:p>
        </p:txBody>
      </p:sp>
      <p:sp>
        <p:nvSpPr>
          <p:cNvPr id="78851" name="Rectangle 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836988" y="2362200"/>
            <a:ext cx="8112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400" b="1">
                <a:solidFill>
                  <a:schemeClr val="hlink"/>
                </a:solidFill>
              </a:rPr>
              <a:t>Order</a:t>
            </a:r>
            <a:endParaRPr lang="en-US" sz="2400" b="1">
              <a:solidFill>
                <a:schemeClr val="hlink"/>
              </a:solidFill>
              <a:hlinkClick r:id="rId3" action="ppaction://hlinksldjump"/>
            </a:endParaRPr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7077075" y="2362200"/>
            <a:ext cx="182880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hlink"/>
                </a:solidFill>
              </a:rPr>
              <a:t>Payment</a:t>
            </a:r>
          </a:p>
          <a:p>
            <a:pPr algn="ctr" eaLnBrk="0" hangingPunct="0"/>
            <a:r>
              <a:rPr lang="en-US" sz="2400" b="1">
                <a:solidFill>
                  <a:schemeClr val="hlink"/>
                </a:solidFill>
              </a:rPr>
              <a:t>Authorization</a:t>
            </a:r>
          </a:p>
        </p:txBody>
      </p:sp>
      <p:sp>
        <p:nvSpPr>
          <p:cNvPr id="78853" name="Line 5"/>
          <p:cNvSpPr>
            <a:spLocks noChangeShapeType="1"/>
          </p:cNvSpPr>
          <p:nvPr/>
        </p:nvSpPr>
        <p:spPr bwMode="auto">
          <a:xfrm>
            <a:off x="3429000" y="2590800"/>
            <a:ext cx="304800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4" name="Line 6"/>
          <p:cNvSpPr>
            <a:spLocks noChangeShapeType="1"/>
          </p:cNvSpPr>
          <p:nvPr/>
        </p:nvSpPr>
        <p:spPr bwMode="auto">
          <a:xfrm>
            <a:off x="4724400" y="2895600"/>
            <a:ext cx="609600" cy="45720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5" name="Line 7"/>
          <p:cNvSpPr>
            <a:spLocks noChangeShapeType="1"/>
          </p:cNvSpPr>
          <p:nvPr/>
        </p:nvSpPr>
        <p:spPr bwMode="auto">
          <a:xfrm flipV="1">
            <a:off x="4800600" y="1981200"/>
            <a:ext cx="609600" cy="38100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6" name="Line 8"/>
          <p:cNvSpPr>
            <a:spLocks noChangeShapeType="1"/>
          </p:cNvSpPr>
          <p:nvPr/>
        </p:nvSpPr>
        <p:spPr bwMode="auto">
          <a:xfrm flipV="1">
            <a:off x="6858000" y="3124200"/>
            <a:ext cx="457200" cy="30480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7" name="Line 9"/>
          <p:cNvSpPr>
            <a:spLocks noChangeShapeType="1"/>
          </p:cNvSpPr>
          <p:nvPr/>
        </p:nvSpPr>
        <p:spPr bwMode="auto">
          <a:xfrm>
            <a:off x="6781800" y="1981200"/>
            <a:ext cx="533400" cy="30480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title"/>
          </p:nvPr>
        </p:nvSpPr>
        <p:spPr>
          <a:xfrm>
            <a:off x="1276350" y="381000"/>
            <a:ext cx="7410450" cy="914400"/>
          </a:xfrm>
        </p:spPr>
        <p:txBody>
          <a:bodyPr lIns="46038" rIns="46038"/>
          <a:lstStyle/>
          <a:p>
            <a:pPr>
              <a:lnSpc>
                <a:spcPct val="90000"/>
              </a:lnSpc>
            </a:pPr>
            <a:r>
              <a:rPr lang="en-US" smtClean="0"/>
              <a:t>Standard Purchasing Model</a:t>
            </a:r>
          </a:p>
        </p:txBody>
      </p:sp>
      <p:sp>
        <p:nvSpPr>
          <p:cNvPr id="78859" name="Rectangle 11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SzPct val="55000"/>
              <a:buFont typeface="Wingdings" pitchFamily="2" charset="2"/>
              <a:buNone/>
            </a:pPr>
            <a:endParaRPr lang="en-US"/>
          </a:p>
        </p:txBody>
      </p:sp>
      <p:sp>
        <p:nvSpPr>
          <p:cNvPr id="78860" name="Rectangle 1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SzPct val="55000"/>
              <a:buFont typeface="Wingdings" pitchFamily="2" charset="2"/>
              <a:buNone/>
            </a:pPr>
            <a:endParaRPr lang="en-US"/>
          </a:p>
        </p:txBody>
      </p:sp>
      <p:sp>
        <p:nvSpPr>
          <p:cNvPr id="78861" name="Rectangle 13"/>
          <p:cNvSpPr>
            <a:spLocks noChangeArrowheads="1"/>
          </p:cNvSpPr>
          <p:nvPr/>
        </p:nvSpPr>
        <p:spPr bwMode="auto">
          <a:xfrm>
            <a:off x="5562600" y="1676400"/>
            <a:ext cx="9477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400" b="1"/>
              <a:t>Invoice</a:t>
            </a:r>
          </a:p>
        </p:txBody>
      </p:sp>
      <p:grpSp>
        <p:nvGrpSpPr>
          <p:cNvPr id="78862" name="Group 14"/>
          <p:cNvGrpSpPr>
            <a:grpSpLocks/>
          </p:cNvGrpSpPr>
          <p:nvPr/>
        </p:nvGrpSpPr>
        <p:grpSpPr bwMode="auto">
          <a:xfrm>
            <a:off x="304800" y="3200400"/>
            <a:ext cx="8382000" cy="3124200"/>
            <a:chOff x="480" y="2016"/>
            <a:chExt cx="4896" cy="2064"/>
          </a:xfrm>
        </p:grpSpPr>
        <p:sp>
          <p:nvSpPr>
            <p:cNvPr id="1361935" name="Rectangle 15"/>
            <p:cNvSpPr>
              <a:spLocks noChangeArrowheads="1"/>
            </p:cNvSpPr>
            <p:nvPr/>
          </p:nvSpPr>
          <p:spPr bwMode="auto">
            <a:xfrm>
              <a:off x="480" y="2016"/>
              <a:ext cx="4848" cy="2064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  <a:buSzPct val="55000"/>
                <a:buFont typeface="Wingdings" pitchFamily="2" charset="2"/>
                <a:buNone/>
                <a:defRPr/>
              </a:pPr>
              <a:endParaRPr lang="en-US"/>
            </a:p>
          </p:txBody>
        </p:sp>
        <p:sp>
          <p:nvSpPr>
            <p:cNvPr id="78864" name="Text Box 16"/>
            <p:cNvSpPr txBox="1">
              <a:spLocks noChangeArrowheads="1"/>
            </p:cNvSpPr>
            <p:nvPr/>
          </p:nvSpPr>
          <p:spPr bwMode="auto">
            <a:xfrm>
              <a:off x="720" y="2025"/>
              <a:ext cx="4368" cy="38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3200" b="1" u="sng"/>
                <a:t>INVOICE</a:t>
              </a:r>
            </a:p>
          </p:txBody>
        </p:sp>
        <p:sp>
          <p:nvSpPr>
            <p:cNvPr id="78865" name="Text Box 17"/>
            <p:cNvSpPr txBox="1">
              <a:spLocks noChangeArrowheads="1"/>
            </p:cNvSpPr>
            <p:nvPr/>
          </p:nvSpPr>
          <p:spPr bwMode="auto">
            <a:xfrm>
              <a:off x="480" y="2400"/>
              <a:ext cx="4896" cy="165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marL="228600" indent="-228600" eaLnBrk="0" hangingPunct="0">
                <a:buFontTx/>
                <a:buChar char="•"/>
              </a:pPr>
              <a:r>
                <a:rPr lang="en-US" sz="2400">
                  <a:solidFill>
                    <a:schemeClr val="hlink"/>
                  </a:solidFill>
                </a:rPr>
                <a:t>Records receipt of vendor invoice.</a:t>
              </a:r>
            </a:p>
            <a:p>
              <a:pPr marL="228600" indent="-228600" eaLnBrk="0" hangingPunct="0">
                <a:lnSpc>
                  <a:spcPct val="20000"/>
                </a:lnSpc>
                <a:buFontTx/>
                <a:buChar char="•"/>
              </a:pPr>
              <a:endParaRPr lang="en-US" sz="2400">
                <a:solidFill>
                  <a:schemeClr val="hlink"/>
                </a:solidFill>
              </a:endParaRPr>
            </a:p>
            <a:p>
              <a:pPr marL="228600" indent="-228600" eaLnBrk="0" hangingPunct="0">
                <a:buFontTx/>
                <a:buChar char="•"/>
              </a:pPr>
              <a:r>
                <a:rPr lang="en-US" sz="2400">
                  <a:solidFill>
                    <a:schemeClr val="hlink"/>
                  </a:solidFill>
                </a:rPr>
                <a:t>Records invoice status information.</a:t>
              </a:r>
            </a:p>
            <a:p>
              <a:pPr marL="228600" indent="-228600" eaLnBrk="0" hangingPunct="0">
                <a:buFontTx/>
                <a:buChar char="•"/>
              </a:pPr>
              <a:r>
                <a:rPr lang="en-US" sz="2400">
                  <a:solidFill>
                    <a:schemeClr val="hlink"/>
                  </a:solidFill>
                </a:rPr>
                <a:t>Will not decrease available budget or plan amounts (except for Direct Pays).</a:t>
              </a:r>
            </a:p>
            <a:p>
              <a:pPr marL="228600" indent="-228600" eaLnBrk="0" hangingPunct="0">
                <a:lnSpc>
                  <a:spcPct val="20000"/>
                </a:lnSpc>
                <a:buFontTx/>
                <a:buChar char="•"/>
              </a:pPr>
              <a:endParaRPr lang="en-US" sz="2400">
                <a:solidFill>
                  <a:schemeClr val="hlink"/>
                </a:solidFill>
              </a:endParaRPr>
            </a:p>
            <a:p>
              <a:pPr marL="228600" indent="-228600" eaLnBrk="0" hangingPunct="0">
                <a:buFontTx/>
                <a:buChar char="•"/>
              </a:pPr>
              <a:r>
                <a:rPr lang="en-US" sz="2400">
                  <a:solidFill>
                    <a:schemeClr val="hlink"/>
                  </a:solidFill>
                </a:rPr>
                <a:t>Initiates payment through automated match process.</a:t>
              </a:r>
            </a:p>
            <a:p>
              <a:pPr marL="228600" indent="-228600" eaLnBrk="0" hangingPunct="0">
                <a:lnSpc>
                  <a:spcPct val="20000"/>
                </a:lnSpc>
                <a:buFontTx/>
                <a:buChar char="•"/>
              </a:pPr>
              <a:endParaRPr lang="en-US" sz="2400">
                <a:solidFill>
                  <a:schemeClr val="hlink"/>
                </a:solidFill>
              </a:endParaRPr>
            </a:p>
            <a:p>
              <a:pPr marL="228600" indent="-228600" eaLnBrk="0" hangingPunct="0">
                <a:buFontTx/>
                <a:buChar char="•"/>
              </a:pPr>
              <a:r>
                <a:rPr lang="en-US" sz="2400">
                  <a:solidFill>
                    <a:schemeClr val="hlink"/>
                  </a:solidFill>
                </a:rPr>
                <a:t>Entered into Pegasys by Finance.</a:t>
              </a:r>
            </a:p>
          </p:txBody>
        </p:sp>
      </p:grp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A7CB8E5-347E-4815-995E-151F6705ACB6}" type="slidenum">
              <a:rPr lang="en-US" smtClean="0"/>
              <a:pPr/>
              <a:t>13</a:t>
            </a:fld>
            <a:r>
              <a:rPr lang="en-US" smtClean="0"/>
              <a:t> </a:t>
            </a:r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76350" y="381000"/>
            <a:ext cx="7410450" cy="914400"/>
          </a:xfrm>
        </p:spPr>
        <p:txBody>
          <a:bodyPr lIns="46038" rIns="46038"/>
          <a:lstStyle/>
          <a:p>
            <a:pPr>
              <a:lnSpc>
                <a:spcPct val="90000"/>
              </a:lnSpc>
            </a:pPr>
            <a:r>
              <a:rPr lang="en-US" smtClean="0"/>
              <a:t>Standard Purchasing Model</a:t>
            </a:r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SzPct val="55000"/>
              <a:buFont typeface="Wingdings" pitchFamily="2" charset="2"/>
              <a:buNone/>
            </a:pPr>
            <a:endParaRPr lang="en-US"/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SzPct val="55000"/>
              <a:buFont typeface="Wingdings" pitchFamily="2" charset="2"/>
              <a:buNone/>
            </a:pPr>
            <a:endParaRPr lang="en-US"/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2209800" y="2362200"/>
            <a:ext cx="10509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400" b="1">
                <a:solidFill>
                  <a:schemeClr val="hlink"/>
                </a:solidFill>
              </a:rPr>
              <a:t>Request</a:t>
            </a:r>
          </a:p>
        </p:txBody>
      </p:sp>
      <p:sp>
        <p:nvSpPr>
          <p:cNvPr id="80902" name="Rectangle 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836988" y="2362200"/>
            <a:ext cx="8112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400" b="1">
                <a:solidFill>
                  <a:schemeClr val="hlink"/>
                </a:solidFill>
              </a:rPr>
              <a:t>Order</a:t>
            </a:r>
            <a:endParaRPr lang="en-US" sz="2400" b="1">
              <a:solidFill>
                <a:schemeClr val="hlink"/>
              </a:solidFill>
              <a:hlinkClick r:id="rId3" action="ppaction://hlinksldjump"/>
            </a:endParaRPr>
          </a:p>
        </p:txBody>
      </p:sp>
      <p:sp>
        <p:nvSpPr>
          <p:cNvPr id="80903" name="Rectangle 7"/>
          <p:cNvSpPr>
            <a:spLocks noChangeArrowheads="1"/>
          </p:cNvSpPr>
          <p:nvPr/>
        </p:nvSpPr>
        <p:spPr bwMode="auto">
          <a:xfrm>
            <a:off x="5562600" y="3276600"/>
            <a:ext cx="9810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400" b="1">
                <a:solidFill>
                  <a:schemeClr val="hlink"/>
                </a:solidFill>
              </a:rPr>
              <a:t>Receipt</a:t>
            </a:r>
          </a:p>
        </p:txBody>
      </p:sp>
      <p:sp>
        <p:nvSpPr>
          <p:cNvPr id="80904" name="Rectangle 8"/>
          <p:cNvSpPr>
            <a:spLocks noChangeArrowheads="1"/>
          </p:cNvSpPr>
          <p:nvPr/>
        </p:nvSpPr>
        <p:spPr bwMode="auto">
          <a:xfrm>
            <a:off x="5562600" y="1676400"/>
            <a:ext cx="9477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400" b="1">
                <a:solidFill>
                  <a:schemeClr val="hlink"/>
                </a:solidFill>
              </a:rPr>
              <a:t>Invoice</a:t>
            </a:r>
          </a:p>
        </p:txBody>
      </p:sp>
      <p:sp>
        <p:nvSpPr>
          <p:cNvPr id="80905" name="Rectangle 9"/>
          <p:cNvSpPr>
            <a:spLocks noChangeArrowheads="1"/>
          </p:cNvSpPr>
          <p:nvPr/>
        </p:nvSpPr>
        <p:spPr bwMode="auto">
          <a:xfrm>
            <a:off x="7077075" y="2362200"/>
            <a:ext cx="182880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hlink"/>
                </a:solidFill>
              </a:rPr>
              <a:t>Payment</a:t>
            </a:r>
          </a:p>
          <a:p>
            <a:pPr algn="ctr" eaLnBrk="0" hangingPunct="0"/>
            <a:r>
              <a:rPr lang="en-US" sz="2400" b="1">
                <a:solidFill>
                  <a:schemeClr val="hlink"/>
                </a:solidFill>
              </a:rPr>
              <a:t>Authorization</a:t>
            </a:r>
          </a:p>
        </p:txBody>
      </p:sp>
      <p:sp>
        <p:nvSpPr>
          <p:cNvPr id="80906" name="Line 10"/>
          <p:cNvSpPr>
            <a:spLocks noChangeShapeType="1"/>
          </p:cNvSpPr>
          <p:nvPr/>
        </p:nvSpPr>
        <p:spPr bwMode="auto">
          <a:xfrm>
            <a:off x="3429000" y="2590800"/>
            <a:ext cx="304800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07" name="Line 11"/>
          <p:cNvSpPr>
            <a:spLocks noChangeShapeType="1"/>
          </p:cNvSpPr>
          <p:nvPr/>
        </p:nvSpPr>
        <p:spPr bwMode="auto">
          <a:xfrm>
            <a:off x="4724400" y="2895600"/>
            <a:ext cx="609600" cy="45720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08" name="Line 12"/>
          <p:cNvSpPr>
            <a:spLocks noChangeShapeType="1"/>
          </p:cNvSpPr>
          <p:nvPr/>
        </p:nvSpPr>
        <p:spPr bwMode="auto">
          <a:xfrm flipV="1">
            <a:off x="4800600" y="1981200"/>
            <a:ext cx="609600" cy="38100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09" name="Line 13"/>
          <p:cNvSpPr>
            <a:spLocks noChangeShapeType="1"/>
          </p:cNvSpPr>
          <p:nvPr/>
        </p:nvSpPr>
        <p:spPr bwMode="auto">
          <a:xfrm flipV="1">
            <a:off x="6858000" y="3124200"/>
            <a:ext cx="457200" cy="30480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10" name="Line 14"/>
          <p:cNvSpPr>
            <a:spLocks noChangeShapeType="1"/>
          </p:cNvSpPr>
          <p:nvPr/>
        </p:nvSpPr>
        <p:spPr bwMode="auto">
          <a:xfrm>
            <a:off x="6781800" y="1981200"/>
            <a:ext cx="533400" cy="30480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0911" name="Group 15"/>
          <p:cNvGrpSpPr>
            <a:grpSpLocks/>
          </p:cNvGrpSpPr>
          <p:nvPr/>
        </p:nvGrpSpPr>
        <p:grpSpPr bwMode="auto">
          <a:xfrm>
            <a:off x="152400" y="2362200"/>
            <a:ext cx="8763000" cy="4148138"/>
            <a:chOff x="96" y="1488"/>
            <a:chExt cx="5520" cy="2613"/>
          </a:xfrm>
        </p:grpSpPr>
        <p:sp>
          <p:nvSpPr>
            <p:cNvPr id="1363984" name="Rectangle 16"/>
            <p:cNvSpPr>
              <a:spLocks noChangeArrowheads="1"/>
            </p:cNvSpPr>
            <p:nvPr/>
          </p:nvSpPr>
          <p:spPr bwMode="auto">
            <a:xfrm>
              <a:off x="96" y="2352"/>
              <a:ext cx="5520" cy="1728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  <a:buSzPct val="55000"/>
                <a:buFont typeface="Wingdings" pitchFamily="2" charset="2"/>
                <a:buNone/>
                <a:defRPr/>
              </a:pPr>
              <a:endParaRPr lang="en-US"/>
            </a:p>
          </p:txBody>
        </p:sp>
        <p:sp>
          <p:nvSpPr>
            <p:cNvPr id="80913" name="Rectangle 17"/>
            <p:cNvSpPr>
              <a:spLocks noChangeArrowheads="1"/>
            </p:cNvSpPr>
            <p:nvPr/>
          </p:nvSpPr>
          <p:spPr bwMode="auto">
            <a:xfrm>
              <a:off x="4458" y="1488"/>
              <a:ext cx="1152" cy="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400" b="1"/>
                <a:t>Payment</a:t>
              </a:r>
            </a:p>
            <a:p>
              <a:pPr algn="ctr" eaLnBrk="0" hangingPunct="0"/>
              <a:r>
                <a:rPr lang="en-US" sz="2400" b="1"/>
                <a:t>Authorization</a:t>
              </a:r>
            </a:p>
          </p:txBody>
        </p:sp>
        <p:sp>
          <p:nvSpPr>
            <p:cNvPr id="80914" name="Text Box 18"/>
            <p:cNvSpPr txBox="1">
              <a:spLocks noChangeArrowheads="1"/>
            </p:cNvSpPr>
            <p:nvPr/>
          </p:nvSpPr>
          <p:spPr bwMode="auto">
            <a:xfrm>
              <a:off x="240" y="2640"/>
              <a:ext cx="5232" cy="146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marL="285750" indent="-285750" eaLnBrk="0" hangingPunct="0">
                <a:buFontTx/>
                <a:buChar char="•"/>
              </a:pPr>
              <a:r>
                <a:rPr lang="en-US" sz="2400">
                  <a:solidFill>
                    <a:schemeClr val="hlink"/>
                  </a:solidFill>
                </a:rPr>
                <a:t>Final step of the purchasing chain.</a:t>
              </a:r>
            </a:p>
            <a:p>
              <a:pPr marL="285750" indent="-285750" eaLnBrk="0" hangingPunct="0">
                <a:lnSpc>
                  <a:spcPct val="30000"/>
                </a:lnSpc>
                <a:buFontTx/>
                <a:buChar char="•"/>
              </a:pPr>
              <a:endParaRPr lang="en-US" sz="2400">
                <a:solidFill>
                  <a:schemeClr val="hlink"/>
                </a:solidFill>
              </a:endParaRPr>
            </a:p>
            <a:p>
              <a:pPr marL="285750" indent="-285750" eaLnBrk="0" hangingPunct="0">
                <a:buFontTx/>
                <a:buChar char="•"/>
              </a:pPr>
              <a:r>
                <a:rPr lang="en-US" sz="2400">
                  <a:solidFill>
                    <a:schemeClr val="hlink"/>
                  </a:solidFill>
                </a:rPr>
                <a:t>Automatically generated when successful match occurs.</a:t>
              </a:r>
            </a:p>
            <a:p>
              <a:pPr marL="285750" indent="-285750" eaLnBrk="0" hangingPunct="0">
                <a:lnSpc>
                  <a:spcPct val="30000"/>
                </a:lnSpc>
                <a:buFontTx/>
                <a:buChar char="•"/>
              </a:pPr>
              <a:endParaRPr lang="en-US" sz="2400">
                <a:solidFill>
                  <a:schemeClr val="hlink"/>
                </a:solidFill>
              </a:endParaRPr>
            </a:p>
            <a:p>
              <a:pPr marL="285750" indent="-285750" eaLnBrk="0" hangingPunct="0">
                <a:buFontTx/>
                <a:buChar char="•"/>
              </a:pPr>
              <a:r>
                <a:rPr lang="en-US" sz="2400">
                  <a:solidFill>
                    <a:schemeClr val="hlink"/>
                  </a:solidFill>
                </a:rPr>
                <a:t>Schedules payments for disbursement according to prompt pay regulations, vendor payment terms, and available discounts.</a:t>
              </a:r>
            </a:p>
            <a:p>
              <a:pPr marL="285750" indent="-285750" eaLnBrk="0" hangingPunct="0">
                <a:lnSpc>
                  <a:spcPct val="30000"/>
                </a:lnSpc>
                <a:buFontTx/>
                <a:buChar char="•"/>
              </a:pPr>
              <a:endParaRPr lang="en-US" sz="2400">
                <a:solidFill>
                  <a:schemeClr val="hlink"/>
                </a:solidFill>
              </a:endParaRPr>
            </a:p>
            <a:p>
              <a:pPr marL="285750" indent="-285750" eaLnBrk="0" hangingPunct="0">
                <a:buFontTx/>
                <a:buChar char="•"/>
              </a:pPr>
              <a:r>
                <a:rPr lang="en-US" sz="2400">
                  <a:solidFill>
                    <a:schemeClr val="hlink"/>
                  </a:solidFill>
                </a:rPr>
                <a:t>Establishes and releases contract holdbacks.</a:t>
              </a:r>
            </a:p>
            <a:p>
              <a:pPr marL="285750" indent="-285750" eaLnBrk="0" hangingPunct="0">
                <a:lnSpc>
                  <a:spcPct val="20000"/>
                </a:lnSpc>
                <a:buFontTx/>
                <a:buChar char="•"/>
              </a:pPr>
              <a:endParaRPr lang="en-US" sz="2400">
                <a:solidFill>
                  <a:schemeClr val="hlink"/>
                </a:solidFill>
              </a:endParaRPr>
            </a:p>
          </p:txBody>
        </p:sp>
        <p:sp>
          <p:nvSpPr>
            <p:cNvPr id="80915" name="Text Box 19"/>
            <p:cNvSpPr txBox="1">
              <a:spLocks noChangeArrowheads="1"/>
            </p:cNvSpPr>
            <p:nvPr/>
          </p:nvSpPr>
          <p:spPr bwMode="auto">
            <a:xfrm>
              <a:off x="720" y="2304"/>
              <a:ext cx="4368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3200" b="1" u="sng"/>
                <a:t>PAYMENT</a:t>
              </a:r>
            </a:p>
          </p:txBody>
        </p:sp>
      </p:grp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1765FE0-03BA-4100-8181-6531C539FFE8}" type="slidenum">
              <a:rPr lang="en-US" smtClean="0"/>
              <a:pPr/>
              <a:t>14</a:t>
            </a:fld>
            <a:r>
              <a:rPr lang="en-US" smtClean="0"/>
              <a:t> </a:t>
            </a: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Doc Types – Orders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304800" y="1981200"/>
            <a:ext cx="7162800" cy="4114800"/>
          </a:xfrm>
        </p:spPr>
        <p:txBody>
          <a:bodyPr/>
          <a:lstStyle/>
          <a:p>
            <a:pPr lvl="2">
              <a:lnSpc>
                <a:spcPct val="90000"/>
              </a:lnSpc>
            </a:pPr>
            <a:r>
              <a:rPr lang="en-US" sz="2800" b="1" smtClean="0"/>
              <a:t>Training Order*</a:t>
            </a:r>
          </a:p>
          <a:p>
            <a:pPr lvl="3">
              <a:lnSpc>
                <a:spcPct val="90000"/>
              </a:lnSpc>
              <a:buFontTx/>
              <a:buChar char="•"/>
            </a:pPr>
            <a:r>
              <a:rPr lang="en-US" sz="2400" smtClean="0"/>
              <a:t>__W (Training Order)</a:t>
            </a:r>
          </a:p>
          <a:p>
            <a:pPr lvl="3">
              <a:lnSpc>
                <a:spcPct val="90000"/>
              </a:lnSpc>
              <a:buFontTx/>
              <a:buChar char="•"/>
            </a:pPr>
            <a:r>
              <a:rPr lang="en-US" sz="2400" smtClean="0"/>
              <a:t>__Y (Prepaid Training Order)</a:t>
            </a:r>
          </a:p>
          <a:p>
            <a:pPr lvl="1">
              <a:lnSpc>
                <a:spcPct val="90000"/>
              </a:lnSpc>
            </a:pPr>
            <a:endParaRPr lang="en-US" smtClean="0"/>
          </a:p>
          <a:p>
            <a:pPr lvl="2">
              <a:lnSpc>
                <a:spcPct val="90000"/>
              </a:lnSpc>
            </a:pPr>
            <a:r>
              <a:rPr lang="en-US" sz="2800" b="1" smtClean="0"/>
              <a:t>Purchase Orders*</a:t>
            </a:r>
            <a:endParaRPr lang="en-US" sz="2800" smtClean="0"/>
          </a:p>
          <a:p>
            <a:pPr lvl="3">
              <a:lnSpc>
                <a:spcPct val="90000"/>
              </a:lnSpc>
              <a:buFontTx/>
              <a:buChar char="•"/>
            </a:pPr>
            <a:r>
              <a:rPr lang="en-US" sz="2400" smtClean="0"/>
              <a:t>__P (Non-Itemized PO)</a:t>
            </a:r>
          </a:p>
          <a:p>
            <a:pPr lvl="3">
              <a:lnSpc>
                <a:spcPct val="90000"/>
              </a:lnSpc>
              <a:buFontTx/>
              <a:buChar char="•"/>
            </a:pPr>
            <a:r>
              <a:rPr lang="en-US" sz="2400" smtClean="0"/>
              <a:t>__X (Non-Itemized Inter-agency Order)</a:t>
            </a:r>
          </a:p>
          <a:p>
            <a:pPr lvl="4">
              <a:lnSpc>
                <a:spcPct val="90000"/>
              </a:lnSpc>
              <a:buSzTx/>
              <a:buFontTx/>
              <a:buChar char="•"/>
            </a:pPr>
            <a:r>
              <a:rPr lang="en-US" sz="2000" i="1" smtClean="0"/>
              <a:t>GM&amp;A to another Federal Agency</a:t>
            </a:r>
          </a:p>
          <a:p>
            <a:pPr lvl="3">
              <a:lnSpc>
                <a:spcPct val="90000"/>
              </a:lnSpc>
            </a:pPr>
            <a:endParaRPr lang="en-US" sz="1600" smtClean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*First position denotes Service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45060" name="Rectangle 11"/>
          <p:cNvSpPr>
            <a:spLocks noChangeArrowheads="1"/>
          </p:cNvSpPr>
          <p:nvPr/>
        </p:nvSpPr>
        <p:spPr bwMode="auto">
          <a:xfrm>
            <a:off x="6705600" y="1447800"/>
            <a:ext cx="2057400" cy="3657600"/>
          </a:xfrm>
          <a:prstGeom prst="rect">
            <a:avLst/>
          </a:prstGeom>
          <a:solidFill>
            <a:schemeClr val="tx1"/>
          </a:solidFill>
          <a:ln w="28575">
            <a:solidFill>
              <a:srgbClr val="CC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2075" tIns="46038" rIns="92075" bIns="46038"/>
          <a:lstStyle/>
          <a:p>
            <a:pPr marL="342900" indent="-342900" eaLnBrk="0" hangingPunct="0">
              <a:spcBef>
                <a:spcPct val="20000"/>
              </a:spcBef>
              <a:buSzPct val="75000"/>
              <a:buFont typeface="Wingdings" pitchFamily="2" charset="2"/>
              <a:buNone/>
              <a:defRPr/>
            </a:pPr>
            <a:r>
              <a:rPr lang="en-US" sz="2400">
                <a:solidFill>
                  <a:schemeClr val="hlink"/>
                </a:solidFill>
                <a:latin typeface="Arial" charset="0"/>
              </a:rPr>
              <a:t>P = PBS	</a:t>
            </a:r>
          </a:p>
          <a:p>
            <a:pPr marL="342900" indent="-342900" eaLnBrk="0" hangingPunct="0">
              <a:spcBef>
                <a:spcPct val="20000"/>
              </a:spcBef>
              <a:buSzPct val="75000"/>
              <a:buFont typeface="Wingdings" pitchFamily="2" charset="2"/>
              <a:buNone/>
              <a:defRPr/>
            </a:pPr>
            <a:r>
              <a:rPr lang="en-US" sz="2400">
                <a:solidFill>
                  <a:schemeClr val="hlink"/>
                </a:solidFill>
                <a:latin typeface="Arial" charset="0"/>
              </a:rPr>
              <a:t>Q = FAS</a:t>
            </a:r>
          </a:p>
          <a:p>
            <a:pPr marL="342900" indent="-342900" eaLnBrk="0" hangingPunct="0">
              <a:spcBef>
                <a:spcPct val="20000"/>
              </a:spcBef>
              <a:buSzPct val="75000"/>
              <a:buFont typeface="Wingdings" pitchFamily="2" charset="2"/>
              <a:buNone/>
              <a:defRPr/>
            </a:pPr>
            <a:r>
              <a:rPr lang="en-US" sz="2400">
                <a:solidFill>
                  <a:schemeClr val="hlink"/>
                </a:solidFill>
                <a:latin typeface="Arial" charset="0"/>
              </a:rPr>
              <a:t>F = FSS</a:t>
            </a:r>
          </a:p>
          <a:p>
            <a:pPr marL="342900" indent="-342900" eaLnBrk="0" hangingPunct="0">
              <a:spcBef>
                <a:spcPct val="20000"/>
              </a:spcBef>
              <a:buSzPct val="75000"/>
              <a:buFont typeface="Wingdings" pitchFamily="2" charset="2"/>
              <a:buNone/>
              <a:defRPr/>
            </a:pPr>
            <a:r>
              <a:rPr lang="en-US" sz="2400">
                <a:solidFill>
                  <a:schemeClr val="hlink"/>
                </a:solidFill>
                <a:latin typeface="Arial" charset="0"/>
              </a:rPr>
              <a:t>T = FTS</a:t>
            </a:r>
          </a:p>
          <a:p>
            <a:pPr marL="342900" indent="-342900" eaLnBrk="0" hangingPunct="0">
              <a:spcBef>
                <a:spcPct val="20000"/>
              </a:spcBef>
              <a:buSzPct val="75000"/>
              <a:buFont typeface="Wingdings" pitchFamily="2" charset="2"/>
              <a:buNone/>
              <a:defRPr/>
            </a:pPr>
            <a:r>
              <a:rPr lang="en-US" sz="2400">
                <a:solidFill>
                  <a:schemeClr val="hlink"/>
                </a:solidFill>
                <a:latin typeface="Arial" charset="0"/>
              </a:rPr>
              <a:t>G = GM&amp;A</a:t>
            </a:r>
          </a:p>
          <a:p>
            <a:pPr marL="342900" indent="-342900" eaLnBrk="0" hangingPunct="0">
              <a:spcBef>
                <a:spcPct val="20000"/>
              </a:spcBef>
              <a:buSzPct val="75000"/>
              <a:defRPr/>
            </a:pPr>
            <a:r>
              <a:rPr lang="en-US" sz="2400">
                <a:solidFill>
                  <a:schemeClr val="hlink"/>
                </a:solidFill>
                <a:latin typeface="Arial" charset="0"/>
              </a:rPr>
              <a:t>O = Other</a:t>
            </a:r>
          </a:p>
          <a:p>
            <a:pPr marL="342900" indent="-342900" eaLnBrk="0" hangingPunct="0">
              <a:spcBef>
                <a:spcPct val="20000"/>
              </a:spcBef>
              <a:buSzPct val="75000"/>
              <a:defRPr/>
            </a:pPr>
            <a:r>
              <a:rPr lang="en-US" sz="2400">
                <a:solidFill>
                  <a:schemeClr val="hlink"/>
                </a:solidFill>
                <a:latin typeface="Arial" charset="0"/>
              </a:rPr>
              <a:t>X  = Client</a:t>
            </a:r>
          </a:p>
          <a:p>
            <a:pPr marL="342900" indent="-342900" eaLnBrk="0" hangingPunct="0">
              <a:spcBef>
                <a:spcPct val="20000"/>
              </a:spcBef>
              <a:buSzPct val="75000"/>
              <a:buFontTx/>
              <a:buChar char="•"/>
              <a:defRPr/>
            </a:pPr>
            <a:endParaRPr lang="en-US" sz="2400">
              <a:solidFill>
                <a:schemeClr val="hlink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0834276-2C8D-4921-8B8F-AD29223762B7}" type="slidenum">
              <a:rPr lang="en-US" smtClean="0"/>
              <a:pPr/>
              <a:t>15</a:t>
            </a:fld>
            <a:r>
              <a:rPr lang="en-US" smtClean="0"/>
              <a:t> </a:t>
            </a: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Doc Types – Orders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05000"/>
            <a:ext cx="6934200" cy="4495800"/>
          </a:xfrm>
        </p:spPr>
        <p:txBody>
          <a:bodyPr/>
          <a:lstStyle/>
          <a:p>
            <a:pPr lvl="1"/>
            <a:r>
              <a:rPr lang="en-US" sz="2000" b="1" smtClean="0"/>
              <a:t>D6 - Direct Pay  Region 6, Under $3,000</a:t>
            </a:r>
          </a:p>
          <a:p>
            <a:pPr lvl="1"/>
            <a:r>
              <a:rPr lang="en-US" sz="2000" b="1" smtClean="0"/>
              <a:t>D7 – Direct Pay Region 7, Under $ 3,000</a:t>
            </a:r>
          </a:p>
          <a:p>
            <a:pPr lvl="1">
              <a:buFont typeface="Wingdings" pitchFamily="2" charset="2"/>
              <a:buNone/>
            </a:pPr>
            <a:endParaRPr lang="en-US" sz="2000" b="1" smtClean="0"/>
          </a:p>
          <a:p>
            <a:pPr lvl="1"/>
            <a:r>
              <a:rPr lang="en-US" sz="2000" b="1" smtClean="0"/>
              <a:t>CL – Credit Card Log</a:t>
            </a:r>
          </a:p>
          <a:p>
            <a:pPr lvl="1"/>
            <a:r>
              <a:rPr lang="en-US" sz="2000" b="1" smtClean="0"/>
              <a:t>CT – Credit Card Training Log</a:t>
            </a:r>
          </a:p>
          <a:p>
            <a:pPr lvl="1"/>
            <a:endParaRPr lang="en-US" sz="2000" b="1" smtClean="0"/>
          </a:p>
          <a:p>
            <a:pPr lvl="1"/>
            <a:r>
              <a:rPr lang="en-US" sz="2000" b="1" smtClean="0"/>
              <a:t>PJ – PBS 3-Way Obligation</a:t>
            </a:r>
          </a:p>
          <a:p>
            <a:pPr lvl="1"/>
            <a:r>
              <a:rPr lang="en-US" sz="2000" b="1" smtClean="0"/>
              <a:t>PN – PBS Construction Obligation</a:t>
            </a:r>
          </a:p>
          <a:p>
            <a:pPr lvl="1"/>
            <a:endParaRPr lang="en-US" sz="2000" b="1" smtClean="0"/>
          </a:p>
          <a:p>
            <a:pPr lvl="1"/>
            <a:r>
              <a:rPr lang="en-US" sz="2000" b="1" smtClean="0"/>
              <a:t>IX – Non-Itemized Intra-agency Order</a:t>
            </a:r>
          </a:p>
          <a:p>
            <a:pPr lvl="2"/>
            <a:r>
              <a:rPr lang="en-US" b="1" smtClean="0"/>
              <a:t>Within GSA from one service to another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4F88B22-612D-4B5B-BB16-57F0BD42A3A2}" type="slidenum">
              <a:rPr lang="en-US" smtClean="0"/>
              <a:pPr/>
              <a:t>16</a:t>
            </a:fld>
            <a:r>
              <a:rPr lang="en-US" smtClean="0"/>
              <a:t> </a:t>
            </a:r>
          </a:p>
        </p:txBody>
      </p:sp>
      <p:sp>
        <p:nvSpPr>
          <p:cNvPr id="481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Doc Types</a:t>
            </a:r>
          </a:p>
        </p:txBody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467600" cy="4724400"/>
          </a:xfrm>
        </p:spPr>
        <p:txBody>
          <a:bodyPr/>
          <a:lstStyle/>
          <a:p>
            <a:pPr lvl="1"/>
            <a:r>
              <a:rPr lang="en-US" sz="2100" b="1" smtClean="0"/>
              <a:t>PR - Purchase Request</a:t>
            </a:r>
          </a:p>
          <a:p>
            <a:pPr lvl="1"/>
            <a:r>
              <a:rPr lang="en-US" sz="2100" b="1" smtClean="0"/>
              <a:t>TR – Training Request</a:t>
            </a:r>
          </a:p>
          <a:p>
            <a:pPr lvl="1">
              <a:buFont typeface="Wingdings" pitchFamily="2" charset="2"/>
              <a:buNone/>
            </a:pPr>
            <a:endParaRPr lang="en-US" sz="2100" b="1" smtClean="0"/>
          </a:p>
          <a:p>
            <a:pPr lvl="1"/>
            <a:r>
              <a:rPr lang="en-US" sz="2100" b="1" smtClean="0"/>
              <a:t>RK – Receipt6 Region 6 - Kansas City</a:t>
            </a:r>
          </a:p>
          <a:p>
            <a:pPr lvl="1"/>
            <a:r>
              <a:rPr lang="en-US" sz="2100" b="1" smtClean="0"/>
              <a:t>RW- Receipt7 Region 7 – Fort Worth</a:t>
            </a:r>
          </a:p>
          <a:p>
            <a:pPr lvl="1">
              <a:buFont typeface="Wingdings" pitchFamily="2" charset="2"/>
              <a:buNone/>
            </a:pPr>
            <a:endParaRPr lang="en-US" sz="2100" b="1" smtClean="0"/>
          </a:p>
          <a:p>
            <a:pPr lvl="1"/>
            <a:r>
              <a:rPr lang="en-US" sz="2100" b="1" smtClean="0"/>
              <a:t>M6 - Match Invoice 3-Way R6</a:t>
            </a:r>
          </a:p>
          <a:p>
            <a:pPr lvl="1"/>
            <a:r>
              <a:rPr lang="en-US" sz="2100" b="1" smtClean="0"/>
              <a:t>M7 - Match Invoice 3-Way R7</a:t>
            </a:r>
          </a:p>
          <a:p>
            <a:pPr lvl="1"/>
            <a:endParaRPr lang="en-US" sz="2100" b="1" smtClean="0"/>
          </a:p>
          <a:p>
            <a:pPr lvl="1"/>
            <a:r>
              <a:rPr lang="en-US" sz="2100" b="1" smtClean="0"/>
              <a:t>P6 - Payment Authorization - Reg 6 Prompt Pay</a:t>
            </a:r>
          </a:p>
          <a:p>
            <a:pPr lvl="1"/>
            <a:r>
              <a:rPr lang="en-US" sz="2100" b="1" smtClean="0"/>
              <a:t>P7 - Payment Authorization - Reg 7 Prompt Pay</a:t>
            </a:r>
          </a:p>
          <a:p>
            <a:pPr lvl="1"/>
            <a:endParaRPr lang="en-US" sz="2100" smtClean="0"/>
          </a:p>
          <a:p>
            <a:pPr lvl="3">
              <a:lnSpc>
                <a:spcPct val="90000"/>
              </a:lnSpc>
              <a:buFont typeface="Wingdings" pitchFamily="2" charset="2"/>
              <a:buNone/>
            </a:pPr>
            <a:endParaRPr lang="en-US" sz="21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827C33F-D764-4C16-8792-F693E2BFFF2C}" type="slidenum">
              <a:rPr lang="en-US" smtClean="0"/>
              <a:pPr/>
              <a:t>17</a:t>
            </a:fld>
            <a:r>
              <a:rPr lang="en-US" smtClean="0"/>
              <a:t> </a:t>
            </a: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Doc Types – DC Courts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7924800" cy="4419600"/>
          </a:xfrm>
        </p:spPr>
        <p:txBody>
          <a:bodyPr/>
          <a:lstStyle/>
          <a:p>
            <a:pPr lvl="1"/>
            <a:r>
              <a:rPr lang="en-US" smtClean="0"/>
              <a:t>CO – DCC Purchaser Order</a:t>
            </a:r>
          </a:p>
          <a:p>
            <a:pPr lvl="1"/>
            <a:r>
              <a:rPr lang="en-US" smtClean="0"/>
              <a:t>CF – DC Courts Fixed Order</a:t>
            </a:r>
          </a:p>
          <a:p>
            <a:pPr lvl="1"/>
            <a:r>
              <a:rPr lang="en-US" smtClean="0"/>
              <a:t>CY – DC Courts Travel/Training Obligation</a:t>
            </a:r>
          </a:p>
          <a:p>
            <a:pPr lvl="1">
              <a:buFont typeface="Wingdings" pitchFamily="2" charset="2"/>
              <a:buNone/>
            </a:pPr>
            <a:endParaRPr lang="en-US" smtClean="0"/>
          </a:p>
          <a:p>
            <a:pPr lvl="1"/>
            <a:r>
              <a:rPr lang="en-US" smtClean="0"/>
              <a:t>CD – DC Courts Direct Pay Invoice</a:t>
            </a:r>
          </a:p>
          <a:p>
            <a:pPr lvl="1"/>
            <a:r>
              <a:rPr lang="en-US" smtClean="0"/>
              <a:t>CN – DC Courts Direct Pay Not Subject to PP</a:t>
            </a:r>
          </a:p>
          <a:p>
            <a:pPr lvl="1"/>
            <a:endParaRPr lang="en-US" smtClean="0"/>
          </a:p>
          <a:p>
            <a:pPr lvl="1"/>
            <a:r>
              <a:rPr lang="en-US" smtClean="0"/>
              <a:t>MC – DC Courts 3-Way Invoice</a:t>
            </a:r>
          </a:p>
          <a:p>
            <a:pPr lvl="1"/>
            <a:r>
              <a:rPr lang="en-US" smtClean="0"/>
              <a:t>MT – DC Courts 2-Way Invoice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2C0B83B-26E5-444D-92EB-44CA0027F5C9}" type="slidenum">
              <a:rPr lang="en-US" smtClean="0"/>
              <a:pPr/>
              <a:t>18</a:t>
            </a:fld>
            <a:r>
              <a:rPr lang="en-US" smtClean="0"/>
              <a:t> 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Getting Started</a:t>
            </a:r>
            <a:br>
              <a:rPr lang="en-US" smtClean="0"/>
            </a:br>
            <a:r>
              <a:rPr lang="en-US" sz="2400" smtClean="0"/>
              <a:t>Gaining Access to Pegasys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en-US" sz="2400" smtClean="0"/>
              <a:t>Access is based on associate’s role in GSA</a:t>
            </a:r>
          </a:p>
          <a:p>
            <a:pPr marL="914400" lvl="1" indent="-457200">
              <a:buFont typeface="Wingdings" pitchFamily="2" charset="2"/>
              <a:buAutoNum type="arabicParenR"/>
            </a:pPr>
            <a:endParaRPr lang="en-US" sz="2000" smtClean="0"/>
          </a:p>
          <a:p>
            <a:pPr marL="914400" lvl="1" indent="-457200">
              <a:buFont typeface="Wingdings" pitchFamily="2" charset="2"/>
              <a:buAutoNum type="arabicParenR"/>
            </a:pPr>
            <a:r>
              <a:rPr lang="en-US" sz="2000" smtClean="0"/>
              <a:t>Fill out Pegasys Access Form and submit to Supervisor</a:t>
            </a:r>
          </a:p>
          <a:p>
            <a:pPr marL="914400" lvl="1" indent="-457200">
              <a:buFont typeface="Wingdings" pitchFamily="2" charset="2"/>
              <a:buNone/>
            </a:pPr>
            <a:r>
              <a:rPr lang="en-US" sz="2000" smtClean="0"/>
              <a:t>	</a:t>
            </a:r>
            <a:r>
              <a:rPr lang="en-US" sz="2000" u="sng" smtClean="0"/>
              <a:t>http://</a:t>
            </a:r>
            <a:r>
              <a:rPr lang="en-US" sz="2000" u="sng" smtClean="0">
                <a:hlinkClick r:id="rId3"/>
              </a:rPr>
              <a:t>www.pegasys.gsa.gov</a:t>
            </a:r>
            <a:r>
              <a:rPr lang="en-US" sz="2000" u="sng" smtClean="0"/>
              <a:t>/</a:t>
            </a:r>
            <a:r>
              <a:rPr lang="en-US" sz="2000" smtClean="0"/>
              <a:t> </a:t>
            </a:r>
          </a:p>
          <a:p>
            <a:pPr marL="914400" lvl="1" indent="-457200">
              <a:buFont typeface="Wingdings" pitchFamily="2" charset="2"/>
              <a:buAutoNum type="arabicParenR" startAt="2"/>
            </a:pPr>
            <a:endParaRPr lang="en-US" sz="2000" smtClean="0"/>
          </a:p>
          <a:p>
            <a:pPr marL="914400" lvl="1" indent="-457200">
              <a:buFont typeface="Wingdings" pitchFamily="2" charset="2"/>
              <a:buAutoNum type="arabicParenR" startAt="2"/>
            </a:pPr>
            <a:r>
              <a:rPr lang="en-US" sz="2000" smtClean="0"/>
              <a:t>Supervisor approves form and submits it to the Service Level or Region Functional Coordinator</a:t>
            </a:r>
          </a:p>
          <a:p>
            <a:pPr marL="914400" lvl="1" indent="-457200">
              <a:buFont typeface="Wingdings" pitchFamily="2" charset="2"/>
              <a:buAutoNum type="arabicParenR" startAt="2"/>
            </a:pPr>
            <a:endParaRPr lang="en-US" smtClean="0"/>
          </a:p>
          <a:p>
            <a:pPr marL="914400" lvl="1" indent="-457200">
              <a:buFont typeface="Wingdings" pitchFamily="2" charset="2"/>
              <a:buAutoNum type="arabicParenR" startAt="2"/>
            </a:pPr>
            <a:r>
              <a:rPr lang="en-US" sz="2000" smtClean="0"/>
              <a:t>Client Services emails associate a User Name and a One-Time-Use Password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24075DB-45DB-4310-BDFF-3104D6D7D488}" type="slidenum">
              <a:rPr lang="en-US" smtClean="0"/>
              <a:pPr/>
              <a:t>19</a:t>
            </a:fld>
            <a:r>
              <a:rPr lang="en-US" smtClean="0"/>
              <a:t> 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Getting Started</a:t>
            </a:r>
            <a:br>
              <a:rPr lang="en-US" smtClean="0"/>
            </a:br>
            <a:r>
              <a:rPr lang="en-US" sz="2400" smtClean="0"/>
              <a:t>Logging In</a:t>
            </a: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743200"/>
            <a:ext cx="68580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219200" y="1600200"/>
            <a:ext cx="69342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arabicParenR"/>
            </a:pPr>
            <a:r>
              <a:rPr lang="en-US" sz="1800">
                <a:solidFill>
                  <a:srgbClr val="0D0163"/>
                </a:solidFill>
                <a:latin typeface="Arial" charset="0"/>
              </a:rPr>
              <a:t>Go to: </a:t>
            </a:r>
            <a:r>
              <a:rPr lang="en-US" sz="1800">
                <a:solidFill>
                  <a:srgbClr val="0D0163"/>
                </a:solidFill>
                <a:latin typeface="Arial" charset="0"/>
                <a:hlinkClick r:id="rId3"/>
              </a:rPr>
              <a:t>http://pegasys.gsa.gov/</a:t>
            </a:r>
            <a:endParaRPr lang="en-US" sz="1800">
              <a:solidFill>
                <a:srgbClr val="0D0163"/>
              </a:solidFill>
              <a:latin typeface="Arial" charset="0"/>
            </a:endParaRPr>
          </a:p>
          <a:p>
            <a:pPr marL="342900" indent="-342900">
              <a:spcBef>
                <a:spcPct val="50000"/>
              </a:spcBef>
              <a:buFontTx/>
              <a:buAutoNum type="arabicParenR"/>
            </a:pPr>
            <a:r>
              <a:rPr lang="en-US" sz="1800">
                <a:solidFill>
                  <a:srgbClr val="0D0163"/>
                </a:solidFill>
                <a:latin typeface="Arial" charset="0"/>
              </a:rPr>
              <a:t>Click the ‘System Login’ Tab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B7D2093-2A4C-4C9B-9CB2-0840D4988C68}" type="slidenum">
              <a:rPr lang="en-US" smtClean="0"/>
              <a:pPr/>
              <a:t>2</a:t>
            </a:fld>
            <a:r>
              <a:rPr lang="en-US" smtClean="0"/>
              <a:t> 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76350" y="381000"/>
            <a:ext cx="7410450" cy="914400"/>
          </a:xfrm>
        </p:spPr>
        <p:txBody>
          <a:bodyPr/>
          <a:lstStyle/>
          <a:p>
            <a:r>
              <a:rPr lang="en-US" smtClean="0"/>
              <a:t>Outline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8001000" cy="4876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u="sng" smtClean="0">
              <a:latin typeface="Times New Roman" pitchFamily="18" charset="0"/>
            </a:endParaRPr>
          </a:p>
          <a:p>
            <a:pPr lvl="1">
              <a:buFont typeface="Wingdings" pitchFamily="2" charset="2"/>
              <a:buChar char="l"/>
            </a:pPr>
            <a:r>
              <a:rPr lang="en-US" smtClean="0">
                <a:latin typeface="Times New Roman" pitchFamily="18" charset="0"/>
              </a:rPr>
              <a:t>Overview</a:t>
            </a:r>
          </a:p>
          <a:p>
            <a:pPr lvl="1">
              <a:buFont typeface="Wingdings" pitchFamily="2" charset="2"/>
              <a:buChar char="l"/>
            </a:pPr>
            <a:r>
              <a:rPr lang="en-US" smtClean="0">
                <a:latin typeface="Times New Roman" pitchFamily="18" charset="0"/>
              </a:rPr>
              <a:t>Standard Workflow</a:t>
            </a:r>
          </a:p>
          <a:p>
            <a:pPr lvl="1">
              <a:buFont typeface="Wingdings" pitchFamily="2" charset="2"/>
              <a:buChar char="l"/>
            </a:pPr>
            <a:r>
              <a:rPr lang="en-US" smtClean="0">
                <a:latin typeface="Times New Roman" pitchFamily="18" charset="0"/>
              </a:rPr>
              <a:t>Doc Types</a:t>
            </a:r>
          </a:p>
          <a:p>
            <a:pPr lvl="1">
              <a:buFont typeface="Wingdings" pitchFamily="2" charset="2"/>
              <a:buChar char="l"/>
            </a:pPr>
            <a:r>
              <a:rPr lang="en-US" smtClean="0">
                <a:latin typeface="Times New Roman" pitchFamily="18" charset="0"/>
              </a:rPr>
              <a:t>Basic Navigation</a:t>
            </a:r>
          </a:p>
          <a:p>
            <a:pPr lvl="1">
              <a:buFont typeface="Wingdings" pitchFamily="2" charset="2"/>
              <a:buChar char="l"/>
            </a:pPr>
            <a:r>
              <a:rPr lang="en-US" smtClean="0">
                <a:latin typeface="Times New Roman" pitchFamily="18" charset="0"/>
              </a:rPr>
              <a:t>Features</a:t>
            </a:r>
          </a:p>
          <a:p>
            <a:pPr lvl="1">
              <a:buFont typeface="Wingdings" pitchFamily="2" charset="2"/>
              <a:buChar char="l"/>
            </a:pPr>
            <a:r>
              <a:rPr lang="en-US" smtClean="0">
                <a:latin typeface="Times New Roman" pitchFamily="18" charset="0"/>
              </a:rPr>
              <a:t>Transactions</a:t>
            </a:r>
          </a:p>
          <a:p>
            <a:pPr lvl="1">
              <a:buFont typeface="Wingdings" pitchFamily="2" charset="2"/>
              <a:buChar char="l"/>
            </a:pPr>
            <a:r>
              <a:rPr lang="en-US" smtClean="0">
                <a:latin typeface="Times New Roman" pitchFamily="18" charset="0"/>
              </a:rPr>
              <a:t>Pegasys Security</a:t>
            </a:r>
          </a:p>
          <a:p>
            <a:pPr lvl="1">
              <a:buFont typeface="Wingdings" pitchFamily="2" charset="2"/>
              <a:buNone/>
            </a:pPr>
            <a:endParaRPr lang="en-US" sz="700" smtClean="0">
              <a:latin typeface="Times New Roman" pitchFamily="18" charset="0"/>
            </a:endParaRPr>
          </a:p>
          <a:p>
            <a:pPr lvl="1">
              <a:buFontTx/>
              <a:buChar char="•"/>
            </a:pPr>
            <a:endParaRPr lang="en-US" sz="2000" smtClean="0">
              <a:latin typeface="Times New Roman" pitchFamily="18" charset="0"/>
            </a:endParaRPr>
          </a:p>
          <a:p>
            <a:pPr lvl="1">
              <a:buFont typeface="Wingdings" pitchFamily="2" charset="2"/>
              <a:buNone/>
            </a:pPr>
            <a:endParaRPr lang="en-US" sz="180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0174C28-4541-46BC-9CFB-752F3B0EF443}" type="slidenum">
              <a:rPr lang="en-US" smtClean="0"/>
              <a:pPr/>
              <a:t>20</a:t>
            </a:fld>
            <a:r>
              <a:rPr lang="en-US" smtClean="0"/>
              <a:t> 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Getting Started</a:t>
            </a:r>
            <a:br>
              <a:rPr lang="en-US" smtClean="0"/>
            </a:br>
            <a:r>
              <a:rPr lang="en-US" sz="2400" smtClean="0"/>
              <a:t>Logging In</a:t>
            </a:r>
          </a:p>
        </p:txBody>
      </p:sp>
      <p:pic>
        <p:nvPicPr>
          <p:cNvPr id="25603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066800" y="2971800"/>
            <a:ext cx="5943600" cy="3273425"/>
          </a:xfrm>
        </p:spPr>
      </p:pic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2362200" y="4687888"/>
            <a:ext cx="1828800" cy="533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SzPct val="55000"/>
              <a:buFont typeface="Wingdings" pitchFamily="2" charset="2"/>
              <a:buNone/>
            </a:pPr>
            <a:endParaRPr lang="en-US"/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 flipV="1">
            <a:off x="2514600" y="2590800"/>
            <a:ext cx="0" cy="2089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3352800" y="1447800"/>
            <a:ext cx="5562600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bg2"/>
                </a:solidFill>
                <a:latin typeface="Arial" charset="0"/>
              </a:rPr>
              <a:t>User Name:</a:t>
            </a:r>
            <a:r>
              <a:rPr lang="en-US" sz="1800">
                <a:solidFill>
                  <a:schemeClr val="bg2"/>
                </a:solidFill>
                <a:latin typeface="Arial" charset="0"/>
              </a:rPr>
              <a:t> </a:t>
            </a:r>
            <a:r>
              <a:rPr lang="en-US" sz="1700">
                <a:solidFill>
                  <a:schemeClr val="bg2"/>
                </a:solidFill>
                <a:latin typeface="Arial" charset="0"/>
              </a:rPr>
              <a:t>FirstNameLastName 		</a:t>
            </a:r>
            <a:r>
              <a:rPr lang="en-US" sz="1700" i="1">
                <a:solidFill>
                  <a:schemeClr val="bg2"/>
                </a:solidFill>
                <a:latin typeface="Arial" charset="0"/>
              </a:rPr>
              <a:t>(lowercase, no spaces)</a:t>
            </a:r>
          </a:p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bg2"/>
                </a:solidFill>
                <a:latin typeface="Arial" charset="0"/>
              </a:rPr>
              <a:t>Password:</a:t>
            </a:r>
            <a:r>
              <a:rPr lang="en-US" sz="1800">
                <a:solidFill>
                  <a:schemeClr val="bg2"/>
                </a:solidFill>
                <a:latin typeface="Arial" charset="0"/>
              </a:rPr>
              <a:t> </a:t>
            </a:r>
            <a:r>
              <a:rPr lang="en-US" sz="1700">
                <a:solidFill>
                  <a:schemeClr val="bg2"/>
                </a:solidFill>
                <a:latin typeface="Arial" charset="0"/>
              </a:rPr>
              <a:t>Use One-Time-Use Password, then change password promptly upon entering the system</a:t>
            </a:r>
          </a:p>
        </p:txBody>
      </p:sp>
      <p:pic>
        <p:nvPicPr>
          <p:cNvPr id="25607" name="Picture 8"/>
          <p:cNvPicPr>
            <a:picLocks noChangeAspect="1" noChangeArrowheads="1"/>
          </p:cNvPicPr>
          <p:nvPr/>
        </p:nvPicPr>
        <p:blipFill>
          <a:blip r:embed="rId4"/>
          <a:srcRect l="27097" t="45076" r="48051" b="36615"/>
          <a:stretch>
            <a:fillRect/>
          </a:stretch>
        </p:blipFill>
        <p:spPr bwMode="auto">
          <a:xfrm>
            <a:off x="762000" y="1368425"/>
            <a:ext cx="2516188" cy="1146175"/>
          </a:xfrm>
          <a:prstGeom prst="rect">
            <a:avLst/>
          </a:prstGeom>
          <a:noFill/>
          <a:ln w="12700" algn="ctr">
            <a:solidFill>
              <a:schemeClr val="bg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9C25F89-99AF-48CD-8FB6-B57923007F78}" type="slidenum">
              <a:rPr lang="en-US" smtClean="0"/>
              <a:pPr/>
              <a:t>21</a:t>
            </a:fld>
            <a:r>
              <a:rPr lang="en-US" smtClean="0"/>
              <a:t> 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04800"/>
            <a:ext cx="7391400" cy="1143000"/>
          </a:xfrm>
        </p:spPr>
        <p:txBody>
          <a:bodyPr/>
          <a:lstStyle/>
          <a:p>
            <a:r>
              <a:rPr lang="en-US" smtClean="0"/>
              <a:t>Purchasing Module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152400" y="1524000"/>
            <a:ext cx="89916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>
                <a:solidFill>
                  <a:schemeClr val="hlink"/>
                </a:solidFill>
                <a:latin typeface="Arial" charset="0"/>
              </a:rPr>
              <a:t>Automated Match functionality can generate payments immediately after an automated match purchasing chain is processed and supports three basic matching models</a:t>
            </a:r>
          </a:p>
        </p:txBody>
      </p:sp>
      <p:sp>
        <p:nvSpPr>
          <p:cNvPr id="1336324" name="Line 4"/>
          <p:cNvSpPr>
            <a:spLocks noChangeShapeType="1"/>
          </p:cNvSpPr>
          <p:nvPr/>
        </p:nvSpPr>
        <p:spPr bwMode="auto">
          <a:xfrm>
            <a:off x="3886200" y="4633913"/>
            <a:ext cx="3581400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3513138" y="3048000"/>
            <a:ext cx="4210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1" u="sng">
                <a:solidFill>
                  <a:schemeClr val="bg2"/>
                </a:solidFill>
                <a:latin typeface="Arial" charset="0"/>
              </a:rPr>
              <a:t>Automated Match three-way example</a:t>
            </a:r>
          </a:p>
        </p:txBody>
      </p:sp>
      <p:grpSp>
        <p:nvGrpSpPr>
          <p:cNvPr id="1336326" name="Group 6"/>
          <p:cNvGrpSpPr>
            <a:grpSpLocks/>
          </p:cNvGrpSpPr>
          <p:nvPr/>
        </p:nvGrpSpPr>
        <p:grpSpPr bwMode="auto">
          <a:xfrm>
            <a:off x="2309813" y="4246563"/>
            <a:ext cx="1555750" cy="777875"/>
            <a:chOff x="1455" y="2675"/>
            <a:chExt cx="980" cy="490"/>
          </a:xfrm>
        </p:grpSpPr>
        <p:sp>
          <p:nvSpPr>
            <p:cNvPr id="27674" name="AutoShape 7"/>
            <p:cNvSpPr>
              <a:spLocks noChangeArrowheads="1"/>
            </p:cNvSpPr>
            <p:nvPr/>
          </p:nvSpPr>
          <p:spPr bwMode="auto">
            <a:xfrm>
              <a:off x="1455" y="2675"/>
              <a:ext cx="980" cy="490"/>
            </a:xfrm>
            <a:prstGeom prst="flowChartDocumen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  <a:buSzPct val="55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27675" name="Text Box 8"/>
            <p:cNvSpPr txBox="1">
              <a:spLocks noChangeArrowheads="1"/>
            </p:cNvSpPr>
            <p:nvPr/>
          </p:nvSpPr>
          <p:spPr bwMode="auto">
            <a:xfrm>
              <a:off x="1490" y="2732"/>
              <a:ext cx="945" cy="3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r>
                <a:rPr lang="en-US" sz="1800">
                  <a:solidFill>
                    <a:schemeClr val="bg2"/>
                  </a:solidFill>
                  <a:latin typeface="Arial" charset="0"/>
                </a:rPr>
                <a:t>Order</a:t>
              </a:r>
            </a:p>
          </p:txBody>
        </p:sp>
      </p:grpSp>
      <p:grpSp>
        <p:nvGrpSpPr>
          <p:cNvPr id="1336329" name="Group 9"/>
          <p:cNvGrpSpPr>
            <a:grpSpLocks/>
          </p:cNvGrpSpPr>
          <p:nvPr/>
        </p:nvGrpSpPr>
        <p:grpSpPr bwMode="auto">
          <a:xfrm>
            <a:off x="4876800" y="3581400"/>
            <a:ext cx="1555750" cy="777875"/>
            <a:chOff x="3072" y="2256"/>
            <a:chExt cx="980" cy="490"/>
          </a:xfrm>
        </p:grpSpPr>
        <p:sp>
          <p:nvSpPr>
            <p:cNvPr id="27672" name="AutoShape 10"/>
            <p:cNvSpPr>
              <a:spLocks noChangeArrowheads="1"/>
            </p:cNvSpPr>
            <p:nvPr/>
          </p:nvSpPr>
          <p:spPr bwMode="auto">
            <a:xfrm>
              <a:off x="3072" y="2256"/>
              <a:ext cx="980" cy="490"/>
            </a:xfrm>
            <a:prstGeom prst="flowChartDocumen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  <a:buSzPct val="55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27673" name="Text Box 11"/>
            <p:cNvSpPr txBox="1">
              <a:spLocks noChangeArrowheads="1"/>
            </p:cNvSpPr>
            <p:nvPr/>
          </p:nvSpPr>
          <p:spPr bwMode="auto">
            <a:xfrm>
              <a:off x="3072" y="2256"/>
              <a:ext cx="945" cy="3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r>
                <a:rPr lang="en-US" sz="1800">
                  <a:solidFill>
                    <a:schemeClr val="bg2"/>
                  </a:solidFill>
                  <a:latin typeface="Arial" charset="0"/>
                </a:rPr>
                <a:t>Receipt</a:t>
              </a:r>
            </a:p>
          </p:txBody>
        </p:sp>
      </p:grpSp>
      <p:grpSp>
        <p:nvGrpSpPr>
          <p:cNvPr id="1336332" name="Group 12"/>
          <p:cNvGrpSpPr>
            <a:grpSpLocks/>
          </p:cNvGrpSpPr>
          <p:nvPr/>
        </p:nvGrpSpPr>
        <p:grpSpPr bwMode="auto">
          <a:xfrm>
            <a:off x="4876800" y="4953000"/>
            <a:ext cx="1574800" cy="777875"/>
            <a:chOff x="3072" y="3120"/>
            <a:chExt cx="992" cy="490"/>
          </a:xfrm>
        </p:grpSpPr>
        <p:sp>
          <p:nvSpPr>
            <p:cNvPr id="27670" name="AutoShape 13"/>
            <p:cNvSpPr>
              <a:spLocks noChangeArrowheads="1"/>
            </p:cNvSpPr>
            <p:nvPr/>
          </p:nvSpPr>
          <p:spPr bwMode="auto">
            <a:xfrm>
              <a:off x="3072" y="3120"/>
              <a:ext cx="980" cy="490"/>
            </a:xfrm>
            <a:prstGeom prst="flowChartDocumen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  <a:buSzPct val="55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27671" name="Text Box 14"/>
            <p:cNvSpPr txBox="1">
              <a:spLocks noChangeArrowheads="1"/>
            </p:cNvSpPr>
            <p:nvPr/>
          </p:nvSpPr>
          <p:spPr bwMode="auto">
            <a:xfrm>
              <a:off x="3120" y="3168"/>
              <a:ext cx="944" cy="3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r>
                <a:rPr lang="en-US" sz="1800">
                  <a:solidFill>
                    <a:schemeClr val="bg2"/>
                  </a:solidFill>
                  <a:latin typeface="Arial" charset="0"/>
                </a:rPr>
                <a:t>Invoice</a:t>
              </a:r>
            </a:p>
          </p:txBody>
        </p:sp>
      </p:grpSp>
      <p:sp>
        <p:nvSpPr>
          <p:cNvPr id="27657" name="AutoShape 15"/>
          <p:cNvSpPr>
            <a:spLocks noChangeArrowheads="1"/>
          </p:cNvSpPr>
          <p:nvPr/>
        </p:nvSpPr>
        <p:spPr bwMode="auto">
          <a:xfrm>
            <a:off x="7588250" y="4230688"/>
            <a:ext cx="1555750" cy="777875"/>
          </a:xfrm>
          <a:prstGeom prst="flowChartDocumen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SzPct val="55000"/>
              <a:buFont typeface="Wingdings" pitchFamily="2" charset="2"/>
              <a:buNone/>
            </a:pPr>
            <a:endParaRPr lang="en-US"/>
          </a:p>
        </p:txBody>
      </p:sp>
      <p:sp>
        <p:nvSpPr>
          <p:cNvPr id="1336336" name="Text Box 16"/>
          <p:cNvSpPr txBox="1">
            <a:spLocks noChangeArrowheads="1"/>
          </p:cNvSpPr>
          <p:nvPr/>
        </p:nvSpPr>
        <p:spPr bwMode="auto">
          <a:xfrm>
            <a:off x="7543800" y="4267200"/>
            <a:ext cx="1069975" cy="73977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bg2"/>
                </a:solidFill>
                <a:latin typeface="Arial" charset="0"/>
              </a:rPr>
              <a:t>System</a:t>
            </a:r>
          </a:p>
          <a:p>
            <a:r>
              <a:rPr lang="en-US" sz="1400" b="1">
                <a:solidFill>
                  <a:schemeClr val="bg2"/>
                </a:solidFill>
                <a:latin typeface="Arial" charset="0"/>
              </a:rPr>
              <a:t>Generated</a:t>
            </a:r>
          </a:p>
          <a:p>
            <a:r>
              <a:rPr lang="en-US" sz="1400" b="1">
                <a:solidFill>
                  <a:schemeClr val="bg2"/>
                </a:solidFill>
                <a:latin typeface="Arial" charset="0"/>
              </a:rPr>
              <a:t>Payment</a:t>
            </a:r>
          </a:p>
        </p:txBody>
      </p:sp>
      <p:cxnSp>
        <p:nvCxnSpPr>
          <p:cNvPr id="1336337" name="AutoShape 17"/>
          <p:cNvCxnSpPr>
            <a:cxnSpLocks noChangeShapeType="1"/>
            <a:stCxn id="27675" idx="3"/>
            <a:endCxn id="27672" idx="1"/>
          </p:cNvCxnSpPr>
          <p:nvPr/>
        </p:nvCxnSpPr>
        <p:spPr bwMode="auto">
          <a:xfrm flipV="1">
            <a:off x="3865563" y="3970338"/>
            <a:ext cx="1011237" cy="665162"/>
          </a:xfrm>
          <a:prstGeom prst="straightConnector1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lg" len="med"/>
          </a:ln>
        </p:spPr>
      </p:cxnSp>
      <p:cxnSp>
        <p:nvCxnSpPr>
          <p:cNvPr id="1336338" name="AutoShape 18"/>
          <p:cNvCxnSpPr>
            <a:cxnSpLocks noChangeShapeType="1"/>
            <a:stCxn id="27675" idx="3"/>
            <a:endCxn id="27670" idx="1"/>
          </p:cNvCxnSpPr>
          <p:nvPr/>
        </p:nvCxnSpPr>
        <p:spPr bwMode="auto">
          <a:xfrm>
            <a:off x="3865563" y="4635500"/>
            <a:ext cx="1011237" cy="706438"/>
          </a:xfrm>
          <a:prstGeom prst="straightConnector1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lg" len="med"/>
          </a:ln>
        </p:spPr>
      </p:cxnSp>
      <p:cxnSp>
        <p:nvCxnSpPr>
          <p:cNvPr id="1336339" name="AutoShape 19"/>
          <p:cNvCxnSpPr>
            <a:cxnSpLocks noChangeShapeType="1"/>
            <a:stCxn id="27672" idx="3"/>
          </p:cNvCxnSpPr>
          <p:nvPr/>
        </p:nvCxnSpPr>
        <p:spPr bwMode="auto">
          <a:xfrm>
            <a:off x="6432550" y="3970338"/>
            <a:ext cx="958850" cy="525462"/>
          </a:xfrm>
          <a:prstGeom prst="straightConnector1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lg" len="med"/>
          </a:ln>
        </p:spPr>
      </p:cxnSp>
      <p:cxnSp>
        <p:nvCxnSpPr>
          <p:cNvPr id="1336340" name="AutoShape 20"/>
          <p:cNvCxnSpPr>
            <a:cxnSpLocks noChangeShapeType="1"/>
          </p:cNvCxnSpPr>
          <p:nvPr/>
        </p:nvCxnSpPr>
        <p:spPr bwMode="auto">
          <a:xfrm flipV="1">
            <a:off x="6400800" y="4800600"/>
            <a:ext cx="990600" cy="528638"/>
          </a:xfrm>
          <a:prstGeom prst="straightConnector1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lg" len="med"/>
          </a:ln>
        </p:spPr>
      </p:cxnSp>
      <p:grpSp>
        <p:nvGrpSpPr>
          <p:cNvPr id="1336341" name="Group 21"/>
          <p:cNvGrpSpPr>
            <a:grpSpLocks/>
          </p:cNvGrpSpPr>
          <p:nvPr/>
        </p:nvGrpSpPr>
        <p:grpSpPr bwMode="auto">
          <a:xfrm>
            <a:off x="152400" y="4267200"/>
            <a:ext cx="1631950" cy="777875"/>
            <a:chOff x="96" y="2688"/>
            <a:chExt cx="1028" cy="490"/>
          </a:xfrm>
        </p:grpSpPr>
        <p:sp>
          <p:nvSpPr>
            <p:cNvPr id="27668" name="Text Box 22"/>
            <p:cNvSpPr txBox="1">
              <a:spLocks noChangeArrowheads="1"/>
            </p:cNvSpPr>
            <p:nvPr/>
          </p:nvSpPr>
          <p:spPr bwMode="auto">
            <a:xfrm>
              <a:off x="96" y="2736"/>
              <a:ext cx="945" cy="3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r>
                <a:rPr lang="en-US" sz="1800">
                  <a:solidFill>
                    <a:schemeClr val="bg2"/>
                  </a:solidFill>
                  <a:latin typeface="Arial" charset="0"/>
                </a:rPr>
                <a:t>Request</a:t>
              </a:r>
            </a:p>
          </p:txBody>
        </p:sp>
        <p:sp>
          <p:nvSpPr>
            <p:cNvPr id="27669" name="AutoShape 23"/>
            <p:cNvSpPr>
              <a:spLocks noChangeArrowheads="1"/>
            </p:cNvSpPr>
            <p:nvPr/>
          </p:nvSpPr>
          <p:spPr bwMode="auto">
            <a:xfrm>
              <a:off x="144" y="2688"/>
              <a:ext cx="980" cy="490"/>
            </a:xfrm>
            <a:prstGeom prst="flowChartDocumen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  <a:buSzPct val="55000"/>
                <a:buFont typeface="Wingdings" pitchFamily="2" charset="2"/>
                <a:buNone/>
              </a:pPr>
              <a:endParaRPr lang="en-US"/>
            </a:p>
          </p:txBody>
        </p:sp>
      </p:grpSp>
      <p:sp>
        <p:nvSpPr>
          <p:cNvPr id="1336344" name="Line 24"/>
          <p:cNvSpPr>
            <a:spLocks noChangeShapeType="1"/>
          </p:cNvSpPr>
          <p:nvPr/>
        </p:nvSpPr>
        <p:spPr bwMode="auto">
          <a:xfrm>
            <a:off x="1776413" y="4611688"/>
            <a:ext cx="533400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6345" name="Text Box 25"/>
          <p:cNvSpPr txBox="1">
            <a:spLocks noChangeArrowheads="1"/>
          </p:cNvSpPr>
          <p:nvPr/>
        </p:nvSpPr>
        <p:spPr bwMode="auto">
          <a:xfrm>
            <a:off x="609600" y="2590800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hlink"/>
                </a:solidFill>
                <a:latin typeface="Arial" charset="0"/>
              </a:rPr>
              <a:t>*</a:t>
            </a:r>
            <a:r>
              <a:rPr lang="en-US" sz="2000" b="1">
                <a:solidFill>
                  <a:srgbClr val="000066"/>
                </a:solidFill>
                <a:latin typeface="Arial" charset="0"/>
              </a:rPr>
              <a:t> </a:t>
            </a:r>
            <a:r>
              <a:rPr lang="en-US" sz="2000" b="1">
                <a:solidFill>
                  <a:schemeClr val="hlink"/>
                </a:solidFill>
                <a:latin typeface="Arial" charset="0"/>
              </a:rPr>
              <a:t>One Way</a:t>
            </a:r>
          </a:p>
        </p:txBody>
      </p:sp>
      <p:sp>
        <p:nvSpPr>
          <p:cNvPr id="1336346" name="Text Box 26"/>
          <p:cNvSpPr txBox="1">
            <a:spLocks noChangeArrowheads="1"/>
          </p:cNvSpPr>
          <p:nvPr/>
        </p:nvSpPr>
        <p:spPr bwMode="auto">
          <a:xfrm>
            <a:off x="609600" y="2895600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hlink"/>
                </a:solidFill>
                <a:latin typeface="Arial" charset="0"/>
              </a:rPr>
              <a:t>* Two Way</a:t>
            </a:r>
          </a:p>
        </p:txBody>
      </p:sp>
      <p:sp>
        <p:nvSpPr>
          <p:cNvPr id="1336347" name="Text Box 27"/>
          <p:cNvSpPr txBox="1">
            <a:spLocks noChangeArrowheads="1"/>
          </p:cNvSpPr>
          <p:nvPr/>
        </p:nvSpPr>
        <p:spPr bwMode="auto">
          <a:xfrm>
            <a:off x="609600" y="3200400"/>
            <a:ext cx="213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hlink"/>
                </a:solidFill>
                <a:latin typeface="Arial" charset="0"/>
              </a:rPr>
              <a:t>*</a:t>
            </a:r>
            <a:r>
              <a:rPr lang="en-US" sz="2000" b="1">
                <a:solidFill>
                  <a:srgbClr val="000066"/>
                </a:solidFill>
                <a:latin typeface="Arial" charset="0"/>
              </a:rPr>
              <a:t> </a:t>
            </a:r>
            <a:r>
              <a:rPr lang="en-US" sz="2000" b="1">
                <a:solidFill>
                  <a:schemeClr val="hlink"/>
                </a:solidFill>
                <a:latin typeface="Arial" charset="0"/>
              </a:rPr>
              <a:t>Three Way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6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36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36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36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336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336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3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33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336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33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336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1336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336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1336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6324" grpId="0" animBg="1"/>
      <p:bldP spid="1336336" grpId="0" animBg="1"/>
      <p:bldP spid="1336344" grpId="0" animBg="1"/>
      <p:bldP spid="1336345" grpId="0"/>
      <p:bldP spid="1336346" grpId="0"/>
      <p:bldP spid="133634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A1425C6-CE6E-4887-B5B4-A98F8305CCA8}" type="slidenum">
              <a:rPr lang="en-US" smtClean="0"/>
              <a:pPr/>
              <a:t>22</a:t>
            </a:fld>
            <a:r>
              <a:rPr lang="en-US" smtClean="0"/>
              <a:t> 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Navigation</a:t>
            </a:r>
          </a:p>
        </p:txBody>
      </p:sp>
      <p:sp>
        <p:nvSpPr>
          <p:cNvPr id="29699" name="Text Box 15"/>
          <p:cNvSpPr txBox="1">
            <a:spLocks noChangeArrowheads="1"/>
          </p:cNvSpPr>
          <p:nvPr/>
        </p:nvSpPr>
        <p:spPr bwMode="auto">
          <a:xfrm>
            <a:off x="0" y="1828800"/>
            <a:ext cx="1371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solidFill>
                  <a:srgbClr val="FF0000"/>
                </a:solidFill>
                <a:latin typeface="Arial" charset="0"/>
              </a:rPr>
              <a:t>Menu Bar</a:t>
            </a:r>
          </a:p>
        </p:txBody>
      </p:sp>
      <p:sp>
        <p:nvSpPr>
          <p:cNvPr id="29700" name="Text Box 16"/>
          <p:cNvSpPr txBox="1">
            <a:spLocks noChangeArrowheads="1"/>
          </p:cNvSpPr>
          <p:nvPr/>
        </p:nvSpPr>
        <p:spPr bwMode="auto">
          <a:xfrm>
            <a:off x="0" y="2108200"/>
            <a:ext cx="13716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solidFill>
                  <a:srgbClr val="FF0000"/>
                </a:solidFill>
                <a:latin typeface="Arial" charset="0"/>
              </a:rPr>
              <a:t>Breadcrumbs Track</a:t>
            </a:r>
          </a:p>
        </p:txBody>
      </p:sp>
      <p:sp>
        <p:nvSpPr>
          <p:cNvPr id="29701" name="AutoShape 18"/>
          <p:cNvSpPr>
            <a:spLocks/>
          </p:cNvSpPr>
          <p:nvPr/>
        </p:nvSpPr>
        <p:spPr bwMode="auto">
          <a:xfrm>
            <a:off x="1371600" y="1905000"/>
            <a:ext cx="76200" cy="228600"/>
          </a:xfrm>
          <a:prstGeom prst="leftBrace">
            <a:avLst>
              <a:gd name="adj1" fmla="val 25000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SzPct val="55000"/>
              <a:buFont typeface="Wingdings" pitchFamily="2" charset="2"/>
              <a:buNone/>
            </a:pPr>
            <a:endParaRPr lang="en-US"/>
          </a:p>
        </p:txBody>
      </p:sp>
      <p:sp>
        <p:nvSpPr>
          <p:cNvPr id="29702" name="AutoShape 19"/>
          <p:cNvSpPr>
            <a:spLocks/>
          </p:cNvSpPr>
          <p:nvPr/>
        </p:nvSpPr>
        <p:spPr bwMode="auto">
          <a:xfrm>
            <a:off x="1371600" y="2209800"/>
            <a:ext cx="76200" cy="228600"/>
          </a:xfrm>
          <a:prstGeom prst="leftBrace">
            <a:avLst>
              <a:gd name="adj1" fmla="val 25000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SzPct val="55000"/>
              <a:buFont typeface="Wingdings" pitchFamily="2" charset="2"/>
              <a:buNone/>
            </a:pPr>
            <a:endParaRPr lang="en-US"/>
          </a:p>
        </p:txBody>
      </p:sp>
      <p:sp>
        <p:nvSpPr>
          <p:cNvPr id="29703" name="AutoShape 20"/>
          <p:cNvSpPr>
            <a:spLocks/>
          </p:cNvSpPr>
          <p:nvPr/>
        </p:nvSpPr>
        <p:spPr bwMode="auto">
          <a:xfrm>
            <a:off x="1219200" y="2667000"/>
            <a:ext cx="152400" cy="3810000"/>
          </a:xfrm>
          <a:prstGeom prst="leftBrace">
            <a:avLst>
              <a:gd name="adj1" fmla="val 208333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SzPct val="55000"/>
              <a:buFont typeface="Wingdings" pitchFamily="2" charset="2"/>
              <a:buNone/>
            </a:pPr>
            <a:endParaRPr lang="en-US"/>
          </a:p>
        </p:txBody>
      </p:sp>
      <p:sp>
        <p:nvSpPr>
          <p:cNvPr id="29704" name="Text Box 21"/>
          <p:cNvSpPr txBox="1">
            <a:spLocks noChangeArrowheads="1"/>
          </p:cNvSpPr>
          <p:nvPr/>
        </p:nvSpPr>
        <p:spPr bwMode="auto">
          <a:xfrm>
            <a:off x="228600" y="4495800"/>
            <a:ext cx="838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>
                <a:solidFill>
                  <a:srgbClr val="FF0000"/>
                </a:solidFill>
                <a:latin typeface="Arial" charset="0"/>
              </a:rPr>
              <a:t>Inbox</a:t>
            </a:r>
          </a:p>
        </p:txBody>
      </p:sp>
      <p:pic>
        <p:nvPicPr>
          <p:cNvPr id="29705" name="Picture 23" descr="lotus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1676400"/>
            <a:ext cx="7239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6" name="Text Box 17"/>
          <p:cNvSpPr txBox="1">
            <a:spLocks noChangeArrowheads="1"/>
          </p:cNvSpPr>
          <p:nvPr/>
        </p:nvSpPr>
        <p:spPr bwMode="auto">
          <a:xfrm>
            <a:off x="4953000" y="1371600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solidFill>
                  <a:srgbClr val="FF0000"/>
                </a:solidFill>
                <a:latin typeface="Arial" charset="0"/>
              </a:rPr>
              <a:t>Link Strip</a:t>
            </a:r>
          </a:p>
        </p:txBody>
      </p:sp>
      <p:sp>
        <p:nvSpPr>
          <p:cNvPr id="29707" name="AutoShape 22"/>
          <p:cNvSpPr>
            <a:spLocks/>
          </p:cNvSpPr>
          <p:nvPr/>
        </p:nvSpPr>
        <p:spPr bwMode="auto">
          <a:xfrm>
            <a:off x="6096000" y="1371600"/>
            <a:ext cx="76200" cy="533400"/>
          </a:xfrm>
          <a:prstGeom prst="leftBrace">
            <a:avLst>
              <a:gd name="adj1" fmla="val 58333"/>
              <a:gd name="adj2" fmla="val 33333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SzPct val="55000"/>
              <a:buFont typeface="Wingdings" pitchFamily="2" charset="2"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9E4B129-AF24-4DF6-B723-1C0FADAD62CD}" type="slidenum">
              <a:rPr lang="en-US" smtClean="0"/>
              <a:pPr/>
              <a:t>23</a:t>
            </a:fld>
            <a:r>
              <a:rPr lang="en-US" smtClean="0"/>
              <a:t> 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Basic Navigation - Link Strip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209800"/>
            <a:ext cx="7696200" cy="4114800"/>
          </a:xfrm>
        </p:spPr>
        <p:txBody>
          <a:bodyPr/>
          <a:lstStyle/>
          <a:p>
            <a:r>
              <a:rPr lang="en-US" sz="2400" b="0" smtClean="0"/>
              <a:t>Located at the top right portion of the screen</a:t>
            </a:r>
          </a:p>
          <a:p>
            <a:r>
              <a:rPr lang="en-US" sz="2400" b="0" smtClean="0"/>
              <a:t>Includes these links:</a:t>
            </a:r>
          </a:p>
          <a:p>
            <a:pPr lvl="1"/>
            <a:r>
              <a:rPr lang="en-US" sz="2000" b="1" smtClean="0"/>
              <a:t>Inbox</a:t>
            </a:r>
            <a:r>
              <a:rPr lang="en-US" sz="2000" smtClean="0"/>
              <a:t> - </a:t>
            </a:r>
            <a:r>
              <a:rPr lang="en-US" sz="2000" smtClean="0">
                <a:cs typeface="Times New Roman" pitchFamily="18" charset="0"/>
              </a:rPr>
              <a:t>Allows access to the Inbox</a:t>
            </a:r>
          </a:p>
          <a:p>
            <a:pPr lvl="1"/>
            <a:r>
              <a:rPr lang="en-US" sz="2000" b="1" smtClean="0"/>
              <a:t>Preferences</a:t>
            </a:r>
            <a:r>
              <a:rPr lang="en-US" sz="2000" smtClean="0"/>
              <a:t> - </a:t>
            </a:r>
            <a:r>
              <a:rPr lang="en-US" sz="2000" smtClean="0">
                <a:cs typeface="Times New Roman" pitchFamily="18" charset="0"/>
              </a:rPr>
              <a:t>Allows users to customize their screens</a:t>
            </a:r>
          </a:p>
          <a:p>
            <a:pPr lvl="1"/>
            <a:r>
              <a:rPr lang="en-US" sz="2000" b="1" smtClean="0"/>
              <a:t>Shortcuts</a:t>
            </a:r>
            <a:r>
              <a:rPr lang="en-US" sz="2000" smtClean="0"/>
              <a:t> - </a:t>
            </a:r>
            <a:r>
              <a:rPr lang="en-US" sz="2000" smtClean="0">
                <a:cs typeface="Times New Roman" pitchFamily="18" charset="0"/>
              </a:rPr>
              <a:t>Used for direct access to forms and documents</a:t>
            </a:r>
            <a:endParaRPr lang="en-US" sz="2000" smtClean="0"/>
          </a:p>
          <a:p>
            <a:pPr lvl="1"/>
            <a:r>
              <a:rPr lang="en-US" sz="2000" b="1" smtClean="0"/>
              <a:t>Site Map</a:t>
            </a:r>
            <a:r>
              <a:rPr lang="en-US" sz="2000" smtClean="0"/>
              <a:t> - </a:t>
            </a:r>
            <a:r>
              <a:rPr lang="en-US" sz="2000" smtClean="0">
                <a:cs typeface="Times New Roman" pitchFamily="18" charset="0"/>
              </a:rPr>
              <a:t>Alternative way to navigate within Pegasys</a:t>
            </a:r>
          </a:p>
          <a:p>
            <a:pPr lvl="1"/>
            <a:r>
              <a:rPr lang="en-US" sz="2000" b="1" smtClean="0"/>
              <a:t>New Window</a:t>
            </a:r>
            <a:r>
              <a:rPr lang="en-US" sz="2000" smtClean="0"/>
              <a:t> icon        - Allows users to open a new window in the same Pegasys session</a:t>
            </a:r>
          </a:p>
          <a:p>
            <a:pPr lvl="1"/>
            <a:r>
              <a:rPr lang="en-US" sz="2000" b="1" smtClean="0"/>
              <a:t>Logout</a:t>
            </a:r>
            <a:r>
              <a:rPr lang="en-US" sz="2000" smtClean="0"/>
              <a:t> - </a:t>
            </a:r>
            <a:r>
              <a:rPr lang="en-US" sz="2000" smtClean="0">
                <a:cs typeface="Times New Roman" pitchFamily="18" charset="0"/>
              </a:rPr>
              <a:t>Ends current session</a:t>
            </a:r>
          </a:p>
          <a:p>
            <a:pPr lvl="1"/>
            <a:r>
              <a:rPr lang="en-US" sz="2000" b="1" smtClean="0"/>
              <a:t>Help</a:t>
            </a:r>
            <a:r>
              <a:rPr lang="en-US" sz="2000" smtClean="0"/>
              <a:t> - </a:t>
            </a:r>
            <a:r>
              <a:rPr lang="en-US" sz="2000" smtClean="0">
                <a:cs typeface="Times New Roman" pitchFamily="18" charset="0"/>
              </a:rPr>
              <a:t>Online Baseline Momentum documentation</a:t>
            </a:r>
            <a:endParaRPr lang="en-US" sz="2000" smtClean="0"/>
          </a:p>
          <a:p>
            <a:pPr lvl="1"/>
            <a:r>
              <a:rPr lang="en-US" sz="2000" b="1" smtClean="0"/>
              <a:t>About</a:t>
            </a:r>
            <a:r>
              <a:rPr lang="en-US" sz="2000" smtClean="0"/>
              <a:t> – Displays the current version of Pegasys</a:t>
            </a:r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1676400"/>
            <a:ext cx="4248150" cy="2857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pic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00500" y="4572000"/>
            <a:ext cx="4191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9CDF2E5-714B-4F01-8991-314C007EDE67}" type="slidenum">
              <a:rPr lang="en-US" smtClean="0"/>
              <a:pPr/>
              <a:t>24</a:t>
            </a:fld>
            <a:r>
              <a:rPr lang="en-US" smtClean="0"/>
              <a:t> 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Basic Navigation - Menu Bar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057400"/>
            <a:ext cx="7467600" cy="4495800"/>
          </a:xfrm>
        </p:spPr>
        <p:txBody>
          <a:bodyPr/>
          <a:lstStyle/>
          <a:p>
            <a:r>
              <a:rPr lang="en-US" sz="2400" b="0" smtClean="0"/>
              <a:t>Located underneath the Pegasys image</a:t>
            </a:r>
          </a:p>
          <a:p>
            <a:r>
              <a:rPr lang="en-US" sz="2400" b="0" smtClean="0"/>
              <a:t>Includes new items:</a:t>
            </a:r>
          </a:p>
          <a:p>
            <a:pPr lvl="1"/>
            <a:r>
              <a:rPr lang="en-US" sz="2000" smtClean="0"/>
              <a:t>Transactions</a:t>
            </a:r>
          </a:p>
          <a:p>
            <a:pPr lvl="2"/>
            <a:r>
              <a:rPr lang="en-US" sz="1800" smtClean="0"/>
              <a:t>Provides access to transactions to each subsystem</a:t>
            </a:r>
          </a:p>
          <a:p>
            <a:pPr lvl="2"/>
            <a:r>
              <a:rPr lang="en-US" sz="1800" smtClean="0"/>
              <a:t>Includes Form/Document Selection query</a:t>
            </a:r>
          </a:p>
          <a:p>
            <a:pPr lvl="1"/>
            <a:r>
              <a:rPr lang="en-US" sz="2000" smtClean="0"/>
              <a:t>Queries</a:t>
            </a:r>
          </a:p>
          <a:p>
            <a:pPr lvl="2"/>
            <a:r>
              <a:rPr lang="en-US" sz="1800" smtClean="0"/>
              <a:t>All queries are now grouped under this menu option</a:t>
            </a:r>
          </a:p>
          <a:p>
            <a:pPr lvl="1"/>
            <a:r>
              <a:rPr lang="en-US" sz="2000" smtClean="0"/>
              <a:t>System Administration</a:t>
            </a:r>
          </a:p>
          <a:p>
            <a:pPr lvl="2"/>
            <a:r>
              <a:rPr lang="en-US" sz="1800" smtClean="0"/>
              <a:t>No longer a separate Pegasys application</a:t>
            </a:r>
          </a:p>
          <a:p>
            <a:pPr lvl="2"/>
            <a:r>
              <a:rPr lang="en-US" sz="1800" smtClean="0"/>
              <a:t>Need security permissions to view and utilize</a:t>
            </a:r>
          </a:p>
          <a:p>
            <a:pPr lvl="1"/>
            <a:r>
              <a:rPr lang="en-US" sz="2000" smtClean="0"/>
              <a:t>Utilities</a:t>
            </a:r>
          </a:p>
          <a:p>
            <a:pPr lvl="2"/>
            <a:r>
              <a:rPr lang="en-US" sz="1800" smtClean="0"/>
              <a:t>Users can create reports under this menu option</a:t>
            </a:r>
          </a:p>
        </p:txBody>
      </p:sp>
      <p:pic>
        <p:nvPicPr>
          <p:cNvPr id="33796" name="Picture 5" descr="lotus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1524000"/>
            <a:ext cx="48006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4AC46DC-BC29-4A5F-AD8E-1103E4D92E57}" type="slidenum">
              <a:rPr lang="en-US" smtClean="0"/>
              <a:pPr/>
              <a:t>25</a:t>
            </a:fld>
            <a:r>
              <a:rPr lang="en-US" smtClean="0"/>
              <a:t> 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Navigation - Inbox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smtClean="0"/>
              <a:t>The </a:t>
            </a:r>
            <a:r>
              <a:rPr lang="en-US" smtClean="0"/>
              <a:t>Inbox </a:t>
            </a:r>
            <a:r>
              <a:rPr lang="en-US" b="0" smtClean="0"/>
              <a:t>is the homepage for Pegasys</a:t>
            </a:r>
          </a:p>
          <a:p>
            <a:r>
              <a:rPr lang="en-US" b="0" smtClean="0"/>
              <a:t>Any documents needing Approval will appear</a:t>
            </a:r>
          </a:p>
          <a:p>
            <a:r>
              <a:rPr lang="en-US" b="0" smtClean="0"/>
              <a:t>Any documents that you submitted that were rejected will appear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39C5209-29ED-4495-A3BA-42CDD86C686B}" type="slidenum">
              <a:rPr lang="en-US" smtClean="0"/>
              <a:pPr/>
              <a:t>26</a:t>
            </a:fld>
            <a:r>
              <a:rPr lang="en-US" smtClean="0"/>
              <a:t> 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Navigation - Inbox</a:t>
            </a:r>
          </a:p>
        </p:txBody>
      </p:sp>
      <p:pic>
        <p:nvPicPr>
          <p:cNvPr id="36867" name="Picture 5" descr="lotus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447800"/>
            <a:ext cx="873918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925BEAA-9330-42AD-9D09-95D4FE42F666}" type="slidenum">
              <a:rPr lang="en-US" smtClean="0"/>
              <a:pPr/>
              <a:t>27</a:t>
            </a:fld>
            <a:r>
              <a:rPr lang="en-US" smtClean="0"/>
              <a:t> 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276350" y="304800"/>
            <a:ext cx="7867650" cy="1143000"/>
          </a:xfrm>
        </p:spPr>
        <p:txBody>
          <a:bodyPr/>
          <a:lstStyle/>
          <a:p>
            <a:r>
              <a:rPr lang="en-US" sz="2800" smtClean="0"/>
              <a:t>Basic Navigation - Breadcrumbs Track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0" smtClean="0"/>
              <a:t>Breadcrumbs track the user’s path as he/she navigates through Pegasys</a:t>
            </a:r>
          </a:p>
          <a:p>
            <a:r>
              <a:rPr lang="en-US" sz="2400" b="0" smtClean="0"/>
              <a:t>Breadcrumbs provide a path that links users back to previous locations accessed in Pegasys </a:t>
            </a:r>
          </a:p>
          <a:p>
            <a:r>
              <a:rPr lang="en-US" sz="2400" b="0" smtClean="0"/>
              <a:t>Each breadcrumb is a link</a:t>
            </a:r>
          </a:p>
          <a:p>
            <a:endParaRPr lang="en-US" sz="2400" b="0" smtClean="0"/>
          </a:p>
          <a:p>
            <a:r>
              <a:rPr lang="en-US" sz="2400" smtClean="0">
                <a:solidFill>
                  <a:srgbClr val="FF0000"/>
                </a:solidFill>
              </a:rPr>
              <a:t>Use Breadcrumbs in lieu of the web browser ‘Back’ button</a:t>
            </a:r>
          </a:p>
          <a:p>
            <a:endParaRPr lang="en-US" sz="2400" smtClean="0">
              <a:solidFill>
                <a:srgbClr val="FF0000"/>
              </a:solidFill>
            </a:endParaRPr>
          </a:p>
        </p:txBody>
      </p:sp>
      <p:pic>
        <p:nvPicPr>
          <p:cNvPr id="37892" name="Picture 5" descr="lotus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1447800"/>
            <a:ext cx="5257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FA5954C-1115-4B00-89C0-1EF2761E42B9}" type="slidenum">
              <a:rPr lang="en-US" smtClean="0"/>
              <a:pPr/>
              <a:t>28</a:t>
            </a:fld>
            <a:r>
              <a:rPr lang="en-US" smtClean="0"/>
              <a:t> 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Navigation - Preferences</a:t>
            </a:r>
          </a:p>
        </p:txBody>
      </p:sp>
      <p:sp>
        <p:nvSpPr>
          <p:cNvPr id="39939" name="Text Box 11"/>
          <p:cNvSpPr txBox="1">
            <a:spLocks noChangeArrowheads="1"/>
          </p:cNvSpPr>
          <p:nvPr/>
        </p:nvSpPr>
        <p:spPr bwMode="auto">
          <a:xfrm>
            <a:off x="381000" y="5181600"/>
            <a:ext cx="1524000" cy="1090613"/>
          </a:xfrm>
          <a:prstGeom prst="rect">
            <a:avLst/>
          </a:prstGeom>
          <a:noFill/>
          <a:ln w="12700" algn="ctr">
            <a:solidFill>
              <a:srgbClr val="CC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SzPct val="55000"/>
              <a:buFont typeface="Wingdings" pitchFamily="2" charset="2"/>
              <a:buNone/>
            </a:pPr>
            <a:r>
              <a:rPr lang="en-US" sz="2400">
                <a:solidFill>
                  <a:schemeClr val="bg2"/>
                </a:solidFill>
              </a:rPr>
              <a:t>Password lasts for 90 days</a:t>
            </a:r>
          </a:p>
        </p:txBody>
      </p:sp>
      <p:pic>
        <p:nvPicPr>
          <p:cNvPr id="39940" name="Picture 12" descr="lotus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752600"/>
            <a:ext cx="8763000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1" name="Rectangle 8"/>
          <p:cNvSpPr>
            <a:spLocks noChangeArrowheads="1"/>
          </p:cNvSpPr>
          <p:nvPr/>
        </p:nvSpPr>
        <p:spPr bwMode="auto">
          <a:xfrm>
            <a:off x="4114800" y="3276600"/>
            <a:ext cx="4648200" cy="20558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eaLnBrk="0" hangingPunct="0">
              <a:spcBef>
                <a:spcPct val="50000"/>
              </a:spcBef>
              <a:buSzPct val="55000"/>
              <a:buFont typeface="Wingdings" pitchFamily="2" charset="2"/>
              <a:buChar char="n"/>
            </a:pPr>
            <a:r>
              <a:rPr lang="en-US" sz="2400" b="1">
                <a:solidFill>
                  <a:schemeClr val="hlink"/>
                </a:solidFill>
                <a:latin typeface="Arial" charset="0"/>
              </a:rPr>
              <a:t>Change Password</a:t>
            </a:r>
          </a:p>
          <a:p>
            <a:pPr lvl="1" eaLnBrk="0" hangingPunct="0">
              <a:spcBef>
                <a:spcPct val="50000"/>
              </a:spcBef>
              <a:buSzPct val="55000"/>
              <a:buFont typeface="Wingdings" pitchFamily="2" charset="2"/>
              <a:buChar char="n"/>
            </a:pPr>
            <a:r>
              <a:rPr lang="en-US" sz="2400" b="1">
                <a:solidFill>
                  <a:schemeClr val="hlink"/>
                </a:solidFill>
                <a:latin typeface="Arial" charset="0"/>
              </a:rPr>
              <a:t>Document Defaults</a:t>
            </a:r>
          </a:p>
          <a:p>
            <a:pPr lvl="1" eaLnBrk="0" hangingPunct="0">
              <a:spcBef>
                <a:spcPct val="50000"/>
              </a:spcBef>
              <a:buSzPct val="55000"/>
              <a:buFont typeface="Wingdings" pitchFamily="2" charset="2"/>
              <a:buChar char="n"/>
            </a:pPr>
            <a:r>
              <a:rPr lang="en-US" sz="2400" b="1">
                <a:solidFill>
                  <a:schemeClr val="hlink"/>
                </a:solidFill>
                <a:latin typeface="Arial" charset="0"/>
              </a:rPr>
              <a:t>Office Defaults</a:t>
            </a:r>
            <a:endParaRPr lang="en-US" sz="2200" b="1">
              <a:solidFill>
                <a:schemeClr val="hlink"/>
              </a:solidFill>
              <a:latin typeface="Arial" charset="0"/>
            </a:endParaRPr>
          </a:p>
          <a:p>
            <a:pPr lvl="1" eaLnBrk="0" hangingPunct="0">
              <a:spcBef>
                <a:spcPct val="50000"/>
              </a:spcBef>
              <a:buSzPct val="55000"/>
              <a:buFont typeface="Wingdings" pitchFamily="2" charset="2"/>
              <a:buChar char="n"/>
            </a:pPr>
            <a:endParaRPr lang="en-US" sz="2200" b="1">
              <a:solidFill>
                <a:schemeClr val="hlink"/>
              </a:solidFill>
              <a:latin typeface="Arial" charset="0"/>
            </a:endParaRPr>
          </a:p>
        </p:txBody>
      </p:sp>
      <p:sp>
        <p:nvSpPr>
          <p:cNvPr id="39942" name="Rectangle 10"/>
          <p:cNvSpPr>
            <a:spLocks noChangeArrowheads="1"/>
          </p:cNvSpPr>
          <p:nvPr/>
        </p:nvSpPr>
        <p:spPr bwMode="auto">
          <a:xfrm>
            <a:off x="2209800" y="2819400"/>
            <a:ext cx="1295400" cy="381000"/>
          </a:xfrm>
          <a:prstGeom prst="rect">
            <a:avLst/>
          </a:prstGeom>
          <a:noFill/>
          <a:ln w="25400" algn="ctr">
            <a:solidFill>
              <a:srgbClr val="CC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SzPct val="55000"/>
              <a:buFont typeface="Wingdings" pitchFamily="2" charset="2"/>
              <a:buNone/>
            </a:pPr>
            <a:endParaRPr lang="en-US"/>
          </a:p>
        </p:txBody>
      </p:sp>
      <p:sp>
        <p:nvSpPr>
          <p:cNvPr id="39943" name="Rectangle 13"/>
          <p:cNvSpPr>
            <a:spLocks noChangeArrowheads="1"/>
          </p:cNvSpPr>
          <p:nvPr/>
        </p:nvSpPr>
        <p:spPr bwMode="auto">
          <a:xfrm>
            <a:off x="7543800" y="1752600"/>
            <a:ext cx="838200" cy="304800"/>
          </a:xfrm>
          <a:prstGeom prst="rect">
            <a:avLst/>
          </a:prstGeom>
          <a:noFill/>
          <a:ln w="25400" algn="ctr">
            <a:solidFill>
              <a:srgbClr val="CC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SzPct val="55000"/>
              <a:buFont typeface="Wingdings" pitchFamily="2" charset="2"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AE5589A-7DCE-4098-B29C-3DD5E44001E3}" type="slidenum">
              <a:rPr lang="en-US" smtClean="0"/>
              <a:pPr/>
              <a:t>29</a:t>
            </a:fld>
            <a:r>
              <a:rPr lang="en-US" smtClean="0"/>
              <a:t> </a:t>
            </a: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Navigation – Transactions</a:t>
            </a:r>
          </a:p>
        </p:txBody>
      </p:sp>
      <p:sp>
        <p:nvSpPr>
          <p:cNvPr id="10106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905000"/>
            <a:ext cx="3352800" cy="2743200"/>
          </a:xfrm>
          <a:solidFill>
            <a:schemeClr val="tx1"/>
          </a:solidFill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/>
              <a:t>Credit Cards</a:t>
            </a:r>
          </a:p>
          <a:p>
            <a:pPr>
              <a:lnSpc>
                <a:spcPct val="90000"/>
              </a:lnSpc>
              <a:defRPr/>
            </a:pPr>
            <a:endParaRPr lang="en-US"/>
          </a:p>
          <a:p>
            <a:pPr>
              <a:lnSpc>
                <a:spcPct val="90000"/>
              </a:lnSpc>
              <a:defRPr/>
            </a:pPr>
            <a:r>
              <a:rPr lang="en-US"/>
              <a:t>Purchasing</a:t>
            </a:r>
          </a:p>
          <a:p>
            <a:pPr>
              <a:lnSpc>
                <a:spcPct val="90000"/>
              </a:lnSpc>
              <a:defRPr/>
            </a:pPr>
            <a:endParaRPr lang="en-US"/>
          </a:p>
          <a:p>
            <a:pPr>
              <a:lnSpc>
                <a:spcPct val="90000"/>
              </a:lnSpc>
              <a:defRPr/>
            </a:pPr>
            <a:r>
              <a:rPr lang="en-US"/>
              <a:t>Form/Document Select</a:t>
            </a:r>
          </a:p>
        </p:txBody>
      </p:sp>
      <p:pic>
        <p:nvPicPr>
          <p:cNvPr id="41988" name="Picture 10" descr="lotus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33800" y="1447800"/>
            <a:ext cx="5143500" cy="464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3B63E37-76A7-42FB-AC06-5060E0C461E2}" type="slidenum">
              <a:rPr lang="en-US" smtClean="0"/>
              <a:pPr/>
              <a:t>3</a:t>
            </a:fld>
            <a:r>
              <a:rPr lang="en-US" smtClean="0"/>
              <a:t> 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Pegasys?</a:t>
            </a:r>
            <a:br>
              <a:rPr lang="en-US" smtClean="0"/>
            </a:br>
            <a:r>
              <a:rPr lang="en-US" sz="2400" smtClean="0"/>
              <a:t>Pegasys Overview</a:t>
            </a:r>
            <a:endParaRPr lang="en-US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Pegasys is GSA’s web-based integrated financial management system.</a:t>
            </a:r>
          </a:p>
          <a:p>
            <a:endParaRPr lang="en-US" smtClean="0"/>
          </a:p>
          <a:p>
            <a:r>
              <a:rPr lang="en-US" smtClean="0"/>
              <a:t>Pegasys offers extensive functionality to record financial planning and purchasing events as well as accounts payable, disbursement, and budgeting activities.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25914DC-7A2D-463A-BF23-27CC5EC7981B}" type="slidenum">
              <a:rPr lang="en-US" smtClean="0"/>
              <a:pPr/>
              <a:t>30</a:t>
            </a:fld>
            <a:r>
              <a:rPr lang="en-US" smtClean="0"/>
              <a:t> </a:t>
            </a:r>
          </a:p>
        </p:txBody>
      </p:sp>
      <p:sp>
        <p:nvSpPr>
          <p:cNvPr id="440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Navigation – Reports</a:t>
            </a:r>
          </a:p>
        </p:txBody>
      </p:sp>
      <p:sp>
        <p:nvSpPr>
          <p:cNvPr id="1009674" name="Text Box 1034"/>
          <p:cNvSpPr txBox="1">
            <a:spLocks noChangeArrowheads="1"/>
          </p:cNvSpPr>
          <p:nvPr/>
        </p:nvSpPr>
        <p:spPr bwMode="auto">
          <a:xfrm>
            <a:off x="8534400" y="6248400"/>
            <a:ext cx="336550" cy="1603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SzPct val="55000"/>
              <a:buFont typeface="Wingdings" pitchFamily="2" charset="2"/>
              <a:buNone/>
              <a:defRPr/>
            </a:pPr>
            <a:endParaRPr lang="en-US"/>
          </a:p>
        </p:txBody>
      </p:sp>
      <p:sp>
        <p:nvSpPr>
          <p:cNvPr id="44036" name="Text Box 1035"/>
          <p:cNvSpPr txBox="1">
            <a:spLocks noChangeArrowheads="1"/>
          </p:cNvSpPr>
          <p:nvPr/>
        </p:nvSpPr>
        <p:spPr bwMode="auto">
          <a:xfrm>
            <a:off x="914400" y="3200400"/>
            <a:ext cx="4191000" cy="27765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SzPct val="55000"/>
              <a:buFont typeface="Wingdings" pitchFamily="2" charset="2"/>
              <a:buNone/>
            </a:pPr>
            <a:r>
              <a:rPr lang="en-US" sz="2000" b="1">
                <a:solidFill>
                  <a:schemeClr val="hlink"/>
                </a:solidFill>
              </a:rPr>
              <a:t>Select: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SzPct val="55000"/>
              <a:buFontTx/>
              <a:buChar char="-"/>
            </a:pPr>
            <a:r>
              <a:rPr lang="en-US" sz="2000" b="1">
                <a:solidFill>
                  <a:schemeClr val="hlink"/>
                </a:solidFill>
              </a:rPr>
              <a:t>Utilities</a:t>
            </a:r>
          </a:p>
          <a:p>
            <a:pPr lvl="1" eaLnBrk="0" hangingPunct="0">
              <a:lnSpc>
                <a:spcPct val="90000"/>
              </a:lnSpc>
              <a:spcBef>
                <a:spcPct val="50000"/>
              </a:spcBef>
              <a:buSzPct val="55000"/>
              <a:buFontTx/>
              <a:buChar char="-"/>
            </a:pPr>
            <a:r>
              <a:rPr lang="en-US" sz="2000" b="1">
                <a:solidFill>
                  <a:schemeClr val="hlink"/>
                </a:solidFill>
              </a:rPr>
              <a:t>Reports</a:t>
            </a:r>
          </a:p>
          <a:p>
            <a:pPr lvl="2" eaLnBrk="0" hangingPunct="0">
              <a:lnSpc>
                <a:spcPct val="90000"/>
              </a:lnSpc>
              <a:spcBef>
                <a:spcPct val="50000"/>
              </a:spcBef>
              <a:buSzPct val="55000"/>
              <a:buFontTx/>
              <a:buChar char="-"/>
            </a:pPr>
            <a:r>
              <a:rPr lang="en-US" sz="2000" b="1">
                <a:solidFill>
                  <a:schemeClr val="hlink"/>
                </a:solidFill>
              </a:rPr>
              <a:t>Run Reports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SzPct val="55000"/>
              <a:buFontTx/>
              <a:buChar char="-"/>
            </a:pPr>
            <a:r>
              <a:rPr lang="en-US" sz="2000" b="1">
                <a:solidFill>
                  <a:schemeClr val="hlink"/>
                </a:solidFill>
              </a:rPr>
              <a:t> 		Highlight the Report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SzPct val="55000"/>
              <a:buFontTx/>
              <a:buChar char="-"/>
            </a:pPr>
            <a:r>
              <a:rPr lang="en-US" sz="2000" b="1">
                <a:solidFill>
                  <a:schemeClr val="hlink"/>
                </a:solidFill>
              </a:rPr>
              <a:t>Click Select Report</a:t>
            </a:r>
          </a:p>
        </p:txBody>
      </p:sp>
      <p:pic>
        <p:nvPicPr>
          <p:cNvPr id="44037" name="Picture 1037" descr="lotus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24000"/>
            <a:ext cx="5562600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8" name="Picture 1039" descr="lotus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38800" y="1447800"/>
            <a:ext cx="30099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9" name="Rectangle 1036"/>
          <p:cNvSpPr>
            <a:spLocks noChangeArrowheads="1"/>
          </p:cNvSpPr>
          <p:nvPr/>
        </p:nvSpPr>
        <p:spPr bwMode="auto">
          <a:xfrm>
            <a:off x="5715000" y="2133600"/>
            <a:ext cx="1219200" cy="3048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SzPct val="55000"/>
              <a:buFont typeface="Wingdings" pitchFamily="2" charset="2"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D2D0D3E-FA2C-448A-A0AF-625AF722C478}" type="slidenum">
              <a:rPr lang="en-US" smtClean="0"/>
              <a:pPr/>
              <a:t>31</a:t>
            </a:fld>
            <a:r>
              <a:rPr lang="en-US" smtClean="0"/>
              <a:t> </a:t>
            </a: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Features - Favorites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00200"/>
            <a:ext cx="7467600" cy="4114800"/>
          </a:xfrm>
        </p:spPr>
        <p:txBody>
          <a:bodyPr/>
          <a:lstStyle/>
          <a:p>
            <a:r>
              <a:rPr lang="en-US" sz="2400" b="0" smtClean="0"/>
              <a:t>Used to expedite the process of creating forms</a:t>
            </a:r>
          </a:p>
          <a:p>
            <a:r>
              <a:rPr lang="en-US" sz="2400" b="0" smtClean="0"/>
              <a:t>Values available from the Favorites icon       in the appropriate data entry fields in Pegasys</a:t>
            </a:r>
          </a:p>
          <a:p>
            <a:r>
              <a:rPr lang="en-US" sz="2400" b="0" smtClean="0"/>
              <a:t>Use the Favorites icon to select frequently used reference data</a:t>
            </a:r>
          </a:p>
        </p:txBody>
      </p:sp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34200" y="2057400"/>
            <a:ext cx="3778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29" name="Picture 7" descr="lotus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3657600"/>
            <a:ext cx="7837488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58502" name="Text Box 6"/>
          <p:cNvSpPr txBox="1">
            <a:spLocks noChangeArrowheads="1"/>
          </p:cNvSpPr>
          <p:nvPr/>
        </p:nvSpPr>
        <p:spPr bwMode="auto">
          <a:xfrm>
            <a:off x="3581400" y="3505200"/>
            <a:ext cx="2362200" cy="739775"/>
          </a:xfrm>
          <a:prstGeom prst="rect">
            <a:avLst/>
          </a:prstGeom>
          <a:solidFill>
            <a:schemeClr val="tx1"/>
          </a:solidFill>
          <a:ln w="38100">
            <a:solidFill>
              <a:srgbClr val="CC0000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>
                <a:solidFill>
                  <a:schemeClr val="hlink"/>
                </a:solidFill>
                <a:latin typeface="Palatino" pitchFamily="18" charset="0"/>
              </a:rPr>
              <a:t>The * is a wild card for searching</a:t>
            </a:r>
          </a:p>
        </p:txBody>
      </p:sp>
      <p:sp>
        <p:nvSpPr>
          <p:cNvPr id="52231" name="Rectangle 8"/>
          <p:cNvSpPr>
            <a:spLocks noChangeArrowheads="1"/>
          </p:cNvSpPr>
          <p:nvPr/>
        </p:nvSpPr>
        <p:spPr bwMode="auto">
          <a:xfrm>
            <a:off x="6096000" y="4038600"/>
            <a:ext cx="1143000" cy="2362200"/>
          </a:xfrm>
          <a:prstGeom prst="rect">
            <a:avLst/>
          </a:prstGeom>
          <a:noFill/>
          <a:ln w="38100">
            <a:solidFill>
              <a:srgbClr val="CC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SzPct val="55000"/>
              <a:buFont typeface="Wingdings" pitchFamily="2" charset="2"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3191035-C584-4201-8545-BAAFF2DA5F75}" type="slidenum">
              <a:rPr lang="en-US" smtClean="0"/>
              <a:pPr/>
              <a:t>32</a:t>
            </a:fld>
            <a:r>
              <a:rPr lang="en-US" smtClean="0"/>
              <a:t> </a:t>
            </a:r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Features - Copy From</a:t>
            </a:r>
          </a:p>
        </p:txBody>
      </p:sp>
      <p:pic>
        <p:nvPicPr>
          <p:cNvPr id="5427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2438400"/>
            <a:ext cx="5334000" cy="4013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54276" name="Rectangle 5"/>
          <p:cNvSpPr>
            <a:spLocks noChangeArrowheads="1"/>
          </p:cNvSpPr>
          <p:nvPr/>
        </p:nvSpPr>
        <p:spPr bwMode="auto">
          <a:xfrm>
            <a:off x="1905000" y="2438400"/>
            <a:ext cx="762000" cy="304800"/>
          </a:xfrm>
          <a:prstGeom prst="rect">
            <a:avLst/>
          </a:prstGeom>
          <a:noFill/>
          <a:ln w="38100">
            <a:solidFill>
              <a:srgbClr val="CC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SzPct val="55000"/>
              <a:buFont typeface="Wingdings" pitchFamily="2" charset="2"/>
              <a:buNone/>
            </a:pPr>
            <a:endParaRPr lang="en-US"/>
          </a:p>
        </p:txBody>
      </p:sp>
      <p:sp>
        <p:nvSpPr>
          <p:cNvPr id="54277" name="Oval 6"/>
          <p:cNvSpPr>
            <a:spLocks noChangeArrowheads="1"/>
          </p:cNvSpPr>
          <p:nvPr/>
        </p:nvSpPr>
        <p:spPr bwMode="auto">
          <a:xfrm>
            <a:off x="1981200" y="4114800"/>
            <a:ext cx="609600" cy="304800"/>
          </a:xfrm>
          <a:prstGeom prst="ellipse">
            <a:avLst/>
          </a:prstGeom>
          <a:noFill/>
          <a:ln w="31750" algn="ctr">
            <a:solidFill>
              <a:srgbClr val="CC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SzPct val="55000"/>
              <a:buFont typeface="Wingdings" pitchFamily="2" charset="2"/>
              <a:buNone/>
            </a:pPr>
            <a:endParaRPr lang="en-US"/>
          </a:p>
        </p:txBody>
      </p:sp>
      <p:sp>
        <p:nvSpPr>
          <p:cNvPr id="54278" name="Text Box 7"/>
          <p:cNvSpPr txBox="1">
            <a:spLocks noChangeArrowheads="1"/>
          </p:cNvSpPr>
          <p:nvPr/>
        </p:nvSpPr>
        <p:spPr bwMode="auto">
          <a:xfrm>
            <a:off x="457200" y="1676400"/>
            <a:ext cx="7315200" cy="587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en-US" sz="1800" b="1">
                <a:solidFill>
                  <a:schemeClr val="hlink"/>
                </a:solidFill>
                <a:latin typeface="Arial" charset="0"/>
                <a:cs typeface="Times New Roman" pitchFamily="18" charset="0"/>
              </a:rPr>
              <a:t>The Copy From function is used when the user wants to use an existing form to create the same type of form</a:t>
            </a:r>
            <a:r>
              <a:rPr lang="en-US" sz="1800" b="1">
                <a:solidFill>
                  <a:schemeClr val="hlink"/>
                </a:solidFill>
                <a:latin typeface="Arial" charset="0"/>
              </a:rPr>
              <a:t>.</a:t>
            </a:r>
            <a:endParaRPr lang="en-US" sz="1800">
              <a:solidFill>
                <a:schemeClr val="bg2"/>
              </a:solidFill>
              <a:latin typeface="Palati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C89EE04-B4E3-4B26-873D-1DC696BBE2F4}" type="slidenum">
              <a:rPr lang="en-US" smtClean="0"/>
              <a:pPr/>
              <a:t>33</a:t>
            </a:fld>
            <a:r>
              <a:rPr lang="en-US" smtClean="0"/>
              <a:t> </a:t>
            </a:r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Features - Copy Forward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8839200" cy="9144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/>
              <a:t>	</a:t>
            </a:r>
            <a:r>
              <a:rPr lang="en-US" sz="1800" smtClean="0"/>
              <a:t>The Copy Forward function reduces data entry when creating new purchasing forms and ensures that vital information is maintained from one transaction to the next in the purchasing chain .</a:t>
            </a:r>
          </a:p>
        </p:txBody>
      </p:sp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2628900"/>
            <a:ext cx="5181600" cy="38766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1981200" y="2590800"/>
            <a:ext cx="914400" cy="304800"/>
          </a:xfrm>
          <a:prstGeom prst="rect">
            <a:avLst/>
          </a:prstGeom>
          <a:noFill/>
          <a:ln w="38100">
            <a:solidFill>
              <a:srgbClr val="CC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SzPct val="55000"/>
              <a:buFont typeface="Wingdings" pitchFamily="2" charset="2"/>
              <a:buNone/>
            </a:pPr>
            <a:endParaRPr lang="en-US"/>
          </a:p>
        </p:txBody>
      </p:sp>
      <p:sp>
        <p:nvSpPr>
          <p:cNvPr id="56326" name="Oval 6"/>
          <p:cNvSpPr>
            <a:spLocks noChangeArrowheads="1"/>
          </p:cNvSpPr>
          <p:nvPr/>
        </p:nvSpPr>
        <p:spPr bwMode="auto">
          <a:xfrm>
            <a:off x="1981200" y="4191000"/>
            <a:ext cx="762000" cy="381000"/>
          </a:xfrm>
          <a:prstGeom prst="ellipse">
            <a:avLst/>
          </a:prstGeom>
          <a:noFill/>
          <a:ln w="31750" algn="ctr">
            <a:solidFill>
              <a:srgbClr val="CC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SzPct val="55000"/>
              <a:buFont typeface="Wingdings" pitchFamily="2" charset="2"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93C3F61-C430-4E7A-8E29-CC4A9027B22C}" type="slidenum">
              <a:rPr lang="en-US" smtClean="0"/>
              <a:pPr/>
              <a:t>34</a:t>
            </a:fld>
            <a:r>
              <a:rPr lang="en-US" smtClean="0"/>
              <a:t> </a:t>
            </a:r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Features - Attachments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828800"/>
            <a:ext cx="2286000" cy="4114800"/>
          </a:xfrm>
        </p:spPr>
        <p:txBody>
          <a:bodyPr/>
          <a:lstStyle/>
          <a:p>
            <a:r>
              <a:rPr lang="en-US" sz="2000" smtClean="0"/>
              <a:t>Choose Attachments</a:t>
            </a:r>
          </a:p>
          <a:p>
            <a:endParaRPr lang="en-US" sz="2000" smtClean="0"/>
          </a:p>
          <a:p>
            <a:endParaRPr lang="en-US" sz="2000" smtClean="0"/>
          </a:p>
          <a:p>
            <a:r>
              <a:rPr lang="en-US" sz="2000" smtClean="0"/>
              <a:t>Click Import Local File</a:t>
            </a:r>
          </a:p>
        </p:txBody>
      </p:sp>
      <p:pic>
        <p:nvPicPr>
          <p:cNvPr id="58372" name="Picture 5"/>
          <p:cNvPicPr>
            <a:picLocks noChangeAspect="1" noChangeArrowheads="1"/>
          </p:cNvPicPr>
          <p:nvPr/>
        </p:nvPicPr>
        <p:blipFill>
          <a:blip r:embed="rId2"/>
          <a:srcRect t="14365" r="35938" b="46960"/>
          <a:stretch>
            <a:fillRect/>
          </a:stretch>
        </p:blipFill>
        <p:spPr bwMode="auto">
          <a:xfrm>
            <a:off x="2514600" y="3810000"/>
            <a:ext cx="6248400" cy="24384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58373" name="Rectangle 7"/>
          <p:cNvSpPr>
            <a:spLocks noChangeArrowheads="1"/>
          </p:cNvSpPr>
          <p:nvPr/>
        </p:nvSpPr>
        <p:spPr bwMode="auto">
          <a:xfrm>
            <a:off x="3886200" y="4419600"/>
            <a:ext cx="1447800" cy="381000"/>
          </a:xfrm>
          <a:prstGeom prst="rect">
            <a:avLst/>
          </a:prstGeom>
          <a:noFill/>
          <a:ln w="25400" algn="ctr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SzPct val="55000"/>
              <a:buFont typeface="Wingdings" pitchFamily="2" charset="2"/>
              <a:buNone/>
            </a:pPr>
            <a:endParaRPr lang="en-US"/>
          </a:p>
        </p:txBody>
      </p:sp>
      <p:pic>
        <p:nvPicPr>
          <p:cNvPr id="58374" name="Picture 8" descr="lotus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1676400"/>
            <a:ext cx="6858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5" name="Rectangle 6"/>
          <p:cNvSpPr>
            <a:spLocks noChangeArrowheads="1"/>
          </p:cNvSpPr>
          <p:nvPr/>
        </p:nvSpPr>
        <p:spPr bwMode="auto">
          <a:xfrm>
            <a:off x="7086600" y="1676400"/>
            <a:ext cx="1143000" cy="381000"/>
          </a:xfrm>
          <a:prstGeom prst="rect">
            <a:avLst/>
          </a:prstGeom>
          <a:noFill/>
          <a:ln w="25400" algn="ctr">
            <a:solidFill>
              <a:srgbClr val="CC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SzPct val="55000"/>
              <a:buFont typeface="Wingdings" pitchFamily="2" charset="2"/>
              <a:buNone/>
            </a:pPr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EFBC903-3C33-4685-B3E5-F6FFC35AD015}" type="slidenum">
              <a:rPr lang="en-US" smtClean="0"/>
              <a:pPr/>
              <a:t>35</a:t>
            </a:fld>
            <a:r>
              <a:rPr lang="en-US" smtClean="0"/>
              <a:t> </a:t>
            </a: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Features - Attachments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05000"/>
            <a:ext cx="2362200" cy="4114800"/>
          </a:xfrm>
        </p:spPr>
        <p:txBody>
          <a:bodyPr/>
          <a:lstStyle/>
          <a:p>
            <a:r>
              <a:rPr lang="en-US" smtClean="0"/>
              <a:t>Choose:	</a:t>
            </a:r>
          </a:p>
          <a:p>
            <a:endParaRPr lang="en-US" smtClean="0"/>
          </a:p>
          <a:p>
            <a:pPr>
              <a:buFont typeface="Wingdings" pitchFamily="2" charset="2"/>
              <a:buNone/>
            </a:pPr>
            <a:r>
              <a:rPr lang="en-US" smtClean="0"/>
              <a:t>-  Browse 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-  Your document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-  Upload</a:t>
            </a:r>
          </a:p>
        </p:txBody>
      </p:sp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2"/>
          <a:srcRect t="39633" r="39063" b="27901"/>
          <a:stretch>
            <a:fillRect/>
          </a:stretch>
        </p:blipFill>
        <p:spPr bwMode="auto">
          <a:xfrm>
            <a:off x="3048000" y="1524000"/>
            <a:ext cx="5562600" cy="20955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pic>
        <p:nvPicPr>
          <p:cNvPr id="5939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3448050"/>
            <a:ext cx="4295775" cy="31432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7772400" y="2438400"/>
            <a:ext cx="685800" cy="304800"/>
          </a:xfrm>
          <a:prstGeom prst="rect">
            <a:avLst/>
          </a:prstGeom>
          <a:noFill/>
          <a:ln w="25400" algn="ctr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SzPct val="55000"/>
              <a:buFont typeface="Wingdings" pitchFamily="2" charset="2"/>
              <a:buNone/>
            </a:pPr>
            <a:endParaRPr lang="en-US"/>
          </a:p>
        </p:txBody>
      </p:sp>
      <p:sp>
        <p:nvSpPr>
          <p:cNvPr id="59399" name="Rectangle 7"/>
          <p:cNvSpPr>
            <a:spLocks noChangeArrowheads="1"/>
          </p:cNvSpPr>
          <p:nvPr/>
        </p:nvSpPr>
        <p:spPr bwMode="auto">
          <a:xfrm>
            <a:off x="3886200" y="3200400"/>
            <a:ext cx="609600" cy="228600"/>
          </a:xfrm>
          <a:prstGeom prst="rect">
            <a:avLst/>
          </a:prstGeom>
          <a:noFill/>
          <a:ln w="25400" algn="ctr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SzPct val="55000"/>
              <a:buFont typeface="Wingdings" pitchFamily="2" charset="2"/>
              <a:buNone/>
            </a:pPr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24C6BD6-9E2A-42BA-898C-4A2DF8C68ED3}" type="slidenum">
              <a:rPr lang="en-US" smtClean="0"/>
              <a:pPr/>
              <a:t>36</a:t>
            </a:fld>
            <a:r>
              <a:rPr lang="en-US" smtClean="0"/>
              <a:t> </a:t>
            </a:r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Features - Approval Routing</a:t>
            </a:r>
          </a:p>
        </p:txBody>
      </p:sp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447800"/>
            <a:ext cx="812482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685800" y="1981200"/>
            <a:ext cx="914400" cy="457200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SzPct val="55000"/>
              <a:buFont typeface="Wingdings" pitchFamily="2" charset="2"/>
              <a:buNone/>
            </a:pPr>
            <a:endParaRPr lang="en-US"/>
          </a:p>
        </p:txBody>
      </p:sp>
      <p:pic>
        <p:nvPicPr>
          <p:cNvPr id="60421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05150" y="3429000"/>
            <a:ext cx="6038850" cy="28479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1195020" name="Text Box 12"/>
          <p:cNvSpPr txBox="1">
            <a:spLocks noChangeArrowheads="1"/>
          </p:cNvSpPr>
          <p:nvPr/>
        </p:nvSpPr>
        <p:spPr bwMode="auto">
          <a:xfrm>
            <a:off x="6000750" y="4648200"/>
            <a:ext cx="2362200" cy="739775"/>
          </a:xfrm>
          <a:prstGeom prst="rect">
            <a:avLst/>
          </a:prstGeom>
          <a:solidFill>
            <a:schemeClr val="tx1"/>
          </a:solidFill>
          <a:ln w="381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>
                <a:solidFill>
                  <a:schemeClr val="hlink"/>
                </a:solidFill>
                <a:latin typeface="Palatino" pitchFamily="18" charset="0"/>
              </a:rPr>
              <a:t>The * is a wild card for searching</a:t>
            </a:r>
          </a:p>
        </p:txBody>
      </p:sp>
      <p:sp>
        <p:nvSpPr>
          <p:cNvPr id="60423" name="Text Box 15"/>
          <p:cNvSpPr txBox="1">
            <a:spLocks noChangeArrowheads="1"/>
          </p:cNvSpPr>
          <p:nvPr/>
        </p:nvSpPr>
        <p:spPr bwMode="auto">
          <a:xfrm>
            <a:off x="304800" y="3886200"/>
            <a:ext cx="2590800" cy="7493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SzPct val="55000"/>
              <a:buFont typeface="Wingdings" pitchFamily="2" charset="2"/>
              <a:buNone/>
            </a:pPr>
            <a:r>
              <a:rPr lang="en-US" sz="2400">
                <a:solidFill>
                  <a:schemeClr val="hlink"/>
                </a:solidFill>
              </a:rPr>
              <a:t>Select </a:t>
            </a:r>
            <a:r>
              <a:rPr lang="en-US" sz="2400" b="1">
                <a:solidFill>
                  <a:schemeClr val="hlink"/>
                </a:solidFill>
              </a:rPr>
              <a:t>Add User </a:t>
            </a:r>
            <a:r>
              <a:rPr lang="en-US" sz="2400">
                <a:solidFill>
                  <a:schemeClr val="hlink"/>
                </a:solidFill>
              </a:rPr>
              <a:t>or </a:t>
            </a:r>
            <a:r>
              <a:rPr lang="en-US" sz="2400" b="1">
                <a:solidFill>
                  <a:schemeClr val="hlink"/>
                </a:solidFill>
              </a:rPr>
              <a:t> Add Routing List</a:t>
            </a:r>
            <a:endParaRPr lang="en-US" sz="240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ADE0786-607A-477B-B676-050D241755AF}" type="slidenum">
              <a:rPr lang="en-US" smtClean="0"/>
              <a:pPr/>
              <a:t>37</a:t>
            </a:fld>
            <a:r>
              <a:rPr lang="en-US" smtClean="0"/>
              <a:t> </a:t>
            </a:r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Features - Approval Routing List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76400"/>
            <a:ext cx="1828800" cy="4267200"/>
          </a:xfrm>
        </p:spPr>
        <p:txBody>
          <a:bodyPr/>
          <a:lstStyle/>
          <a:p>
            <a:endParaRPr lang="en-US" sz="2000" smtClean="0"/>
          </a:p>
          <a:p>
            <a:endParaRPr lang="en-US" sz="2000" smtClean="0"/>
          </a:p>
          <a:p>
            <a:r>
              <a:rPr lang="en-US" sz="2000" smtClean="0"/>
              <a:t>Search and Select a routing list</a:t>
            </a:r>
          </a:p>
        </p:txBody>
      </p:sp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2"/>
          <a:srcRect t="15805" r="39040" b="34195"/>
          <a:stretch>
            <a:fillRect/>
          </a:stretch>
        </p:blipFill>
        <p:spPr bwMode="auto">
          <a:xfrm>
            <a:off x="2667000" y="1371600"/>
            <a:ext cx="6172200" cy="31337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pic>
        <p:nvPicPr>
          <p:cNvPr id="61445" name="Picture 5"/>
          <p:cNvPicPr>
            <a:picLocks noChangeAspect="1" noChangeArrowheads="1"/>
          </p:cNvPicPr>
          <p:nvPr/>
        </p:nvPicPr>
        <p:blipFill>
          <a:blip r:embed="rId3"/>
          <a:srcRect t="40121" r="42804" b="20973"/>
          <a:stretch>
            <a:fillRect/>
          </a:stretch>
        </p:blipFill>
        <p:spPr bwMode="auto">
          <a:xfrm>
            <a:off x="2133600" y="4114800"/>
            <a:ext cx="5791200" cy="24384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92F25E3-C824-444A-8DCC-5B537F410287}" type="slidenum">
              <a:rPr lang="en-US" smtClean="0"/>
              <a:pPr/>
              <a:t>38</a:t>
            </a:fld>
            <a:r>
              <a:rPr lang="en-US" smtClean="0"/>
              <a:t> </a:t>
            </a:r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Pegasys Forms &amp; Documents</a:t>
            </a:r>
          </a:p>
        </p:txBody>
      </p:sp>
      <p:pic>
        <p:nvPicPr>
          <p:cNvPr id="82947" name="Picture 10" descr="lotus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371600"/>
            <a:ext cx="8153400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948" name="Picture 9" descr="MCj0439805000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14800" y="1447800"/>
            <a:ext cx="1828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67047" name="Text Box 7"/>
          <p:cNvSpPr txBox="1">
            <a:spLocks noChangeArrowheads="1"/>
          </p:cNvSpPr>
          <p:nvPr/>
        </p:nvSpPr>
        <p:spPr bwMode="auto">
          <a:xfrm>
            <a:off x="5562600" y="1219200"/>
            <a:ext cx="3352800" cy="3505200"/>
          </a:xfrm>
          <a:prstGeom prst="rect">
            <a:avLst/>
          </a:prstGeom>
          <a:solidFill>
            <a:schemeClr val="tx1"/>
          </a:solidFill>
          <a:ln w="38100" algn="ctr">
            <a:solidFill>
              <a:srgbClr val="FF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SzPct val="55000"/>
              <a:buFont typeface="Wingdings" pitchFamily="2" charset="2"/>
              <a:buNone/>
              <a:defRPr/>
            </a:pPr>
            <a:r>
              <a:rPr lang="en-US" sz="1600" b="1">
                <a:solidFill>
                  <a:schemeClr val="hlink"/>
                </a:solidFill>
                <a:latin typeface="Palatino" pitchFamily="18" charset="0"/>
              </a:rPr>
              <a:t>Reservation</a:t>
            </a:r>
          </a:p>
          <a:p>
            <a:pPr algn="ctr" eaLnBrk="0" hangingPunct="0">
              <a:lnSpc>
                <a:spcPct val="90000"/>
              </a:lnSpc>
              <a:spcBef>
                <a:spcPct val="50000"/>
              </a:spcBef>
              <a:buSzPct val="55000"/>
              <a:buFont typeface="Wingdings" pitchFamily="2" charset="2"/>
              <a:buNone/>
              <a:defRPr/>
            </a:pPr>
            <a:r>
              <a:rPr lang="en-US" sz="1600" b="1">
                <a:solidFill>
                  <a:schemeClr val="hlink"/>
                </a:solidFill>
                <a:latin typeface="Palatino" pitchFamily="18" charset="0"/>
              </a:rPr>
              <a:t>Request</a:t>
            </a:r>
          </a:p>
          <a:p>
            <a:pPr algn="ctr" eaLnBrk="0" hangingPunct="0">
              <a:lnSpc>
                <a:spcPct val="90000"/>
              </a:lnSpc>
              <a:spcBef>
                <a:spcPct val="50000"/>
              </a:spcBef>
              <a:buSzPct val="55000"/>
              <a:buFont typeface="Wingdings" pitchFamily="2" charset="2"/>
              <a:buNone/>
              <a:defRPr/>
            </a:pPr>
            <a:r>
              <a:rPr lang="en-US" sz="1600" b="1">
                <a:solidFill>
                  <a:schemeClr val="hlink"/>
                </a:solidFill>
                <a:latin typeface="Palatino" pitchFamily="18" charset="0"/>
              </a:rPr>
              <a:t>Training Request</a:t>
            </a:r>
          </a:p>
          <a:p>
            <a:pPr algn="ctr" eaLnBrk="0" hangingPunct="0">
              <a:lnSpc>
                <a:spcPct val="90000"/>
              </a:lnSpc>
              <a:spcBef>
                <a:spcPct val="50000"/>
              </a:spcBef>
              <a:buSzPct val="55000"/>
              <a:buFont typeface="Wingdings" pitchFamily="2" charset="2"/>
              <a:buNone/>
              <a:defRPr/>
            </a:pPr>
            <a:r>
              <a:rPr lang="en-US" sz="1600" b="1">
                <a:solidFill>
                  <a:schemeClr val="hlink"/>
                </a:solidFill>
                <a:latin typeface="Palatino" pitchFamily="18" charset="0"/>
              </a:rPr>
              <a:t>Non-Accounting Training Request</a:t>
            </a:r>
          </a:p>
          <a:p>
            <a:pPr algn="ctr" eaLnBrk="0" hangingPunct="0">
              <a:lnSpc>
                <a:spcPct val="90000"/>
              </a:lnSpc>
              <a:spcBef>
                <a:spcPct val="50000"/>
              </a:spcBef>
              <a:buSzPct val="55000"/>
              <a:buFont typeface="Wingdings" pitchFamily="2" charset="2"/>
              <a:buNone/>
              <a:defRPr/>
            </a:pPr>
            <a:r>
              <a:rPr lang="en-US" sz="1600" b="1">
                <a:solidFill>
                  <a:schemeClr val="hlink"/>
                </a:solidFill>
                <a:latin typeface="Palatino" pitchFamily="18" charset="0"/>
              </a:rPr>
              <a:t>Order</a:t>
            </a:r>
          </a:p>
          <a:p>
            <a:pPr algn="ctr" eaLnBrk="0" hangingPunct="0">
              <a:lnSpc>
                <a:spcPct val="90000"/>
              </a:lnSpc>
              <a:spcBef>
                <a:spcPct val="50000"/>
              </a:spcBef>
              <a:buSzPct val="55000"/>
              <a:buFont typeface="Wingdings" pitchFamily="2" charset="2"/>
              <a:buNone/>
              <a:defRPr/>
            </a:pPr>
            <a:r>
              <a:rPr lang="en-US" sz="1600" b="1">
                <a:solidFill>
                  <a:schemeClr val="hlink"/>
                </a:solidFill>
                <a:latin typeface="Palatino" pitchFamily="18" charset="0"/>
              </a:rPr>
              <a:t>Training Order</a:t>
            </a:r>
          </a:p>
          <a:p>
            <a:pPr algn="ctr" eaLnBrk="0" hangingPunct="0">
              <a:lnSpc>
                <a:spcPct val="90000"/>
              </a:lnSpc>
              <a:spcBef>
                <a:spcPct val="50000"/>
              </a:spcBef>
              <a:buSzPct val="55000"/>
              <a:buFont typeface="Wingdings" pitchFamily="2" charset="2"/>
              <a:buNone/>
              <a:defRPr/>
            </a:pPr>
            <a:r>
              <a:rPr lang="en-US" sz="1600" b="1">
                <a:solidFill>
                  <a:schemeClr val="hlink"/>
                </a:solidFill>
                <a:latin typeface="Palatino" pitchFamily="18" charset="0"/>
              </a:rPr>
              <a:t>Estimated Accrual</a:t>
            </a:r>
          </a:p>
          <a:p>
            <a:pPr algn="ctr" eaLnBrk="0" hangingPunct="0">
              <a:lnSpc>
                <a:spcPct val="90000"/>
              </a:lnSpc>
              <a:spcBef>
                <a:spcPct val="50000"/>
              </a:spcBef>
              <a:buSzPct val="55000"/>
              <a:buFont typeface="Wingdings" pitchFamily="2" charset="2"/>
              <a:buNone/>
              <a:defRPr/>
            </a:pPr>
            <a:r>
              <a:rPr lang="en-US" sz="1600" b="1">
                <a:solidFill>
                  <a:schemeClr val="hlink"/>
                </a:solidFill>
                <a:latin typeface="Palatino" pitchFamily="18" charset="0"/>
              </a:rPr>
              <a:t>Receipt</a:t>
            </a:r>
          </a:p>
          <a:p>
            <a:pPr algn="ctr" eaLnBrk="0" hangingPunct="0">
              <a:lnSpc>
                <a:spcPct val="90000"/>
              </a:lnSpc>
              <a:spcBef>
                <a:spcPct val="50000"/>
              </a:spcBef>
              <a:buSzPct val="55000"/>
              <a:buFont typeface="Wingdings" pitchFamily="2" charset="2"/>
              <a:buNone/>
              <a:defRPr/>
            </a:pPr>
            <a:r>
              <a:rPr lang="en-US" sz="1600" b="1">
                <a:solidFill>
                  <a:schemeClr val="hlink"/>
                </a:solidFill>
                <a:latin typeface="Palatino" pitchFamily="18" charset="0"/>
              </a:rPr>
              <a:t>Invoice</a:t>
            </a:r>
          </a:p>
          <a:p>
            <a:pPr algn="ctr" eaLnBrk="0" hangingPunct="0">
              <a:lnSpc>
                <a:spcPct val="90000"/>
              </a:lnSpc>
              <a:spcBef>
                <a:spcPct val="50000"/>
              </a:spcBef>
              <a:buSzPct val="55000"/>
              <a:buFont typeface="Wingdings" pitchFamily="2" charset="2"/>
              <a:buNone/>
              <a:defRPr/>
            </a:pPr>
            <a:r>
              <a:rPr lang="en-US" sz="1600" b="1">
                <a:solidFill>
                  <a:schemeClr val="hlink"/>
                </a:solidFill>
                <a:latin typeface="Palatino" pitchFamily="18" charset="0"/>
              </a:rPr>
              <a:t>Match Invoice</a:t>
            </a:r>
          </a:p>
        </p:txBody>
      </p:sp>
      <p:sp>
        <p:nvSpPr>
          <p:cNvPr id="82950" name="Rectangle 11"/>
          <p:cNvSpPr>
            <a:spLocks noChangeArrowheads="1"/>
          </p:cNvSpPr>
          <p:nvPr/>
        </p:nvSpPr>
        <p:spPr bwMode="auto">
          <a:xfrm>
            <a:off x="3276600" y="3200400"/>
            <a:ext cx="2286000" cy="1524000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SzPct val="55000"/>
              <a:buFont typeface="Wingdings" pitchFamily="2" charset="2"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1C5456C-A7CC-44EA-ADD1-F45FDD181C65}" type="slidenum">
              <a:rPr lang="en-US" smtClean="0"/>
              <a:pPr/>
              <a:t>39</a:t>
            </a:fld>
            <a:r>
              <a:rPr lang="en-US" smtClean="0"/>
              <a:t> </a:t>
            </a:r>
          </a:p>
        </p:txBody>
      </p:sp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1676400"/>
            <a:ext cx="4457700" cy="457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849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Purchase Requests</a:t>
            </a:r>
          </a:p>
        </p:txBody>
      </p:sp>
      <p:sp>
        <p:nvSpPr>
          <p:cNvPr id="1180676" name="Text Box 4"/>
          <p:cNvSpPr txBox="1">
            <a:spLocks noChangeArrowheads="1"/>
          </p:cNvSpPr>
          <p:nvPr/>
        </p:nvSpPr>
        <p:spPr bwMode="auto">
          <a:xfrm>
            <a:off x="898525" y="3683000"/>
            <a:ext cx="184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endParaRPr lang="en-US" sz="2000">
              <a:solidFill>
                <a:schemeClr val="tx1"/>
              </a:solidFill>
              <a:latin typeface="Palatino" pitchFamily="18" charset="0"/>
            </a:endParaRPr>
          </a:p>
        </p:txBody>
      </p:sp>
      <p:sp>
        <p:nvSpPr>
          <p:cNvPr id="1180677" name="Text Box 5"/>
          <p:cNvSpPr txBox="1">
            <a:spLocks noChangeArrowheads="1"/>
          </p:cNvSpPr>
          <p:nvPr/>
        </p:nvSpPr>
        <p:spPr bwMode="auto">
          <a:xfrm>
            <a:off x="6324600" y="1828800"/>
            <a:ext cx="2590800" cy="1339850"/>
          </a:xfrm>
          <a:prstGeom prst="rect">
            <a:avLst/>
          </a:prstGeom>
          <a:solidFill>
            <a:schemeClr val="tx1"/>
          </a:solidFill>
          <a:ln w="28575">
            <a:solidFill>
              <a:srgbClr val="CC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000" b="1">
                <a:solidFill>
                  <a:schemeClr val="hlink"/>
                </a:solidFill>
                <a:latin typeface="Palatino" pitchFamily="18" charset="0"/>
              </a:rPr>
              <a:t>Must click the Generate button to obtain Document Number</a:t>
            </a:r>
          </a:p>
        </p:txBody>
      </p:sp>
      <p:sp>
        <p:nvSpPr>
          <p:cNvPr id="84998" name="Line 6"/>
          <p:cNvSpPr>
            <a:spLocks noChangeShapeType="1"/>
          </p:cNvSpPr>
          <p:nvPr/>
        </p:nvSpPr>
        <p:spPr bwMode="auto">
          <a:xfrm rot="10800000" flipV="1">
            <a:off x="5715000" y="4191000"/>
            <a:ext cx="19812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4999" name="Rectangle 7"/>
          <p:cNvSpPr>
            <a:spLocks noChangeArrowheads="1"/>
          </p:cNvSpPr>
          <p:nvPr/>
        </p:nvSpPr>
        <p:spPr bwMode="auto">
          <a:xfrm>
            <a:off x="4800600" y="4038600"/>
            <a:ext cx="914400" cy="304800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endParaRPr lang="en-US" sz="2000">
              <a:solidFill>
                <a:schemeClr val="tx1"/>
              </a:solidFill>
              <a:latin typeface="Palatino"/>
            </a:endParaRPr>
          </a:p>
        </p:txBody>
      </p:sp>
      <p:sp>
        <p:nvSpPr>
          <p:cNvPr id="85000" name="Rectangle 8"/>
          <p:cNvSpPr>
            <a:spLocks noChangeArrowheads="1"/>
          </p:cNvSpPr>
          <p:nvPr/>
        </p:nvSpPr>
        <p:spPr bwMode="auto">
          <a:xfrm>
            <a:off x="1752600" y="3429000"/>
            <a:ext cx="4114800" cy="304800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SzPct val="55000"/>
              <a:buFont typeface="Wingdings" pitchFamily="2" charset="2"/>
              <a:buNone/>
            </a:pPr>
            <a:endParaRPr lang="en-US"/>
          </a:p>
        </p:txBody>
      </p:sp>
      <p:sp>
        <p:nvSpPr>
          <p:cNvPr id="85001" name="Line 9"/>
          <p:cNvSpPr>
            <a:spLocks noChangeShapeType="1"/>
          </p:cNvSpPr>
          <p:nvPr/>
        </p:nvSpPr>
        <p:spPr bwMode="auto">
          <a:xfrm>
            <a:off x="7696200" y="3733800"/>
            <a:ext cx="0" cy="4572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73BE858-5DFF-4A87-86A9-F2D9369CE3B2}" type="slidenum">
              <a:rPr lang="en-US" smtClean="0"/>
              <a:pPr/>
              <a:t>4</a:t>
            </a:fld>
            <a:r>
              <a:rPr lang="en-US" smtClean="0"/>
              <a:t> </a:t>
            </a:r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Standard Workflow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2057400"/>
            <a:ext cx="7467600" cy="3429000"/>
          </a:xfrm>
        </p:spPr>
        <p:txBody>
          <a:bodyPr/>
          <a:lstStyle/>
          <a:p>
            <a:pPr marL="228600" indent="-228600"/>
            <a:r>
              <a:rPr lang="en-US" b="0" smtClean="0"/>
              <a:t>Standard Workflow is the automated process that is used for corrections, approvals, and ad-hoc routing</a:t>
            </a:r>
          </a:p>
          <a:p>
            <a:pPr marL="228600" indent="-228600">
              <a:spcBef>
                <a:spcPct val="50000"/>
              </a:spcBef>
            </a:pPr>
            <a:r>
              <a:rPr lang="en-US" b="0" smtClean="0"/>
              <a:t>Forms and documents appear in the Inbox with a task name and description that describes the action required</a:t>
            </a:r>
          </a:p>
          <a:p>
            <a:pPr marL="228600" indent="-228600"/>
            <a:endParaRPr lang="en-US" sz="3400" b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28DFD60-E6B3-4809-A52E-C038C5A89A5F}" type="slidenum">
              <a:rPr lang="en-US" smtClean="0"/>
              <a:pPr/>
              <a:t>40</a:t>
            </a:fld>
            <a:r>
              <a:rPr lang="en-US" smtClean="0"/>
              <a:t> </a:t>
            </a:r>
          </a:p>
        </p:txBody>
      </p:sp>
      <p:sp>
        <p:nvSpPr>
          <p:cNvPr id="87042" name="Rectangle 3"/>
          <p:cNvSpPr>
            <a:spLocks noGrp="1" noChangeArrowheads="1"/>
          </p:cNvSpPr>
          <p:nvPr>
            <p:ph type="title"/>
          </p:nvPr>
        </p:nvSpPr>
        <p:spPr>
          <a:xfrm>
            <a:off x="1276350" y="381000"/>
            <a:ext cx="7639050" cy="914400"/>
          </a:xfrm>
        </p:spPr>
        <p:txBody>
          <a:bodyPr lIns="46038" rIns="46038"/>
          <a:lstStyle/>
          <a:p>
            <a:r>
              <a:rPr lang="en-US" smtClean="0"/>
              <a:t>Purchase Order- Document Types</a:t>
            </a:r>
          </a:p>
        </p:txBody>
      </p:sp>
      <p:sp>
        <p:nvSpPr>
          <p:cNvPr id="1309700" name="Rectangle 4"/>
          <p:cNvSpPr>
            <a:spLocks noChangeArrowheads="1"/>
          </p:cNvSpPr>
          <p:nvPr/>
        </p:nvSpPr>
        <p:spPr bwMode="auto">
          <a:xfrm>
            <a:off x="2286000" y="16383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SzPct val="55000"/>
              <a:buFont typeface="Wingdings" pitchFamily="2" charset="2"/>
              <a:buNone/>
              <a:defRPr/>
            </a:pPr>
            <a:endParaRPr lang="en-US"/>
          </a:p>
        </p:txBody>
      </p:sp>
      <p:sp>
        <p:nvSpPr>
          <p:cNvPr id="1309701" name="Rectangle 5"/>
          <p:cNvSpPr>
            <a:spLocks noChangeArrowheads="1"/>
          </p:cNvSpPr>
          <p:nvPr/>
        </p:nvSpPr>
        <p:spPr bwMode="auto">
          <a:xfrm>
            <a:off x="2286000" y="16383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SzPct val="55000"/>
              <a:buFont typeface="Wingdings" pitchFamily="2" charset="2"/>
              <a:buNone/>
              <a:defRPr/>
            </a:pPr>
            <a:endParaRPr lang="en-US"/>
          </a:p>
        </p:txBody>
      </p:sp>
      <p:sp>
        <p:nvSpPr>
          <p:cNvPr id="1309702" name="Text Box 6"/>
          <p:cNvSpPr txBox="1">
            <a:spLocks noChangeArrowheads="1"/>
          </p:cNvSpPr>
          <p:nvPr/>
        </p:nvSpPr>
        <p:spPr bwMode="auto">
          <a:xfrm>
            <a:off x="609600" y="4038600"/>
            <a:ext cx="2590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endParaRPr lang="en-US" sz="2000">
              <a:solidFill>
                <a:schemeClr val="tx1"/>
              </a:solidFill>
              <a:latin typeface="Palatino" pitchFamily="18" charset="0"/>
            </a:endParaRPr>
          </a:p>
        </p:txBody>
      </p:sp>
      <p:sp>
        <p:nvSpPr>
          <p:cNvPr id="1309703" name="Rectangle 7"/>
          <p:cNvSpPr>
            <a:spLocks noChangeArrowheads="1"/>
          </p:cNvSpPr>
          <p:nvPr/>
        </p:nvSpPr>
        <p:spPr bwMode="auto">
          <a:xfrm>
            <a:off x="2062163" y="1533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SzPct val="55000"/>
              <a:buFont typeface="Wingdings" pitchFamily="2" charset="2"/>
              <a:buNone/>
              <a:defRPr/>
            </a:pPr>
            <a:endParaRPr lang="en-US"/>
          </a:p>
        </p:txBody>
      </p:sp>
      <p:sp>
        <p:nvSpPr>
          <p:cNvPr id="87047" name="Rectangle 10"/>
          <p:cNvSpPr>
            <a:spLocks noChangeArrowheads="1"/>
          </p:cNvSpPr>
          <p:nvPr/>
        </p:nvSpPr>
        <p:spPr bwMode="auto">
          <a:xfrm>
            <a:off x="3886200" y="3810000"/>
            <a:ext cx="762000" cy="228600"/>
          </a:xfrm>
          <a:prstGeom prst="rect">
            <a:avLst/>
          </a:prstGeom>
          <a:noFill/>
          <a:ln w="38100">
            <a:solidFill>
              <a:srgbClr val="CC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SzPct val="55000"/>
              <a:buFont typeface="Wingdings" pitchFamily="2" charset="2"/>
              <a:buNone/>
            </a:pPr>
            <a:endParaRPr lang="en-US"/>
          </a:p>
        </p:txBody>
      </p:sp>
      <p:pic>
        <p:nvPicPr>
          <p:cNvPr id="87048" name="Picture 13" descr="lotus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1600200"/>
            <a:ext cx="6705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49" name="Rectangle 9"/>
          <p:cNvSpPr>
            <a:spLocks noChangeArrowheads="1"/>
          </p:cNvSpPr>
          <p:nvPr/>
        </p:nvSpPr>
        <p:spPr bwMode="auto">
          <a:xfrm>
            <a:off x="1371600" y="3733800"/>
            <a:ext cx="4343400" cy="304800"/>
          </a:xfrm>
          <a:prstGeom prst="rect">
            <a:avLst/>
          </a:prstGeom>
          <a:noFill/>
          <a:ln w="38100">
            <a:solidFill>
              <a:srgbClr val="CC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SzPct val="55000"/>
              <a:buFont typeface="Wingdings" pitchFamily="2" charset="2"/>
              <a:buNone/>
            </a:pPr>
            <a:endParaRPr lang="en-US"/>
          </a:p>
        </p:txBody>
      </p:sp>
      <p:sp>
        <p:nvSpPr>
          <p:cNvPr id="87050" name="Rectangle 12"/>
          <p:cNvSpPr>
            <a:spLocks noChangeArrowheads="1"/>
          </p:cNvSpPr>
          <p:nvPr/>
        </p:nvSpPr>
        <p:spPr bwMode="auto">
          <a:xfrm>
            <a:off x="1981200" y="2362200"/>
            <a:ext cx="762000" cy="3048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SzPct val="55000"/>
              <a:buFont typeface="Wingdings" pitchFamily="2" charset="2"/>
              <a:buNone/>
            </a:pPr>
            <a:endParaRPr lang="en-US"/>
          </a:p>
        </p:txBody>
      </p:sp>
      <p:sp>
        <p:nvSpPr>
          <p:cNvPr id="1309704" name="Text Box 8"/>
          <p:cNvSpPr txBox="1">
            <a:spLocks noChangeArrowheads="1"/>
          </p:cNvSpPr>
          <p:nvPr/>
        </p:nvSpPr>
        <p:spPr bwMode="auto">
          <a:xfrm>
            <a:off x="6477000" y="2667000"/>
            <a:ext cx="2438400" cy="3228975"/>
          </a:xfrm>
          <a:prstGeom prst="rect">
            <a:avLst/>
          </a:prstGeom>
          <a:solidFill>
            <a:schemeClr val="tx1"/>
          </a:solidFill>
          <a:ln w="28575">
            <a:solidFill>
              <a:srgbClr val="A5002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b="1" u="sng">
                <a:solidFill>
                  <a:schemeClr val="hlink"/>
                </a:solidFill>
                <a:latin typeface="Palatino"/>
              </a:rPr>
              <a:t>Doc Type</a:t>
            </a:r>
            <a:endParaRPr lang="en-US" sz="2000" b="1">
              <a:solidFill>
                <a:schemeClr val="hlink"/>
              </a:solidFill>
              <a:latin typeface="Palatino"/>
            </a:endParaRPr>
          </a:p>
          <a:p>
            <a:pPr eaLnBrk="0" hangingPunct="0">
              <a:spcBef>
                <a:spcPct val="50000"/>
              </a:spcBef>
              <a:defRPr/>
            </a:pPr>
            <a:r>
              <a:rPr lang="en-US" sz="2000" b="1">
                <a:solidFill>
                  <a:schemeClr val="hlink"/>
                </a:solidFill>
                <a:latin typeface="Palatino"/>
              </a:rPr>
              <a:t>QP, TP, FP = FAS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US" sz="2000" b="1">
                <a:solidFill>
                  <a:schemeClr val="hlink"/>
                </a:solidFill>
                <a:latin typeface="Palatino"/>
              </a:rPr>
              <a:t>GP = GM&amp;A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US" sz="2000" b="1">
                <a:solidFill>
                  <a:schemeClr val="hlink"/>
                </a:solidFill>
                <a:latin typeface="Palatino"/>
              </a:rPr>
              <a:t>PP = PBS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US" sz="2000" b="1">
                <a:solidFill>
                  <a:schemeClr val="hlink"/>
                </a:solidFill>
                <a:latin typeface="Palatino"/>
              </a:rPr>
              <a:t>XP = Client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US" sz="2000" b="1">
                <a:solidFill>
                  <a:schemeClr val="hlink"/>
                </a:solidFill>
                <a:latin typeface="Palatino"/>
              </a:rPr>
              <a:t>OP = Other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US" sz="2000" b="1">
                <a:solidFill>
                  <a:schemeClr val="hlink"/>
                </a:solidFill>
                <a:latin typeface="Palatino"/>
              </a:rPr>
              <a:t>CO = DC Courts</a:t>
            </a:r>
          </a:p>
        </p:txBody>
      </p:sp>
      <p:sp>
        <p:nvSpPr>
          <p:cNvPr id="87052" name="Rectangle 11"/>
          <p:cNvSpPr>
            <a:spLocks noChangeArrowheads="1"/>
          </p:cNvSpPr>
          <p:nvPr/>
        </p:nvSpPr>
        <p:spPr bwMode="auto">
          <a:xfrm>
            <a:off x="4800600" y="4267200"/>
            <a:ext cx="1219200" cy="304800"/>
          </a:xfrm>
          <a:prstGeom prst="rect">
            <a:avLst/>
          </a:prstGeom>
          <a:noFill/>
          <a:ln w="38100">
            <a:solidFill>
              <a:srgbClr val="CC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SzPct val="55000"/>
              <a:buFont typeface="Wingdings" pitchFamily="2" charset="2"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5B5B73A-334E-4C4C-8A44-5BBC2D6D425B}" type="slidenum">
              <a:rPr lang="en-US" smtClean="0"/>
              <a:pPr/>
              <a:t>41</a:t>
            </a:fld>
            <a:r>
              <a:rPr lang="en-US" smtClean="0"/>
              <a:t> </a:t>
            </a:r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Receipts</a:t>
            </a:r>
          </a:p>
        </p:txBody>
      </p:sp>
      <p:sp>
        <p:nvSpPr>
          <p:cNvPr id="1062915" name="Rectangle 3"/>
          <p:cNvSpPr>
            <a:spLocks noChangeArrowheads="1"/>
          </p:cNvSpPr>
          <p:nvPr/>
        </p:nvSpPr>
        <p:spPr bwMode="auto">
          <a:xfrm>
            <a:off x="2309813" y="16668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SzPct val="55000"/>
              <a:buFont typeface="Wingdings" pitchFamily="2" charset="2"/>
              <a:buNone/>
              <a:defRPr/>
            </a:pPr>
            <a:endParaRPr lang="en-US"/>
          </a:p>
        </p:txBody>
      </p:sp>
      <p:pic>
        <p:nvPicPr>
          <p:cNvPr id="89092" name="Picture 10" descr="lotus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447800"/>
            <a:ext cx="6248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9093" name="Rectangle 5"/>
          <p:cNvSpPr>
            <a:spLocks noChangeArrowheads="1"/>
          </p:cNvSpPr>
          <p:nvPr/>
        </p:nvSpPr>
        <p:spPr bwMode="auto">
          <a:xfrm>
            <a:off x="914400" y="5715000"/>
            <a:ext cx="1600200" cy="304800"/>
          </a:xfrm>
          <a:prstGeom prst="rect">
            <a:avLst/>
          </a:prstGeom>
          <a:noFill/>
          <a:ln w="38100">
            <a:solidFill>
              <a:srgbClr val="CC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SzPct val="55000"/>
              <a:buFont typeface="Wingdings" pitchFamily="2" charset="2"/>
              <a:buNone/>
            </a:pPr>
            <a:endParaRPr lang="en-US"/>
          </a:p>
        </p:txBody>
      </p:sp>
      <p:sp>
        <p:nvSpPr>
          <p:cNvPr id="1062919" name="Text Box 7"/>
          <p:cNvSpPr txBox="1">
            <a:spLocks noChangeArrowheads="1"/>
          </p:cNvSpPr>
          <p:nvPr/>
        </p:nvSpPr>
        <p:spPr bwMode="auto">
          <a:xfrm>
            <a:off x="6172200" y="2743200"/>
            <a:ext cx="2667000" cy="1471613"/>
          </a:xfrm>
          <a:prstGeom prst="rect">
            <a:avLst/>
          </a:prstGeom>
          <a:solidFill>
            <a:schemeClr val="tx1"/>
          </a:solidFill>
          <a:ln w="38100">
            <a:solidFill>
              <a:srgbClr val="CC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200" b="1" i="1">
                <a:solidFill>
                  <a:schemeClr val="hlink"/>
                </a:solidFill>
                <a:latin typeface="Palatino" pitchFamily="18" charset="0"/>
              </a:rPr>
              <a:t>Doc Types</a:t>
            </a:r>
          </a:p>
          <a:p>
            <a:pPr algn="ctr" eaLnBrk="0" hangingPunct="0">
              <a:spcBef>
                <a:spcPct val="50000"/>
              </a:spcBef>
              <a:defRPr/>
            </a:pPr>
            <a:r>
              <a:rPr lang="en-US" sz="2200">
                <a:solidFill>
                  <a:schemeClr val="hlink"/>
                </a:solidFill>
                <a:latin typeface="Palatino" pitchFamily="18" charset="0"/>
              </a:rPr>
              <a:t>RK – </a:t>
            </a:r>
            <a:r>
              <a:rPr lang="en-US" sz="2200" u="sng">
                <a:solidFill>
                  <a:schemeClr val="hlink"/>
                </a:solidFill>
                <a:latin typeface="Palatino" pitchFamily="18" charset="0"/>
              </a:rPr>
              <a:t>K</a:t>
            </a:r>
            <a:r>
              <a:rPr lang="en-US" sz="2200">
                <a:solidFill>
                  <a:schemeClr val="hlink"/>
                </a:solidFill>
                <a:latin typeface="Palatino" pitchFamily="18" charset="0"/>
              </a:rPr>
              <a:t>ansas City</a:t>
            </a:r>
          </a:p>
          <a:p>
            <a:pPr algn="ctr" eaLnBrk="0" hangingPunct="0">
              <a:spcBef>
                <a:spcPct val="50000"/>
              </a:spcBef>
              <a:defRPr/>
            </a:pPr>
            <a:r>
              <a:rPr lang="en-US" sz="2200">
                <a:solidFill>
                  <a:schemeClr val="hlink"/>
                </a:solidFill>
                <a:latin typeface="Palatino" pitchFamily="18" charset="0"/>
              </a:rPr>
              <a:t>RW – Fort </a:t>
            </a:r>
            <a:r>
              <a:rPr lang="en-US" sz="2200" u="sng">
                <a:solidFill>
                  <a:schemeClr val="hlink"/>
                </a:solidFill>
                <a:latin typeface="Palatino" pitchFamily="18" charset="0"/>
              </a:rPr>
              <a:t>W</a:t>
            </a:r>
            <a:r>
              <a:rPr lang="en-US" sz="2200">
                <a:solidFill>
                  <a:schemeClr val="hlink"/>
                </a:solidFill>
                <a:latin typeface="Palatino" pitchFamily="18" charset="0"/>
              </a:rPr>
              <a:t>orth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9ABB9F7-AA3E-4FA8-B234-C15CDA6030C8}" type="slidenum">
              <a:rPr lang="en-US" smtClean="0"/>
              <a:pPr/>
              <a:t>42</a:t>
            </a:fld>
            <a:r>
              <a:rPr lang="en-US" smtClean="0"/>
              <a:t> </a:t>
            </a: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Credit Card Document Types</a:t>
            </a:r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2800350" y="21431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SzPct val="55000"/>
              <a:buFont typeface="Wingdings" pitchFamily="2" charset="2"/>
              <a:buNone/>
            </a:pPr>
            <a:endParaRPr lang="en-US"/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5410200" y="3886200"/>
            <a:ext cx="2286000" cy="250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87000"/>
              </a:lnSpc>
              <a:spcBef>
                <a:spcPct val="40000"/>
              </a:spcBef>
            </a:pPr>
            <a:endParaRPr lang="en-US" sz="1200">
              <a:solidFill>
                <a:schemeClr val="tx1"/>
              </a:solidFill>
              <a:latin typeface="Palatino"/>
            </a:endParaRPr>
          </a:p>
        </p:txBody>
      </p:sp>
      <p:pic>
        <p:nvPicPr>
          <p:cNvPr id="91141" name="Picture 9" descr="lotus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676400"/>
            <a:ext cx="6248400" cy="470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5383" name="Text Box 7"/>
          <p:cNvSpPr txBox="1">
            <a:spLocks noChangeArrowheads="1"/>
          </p:cNvSpPr>
          <p:nvPr/>
        </p:nvSpPr>
        <p:spPr bwMode="auto">
          <a:xfrm>
            <a:off x="5715000" y="4191000"/>
            <a:ext cx="3200400" cy="644525"/>
          </a:xfrm>
          <a:prstGeom prst="rect">
            <a:avLst/>
          </a:prstGeom>
          <a:solidFill>
            <a:schemeClr val="tx1"/>
          </a:solidFill>
          <a:ln w="28575">
            <a:solidFill>
              <a:srgbClr val="A5002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0" hangingPunct="0">
              <a:lnSpc>
                <a:spcPct val="87000"/>
              </a:lnSpc>
              <a:spcBef>
                <a:spcPct val="40000"/>
              </a:spcBef>
              <a:defRPr/>
            </a:pPr>
            <a:r>
              <a:rPr lang="en-US" sz="1600" b="1" u="sng">
                <a:solidFill>
                  <a:schemeClr val="bg2"/>
                </a:solidFill>
                <a:latin typeface="Arial" charset="0"/>
              </a:rPr>
              <a:t>Doc Types</a:t>
            </a:r>
          </a:p>
          <a:p>
            <a:pPr eaLnBrk="0" hangingPunct="0">
              <a:lnSpc>
                <a:spcPct val="87000"/>
              </a:lnSpc>
              <a:spcBef>
                <a:spcPct val="40000"/>
              </a:spcBef>
              <a:defRPr/>
            </a:pPr>
            <a:r>
              <a:rPr lang="en-US" sz="1600">
                <a:solidFill>
                  <a:schemeClr val="bg2"/>
                </a:solidFill>
                <a:latin typeface="Arial" charset="0"/>
              </a:rPr>
              <a:t>CL – Credit Card Log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3CBDD3C-3D47-4BD5-8097-3EED5866E882}" type="slidenum">
              <a:rPr lang="en-US" smtClean="0"/>
              <a:pPr/>
              <a:t>43</a:t>
            </a:fld>
            <a:r>
              <a:rPr lang="en-US" smtClean="0"/>
              <a:t> </a:t>
            </a:r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Credit Card Document Types</a:t>
            </a:r>
          </a:p>
        </p:txBody>
      </p:sp>
      <p:pic>
        <p:nvPicPr>
          <p:cNvPr id="93187" name="Picture 7" descr="lotus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371600"/>
            <a:ext cx="6477000" cy="507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26085" name="Text Box 5"/>
          <p:cNvSpPr txBox="1">
            <a:spLocks noChangeArrowheads="1"/>
          </p:cNvSpPr>
          <p:nvPr/>
        </p:nvSpPr>
        <p:spPr bwMode="auto">
          <a:xfrm>
            <a:off x="5715000" y="4191000"/>
            <a:ext cx="3200400" cy="644525"/>
          </a:xfrm>
          <a:prstGeom prst="rect">
            <a:avLst/>
          </a:prstGeom>
          <a:solidFill>
            <a:schemeClr val="tx1"/>
          </a:solidFill>
          <a:ln w="28575">
            <a:solidFill>
              <a:srgbClr val="A5002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0" hangingPunct="0">
              <a:lnSpc>
                <a:spcPct val="87000"/>
              </a:lnSpc>
              <a:spcBef>
                <a:spcPct val="40000"/>
              </a:spcBef>
              <a:defRPr/>
            </a:pPr>
            <a:r>
              <a:rPr lang="en-US" sz="1600" b="1" u="sng">
                <a:solidFill>
                  <a:schemeClr val="bg2"/>
                </a:solidFill>
                <a:latin typeface="Arial" charset="0"/>
              </a:rPr>
              <a:t>Doc Types</a:t>
            </a:r>
          </a:p>
          <a:p>
            <a:pPr eaLnBrk="0" hangingPunct="0">
              <a:lnSpc>
                <a:spcPct val="87000"/>
              </a:lnSpc>
              <a:spcBef>
                <a:spcPct val="40000"/>
              </a:spcBef>
              <a:defRPr/>
            </a:pPr>
            <a:r>
              <a:rPr lang="en-US" sz="1600">
                <a:solidFill>
                  <a:schemeClr val="bg2"/>
                </a:solidFill>
                <a:latin typeface="Arial" charset="0"/>
              </a:rPr>
              <a:t>CT – Credit Card Training Log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4D7C781-0D4F-4C5B-A29E-52E2F5FD14C4}" type="slidenum">
              <a:rPr lang="en-US" smtClean="0"/>
              <a:pPr/>
              <a:t>44</a:t>
            </a:fld>
            <a:r>
              <a:rPr lang="en-US" smtClean="0"/>
              <a:t> </a:t>
            </a:r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Direct Pay</a:t>
            </a:r>
          </a:p>
        </p:txBody>
      </p:sp>
      <p:sp>
        <p:nvSpPr>
          <p:cNvPr id="94211" name="Text Box 4"/>
          <p:cNvSpPr txBox="1">
            <a:spLocks noChangeArrowheads="1"/>
          </p:cNvSpPr>
          <p:nvPr/>
        </p:nvSpPr>
        <p:spPr bwMode="auto">
          <a:xfrm>
            <a:off x="152400" y="1447800"/>
            <a:ext cx="2590800" cy="495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eaLnBrk="0" hangingPunct="0">
              <a:spcBef>
                <a:spcPct val="50000"/>
              </a:spcBef>
            </a:pPr>
            <a:endParaRPr lang="en-US" sz="2400">
              <a:solidFill>
                <a:schemeClr val="hlink"/>
              </a:solidFill>
              <a:latin typeface="Palatino"/>
            </a:endParaRPr>
          </a:p>
          <a:p>
            <a:pPr eaLnBrk="0" hangingPunct="0">
              <a:spcBef>
                <a:spcPct val="50000"/>
              </a:spcBef>
            </a:pPr>
            <a:endParaRPr lang="en-US" sz="2400">
              <a:solidFill>
                <a:schemeClr val="hlink"/>
              </a:solidFill>
              <a:latin typeface="Palatino"/>
            </a:endParaRPr>
          </a:p>
          <a:p>
            <a:pPr eaLnBrk="0" hangingPunct="0">
              <a:spcBef>
                <a:spcPct val="50000"/>
              </a:spcBef>
            </a:pPr>
            <a:endParaRPr lang="en-US" sz="2400">
              <a:solidFill>
                <a:schemeClr val="hlink"/>
              </a:solidFill>
              <a:latin typeface="Palatino"/>
            </a:endParaRPr>
          </a:p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en-US" sz="2000">
                <a:solidFill>
                  <a:schemeClr val="hlink"/>
                </a:solidFill>
                <a:latin typeface="Palatino"/>
              </a:rPr>
              <a:t>Enter Document Type, D6 or D7 </a:t>
            </a:r>
          </a:p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en-US" sz="2000">
                <a:solidFill>
                  <a:schemeClr val="hlink"/>
                </a:solidFill>
                <a:latin typeface="Palatino"/>
              </a:rPr>
              <a:t>Click Document Number Field then select </a:t>
            </a:r>
            <a:r>
              <a:rPr lang="en-US" sz="2000" b="1">
                <a:solidFill>
                  <a:schemeClr val="hlink"/>
                </a:solidFill>
                <a:latin typeface="Palatino"/>
              </a:rPr>
              <a:t>Generate</a:t>
            </a:r>
          </a:p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en-US" sz="2000">
                <a:solidFill>
                  <a:schemeClr val="hlink"/>
                </a:solidFill>
                <a:latin typeface="Palatino"/>
              </a:rPr>
              <a:t>Click Finish in the upper right hand corner</a:t>
            </a:r>
          </a:p>
        </p:txBody>
      </p:sp>
      <p:pic>
        <p:nvPicPr>
          <p:cNvPr id="94212" name="Picture 7" descr="lotus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1371600"/>
            <a:ext cx="5257800" cy="51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6BD51B7-4506-4A8D-ACA4-7CDC8786132F}" type="slidenum">
              <a:rPr lang="en-US" smtClean="0"/>
              <a:pPr/>
              <a:t>45</a:t>
            </a:fld>
            <a:r>
              <a:rPr lang="en-US" smtClean="0"/>
              <a:t> </a:t>
            </a:r>
          </a:p>
        </p:txBody>
      </p:sp>
      <p:sp>
        <p:nvSpPr>
          <p:cNvPr id="9625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Purchase Requests - Accounting Template</a:t>
            </a:r>
          </a:p>
        </p:txBody>
      </p:sp>
      <p:sp>
        <p:nvSpPr>
          <p:cNvPr id="1186821" name="Text Box 5"/>
          <p:cNvSpPr txBox="1">
            <a:spLocks noChangeArrowheads="1"/>
          </p:cNvSpPr>
          <p:nvPr/>
        </p:nvSpPr>
        <p:spPr bwMode="auto">
          <a:xfrm>
            <a:off x="838200" y="4800600"/>
            <a:ext cx="7848600" cy="1495425"/>
          </a:xfrm>
          <a:prstGeom prst="rect">
            <a:avLst/>
          </a:prstGeom>
          <a:solidFill>
            <a:schemeClr val="tx1"/>
          </a:solidFill>
          <a:ln w="28575">
            <a:solidFill>
              <a:srgbClr val="CC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800" b="1" u="sng">
                <a:solidFill>
                  <a:schemeClr val="hlink"/>
                </a:solidFill>
              </a:rPr>
              <a:t>Accounting Templates</a:t>
            </a:r>
          </a:p>
          <a:p>
            <a:pPr algn="ctr" eaLnBrk="0" hangingPunct="0">
              <a:lnSpc>
                <a:spcPct val="50000"/>
              </a:lnSpc>
              <a:defRPr/>
            </a:pPr>
            <a:endParaRPr lang="en-US" sz="1800" b="1" u="sng">
              <a:solidFill>
                <a:schemeClr val="hlink"/>
              </a:solidFill>
            </a:endParaRPr>
          </a:p>
          <a:p>
            <a:pPr algn="ctr" eaLnBrk="0" hangingPunct="0">
              <a:buFontTx/>
              <a:buChar char="•"/>
              <a:defRPr/>
            </a:pPr>
            <a:r>
              <a:rPr lang="en-US" sz="1800">
                <a:solidFill>
                  <a:schemeClr val="hlink"/>
                </a:solidFill>
              </a:rPr>
              <a:t>Populate the accounting strip with predefined values in order to facilitate accurate data entry.</a:t>
            </a:r>
          </a:p>
          <a:p>
            <a:pPr algn="ctr" eaLnBrk="0" hangingPunct="0">
              <a:lnSpc>
                <a:spcPct val="50000"/>
              </a:lnSpc>
              <a:defRPr/>
            </a:pPr>
            <a:endParaRPr lang="en-US" sz="1800">
              <a:solidFill>
                <a:schemeClr val="hlink"/>
              </a:solidFill>
            </a:endParaRPr>
          </a:p>
          <a:p>
            <a:pPr algn="ctr" eaLnBrk="0" hangingPunct="0">
              <a:buFontTx/>
              <a:buChar char="•"/>
              <a:defRPr/>
            </a:pPr>
            <a:r>
              <a:rPr lang="en-US" sz="1800">
                <a:solidFill>
                  <a:schemeClr val="hlink"/>
                </a:solidFill>
              </a:rPr>
              <a:t>All purchasing transactions require an accounting template.</a:t>
            </a:r>
            <a:endParaRPr lang="en-US" sz="1800">
              <a:solidFill>
                <a:schemeClr val="tx1"/>
              </a:solidFill>
              <a:latin typeface="Palatino" pitchFamily="18" charset="0"/>
            </a:endParaRPr>
          </a:p>
        </p:txBody>
      </p:sp>
      <p:pic>
        <p:nvPicPr>
          <p:cNvPr id="96260" name="Picture 12" descr="lotus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2514600"/>
            <a:ext cx="7772400" cy="210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261" name="Rectangle 4"/>
          <p:cNvSpPr>
            <a:spLocks noChangeArrowheads="1"/>
          </p:cNvSpPr>
          <p:nvPr/>
        </p:nvSpPr>
        <p:spPr bwMode="auto">
          <a:xfrm>
            <a:off x="838200" y="2514600"/>
            <a:ext cx="7772400" cy="2133600"/>
          </a:xfrm>
          <a:prstGeom prst="rect">
            <a:avLst/>
          </a:prstGeom>
          <a:noFill/>
          <a:ln w="38100">
            <a:solidFill>
              <a:srgbClr val="CC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SzPct val="55000"/>
              <a:buFont typeface="Wingdings" pitchFamily="2" charset="2"/>
              <a:buNone/>
            </a:pPr>
            <a:endParaRPr lang="en-US"/>
          </a:p>
        </p:txBody>
      </p:sp>
      <p:sp>
        <p:nvSpPr>
          <p:cNvPr id="96262" name="Rectangle 7"/>
          <p:cNvSpPr>
            <a:spLocks noChangeArrowheads="1"/>
          </p:cNvSpPr>
          <p:nvPr/>
        </p:nvSpPr>
        <p:spPr bwMode="auto">
          <a:xfrm>
            <a:off x="1143000" y="2819400"/>
            <a:ext cx="762000" cy="228600"/>
          </a:xfrm>
          <a:prstGeom prst="rect">
            <a:avLst/>
          </a:prstGeom>
          <a:noFill/>
          <a:ln w="25400" algn="ctr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SzPct val="55000"/>
              <a:buFont typeface="Wingdings" pitchFamily="2" charset="2"/>
              <a:buNone/>
            </a:pPr>
            <a:endParaRPr lang="en-US"/>
          </a:p>
        </p:txBody>
      </p:sp>
      <p:pic>
        <p:nvPicPr>
          <p:cNvPr id="96263" name="Picture 14" descr="lotus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1524000"/>
            <a:ext cx="7065963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264" name="Text Box 11"/>
          <p:cNvSpPr txBox="1">
            <a:spLocks noChangeArrowheads="1"/>
          </p:cNvSpPr>
          <p:nvPr/>
        </p:nvSpPr>
        <p:spPr bwMode="auto">
          <a:xfrm>
            <a:off x="990600" y="1981200"/>
            <a:ext cx="45720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SzPct val="55000"/>
              <a:buFont typeface="Wingdings" pitchFamily="2" charset="2"/>
              <a:buNone/>
            </a:pPr>
            <a:r>
              <a:rPr lang="en-US" sz="2000" b="1"/>
              <a:t>1.</a:t>
            </a:r>
          </a:p>
        </p:txBody>
      </p:sp>
      <p:sp>
        <p:nvSpPr>
          <p:cNvPr id="96265" name="Text Box 10"/>
          <p:cNvSpPr txBox="1">
            <a:spLocks noChangeArrowheads="1"/>
          </p:cNvSpPr>
          <p:nvPr/>
        </p:nvSpPr>
        <p:spPr bwMode="auto">
          <a:xfrm>
            <a:off x="1676400" y="1981200"/>
            <a:ext cx="45720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SzPct val="55000"/>
              <a:buFont typeface="Wingdings" pitchFamily="2" charset="2"/>
              <a:buNone/>
            </a:pPr>
            <a:r>
              <a:rPr lang="en-US" sz="2000" b="1"/>
              <a:t>2.</a:t>
            </a:r>
          </a:p>
        </p:txBody>
      </p:sp>
      <p:sp>
        <p:nvSpPr>
          <p:cNvPr id="96266" name="Text Box 9"/>
          <p:cNvSpPr txBox="1">
            <a:spLocks noChangeArrowheads="1"/>
          </p:cNvSpPr>
          <p:nvPr/>
        </p:nvSpPr>
        <p:spPr bwMode="auto">
          <a:xfrm>
            <a:off x="4114800" y="1981200"/>
            <a:ext cx="45720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SzPct val="55000"/>
              <a:buFont typeface="Wingdings" pitchFamily="2" charset="2"/>
              <a:buNone/>
            </a:pPr>
            <a:r>
              <a:rPr lang="en-US" sz="2000" b="1"/>
              <a:t>3.</a:t>
            </a:r>
          </a:p>
        </p:txBody>
      </p:sp>
      <p:sp>
        <p:nvSpPr>
          <p:cNvPr id="96267" name="Text Box 8"/>
          <p:cNvSpPr txBox="1">
            <a:spLocks noChangeArrowheads="1"/>
          </p:cNvSpPr>
          <p:nvPr/>
        </p:nvSpPr>
        <p:spPr bwMode="auto">
          <a:xfrm>
            <a:off x="6477000" y="1905000"/>
            <a:ext cx="45720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SzPct val="55000"/>
              <a:buFont typeface="Wingdings" pitchFamily="2" charset="2"/>
              <a:buNone/>
            </a:pPr>
            <a:r>
              <a:rPr lang="en-US" sz="2000" b="1"/>
              <a:t>4.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05329F0-7F58-4537-A2C6-81E92733F483}" type="slidenum">
              <a:rPr lang="en-US" smtClean="0"/>
              <a:pPr/>
              <a:t>46</a:t>
            </a:fld>
            <a:r>
              <a:rPr lang="en-US" smtClean="0"/>
              <a:t> </a:t>
            </a:r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Save, Verify, Submit</a:t>
            </a:r>
          </a:p>
        </p:txBody>
      </p:sp>
      <p:sp>
        <p:nvSpPr>
          <p:cNvPr id="98307" name="Rectangle 5"/>
          <p:cNvSpPr>
            <a:spLocks noChangeArrowheads="1"/>
          </p:cNvSpPr>
          <p:nvPr/>
        </p:nvSpPr>
        <p:spPr bwMode="auto">
          <a:xfrm>
            <a:off x="457200" y="3581400"/>
            <a:ext cx="79248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SzPct val="75000"/>
              <a:buFont typeface="Wingdings" pitchFamily="2" charset="2"/>
              <a:buChar char="n"/>
            </a:pPr>
            <a:r>
              <a:rPr lang="en-US" sz="1600" b="1">
                <a:solidFill>
                  <a:schemeClr val="hlink"/>
                </a:solidFill>
                <a:latin typeface="Arial" charset="0"/>
              </a:rPr>
              <a:t>Save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SzPct val="55000"/>
              <a:buFont typeface="Wingdings" pitchFamily="2" charset="2"/>
              <a:buChar char="n"/>
            </a:pPr>
            <a:r>
              <a:rPr lang="en-US" sz="1400">
                <a:solidFill>
                  <a:schemeClr val="hlink"/>
                </a:solidFill>
                <a:latin typeface="Arial" charset="0"/>
              </a:rPr>
              <a:t>Work should be saved often </a:t>
            </a:r>
            <a:endParaRPr lang="en-US" sz="1600">
              <a:solidFill>
                <a:schemeClr val="hlink"/>
              </a:solidFill>
              <a:latin typeface="Arial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SzPct val="75000"/>
              <a:buFont typeface="Wingdings" pitchFamily="2" charset="2"/>
              <a:buChar char="n"/>
            </a:pPr>
            <a:r>
              <a:rPr lang="en-US" sz="1600" b="1">
                <a:solidFill>
                  <a:schemeClr val="hlink"/>
                </a:solidFill>
                <a:latin typeface="Arial" charset="0"/>
              </a:rPr>
              <a:t>Verify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SzPct val="55000"/>
              <a:buFont typeface="Wingdings" pitchFamily="2" charset="2"/>
              <a:buChar char="n"/>
            </a:pPr>
            <a:r>
              <a:rPr lang="en-US" sz="1600">
                <a:solidFill>
                  <a:schemeClr val="hlink"/>
                </a:solidFill>
                <a:latin typeface="Arial" charset="0"/>
              </a:rPr>
              <a:t>Edits form without submitting the form for processing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SzPct val="55000"/>
              <a:buFont typeface="Wingdings" pitchFamily="2" charset="2"/>
              <a:buChar char="n"/>
            </a:pPr>
            <a:r>
              <a:rPr lang="en-US" sz="1600">
                <a:solidFill>
                  <a:schemeClr val="hlink"/>
                </a:solidFill>
                <a:latin typeface="Arial" charset="0"/>
              </a:rPr>
              <a:t>Spending Edits, Validity Edits, Relationship Edits 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SzPct val="55000"/>
              <a:buFont typeface="Wingdings" pitchFamily="2" charset="2"/>
              <a:buChar char="n"/>
            </a:pPr>
            <a:r>
              <a:rPr lang="en-US" sz="1600">
                <a:solidFill>
                  <a:schemeClr val="hlink"/>
                </a:solidFill>
                <a:latin typeface="Arial" charset="0"/>
              </a:rPr>
              <a:t>It is strongly recommended that forms are verified successfully prior to submitting them for processing or approvals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SzPct val="75000"/>
              <a:buFont typeface="Wingdings" pitchFamily="2" charset="2"/>
              <a:buChar char="n"/>
            </a:pPr>
            <a:r>
              <a:rPr lang="en-US" sz="1600" b="1">
                <a:solidFill>
                  <a:schemeClr val="hlink"/>
                </a:solidFill>
                <a:latin typeface="Arial" charset="0"/>
              </a:rPr>
              <a:t>Submit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SzPct val="55000"/>
              <a:buFont typeface="Wingdings" pitchFamily="2" charset="2"/>
              <a:buChar char="n"/>
            </a:pPr>
            <a:r>
              <a:rPr lang="en-US" sz="1600">
                <a:solidFill>
                  <a:schemeClr val="hlink"/>
                </a:solidFill>
                <a:latin typeface="Arial" charset="0"/>
              </a:rPr>
              <a:t>Sends the form to Standard Workflow for approval or submits the form for processing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SzPct val="75000"/>
              <a:buFont typeface="Wingdings" pitchFamily="2" charset="2"/>
              <a:buChar char="n"/>
            </a:pPr>
            <a:endParaRPr lang="en-US" sz="2000" b="1">
              <a:solidFill>
                <a:schemeClr val="hlink"/>
              </a:solidFill>
              <a:latin typeface="Arial" charset="0"/>
            </a:endParaRPr>
          </a:p>
        </p:txBody>
      </p:sp>
      <p:pic>
        <p:nvPicPr>
          <p:cNvPr id="98308" name="Picture 8" descr="lotus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371600"/>
            <a:ext cx="8666163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8309" name="Rectangle 6"/>
          <p:cNvSpPr>
            <a:spLocks noChangeArrowheads="1"/>
          </p:cNvSpPr>
          <p:nvPr/>
        </p:nvSpPr>
        <p:spPr bwMode="auto">
          <a:xfrm>
            <a:off x="152400" y="2209800"/>
            <a:ext cx="1752600" cy="3048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SzPct val="55000"/>
              <a:buFont typeface="Wingdings" pitchFamily="2" charset="2"/>
              <a:buNone/>
            </a:pPr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3CB73A0-BC0D-440B-810F-8F90B73ED97D}" type="slidenum">
              <a:rPr lang="en-US" smtClean="0"/>
              <a:pPr/>
              <a:t>47</a:t>
            </a:fld>
            <a:r>
              <a:rPr lang="en-US" smtClean="0"/>
              <a:t> </a:t>
            </a:r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Credit Card Module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smtClean="0"/>
              <a:t>Allows users to enter data for purchases of goods and services made with a Credit Card.</a:t>
            </a:r>
          </a:p>
          <a:p>
            <a:endParaRPr lang="en-US" sz="2400" smtClean="0"/>
          </a:p>
          <a:p>
            <a:r>
              <a:rPr lang="en-US" sz="2400" smtClean="0"/>
              <a:t>A Credit Card purchase enables immediate delivery of goods, but there is a purchase limit.</a:t>
            </a:r>
          </a:p>
          <a:p>
            <a:endParaRPr lang="en-US" sz="2400" smtClean="0"/>
          </a:p>
          <a:p>
            <a:r>
              <a:rPr lang="en-US" sz="2400" smtClean="0"/>
              <a:t>Citibank is GSA’s credit card provider.</a:t>
            </a:r>
          </a:p>
          <a:p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6F669D0-5FC8-4CF7-8B8C-D3D8EE11AA90}" type="slidenum">
              <a:rPr lang="en-US" smtClean="0"/>
              <a:pPr/>
              <a:t>48</a:t>
            </a:fld>
            <a:r>
              <a:rPr lang="en-US" smtClean="0"/>
              <a:t> </a:t>
            </a:r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81000"/>
            <a:ext cx="7334250" cy="990600"/>
          </a:xfrm>
        </p:spPr>
        <p:txBody>
          <a:bodyPr/>
          <a:lstStyle/>
          <a:p>
            <a:r>
              <a:rPr lang="en-US" smtClean="0"/>
              <a:t>Credit Card Reports</a:t>
            </a:r>
          </a:p>
        </p:txBody>
      </p:sp>
      <p:sp>
        <p:nvSpPr>
          <p:cNvPr id="1229830" name="Text Box 6"/>
          <p:cNvSpPr txBox="1">
            <a:spLocks noChangeArrowheads="1"/>
          </p:cNvSpPr>
          <p:nvPr/>
        </p:nvSpPr>
        <p:spPr bwMode="auto">
          <a:xfrm>
            <a:off x="990600" y="4267200"/>
            <a:ext cx="3886200" cy="1524000"/>
          </a:xfrm>
          <a:prstGeom prst="rect">
            <a:avLst/>
          </a:prstGeom>
          <a:solidFill>
            <a:schemeClr val="tx1"/>
          </a:solidFill>
          <a:ln w="28575">
            <a:solidFill>
              <a:srgbClr val="CC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SzPct val="55000"/>
              <a:buFont typeface="Wingdings" pitchFamily="2" charset="2"/>
              <a:buChar char="n"/>
              <a:defRPr/>
            </a:pPr>
            <a:r>
              <a:rPr lang="en-US" sz="2000" b="1">
                <a:solidFill>
                  <a:schemeClr val="hlink"/>
                </a:solidFill>
                <a:latin typeface="Palatino" pitchFamily="18" charset="0"/>
              </a:rPr>
              <a:t>  CRCD Log Transactions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SzPct val="55000"/>
              <a:buFont typeface="Wingdings" pitchFamily="2" charset="2"/>
              <a:buChar char="n"/>
              <a:defRPr/>
            </a:pPr>
            <a:r>
              <a:rPr lang="en-US" sz="2000" b="1">
                <a:solidFill>
                  <a:schemeClr val="hlink"/>
                </a:solidFill>
                <a:latin typeface="Palatino" pitchFamily="18" charset="0"/>
              </a:rPr>
              <a:t>  Monthly CRCD Transactions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SzPct val="55000"/>
              <a:buFont typeface="Wingdings" pitchFamily="2" charset="2"/>
              <a:buChar char="n"/>
              <a:defRPr/>
            </a:pPr>
            <a:r>
              <a:rPr lang="en-US" sz="2000" b="1">
                <a:solidFill>
                  <a:schemeClr val="hlink"/>
                </a:solidFill>
                <a:latin typeface="Palatino" pitchFamily="18" charset="0"/>
              </a:rPr>
              <a:t>  Unreconciled CRCD Logs</a:t>
            </a:r>
          </a:p>
        </p:txBody>
      </p:sp>
      <p:pic>
        <p:nvPicPr>
          <p:cNvPr id="100356" name="Picture 8" descr="lotus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600200"/>
            <a:ext cx="86106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E7D3D13-0B6D-47CF-AF93-F5202117C1C3}" type="slidenum">
              <a:rPr lang="en-US" smtClean="0"/>
              <a:pPr/>
              <a:t>49</a:t>
            </a:fld>
            <a:r>
              <a:rPr lang="en-US" smtClean="0"/>
              <a:t> </a:t>
            </a:r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Additional Assistance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696200" cy="4876800"/>
          </a:xfrm>
        </p:spPr>
        <p:txBody>
          <a:bodyPr/>
          <a:lstStyle/>
          <a:p>
            <a:endParaRPr lang="en-US" sz="2400" smtClean="0"/>
          </a:p>
          <a:p>
            <a:r>
              <a:rPr lang="en-US" sz="2400" smtClean="0"/>
              <a:t>Pegasys Web Site - </a:t>
            </a:r>
            <a:r>
              <a:rPr lang="en-US" sz="2200" smtClean="0"/>
              <a:t>http://pegasys.gsa.gov </a:t>
            </a:r>
            <a:r>
              <a:rPr lang="en-US" smtClean="0"/>
              <a:t>	</a:t>
            </a:r>
          </a:p>
          <a:p>
            <a:pPr lvl="1"/>
            <a:r>
              <a:rPr lang="en-US" smtClean="0"/>
              <a:t>Purchasing User’s Guide</a:t>
            </a:r>
          </a:p>
          <a:p>
            <a:pPr lvl="1"/>
            <a:r>
              <a:rPr lang="en-US" smtClean="0"/>
              <a:t>Quick Reference Cards</a:t>
            </a:r>
          </a:p>
          <a:p>
            <a:pPr lvl="1"/>
            <a:r>
              <a:rPr lang="en-US" smtClean="0"/>
              <a:t>Pegasys Training Classes</a:t>
            </a:r>
            <a:endParaRPr lang="en-US" sz="2000" smtClean="0"/>
          </a:p>
          <a:p>
            <a:endParaRPr lang="en-US" sz="2400" smtClean="0"/>
          </a:p>
          <a:p>
            <a:r>
              <a:rPr lang="en-US" sz="2400" smtClean="0"/>
              <a:t>OCFO Consolidated Service Desk</a:t>
            </a:r>
          </a:p>
          <a:p>
            <a:pPr lvl="1"/>
            <a:r>
              <a:rPr lang="en-US" smtClean="0"/>
              <a:t>1-866-740-0994</a:t>
            </a:r>
          </a:p>
          <a:p>
            <a:pPr lvl="1"/>
            <a:r>
              <a:rPr lang="en-US" smtClean="0"/>
              <a:t>Support@gsaservicedesk.com</a:t>
            </a:r>
          </a:p>
        </p:txBody>
      </p:sp>
      <p:sp>
        <p:nvSpPr>
          <p:cNvPr id="102404" name="Line 4"/>
          <p:cNvSpPr>
            <a:spLocks noChangeShapeType="1"/>
          </p:cNvSpPr>
          <p:nvPr/>
        </p:nvSpPr>
        <p:spPr bwMode="auto">
          <a:xfrm>
            <a:off x="1219200" y="4343400"/>
            <a:ext cx="152400" cy="0"/>
          </a:xfrm>
          <a:prstGeom prst="line">
            <a:avLst/>
          </a:prstGeom>
          <a:noFill/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E37EA7B-2E12-4591-A1E8-6A9F120C4F5A}" type="slidenum">
              <a:rPr lang="en-US" smtClean="0"/>
              <a:pPr/>
              <a:t>5</a:t>
            </a:fld>
            <a:r>
              <a:rPr lang="en-US" smtClean="0"/>
              <a:t> </a:t>
            </a:r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Standard Workflow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00200"/>
            <a:ext cx="7467600" cy="4114800"/>
          </a:xfrm>
        </p:spPr>
        <p:txBody>
          <a:bodyPr/>
          <a:lstStyle/>
          <a:p>
            <a:r>
              <a:rPr lang="en-US" sz="2400" smtClean="0"/>
              <a:t>Correct Forms</a:t>
            </a:r>
          </a:p>
          <a:p>
            <a:pPr lvl="1"/>
            <a:r>
              <a:rPr lang="en-US" smtClean="0"/>
              <a:t>Forms requiring corrections are automatically routed to the Inbox of the user who submitted the form</a:t>
            </a:r>
          </a:p>
          <a:p>
            <a:r>
              <a:rPr lang="en-US" sz="2400" smtClean="0"/>
              <a:t>Approvals</a:t>
            </a:r>
          </a:p>
          <a:p>
            <a:pPr lvl="1"/>
            <a:r>
              <a:rPr lang="en-US" smtClean="0"/>
              <a:t>Forms requiring approvals are automatically routed to the Inbox of designated approvers</a:t>
            </a:r>
          </a:p>
          <a:p>
            <a:r>
              <a:rPr lang="en-US" sz="2400" smtClean="0"/>
              <a:t>Ad-Hoc Routing</a:t>
            </a:r>
          </a:p>
          <a:p>
            <a:pPr lvl="1"/>
            <a:r>
              <a:rPr lang="en-US" smtClean="0"/>
              <a:t>Manually routed forms and documents appear in the Inbox of the recipient</a:t>
            </a:r>
          </a:p>
          <a:p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26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1D7DD32-9DDE-4793-8D58-B0A45C036216}" type="slidenum">
              <a:rPr lang="en-US" smtClean="0"/>
              <a:pPr/>
              <a:t>50</a:t>
            </a:fld>
            <a:r>
              <a:rPr lang="en-US" smtClean="0"/>
              <a:t> </a:t>
            </a:r>
          </a:p>
        </p:txBody>
      </p:sp>
      <p:sp>
        <p:nvSpPr>
          <p:cNvPr id="1163270" name="Rectangle 2"/>
          <p:cNvSpPr>
            <a:spLocks noChangeArrowheads="1"/>
          </p:cNvSpPr>
          <p:nvPr/>
        </p:nvSpPr>
        <p:spPr bwMode="auto">
          <a:xfrm>
            <a:off x="1295400" y="304800"/>
            <a:ext cx="7239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3200" i="1">
                <a:solidFill>
                  <a:schemeClr val="tx1"/>
                </a:solidFill>
                <a:latin typeface="Arial Black" pitchFamily="34" charset="0"/>
              </a:rPr>
              <a:t>Goals of Information Security</a:t>
            </a:r>
          </a:p>
        </p:txBody>
      </p:sp>
      <p:sp>
        <p:nvSpPr>
          <p:cNvPr id="1163271" name="Rectangle 3"/>
          <p:cNvSpPr>
            <a:spLocks noChangeArrowheads="1"/>
          </p:cNvSpPr>
          <p:nvPr/>
        </p:nvSpPr>
        <p:spPr bwMode="auto">
          <a:xfrm>
            <a:off x="457200" y="1600200"/>
            <a:ext cx="45085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177800" eaLnBrk="0" hangingPunct="0">
              <a:spcAft>
                <a:spcPct val="30000"/>
              </a:spcAft>
              <a:buFontTx/>
              <a:buChar char="•"/>
            </a:pPr>
            <a:r>
              <a:rPr lang="en-US" sz="2400" b="1">
                <a:solidFill>
                  <a:srgbClr val="330099"/>
                </a:solidFill>
              </a:rPr>
              <a:t>Confidentiality</a:t>
            </a:r>
          </a:p>
          <a:p>
            <a:pPr marL="742950" lvl="1" indent="-285750" eaLnBrk="0" hangingPunct="0">
              <a:spcAft>
                <a:spcPct val="30000"/>
              </a:spcAft>
              <a:buFontTx/>
              <a:buChar char="-"/>
            </a:pPr>
            <a:r>
              <a:rPr lang="en-US" sz="2000">
                <a:solidFill>
                  <a:srgbClr val="330099"/>
                </a:solidFill>
              </a:rPr>
              <a:t>Data must be protected against unauthorized disclosure</a:t>
            </a:r>
            <a:endParaRPr lang="en-US" sz="2000" b="1">
              <a:solidFill>
                <a:srgbClr val="330099"/>
              </a:solidFill>
            </a:endParaRPr>
          </a:p>
          <a:p>
            <a:pPr indent="177800" eaLnBrk="0" hangingPunct="0">
              <a:spcAft>
                <a:spcPct val="30000"/>
              </a:spcAft>
              <a:buFontTx/>
              <a:buChar char="•"/>
            </a:pPr>
            <a:endParaRPr lang="en-US" sz="1400" b="1">
              <a:solidFill>
                <a:srgbClr val="330099"/>
              </a:solidFill>
            </a:endParaRPr>
          </a:p>
          <a:p>
            <a:pPr indent="177800" eaLnBrk="0" hangingPunct="0">
              <a:spcAft>
                <a:spcPct val="30000"/>
              </a:spcAft>
              <a:buFontTx/>
              <a:buChar char="•"/>
            </a:pPr>
            <a:r>
              <a:rPr lang="en-US" sz="2400" b="1">
                <a:solidFill>
                  <a:srgbClr val="330099"/>
                </a:solidFill>
              </a:rPr>
              <a:t>Integrity</a:t>
            </a:r>
          </a:p>
          <a:p>
            <a:pPr marL="742950" lvl="1" indent="-285750" eaLnBrk="0" hangingPunct="0">
              <a:spcAft>
                <a:spcPct val="30000"/>
              </a:spcAft>
              <a:buFontTx/>
              <a:buChar char="-"/>
            </a:pPr>
            <a:r>
              <a:rPr lang="en-US" sz="2000">
                <a:solidFill>
                  <a:srgbClr val="330099"/>
                </a:solidFill>
              </a:rPr>
              <a:t>Systems must not permit processes or data to be changed without authorization</a:t>
            </a:r>
            <a:endParaRPr lang="en-US" sz="2000" b="1">
              <a:solidFill>
                <a:srgbClr val="330099"/>
              </a:solidFill>
            </a:endParaRPr>
          </a:p>
          <a:p>
            <a:pPr indent="177800" eaLnBrk="0" hangingPunct="0">
              <a:spcAft>
                <a:spcPct val="30000"/>
              </a:spcAft>
              <a:buFontTx/>
              <a:buChar char="•"/>
            </a:pPr>
            <a:endParaRPr lang="en-US" sz="1400" b="1">
              <a:solidFill>
                <a:srgbClr val="330099"/>
              </a:solidFill>
            </a:endParaRPr>
          </a:p>
          <a:p>
            <a:pPr indent="177800" eaLnBrk="0" hangingPunct="0">
              <a:spcAft>
                <a:spcPct val="30000"/>
              </a:spcAft>
              <a:buFontTx/>
              <a:buChar char="•"/>
            </a:pPr>
            <a:r>
              <a:rPr lang="en-US" sz="2400" b="1">
                <a:solidFill>
                  <a:srgbClr val="330099"/>
                </a:solidFill>
              </a:rPr>
              <a:t>Availability</a:t>
            </a:r>
          </a:p>
          <a:p>
            <a:pPr marL="742950" lvl="1" indent="-285750" eaLnBrk="0" hangingPunct="0">
              <a:spcAft>
                <a:spcPct val="30000"/>
              </a:spcAft>
              <a:buFontTx/>
              <a:buChar char="-"/>
            </a:pPr>
            <a:r>
              <a:rPr lang="en-US" sz="2000">
                <a:solidFill>
                  <a:srgbClr val="330099"/>
                </a:solidFill>
              </a:rPr>
              <a:t>Systems must be functional and operational</a:t>
            </a:r>
          </a:p>
        </p:txBody>
      </p:sp>
      <p:graphicFrame>
        <p:nvGraphicFramePr>
          <p:cNvPr id="1163268" name="Object 4"/>
          <p:cNvGraphicFramePr>
            <a:graphicFrameLocks noChangeAspect="1"/>
          </p:cNvGraphicFramePr>
          <p:nvPr/>
        </p:nvGraphicFramePr>
        <p:xfrm>
          <a:off x="5105400" y="1828800"/>
          <a:ext cx="3816350" cy="3962400"/>
        </p:xfrm>
        <a:graphic>
          <a:graphicData uri="http://schemas.openxmlformats.org/presentationml/2006/ole">
            <p:oleObj spid="_x0000_s1163268" name="Clip" r:id="rId3" imgW="3230280" imgH="3344760" progId="">
              <p:embed/>
            </p:oleObj>
          </a:graphicData>
        </a:graphic>
      </p:graphicFrame>
      <p:sp>
        <p:nvSpPr>
          <p:cNvPr id="1163272" name="Text Box 5"/>
          <p:cNvSpPr txBox="1">
            <a:spLocks noChangeArrowheads="1"/>
          </p:cNvSpPr>
          <p:nvPr/>
        </p:nvSpPr>
        <p:spPr bwMode="auto">
          <a:xfrm>
            <a:off x="5943600" y="2286000"/>
            <a:ext cx="22098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000" b="1">
                <a:solidFill>
                  <a:schemeClr val="bg2"/>
                </a:solidFill>
                <a:latin typeface="Arial" charset="0"/>
              </a:rPr>
              <a:t>Confidentiality</a:t>
            </a:r>
            <a:endParaRPr lang="en-US" sz="20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163273" name="Text Box 6"/>
          <p:cNvSpPr txBox="1">
            <a:spLocks noChangeArrowheads="1"/>
          </p:cNvSpPr>
          <p:nvPr/>
        </p:nvSpPr>
        <p:spPr bwMode="auto">
          <a:xfrm rot="-2792811">
            <a:off x="7607300" y="4660900"/>
            <a:ext cx="11842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000" b="1">
                <a:solidFill>
                  <a:schemeClr val="bg2"/>
                </a:solidFill>
                <a:latin typeface="Arial" charset="0"/>
              </a:rPr>
              <a:t>Integrity</a:t>
            </a:r>
          </a:p>
        </p:txBody>
      </p:sp>
      <p:sp>
        <p:nvSpPr>
          <p:cNvPr id="1163274" name="Text Box 7"/>
          <p:cNvSpPr txBox="1">
            <a:spLocks noChangeArrowheads="1"/>
          </p:cNvSpPr>
          <p:nvPr/>
        </p:nvSpPr>
        <p:spPr bwMode="auto">
          <a:xfrm rot="3215504">
            <a:off x="4990306" y="4687094"/>
            <a:ext cx="1539875" cy="3952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000" b="1">
                <a:solidFill>
                  <a:schemeClr val="bg2"/>
                </a:solidFill>
                <a:latin typeface="Arial" charset="0"/>
              </a:rPr>
              <a:t>Availability</a:t>
            </a:r>
          </a:p>
        </p:txBody>
      </p:sp>
      <p:sp>
        <p:nvSpPr>
          <p:cNvPr id="1163275" name="Rectangle 8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Goals of Information Security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28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141A647-536E-4EFA-BE05-5DC778283087}" type="slidenum">
              <a:rPr lang="en-US" smtClean="0"/>
              <a:pPr/>
              <a:t>51</a:t>
            </a:fld>
            <a:r>
              <a:rPr lang="en-US" smtClean="0"/>
              <a:t> </a:t>
            </a:r>
          </a:p>
        </p:txBody>
      </p:sp>
      <p:sp>
        <p:nvSpPr>
          <p:cNvPr id="116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696200" cy="1219200"/>
          </a:xfrm>
        </p:spPr>
        <p:txBody>
          <a:bodyPr/>
          <a:lstStyle/>
          <a:p>
            <a:r>
              <a:rPr lang="en-US" sz="2600" smtClean="0"/>
              <a:t>Why is Information Security Important?</a:t>
            </a:r>
          </a:p>
        </p:txBody>
      </p:sp>
      <p:sp>
        <p:nvSpPr>
          <p:cNvPr id="1164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752600"/>
            <a:ext cx="7772400" cy="4114800"/>
          </a:xfrm>
        </p:spPr>
        <p:txBody>
          <a:bodyPr/>
          <a:lstStyle/>
          <a:p>
            <a:r>
              <a:rPr lang="en-US" sz="2600" smtClean="0">
                <a:solidFill>
                  <a:srgbClr val="330099"/>
                </a:solidFill>
              </a:rPr>
              <a:t>Must be in compliance with regulatory requirements such as OMB Circular A-130, Computer Security Act, FISMA and GSA IT security policies</a:t>
            </a:r>
          </a:p>
          <a:p>
            <a:endParaRPr lang="en-US" sz="1400" smtClean="0">
              <a:solidFill>
                <a:srgbClr val="330099"/>
              </a:solidFill>
            </a:endParaRPr>
          </a:p>
          <a:p>
            <a:endParaRPr lang="en-US" sz="800" smtClean="0">
              <a:solidFill>
                <a:srgbClr val="330099"/>
              </a:solidFill>
            </a:endParaRPr>
          </a:p>
          <a:p>
            <a:r>
              <a:rPr lang="en-US" sz="2600" smtClean="0">
                <a:solidFill>
                  <a:srgbClr val="330099"/>
                </a:solidFill>
              </a:rPr>
              <a:t>Protects GSA information resources from potential abuse and misuse</a:t>
            </a:r>
          </a:p>
          <a:p>
            <a:endParaRPr lang="en-US" sz="1400" smtClean="0">
              <a:solidFill>
                <a:srgbClr val="330099"/>
              </a:solidFill>
            </a:endParaRPr>
          </a:p>
          <a:p>
            <a:endParaRPr lang="en-US" sz="800" smtClean="0">
              <a:solidFill>
                <a:srgbClr val="330099"/>
              </a:solidFill>
            </a:endParaRPr>
          </a:p>
          <a:p>
            <a:r>
              <a:rPr lang="en-US" sz="2600" smtClean="0">
                <a:solidFill>
                  <a:srgbClr val="330099"/>
                </a:solidFill>
              </a:rPr>
              <a:t>Follows sounds business practices</a:t>
            </a:r>
          </a:p>
          <a:p>
            <a:endParaRPr lang="en-US" sz="2600" smtClean="0">
              <a:solidFill>
                <a:srgbClr val="33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313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5ACFA6C-56F0-4E9E-95F8-DEDF18ECB574}" type="slidenum">
              <a:rPr lang="en-US" smtClean="0"/>
              <a:pPr/>
              <a:t>52</a:t>
            </a:fld>
            <a:r>
              <a:rPr lang="en-US" smtClean="0"/>
              <a:t> </a:t>
            </a:r>
          </a:p>
        </p:txBody>
      </p:sp>
      <p:sp>
        <p:nvSpPr>
          <p:cNvPr id="1165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7239000" cy="1143000"/>
          </a:xfrm>
        </p:spPr>
        <p:txBody>
          <a:bodyPr/>
          <a:lstStyle/>
          <a:p>
            <a:r>
              <a:rPr lang="en-US" sz="3600" smtClean="0"/>
              <a:t>User Responsibility</a:t>
            </a:r>
          </a:p>
        </p:txBody>
      </p:sp>
      <p:sp>
        <p:nvSpPr>
          <p:cNvPr id="1165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447800"/>
            <a:ext cx="74676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200" smtClean="0">
                <a:solidFill>
                  <a:srgbClr val="330099"/>
                </a:solidFill>
              </a:rPr>
              <a:t>Responsible for adherence to GSA information security policy</a:t>
            </a:r>
          </a:p>
          <a:p>
            <a:pPr>
              <a:lnSpc>
                <a:spcPct val="90000"/>
              </a:lnSpc>
            </a:pPr>
            <a:endParaRPr lang="en-US" sz="900" smtClean="0">
              <a:solidFill>
                <a:srgbClr val="330099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200" smtClean="0">
                <a:solidFill>
                  <a:srgbClr val="330099"/>
                </a:solidFill>
              </a:rPr>
              <a:t>Protect Pegasys login ID and password</a:t>
            </a:r>
          </a:p>
          <a:p>
            <a:pPr lvl="1">
              <a:lnSpc>
                <a:spcPct val="90000"/>
              </a:lnSpc>
            </a:pPr>
            <a:r>
              <a:rPr lang="en-US" sz="2000" smtClean="0">
                <a:solidFill>
                  <a:srgbClr val="330099"/>
                </a:solidFill>
              </a:rPr>
              <a:t>Do not allow others to use your login ID / password</a:t>
            </a:r>
          </a:p>
          <a:p>
            <a:pPr lvl="1">
              <a:lnSpc>
                <a:spcPct val="90000"/>
              </a:lnSpc>
            </a:pPr>
            <a:r>
              <a:rPr lang="en-US" sz="2000" smtClean="0">
                <a:solidFill>
                  <a:srgbClr val="330099"/>
                </a:solidFill>
              </a:rPr>
              <a:t>Do not write it down</a:t>
            </a:r>
          </a:p>
          <a:p>
            <a:pPr lvl="1">
              <a:lnSpc>
                <a:spcPct val="90000"/>
              </a:lnSpc>
            </a:pPr>
            <a:endParaRPr lang="en-US" sz="900" smtClean="0">
              <a:solidFill>
                <a:srgbClr val="330099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200" smtClean="0">
                <a:solidFill>
                  <a:srgbClr val="330099"/>
                </a:solidFill>
              </a:rPr>
              <a:t>Log out whenever you are not using Pegasys</a:t>
            </a:r>
          </a:p>
          <a:p>
            <a:pPr>
              <a:lnSpc>
                <a:spcPct val="90000"/>
              </a:lnSpc>
            </a:pPr>
            <a:endParaRPr lang="en-US" sz="900" smtClean="0">
              <a:solidFill>
                <a:srgbClr val="330099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200" smtClean="0">
                <a:solidFill>
                  <a:srgbClr val="330099"/>
                </a:solidFill>
              </a:rPr>
              <a:t>Protect sensitive information</a:t>
            </a:r>
          </a:p>
          <a:p>
            <a:pPr lvl="1">
              <a:lnSpc>
                <a:spcPct val="90000"/>
              </a:lnSpc>
            </a:pPr>
            <a:r>
              <a:rPr lang="en-US" sz="2000" smtClean="0">
                <a:solidFill>
                  <a:srgbClr val="330099"/>
                </a:solidFill>
              </a:rPr>
              <a:t>Shred reports containing sensitive information</a:t>
            </a:r>
          </a:p>
          <a:p>
            <a:pPr lvl="1">
              <a:lnSpc>
                <a:spcPct val="90000"/>
              </a:lnSpc>
            </a:pPr>
            <a:endParaRPr lang="en-US" sz="900" smtClean="0">
              <a:solidFill>
                <a:srgbClr val="330099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200" smtClean="0">
                <a:solidFill>
                  <a:srgbClr val="330099"/>
                </a:solidFill>
              </a:rPr>
              <a:t>Report security incidents</a:t>
            </a:r>
          </a:p>
          <a:p>
            <a:pPr lvl="1">
              <a:lnSpc>
                <a:spcPct val="90000"/>
              </a:lnSpc>
            </a:pPr>
            <a:r>
              <a:rPr lang="en-US" sz="2000" smtClean="0">
                <a:solidFill>
                  <a:srgbClr val="330099"/>
                </a:solidFill>
              </a:rPr>
              <a:t>Refer to OCFO Incident Handling Procedures for further guidance</a:t>
            </a:r>
          </a:p>
          <a:p>
            <a:pPr lvl="1">
              <a:lnSpc>
                <a:spcPct val="90000"/>
              </a:lnSpc>
            </a:pPr>
            <a:r>
              <a:rPr lang="en-US" sz="2000" smtClean="0">
                <a:solidFill>
                  <a:srgbClr val="330099"/>
                </a:solidFill>
              </a:rPr>
              <a:t>Report security incidents to your supervisor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16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DC080DE-C422-44BF-A57D-7C546EA53DAF}" type="slidenum">
              <a:rPr lang="en-US" smtClean="0"/>
              <a:pPr/>
              <a:t>53</a:t>
            </a:fld>
            <a:r>
              <a:rPr lang="en-US" smtClean="0"/>
              <a:t> </a:t>
            </a:r>
          </a:p>
        </p:txBody>
      </p:sp>
      <p:sp>
        <p:nvSpPr>
          <p:cNvPr id="1073161" name="Rectangle 2"/>
          <p:cNvSpPr>
            <a:spLocks noChangeArrowheads="1"/>
          </p:cNvSpPr>
          <p:nvPr/>
        </p:nvSpPr>
        <p:spPr bwMode="auto">
          <a:xfrm>
            <a:off x="1295400" y="304800"/>
            <a:ext cx="7315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3200" i="1">
                <a:solidFill>
                  <a:schemeClr val="tx1"/>
                </a:solidFill>
                <a:latin typeface="Arial Black" pitchFamily="34" charset="0"/>
              </a:rPr>
              <a:t>Keys to Incident Prevention</a:t>
            </a:r>
          </a:p>
        </p:txBody>
      </p:sp>
      <p:sp>
        <p:nvSpPr>
          <p:cNvPr id="1073162" name="Rectangle 3"/>
          <p:cNvSpPr>
            <a:spLocks noChangeArrowheads="1"/>
          </p:cNvSpPr>
          <p:nvPr/>
        </p:nvSpPr>
        <p:spPr bwMode="auto">
          <a:xfrm>
            <a:off x="228600" y="228600"/>
            <a:ext cx="6934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endParaRPr lang="en-US" sz="2800" b="1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1073156" name="Rectangle 4"/>
          <p:cNvSpPr>
            <a:spLocks noChangeArrowheads="1"/>
          </p:cNvSpPr>
          <p:nvPr/>
        </p:nvSpPr>
        <p:spPr bwMode="auto">
          <a:xfrm>
            <a:off x="1752600" y="1676400"/>
            <a:ext cx="6781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Aft>
                <a:spcPct val="30000"/>
              </a:spcAft>
              <a:defRPr/>
            </a:pPr>
            <a:r>
              <a:rPr lang="en-US" sz="2400" b="1">
                <a:solidFill>
                  <a:srgbClr val="33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Awareness</a:t>
            </a:r>
            <a:r>
              <a:rPr lang="en-US" sz="2000" b="1">
                <a:solidFill>
                  <a:srgbClr val="330099"/>
                </a:solidFill>
              </a:rPr>
              <a:t> - </a:t>
            </a:r>
            <a:r>
              <a:rPr lang="en-US" sz="2200">
                <a:solidFill>
                  <a:srgbClr val="330099"/>
                </a:solidFill>
              </a:rPr>
              <a:t>be aware of the value of the assets you are using to do your job and the nature of associated threats vulnerabilities and suspicious activities</a:t>
            </a:r>
          </a:p>
        </p:txBody>
      </p:sp>
      <p:graphicFrame>
        <p:nvGraphicFramePr>
          <p:cNvPr id="1073157" name="Object 5"/>
          <p:cNvGraphicFramePr>
            <a:graphicFrameLocks noChangeAspect="1"/>
          </p:cNvGraphicFramePr>
          <p:nvPr>
            <p:ph type="clipArt" sz="half" idx="4294967295"/>
          </p:nvPr>
        </p:nvGraphicFramePr>
        <p:xfrm>
          <a:off x="1722438" y="3200400"/>
          <a:ext cx="766762" cy="1524000"/>
        </p:xfrm>
        <a:graphic>
          <a:graphicData uri="http://schemas.openxmlformats.org/presentationml/2006/ole">
            <p:oleObj spid="_x0000_s1073157" name="Clip" r:id="rId3" imgW="1395360" imgH="2658600" progId="">
              <p:embed/>
            </p:oleObj>
          </a:graphicData>
        </a:graphic>
      </p:graphicFrame>
      <p:graphicFrame>
        <p:nvGraphicFramePr>
          <p:cNvPr id="1073158" name="Object 6"/>
          <p:cNvGraphicFramePr>
            <a:graphicFrameLocks noChangeAspect="1"/>
          </p:cNvGraphicFramePr>
          <p:nvPr/>
        </p:nvGraphicFramePr>
        <p:xfrm>
          <a:off x="2590800" y="4800600"/>
          <a:ext cx="800100" cy="1524000"/>
        </p:xfrm>
        <a:graphic>
          <a:graphicData uri="http://schemas.openxmlformats.org/presentationml/2006/ole">
            <p:oleObj spid="_x0000_s1073158" name="Clip" r:id="rId4" imgW="1395360" imgH="2658600" progId="">
              <p:embed/>
            </p:oleObj>
          </a:graphicData>
        </a:graphic>
      </p:graphicFrame>
      <p:graphicFrame>
        <p:nvGraphicFramePr>
          <p:cNvPr id="1073159" name="Object 7"/>
          <p:cNvGraphicFramePr>
            <a:graphicFrameLocks noChangeAspect="1"/>
          </p:cNvGraphicFramePr>
          <p:nvPr/>
        </p:nvGraphicFramePr>
        <p:xfrm>
          <a:off x="457200" y="1524000"/>
          <a:ext cx="800100" cy="1524000"/>
        </p:xfrm>
        <a:graphic>
          <a:graphicData uri="http://schemas.openxmlformats.org/presentationml/2006/ole">
            <p:oleObj spid="_x0000_s1073159" name="Clip" r:id="rId5" imgW="1395360" imgH="2658600" progId="">
              <p:embed/>
            </p:oleObj>
          </a:graphicData>
        </a:graphic>
      </p:graphicFrame>
      <p:sp>
        <p:nvSpPr>
          <p:cNvPr id="2" name="Rectangle 8"/>
          <p:cNvSpPr>
            <a:spLocks noChangeArrowheads="1"/>
          </p:cNvSpPr>
          <p:nvPr/>
        </p:nvSpPr>
        <p:spPr bwMode="auto">
          <a:xfrm>
            <a:off x="2743200" y="3429000"/>
            <a:ext cx="57150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Aft>
                <a:spcPct val="30000"/>
              </a:spcAft>
              <a:defRPr/>
            </a:pPr>
            <a:r>
              <a:rPr lang="en-US" sz="2400" b="1">
                <a:solidFill>
                  <a:srgbClr val="33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Compliance</a:t>
            </a:r>
            <a:r>
              <a:rPr lang="en-US" sz="2000" b="1">
                <a:solidFill>
                  <a:srgbClr val="330099"/>
                </a:solidFill>
              </a:rPr>
              <a:t> - </a:t>
            </a:r>
            <a:r>
              <a:rPr lang="en-US" sz="2200">
                <a:solidFill>
                  <a:srgbClr val="330099"/>
                </a:solidFill>
              </a:rPr>
              <a:t>comply with established safeguards, policies, and processes</a:t>
            </a:r>
          </a:p>
        </p:txBody>
      </p:sp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3886200" y="5029200"/>
            <a:ext cx="49530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Aft>
                <a:spcPct val="30000"/>
              </a:spcAft>
              <a:defRPr/>
            </a:pPr>
            <a:r>
              <a:rPr lang="en-US" sz="2400" b="1">
                <a:solidFill>
                  <a:srgbClr val="33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Common Sense</a:t>
            </a:r>
            <a:r>
              <a:rPr lang="en-US" sz="2000" b="1">
                <a:solidFill>
                  <a:srgbClr val="330099"/>
                </a:solidFill>
              </a:rPr>
              <a:t> - </a:t>
            </a:r>
            <a:r>
              <a:rPr lang="en-US" sz="2200">
                <a:solidFill>
                  <a:srgbClr val="330099"/>
                </a:solidFill>
              </a:rPr>
              <a:t>if something appears to be off, it generally is</a:t>
            </a:r>
          </a:p>
        </p:txBody>
      </p:sp>
      <p:sp>
        <p:nvSpPr>
          <p:cNvPr id="1073166" name="Rectangle 10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Keys to Incident Prevention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18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698B69E-1C45-4E7E-AD10-CBA72EF12E49}" type="slidenum">
              <a:rPr lang="en-US" smtClean="0"/>
              <a:pPr/>
              <a:t>54</a:t>
            </a:fld>
            <a:r>
              <a:rPr lang="en-US" smtClean="0"/>
              <a:t> </a:t>
            </a:r>
          </a:p>
        </p:txBody>
      </p:sp>
      <p:sp>
        <p:nvSpPr>
          <p:cNvPr id="1074181" name="Rectangle 2"/>
          <p:cNvSpPr>
            <a:spLocks noChangeArrowheads="1"/>
          </p:cNvSpPr>
          <p:nvPr/>
        </p:nvSpPr>
        <p:spPr bwMode="auto">
          <a:xfrm>
            <a:off x="1295400" y="304800"/>
            <a:ext cx="7239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3600" i="1">
                <a:solidFill>
                  <a:schemeClr val="tx1"/>
                </a:solidFill>
                <a:latin typeface="Arial Black" pitchFamily="34" charset="0"/>
              </a:rPr>
              <a:t>Remember ...</a:t>
            </a:r>
          </a:p>
        </p:txBody>
      </p:sp>
      <p:graphicFrame>
        <p:nvGraphicFramePr>
          <p:cNvPr id="1074179" name="Object 3"/>
          <p:cNvGraphicFramePr>
            <a:graphicFrameLocks noChangeAspect="1"/>
          </p:cNvGraphicFramePr>
          <p:nvPr/>
        </p:nvGraphicFramePr>
        <p:xfrm>
          <a:off x="2039938" y="3233738"/>
          <a:ext cx="5045075" cy="3238500"/>
        </p:xfrm>
        <a:graphic>
          <a:graphicData uri="http://schemas.openxmlformats.org/presentationml/2006/ole">
            <p:oleObj spid="_x0000_s1074179" name="Clip" r:id="rId3" imgW="5045040" imgH="3238200" progId="">
              <p:embed/>
            </p:oleObj>
          </a:graphicData>
        </a:graphic>
      </p:graphicFrame>
      <p:sp>
        <p:nvSpPr>
          <p:cNvPr id="1074182" name="Text Box 4"/>
          <p:cNvSpPr txBox="1">
            <a:spLocks noChangeArrowheads="1"/>
          </p:cNvSpPr>
          <p:nvPr/>
        </p:nvSpPr>
        <p:spPr bwMode="auto">
          <a:xfrm>
            <a:off x="1943100" y="1739900"/>
            <a:ext cx="5105400" cy="946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algn="ctr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3200" b="1">
                <a:solidFill>
                  <a:srgbClr val="330099"/>
                </a:solidFill>
              </a:rPr>
              <a:t>Security is a PEOPLE issue,</a:t>
            </a:r>
            <a:r>
              <a:rPr lang="en-US" sz="2800" b="1">
                <a:solidFill>
                  <a:srgbClr val="330099"/>
                </a:solidFill>
              </a:rPr>
              <a:t> </a:t>
            </a:r>
          </a:p>
          <a:p>
            <a:pPr algn="ctr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2800" b="1">
                <a:solidFill>
                  <a:srgbClr val="330099"/>
                </a:solidFill>
              </a:rPr>
              <a:t> not only a TECHNICAL one!</a:t>
            </a:r>
            <a:endParaRPr lang="en-US" sz="1800">
              <a:solidFill>
                <a:srgbClr val="33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88CE6DD-E0A6-4677-AAB1-F8ED1D383E91}" type="slidenum">
              <a:rPr lang="en-US" smtClean="0"/>
              <a:pPr/>
              <a:t>6</a:t>
            </a:fld>
            <a:r>
              <a:rPr lang="en-US" smtClean="0"/>
              <a:t> </a:t>
            </a:r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Standard Workflow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752600"/>
            <a:ext cx="7467600" cy="2438400"/>
          </a:xfrm>
        </p:spPr>
        <p:txBody>
          <a:bodyPr/>
          <a:lstStyle/>
          <a:p>
            <a:r>
              <a:rPr lang="en-US" sz="2600" smtClean="0"/>
              <a:t>When submitting a form for processing, the following system logic occurs:</a:t>
            </a:r>
          </a:p>
          <a:p>
            <a:pPr lvl="1"/>
            <a:r>
              <a:rPr lang="en-US" sz="2200" smtClean="0"/>
              <a:t>Check for hard or non-overridden errors</a:t>
            </a:r>
          </a:p>
          <a:p>
            <a:pPr lvl="1"/>
            <a:r>
              <a:rPr lang="en-US" sz="2200" smtClean="0"/>
              <a:t>Check for applicable approvals</a:t>
            </a:r>
          </a:p>
          <a:p>
            <a:pPr lvl="1"/>
            <a:r>
              <a:rPr lang="en-US" sz="2200" smtClean="0"/>
              <a:t>Determine order of approval types if multiple</a:t>
            </a:r>
          </a:p>
          <a:p>
            <a:pPr lvl="1"/>
            <a:r>
              <a:rPr lang="en-US" sz="2200" smtClean="0"/>
              <a:t>Send Approve Form task to Inbox of appropriate approvers</a:t>
            </a:r>
          </a:p>
          <a:p>
            <a:pPr lvl="1"/>
            <a:r>
              <a:rPr lang="en-US" sz="2200" smtClean="0"/>
              <a:t>After the final approval is applied, the form </a:t>
            </a:r>
            <a:r>
              <a:rPr lang="en-US" sz="2200" b="1" i="1" smtClean="0"/>
              <a:t>automatically</a:t>
            </a:r>
            <a:r>
              <a:rPr lang="en-US" sz="2200" smtClean="0"/>
              <a:t> processes</a:t>
            </a:r>
          </a:p>
          <a:p>
            <a:pPr lvl="1"/>
            <a:endParaRPr lang="en-US" sz="2200" b="1" smtClean="0"/>
          </a:p>
          <a:p>
            <a:pPr>
              <a:buFont typeface="Wingdings" pitchFamily="2" charset="2"/>
              <a:buNone/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4753251-AC08-4D38-955A-157462674A8B}" type="slidenum">
              <a:rPr lang="en-US" smtClean="0"/>
              <a:pPr/>
              <a:t>7</a:t>
            </a:fld>
            <a:r>
              <a:rPr lang="en-US" smtClean="0"/>
              <a:t> </a:t>
            </a:r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Standard Workflow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sz="2600" b="0" smtClean="0"/>
              <a:t>Users add the form’s approvers on the Approval Routing page</a:t>
            </a:r>
          </a:p>
          <a:p>
            <a:r>
              <a:rPr lang="en-US" sz="2600" b="0" smtClean="0"/>
              <a:t>Upon submission, Pegasys will automatically route the form to the selected approvers</a:t>
            </a:r>
          </a:p>
          <a:p>
            <a:r>
              <a:rPr lang="en-US" sz="2600" b="0" smtClean="0"/>
              <a:t>With multiple approvals, approvals are applied in a specific order</a:t>
            </a:r>
          </a:p>
          <a:p>
            <a:pPr lvl="1"/>
            <a:r>
              <a:rPr lang="en-US" sz="2200" smtClean="0"/>
              <a:t>Users will not need to add approvers to the form in any specific order; Pegasys will automatically route the forms for approval in the correct order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558F434-22D0-4D34-BDF6-DC6D8A09D064}" type="slidenum">
              <a:rPr lang="en-US" smtClean="0"/>
              <a:pPr/>
              <a:t>8</a:t>
            </a:fld>
            <a:r>
              <a:rPr lang="en-US" smtClean="0"/>
              <a:t> </a:t>
            </a:r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276350" y="381000"/>
            <a:ext cx="7410450" cy="914400"/>
          </a:xfrm>
        </p:spPr>
        <p:txBody>
          <a:bodyPr lIns="46038" rIns="46038"/>
          <a:lstStyle/>
          <a:p>
            <a:pPr>
              <a:lnSpc>
                <a:spcPct val="90000"/>
              </a:lnSpc>
            </a:pPr>
            <a:r>
              <a:rPr lang="en-US" smtClean="0"/>
              <a:t>Standard Purchasing Model Pegasys</a:t>
            </a:r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SzPct val="55000"/>
              <a:buFont typeface="Wingdings" pitchFamily="2" charset="2"/>
              <a:buNone/>
            </a:pPr>
            <a:endParaRPr lang="en-US"/>
          </a:p>
        </p:txBody>
      </p:sp>
      <p:grpSp>
        <p:nvGrpSpPr>
          <p:cNvPr id="1353732" name="Group 4"/>
          <p:cNvGrpSpPr>
            <a:grpSpLocks/>
          </p:cNvGrpSpPr>
          <p:nvPr/>
        </p:nvGrpSpPr>
        <p:grpSpPr bwMode="auto">
          <a:xfrm>
            <a:off x="990600" y="2362200"/>
            <a:ext cx="1355725" cy="1095375"/>
            <a:chOff x="1200" y="1488"/>
            <a:chExt cx="854" cy="690"/>
          </a:xfrm>
        </p:grpSpPr>
        <p:sp>
          <p:nvSpPr>
            <p:cNvPr id="70675" name="Rectangle 5"/>
            <p:cNvSpPr>
              <a:spLocks noChangeArrowheads="1"/>
            </p:cNvSpPr>
            <p:nvPr/>
          </p:nvSpPr>
          <p:spPr bwMode="auto">
            <a:xfrm>
              <a:off x="1392" y="1488"/>
              <a:ext cx="662" cy="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chemeClr val="hlink"/>
                  </a:solidFill>
                </a:rPr>
                <a:t>Request</a:t>
              </a:r>
            </a:p>
            <a:p>
              <a:pPr algn="ctr" eaLnBrk="0" hangingPunct="0"/>
              <a:endParaRPr lang="en-US" sz="2400" b="1">
                <a:solidFill>
                  <a:schemeClr val="hlink"/>
                </a:solidFill>
              </a:endParaRPr>
            </a:p>
            <a:p>
              <a:pPr algn="ctr" eaLnBrk="0" hangingPunct="0"/>
              <a:r>
                <a:rPr lang="en-US" sz="2400" b="1">
                  <a:solidFill>
                    <a:srgbClr val="FF3300"/>
                  </a:solidFill>
                </a:rPr>
                <a:t>PR</a:t>
              </a:r>
            </a:p>
          </p:txBody>
        </p:sp>
        <p:sp>
          <p:nvSpPr>
            <p:cNvPr id="70676" name="Line 6"/>
            <p:cNvSpPr>
              <a:spLocks noChangeShapeType="1"/>
            </p:cNvSpPr>
            <p:nvPr/>
          </p:nvSpPr>
          <p:spPr bwMode="auto">
            <a:xfrm>
              <a:off x="1200" y="1632"/>
              <a:ext cx="192" cy="0"/>
            </a:xfrm>
            <a:prstGeom prst="line">
              <a:avLst/>
            </a:prstGeom>
            <a:noFill/>
            <a:ln w="57150">
              <a:noFill/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53735" name="Group 7"/>
          <p:cNvGrpSpPr>
            <a:grpSpLocks/>
          </p:cNvGrpSpPr>
          <p:nvPr/>
        </p:nvGrpSpPr>
        <p:grpSpPr bwMode="auto">
          <a:xfrm>
            <a:off x="2743200" y="2362200"/>
            <a:ext cx="1219200" cy="1095375"/>
            <a:chOff x="2160" y="1488"/>
            <a:chExt cx="768" cy="690"/>
          </a:xfrm>
        </p:grpSpPr>
        <p:sp>
          <p:nvSpPr>
            <p:cNvPr id="70673" name="Rectangle 8">
              <a:hlinkClick r:id="" action="ppaction://noaction" highlightClick="1"/>
            </p:cNvPr>
            <p:cNvSpPr>
              <a:spLocks noChangeArrowheads="1"/>
            </p:cNvSpPr>
            <p:nvPr/>
          </p:nvSpPr>
          <p:spPr bwMode="auto">
            <a:xfrm>
              <a:off x="2417" y="1488"/>
              <a:ext cx="511" cy="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chemeClr val="hlink"/>
                  </a:solidFill>
                </a:rPr>
                <a:t>Order</a:t>
              </a:r>
            </a:p>
            <a:p>
              <a:pPr algn="ctr" eaLnBrk="0" hangingPunct="0"/>
              <a:endParaRPr lang="en-US" sz="2400" b="1">
                <a:solidFill>
                  <a:schemeClr val="hlink"/>
                </a:solidFill>
              </a:endParaRPr>
            </a:p>
            <a:p>
              <a:pPr algn="ctr" eaLnBrk="0" hangingPunct="0"/>
              <a:r>
                <a:rPr lang="en-US" sz="2400" b="1">
                  <a:solidFill>
                    <a:srgbClr val="FF3300"/>
                  </a:solidFill>
                </a:rPr>
                <a:t>GP</a:t>
              </a:r>
              <a:endParaRPr lang="en-US" sz="2400" b="1">
                <a:solidFill>
                  <a:srgbClr val="FF3300"/>
                </a:solidFill>
                <a:hlinkClick r:id="rId3" action="ppaction://hlinksldjump"/>
              </a:endParaRPr>
            </a:p>
          </p:txBody>
        </p:sp>
        <p:sp>
          <p:nvSpPr>
            <p:cNvPr id="70674" name="Line 9"/>
            <p:cNvSpPr>
              <a:spLocks noChangeShapeType="1"/>
            </p:cNvSpPr>
            <p:nvPr/>
          </p:nvSpPr>
          <p:spPr bwMode="auto">
            <a:xfrm>
              <a:off x="2160" y="1632"/>
              <a:ext cx="192" cy="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53738" name="Group 10"/>
          <p:cNvGrpSpPr>
            <a:grpSpLocks/>
          </p:cNvGrpSpPr>
          <p:nvPr/>
        </p:nvGrpSpPr>
        <p:grpSpPr bwMode="auto">
          <a:xfrm>
            <a:off x="4419600" y="2895600"/>
            <a:ext cx="1862138" cy="1476375"/>
            <a:chOff x="2976" y="1824"/>
            <a:chExt cx="1173" cy="930"/>
          </a:xfrm>
        </p:grpSpPr>
        <p:sp>
          <p:nvSpPr>
            <p:cNvPr id="70671" name="Rectangle 11"/>
            <p:cNvSpPr>
              <a:spLocks noChangeArrowheads="1"/>
            </p:cNvSpPr>
            <p:nvPr/>
          </p:nvSpPr>
          <p:spPr bwMode="auto">
            <a:xfrm>
              <a:off x="3477" y="2064"/>
              <a:ext cx="672" cy="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chemeClr val="hlink"/>
                  </a:solidFill>
                </a:rPr>
                <a:t>Receipt</a:t>
              </a:r>
            </a:p>
            <a:p>
              <a:pPr algn="ctr" eaLnBrk="0" hangingPunct="0"/>
              <a:endParaRPr lang="en-US" sz="2400" b="1">
                <a:solidFill>
                  <a:schemeClr val="hlink"/>
                </a:solidFill>
              </a:endParaRPr>
            </a:p>
            <a:p>
              <a:pPr algn="ctr" eaLnBrk="0" hangingPunct="0"/>
              <a:r>
                <a:rPr lang="en-US" sz="2400" b="1">
                  <a:solidFill>
                    <a:srgbClr val="FF3300"/>
                  </a:solidFill>
                </a:rPr>
                <a:t>RW/RK</a:t>
              </a:r>
            </a:p>
          </p:txBody>
        </p:sp>
        <p:sp>
          <p:nvSpPr>
            <p:cNvPr id="70672" name="Line 12"/>
            <p:cNvSpPr>
              <a:spLocks noChangeShapeType="1"/>
            </p:cNvSpPr>
            <p:nvPr/>
          </p:nvSpPr>
          <p:spPr bwMode="auto">
            <a:xfrm>
              <a:off x="2976" y="1824"/>
              <a:ext cx="384" cy="28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53741" name="Group 13"/>
          <p:cNvGrpSpPr>
            <a:grpSpLocks/>
          </p:cNvGrpSpPr>
          <p:nvPr/>
        </p:nvGrpSpPr>
        <p:grpSpPr bwMode="auto">
          <a:xfrm>
            <a:off x="4419600" y="1676400"/>
            <a:ext cx="1747838" cy="1095375"/>
            <a:chOff x="3024" y="1056"/>
            <a:chExt cx="1101" cy="690"/>
          </a:xfrm>
        </p:grpSpPr>
        <p:sp>
          <p:nvSpPr>
            <p:cNvPr id="70669" name="Rectangle 14"/>
            <p:cNvSpPr>
              <a:spLocks noChangeArrowheads="1"/>
            </p:cNvSpPr>
            <p:nvPr/>
          </p:nvSpPr>
          <p:spPr bwMode="auto">
            <a:xfrm>
              <a:off x="3480" y="1056"/>
              <a:ext cx="645" cy="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chemeClr val="hlink"/>
                  </a:solidFill>
                </a:rPr>
                <a:t> Invoice</a:t>
              </a:r>
            </a:p>
            <a:p>
              <a:pPr algn="ctr" eaLnBrk="0" hangingPunct="0"/>
              <a:endParaRPr lang="en-US" sz="2400" b="1">
                <a:solidFill>
                  <a:schemeClr val="hlink"/>
                </a:solidFill>
              </a:endParaRPr>
            </a:p>
            <a:p>
              <a:pPr algn="ctr" eaLnBrk="0" hangingPunct="0"/>
              <a:r>
                <a:rPr lang="en-US" sz="2400" b="1">
                  <a:solidFill>
                    <a:srgbClr val="FF3300"/>
                  </a:solidFill>
                </a:rPr>
                <a:t>M7/M6</a:t>
              </a:r>
            </a:p>
          </p:txBody>
        </p:sp>
        <p:sp>
          <p:nvSpPr>
            <p:cNvPr id="70670" name="Line 15"/>
            <p:cNvSpPr>
              <a:spLocks noChangeShapeType="1"/>
            </p:cNvSpPr>
            <p:nvPr/>
          </p:nvSpPr>
          <p:spPr bwMode="auto">
            <a:xfrm flipV="1">
              <a:off x="3024" y="1248"/>
              <a:ext cx="384" cy="24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53744" name="Group 16"/>
          <p:cNvGrpSpPr>
            <a:grpSpLocks/>
          </p:cNvGrpSpPr>
          <p:nvPr/>
        </p:nvGrpSpPr>
        <p:grpSpPr bwMode="auto">
          <a:xfrm>
            <a:off x="6553200" y="1981200"/>
            <a:ext cx="2124075" cy="1841500"/>
            <a:chOff x="4272" y="1248"/>
            <a:chExt cx="1338" cy="1160"/>
          </a:xfrm>
        </p:grpSpPr>
        <p:sp>
          <p:nvSpPr>
            <p:cNvPr id="70666" name="Rectangle 17"/>
            <p:cNvSpPr>
              <a:spLocks noChangeArrowheads="1"/>
            </p:cNvSpPr>
            <p:nvPr/>
          </p:nvSpPr>
          <p:spPr bwMode="auto">
            <a:xfrm>
              <a:off x="4458" y="1488"/>
              <a:ext cx="1152" cy="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chemeClr val="hlink"/>
                  </a:solidFill>
                </a:rPr>
                <a:t>Payment</a:t>
              </a:r>
            </a:p>
            <a:p>
              <a:pPr algn="ctr" eaLnBrk="0" hangingPunct="0"/>
              <a:r>
                <a:rPr lang="en-US" sz="2400" b="1">
                  <a:solidFill>
                    <a:schemeClr val="hlink"/>
                  </a:solidFill>
                </a:rPr>
                <a:t>Authorization</a:t>
              </a:r>
            </a:p>
            <a:p>
              <a:pPr algn="ctr" eaLnBrk="0" hangingPunct="0"/>
              <a:endParaRPr lang="en-US" sz="2400" b="1">
                <a:solidFill>
                  <a:schemeClr val="hlink"/>
                </a:solidFill>
              </a:endParaRPr>
            </a:p>
            <a:p>
              <a:pPr algn="ctr" eaLnBrk="0" hangingPunct="0"/>
              <a:r>
                <a:rPr lang="en-US" sz="2400" b="1">
                  <a:solidFill>
                    <a:srgbClr val="FF3300"/>
                  </a:solidFill>
                </a:rPr>
                <a:t>P7/P6</a:t>
              </a:r>
            </a:p>
          </p:txBody>
        </p:sp>
        <p:sp>
          <p:nvSpPr>
            <p:cNvPr id="70667" name="Line 18"/>
            <p:cNvSpPr>
              <a:spLocks noChangeShapeType="1"/>
            </p:cNvSpPr>
            <p:nvPr/>
          </p:nvSpPr>
          <p:spPr bwMode="auto">
            <a:xfrm flipV="1">
              <a:off x="4320" y="1968"/>
              <a:ext cx="288" cy="192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68" name="Line 19"/>
            <p:cNvSpPr>
              <a:spLocks noChangeShapeType="1"/>
            </p:cNvSpPr>
            <p:nvPr/>
          </p:nvSpPr>
          <p:spPr bwMode="auto">
            <a:xfrm>
              <a:off x="4272" y="1248"/>
              <a:ext cx="336" cy="192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0665" name="Text Box 20"/>
          <p:cNvSpPr txBox="1">
            <a:spLocks noChangeArrowheads="1"/>
          </p:cNvSpPr>
          <p:nvPr/>
        </p:nvSpPr>
        <p:spPr bwMode="auto">
          <a:xfrm>
            <a:off x="914400" y="5486400"/>
            <a:ext cx="7696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sz="2400">
              <a:solidFill>
                <a:schemeClr val="hlink"/>
              </a:solidFill>
              <a:latin typeface="Palatino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D61D434-B86D-48DF-9CBF-C132152E16E6}" type="slidenum">
              <a:rPr lang="en-US" smtClean="0"/>
              <a:pPr/>
              <a:t>9</a:t>
            </a:fld>
            <a:r>
              <a:rPr lang="en-US" smtClean="0"/>
              <a:t> </a:t>
            </a:r>
          </a:p>
        </p:txBody>
      </p:sp>
      <p:sp>
        <p:nvSpPr>
          <p:cNvPr id="72706" name="Rectangle 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836988" y="2362200"/>
            <a:ext cx="8112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400" b="1">
                <a:solidFill>
                  <a:schemeClr val="hlink"/>
                </a:solidFill>
              </a:rPr>
              <a:t>Order</a:t>
            </a:r>
            <a:endParaRPr lang="en-US" sz="2400" b="1">
              <a:solidFill>
                <a:schemeClr val="hlink"/>
              </a:solidFill>
              <a:hlinkClick r:id="rId3" action="ppaction://hlinksldjump"/>
            </a:endParaRPr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5562600" y="1676400"/>
            <a:ext cx="9477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400" b="1">
                <a:solidFill>
                  <a:schemeClr val="hlink"/>
                </a:solidFill>
              </a:rPr>
              <a:t>Invoice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7077075" y="2362200"/>
            <a:ext cx="182880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hlink"/>
                </a:solidFill>
              </a:rPr>
              <a:t>Payment</a:t>
            </a:r>
          </a:p>
          <a:p>
            <a:pPr algn="ctr" eaLnBrk="0" hangingPunct="0"/>
            <a:r>
              <a:rPr lang="en-US" sz="2400" b="1">
                <a:solidFill>
                  <a:schemeClr val="hlink"/>
                </a:solidFill>
              </a:rPr>
              <a:t>Authorization</a:t>
            </a:r>
          </a:p>
        </p:txBody>
      </p:sp>
      <p:sp>
        <p:nvSpPr>
          <p:cNvPr id="72709" name="Line 5"/>
          <p:cNvSpPr>
            <a:spLocks noChangeShapeType="1"/>
          </p:cNvSpPr>
          <p:nvPr/>
        </p:nvSpPr>
        <p:spPr bwMode="auto">
          <a:xfrm>
            <a:off x="3429000" y="2590800"/>
            <a:ext cx="304800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10" name="Line 6"/>
          <p:cNvSpPr>
            <a:spLocks noChangeShapeType="1"/>
          </p:cNvSpPr>
          <p:nvPr/>
        </p:nvSpPr>
        <p:spPr bwMode="auto">
          <a:xfrm>
            <a:off x="4724400" y="2895600"/>
            <a:ext cx="609600" cy="45720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11" name="Line 7"/>
          <p:cNvSpPr>
            <a:spLocks noChangeShapeType="1"/>
          </p:cNvSpPr>
          <p:nvPr/>
        </p:nvSpPr>
        <p:spPr bwMode="auto">
          <a:xfrm flipV="1">
            <a:off x="4800600" y="1981200"/>
            <a:ext cx="609600" cy="38100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12" name="Line 8"/>
          <p:cNvSpPr>
            <a:spLocks noChangeShapeType="1"/>
          </p:cNvSpPr>
          <p:nvPr/>
        </p:nvSpPr>
        <p:spPr bwMode="auto">
          <a:xfrm flipV="1">
            <a:off x="6858000" y="3124200"/>
            <a:ext cx="457200" cy="30480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13" name="Line 9"/>
          <p:cNvSpPr>
            <a:spLocks noChangeShapeType="1"/>
          </p:cNvSpPr>
          <p:nvPr/>
        </p:nvSpPr>
        <p:spPr bwMode="auto">
          <a:xfrm>
            <a:off x="6781800" y="1981200"/>
            <a:ext cx="533400" cy="30480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14" name="Rectangle 10"/>
          <p:cNvSpPr>
            <a:spLocks noGrp="1" noChangeArrowheads="1"/>
          </p:cNvSpPr>
          <p:nvPr>
            <p:ph type="title"/>
          </p:nvPr>
        </p:nvSpPr>
        <p:spPr>
          <a:xfrm>
            <a:off x="1276350" y="381000"/>
            <a:ext cx="7410450" cy="914400"/>
          </a:xfrm>
        </p:spPr>
        <p:txBody>
          <a:bodyPr lIns="46038" rIns="46038"/>
          <a:lstStyle/>
          <a:p>
            <a:pPr>
              <a:lnSpc>
                <a:spcPct val="90000"/>
              </a:lnSpc>
            </a:pPr>
            <a:r>
              <a:rPr lang="en-US" smtClean="0"/>
              <a:t>Standard Purchasing Model</a:t>
            </a:r>
          </a:p>
        </p:txBody>
      </p:sp>
      <p:sp>
        <p:nvSpPr>
          <p:cNvPr id="72715" name="Rectangle 11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SzPct val="55000"/>
              <a:buFont typeface="Wingdings" pitchFamily="2" charset="2"/>
              <a:buNone/>
            </a:pPr>
            <a:endParaRPr lang="en-US"/>
          </a:p>
        </p:txBody>
      </p:sp>
      <p:sp>
        <p:nvSpPr>
          <p:cNvPr id="72716" name="Rectangle 1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SzPct val="55000"/>
              <a:buFont typeface="Wingdings" pitchFamily="2" charset="2"/>
              <a:buNone/>
            </a:pPr>
            <a:endParaRPr lang="en-US"/>
          </a:p>
        </p:txBody>
      </p:sp>
      <p:sp>
        <p:nvSpPr>
          <p:cNvPr id="72717" name="Rectangle 13"/>
          <p:cNvSpPr>
            <a:spLocks noChangeArrowheads="1"/>
          </p:cNvSpPr>
          <p:nvPr/>
        </p:nvSpPr>
        <p:spPr bwMode="auto">
          <a:xfrm>
            <a:off x="2209800" y="2362200"/>
            <a:ext cx="10509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400" b="1"/>
              <a:t>Request</a:t>
            </a:r>
          </a:p>
        </p:txBody>
      </p:sp>
      <p:sp>
        <p:nvSpPr>
          <p:cNvPr id="1355790" name="Rectangle 14"/>
          <p:cNvSpPr>
            <a:spLocks noChangeArrowheads="1"/>
          </p:cNvSpPr>
          <p:nvPr/>
        </p:nvSpPr>
        <p:spPr bwMode="auto">
          <a:xfrm>
            <a:off x="457200" y="3200400"/>
            <a:ext cx="8375650" cy="32766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SzPct val="55000"/>
              <a:buFont typeface="Wingdings" pitchFamily="2" charset="2"/>
              <a:buNone/>
              <a:defRPr/>
            </a:pPr>
            <a:endParaRPr lang="en-US"/>
          </a:p>
        </p:txBody>
      </p:sp>
      <p:sp>
        <p:nvSpPr>
          <p:cNvPr id="72719" name="Text Box 15"/>
          <p:cNvSpPr txBox="1">
            <a:spLocks noChangeArrowheads="1"/>
          </p:cNvSpPr>
          <p:nvPr/>
        </p:nvSpPr>
        <p:spPr bwMode="auto">
          <a:xfrm>
            <a:off x="762000" y="3200400"/>
            <a:ext cx="7546975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3200" b="1" u="sng"/>
              <a:t>REQUEST</a:t>
            </a:r>
          </a:p>
        </p:txBody>
      </p:sp>
      <p:sp>
        <p:nvSpPr>
          <p:cNvPr id="72720" name="Text Box 16"/>
          <p:cNvSpPr txBox="1">
            <a:spLocks noChangeArrowheads="1"/>
          </p:cNvSpPr>
          <p:nvPr/>
        </p:nvSpPr>
        <p:spPr bwMode="auto">
          <a:xfrm>
            <a:off x="609600" y="3810000"/>
            <a:ext cx="8001000" cy="2428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285750" indent="-285750" eaLnBrk="0" hangingPunct="0">
              <a:buFontTx/>
              <a:buChar char="•"/>
            </a:pPr>
            <a:r>
              <a:rPr lang="en-US" sz="2400">
                <a:solidFill>
                  <a:schemeClr val="hlink"/>
                </a:solidFill>
              </a:rPr>
              <a:t>Optional step in purchasing chain.</a:t>
            </a:r>
          </a:p>
          <a:p>
            <a:pPr marL="285750" indent="-285750" eaLnBrk="0" hangingPunct="0">
              <a:buFontTx/>
              <a:buChar char="•"/>
            </a:pPr>
            <a:r>
              <a:rPr lang="en-US" sz="2400">
                <a:solidFill>
                  <a:schemeClr val="hlink"/>
                </a:solidFill>
              </a:rPr>
              <a:t>Records intent to buy goods/service but not legally binding.</a:t>
            </a:r>
          </a:p>
          <a:p>
            <a:pPr marL="285750" indent="-285750" eaLnBrk="0" hangingPunct="0">
              <a:lnSpc>
                <a:spcPct val="20000"/>
              </a:lnSpc>
              <a:buFontTx/>
              <a:buChar char="•"/>
            </a:pPr>
            <a:endParaRPr lang="en-US" sz="2400">
              <a:solidFill>
                <a:schemeClr val="hlink"/>
              </a:solidFill>
            </a:endParaRPr>
          </a:p>
          <a:p>
            <a:pPr marL="285750" indent="-285750" eaLnBrk="0" hangingPunct="0">
              <a:buFontTx/>
              <a:buChar char="•"/>
            </a:pPr>
            <a:r>
              <a:rPr lang="en-US" sz="2400">
                <a:solidFill>
                  <a:schemeClr val="hlink"/>
                </a:solidFill>
              </a:rPr>
              <a:t>Commits funds, decreases available budget and plan amounts (obligation-based budget only).</a:t>
            </a:r>
          </a:p>
          <a:p>
            <a:pPr marL="285750" indent="-285750" eaLnBrk="0" hangingPunct="0">
              <a:buFontTx/>
              <a:buChar char="•"/>
            </a:pPr>
            <a:r>
              <a:rPr lang="en-US" sz="2400">
                <a:solidFill>
                  <a:schemeClr val="hlink"/>
                </a:solidFill>
              </a:rPr>
              <a:t>Must be approved before it can be processed.</a:t>
            </a:r>
          </a:p>
          <a:p>
            <a:pPr marL="285750" indent="-285750" eaLnBrk="0" hangingPunct="0">
              <a:lnSpc>
                <a:spcPct val="20000"/>
              </a:lnSpc>
              <a:buFontTx/>
              <a:buChar char="•"/>
            </a:pPr>
            <a:endParaRPr lang="en-US" sz="2400">
              <a:solidFill>
                <a:schemeClr val="hlink"/>
              </a:solidFill>
            </a:endParaRPr>
          </a:p>
          <a:p>
            <a:pPr marL="285750" indent="-285750" eaLnBrk="0" hangingPunct="0">
              <a:buFontTx/>
              <a:buChar char="•"/>
            </a:pPr>
            <a:r>
              <a:rPr lang="en-US" sz="2400">
                <a:solidFill>
                  <a:schemeClr val="hlink"/>
                </a:solidFill>
              </a:rPr>
              <a:t>Entered into Pegasys by a Requisitioner.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gsa-1">
  <a:themeElements>
    <a:clrScheme name="gsa-1 6">
      <a:dk1>
        <a:srgbClr val="000000"/>
      </a:dk1>
      <a:lt1>
        <a:srgbClr val="FFFFFF"/>
      </a:lt1>
      <a:dk2>
        <a:srgbClr val="003399"/>
      </a:dk2>
      <a:lt2>
        <a:srgbClr val="CBCBCB"/>
      </a:lt2>
      <a:accent1>
        <a:srgbClr val="009999"/>
      </a:accent1>
      <a:accent2>
        <a:srgbClr val="FF9933"/>
      </a:accent2>
      <a:accent3>
        <a:srgbClr val="AAADCA"/>
      </a:accent3>
      <a:accent4>
        <a:srgbClr val="DADADA"/>
      </a:accent4>
      <a:accent5>
        <a:srgbClr val="AACACA"/>
      </a:accent5>
      <a:accent6>
        <a:srgbClr val="E78A2D"/>
      </a:accent6>
      <a:hlink>
        <a:srgbClr val="003399"/>
      </a:hlink>
      <a:folHlink>
        <a:srgbClr val="CBCBCB"/>
      </a:folHlink>
    </a:clrScheme>
    <a:fontScheme name="gsa-1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chemeClr val="bg2"/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50000"/>
          </a:spcBef>
          <a:spcAft>
            <a:spcPct val="0"/>
          </a:spcAft>
          <a:buClrTx/>
          <a:buSzPct val="55000"/>
          <a:buFont typeface="Wingdings" pitchFamily="2" charset="2"/>
          <a:buNone/>
          <a:tabLst/>
          <a:defRPr kumimoji="0" lang="en-US" sz="500" b="0" i="0" u="none" strike="noStrike" cap="none" normalizeH="0" baseline="0" smtClean="0">
            <a:ln>
              <a:noFill/>
            </a:ln>
            <a:solidFill>
              <a:srgbClr val="CC0000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chemeClr val="bg2"/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50000"/>
          </a:spcBef>
          <a:spcAft>
            <a:spcPct val="0"/>
          </a:spcAft>
          <a:buClrTx/>
          <a:buSzPct val="55000"/>
          <a:buFont typeface="Wingdings" pitchFamily="2" charset="2"/>
          <a:buNone/>
          <a:tabLst/>
          <a:defRPr kumimoji="0" lang="en-US" sz="500" b="0" i="0" u="none" strike="noStrike" cap="none" normalizeH="0" baseline="0" smtClean="0">
            <a:ln>
              <a:noFill/>
            </a:ln>
            <a:solidFill>
              <a:srgbClr val="CC0000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sa-1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sa-1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sa-1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sa-1 4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0066CC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sa-1 5">
        <a:dk1>
          <a:srgbClr val="000000"/>
        </a:dk1>
        <a:lt1>
          <a:srgbClr val="FFFFFF"/>
        </a:lt1>
        <a:dk2>
          <a:srgbClr val="003399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ADCA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0066CC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sa-1 6">
        <a:dk1>
          <a:srgbClr val="000000"/>
        </a:dk1>
        <a:lt1>
          <a:srgbClr val="FFFFFF"/>
        </a:lt1>
        <a:dk2>
          <a:srgbClr val="003399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ADCA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0033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Office\Templates\gsa-1.pot</Template>
  <TotalTime>1490617175</TotalTime>
  <Pages>33</Pages>
  <Words>2345</Words>
  <Application>Microsoft PowerPoint 4.0</Application>
  <PresentationFormat>On-screen Show (4:3)</PresentationFormat>
  <Paragraphs>565</Paragraphs>
  <Slides>54</Slides>
  <Notes>37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Design Template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2" baseType="lpstr">
      <vt:lpstr>Times New Roman</vt:lpstr>
      <vt:lpstr>Arial</vt:lpstr>
      <vt:lpstr>Arial Black</vt:lpstr>
      <vt:lpstr>Wingdings</vt:lpstr>
      <vt:lpstr>Palatino</vt:lpstr>
      <vt:lpstr>gsa-1</vt:lpstr>
      <vt:lpstr>gsa-1</vt:lpstr>
      <vt:lpstr>Clip</vt:lpstr>
      <vt:lpstr> Pegasys 101 Training</vt:lpstr>
      <vt:lpstr>Outline</vt:lpstr>
      <vt:lpstr>What is Pegasys? Pegasys Overview</vt:lpstr>
      <vt:lpstr>Standard Workflow</vt:lpstr>
      <vt:lpstr>Standard Workflow</vt:lpstr>
      <vt:lpstr>Standard Workflow</vt:lpstr>
      <vt:lpstr>Standard Workflow</vt:lpstr>
      <vt:lpstr>Standard Purchasing Model Pegasys</vt:lpstr>
      <vt:lpstr>Standard Purchasing Model</vt:lpstr>
      <vt:lpstr>Standard Purchasing Model</vt:lpstr>
      <vt:lpstr>Standard Purchasing Model</vt:lpstr>
      <vt:lpstr>Standard Purchasing Model</vt:lpstr>
      <vt:lpstr>Standard Purchasing Model</vt:lpstr>
      <vt:lpstr>Doc Types – Orders</vt:lpstr>
      <vt:lpstr>Doc Types – Orders</vt:lpstr>
      <vt:lpstr>Doc Types</vt:lpstr>
      <vt:lpstr>Doc Types – DC Courts</vt:lpstr>
      <vt:lpstr>Getting Started Gaining Access to Pegasys</vt:lpstr>
      <vt:lpstr>Getting Started Logging In</vt:lpstr>
      <vt:lpstr>Getting Started Logging In</vt:lpstr>
      <vt:lpstr>Purchasing Module</vt:lpstr>
      <vt:lpstr>Basic Navigation</vt:lpstr>
      <vt:lpstr>Basic Navigation - Link Strip</vt:lpstr>
      <vt:lpstr>Basic Navigation - Menu Bar</vt:lpstr>
      <vt:lpstr>Basic Navigation - Inbox</vt:lpstr>
      <vt:lpstr>Basic Navigation - Inbox</vt:lpstr>
      <vt:lpstr>Basic Navigation - Breadcrumbs Track</vt:lpstr>
      <vt:lpstr>Basic Navigation - Preferences</vt:lpstr>
      <vt:lpstr>Basic Navigation – Transactions</vt:lpstr>
      <vt:lpstr>Basic Navigation – Reports</vt:lpstr>
      <vt:lpstr>Features - Favorites</vt:lpstr>
      <vt:lpstr>Features - Copy From</vt:lpstr>
      <vt:lpstr>Features - Copy Forward</vt:lpstr>
      <vt:lpstr>Features - Attachments</vt:lpstr>
      <vt:lpstr>Features - Attachments</vt:lpstr>
      <vt:lpstr>Features - Approval Routing</vt:lpstr>
      <vt:lpstr>Features - Approval Routing List</vt:lpstr>
      <vt:lpstr>Creating Pegasys Forms &amp; Documents</vt:lpstr>
      <vt:lpstr>Creating Purchase Requests</vt:lpstr>
      <vt:lpstr>Purchase Order- Document Types</vt:lpstr>
      <vt:lpstr>Creating Receipts</vt:lpstr>
      <vt:lpstr>Credit Card Document Types</vt:lpstr>
      <vt:lpstr>Credit Card Document Types</vt:lpstr>
      <vt:lpstr>Direct Pay</vt:lpstr>
      <vt:lpstr>Purchase Requests - Accounting Template</vt:lpstr>
      <vt:lpstr>Save, Verify, Submit</vt:lpstr>
      <vt:lpstr>Credit Card Module</vt:lpstr>
      <vt:lpstr>Credit Card Reports</vt:lpstr>
      <vt:lpstr>Additional Assistance</vt:lpstr>
      <vt:lpstr>Goals of Information Security</vt:lpstr>
      <vt:lpstr>Why is Information Security Important?</vt:lpstr>
      <vt:lpstr>User Responsibility</vt:lpstr>
      <vt:lpstr>Keys to Incident Prevention</vt:lpstr>
      <vt:lpstr>Slide 54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Purchasing Overview</dc:title>
  <dc:subject/>
  <dc:creator>Authorized Gateway Customer</dc:creator>
  <cp:keywords/>
  <dc:description/>
  <cp:lastModifiedBy>Josslynystinson</cp:lastModifiedBy>
  <cp:revision>593</cp:revision>
  <cp:lastPrinted>2000-09-22T15:04:30Z</cp:lastPrinted>
  <dcterms:created xsi:type="dcterms:W3CDTF">1997-05-12T23:16:34Z</dcterms:created>
  <dcterms:modified xsi:type="dcterms:W3CDTF">2009-12-14T16:01:56Z</dcterms:modified>
</cp:coreProperties>
</file>