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560" r:id="rId2"/>
    <p:sldId id="736" r:id="rId3"/>
    <p:sldId id="691" r:id="rId4"/>
    <p:sldId id="693" r:id="rId5"/>
    <p:sldId id="694" r:id="rId6"/>
    <p:sldId id="695" r:id="rId7"/>
    <p:sldId id="727" r:id="rId8"/>
    <p:sldId id="696" r:id="rId9"/>
    <p:sldId id="726" r:id="rId10"/>
    <p:sldId id="730" r:id="rId11"/>
    <p:sldId id="724" r:id="rId12"/>
    <p:sldId id="725" r:id="rId13"/>
    <p:sldId id="740" r:id="rId14"/>
    <p:sldId id="739" r:id="rId15"/>
    <p:sldId id="721" r:id="rId16"/>
    <p:sldId id="714" r:id="rId17"/>
    <p:sldId id="715" r:id="rId18"/>
    <p:sldId id="735" r:id="rId19"/>
    <p:sldId id="728" r:id="rId20"/>
    <p:sldId id="729" r:id="rId21"/>
    <p:sldId id="738" r:id="rId22"/>
    <p:sldId id="711" r:id="rId23"/>
    <p:sldId id="732" r:id="rId24"/>
    <p:sldId id="741" r:id="rId25"/>
    <p:sldId id="733" r:id="rId26"/>
    <p:sldId id="734" r:id="rId27"/>
    <p:sldId id="701" r:id="rId28"/>
    <p:sldId id="702" r:id="rId29"/>
    <p:sldId id="703" r:id="rId30"/>
    <p:sldId id="704" r:id="rId31"/>
    <p:sldId id="705" r:id="rId32"/>
  </p:sldIdLst>
  <p:sldSz cx="9144000" cy="6858000" type="screen4x3"/>
  <p:notesSz cx="6980238" cy="92662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Palatino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</p:showPr>
  <p:clrMru>
    <a:srgbClr val="0099FF"/>
    <a:srgbClr val="3333CC"/>
    <a:srgbClr val="FFCCFF"/>
    <a:srgbClr val="CC0000"/>
    <a:srgbClr val="0000FF"/>
    <a:srgbClr val="0066FF"/>
    <a:srgbClr val="3300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71" autoAdjust="0"/>
    <p:restoredTop sz="86305" autoAdjust="0"/>
  </p:normalViewPr>
  <p:slideViewPr>
    <p:cSldViewPr>
      <p:cViewPr>
        <p:scale>
          <a:sx n="100" d="100"/>
          <a:sy n="100" d="100"/>
        </p:scale>
        <p:origin x="-234" y="6"/>
      </p:cViewPr>
      <p:guideLst>
        <p:guide orient="horz" pos="4080"/>
        <p:guide pos="5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2"/>
    </p:cViewPr>
  </p:sorterViewPr>
  <p:notesViewPr>
    <p:cSldViewPr>
      <p:cViewPr>
        <p:scale>
          <a:sx n="100" d="100"/>
          <a:sy n="100" d="100"/>
        </p:scale>
        <p:origin x="-822" y="2184"/>
      </p:cViewPr>
      <p:guideLst>
        <p:guide orient="horz" pos="2918"/>
        <p:guide pos="219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9.xml"/><Relationship Id="rId1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41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61" tIns="0" rIns="19561" bIns="0" numCol="1" anchor="t" anchorCtr="0" compatLnSpc="1">
            <a:prstTxWarp prst="textNoShape">
              <a:avLst/>
            </a:prstTxWarp>
          </a:bodyPr>
          <a:lstStyle>
            <a:lvl1pPr algn="l" defTabSz="939800" eaLnBrk="0" hangingPunct="0">
              <a:spcBef>
                <a:spcPct val="0"/>
              </a:spcBef>
              <a:defRPr sz="1000" i="1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-1588"/>
            <a:ext cx="30241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61" tIns="0" rIns="19561" bIns="0" numCol="1" anchor="t" anchorCtr="0" compatLnSpc="1">
            <a:prstTxWarp prst="textNoShape">
              <a:avLst/>
            </a:prstTxWarp>
          </a:bodyPr>
          <a:lstStyle>
            <a:lvl1pPr algn="r" defTabSz="939800" eaLnBrk="0" hangingPunct="0">
              <a:spcBef>
                <a:spcPct val="0"/>
              </a:spcBef>
              <a:defRPr sz="1000" i="1">
                <a:latin typeface="Palatino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173413" y="8824913"/>
            <a:ext cx="633412" cy="22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652" tIns="45641" rIns="89652" bIns="45641">
            <a:spAutoFit/>
          </a:bodyPr>
          <a:lstStyle/>
          <a:p>
            <a:pPr algn="ctr" defTabSz="890588" eaLnBrk="0" hangingPunct="0">
              <a:lnSpc>
                <a:spcPct val="90000"/>
              </a:lnSpc>
              <a:defRPr/>
            </a:pPr>
            <a:r>
              <a:rPr lang="en-US" sz="1000"/>
              <a:t>Page </a:t>
            </a:r>
            <a:fld id="{F36DA6FA-A27E-4FEB-8462-2592DD590AA7}" type="slidenum">
              <a:rPr lang="en-US" sz="1000"/>
              <a:pPr algn="ctr" defTabSz="890588" eaLnBrk="0" hangingPunct="0">
                <a:lnSpc>
                  <a:spcPct val="90000"/>
                </a:lnSpc>
                <a:defRPr/>
              </a:p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41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61" tIns="0" rIns="19561" bIns="0" numCol="1" anchor="t" anchorCtr="0" compatLnSpc="1">
            <a:prstTxWarp prst="textNoShape">
              <a:avLst/>
            </a:prstTxWarp>
          </a:bodyPr>
          <a:lstStyle>
            <a:lvl1pPr algn="l" defTabSz="939800" eaLnBrk="0" hangingPunct="0">
              <a:spcBef>
                <a:spcPct val="0"/>
              </a:spcBef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-1588"/>
            <a:ext cx="30241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61" tIns="0" rIns="19561" bIns="0" numCol="1" anchor="t" anchorCtr="0" compatLnSpc="1">
            <a:prstTxWarp prst="textNoShape">
              <a:avLst/>
            </a:prstTxWarp>
          </a:bodyPr>
          <a:lstStyle>
            <a:lvl1pPr algn="r" defTabSz="939800" eaLnBrk="0" hangingPunct="0">
              <a:spcBef>
                <a:spcPct val="0"/>
              </a:spcBef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1100"/>
            <a:ext cx="30241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61" tIns="0" rIns="19561" bIns="0" numCol="1" anchor="b" anchorCtr="0" compatLnSpc="1">
            <a:prstTxWarp prst="textNoShape">
              <a:avLst/>
            </a:prstTxWarp>
          </a:bodyPr>
          <a:lstStyle>
            <a:lvl1pPr algn="l" defTabSz="939800" eaLnBrk="0" hangingPunct="0">
              <a:spcBef>
                <a:spcPct val="0"/>
              </a:spcBef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1100"/>
            <a:ext cx="30241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61" tIns="0" rIns="19561" bIns="0" numCol="1" anchor="b" anchorCtr="0" compatLnSpc="1">
            <a:prstTxWarp prst="textNoShape">
              <a:avLst/>
            </a:prstTxWarp>
          </a:bodyPr>
          <a:lstStyle>
            <a:lvl1pPr algn="r" defTabSz="939800" eaLnBrk="0" hangingPunct="0">
              <a:spcBef>
                <a:spcPct val="0"/>
              </a:spcBef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B7335AC8-19F9-4F54-B75A-365B9B98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128963" y="8824913"/>
            <a:ext cx="71755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652" tIns="45641" rIns="89652" bIns="45641">
            <a:spAutoFit/>
          </a:bodyPr>
          <a:lstStyle/>
          <a:p>
            <a:pPr algn="ctr" defTabSz="890588" eaLnBrk="0" hangingPunct="0">
              <a:lnSpc>
                <a:spcPct val="90000"/>
              </a:lnSpc>
              <a:defRPr/>
            </a:pPr>
            <a:r>
              <a:rPr lang="en-US" sz="1200"/>
              <a:t>Page </a:t>
            </a:r>
            <a:fld id="{1098A915-5397-4C64-91A8-99E1AAED7752}" type="slidenum">
              <a:rPr lang="en-US" sz="1200"/>
              <a:pPr algn="ctr" defTabSz="890588" eaLnBrk="0" hangingPunct="0">
                <a:lnSpc>
                  <a:spcPct val="90000"/>
                </a:lnSpc>
                <a:defRPr/>
              </a:pPr>
              <a:t>‹#›</a:t>
            </a:fld>
            <a:endParaRPr lang="en-US" sz="1200"/>
          </a:p>
        </p:txBody>
      </p:sp>
      <p:sp>
        <p:nvSpPr>
          <p:cNvPr id="14343" name="Rectangle 7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84275" y="701675"/>
            <a:ext cx="4613275" cy="3459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02138"/>
            <a:ext cx="5119688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43" tIns="47270" rIns="94543" bIns="472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1pPr>
    <a:lvl2pPr marL="4572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2pPr>
    <a:lvl3pPr marL="9144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3pPr>
    <a:lvl4pPr marL="13716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4pPr>
    <a:lvl5pPr marL="1828800" algn="l" rtl="0" eaLnBrk="0" fontAlgn="base" hangingPunct="0">
      <a:lnSpc>
        <a:spcPct val="87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Palatino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CB55D-CA74-43E0-9646-08203C2F300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Introduction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mtClean="0"/>
              <a:t>Who you are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mtClean="0"/>
              <a:t>The Class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mtClean="0"/>
              <a:t>What will we do in the class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smtClean="0"/>
          </a:p>
          <a:p>
            <a:pPr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664BC-19F6-4A36-9222-F02479FA322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5842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85863" y="704850"/>
            <a:ext cx="4610100" cy="3457575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400550"/>
            <a:ext cx="5119688" cy="4167188"/>
          </a:xfrm>
          <a:noFill/>
          <a:ln/>
        </p:spPr>
        <p:txBody>
          <a:bodyPr lIns="91679" tIns="45840" rIns="91679" bIns="45840"/>
          <a:lstStyle/>
          <a:p>
            <a:pPr>
              <a:buFontTx/>
              <a:buChar char="•"/>
            </a:pPr>
            <a:r>
              <a:rPr lang="en-US" b="1" smtClean="0"/>
              <a:t>Code </a:t>
            </a:r>
            <a:r>
              <a:rPr lang="en-US" smtClean="0"/>
              <a:t>is the TIN # (tax identification number)</a:t>
            </a:r>
          </a:p>
          <a:p>
            <a:pPr>
              <a:buFontTx/>
              <a:buChar char="•"/>
            </a:pPr>
            <a:r>
              <a:rPr lang="en-US" smtClean="0"/>
              <a:t>Use wild card because Pegasys looks for an exact match Example: Inc does not equal Inc.</a:t>
            </a:r>
          </a:p>
          <a:p>
            <a:pPr>
              <a:buFontTx/>
              <a:buChar char="•"/>
            </a:pPr>
            <a:r>
              <a:rPr lang="en-US" smtClean="0"/>
              <a:t>If the vendor isn’t in Pegasys then you can email the finance centers in FW and KC to get the vendor put in. Takes less then 24hrs</a:t>
            </a:r>
            <a:endParaRPr lang="en-US" b="1" smtClean="0"/>
          </a:p>
          <a:p>
            <a:endParaRPr lang="en-US" b="1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3065B6-0A45-479E-B163-55377433BA4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89038" y="692150"/>
            <a:ext cx="4603750" cy="3452813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76738"/>
            <a:ext cx="5119688" cy="42179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BB6E-50E2-462E-A67F-E590988DF7F3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89038" y="692150"/>
            <a:ext cx="4603750" cy="3452813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76738"/>
            <a:ext cx="5119688" cy="4217987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225BEE-90DB-4D7B-A52B-F0D546DBC93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3010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85863" y="690563"/>
            <a:ext cx="4608512" cy="3455987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75150"/>
            <a:ext cx="5119688" cy="4221163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E72AFC-A762-4256-A3E4-AF784E33C9B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5058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4750" y="695325"/>
            <a:ext cx="4630738" cy="3473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3238" cy="4168775"/>
          </a:xfrm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Agreement Number is the RWA number (PBS ONLY) </a:t>
            </a:r>
          </a:p>
          <a:p>
            <a:pPr>
              <a:buFontTx/>
              <a:buChar char="•"/>
            </a:pPr>
            <a:r>
              <a:rPr lang="en-US" smtClean="0"/>
              <a:t>Drop alpha and add the number</a:t>
            </a:r>
          </a:p>
          <a:p>
            <a:pPr>
              <a:buFontTx/>
              <a:buChar char="•"/>
            </a:pPr>
            <a:r>
              <a:rPr lang="en-US" smtClean="0"/>
              <a:t>If you have more than one accounting lines use the Description field to distinguish between them.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A4F27-B8B3-44CF-AFC2-AE96B38E69F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710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89038" y="692150"/>
            <a:ext cx="4603750" cy="345281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76738"/>
            <a:ext cx="5119688" cy="4217987"/>
          </a:xfrm>
          <a:noFill/>
          <a:ln/>
        </p:spPr>
        <p:txBody>
          <a:bodyPr/>
          <a:lstStyle/>
          <a:p>
            <a:r>
              <a:rPr lang="en-US" smtClean="0"/>
              <a:t>DEMO:</a:t>
            </a:r>
          </a:p>
          <a:p>
            <a:pPr>
              <a:buFontTx/>
              <a:buChar char="•"/>
            </a:pPr>
            <a:r>
              <a:rPr lang="en-US" smtClean="0"/>
              <a:t>Using the new Form from the previous example, on the Header Accounting Lines tab</a:t>
            </a:r>
          </a:p>
          <a:p>
            <a:pPr>
              <a:buFontTx/>
              <a:buChar char="•"/>
            </a:pPr>
            <a:r>
              <a:rPr lang="en-US" smtClean="0"/>
              <a:t>Click the Add button to add a line</a:t>
            </a:r>
          </a:p>
          <a:p>
            <a:pPr>
              <a:buFontTx/>
              <a:buChar char="•"/>
            </a:pPr>
            <a:r>
              <a:rPr lang="en-US" smtClean="0"/>
              <a:t>Click the Favorites icon for the Template field</a:t>
            </a:r>
          </a:p>
          <a:p>
            <a:pPr>
              <a:buFontTx/>
              <a:buChar char="•"/>
            </a:pPr>
            <a:r>
              <a:rPr lang="en-US" smtClean="0"/>
              <a:t>Click the Search Link</a:t>
            </a:r>
          </a:p>
          <a:p>
            <a:pPr>
              <a:buFontTx/>
              <a:buChar char="•"/>
            </a:pPr>
            <a:r>
              <a:rPr lang="en-US" smtClean="0"/>
              <a:t>Enter CC-192X-PG61-P032C300* in the Code Field</a:t>
            </a:r>
          </a:p>
          <a:p>
            <a:pPr>
              <a:buFontTx/>
              <a:buChar char="•"/>
            </a:pPr>
            <a:r>
              <a:rPr lang="en-US" smtClean="0"/>
              <a:t>Click the Search button</a:t>
            </a:r>
          </a:p>
          <a:p>
            <a:pPr>
              <a:buFontTx/>
              <a:buChar char="•"/>
            </a:pPr>
            <a:r>
              <a:rPr lang="en-US" smtClean="0"/>
              <a:t>Click Favorites icon to add to Favorites</a:t>
            </a:r>
          </a:p>
          <a:p>
            <a:pPr>
              <a:buFontTx/>
              <a:buChar char="•"/>
            </a:pPr>
            <a:r>
              <a:rPr lang="en-US" smtClean="0"/>
              <a:t>Click the Cancel button</a:t>
            </a:r>
          </a:p>
          <a:p>
            <a:pPr>
              <a:buFontTx/>
              <a:buChar char="•"/>
            </a:pPr>
            <a:r>
              <a:rPr lang="en-US" smtClean="0"/>
              <a:t>Back on the Form, display the newly created Favorite by clicking the Favorite icon for the Template field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6EAF5-7A10-4F8A-9C4E-E713A395904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the approver has a backup Pegasys will send to both. If one approves it, it will show up to the other as Acquired and won’t be accessible.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EE354-F1EE-4CA5-90DF-918664D352E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32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Receipt based on goods that are physically here, or through email </a:t>
            </a:r>
          </a:p>
          <a:p>
            <a:pPr>
              <a:buFontTx/>
              <a:buChar char="•"/>
            </a:pPr>
            <a:r>
              <a:rPr lang="en-US" smtClean="0"/>
              <a:t>Can do Receipt before Pegasys prompts you. If you get the goods and they are good then do the receipt!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2C42A6-8DF5-4C9F-ABCC-C6F43B997B2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52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If 90% of the time when you do a credit card it is same funding then set up the accounting string as a default.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SzPct val="75000"/>
              <a:buFont typeface="Wingdings" pitchFamily="2" charset="2"/>
              <a:buChar char="•"/>
            </a:pPr>
            <a:r>
              <a:rPr lang="en-US" smtClean="0">
                <a:solidFill>
                  <a:schemeClr val="hlink"/>
                </a:solidFill>
              </a:rPr>
              <a:t>The Copy From function is used when the user wants to use an existing form to create the same type of form.</a:t>
            </a:r>
            <a:endParaRPr lang="en-US" smtClean="0">
              <a:solidFill>
                <a:schemeClr val="bg2"/>
              </a:solidFill>
            </a:endParaRPr>
          </a:p>
          <a:p>
            <a:pPr>
              <a:buFontTx/>
              <a:buChar char="•"/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AE9F3-5485-4BCA-85C8-210DD6F872A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527" tIns="47262" rIns="94527" bIns="47262"/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Your requisition to purchase goods and services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Capture the approvals – Once request is approved you say what you want to purchase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PR goes to contracting officer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PR tells what you want to order and the funding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96D9A9-A2D0-45B9-A080-264D4D5F0DAE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2466" name="Rectangle 2"/>
          <p:cNvSpPr>
            <a:spLocks noGrp="1" noRot="1" noChangeArrowheads="1" noTextEdit="1"/>
          </p:cNvSpPr>
          <p:nvPr>
            <p:ph type="sldImg"/>
          </p:nvPr>
        </p:nvSpPr>
        <p:spPr>
          <a:xfrm>
            <a:off x="1174750" y="695325"/>
            <a:ext cx="4630738" cy="3473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4402138"/>
            <a:ext cx="5583238" cy="416877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Please take a few moments and review the remaining slides on Information Security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9D87C-9F76-42AD-AA65-F5C443EED99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527" tIns="47262" rIns="94527" bIns="47262"/>
          <a:lstStyle/>
          <a:p>
            <a:pPr>
              <a:buFontTx/>
              <a:buChar char="•"/>
            </a:pPr>
            <a:r>
              <a:rPr lang="en-US" smtClean="0"/>
              <a:t>PR is “Copied Forward” to the GP</a:t>
            </a:r>
          </a:p>
          <a:p>
            <a:pPr>
              <a:buFontTx/>
              <a:buChar char="•"/>
            </a:pPr>
            <a:r>
              <a:rPr lang="en-US" smtClean="0"/>
              <a:t>Once it is an Order, it is an Obligation. (Undelivered Order)</a:t>
            </a:r>
          </a:p>
          <a:p>
            <a:pPr>
              <a:buFontTx/>
              <a:buChar char="•"/>
            </a:pPr>
            <a:r>
              <a:rPr lang="en-US" smtClean="0"/>
              <a:t>Once Order-Invoice-Receipt match Pegasys Pays the Vendor- money is no longer GSA’s</a:t>
            </a:r>
          </a:p>
          <a:p>
            <a:pPr>
              <a:buFontTx/>
              <a:buChar char="•"/>
            </a:pPr>
            <a:r>
              <a:rPr lang="en-US" smtClean="0"/>
              <a:t>If you do not like it or do not want it, do not do a Receipt. Otherwise, Pegasys will pay it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451DB-392A-4E78-9DC4-A14F7E2F340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355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Training Request= TR</a:t>
            </a:r>
          </a:p>
          <a:p>
            <a:r>
              <a:rPr lang="en-US" smtClean="0"/>
              <a:t>Not used very often, usually only for Prepaid Training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03BFE1-8662-4851-B672-F74F2C2D42E8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PR is universal across all GSA offices</a:t>
            </a:r>
          </a:p>
          <a:p>
            <a:pPr>
              <a:buFontTx/>
              <a:buChar char="•"/>
            </a:pPr>
            <a:r>
              <a:rPr lang="en-US" smtClean="0"/>
              <a:t>Document number is composed of the Date and the last four numbers are a sequence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49B590-F0A9-474B-9A4F-D50EE7FD04B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7650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Does not need a vendor (contracting officer researches to find best price)</a:t>
            </a:r>
          </a:p>
          <a:p>
            <a:pPr>
              <a:buFontTx/>
              <a:buChar char="•"/>
            </a:pPr>
            <a:r>
              <a:rPr lang="en-US" smtClean="0"/>
              <a:t>Title is optional but highly recommended. If you search all of your PR’s whatever you write in Title will be displayed. </a:t>
            </a:r>
          </a:p>
          <a:p>
            <a:pPr>
              <a:buFontTx/>
              <a:buChar char="•"/>
            </a:pPr>
            <a:r>
              <a:rPr lang="en-US" smtClean="0"/>
              <a:t>Requested by is who wants it, if you’re ordering for the whole office you want to know who it is going to.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B76F5-BB0A-4550-816F-6D51B641DF5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969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Description is displayed on the Transaction Summary Report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A236E-F32E-49B2-A93A-8D7D2BE8AE1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1746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Pegasys sends an email to solicit for a receipt, so put the receiver of the goods in the *Email field 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2C24A-482D-4551-A0D5-FEE73F74C9D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3794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 smtClean="0"/>
              <a:t>This is OPTIONAL but you can add the contracting vendor by Suggested Vendor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6"/>
          <p:cNvSpPr>
            <a:spLocks noChangeArrowheads="1"/>
          </p:cNvSpPr>
          <p:nvPr userDrawn="1"/>
        </p:nvSpPr>
        <p:spPr bwMode="ltGray">
          <a:xfrm>
            <a:off x="685800" y="6530975"/>
            <a:ext cx="3505200" cy="3270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3" name="Picture 117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27950" y="5414963"/>
            <a:ext cx="1228725" cy="12287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" name="Rectangle 118"/>
          <p:cNvSpPr>
            <a:spLocks noChangeArrowheads="1"/>
          </p:cNvSpPr>
          <p:nvPr userDrawn="1"/>
        </p:nvSpPr>
        <p:spPr bwMode="ltGray">
          <a:xfrm>
            <a:off x="687388" y="3657600"/>
            <a:ext cx="8456612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5" name="Picture 121" descr="_1_09B86F0009B852100056B03A8525714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76200"/>
            <a:ext cx="318611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48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350" y="304800"/>
            <a:ext cx="74104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ChangeArrowheads="1"/>
          </p:cNvSpPr>
          <p:nvPr/>
        </p:nvSpPr>
        <p:spPr bwMode="ltGray">
          <a:xfrm>
            <a:off x="685800" y="6629400"/>
            <a:ext cx="3505200" cy="2270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ltGray">
          <a:xfrm>
            <a:off x="1295400" y="381000"/>
            <a:ext cx="7847013" cy="9144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76350" y="304800"/>
            <a:ext cx="74104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10" descr="_1_09B86F0009B852100056B03A85257147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12713" y="230188"/>
            <a:ext cx="1106487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2539" name="Text Box 11"/>
          <p:cNvSpPr txBox="1">
            <a:spLocks noChangeArrowheads="1"/>
          </p:cNvSpPr>
          <p:nvPr userDrawn="1"/>
        </p:nvSpPr>
        <p:spPr bwMode="auto">
          <a:xfrm>
            <a:off x="8534400" y="6477000"/>
            <a:ext cx="457200" cy="2746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fld id="{46C62344-DC64-4352-AF4F-5B3B343574D8}" type="slidenum">
              <a:rPr lang="en-US" sz="1200">
                <a:latin typeface="Arial" charset="0"/>
              </a:rPr>
              <a:pPr algn="ctr"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4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n"/>
        <a:defRPr sz="2400">
          <a:solidFill>
            <a:schemeClr val="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35000"/>
        <a:buFont typeface="Wingdings" pitchFamily="2" charset="2"/>
        <a:buChar char="n"/>
        <a:defRPr>
          <a:solidFill>
            <a:schemeClr val="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3657600"/>
            <a:ext cx="8153400" cy="914400"/>
          </a:xfrm>
        </p:spPr>
        <p:txBody>
          <a:bodyPr/>
          <a:lstStyle/>
          <a:p>
            <a:pPr algn="ctr"/>
            <a:r>
              <a:rPr lang="en-US" sz="4400" smtClean="0"/>
              <a:t>Purchase Requests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7" descr="8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6408738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8" name="Rectangle 3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/>
          <a:lstStyle/>
          <a:p>
            <a:r>
              <a:rPr lang="en-US" smtClean="0"/>
              <a:t>Vendor Code - Search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2486025" y="2009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31173" name="Text Box 5"/>
          <p:cNvSpPr txBox="1">
            <a:spLocks noChangeArrowheads="1"/>
          </p:cNvSpPr>
          <p:nvPr/>
        </p:nvSpPr>
        <p:spPr bwMode="auto">
          <a:xfrm>
            <a:off x="533400" y="5776913"/>
            <a:ext cx="7467600" cy="547687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marL="228600" indent="-228600" algn="ctr" eaLnBrk="0" hangingPunct="0">
              <a:defRPr/>
            </a:pPr>
            <a:r>
              <a:rPr lang="en-US" sz="2800" b="1">
                <a:solidFill>
                  <a:schemeClr val="hlink"/>
                </a:solidFill>
                <a:latin typeface="Times New Roman" pitchFamily="18" charset="0"/>
              </a:rPr>
              <a:t>https://finance2.gsa.gov/newvendor/</a:t>
            </a:r>
            <a:endParaRPr 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031174" name="Text Box 6"/>
          <p:cNvSpPr txBox="1">
            <a:spLocks noChangeArrowheads="1"/>
          </p:cNvSpPr>
          <p:nvPr/>
        </p:nvSpPr>
        <p:spPr bwMode="auto">
          <a:xfrm>
            <a:off x="5867400" y="4724400"/>
            <a:ext cx="2362200" cy="739775"/>
          </a:xfrm>
          <a:prstGeom prst="rect">
            <a:avLst/>
          </a:prstGeom>
          <a:solidFill>
            <a:schemeClr val="tx1"/>
          </a:solidFill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The * is a wild card for 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7" descr="9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676400"/>
            <a:ext cx="5848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Header Accounting Lines Tab</a:t>
            </a:r>
          </a:p>
        </p:txBody>
      </p:sp>
      <p:sp>
        <p:nvSpPr>
          <p:cNvPr id="36867" name="Rectangle 12"/>
          <p:cNvSpPr>
            <a:spLocks noChangeArrowheads="1"/>
          </p:cNvSpPr>
          <p:nvPr/>
        </p:nvSpPr>
        <p:spPr bwMode="auto">
          <a:xfrm>
            <a:off x="228600" y="2362200"/>
            <a:ext cx="2743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- Click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Header Accounting Lines</a:t>
            </a:r>
            <a:r>
              <a:rPr lang="en-US" sz="1800">
                <a:solidFill>
                  <a:schemeClr val="hlink"/>
                </a:solidFill>
                <a:latin typeface="Arial" charset="0"/>
              </a:rPr>
              <a:t> 	tab</a:t>
            </a:r>
          </a:p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Char char="n"/>
            </a:pPr>
            <a:endParaRPr lang="en-US" sz="1800">
              <a:solidFill>
                <a:schemeClr val="hlink"/>
              </a:solidFill>
              <a:latin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buSzPct val="75000"/>
              <a:buFont typeface="Wingdings" pitchFamily="2" charset="2"/>
              <a:buNone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- Click </a:t>
            </a:r>
            <a:r>
              <a:rPr lang="en-US" sz="1800" b="1">
                <a:solidFill>
                  <a:schemeClr val="hlink"/>
                </a:solidFill>
                <a:latin typeface="Arial" charset="0"/>
              </a:rPr>
              <a:t>Add</a:t>
            </a:r>
            <a:endParaRPr lang="en-US" sz="1800">
              <a:solidFill>
                <a:schemeClr val="hlink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5" descr="11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733800"/>
            <a:ext cx="69818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Header Accounting Line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343150" y="1676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228850" y="1628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1219200" y="1371600"/>
            <a:ext cx="2286000" cy="1558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1600">
              <a:solidFill>
                <a:schemeClr val="bg2"/>
              </a:solidFill>
              <a:latin typeface="Arial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1600">
                <a:solidFill>
                  <a:schemeClr val="hlink"/>
                </a:solidFill>
                <a:latin typeface="Arial" charset="0"/>
              </a:rPr>
              <a:t>Enter the amount of the transaction in the </a:t>
            </a:r>
            <a:r>
              <a:rPr lang="en-US" sz="1600" b="1">
                <a:solidFill>
                  <a:schemeClr val="hlink"/>
                </a:solidFill>
                <a:latin typeface="Arial" charset="0"/>
              </a:rPr>
              <a:t>Line Amounts</a:t>
            </a:r>
            <a:r>
              <a:rPr lang="en-US" sz="1600">
                <a:solidFill>
                  <a:schemeClr val="hlink"/>
                </a:solidFill>
                <a:latin typeface="Arial" charset="0"/>
              </a:rPr>
              <a:t> field. </a:t>
            </a:r>
          </a:p>
          <a:p>
            <a:pPr eaLnBrk="0" hangingPunct="0">
              <a:spcBef>
                <a:spcPct val="50000"/>
              </a:spcBef>
            </a:pPr>
            <a:endParaRPr lang="en-US" sz="16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38918" name="Text Box 9"/>
          <p:cNvSpPr txBox="1">
            <a:spLocks noChangeArrowheads="1"/>
          </p:cNvSpPr>
          <p:nvPr/>
        </p:nvSpPr>
        <p:spPr bwMode="auto">
          <a:xfrm>
            <a:off x="990600" y="3124200"/>
            <a:ext cx="7086600" cy="415925"/>
          </a:xfrm>
          <a:prstGeom prst="rect">
            <a:avLst/>
          </a:prstGeom>
          <a:noFill/>
          <a:ln w="19050" algn="ctr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Enter accounting template and other required data fields</a:t>
            </a:r>
          </a:p>
        </p:txBody>
      </p:sp>
      <p:grpSp>
        <p:nvGrpSpPr>
          <p:cNvPr id="38919" name="Group 12"/>
          <p:cNvGrpSpPr>
            <a:grpSpLocks/>
          </p:cNvGrpSpPr>
          <p:nvPr/>
        </p:nvGrpSpPr>
        <p:grpSpPr bwMode="auto">
          <a:xfrm>
            <a:off x="838200" y="5791200"/>
            <a:ext cx="7467600" cy="669925"/>
            <a:chOff x="288" y="2778"/>
            <a:chExt cx="4704" cy="722"/>
          </a:xfrm>
        </p:grpSpPr>
        <p:sp>
          <p:nvSpPr>
            <p:cNvPr id="1025037" name="Text Box 13"/>
            <p:cNvSpPr txBox="1">
              <a:spLocks noChangeArrowheads="1"/>
            </p:cNvSpPr>
            <p:nvPr/>
          </p:nvSpPr>
          <p:spPr bwMode="auto">
            <a:xfrm>
              <a:off x="288" y="2778"/>
              <a:ext cx="4704" cy="72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A5002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 lvl="1" eaLnBrk="0" hangingPunct="0">
                <a:spcBef>
                  <a:spcPct val="20000"/>
                </a:spcBef>
                <a:buSzPct val="55000"/>
                <a:buFont typeface="Wingdings" pitchFamily="2" charset="2"/>
                <a:buNone/>
                <a:defRPr/>
              </a:pPr>
              <a:r>
                <a:rPr lang="en-US" sz="1800" b="1">
                  <a:solidFill>
                    <a:srgbClr val="A50021"/>
                  </a:solidFill>
                  <a:latin typeface="Arial" charset="0"/>
                </a:rPr>
                <a:t>Tip</a:t>
              </a:r>
              <a:r>
                <a:rPr lang="en-US" sz="1800" b="1">
                  <a:solidFill>
                    <a:schemeClr val="hlink"/>
                  </a:solidFill>
                  <a:latin typeface="Arial" charset="0"/>
                </a:rPr>
                <a:t> – Favorites (</a:t>
              </a:r>
              <a:r>
                <a:rPr lang="en-US" sz="1800">
                  <a:solidFill>
                    <a:schemeClr val="hlink"/>
                  </a:solidFill>
                  <a:latin typeface="Arial" charset="0"/>
                </a:rPr>
                <a:t>    </a:t>
              </a:r>
              <a:r>
                <a:rPr lang="en-US" sz="1800" b="1">
                  <a:solidFill>
                    <a:schemeClr val="hlink"/>
                  </a:solidFill>
                  <a:latin typeface="Arial" charset="0"/>
                </a:rPr>
                <a:t>)</a:t>
              </a:r>
              <a:r>
                <a:rPr lang="en-US" sz="1800">
                  <a:solidFill>
                    <a:schemeClr val="hlink"/>
                  </a:solidFill>
                  <a:latin typeface="Arial" charset="0"/>
                </a:rPr>
                <a:t> – Use the Favorites icon to save and select frequently used reference data.</a:t>
              </a:r>
            </a:p>
          </p:txBody>
        </p:sp>
        <p:pic>
          <p:nvPicPr>
            <p:cNvPr id="38922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76" y="2976"/>
              <a:ext cx="136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920" name="Picture 14" descr="10th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1371600"/>
            <a:ext cx="34480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Header Accounting Line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2743200" cy="4114800"/>
          </a:xfrm>
        </p:spPr>
        <p:txBody>
          <a:bodyPr/>
          <a:lstStyle/>
          <a:p>
            <a:r>
              <a:rPr lang="en-US" sz="2000" smtClean="0"/>
              <a:t>Type in the information you know using wild cards</a:t>
            </a:r>
          </a:p>
          <a:p>
            <a:endParaRPr lang="en-US" sz="2000" smtClean="0"/>
          </a:p>
          <a:p>
            <a:r>
              <a:rPr lang="en-US" sz="2000" smtClean="0"/>
              <a:t>Select the correct string or add to the favorites</a:t>
            </a:r>
          </a:p>
        </p:txBody>
      </p:sp>
      <p:pic>
        <p:nvPicPr>
          <p:cNvPr id="40963" name="Picture 5" descr="12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524000"/>
            <a:ext cx="5943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447800"/>
            <a:ext cx="7818438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Accounting Lines Page 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066800" y="2971800"/>
            <a:ext cx="53340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990600" y="2286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09</a:t>
            </a:r>
          </a:p>
        </p:txBody>
      </p:sp>
      <p:sp>
        <p:nvSpPr>
          <p:cNvPr id="41989" name="Text Box 6"/>
          <p:cNvSpPr txBox="1">
            <a:spLocks noChangeArrowheads="1"/>
          </p:cNvSpPr>
          <p:nvPr/>
        </p:nvSpPr>
        <p:spPr bwMode="auto">
          <a:xfrm>
            <a:off x="6248400" y="2286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S00B0410</a:t>
            </a:r>
          </a:p>
        </p:txBody>
      </p:sp>
      <p:sp>
        <p:nvSpPr>
          <p:cNvPr id="41990" name="Text Box 7"/>
          <p:cNvSpPr txBox="1">
            <a:spLocks noChangeArrowheads="1"/>
          </p:cNvSpPr>
          <p:nvPr/>
        </p:nvSpPr>
        <p:spPr bwMode="auto">
          <a:xfrm>
            <a:off x="3048000" y="22860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Arial" charset="0"/>
              </a:rPr>
              <a:t>BD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7"/>
          <p:cNvPicPr>
            <a:picLocks noChangeAspect="1" noChangeArrowheads="1"/>
          </p:cNvPicPr>
          <p:nvPr/>
        </p:nvPicPr>
        <p:blipFill>
          <a:blip r:embed="rId3"/>
          <a:srcRect t="14972" r="38281" b="14972"/>
          <a:stretch>
            <a:fillRect/>
          </a:stretch>
        </p:blipFill>
        <p:spPr bwMode="auto">
          <a:xfrm>
            <a:off x="2438400" y="1447800"/>
            <a:ext cx="6248400" cy="51323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Header Accounting Lines</a:t>
            </a:r>
          </a:p>
        </p:txBody>
      </p:sp>
      <p:sp>
        <p:nvSpPr>
          <p:cNvPr id="44035" name="Rectangle 8"/>
          <p:cNvSpPr>
            <a:spLocks noChangeArrowheads="1"/>
          </p:cNvSpPr>
          <p:nvPr/>
        </p:nvSpPr>
        <p:spPr bwMode="auto">
          <a:xfrm>
            <a:off x="381000" y="5181600"/>
            <a:ext cx="1979613" cy="7302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Enter Description</a:t>
            </a:r>
          </a:p>
        </p:txBody>
      </p:sp>
      <p:grpSp>
        <p:nvGrpSpPr>
          <p:cNvPr id="44036" name="Group 9"/>
          <p:cNvGrpSpPr>
            <a:grpSpLocks/>
          </p:cNvGrpSpPr>
          <p:nvPr/>
        </p:nvGrpSpPr>
        <p:grpSpPr bwMode="auto">
          <a:xfrm>
            <a:off x="6629400" y="4724400"/>
            <a:ext cx="1604963" cy="2441575"/>
            <a:chOff x="4512" y="912"/>
            <a:chExt cx="1011" cy="1538"/>
          </a:xfrm>
        </p:grpSpPr>
        <p:sp>
          <p:nvSpPr>
            <p:cNvPr id="44039" name="AutoShape 10"/>
            <p:cNvSpPr>
              <a:spLocks noChangeArrowheads="1"/>
            </p:cNvSpPr>
            <p:nvPr/>
          </p:nvSpPr>
          <p:spPr bwMode="auto">
            <a:xfrm rot="2137818">
              <a:off x="4512" y="912"/>
              <a:ext cx="1011" cy="1538"/>
            </a:xfrm>
            <a:prstGeom prst="irregularSeal2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44040" name="Text Box 11"/>
            <p:cNvSpPr txBox="1">
              <a:spLocks noChangeArrowheads="1"/>
            </p:cNvSpPr>
            <p:nvPr/>
          </p:nvSpPr>
          <p:spPr bwMode="auto">
            <a:xfrm>
              <a:off x="4608" y="1392"/>
              <a:ext cx="864" cy="4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</a:pPr>
              <a:r>
                <a:rPr lang="en-US" sz="2400" b="1"/>
                <a:t>Save Often</a:t>
              </a:r>
            </a:p>
          </p:txBody>
        </p:sp>
      </p:grpSp>
      <p:sp>
        <p:nvSpPr>
          <p:cNvPr id="44037" name="Rectangle 12"/>
          <p:cNvSpPr>
            <a:spLocks noChangeArrowheads="1"/>
          </p:cNvSpPr>
          <p:nvPr/>
        </p:nvSpPr>
        <p:spPr bwMode="auto">
          <a:xfrm>
            <a:off x="304800" y="2209800"/>
            <a:ext cx="1979613" cy="17970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u="sng">
                <a:solidFill>
                  <a:srgbClr val="CC0000"/>
                </a:solidFill>
              </a:rPr>
              <a:t>OPTIONAL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- Enter </a:t>
            </a:r>
            <a:r>
              <a:rPr lang="en-US" b="1">
                <a:solidFill>
                  <a:schemeClr val="hlink"/>
                </a:solidFill>
              </a:rPr>
              <a:t>RWA</a:t>
            </a:r>
            <a:r>
              <a:rPr lang="en-US">
                <a:solidFill>
                  <a:schemeClr val="hlink"/>
                </a:solidFill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For </a:t>
            </a:r>
            <a:r>
              <a:rPr lang="en-US" b="1">
                <a:solidFill>
                  <a:schemeClr val="hlink"/>
                </a:solidFill>
              </a:rPr>
              <a:t>PBS </a:t>
            </a:r>
            <a:r>
              <a:rPr lang="en-US">
                <a:solidFill>
                  <a:schemeClr val="hlink"/>
                </a:solidFill>
              </a:rPr>
              <a:t>only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Drop the alpha</a:t>
            </a:r>
          </a:p>
        </p:txBody>
      </p:sp>
      <p:sp>
        <p:nvSpPr>
          <p:cNvPr id="44038" name="Line 18"/>
          <p:cNvSpPr>
            <a:spLocks noChangeShapeType="1"/>
          </p:cNvSpPr>
          <p:nvPr/>
        </p:nvSpPr>
        <p:spPr bwMode="auto">
          <a:xfrm>
            <a:off x="2667000" y="2133600"/>
            <a:ext cx="57912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8" descr="13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600200"/>
            <a:ext cx="79248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Buttons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2343150" y="1676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2228850" y="1628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003528" name="Text Box 8"/>
          <p:cNvSpPr txBox="1">
            <a:spLocks noChangeArrowheads="1"/>
          </p:cNvSpPr>
          <p:nvPr/>
        </p:nvSpPr>
        <p:spPr bwMode="auto">
          <a:xfrm>
            <a:off x="6781800" y="3657600"/>
            <a:ext cx="1905000" cy="773113"/>
          </a:xfrm>
          <a:prstGeom prst="rect">
            <a:avLst/>
          </a:prstGeom>
          <a:solidFill>
            <a:schemeClr val="tx1"/>
          </a:solidFill>
          <a:ln w="28575">
            <a:solidFill>
              <a:srgbClr val="A5002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87000"/>
              </a:lnSpc>
              <a:spcBef>
                <a:spcPct val="40000"/>
              </a:spcBef>
              <a:defRPr/>
            </a:pPr>
            <a:r>
              <a:rPr lang="en-US" b="1">
                <a:solidFill>
                  <a:schemeClr val="hlink"/>
                </a:solidFill>
              </a:rPr>
              <a:t>Multiple lines</a:t>
            </a:r>
          </a:p>
          <a:p>
            <a:pPr eaLnBrk="0" hangingPunct="0">
              <a:lnSpc>
                <a:spcPct val="87000"/>
              </a:lnSpc>
              <a:spcBef>
                <a:spcPct val="40000"/>
              </a:spcBef>
              <a:defRPr/>
            </a:pPr>
            <a:r>
              <a:rPr lang="en-US" b="1">
                <a:solidFill>
                  <a:schemeClr val="hlink"/>
                </a:solidFill>
              </a:rPr>
              <a:t>are an option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0" descr="15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3276600"/>
            <a:ext cx="52324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9" descr="14t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1676400"/>
            <a:ext cx="8220075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Approval Routing – Add User</a:t>
            </a:r>
          </a:p>
        </p:txBody>
      </p:sp>
      <p:sp>
        <p:nvSpPr>
          <p:cNvPr id="1005574" name="Text Box 6"/>
          <p:cNvSpPr txBox="1">
            <a:spLocks noChangeArrowheads="1"/>
          </p:cNvSpPr>
          <p:nvPr/>
        </p:nvSpPr>
        <p:spPr bwMode="auto">
          <a:xfrm>
            <a:off x="6400800" y="4191000"/>
            <a:ext cx="2362200" cy="739775"/>
          </a:xfrm>
          <a:prstGeom prst="rect">
            <a:avLst/>
          </a:prstGeom>
          <a:solidFill>
            <a:schemeClr val="tx1"/>
          </a:solidFill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The * is a wild card for searching</a:t>
            </a:r>
          </a:p>
        </p:txBody>
      </p:sp>
      <p:sp>
        <p:nvSpPr>
          <p:cNvPr id="48133" name="Rectangle 7"/>
          <p:cNvSpPr>
            <a:spLocks noChangeArrowheads="1"/>
          </p:cNvSpPr>
          <p:nvPr/>
        </p:nvSpPr>
        <p:spPr bwMode="auto">
          <a:xfrm>
            <a:off x="228600" y="3810000"/>
            <a:ext cx="3200400" cy="2378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28650" eaLnBrk="0" hangingPunct="0">
              <a:spcBef>
                <a:spcPct val="50000"/>
              </a:spcBef>
            </a:pPr>
            <a:r>
              <a:rPr lang="en-US" b="1" u="sng">
                <a:solidFill>
                  <a:srgbClr val="000099"/>
                </a:solidFill>
              </a:rPr>
              <a:t>Approval Types for PR</a:t>
            </a:r>
            <a:endParaRPr lang="en-US" b="1" u="sng">
              <a:solidFill>
                <a:srgbClr val="A50021"/>
              </a:solidFill>
            </a:endParaRPr>
          </a:p>
          <a:p>
            <a:pPr lvl="1" defTabSz="628650" eaLnBrk="0" hangingPunct="0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FF"/>
                </a:solidFill>
              </a:rPr>
              <a:t>Manager</a:t>
            </a:r>
          </a:p>
          <a:p>
            <a:pPr lvl="1" defTabSz="628650" eaLnBrk="0" hangingPunct="0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FF"/>
                </a:solidFill>
              </a:rPr>
              <a:t>Accounting 	Classification</a:t>
            </a:r>
          </a:p>
          <a:p>
            <a:pPr lvl="1" defTabSz="628650" eaLnBrk="0" hangingPunct="0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rgbClr val="0000FF"/>
                </a:solidFill>
              </a:rPr>
              <a:t>Funds 	Authorization</a:t>
            </a:r>
          </a:p>
        </p:txBody>
      </p:sp>
      <p:sp>
        <p:nvSpPr>
          <p:cNvPr id="48134" name="Rectangle 8"/>
          <p:cNvSpPr>
            <a:spLocks noChangeArrowheads="1"/>
          </p:cNvSpPr>
          <p:nvPr/>
        </p:nvSpPr>
        <p:spPr bwMode="auto">
          <a:xfrm>
            <a:off x="228600" y="3810000"/>
            <a:ext cx="3200400" cy="23622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0" descr="16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807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Approval Routing – </a:t>
            </a:r>
            <a:br>
              <a:rPr lang="en-US" smtClean="0"/>
            </a:br>
            <a:r>
              <a:rPr lang="en-US" smtClean="0"/>
              <a:t>Add Routing List</a:t>
            </a:r>
          </a:p>
        </p:txBody>
      </p:sp>
      <p:pic>
        <p:nvPicPr>
          <p:cNvPr id="5017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343400"/>
            <a:ext cx="5257800" cy="22288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0180" name="Picture 11" descr="17t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743200"/>
            <a:ext cx="3429000" cy="262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7" descr="19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69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Finishing a Purchase Request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914400" y="5105400"/>
            <a:ext cx="7467600" cy="1236663"/>
          </a:xfrm>
          <a:prstGeom prst="rect">
            <a:avLst/>
          </a:prstGeom>
          <a:solidFill>
            <a:schemeClr val="tx1"/>
          </a:solidFill>
          <a:ln w="28575">
            <a:solidFill>
              <a:srgbClr val="A5002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lvl="1" eaLnBrk="0" hangingPunct="0">
              <a:spcBef>
                <a:spcPct val="20000"/>
              </a:spcBef>
              <a:buSzPct val="55000"/>
              <a:buFont typeface="Wingdings" pitchFamily="2" charset="2"/>
              <a:buNone/>
              <a:defRPr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To finish the Purchase Request:</a:t>
            </a:r>
          </a:p>
          <a:p>
            <a:pPr lvl="1" eaLnBrk="0" hangingPunct="0">
              <a:spcBef>
                <a:spcPct val="20000"/>
              </a:spcBef>
              <a:buSzPct val="55000"/>
              <a:buFont typeface="Wingdings" pitchFamily="2" charset="2"/>
              <a:buNone/>
              <a:defRPr/>
            </a:pPr>
            <a:r>
              <a:rPr lang="en-US" sz="180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US" sz="1400">
                <a:solidFill>
                  <a:schemeClr val="hlink"/>
                </a:solidFill>
                <a:latin typeface="Arial" charset="0"/>
              </a:rPr>
              <a:t>- Save the form</a:t>
            </a:r>
          </a:p>
          <a:p>
            <a:pPr lvl="1" eaLnBrk="0" hangingPunct="0">
              <a:spcBef>
                <a:spcPct val="20000"/>
              </a:spcBef>
              <a:buSzPct val="55000"/>
              <a:buFont typeface="Wingdings" pitchFamily="2" charset="2"/>
              <a:buNone/>
              <a:defRPr/>
            </a:pPr>
            <a:r>
              <a:rPr lang="en-US" sz="1400">
                <a:solidFill>
                  <a:schemeClr val="hlink"/>
                </a:solidFill>
                <a:latin typeface="Arial" charset="0"/>
              </a:rPr>
              <a:t>	- Verify and correct any errors</a:t>
            </a:r>
          </a:p>
          <a:p>
            <a:pPr lvl="1" eaLnBrk="0" hangingPunct="0">
              <a:spcBef>
                <a:spcPct val="20000"/>
              </a:spcBef>
              <a:buSzPct val="55000"/>
              <a:buFont typeface="Wingdings" pitchFamily="2" charset="2"/>
              <a:buNone/>
              <a:defRPr/>
            </a:pPr>
            <a:r>
              <a:rPr lang="en-US" sz="1400">
                <a:solidFill>
                  <a:schemeClr val="hlink"/>
                </a:solidFill>
                <a:latin typeface="Arial" charset="0"/>
              </a:rPr>
              <a:t>	- Submit the document for approvals and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Defining a Purchase Request</a:t>
            </a:r>
          </a:p>
        </p:txBody>
      </p:sp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8435" name="Text Box 20"/>
          <p:cNvSpPr txBox="1">
            <a:spLocks noChangeArrowheads="1"/>
          </p:cNvSpPr>
          <p:nvPr/>
        </p:nvSpPr>
        <p:spPr bwMode="auto">
          <a:xfrm>
            <a:off x="914400" y="1981200"/>
            <a:ext cx="7696200" cy="5300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 A Purchase Request is a document that details what goods or services you would like to purchase for the future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Allows funding to be set aside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 Captures: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Approvals needed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Funding needed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Correct accounting code</a:t>
            </a: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endParaRPr lang="en-US" sz="2400">
              <a:solidFill>
                <a:schemeClr val="hlink"/>
              </a:solidFill>
              <a:latin typeface="Times New Roman" pitchFamily="18" charset="0"/>
            </a:endParaRPr>
          </a:p>
          <a:p>
            <a:pPr lvl="1" eaLnBrk="0" hangingPunct="0">
              <a:spcBef>
                <a:spcPct val="50000"/>
              </a:spcBef>
              <a:buFont typeface="Wingdings" pitchFamily="2" charset="2"/>
              <a:buChar char="Ø"/>
            </a:pP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Form becomes a Document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7924800" cy="4114800"/>
          </a:xfrm>
        </p:spPr>
        <p:txBody>
          <a:bodyPr/>
          <a:lstStyle/>
          <a:p>
            <a:r>
              <a:rPr lang="en-US" sz="2400" smtClean="0"/>
              <a:t>All approvals are applied</a:t>
            </a:r>
          </a:p>
          <a:p>
            <a:r>
              <a:rPr lang="en-US" sz="2400" smtClean="0"/>
              <a:t>PR is Ad-Hoc routed to a Contracting Officer (CO)</a:t>
            </a:r>
          </a:p>
          <a:p>
            <a:r>
              <a:rPr lang="en-US" sz="2400" smtClean="0"/>
              <a:t>CO creates a Purchase Order (PO)</a:t>
            </a:r>
          </a:p>
          <a:p>
            <a:pPr lvl="1"/>
            <a:r>
              <a:rPr lang="en-US" sz="2000" smtClean="0"/>
              <a:t>Obligation is established in Pegasys</a:t>
            </a:r>
          </a:p>
          <a:p>
            <a:pPr lvl="1"/>
            <a:r>
              <a:rPr lang="en-US" sz="2000" smtClean="0"/>
              <a:t>PO is sent to vendor</a:t>
            </a:r>
          </a:p>
          <a:p>
            <a:r>
              <a:rPr lang="en-US" sz="2400" smtClean="0"/>
              <a:t>Goods are sent or services are rendered</a:t>
            </a:r>
          </a:p>
          <a:p>
            <a:r>
              <a:rPr lang="en-US" sz="2400" smtClean="0"/>
              <a:t>Invoices submitted to Finance Center</a:t>
            </a:r>
          </a:p>
          <a:p>
            <a:r>
              <a:rPr lang="en-US" sz="2400" smtClean="0"/>
              <a:t>Finance Center enters invoice in Pegasys</a:t>
            </a:r>
          </a:p>
          <a:p>
            <a:r>
              <a:rPr lang="en-US" sz="2400" smtClean="0"/>
              <a:t>User processes Receipt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Document Defaults</a:t>
            </a:r>
          </a:p>
        </p:txBody>
      </p:sp>
      <p:sp>
        <p:nvSpPr>
          <p:cNvPr id="54274" name="Text Box 7"/>
          <p:cNvSpPr txBox="1">
            <a:spLocks noChangeArrowheads="1"/>
          </p:cNvSpPr>
          <p:nvPr/>
        </p:nvSpPr>
        <p:spPr bwMode="auto">
          <a:xfrm>
            <a:off x="152400" y="2133600"/>
            <a:ext cx="1752600" cy="16160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85750" eaLnBrk="0" hangingPunct="0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chemeClr val="hlink"/>
                </a:solidFill>
              </a:rPr>
              <a:t>Select:</a:t>
            </a:r>
          </a:p>
          <a:p>
            <a:pPr defTabSz="285750"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 Preferences</a:t>
            </a:r>
          </a:p>
          <a:p>
            <a:pPr defTabSz="285750"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 Document 	Defaults</a:t>
            </a:r>
          </a:p>
        </p:txBody>
      </p:sp>
      <p:pic>
        <p:nvPicPr>
          <p:cNvPr id="54275" name="Picture 8" descr="20th"/>
          <p:cNvPicPr>
            <a:picLocks noChangeAspect="1" noChangeArrowheads="1"/>
          </p:cNvPicPr>
          <p:nvPr/>
        </p:nvPicPr>
        <p:blipFill>
          <a:blip r:embed="rId3"/>
          <a:srcRect r="6061" b="4546"/>
          <a:stretch>
            <a:fillRect/>
          </a:stretch>
        </p:blipFill>
        <p:spPr bwMode="auto">
          <a:xfrm>
            <a:off x="1905000" y="1447800"/>
            <a:ext cx="708660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Document Defaults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086600" cy="2590800"/>
          </a:xfrm>
        </p:spPr>
        <p:txBody>
          <a:bodyPr/>
          <a:lstStyle/>
          <a:p>
            <a:pPr lvl="1">
              <a:buFontTx/>
              <a:buNone/>
            </a:pPr>
            <a:endParaRPr lang="en-US" sz="2000" smtClean="0"/>
          </a:p>
          <a:p>
            <a:pPr lvl="1"/>
            <a:r>
              <a:rPr lang="en-US" smtClean="0"/>
              <a:t>Set a default vendor and/or accounting template based on document type</a:t>
            </a:r>
          </a:p>
        </p:txBody>
      </p:sp>
      <p:pic>
        <p:nvPicPr>
          <p:cNvPr id="56323" name="Picture 5" descr="21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895600"/>
            <a:ext cx="5180013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Office Defaults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467600" cy="1905000"/>
          </a:xfrm>
        </p:spPr>
        <p:txBody>
          <a:bodyPr/>
          <a:lstStyle/>
          <a:p>
            <a:endParaRPr lang="en-US" b="0" smtClean="0"/>
          </a:p>
          <a:p>
            <a:r>
              <a:rPr lang="en-US" b="0" smtClean="0"/>
              <a:t>Set a default office for different office types</a:t>
            </a:r>
          </a:p>
          <a:p>
            <a:endParaRPr lang="en-US" b="0" smtClean="0"/>
          </a:p>
        </p:txBody>
      </p:sp>
      <p:pic>
        <p:nvPicPr>
          <p:cNvPr id="57347" name="Picture 5" descr="22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0577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Features- Copy From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2286000" cy="3048000"/>
          </a:xfrm>
        </p:spPr>
        <p:txBody>
          <a:bodyPr/>
          <a:lstStyle/>
          <a:p>
            <a:r>
              <a:rPr lang="en-US" sz="2000" smtClean="0"/>
              <a:t>Create new PR</a:t>
            </a:r>
          </a:p>
          <a:p>
            <a:endParaRPr lang="en-US" sz="2000" smtClean="0"/>
          </a:p>
          <a:p>
            <a:r>
              <a:rPr lang="en-US" sz="2000" smtClean="0"/>
              <a:t>Select Copy From</a:t>
            </a:r>
          </a:p>
          <a:p>
            <a:endParaRPr lang="en-US" sz="2000" smtClean="0"/>
          </a:p>
          <a:p>
            <a:r>
              <a:rPr lang="en-US" sz="2000" smtClean="0"/>
              <a:t>Click Next</a:t>
            </a:r>
          </a:p>
        </p:txBody>
      </p:sp>
      <p:pic>
        <p:nvPicPr>
          <p:cNvPr id="58371" name="Picture 7" descr="23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676400"/>
            <a:ext cx="6723063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- Copy From</a:t>
            </a:r>
          </a:p>
        </p:txBody>
      </p:sp>
      <p:pic>
        <p:nvPicPr>
          <p:cNvPr id="60418" name="Picture 7" descr="24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681913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Features - Favorites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467600" cy="4114800"/>
          </a:xfrm>
        </p:spPr>
        <p:txBody>
          <a:bodyPr/>
          <a:lstStyle/>
          <a:p>
            <a:r>
              <a:rPr lang="en-US" sz="2400" b="0" smtClean="0"/>
              <a:t>Used to expedite the process of creating forms</a:t>
            </a:r>
          </a:p>
          <a:p>
            <a:r>
              <a:rPr lang="en-US" sz="2400" b="0" smtClean="0"/>
              <a:t>Values available from the Favorites icon       in the appropriate data entry fields in Pegasys</a:t>
            </a:r>
          </a:p>
          <a:p>
            <a:r>
              <a:rPr lang="en-US" sz="2400" b="0" smtClean="0"/>
              <a:t>Use the Favorites icon to select frequently used reference data</a:t>
            </a: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057400"/>
            <a:ext cx="3778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886200"/>
            <a:ext cx="7812088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318" name="Text Box 6"/>
          <p:cNvSpPr txBox="1">
            <a:spLocks noChangeArrowheads="1"/>
          </p:cNvSpPr>
          <p:nvPr/>
        </p:nvSpPr>
        <p:spPr bwMode="auto">
          <a:xfrm>
            <a:off x="6553200" y="3429000"/>
            <a:ext cx="2362200" cy="739775"/>
          </a:xfrm>
          <a:prstGeom prst="rect">
            <a:avLst/>
          </a:prstGeom>
          <a:solidFill>
            <a:schemeClr val="tx1"/>
          </a:solidFill>
          <a:ln w="38100">
            <a:solidFill>
              <a:srgbClr val="CC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The * is a wild card for 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5" name="Rectangle 2050"/>
          <p:cNvSpPr>
            <a:spLocks noChangeArrowheads="1"/>
          </p:cNvSpPr>
          <p:nvPr/>
        </p:nvSpPr>
        <p:spPr bwMode="auto">
          <a:xfrm>
            <a:off x="1295400" y="3048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 i="1">
                <a:latin typeface="Arial Black" pitchFamily="34" charset="0"/>
              </a:rPr>
              <a:t>Goals of Information Security</a:t>
            </a:r>
          </a:p>
        </p:txBody>
      </p:sp>
      <p:sp>
        <p:nvSpPr>
          <p:cNvPr id="983046" name="Rectangle 2051"/>
          <p:cNvSpPr>
            <a:spLocks noChangeArrowheads="1"/>
          </p:cNvSpPr>
          <p:nvPr/>
        </p:nvSpPr>
        <p:spPr bwMode="auto">
          <a:xfrm>
            <a:off x="457200" y="1600200"/>
            <a:ext cx="4508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177800" eaLnBrk="0" hangingPunct="0">
              <a:spcAft>
                <a:spcPct val="30000"/>
              </a:spcAft>
              <a:buFontTx/>
              <a:buChar char="•"/>
            </a:pPr>
            <a:r>
              <a:rPr lang="en-US" sz="2400" b="1">
                <a:solidFill>
                  <a:srgbClr val="330099"/>
                </a:solidFill>
                <a:latin typeface="Times New Roman" pitchFamily="18" charset="0"/>
              </a:rPr>
              <a:t>Confidentiality</a:t>
            </a:r>
          </a:p>
          <a:p>
            <a:pPr marL="742950" lvl="1" indent="-285750" eaLnBrk="0" hangingPunct="0">
              <a:spcAft>
                <a:spcPct val="30000"/>
              </a:spcAft>
              <a:buFontTx/>
              <a:buChar char="-"/>
            </a:pPr>
            <a:r>
              <a:rPr lang="en-US">
                <a:solidFill>
                  <a:srgbClr val="330099"/>
                </a:solidFill>
                <a:latin typeface="Times New Roman" pitchFamily="18" charset="0"/>
              </a:rPr>
              <a:t>Data must be protected against unauthorized disclosure</a:t>
            </a:r>
            <a:endParaRPr lang="en-US" b="1">
              <a:solidFill>
                <a:srgbClr val="330099"/>
              </a:solidFill>
              <a:latin typeface="Times New Roman" pitchFamily="18" charset="0"/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endParaRPr lang="en-US" sz="1400" b="1">
              <a:solidFill>
                <a:srgbClr val="330099"/>
              </a:solidFill>
              <a:latin typeface="Times New Roman" pitchFamily="18" charset="0"/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r>
              <a:rPr lang="en-US" sz="2400" b="1">
                <a:solidFill>
                  <a:srgbClr val="330099"/>
                </a:solidFill>
                <a:latin typeface="Times New Roman" pitchFamily="18" charset="0"/>
              </a:rPr>
              <a:t>Integrity</a:t>
            </a:r>
          </a:p>
          <a:p>
            <a:pPr marL="742950" lvl="1" indent="-285750" eaLnBrk="0" hangingPunct="0">
              <a:spcAft>
                <a:spcPct val="30000"/>
              </a:spcAft>
              <a:buFontTx/>
              <a:buChar char="-"/>
            </a:pPr>
            <a:r>
              <a:rPr lang="en-US">
                <a:solidFill>
                  <a:srgbClr val="330099"/>
                </a:solidFill>
                <a:latin typeface="Times New Roman" pitchFamily="18" charset="0"/>
              </a:rPr>
              <a:t>Systems must not permit processes or data to be changed without authorization</a:t>
            </a:r>
            <a:endParaRPr lang="en-US" b="1">
              <a:solidFill>
                <a:srgbClr val="330099"/>
              </a:solidFill>
              <a:latin typeface="Times New Roman" pitchFamily="18" charset="0"/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endParaRPr lang="en-US" sz="1400" b="1">
              <a:solidFill>
                <a:srgbClr val="330099"/>
              </a:solidFill>
              <a:latin typeface="Times New Roman" pitchFamily="18" charset="0"/>
            </a:endParaRPr>
          </a:p>
          <a:p>
            <a:pPr indent="177800" eaLnBrk="0" hangingPunct="0">
              <a:spcAft>
                <a:spcPct val="30000"/>
              </a:spcAft>
              <a:buFontTx/>
              <a:buChar char="•"/>
            </a:pPr>
            <a:r>
              <a:rPr lang="en-US" sz="2400" b="1">
                <a:solidFill>
                  <a:srgbClr val="330099"/>
                </a:solidFill>
                <a:latin typeface="Times New Roman" pitchFamily="18" charset="0"/>
              </a:rPr>
              <a:t>Availability</a:t>
            </a:r>
          </a:p>
          <a:p>
            <a:pPr marL="742950" lvl="1" indent="-285750" eaLnBrk="0" hangingPunct="0">
              <a:spcAft>
                <a:spcPct val="30000"/>
              </a:spcAft>
              <a:buFontTx/>
              <a:buChar char="-"/>
            </a:pPr>
            <a:r>
              <a:rPr lang="en-US">
                <a:solidFill>
                  <a:srgbClr val="330099"/>
                </a:solidFill>
                <a:latin typeface="Times New Roman" pitchFamily="18" charset="0"/>
              </a:rPr>
              <a:t>Systems must be functional and operational</a:t>
            </a:r>
          </a:p>
        </p:txBody>
      </p:sp>
      <p:graphicFrame>
        <p:nvGraphicFramePr>
          <p:cNvPr id="983044" name="Object 2052"/>
          <p:cNvGraphicFramePr>
            <a:graphicFrameLocks noChangeAspect="1"/>
          </p:cNvGraphicFramePr>
          <p:nvPr/>
        </p:nvGraphicFramePr>
        <p:xfrm>
          <a:off x="5105400" y="1828800"/>
          <a:ext cx="3816350" cy="3962400"/>
        </p:xfrm>
        <a:graphic>
          <a:graphicData uri="http://schemas.openxmlformats.org/presentationml/2006/ole">
            <p:oleObj spid="_x0000_s983044" name="Clip" r:id="rId4" imgW="3230280" imgH="3344760" progId="">
              <p:embed/>
            </p:oleObj>
          </a:graphicData>
        </a:graphic>
      </p:graphicFrame>
      <p:sp>
        <p:nvSpPr>
          <p:cNvPr id="983047" name="Text Box 2053"/>
          <p:cNvSpPr txBox="1">
            <a:spLocks noChangeArrowheads="1"/>
          </p:cNvSpPr>
          <p:nvPr/>
        </p:nvSpPr>
        <p:spPr bwMode="auto">
          <a:xfrm>
            <a:off x="5943600" y="2286000"/>
            <a:ext cx="2209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2"/>
                </a:solidFill>
                <a:latin typeface="Arial" charset="0"/>
              </a:rPr>
              <a:t>Confidentiality</a:t>
            </a:r>
            <a:endParaRPr lang="en-US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983048" name="Text Box 2054"/>
          <p:cNvSpPr txBox="1">
            <a:spLocks noChangeArrowheads="1"/>
          </p:cNvSpPr>
          <p:nvPr/>
        </p:nvSpPr>
        <p:spPr bwMode="auto">
          <a:xfrm rot="-2792811">
            <a:off x="7607300" y="4660900"/>
            <a:ext cx="11842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2"/>
                </a:solidFill>
                <a:latin typeface="Arial" charset="0"/>
              </a:rPr>
              <a:t>Integrity</a:t>
            </a:r>
          </a:p>
        </p:txBody>
      </p:sp>
      <p:sp>
        <p:nvSpPr>
          <p:cNvPr id="983049" name="Text Box 2055"/>
          <p:cNvSpPr txBox="1">
            <a:spLocks noChangeArrowheads="1"/>
          </p:cNvSpPr>
          <p:nvPr/>
        </p:nvSpPr>
        <p:spPr bwMode="auto">
          <a:xfrm rot="3215504">
            <a:off x="4990306" y="4687094"/>
            <a:ext cx="1539875" cy="3952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b="1">
                <a:solidFill>
                  <a:schemeClr val="bg2"/>
                </a:solidFill>
                <a:latin typeface="Arial" charset="0"/>
              </a:rPr>
              <a:t>Availability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96200" cy="1219200"/>
          </a:xfrm>
        </p:spPr>
        <p:txBody>
          <a:bodyPr/>
          <a:lstStyle/>
          <a:p>
            <a:r>
              <a:rPr lang="en-US" sz="2600" smtClean="0"/>
              <a:t>Why is Information Security Important?</a:t>
            </a:r>
          </a:p>
        </p:txBody>
      </p:sp>
      <p:sp>
        <p:nvSpPr>
          <p:cNvPr id="98509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772400" cy="4114800"/>
          </a:xfrm>
        </p:spPr>
        <p:txBody>
          <a:bodyPr/>
          <a:lstStyle/>
          <a:p>
            <a:r>
              <a:rPr lang="en-US" sz="2600" smtClean="0">
                <a:solidFill>
                  <a:srgbClr val="330099"/>
                </a:solidFill>
              </a:rPr>
              <a:t>Must be in compliance with regulatory requirements such as OMB Circular A-130, Computer Security Act, FISMA and GSA IT security policies</a:t>
            </a:r>
          </a:p>
          <a:p>
            <a:endParaRPr lang="en-US" sz="1400" smtClean="0">
              <a:solidFill>
                <a:srgbClr val="330099"/>
              </a:solidFill>
            </a:endParaRPr>
          </a:p>
          <a:p>
            <a:endParaRPr lang="en-US" sz="800" smtClean="0">
              <a:solidFill>
                <a:srgbClr val="330099"/>
              </a:solidFill>
            </a:endParaRPr>
          </a:p>
          <a:p>
            <a:r>
              <a:rPr lang="en-US" sz="2600" smtClean="0">
                <a:solidFill>
                  <a:srgbClr val="330099"/>
                </a:solidFill>
              </a:rPr>
              <a:t>Protects GSA information resources from potential abuse and misuse</a:t>
            </a:r>
          </a:p>
          <a:p>
            <a:endParaRPr lang="en-US" sz="1400" smtClean="0">
              <a:solidFill>
                <a:srgbClr val="330099"/>
              </a:solidFill>
            </a:endParaRPr>
          </a:p>
          <a:p>
            <a:endParaRPr lang="en-US" sz="800" smtClean="0">
              <a:solidFill>
                <a:srgbClr val="330099"/>
              </a:solidFill>
            </a:endParaRPr>
          </a:p>
          <a:p>
            <a:r>
              <a:rPr lang="en-US" sz="2600" smtClean="0">
                <a:solidFill>
                  <a:srgbClr val="330099"/>
                </a:solidFill>
              </a:rPr>
              <a:t>Follows sound business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239000" cy="1143000"/>
          </a:xfrm>
        </p:spPr>
        <p:txBody>
          <a:bodyPr/>
          <a:lstStyle/>
          <a:p>
            <a:r>
              <a:rPr lang="en-US" sz="3600" smtClean="0"/>
              <a:t>User Responsibility</a:t>
            </a:r>
          </a:p>
        </p:txBody>
      </p:sp>
      <p:sp>
        <p:nvSpPr>
          <p:cNvPr id="9881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447800"/>
            <a:ext cx="7467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Responsible for adherence to GSA information security policy</a:t>
            </a:r>
          </a:p>
          <a:p>
            <a:pPr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Protect Pegasys login ID and password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Do not allow others to use your login ID / password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Do not write it down</a:t>
            </a:r>
          </a:p>
          <a:p>
            <a:pPr lvl="1"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Log out whenever you are not using Pegasys</a:t>
            </a:r>
          </a:p>
          <a:p>
            <a:pPr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Protect sensitive information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Shred reports containing sensitive information</a:t>
            </a:r>
          </a:p>
          <a:p>
            <a:pPr lvl="1">
              <a:lnSpc>
                <a:spcPct val="90000"/>
              </a:lnSpc>
            </a:pPr>
            <a:endParaRPr lang="en-US" sz="900" smtClean="0">
              <a:solidFill>
                <a:srgbClr val="33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 smtClean="0">
                <a:solidFill>
                  <a:srgbClr val="330099"/>
                </a:solidFill>
              </a:rPr>
              <a:t>Report security incidents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Refer to OCFO Incident Handling Procedures for further guidance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solidFill>
                  <a:srgbClr val="330099"/>
                </a:solidFill>
              </a:rPr>
              <a:t>Report security incidents to your supervisor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76350" y="381000"/>
            <a:ext cx="7410450" cy="914400"/>
          </a:xfrm>
        </p:spPr>
        <p:txBody>
          <a:bodyPr lIns="46038" rIns="46038"/>
          <a:lstStyle/>
          <a:p>
            <a:pPr>
              <a:lnSpc>
                <a:spcPct val="90000"/>
              </a:lnSpc>
            </a:pPr>
            <a:r>
              <a:rPr lang="en-US" smtClean="0"/>
              <a:t>Standard Purchasing Chain</a:t>
            </a:r>
            <a:br>
              <a:rPr lang="en-US" smtClean="0"/>
            </a:br>
            <a:r>
              <a:rPr lang="en-US" smtClean="0"/>
              <a:t>Pegasys</a:t>
            </a:r>
          </a:p>
        </p:txBody>
      </p:sp>
      <p:sp>
        <p:nvSpPr>
          <p:cNvPr id="20482" name="Rectangle 102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grpSp>
        <p:nvGrpSpPr>
          <p:cNvPr id="966660" name="Group 1028"/>
          <p:cNvGrpSpPr>
            <a:grpSpLocks/>
          </p:cNvGrpSpPr>
          <p:nvPr/>
        </p:nvGrpSpPr>
        <p:grpSpPr bwMode="auto">
          <a:xfrm>
            <a:off x="609600" y="3200400"/>
            <a:ext cx="1355725" cy="1095375"/>
            <a:chOff x="1200" y="1488"/>
            <a:chExt cx="854" cy="690"/>
          </a:xfrm>
        </p:grpSpPr>
        <p:sp>
          <p:nvSpPr>
            <p:cNvPr id="20498" name="Rectangle 1029"/>
            <p:cNvSpPr>
              <a:spLocks noChangeArrowheads="1"/>
            </p:cNvSpPr>
            <p:nvPr/>
          </p:nvSpPr>
          <p:spPr bwMode="auto">
            <a:xfrm>
              <a:off x="1392" y="1488"/>
              <a:ext cx="662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Request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PR</a:t>
              </a:r>
            </a:p>
          </p:txBody>
        </p:sp>
        <p:sp>
          <p:nvSpPr>
            <p:cNvPr id="20499" name="Line 1030"/>
            <p:cNvSpPr>
              <a:spLocks noChangeShapeType="1"/>
            </p:cNvSpPr>
            <p:nvPr/>
          </p:nvSpPr>
          <p:spPr bwMode="auto">
            <a:xfrm>
              <a:off x="1200" y="1632"/>
              <a:ext cx="192" cy="0"/>
            </a:xfrm>
            <a:prstGeom prst="line">
              <a:avLst/>
            </a:prstGeom>
            <a:noFill/>
            <a:ln w="57150">
              <a:noFill/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6663" name="Group 1031"/>
          <p:cNvGrpSpPr>
            <a:grpSpLocks/>
          </p:cNvGrpSpPr>
          <p:nvPr/>
        </p:nvGrpSpPr>
        <p:grpSpPr bwMode="auto">
          <a:xfrm>
            <a:off x="2362200" y="3200400"/>
            <a:ext cx="1347788" cy="2378075"/>
            <a:chOff x="2160" y="1488"/>
            <a:chExt cx="849" cy="1498"/>
          </a:xfrm>
        </p:grpSpPr>
        <p:sp>
          <p:nvSpPr>
            <p:cNvPr id="20496" name="Rectangle 1032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337" y="1488"/>
              <a:ext cx="672" cy="1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Order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1800" b="1">
                  <a:solidFill>
                    <a:srgbClr val="FF3300"/>
                  </a:solidFill>
                  <a:latin typeface="Times New Roman" pitchFamily="18" charset="0"/>
                </a:rPr>
                <a:t>GP</a:t>
              </a:r>
            </a:p>
            <a:p>
              <a:pPr algn="ctr" eaLnBrk="0" hangingPunct="0"/>
              <a:r>
                <a:rPr lang="en-US" sz="1800" b="1">
                  <a:solidFill>
                    <a:srgbClr val="FF3300"/>
                  </a:solidFill>
                  <a:latin typeface="Times New Roman" pitchFamily="18" charset="0"/>
                </a:rPr>
                <a:t>FP</a:t>
              </a:r>
            </a:p>
            <a:p>
              <a:pPr algn="ctr" eaLnBrk="0" hangingPunct="0"/>
              <a:r>
                <a:rPr lang="en-US" sz="1800" b="1">
                  <a:solidFill>
                    <a:srgbClr val="FF3300"/>
                  </a:solidFill>
                  <a:latin typeface="Times New Roman" pitchFamily="18" charset="0"/>
                </a:rPr>
                <a:t>TP</a:t>
              </a:r>
            </a:p>
            <a:p>
              <a:pPr algn="ctr" eaLnBrk="0" hangingPunct="0"/>
              <a:r>
                <a:rPr lang="en-US" sz="1800" b="1">
                  <a:solidFill>
                    <a:srgbClr val="FF3300"/>
                  </a:solidFill>
                  <a:latin typeface="Times New Roman" pitchFamily="18" charset="0"/>
                </a:rPr>
                <a:t>OP</a:t>
              </a:r>
            </a:p>
            <a:p>
              <a:pPr algn="ctr" eaLnBrk="0" hangingPunct="0"/>
              <a:r>
                <a:rPr lang="en-US" sz="1800" b="1">
                  <a:solidFill>
                    <a:srgbClr val="FF3300"/>
                  </a:solidFill>
                  <a:latin typeface="Times New Roman" pitchFamily="18" charset="0"/>
                </a:rPr>
                <a:t>XP</a:t>
              </a:r>
            </a:p>
            <a:p>
              <a:pPr algn="ctr" eaLnBrk="0" hangingPunct="0"/>
              <a:r>
                <a:rPr lang="en-US" sz="1800" b="1">
                  <a:solidFill>
                    <a:srgbClr val="FF3300"/>
                  </a:solidFill>
                  <a:latin typeface="Times New Roman" pitchFamily="18" charset="0"/>
                </a:rPr>
                <a:t>PJ, PN, PP</a:t>
              </a:r>
              <a:endParaRPr lang="en-US" sz="1800" b="1">
                <a:solidFill>
                  <a:srgbClr val="FF3300"/>
                </a:solidFill>
                <a:latin typeface="Times New Roman" pitchFamily="18" charset="0"/>
                <a:hlinkClick r:id="rId3" action="ppaction://hlinksldjump"/>
              </a:endParaRPr>
            </a:p>
          </p:txBody>
        </p:sp>
        <p:sp>
          <p:nvSpPr>
            <p:cNvPr id="20497" name="Line 1033"/>
            <p:cNvSpPr>
              <a:spLocks noChangeShapeType="1"/>
            </p:cNvSpPr>
            <p:nvPr/>
          </p:nvSpPr>
          <p:spPr bwMode="auto">
            <a:xfrm>
              <a:off x="2160" y="1632"/>
              <a:ext cx="192" cy="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6666" name="Group 1034"/>
          <p:cNvGrpSpPr>
            <a:grpSpLocks/>
          </p:cNvGrpSpPr>
          <p:nvPr/>
        </p:nvGrpSpPr>
        <p:grpSpPr bwMode="auto">
          <a:xfrm>
            <a:off x="4038600" y="3733800"/>
            <a:ext cx="1862138" cy="1476375"/>
            <a:chOff x="2976" y="1824"/>
            <a:chExt cx="1173" cy="930"/>
          </a:xfrm>
        </p:grpSpPr>
        <p:sp>
          <p:nvSpPr>
            <p:cNvPr id="20494" name="Rectangle 1035"/>
            <p:cNvSpPr>
              <a:spLocks noChangeArrowheads="1"/>
            </p:cNvSpPr>
            <p:nvPr/>
          </p:nvSpPr>
          <p:spPr bwMode="auto">
            <a:xfrm>
              <a:off x="3477" y="2064"/>
              <a:ext cx="672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Receipt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RW/RK</a:t>
              </a:r>
            </a:p>
          </p:txBody>
        </p:sp>
        <p:sp>
          <p:nvSpPr>
            <p:cNvPr id="20495" name="Line 1036"/>
            <p:cNvSpPr>
              <a:spLocks noChangeShapeType="1"/>
            </p:cNvSpPr>
            <p:nvPr/>
          </p:nvSpPr>
          <p:spPr bwMode="auto">
            <a:xfrm>
              <a:off x="2976" y="1824"/>
              <a:ext cx="384" cy="28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6669" name="Group 1037"/>
          <p:cNvGrpSpPr>
            <a:grpSpLocks/>
          </p:cNvGrpSpPr>
          <p:nvPr/>
        </p:nvGrpSpPr>
        <p:grpSpPr bwMode="auto">
          <a:xfrm>
            <a:off x="4038600" y="2514600"/>
            <a:ext cx="1747838" cy="1095375"/>
            <a:chOff x="3024" y="1056"/>
            <a:chExt cx="1101" cy="690"/>
          </a:xfrm>
        </p:grpSpPr>
        <p:sp>
          <p:nvSpPr>
            <p:cNvPr id="20492" name="Rectangle 1038"/>
            <p:cNvSpPr>
              <a:spLocks noChangeArrowheads="1"/>
            </p:cNvSpPr>
            <p:nvPr/>
          </p:nvSpPr>
          <p:spPr bwMode="auto">
            <a:xfrm>
              <a:off x="3480" y="1056"/>
              <a:ext cx="64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 Invoice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M7/M6</a:t>
              </a:r>
            </a:p>
          </p:txBody>
        </p:sp>
        <p:sp>
          <p:nvSpPr>
            <p:cNvPr id="20493" name="Line 1039"/>
            <p:cNvSpPr>
              <a:spLocks noChangeShapeType="1"/>
            </p:cNvSpPr>
            <p:nvPr/>
          </p:nvSpPr>
          <p:spPr bwMode="auto">
            <a:xfrm flipV="1">
              <a:off x="3024" y="1248"/>
              <a:ext cx="384" cy="240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6672" name="Group 1040"/>
          <p:cNvGrpSpPr>
            <a:grpSpLocks/>
          </p:cNvGrpSpPr>
          <p:nvPr/>
        </p:nvGrpSpPr>
        <p:grpSpPr bwMode="auto">
          <a:xfrm>
            <a:off x="6172200" y="2819400"/>
            <a:ext cx="2124075" cy="1841500"/>
            <a:chOff x="4272" y="1248"/>
            <a:chExt cx="1338" cy="1160"/>
          </a:xfrm>
        </p:grpSpPr>
        <p:sp>
          <p:nvSpPr>
            <p:cNvPr id="20489" name="Rectangle 1041"/>
            <p:cNvSpPr>
              <a:spLocks noChangeArrowheads="1"/>
            </p:cNvSpPr>
            <p:nvPr/>
          </p:nvSpPr>
          <p:spPr bwMode="auto">
            <a:xfrm>
              <a:off x="4458" y="1488"/>
              <a:ext cx="1152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Payment</a:t>
              </a:r>
            </a:p>
            <a:p>
              <a:pPr algn="ctr"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Authorization</a:t>
              </a:r>
            </a:p>
            <a:p>
              <a:pPr algn="ctr" eaLnBrk="0" hangingPunct="0"/>
              <a:endParaRPr lang="en-US" sz="2400" b="1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0" hangingPunct="0"/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P7/P6</a:t>
              </a:r>
            </a:p>
          </p:txBody>
        </p:sp>
        <p:sp>
          <p:nvSpPr>
            <p:cNvPr id="20490" name="Line 1042"/>
            <p:cNvSpPr>
              <a:spLocks noChangeShapeType="1"/>
            </p:cNvSpPr>
            <p:nvPr/>
          </p:nvSpPr>
          <p:spPr bwMode="auto">
            <a:xfrm flipV="1">
              <a:off x="4320" y="1968"/>
              <a:ext cx="28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043"/>
            <p:cNvSpPr>
              <a:spLocks noChangeShapeType="1"/>
            </p:cNvSpPr>
            <p:nvPr/>
          </p:nvSpPr>
          <p:spPr bwMode="auto">
            <a:xfrm>
              <a:off x="4272" y="1248"/>
              <a:ext cx="336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8" name="Text Box 1044"/>
          <p:cNvSpPr txBox="1">
            <a:spLocks noChangeArrowheads="1"/>
          </p:cNvSpPr>
          <p:nvPr/>
        </p:nvSpPr>
        <p:spPr bwMode="auto">
          <a:xfrm>
            <a:off x="914400" y="5486400"/>
            <a:ext cx="7696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20" name="Rectangle 2"/>
          <p:cNvSpPr>
            <a:spLocks noChangeArrowheads="1"/>
          </p:cNvSpPr>
          <p:nvPr/>
        </p:nvSpPr>
        <p:spPr bwMode="auto">
          <a:xfrm>
            <a:off x="1295400" y="304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200" i="1">
                <a:latin typeface="Arial Black" pitchFamily="34" charset="0"/>
              </a:rPr>
              <a:t>Keys to Incident Prevention</a:t>
            </a:r>
          </a:p>
        </p:txBody>
      </p:sp>
      <p:sp>
        <p:nvSpPr>
          <p:cNvPr id="986121" name="Rectangle 3"/>
          <p:cNvSpPr>
            <a:spLocks noChangeArrowheads="1"/>
          </p:cNvSpPr>
          <p:nvPr/>
        </p:nvSpPr>
        <p:spPr bwMode="auto">
          <a:xfrm>
            <a:off x="228600" y="228600"/>
            <a:ext cx="693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en-US" sz="2800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986116" name="Rectangle 4"/>
          <p:cNvSpPr>
            <a:spLocks noChangeArrowheads="1"/>
          </p:cNvSpPr>
          <p:nvPr/>
        </p:nvSpPr>
        <p:spPr bwMode="auto">
          <a:xfrm>
            <a:off x="1752600" y="1676400"/>
            <a:ext cx="6781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en-US" sz="2400" b="1">
                <a:solidFill>
                  <a:srgbClr val="33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Awareness</a:t>
            </a:r>
            <a:r>
              <a:rPr lang="en-US" b="1">
                <a:solidFill>
                  <a:srgbClr val="330099"/>
                </a:solidFill>
                <a:latin typeface="Times New Roman" pitchFamily="18" charset="0"/>
              </a:rPr>
              <a:t> - </a:t>
            </a:r>
            <a:r>
              <a:rPr lang="en-US" sz="2200">
                <a:solidFill>
                  <a:srgbClr val="330099"/>
                </a:solidFill>
                <a:latin typeface="Times New Roman" pitchFamily="18" charset="0"/>
              </a:rPr>
              <a:t>be aware of the value of the assets you are using to do your job and the nature of associated threats vulnerabilities and suspicious activities</a:t>
            </a:r>
          </a:p>
        </p:txBody>
      </p:sp>
      <p:graphicFrame>
        <p:nvGraphicFramePr>
          <p:cNvPr id="986117" name="Object 5"/>
          <p:cNvGraphicFramePr>
            <a:graphicFrameLocks noChangeAspect="1"/>
          </p:cNvGraphicFramePr>
          <p:nvPr>
            <p:ph type="clipArt" sz="half" idx="4294967295"/>
          </p:nvPr>
        </p:nvGraphicFramePr>
        <p:xfrm>
          <a:off x="1722438" y="3200400"/>
          <a:ext cx="766762" cy="1524000"/>
        </p:xfrm>
        <a:graphic>
          <a:graphicData uri="http://schemas.openxmlformats.org/presentationml/2006/ole">
            <p:oleObj spid="_x0000_s986117" name="Clip" r:id="rId3" imgW="1395360" imgH="2658600" progId="">
              <p:embed/>
            </p:oleObj>
          </a:graphicData>
        </a:graphic>
      </p:graphicFrame>
      <p:graphicFrame>
        <p:nvGraphicFramePr>
          <p:cNvPr id="986118" name="Object 6"/>
          <p:cNvGraphicFramePr>
            <a:graphicFrameLocks noChangeAspect="1"/>
          </p:cNvGraphicFramePr>
          <p:nvPr/>
        </p:nvGraphicFramePr>
        <p:xfrm>
          <a:off x="2590800" y="4800600"/>
          <a:ext cx="800100" cy="1524000"/>
        </p:xfrm>
        <a:graphic>
          <a:graphicData uri="http://schemas.openxmlformats.org/presentationml/2006/ole">
            <p:oleObj spid="_x0000_s986118" name="Clip" r:id="rId4" imgW="1395360" imgH="2658600" progId="">
              <p:embed/>
            </p:oleObj>
          </a:graphicData>
        </a:graphic>
      </p:graphicFrame>
      <p:graphicFrame>
        <p:nvGraphicFramePr>
          <p:cNvPr id="986119" name="Object 7"/>
          <p:cNvGraphicFramePr>
            <a:graphicFrameLocks noChangeAspect="1"/>
          </p:cNvGraphicFramePr>
          <p:nvPr/>
        </p:nvGraphicFramePr>
        <p:xfrm>
          <a:off x="457200" y="1524000"/>
          <a:ext cx="800100" cy="1524000"/>
        </p:xfrm>
        <a:graphic>
          <a:graphicData uri="http://schemas.openxmlformats.org/presentationml/2006/ole">
            <p:oleObj spid="_x0000_s986119" name="Clip" r:id="rId5" imgW="1395360" imgH="2658600" progId="">
              <p:embed/>
            </p:oleObj>
          </a:graphicData>
        </a:graphic>
      </p:graphicFrame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2743200" y="3429000"/>
            <a:ext cx="5715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en-US" sz="2400" b="1">
                <a:solidFill>
                  <a:srgbClr val="33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Compliance</a:t>
            </a:r>
            <a:r>
              <a:rPr lang="en-US" b="1">
                <a:solidFill>
                  <a:srgbClr val="330099"/>
                </a:solidFill>
                <a:latin typeface="Times New Roman" pitchFamily="18" charset="0"/>
              </a:rPr>
              <a:t> - </a:t>
            </a:r>
            <a:r>
              <a:rPr lang="en-US" sz="2200">
                <a:solidFill>
                  <a:srgbClr val="330099"/>
                </a:solidFill>
                <a:latin typeface="Times New Roman" pitchFamily="18" charset="0"/>
              </a:rPr>
              <a:t>comply with established safeguards, policies, and processes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886200" y="5029200"/>
            <a:ext cx="49530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en-US" sz="2400" b="1">
                <a:solidFill>
                  <a:srgbClr val="33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Common Sense</a:t>
            </a:r>
            <a:r>
              <a:rPr lang="en-US" b="1">
                <a:solidFill>
                  <a:srgbClr val="330099"/>
                </a:solidFill>
                <a:latin typeface="Times New Roman" pitchFamily="18" charset="0"/>
              </a:rPr>
              <a:t> - </a:t>
            </a:r>
            <a:r>
              <a:rPr lang="en-US" sz="2200">
                <a:solidFill>
                  <a:srgbClr val="330099"/>
                </a:solidFill>
                <a:latin typeface="Times New Roman" pitchFamily="18" charset="0"/>
              </a:rPr>
              <a:t>if something appears to be off, it generally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40" name="Rectangle 2"/>
          <p:cNvSpPr>
            <a:spLocks noChangeArrowheads="1"/>
          </p:cNvSpPr>
          <p:nvPr/>
        </p:nvSpPr>
        <p:spPr bwMode="auto">
          <a:xfrm>
            <a:off x="1295400" y="304800"/>
            <a:ext cx="7239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3600" i="1">
                <a:latin typeface="Arial Black" pitchFamily="34" charset="0"/>
              </a:rPr>
              <a:t>Remember ...</a:t>
            </a:r>
          </a:p>
        </p:txBody>
      </p:sp>
      <p:graphicFrame>
        <p:nvGraphicFramePr>
          <p:cNvPr id="987139" name="Object 3"/>
          <p:cNvGraphicFramePr>
            <a:graphicFrameLocks noChangeAspect="1"/>
          </p:cNvGraphicFramePr>
          <p:nvPr/>
        </p:nvGraphicFramePr>
        <p:xfrm>
          <a:off x="2039938" y="3233738"/>
          <a:ext cx="5045075" cy="3238500"/>
        </p:xfrm>
        <a:graphic>
          <a:graphicData uri="http://schemas.openxmlformats.org/presentationml/2006/ole">
            <p:oleObj spid="_x0000_s987139" name="Clip" r:id="rId3" imgW="5045040" imgH="3238200" progId="">
              <p:embed/>
            </p:oleObj>
          </a:graphicData>
        </a:graphic>
      </p:graphicFrame>
      <p:sp>
        <p:nvSpPr>
          <p:cNvPr id="987141" name="Text Box 4"/>
          <p:cNvSpPr txBox="1">
            <a:spLocks noChangeArrowheads="1"/>
          </p:cNvSpPr>
          <p:nvPr/>
        </p:nvSpPr>
        <p:spPr bwMode="auto">
          <a:xfrm>
            <a:off x="1943100" y="1739900"/>
            <a:ext cx="51054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3200" b="1">
                <a:solidFill>
                  <a:srgbClr val="330099"/>
                </a:solidFill>
                <a:latin typeface="Times New Roman" pitchFamily="18" charset="0"/>
              </a:rPr>
              <a:t>Security is a PEOPLE issue,</a:t>
            </a:r>
            <a:r>
              <a:rPr lang="en-US" sz="2800" b="1">
                <a:solidFill>
                  <a:srgbClr val="330099"/>
                </a:solidFill>
                <a:latin typeface="Times New Roman" pitchFamily="18" charset="0"/>
              </a:rPr>
              <a:t> 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800" b="1">
                <a:solidFill>
                  <a:srgbClr val="330099"/>
                </a:solidFill>
                <a:latin typeface="Times New Roman" pitchFamily="18" charset="0"/>
              </a:rPr>
              <a:t> not only a TECHNICAL one!</a:t>
            </a:r>
            <a:endParaRPr lang="en-US" sz="1800">
              <a:solidFill>
                <a:srgbClr val="330099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Pegasys Forms &amp; Documents</a:t>
            </a:r>
          </a:p>
        </p:txBody>
      </p:sp>
      <p:sp>
        <p:nvSpPr>
          <p:cNvPr id="22530" name="Text Box 4101"/>
          <p:cNvSpPr txBox="1">
            <a:spLocks noChangeArrowheads="1"/>
          </p:cNvSpPr>
          <p:nvPr/>
        </p:nvSpPr>
        <p:spPr bwMode="auto">
          <a:xfrm>
            <a:off x="228600" y="2209800"/>
            <a:ext cx="1905000" cy="2225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b="1">
                <a:solidFill>
                  <a:schemeClr val="hlink"/>
                </a:solidFill>
              </a:rPr>
              <a:t>Select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-Transactions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-Purchasing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-New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-Request</a:t>
            </a:r>
          </a:p>
        </p:txBody>
      </p:sp>
      <p:pic>
        <p:nvPicPr>
          <p:cNvPr id="22531" name="Picture 6"/>
          <p:cNvPicPr>
            <a:picLocks noChangeAspect="1" noChangeArrowheads="1"/>
          </p:cNvPicPr>
          <p:nvPr/>
        </p:nvPicPr>
        <p:blipFill>
          <a:blip r:embed="rId3"/>
          <a:srcRect l="627" t="12297" r="47368" b="44627"/>
          <a:stretch>
            <a:fillRect/>
          </a:stretch>
        </p:blipFill>
        <p:spPr bwMode="auto">
          <a:xfrm>
            <a:off x="2057400" y="1676400"/>
            <a:ext cx="6553200" cy="434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6019800" y="3886200"/>
            <a:ext cx="220980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Purchase Requests</a:t>
            </a:r>
          </a:p>
        </p:txBody>
      </p:sp>
      <p:sp>
        <p:nvSpPr>
          <p:cNvPr id="972804" name="Text Box 4100"/>
          <p:cNvSpPr txBox="1">
            <a:spLocks noChangeArrowheads="1"/>
          </p:cNvSpPr>
          <p:nvPr/>
        </p:nvSpPr>
        <p:spPr bwMode="auto">
          <a:xfrm>
            <a:off x="898525" y="36830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4579" name="Text Box 4115"/>
          <p:cNvSpPr txBox="1">
            <a:spLocks noChangeArrowheads="1"/>
          </p:cNvSpPr>
          <p:nvPr/>
        </p:nvSpPr>
        <p:spPr bwMode="auto">
          <a:xfrm>
            <a:off x="228600" y="2286000"/>
            <a:ext cx="2209800" cy="2682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00050"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 Enter </a:t>
            </a:r>
            <a:r>
              <a:rPr lang="en-US" b="1">
                <a:solidFill>
                  <a:schemeClr val="hlink"/>
                </a:solidFill>
              </a:rPr>
              <a:t>PR</a:t>
            </a:r>
          </a:p>
          <a:p>
            <a:pPr defTabSz="400050" eaLnBrk="0" hangingPunct="0">
              <a:spcBef>
                <a:spcPct val="50000"/>
              </a:spcBef>
            </a:pPr>
            <a:endParaRPr lang="en-US" b="1">
              <a:solidFill>
                <a:schemeClr val="hlink"/>
              </a:solidFill>
            </a:endParaRPr>
          </a:p>
          <a:p>
            <a:pPr defTabSz="400050" eaLnBrk="0" hangingPunct="0"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- Press </a:t>
            </a:r>
            <a:r>
              <a:rPr lang="en-US" b="1">
                <a:solidFill>
                  <a:schemeClr val="hlink"/>
                </a:solidFill>
              </a:rPr>
              <a:t>Tab</a:t>
            </a:r>
          </a:p>
          <a:p>
            <a:pPr defTabSz="400050" eaLnBrk="0" hangingPunct="0">
              <a:spcBef>
                <a:spcPct val="50000"/>
              </a:spcBef>
            </a:pPr>
            <a:endParaRPr lang="en-US" b="1">
              <a:solidFill>
                <a:schemeClr val="hlink"/>
              </a:solidFill>
            </a:endParaRPr>
          </a:p>
          <a:p>
            <a:pPr defTabSz="400050"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- </a:t>
            </a:r>
            <a:r>
              <a:rPr lang="en-US">
                <a:solidFill>
                  <a:schemeClr val="hlink"/>
                </a:solidFill>
              </a:rPr>
              <a:t>Click 	</a:t>
            </a:r>
            <a:r>
              <a:rPr lang="en-US" b="1">
                <a:solidFill>
                  <a:schemeClr val="hlink"/>
                </a:solidFill>
              </a:rPr>
              <a:t>Generate</a:t>
            </a:r>
          </a:p>
          <a:p>
            <a:pPr defTabSz="400050" eaLnBrk="0" hangingPunct="0">
              <a:spcBef>
                <a:spcPct val="50000"/>
              </a:spcBef>
            </a:pPr>
            <a:r>
              <a:rPr lang="en-US" b="1">
                <a:solidFill>
                  <a:schemeClr val="hlink"/>
                </a:solidFill>
              </a:rPr>
              <a:t>- </a:t>
            </a:r>
            <a:r>
              <a:rPr lang="en-US">
                <a:solidFill>
                  <a:schemeClr val="hlink"/>
                </a:solidFill>
              </a:rPr>
              <a:t>Click</a:t>
            </a:r>
            <a:r>
              <a:rPr lang="en-US" b="1">
                <a:solidFill>
                  <a:schemeClr val="hlink"/>
                </a:solidFill>
              </a:rPr>
              <a:t> Finish</a:t>
            </a:r>
            <a:endParaRPr lang="en-US">
              <a:solidFill>
                <a:schemeClr val="hlink"/>
              </a:solidFill>
            </a:endParaRPr>
          </a:p>
        </p:txBody>
      </p:sp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3"/>
          <a:srcRect l="737" t="12048" r="50603" b="36743"/>
          <a:stretch>
            <a:fillRect/>
          </a:stretch>
        </p:blipFill>
        <p:spPr bwMode="auto">
          <a:xfrm>
            <a:off x="2286000" y="1447800"/>
            <a:ext cx="5715000" cy="481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05" name="Text Box 4101"/>
          <p:cNvSpPr txBox="1">
            <a:spLocks noChangeArrowheads="1"/>
          </p:cNvSpPr>
          <p:nvPr/>
        </p:nvSpPr>
        <p:spPr bwMode="auto">
          <a:xfrm>
            <a:off x="6400800" y="4724400"/>
            <a:ext cx="2590800" cy="1339850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>
                <a:solidFill>
                  <a:schemeClr val="hlink"/>
                </a:solidFill>
              </a:rPr>
              <a:t>Must click the Generate button to obtain Document Number</a:t>
            </a:r>
          </a:p>
        </p:txBody>
      </p:sp>
      <p:sp>
        <p:nvSpPr>
          <p:cNvPr id="24582" name="Rectangle 12"/>
          <p:cNvSpPr>
            <a:spLocks noChangeArrowheads="1"/>
          </p:cNvSpPr>
          <p:nvPr/>
        </p:nvSpPr>
        <p:spPr bwMode="auto">
          <a:xfrm>
            <a:off x="2362200" y="3581400"/>
            <a:ext cx="3048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13"/>
          <p:cNvSpPr>
            <a:spLocks noChangeArrowheads="1"/>
          </p:cNvSpPr>
          <p:nvPr/>
        </p:nvSpPr>
        <p:spPr bwMode="auto">
          <a:xfrm>
            <a:off x="4800600" y="41910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4105"/>
          <p:cNvSpPr>
            <a:spLocks noChangeShapeType="1"/>
          </p:cNvSpPr>
          <p:nvPr/>
        </p:nvSpPr>
        <p:spPr bwMode="auto">
          <a:xfrm>
            <a:off x="7696200" y="4343400"/>
            <a:ext cx="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5" name="Line 4102"/>
          <p:cNvSpPr>
            <a:spLocks noChangeShapeType="1"/>
          </p:cNvSpPr>
          <p:nvPr/>
        </p:nvSpPr>
        <p:spPr bwMode="auto">
          <a:xfrm rot="10800000" flipV="1">
            <a:off x="6477000" y="4343400"/>
            <a:ext cx="1219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586" name="Rectangle 14"/>
          <p:cNvSpPr>
            <a:spLocks noChangeArrowheads="1"/>
          </p:cNvSpPr>
          <p:nvPr/>
        </p:nvSpPr>
        <p:spPr bwMode="auto">
          <a:xfrm>
            <a:off x="2819400" y="2209800"/>
            <a:ext cx="5334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Purchase Requests - Header</a:t>
            </a:r>
          </a:p>
        </p:txBody>
      </p:sp>
      <p:pic>
        <p:nvPicPr>
          <p:cNvPr id="26626" name="Picture 6" descr="3r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2296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9" descr="4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676400"/>
            <a:ext cx="62563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smtClean="0"/>
              <a:t>Purchase Requests – Description</a:t>
            </a:r>
          </a:p>
        </p:txBody>
      </p:sp>
      <p:sp>
        <p:nvSpPr>
          <p:cNvPr id="1028103" name="Text Box 7"/>
          <p:cNvSpPr txBox="1">
            <a:spLocks noChangeArrowheads="1"/>
          </p:cNvSpPr>
          <p:nvPr/>
        </p:nvSpPr>
        <p:spPr bwMode="auto">
          <a:xfrm>
            <a:off x="7462838" y="41402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28676" name="Text Box 15"/>
          <p:cNvSpPr txBox="1">
            <a:spLocks noChangeArrowheads="1"/>
          </p:cNvSpPr>
          <p:nvPr/>
        </p:nvSpPr>
        <p:spPr bwMode="auto">
          <a:xfrm>
            <a:off x="228600" y="3124200"/>
            <a:ext cx="1600200" cy="7302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Enter Description</a:t>
            </a:r>
          </a:p>
        </p:txBody>
      </p:sp>
      <p:grpSp>
        <p:nvGrpSpPr>
          <p:cNvPr id="28677" name="Group 16"/>
          <p:cNvGrpSpPr>
            <a:grpSpLocks/>
          </p:cNvGrpSpPr>
          <p:nvPr/>
        </p:nvGrpSpPr>
        <p:grpSpPr bwMode="auto">
          <a:xfrm>
            <a:off x="6477000" y="3429000"/>
            <a:ext cx="1604963" cy="2441575"/>
            <a:chOff x="4512" y="912"/>
            <a:chExt cx="1011" cy="1538"/>
          </a:xfrm>
        </p:grpSpPr>
        <p:sp>
          <p:nvSpPr>
            <p:cNvPr id="28678" name="AutoShape 17"/>
            <p:cNvSpPr>
              <a:spLocks noChangeArrowheads="1"/>
            </p:cNvSpPr>
            <p:nvPr/>
          </p:nvSpPr>
          <p:spPr bwMode="auto">
            <a:xfrm rot="2137818">
              <a:off x="4512" y="912"/>
              <a:ext cx="1011" cy="1538"/>
            </a:xfrm>
            <a:prstGeom prst="irregularSeal2">
              <a:avLst/>
            </a:prstGeom>
            <a:solidFill>
              <a:srgbClr val="FF0000"/>
            </a:solidFill>
            <a:ln w="9525">
              <a:miter lim="800000"/>
              <a:headEnd/>
              <a:tailEnd/>
            </a:ln>
            <a:scene3d>
              <a:camera prst="legacyPerspectiveFront">
                <a:rot lat="1500000" lon="1500000" rev="0"/>
              </a:camera>
              <a:lightRig rig="legacyFlat2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8679" name="Text Box 18"/>
            <p:cNvSpPr txBox="1">
              <a:spLocks noChangeArrowheads="1"/>
            </p:cNvSpPr>
            <p:nvPr/>
          </p:nvSpPr>
          <p:spPr bwMode="auto">
            <a:xfrm>
              <a:off x="4608" y="1392"/>
              <a:ext cx="864" cy="4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SzPct val="55000"/>
                <a:buFont typeface="Wingdings" pitchFamily="2" charset="2"/>
                <a:buNone/>
              </a:pPr>
              <a:r>
                <a:rPr lang="en-US" sz="2400" b="1"/>
                <a:t>Save Often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4" descr="5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371600"/>
            <a:ext cx="5867400" cy="50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Purchase Requests – Office Addresses</a:t>
            </a:r>
          </a:p>
        </p:txBody>
      </p:sp>
      <p:sp>
        <p:nvSpPr>
          <p:cNvPr id="976903" name="Text Box 1031"/>
          <p:cNvSpPr txBox="1">
            <a:spLocks noChangeArrowheads="1"/>
          </p:cNvSpPr>
          <p:nvPr/>
        </p:nvSpPr>
        <p:spPr bwMode="auto">
          <a:xfrm>
            <a:off x="7462838" y="41402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976904" name="Text Box 1032"/>
          <p:cNvSpPr txBox="1">
            <a:spLocks noChangeArrowheads="1"/>
          </p:cNvSpPr>
          <p:nvPr/>
        </p:nvSpPr>
        <p:spPr bwMode="auto">
          <a:xfrm>
            <a:off x="228600" y="3429000"/>
            <a:ext cx="1676400" cy="1644650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solidFill>
                  <a:srgbClr val="000099"/>
                </a:solidFill>
              </a:rPr>
              <a:t>Click these tabs to fill in more required fields.</a:t>
            </a:r>
          </a:p>
        </p:txBody>
      </p:sp>
      <p:sp>
        <p:nvSpPr>
          <p:cNvPr id="30725" name="Line 1033"/>
          <p:cNvSpPr>
            <a:spLocks noChangeShapeType="1"/>
          </p:cNvSpPr>
          <p:nvPr/>
        </p:nvSpPr>
        <p:spPr bwMode="auto">
          <a:xfrm rot="5400000" flipV="1">
            <a:off x="1562100" y="2628900"/>
            <a:ext cx="0" cy="5334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26" name="Line 1039"/>
          <p:cNvSpPr>
            <a:spLocks noChangeShapeType="1"/>
          </p:cNvSpPr>
          <p:nvPr/>
        </p:nvSpPr>
        <p:spPr bwMode="auto">
          <a:xfrm flipV="1">
            <a:off x="1295400" y="2895600"/>
            <a:ext cx="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76912" name="Text Box 1040"/>
          <p:cNvSpPr txBox="1">
            <a:spLocks noChangeArrowheads="1"/>
          </p:cNvSpPr>
          <p:nvPr/>
        </p:nvSpPr>
        <p:spPr bwMode="auto">
          <a:xfrm>
            <a:off x="7010400" y="3124200"/>
            <a:ext cx="1371600" cy="1158875"/>
          </a:xfrm>
          <a:prstGeom prst="rect">
            <a:avLst/>
          </a:prstGeom>
          <a:solidFill>
            <a:schemeClr val="tx1"/>
          </a:solidFill>
          <a:ln w="28575">
            <a:solidFill>
              <a:srgbClr val="CC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u="sng">
                <a:solidFill>
                  <a:srgbClr val="000099"/>
                </a:solidFill>
              </a:rPr>
              <a:t>Required:</a:t>
            </a:r>
          </a:p>
          <a:p>
            <a:pPr eaLnBrk="0" hangingPunct="0">
              <a:buFontTx/>
              <a:buChar char="•"/>
              <a:defRPr/>
            </a:pPr>
            <a:r>
              <a:rPr lang="en-US" sz="1600">
                <a:solidFill>
                  <a:srgbClr val="000099"/>
                </a:solidFill>
              </a:rPr>
              <a:t>Delivery</a:t>
            </a:r>
          </a:p>
          <a:p>
            <a:pPr eaLnBrk="0" hangingPunct="0">
              <a:buFontTx/>
              <a:buChar char="•"/>
              <a:defRPr/>
            </a:pPr>
            <a:r>
              <a:rPr lang="en-US" sz="1600">
                <a:solidFill>
                  <a:srgbClr val="000099"/>
                </a:solidFill>
              </a:rPr>
              <a:t>Issue</a:t>
            </a:r>
          </a:p>
          <a:p>
            <a:pPr eaLnBrk="0" hangingPunct="0">
              <a:buFontTx/>
              <a:buChar char="•"/>
              <a:defRPr/>
            </a:pPr>
            <a:r>
              <a:rPr lang="en-US" sz="1600">
                <a:solidFill>
                  <a:srgbClr val="000099"/>
                </a:solidFill>
              </a:rPr>
              <a:t>Request</a:t>
            </a:r>
          </a:p>
        </p:txBody>
      </p:sp>
      <p:sp>
        <p:nvSpPr>
          <p:cNvPr id="30728" name="Text Box 1041"/>
          <p:cNvSpPr txBox="1">
            <a:spLocks noChangeArrowheads="1"/>
          </p:cNvSpPr>
          <p:nvPr/>
        </p:nvSpPr>
        <p:spPr bwMode="auto">
          <a:xfrm>
            <a:off x="6248400" y="5334000"/>
            <a:ext cx="2057400" cy="1035050"/>
          </a:xfrm>
          <a:prstGeom prst="rect">
            <a:avLst/>
          </a:prstGeom>
          <a:solidFill>
            <a:schemeClr val="tx1"/>
          </a:solidFill>
          <a:ln w="28575" algn="ctr">
            <a:solidFill>
              <a:srgbClr val="CC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>
                <a:solidFill>
                  <a:schemeClr val="hlink"/>
                </a:solidFill>
              </a:rPr>
              <a:t>Address of who the goods are going to</a:t>
            </a:r>
          </a:p>
        </p:txBody>
      </p:sp>
      <p:sp>
        <p:nvSpPr>
          <p:cNvPr id="30729" name="Line 1042"/>
          <p:cNvSpPr>
            <a:spLocks noChangeShapeType="1"/>
          </p:cNvSpPr>
          <p:nvPr/>
        </p:nvSpPr>
        <p:spPr bwMode="auto">
          <a:xfrm flipH="1">
            <a:off x="5562600" y="5638800"/>
            <a:ext cx="685800" cy="228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Suggested Vendors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21336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2000" b="0" smtClean="0"/>
          </a:p>
          <a:p>
            <a:pPr>
              <a:lnSpc>
                <a:spcPct val="80000"/>
              </a:lnSpc>
            </a:pPr>
            <a:r>
              <a:rPr lang="en-US" sz="2000" b="0" smtClean="0"/>
              <a:t>Suggested Vendors is Optional</a:t>
            </a:r>
          </a:p>
          <a:p>
            <a:pPr>
              <a:lnSpc>
                <a:spcPct val="80000"/>
              </a:lnSpc>
            </a:pPr>
            <a:endParaRPr lang="en-US" sz="2000" b="0" smtClean="0"/>
          </a:p>
          <a:p>
            <a:pPr>
              <a:lnSpc>
                <a:spcPct val="80000"/>
              </a:lnSpc>
            </a:pPr>
            <a:r>
              <a:rPr lang="en-US" sz="2000" b="0" smtClean="0"/>
              <a:t>You may choose any amount vendors that you wish </a:t>
            </a:r>
          </a:p>
          <a:p>
            <a:pPr>
              <a:lnSpc>
                <a:spcPct val="80000"/>
              </a:lnSpc>
            </a:pPr>
            <a:endParaRPr lang="en-US" sz="2000" b="0" smtClean="0"/>
          </a:p>
        </p:txBody>
      </p:sp>
      <p:pic>
        <p:nvPicPr>
          <p:cNvPr id="32771" name="Picture 8" descr="6t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524000"/>
            <a:ext cx="5943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9" descr="7t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4495800"/>
            <a:ext cx="352425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sa-1">
  <a:themeElements>
    <a:clrScheme name="gsa-1 1">
      <a:dk1>
        <a:srgbClr val="000000"/>
      </a:dk1>
      <a:lt1>
        <a:srgbClr val="FFFFFF"/>
      </a:lt1>
      <a:dk2>
        <a:srgbClr val="0066CC"/>
      </a:dk2>
      <a:lt2>
        <a:srgbClr val="CBCBCB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gsa-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CC0000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" pitchFamily="18" charset="0"/>
          </a:defRPr>
        </a:defPPr>
      </a:lstStyle>
    </a:lnDef>
  </a:objectDefaults>
  <a:extraClrSchemeLst>
    <a:extraClrScheme>
      <a:clrScheme name="gsa-1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sa-1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sa-1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Office\Templates\gsa-1.pot</Template>
  <TotalTime>1490598908</TotalTime>
  <Pages>33</Pages>
  <Words>1161</Words>
  <Application>Microsoft PowerPoint 4.0</Application>
  <PresentationFormat>On-screen Show (4:3)</PresentationFormat>
  <Paragraphs>239</Paragraphs>
  <Slides>31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Palatino</vt:lpstr>
      <vt:lpstr>Arial</vt:lpstr>
      <vt:lpstr>Arial Black</vt:lpstr>
      <vt:lpstr>Wingdings</vt:lpstr>
      <vt:lpstr>Times New Roman</vt:lpstr>
      <vt:lpstr>gsa-1</vt:lpstr>
      <vt:lpstr>gsa-1</vt:lpstr>
      <vt:lpstr>Clip</vt:lpstr>
      <vt:lpstr>Purchase Requests</vt:lpstr>
      <vt:lpstr>Defining a Purchase Request</vt:lpstr>
      <vt:lpstr>Standard Purchasing Chain Pegasys</vt:lpstr>
      <vt:lpstr>Creating Pegasys Forms &amp; Documents</vt:lpstr>
      <vt:lpstr>Creating Purchase Requests</vt:lpstr>
      <vt:lpstr>Purchase Requests - Header</vt:lpstr>
      <vt:lpstr>Purchase Requests – Description</vt:lpstr>
      <vt:lpstr>Purchase Requests – Office Addresses</vt:lpstr>
      <vt:lpstr>Suggested Vendors</vt:lpstr>
      <vt:lpstr>Vendor Code - Search</vt:lpstr>
      <vt:lpstr>Header Accounting Lines Tab</vt:lpstr>
      <vt:lpstr>Header Accounting Line</vt:lpstr>
      <vt:lpstr>Header Accounting Line</vt:lpstr>
      <vt:lpstr>Accounting Lines Page </vt:lpstr>
      <vt:lpstr>Header Accounting Lines</vt:lpstr>
      <vt:lpstr>Action Buttons</vt:lpstr>
      <vt:lpstr>Approval Routing – Add User</vt:lpstr>
      <vt:lpstr>Approval Routing –  Add Routing List</vt:lpstr>
      <vt:lpstr>Finishing a Purchase Request</vt:lpstr>
      <vt:lpstr>The Form becomes a Document</vt:lpstr>
      <vt:lpstr>Features - Document Defaults</vt:lpstr>
      <vt:lpstr>Features - Document Defaults</vt:lpstr>
      <vt:lpstr>Features - Office Defaults</vt:lpstr>
      <vt:lpstr>Features- Copy From</vt:lpstr>
      <vt:lpstr>Features - Copy From</vt:lpstr>
      <vt:lpstr>Features - Favorites</vt:lpstr>
      <vt:lpstr>Slide 27</vt:lpstr>
      <vt:lpstr>Why is Information Security Important?</vt:lpstr>
      <vt:lpstr>User Responsibility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Purchasing Overview</dc:title>
  <dc:subject/>
  <dc:creator>Authorized Gateway Customer</dc:creator>
  <cp:keywords/>
  <dc:description/>
  <cp:lastModifiedBy>Josslynystinson</cp:lastModifiedBy>
  <cp:revision>504</cp:revision>
  <cp:lastPrinted>2000-09-22T15:04:30Z</cp:lastPrinted>
  <dcterms:created xsi:type="dcterms:W3CDTF">1997-05-12T23:16:34Z</dcterms:created>
  <dcterms:modified xsi:type="dcterms:W3CDTF">2009-11-30T16:04:27Z</dcterms:modified>
</cp:coreProperties>
</file>