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14" r:id="rId4"/>
    <p:sldMasterId id="2147483715" r:id="rId5"/>
    <p:sldMasterId id="2147483716" r:id="rId6"/>
    <p:sldMasterId id="2147483717" r:id="rId7"/>
    <p:sldMasterId id="2147483718" r:id="rId8"/>
    <p:sldMasterId id="2147483719" r:id="rId9"/>
    <p:sldMasterId id="2147483720" r:id="rId10"/>
    <p:sldMasterId id="2147483721" r:id="rId11"/>
    <p:sldMasterId id="2147483722"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Lst>
  <p:sldSz cy="6858000" cx="9144000"/>
  <p:notesSz cx="6858000" cy="9144000"/>
  <p:embeddedFontLst>
    <p:embeddedFont>
      <p:font typeface="Arial Black"/>
      <p:regular r:id="rId136"/>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A238BA4-015A-4DD1-B88B-C0D2025AA0F6}">
  <a:tblStyle styleId="{CA238BA4-015A-4DD1-B88B-C0D2025AA0F6}" styleName="Table_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6EAC9C73-5CDE-4923-9D31-D2A1D5AFB3DE}" styleName="Table_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B8417CE-CEC9-4BD9-AEF0-58CB7B52055F}" styleName="Table_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7204934E-8D24-4812-AB86-8C3EABE84E27}" styleName="Table_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BAAF734B-9A30-4606-89CC-C1BAD8870502}" styleName="Table_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938D2F83-5115-4173-BBD9-2BE7A2394F4F}" styleName="Table_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E2456043-187B-45A3-80D5-C9BCA2F48941}" styleName="Table_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CDF5A0B3-00BF-4E10-A082-89D87605D6C3}" styleName="Table_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CD28339C-2025-41F3-AFCE-E28349EE14AF}" styleName="Table_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6EBA10F7-6693-427C-8370-58E30D42B998}" styleName="Table_9">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1738BFBC-9A7E-46A9-A72E-5C9DB23E2C33}" styleName="Table_1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F96BA881-840C-45AC-911E-E7DEA77D8B7D}" styleName="Table_1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AE0186DC-62FD-4CF9-987F-F6E7258531C8}" styleName="Table_1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77150388-2C72-4C2A-B61F-E2091A54E8C6}" styleName="Table_1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389ED4BC-B91D-40E6-BA8F-7885DDFF6CBB}" styleName="Table_1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CA1F03BF-221E-4C7B-ABC3-823618B665F5}" styleName="Table_1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798E5FB9-2A44-4201-8458-92308FD1E9FC}" styleName="Table_1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B8614467-2B61-4B64-98DA-FB38736C4427}" styleName="Table_1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A48D4852-386B-4666-81BA-95370BC7C6D5}" styleName="Table_1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slide" Target="slides/slide33.xml"/><Relationship Id="rId45" Type="http://schemas.openxmlformats.org/officeDocument/2006/relationships/slide" Target="slides/slide32.xml"/><Relationship Id="rId107" Type="http://schemas.openxmlformats.org/officeDocument/2006/relationships/slide" Target="slides/slide94.xml"/><Relationship Id="rId106" Type="http://schemas.openxmlformats.org/officeDocument/2006/relationships/slide" Target="slides/slide93.xml"/><Relationship Id="rId105" Type="http://schemas.openxmlformats.org/officeDocument/2006/relationships/slide" Target="slides/slide92.xml"/><Relationship Id="rId104" Type="http://schemas.openxmlformats.org/officeDocument/2006/relationships/slide" Target="slides/slide91.xml"/><Relationship Id="rId109" Type="http://schemas.openxmlformats.org/officeDocument/2006/relationships/slide" Target="slides/slide96.xml"/><Relationship Id="rId108" Type="http://schemas.openxmlformats.org/officeDocument/2006/relationships/slide" Target="slides/slide95.xml"/><Relationship Id="rId48" Type="http://schemas.openxmlformats.org/officeDocument/2006/relationships/slide" Target="slides/slide35.xml"/><Relationship Id="rId47" Type="http://schemas.openxmlformats.org/officeDocument/2006/relationships/slide" Target="slides/slide34.xml"/><Relationship Id="rId49" Type="http://schemas.openxmlformats.org/officeDocument/2006/relationships/slide" Target="slides/slide36.xml"/><Relationship Id="rId103" Type="http://schemas.openxmlformats.org/officeDocument/2006/relationships/slide" Target="slides/slide90.xml"/><Relationship Id="rId102" Type="http://schemas.openxmlformats.org/officeDocument/2006/relationships/slide" Target="slides/slide89.xml"/><Relationship Id="rId101" Type="http://schemas.openxmlformats.org/officeDocument/2006/relationships/slide" Target="slides/slide88.xml"/><Relationship Id="rId100" Type="http://schemas.openxmlformats.org/officeDocument/2006/relationships/slide" Target="slides/slide87.xml"/><Relationship Id="rId31" Type="http://schemas.openxmlformats.org/officeDocument/2006/relationships/slide" Target="slides/slide18.xml"/><Relationship Id="rId30" Type="http://schemas.openxmlformats.org/officeDocument/2006/relationships/slide" Target="slides/slide17.xml"/><Relationship Id="rId33" Type="http://schemas.openxmlformats.org/officeDocument/2006/relationships/slide" Target="slides/slide20.xml"/><Relationship Id="rId32" Type="http://schemas.openxmlformats.org/officeDocument/2006/relationships/slide" Target="slides/slide19.xml"/><Relationship Id="rId35" Type="http://schemas.openxmlformats.org/officeDocument/2006/relationships/slide" Target="slides/slide22.xml"/><Relationship Id="rId34" Type="http://schemas.openxmlformats.org/officeDocument/2006/relationships/slide" Target="slides/slide21.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129" Type="http://schemas.openxmlformats.org/officeDocument/2006/relationships/slide" Target="slides/slide116.xml"/><Relationship Id="rId128" Type="http://schemas.openxmlformats.org/officeDocument/2006/relationships/slide" Target="slides/slide115.xml"/><Relationship Id="rId127" Type="http://schemas.openxmlformats.org/officeDocument/2006/relationships/slide" Target="slides/slide114.xml"/><Relationship Id="rId126" Type="http://schemas.openxmlformats.org/officeDocument/2006/relationships/slide" Target="slides/slide113.xml"/><Relationship Id="rId26" Type="http://schemas.openxmlformats.org/officeDocument/2006/relationships/slide" Target="slides/slide13.xml"/><Relationship Id="rId121" Type="http://schemas.openxmlformats.org/officeDocument/2006/relationships/slide" Target="slides/slide108.xml"/><Relationship Id="rId25" Type="http://schemas.openxmlformats.org/officeDocument/2006/relationships/slide" Target="slides/slide12.xml"/><Relationship Id="rId120" Type="http://schemas.openxmlformats.org/officeDocument/2006/relationships/slide" Target="slides/slide107.xml"/><Relationship Id="rId28" Type="http://schemas.openxmlformats.org/officeDocument/2006/relationships/slide" Target="slides/slide15.xml"/><Relationship Id="rId27" Type="http://schemas.openxmlformats.org/officeDocument/2006/relationships/slide" Target="slides/slide14.xml"/><Relationship Id="rId125" Type="http://schemas.openxmlformats.org/officeDocument/2006/relationships/slide" Target="slides/slide112.xml"/><Relationship Id="rId29" Type="http://schemas.openxmlformats.org/officeDocument/2006/relationships/slide" Target="slides/slide16.xml"/><Relationship Id="rId124" Type="http://schemas.openxmlformats.org/officeDocument/2006/relationships/slide" Target="slides/slide111.xml"/><Relationship Id="rId123" Type="http://schemas.openxmlformats.org/officeDocument/2006/relationships/slide" Target="slides/slide110.xml"/><Relationship Id="rId122" Type="http://schemas.openxmlformats.org/officeDocument/2006/relationships/slide" Target="slides/slide109.xml"/><Relationship Id="rId95" Type="http://schemas.openxmlformats.org/officeDocument/2006/relationships/slide" Target="slides/slide82.xml"/><Relationship Id="rId94" Type="http://schemas.openxmlformats.org/officeDocument/2006/relationships/slide" Target="slides/slide81.xml"/><Relationship Id="rId97" Type="http://schemas.openxmlformats.org/officeDocument/2006/relationships/slide" Target="slides/slide84.xml"/><Relationship Id="rId96" Type="http://schemas.openxmlformats.org/officeDocument/2006/relationships/slide" Target="slides/slide83.xml"/><Relationship Id="rId11" Type="http://schemas.openxmlformats.org/officeDocument/2006/relationships/slideMaster" Target="slideMasters/slideMaster8.xml"/><Relationship Id="rId99" Type="http://schemas.openxmlformats.org/officeDocument/2006/relationships/slide" Target="slides/slide86.xml"/><Relationship Id="rId10" Type="http://schemas.openxmlformats.org/officeDocument/2006/relationships/slideMaster" Target="slideMasters/slideMaster7.xml"/><Relationship Id="rId98" Type="http://schemas.openxmlformats.org/officeDocument/2006/relationships/slide" Target="slides/slide85.xml"/><Relationship Id="rId13" Type="http://schemas.openxmlformats.org/officeDocument/2006/relationships/notesMaster" Target="notesMasters/notesMaster1.xml"/><Relationship Id="rId12" Type="http://schemas.openxmlformats.org/officeDocument/2006/relationships/slideMaster" Target="slideMasters/slideMaster9.xml"/><Relationship Id="rId91" Type="http://schemas.openxmlformats.org/officeDocument/2006/relationships/slide" Target="slides/slide78.xml"/><Relationship Id="rId90" Type="http://schemas.openxmlformats.org/officeDocument/2006/relationships/slide" Target="slides/slide77.xml"/><Relationship Id="rId93" Type="http://schemas.openxmlformats.org/officeDocument/2006/relationships/slide" Target="slides/slide80.xml"/><Relationship Id="rId92" Type="http://schemas.openxmlformats.org/officeDocument/2006/relationships/slide" Target="slides/slide79.xml"/><Relationship Id="rId118" Type="http://schemas.openxmlformats.org/officeDocument/2006/relationships/slide" Target="slides/slide105.xml"/><Relationship Id="rId117" Type="http://schemas.openxmlformats.org/officeDocument/2006/relationships/slide" Target="slides/slide104.xml"/><Relationship Id="rId116" Type="http://schemas.openxmlformats.org/officeDocument/2006/relationships/slide" Target="slides/slide103.xml"/><Relationship Id="rId115" Type="http://schemas.openxmlformats.org/officeDocument/2006/relationships/slide" Target="slides/slide102.xml"/><Relationship Id="rId119" Type="http://schemas.openxmlformats.org/officeDocument/2006/relationships/slide" Target="slides/slide106.xml"/><Relationship Id="rId15" Type="http://schemas.openxmlformats.org/officeDocument/2006/relationships/slide" Target="slides/slide2.xml"/><Relationship Id="rId110" Type="http://schemas.openxmlformats.org/officeDocument/2006/relationships/slide" Target="slides/slide97.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14" Type="http://schemas.openxmlformats.org/officeDocument/2006/relationships/slide" Target="slides/slide101.xml"/><Relationship Id="rId18" Type="http://schemas.openxmlformats.org/officeDocument/2006/relationships/slide" Target="slides/slide5.xml"/><Relationship Id="rId113" Type="http://schemas.openxmlformats.org/officeDocument/2006/relationships/slide" Target="slides/slide100.xml"/><Relationship Id="rId112" Type="http://schemas.openxmlformats.org/officeDocument/2006/relationships/slide" Target="slides/slide99.xml"/><Relationship Id="rId111" Type="http://schemas.openxmlformats.org/officeDocument/2006/relationships/slide" Target="slides/slide98.xml"/><Relationship Id="rId84" Type="http://schemas.openxmlformats.org/officeDocument/2006/relationships/slide" Target="slides/slide71.xml"/><Relationship Id="rId83" Type="http://schemas.openxmlformats.org/officeDocument/2006/relationships/slide" Target="slides/slide70.xml"/><Relationship Id="rId86" Type="http://schemas.openxmlformats.org/officeDocument/2006/relationships/slide" Target="slides/slide73.xml"/><Relationship Id="rId85" Type="http://schemas.openxmlformats.org/officeDocument/2006/relationships/slide" Target="slides/slide72.xml"/><Relationship Id="rId88" Type="http://schemas.openxmlformats.org/officeDocument/2006/relationships/slide" Target="slides/slide75.xml"/><Relationship Id="rId87" Type="http://schemas.openxmlformats.org/officeDocument/2006/relationships/slide" Target="slides/slide74.xml"/><Relationship Id="rId89" Type="http://schemas.openxmlformats.org/officeDocument/2006/relationships/slide" Target="slides/slide76.xml"/><Relationship Id="rId80" Type="http://schemas.openxmlformats.org/officeDocument/2006/relationships/slide" Target="slides/slide67.xml"/><Relationship Id="rId82" Type="http://schemas.openxmlformats.org/officeDocument/2006/relationships/slide" Target="slides/slide69.xml"/><Relationship Id="rId81" Type="http://schemas.openxmlformats.org/officeDocument/2006/relationships/slide" Target="slides/slide68.xml"/><Relationship Id="rId1" Type="http://schemas.openxmlformats.org/officeDocument/2006/relationships/theme" Target="theme/theme8.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60.xml"/><Relationship Id="rId72" Type="http://schemas.openxmlformats.org/officeDocument/2006/relationships/slide" Target="slides/slide59.xml"/><Relationship Id="rId75" Type="http://schemas.openxmlformats.org/officeDocument/2006/relationships/slide" Target="slides/slide62.xml"/><Relationship Id="rId74" Type="http://schemas.openxmlformats.org/officeDocument/2006/relationships/slide" Target="slides/slide61.xml"/><Relationship Id="rId77" Type="http://schemas.openxmlformats.org/officeDocument/2006/relationships/slide" Target="slides/slide64.xml"/><Relationship Id="rId76" Type="http://schemas.openxmlformats.org/officeDocument/2006/relationships/slide" Target="slides/slide63.xml"/><Relationship Id="rId79" Type="http://schemas.openxmlformats.org/officeDocument/2006/relationships/slide" Target="slides/slide66.xml"/><Relationship Id="rId78" Type="http://schemas.openxmlformats.org/officeDocument/2006/relationships/slide" Target="slides/slide65.xml"/><Relationship Id="rId71" Type="http://schemas.openxmlformats.org/officeDocument/2006/relationships/slide" Target="slides/slide58.xml"/><Relationship Id="rId70" Type="http://schemas.openxmlformats.org/officeDocument/2006/relationships/slide" Target="slides/slide57.xml"/><Relationship Id="rId132" Type="http://schemas.openxmlformats.org/officeDocument/2006/relationships/slide" Target="slides/slide119.xml"/><Relationship Id="rId131" Type="http://schemas.openxmlformats.org/officeDocument/2006/relationships/slide" Target="slides/slide118.xml"/><Relationship Id="rId130" Type="http://schemas.openxmlformats.org/officeDocument/2006/relationships/slide" Target="slides/slide117.xml"/><Relationship Id="rId136" Type="http://schemas.openxmlformats.org/officeDocument/2006/relationships/font" Target="fonts/ArialBlack-regular.fntdata"/><Relationship Id="rId135" Type="http://schemas.openxmlformats.org/officeDocument/2006/relationships/slide" Target="slides/slide122.xml"/><Relationship Id="rId134" Type="http://schemas.openxmlformats.org/officeDocument/2006/relationships/slide" Target="slides/slide121.xml"/><Relationship Id="rId133" Type="http://schemas.openxmlformats.org/officeDocument/2006/relationships/slide" Target="slides/slide120.xml"/><Relationship Id="rId62" Type="http://schemas.openxmlformats.org/officeDocument/2006/relationships/slide" Target="slides/slide49.xml"/><Relationship Id="rId61" Type="http://schemas.openxmlformats.org/officeDocument/2006/relationships/slide" Target="slides/slide48.xml"/><Relationship Id="rId64" Type="http://schemas.openxmlformats.org/officeDocument/2006/relationships/slide" Target="slides/slide51.xml"/><Relationship Id="rId63" Type="http://schemas.openxmlformats.org/officeDocument/2006/relationships/slide" Target="slides/slide50.xml"/><Relationship Id="rId66" Type="http://schemas.openxmlformats.org/officeDocument/2006/relationships/slide" Target="slides/slide53.xml"/><Relationship Id="rId65" Type="http://schemas.openxmlformats.org/officeDocument/2006/relationships/slide" Target="slides/slide52.xml"/><Relationship Id="rId68" Type="http://schemas.openxmlformats.org/officeDocument/2006/relationships/slide" Target="slides/slide55.xml"/><Relationship Id="rId67" Type="http://schemas.openxmlformats.org/officeDocument/2006/relationships/slide" Target="slides/slide54.xml"/><Relationship Id="rId60" Type="http://schemas.openxmlformats.org/officeDocument/2006/relationships/slide" Target="slides/slide47.xml"/><Relationship Id="rId69" Type="http://schemas.openxmlformats.org/officeDocument/2006/relationships/slide" Target="slides/slide56.xml"/><Relationship Id="rId51" Type="http://schemas.openxmlformats.org/officeDocument/2006/relationships/slide" Target="slides/slide38.xml"/><Relationship Id="rId50" Type="http://schemas.openxmlformats.org/officeDocument/2006/relationships/slide" Target="slides/slide37.xml"/><Relationship Id="rId53" Type="http://schemas.openxmlformats.org/officeDocument/2006/relationships/slide" Target="slides/slide40.xml"/><Relationship Id="rId52" Type="http://schemas.openxmlformats.org/officeDocument/2006/relationships/slide" Target="slides/slide39.xml"/><Relationship Id="rId55" Type="http://schemas.openxmlformats.org/officeDocument/2006/relationships/slide" Target="slides/slide42.xml"/><Relationship Id="rId54" Type="http://schemas.openxmlformats.org/officeDocument/2006/relationships/slide" Target="slides/slide41.xml"/><Relationship Id="rId57" Type="http://schemas.openxmlformats.org/officeDocument/2006/relationships/slide" Target="slides/slide44.xml"/><Relationship Id="rId56" Type="http://schemas.openxmlformats.org/officeDocument/2006/relationships/slide" Target="slides/slide43.xml"/><Relationship Id="rId59" Type="http://schemas.openxmlformats.org/officeDocument/2006/relationships/slide" Target="slides/slide46.xml"/><Relationship Id="rId58"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200" u="none" cap="none" strike="noStrike">
                <a:solidFill>
                  <a:schemeClr val="dk1"/>
                </a:solidFill>
                <a:latin typeface="Arial"/>
                <a:ea typeface="Arial"/>
                <a:cs typeface="Arial"/>
                <a:sym typeface="Arial"/>
              </a:defRPr>
            </a:lvl2pPr>
            <a:lvl3pPr indent="0" marL="914400" marR="0" rtl="0" algn="l">
              <a:spcBef>
                <a:spcPts val="0"/>
              </a:spcBef>
              <a:defRPr b="0" baseline="0" i="0" sz="1200" u="none" cap="none" strike="noStrike">
                <a:solidFill>
                  <a:schemeClr val="dk1"/>
                </a:solidFill>
                <a:latin typeface="Arial"/>
                <a:ea typeface="Arial"/>
                <a:cs typeface="Arial"/>
                <a:sym typeface="Arial"/>
              </a:defRPr>
            </a:lvl3pPr>
            <a:lvl4pPr indent="0" marL="1371600" marR="0" rtl="0" algn="l">
              <a:spcBef>
                <a:spcPts val="0"/>
              </a:spcBef>
              <a:defRPr b="0" baseline="0" i="0" sz="1200" u="none" cap="none" strike="noStrike">
                <a:solidFill>
                  <a:schemeClr val="dk1"/>
                </a:solidFill>
                <a:latin typeface="Arial"/>
                <a:ea typeface="Arial"/>
                <a:cs typeface="Arial"/>
                <a:sym typeface="Arial"/>
              </a:defRPr>
            </a:lvl4pPr>
            <a:lvl5pPr indent="0" marL="1828800" marR="0" rtl="0" algn="l">
              <a:spcBef>
                <a:spcPts val="0"/>
              </a:spcBef>
              <a:defRPr b="0" baseline="0" i="0" sz="1200" u="none" cap="none" strike="noStrike">
                <a:solidFill>
                  <a:schemeClr val="dk1"/>
                </a:solidFill>
                <a:latin typeface="Arial"/>
                <a:ea typeface="Arial"/>
                <a:cs typeface="Arial"/>
                <a:sym typeface="Arial"/>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43" name="Shape 4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4" name="Shape 44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7" name="Shape 1737"/>
        <p:cNvGrpSpPr/>
        <p:nvPr/>
      </p:nvGrpSpPr>
      <p:grpSpPr>
        <a:xfrm>
          <a:off x="0" y="0"/>
          <a:ext cx="0" cy="0"/>
          <a:chOff x="0" y="0"/>
          <a:chExt cx="0" cy="0"/>
        </a:xfrm>
      </p:grpSpPr>
      <p:sp>
        <p:nvSpPr>
          <p:cNvPr id="1738" name="Shape 17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9" name="Shape 17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40" name="Shape 17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6" name="Shape 1746"/>
        <p:cNvGrpSpPr/>
        <p:nvPr/>
      </p:nvGrpSpPr>
      <p:grpSpPr>
        <a:xfrm>
          <a:off x="0" y="0"/>
          <a:ext cx="0" cy="0"/>
          <a:chOff x="0" y="0"/>
          <a:chExt cx="0" cy="0"/>
        </a:xfrm>
      </p:grpSpPr>
      <p:sp>
        <p:nvSpPr>
          <p:cNvPr id="1747" name="Shape 17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8" name="Shape 17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49" name="Shape 174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5" name="Shape 1755"/>
        <p:cNvGrpSpPr/>
        <p:nvPr/>
      </p:nvGrpSpPr>
      <p:grpSpPr>
        <a:xfrm>
          <a:off x="0" y="0"/>
          <a:ext cx="0" cy="0"/>
          <a:chOff x="0" y="0"/>
          <a:chExt cx="0" cy="0"/>
        </a:xfrm>
      </p:grpSpPr>
      <p:sp>
        <p:nvSpPr>
          <p:cNvPr id="1756" name="Shape 17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57" name="Shape 17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3" name="Shape 1763"/>
        <p:cNvGrpSpPr/>
        <p:nvPr/>
      </p:nvGrpSpPr>
      <p:grpSpPr>
        <a:xfrm>
          <a:off x="0" y="0"/>
          <a:ext cx="0" cy="0"/>
          <a:chOff x="0" y="0"/>
          <a:chExt cx="0" cy="0"/>
        </a:xfrm>
      </p:grpSpPr>
      <p:sp>
        <p:nvSpPr>
          <p:cNvPr id="1764" name="Shape 17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65" name="Shape 17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0" name="Shape 1770"/>
        <p:cNvGrpSpPr/>
        <p:nvPr/>
      </p:nvGrpSpPr>
      <p:grpSpPr>
        <a:xfrm>
          <a:off x="0" y="0"/>
          <a:ext cx="0" cy="0"/>
          <a:chOff x="0" y="0"/>
          <a:chExt cx="0" cy="0"/>
        </a:xfrm>
      </p:grpSpPr>
      <p:sp>
        <p:nvSpPr>
          <p:cNvPr id="1771" name="Shape 17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2" name="Shape 17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73" name="Shape 17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0" name="Shape 1780"/>
        <p:cNvGrpSpPr/>
        <p:nvPr/>
      </p:nvGrpSpPr>
      <p:grpSpPr>
        <a:xfrm>
          <a:off x="0" y="0"/>
          <a:ext cx="0" cy="0"/>
          <a:chOff x="0" y="0"/>
          <a:chExt cx="0" cy="0"/>
        </a:xfrm>
      </p:grpSpPr>
      <p:sp>
        <p:nvSpPr>
          <p:cNvPr id="1781" name="Shape 17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2" name="Shape 178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83" name="Shape 178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9" name="Shape 1789"/>
        <p:cNvGrpSpPr/>
        <p:nvPr/>
      </p:nvGrpSpPr>
      <p:grpSpPr>
        <a:xfrm>
          <a:off x="0" y="0"/>
          <a:ext cx="0" cy="0"/>
          <a:chOff x="0" y="0"/>
          <a:chExt cx="0" cy="0"/>
        </a:xfrm>
      </p:grpSpPr>
      <p:sp>
        <p:nvSpPr>
          <p:cNvPr id="1790" name="Shape 17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91" name="Shape 179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92" name="Shape 179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8" name="Shape 1798"/>
        <p:cNvGrpSpPr/>
        <p:nvPr/>
      </p:nvGrpSpPr>
      <p:grpSpPr>
        <a:xfrm>
          <a:off x="0" y="0"/>
          <a:ext cx="0" cy="0"/>
          <a:chOff x="0" y="0"/>
          <a:chExt cx="0" cy="0"/>
        </a:xfrm>
      </p:grpSpPr>
      <p:sp>
        <p:nvSpPr>
          <p:cNvPr id="1799" name="Shape 17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00" name="Shape 180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801" name="Shape 180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9" name="Shape 1809"/>
        <p:cNvGrpSpPr/>
        <p:nvPr/>
      </p:nvGrpSpPr>
      <p:grpSpPr>
        <a:xfrm>
          <a:off x="0" y="0"/>
          <a:ext cx="0" cy="0"/>
          <a:chOff x="0" y="0"/>
          <a:chExt cx="0" cy="0"/>
        </a:xfrm>
      </p:grpSpPr>
      <p:sp>
        <p:nvSpPr>
          <p:cNvPr id="1810" name="Shape 181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11" name="Shape 18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7" name="Shape 1817"/>
        <p:cNvGrpSpPr/>
        <p:nvPr/>
      </p:nvGrpSpPr>
      <p:grpSpPr>
        <a:xfrm>
          <a:off x="0" y="0"/>
          <a:ext cx="0" cy="0"/>
          <a:chOff x="0" y="0"/>
          <a:chExt cx="0" cy="0"/>
        </a:xfrm>
      </p:grpSpPr>
      <p:sp>
        <p:nvSpPr>
          <p:cNvPr id="1818" name="Shape 18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819" name="Shape 18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52" name="Shape 4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3" name="Shape 45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4" name="Shape 1824"/>
        <p:cNvGrpSpPr/>
        <p:nvPr/>
      </p:nvGrpSpPr>
      <p:grpSpPr>
        <a:xfrm>
          <a:off x="0" y="0"/>
          <a:ext cx="0" cy="0"/>
          <a:chOff x="0" y="0"/>
          <a:chExt cx="0" cy="0"/>
        </a:xfrm>
      </p:grpSpPr>
      <p:sp>
        <p:nvSpPr>
          <p:cNvPr id="1825" name="Shape 18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6" name="Shape 18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827" name="Shape 18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4" name="Shape 1834"/>
        <p:cNvGrpSpPr/>
        <p:nvPr/>
      </p:nvGrpSpPr>
      <p:grpSpPr>
        <a:xfrm>
          <a:off x="0" y="0"/>
          <a:ext cx="0" cy="0"/>
          <a:chOff x="0" y="0"/>
          <a:chExt cx="0" cy="0"/>
        </a:xfrm>
      </p:grpSpPr>
      <p:sp>
        <p:nvSpPr>
          <p:cNvPr id="1835" name="Shape 18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6" name="Shape 183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837" name="Shape 183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3" name="Shape 1843"/>
        <p:cNvGrpSpPr/>
        <p:nvPr/>
      </p:nvGrpSpPr>
      <p:grpSpPr>
        <a:xfrm>
          <a:off x="0" y="0"/>
          <a:ext cx="0" cy="0"/>
          <a:chOff x="0" y="0"/>
          <a:chExt cx="0" cy="0"/>
        </a:xfrm>
      </p:grpSpPr>
      <p:sp>
        <p:nvSpPr>
          <p:cNvPr id="1844" name="Shape 18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5" name="Shape 184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846" name="Shape 184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0" name="Shape 1870"/>
        <p:cNvGrpSpPr/>
        <p:nvPr/>
      </p:nvGrpSpPr>
      <p:grpSpPr>
        <a:xfrm>
          <a:off x="0" y="0"/>
          <a:ext cx="0" cy="0"/>
          <a:chOff x="0" y="0"/>
          <a:chExt cx="0" cy="0"/>
        </a:xfrm>
      </p:grpSpPr>
      <p:sp>
        <p:nvSpPr>
          <p:cNvPr id="1871" name="Shape 18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72" name="Shape 18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GSA is still working out the schedule for how often to run reports during UAT but scheduled reports will automatically be generated through Tivoli once or twice a week as determined necessary.  The tentative plan is to run the reports every Tues and Thursday based on which grouping the report was assigned. They will be posted to the Pegasys Reports Portal under the Current Monthly reports directory where testers can retrieve them.  On-demand reports can be run at any time by the tester but will only be accurate with data as of the prior business day.</a:t>
            </a:r>
          </a:p>
        </p:txBody>
      </p:sp>
      <p:sp>
        <p:nvSpPr>
          <p:cNvPr id="1873" name="Shape 18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9" name="Shape 1879"/>
        <p:cNvGrpSpPr/>
        <p:nvPr/>
      </p:nvGrpSpPr>
      <p:grpSpPr>
        <a:xfrm>
          <a:off x="0" y="0"/>
          <a:ext cx="0" cy="0"/>
          <a:chOff x="0" y="0"/>
          <a:chExt cx="0" cy="0"/>
        </a:xfrm>
      </p:grpSpPr>
      <p:sp>
        <p:nvSpPr>
          <p:cNvPr id="1880" name="Shape 18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1" name="Shape 18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882" name="Shape 18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7" name="Shape 1907"/>
        <p:cNvGrpSpPr/>
        <p:nvPr/>
      </p:nvGrpSpPr>
      <p:grpSpPr>
        <a:xfrm>
          <a:off x="0" y="0"/>
          <a:ext cx="0" cy="0"/>
          <a:chOff x="0" y="0"/>
          <a:chExt cx="0" cy="0"/>
        </a:xfrm>
      </p:grpSpPr>
      <p:sp>
        <p:nvSpPr>
          <p:cNvPr id="1908" name="Shape 19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09" name="Shape 19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6" name="Shape 1916"/>
        <p:cNvGrpSpPr/>
        <p:nvPr/>
      </p:nvGrpSpPr>
      <p:grpSpPr>
        <a:xfrm>
          <a:off x="0" y="0"/>
          <a:ext cx="0" cy="0"/>
          <a:chOff x="0" y="0"/>
          <a:chExt cx="0" cy="0"/>
        </a:xfrm>
      </p:grpSpPr>
      <p:sp>
        <p:nvSpPr>
          <p:cNvPr id="1917" name="Shape 19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18" name="Shape 19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5" name="Shape 1925"/>
        <p:cNvGrpSpPr/>
        <p:nvPr/>
      </p:nvGrpSpPr>
      <p:grpSpPr>
        <a:xfrm>
          <a:off x="0" y="0"/>
          <a:ext cx="0" cy="0"/>
          <a:chOff x="0" y="0"/>
          <a:chExt cx="0" cy="0"/>
        </a:xfrm>
      </p:grpSpPr>
      <p:sp>
        <p:nvSpPr>
          <p:cNvPr id="1926" name="Shape 19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27" name="Shape 19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8" name="Shape 1938"/>
        <p:cNvGrpSpPr/>
        <p:nvPr/>
      </p:nvGrpSpPr>
      <p:grpSpPr>
        <a:xfrm>
          <a:off x="0" y="0"/>
          <a:ext cx="0" cy="0"/>
          <a:chOff x="0" y="0"/>
          <a:chExt cx="0" cy="0"/>
        </a:xfrm>
      </p:grpSpPr>
      <p:sp>
        <p:nvSpPr>
          <p:cNvPr id="1939" name="Shape 19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40" name="Shape 19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7" name="Shape 1947"/>
        <p:cNvGrpSpPr/>
        <p:nvPr/>
      </p:nvGrpSpPr>
      <p:grpSpPr>
        <a:xfrm>
          <a:off x="0" y="0"/>
          <a:ext cx="0" cy="0"/>
          <a:chOff x="0" y="0"/>
          <a:chExt cx="0" cy="0"/>
        </a:xfrm>
      </p:grpSpPr>
      <p:sp>
        <p:nvSpPr>
          <p:cNvPr id="1948" name="Shape 19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49" name="Shape 19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1" name="Shape 46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462" name="Shape 46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5" name="Shape 1955"/>
        <p:cNvGrpSpPr/>
        <p:nvPr/>
      </p:nvGrpSpPr>
      <p:grpSpPr>
        <a:xfrm>
          <a:off x="0" y="0"/>
          <a:ext cx="0" cy="0"/>
          <a:chOff x="0" y="0"/>
          <a:chExt cx="0" cy="0"/>
        </a:xfrm>
      </p:grpSpPr>
      <p:sp>
        <p:nvSpPr>
          <p:cNvPr id="1956" name="Shape 19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7" name="Shape 195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958" name="Shape 195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4" name="Shape 1964"/>
        <p:cNvGrpSpPr/>
        <p:nvPr/>
      </p:nvGrpSpPr>
      <p:grpSpPr>
        <a:xfrm>
          <a:off x="0" y="0"/>
          <a:ext cx="0" cy="0"/>
          <a:chOff x="0" y="0"/>
          <a:chExt cx="0" cy="0"/>
        </a:xfrm>
      </p:grpSpPr>
      <p:sp>
        <p:nvSpPr>
          <p:cNvPr id="1965" name="Shape 19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966" name="Shape 19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4" name="Shape 1984"/>
        <p:cNvGrpSpPr/>
        <p:nvPr/>
      </p:nvGrpSpPr>
      <p:grpSpPr>
        <a:xfrm>
          <a:off x="0" y="0"/>
          <a:ext cx="0" cy="0"/>
          <a:chOff x="0" y="0"/>
          <a:chExt cx="0" cy="0"/>
        </a:xfrm>
      </p:grpSpPr>
      <p:sp>
        <p:nvSpPr>
          <p:cNvPr id="1985" name="Shape 19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986" name="Shape 19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987" name="Shape 19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7" name="Shape 48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488" name="Shape 4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519" name="Shape 51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6" name="Shape 5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527" name="Shape 5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6" name="Shape 53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537" name="Shape 53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1" name="Shape 56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562" name="Shape 56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0" name="Shape 5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571" name="Shape 5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7" name="Shape 577"/>
        <p:cNvGrpSpPr/>
        <p:nvPr/>
      </p:nvGrpSpPr>
      <p:grpSpPr>
        <a:xfrm>
          <a:off x="0" y="0"/>
          <a:ext cx="0" cy="0"/>
          <a:chOff x="0" y="0"/>
          <a:chExt cx="0" cy="0"/>
        </a:xfrm>
      </p:grpSpPr>
      <p:sp>
        <p:nvSpPr>
          <p:cNvPr id="578" name="Shape 57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79" name="Shape 5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0" name="Shape 5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43" name="Shape 343"/>
          <p:cNvSpPr txBox="1"/>
          <p:nvPr>
            <p:ph idx="1" type="body"/>
          </p:nvPr>
        </p:nvSpPr>
        <p:spPr>
          <a:xfrm>
            <a:off x="686422" y="4344026"/>
            <a:ext cx="5485157" cy="4114487"/>
          </a:xfrm>
          <a:prstGeom prst="rect">
            <a:avLst/>
          </a:prstGeom>
          <a:noFill/>
          <a:ln>
            <a:noFill/>
          </a:ln>
        </p:spPr>
        <p:txBody>
          <a:bodyPr anchorCtr="0" anchor="t" bIns="44850" lIns="89700" rIns="89700" tIns="4485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88" name="Shape 58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589" name="Shape 58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5" name="Shape 595"/>
        <p:cNvGrpSpPr/>
        <p:nvPr/>
      </p:nvGrpSpPr>
      <p:grpSpPr>
        <a:xfrm>
          <a:off x="0" y="0"/>
          <a:ext cx="0" cy="0"/>
          <a:chOff x="0" y="0"/>
          <a:chExt cx="0" cy="0"/>
        </a:xfrm>
      </p:grpSpPr>
      <p:sp>
        <p:nvSpPr>
          <p:cNvPr id="596" name="Shape 5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97" name="Shape 5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8" name="Shape 59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06" name="Shape 6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07" name="Shape 6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18" name="Shape 61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619" name="Shape 61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8" name="Shape 6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629" name="Shape 6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6" name="Shape 636"/>
        <p:cNvGrpSpPr/>
        <p:nvPr/>
      </p:nvGrpSpPr>
      <p:grpSpPr>
        <a:xfrm>
          <a:off x="0" y="0"/>
          <a:ext cx="0" cy="0"/>
          <a:chOff x="0" y="0"/>
          <a:chExt cx="0" cy="0"/>
        </a:xfrm>
      </p:grpSpPr>
      <p:sp>
        <p:nvSpPr>
          <p:cNvPr id="637" name="Shape 6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8" name="Shape 63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639" name="Shape 63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8" name="Shape 6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649" name="Shape 64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8" name="Shape 65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659" name="Shape 6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5" name="Shape 665"/>
        <p:cNvGrpSpPr/>
        <p:nvPr/>
      </p:nvGrpSpPr>
      <p:grpSpPr>
        <a:xfrm>
          <a:off x="0" y="0"/>
          <a:ext cx="0" cy="0"/>
          <a:chOff x="0" y="0"/>
          <a:chExt cx="0" cy="0"/>
        </a:xfrm>
      </p:grpSpPr>
      <p:sp>
        <p:nvSpPr>
          <p:cNvPr id="666" name="Shape 6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667" name="Shape 6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8" name="Shape 6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Click attachments button. This is what screen looks like</a:t>
            </a:r>
          </a:p>
        </p:txBody>
      </p:sp>
      <p:sp>
        <p:nvSpPr>
          <p:cNvPr id="679" name="Shape 6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351" name="Shape 35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87" name="Shape 68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688" name="Shape 68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696" name="Shape 6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697" name="Shape 6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8" name="Shape 70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09" name="Shape 70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17" name="Shape 7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18" name="Shape 71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Phase 1</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8" name="Shape 728"/>
        <p:cNvGrpSpPr/>
        <p:nvPr/>
      </p:nvGrpSpPr>
      <p:grpSpPr>
        <a:xfrm>
          <a:off x="0" y="0"/>
          <a:ext cx="0" cy="0"/>
          <a:chOff x="0" y="0"/>
          <a:chExt cx="0" cy="0"/>
        </a:xfrm>
      </p:grpSpPr>
      <p:sp>
        <p:nvSpPr>
          <p:cNvPr id="729" name="Shape 7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0" name="Shape 73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31" name="Shape 7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40" name="Shape 7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41" name="Shape 7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9" name="Shape 74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50" name="Shape 75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8" name="Shape 75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59" name="Shape 7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770" name="Shape 7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8" name="Shape 7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79" name="Shape 7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0" name="Shape 36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361" name="Shape 36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86" name="Shape 7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87" name="Shape 7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6" name="Shape 79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797" name="Shape 79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05" name="Shape 80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806" name="Shape 80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0" name="Shape 83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831" name="Shape 83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7" name="Shape 837"/>
        <p:cNvGrpSpPr/>
        <p:nvPr/>
      </p:nvGrpSpPr>
      <p:grpSpPr>
        <a:xfrm>
          <a:off x="0" y="0"/>
          <a:ext cx="0" cy="0"/>
          <a:chOff x="0" y="0"/>
          <a:chExt cx="0" cy="0"/>
        </a:xfrm>
      </p:grpSpPr>
      <p:sp>
        <p:nvSpPr>
          <p:cNvPr id="838" name="Shape 8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39" name="Shape 8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47" name="Shape 8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3" name="Shape 853"/>
        <p:cNvGrpSpPr/>
        <p:nvPr/>
      </p:nvGrpSpPr>
      <p:grpSpPr>
        <a:xfrm>
          <a:off x="0" y="0"/>
          <a:ext cx="0" cy="0"/>
          <a:chOff x="0" y="0"/>
          <a:chExt cx="0" cy="0"/>
        </a:xfrm>
      </p:grpSpPr>
      <p:sp>
        <p:nvSpPr>
          <p:cNvPr id="854" name="Shape 8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55" name="Shape 8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856" name="Shape 8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2" name="Shape 862"/>
        <p:cNvGrpSpPr/>
        <p:nvPr/>
      </p:nvGrpSpPr>
      <p:grpSpPr>
        <a:xfrm>
          <a:off x="0" y="0"/>
          <a:ext cx="0" cy="0"/>
          <a:chOff x="0" y="0"/>
          <a:chExt cx="0" cy="0"/>
        </a:xfrm>
      </p:grpSpPr>
      <p:sp>
        <p:nvSpPr>
          <p:cNvPr id="863" name="Shape 8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4" name="Shape 86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865" name="Shape 86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3" name="Shape 87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874" name="Shape 87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98" name="Shape 89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899" name="Shape 8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370" name="Shape 3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07" name="Shape 9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908" name="Shape 9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6" name="Shape 916"/>
        <p:cNvGrpSpPr/>
        <p:nvPr/>
      </p:nvGrpSpPr>
      <p:grpSpPr>
        <a:xfrm>
          <a:off x="0" y="0"/>
          <a:ext cx="0" cy="0"/>
          <a:chOff x="0" y="0"/>
          <a:chExt cx="0" cy="0"/>
        </a:xfrm>
      </p:grpSpPr>
      <p:sp>
        <p:nvSpPr>
          <p:cNvPr id="917" name="Shape 9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18" name="Shape 91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919" name="Shape 91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5" name="Shape 925"/>
        <p:cNvGrpSpPr/>
        <p:nvPr/>
      </p:nvGrpSpPr>
      <p:grpSpPr>
        <a:xfrm>
          <a:off x="0" y="0"/>
          <a:ext cx="0" cy="0"/>
          <a:chOff x="0" y="0"/>
          <a:chExt cx="0" cy="0"/>
        </a:xfrm>
      </p:grpSpPr>
      <p:sp>
        <p:nvSpPr>
          <p:cNvPr id="926" name="Shape 9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7" name="Shape 9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928" name="Shape 9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2" name="Shape 95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953" name="Shape 95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9" name="Shape 959"/>
        <p:cNvGrpSpPr/>
        <p:nvPr/>
      </p:nvGrpSpPr>
      <p:grpSpPr>
        <a:xfrm>
          <a:off x="0" y="0"/>
          <a:ext cx="0" cy="0"/>
          <a:chOff x="0" y="0"/>
          <a:chExt cx="0" cy="0"/>
        </a:xfrm>
      </p:grpSpPr>
      <p:sp>
        <p:nvSpPr>
          <p:cNvPr id="960" name="Shape 9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961" name="Shape 9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0" name="Shape 970"/>
        <p:cNvGrpSpPr/>
        <p:nvPr/>
      </p:nvGrpSpPr>
      <p:grpSpPr>
        <a:xfrm>
          <a:off x="0" y="0"/>
          <a:ext cx="0" cy="0"/>
          <a:chOff x="0" y="0"/>
          <a:chExt cx="0" cy="0"/>
        </a:xfrm>
      </p:grpSpPr>
      <p:sp>
        <p:nvSpPr>
          <p:cNvPr id="971" name="Shape 9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72" name="Shape 97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973" name="Shape 97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2" name="Shape 982"/>
        <p:cNvGrpSpPr/>
        <p:nvPr/>
      </p:nvGrpSpPr>
      <p:grpSpPr>
        <a:xfrm>
          <a:off x="0" y="0"/>
          <a:ext cx="0" cy="0"/>
          <a:chOff x="0" y="0"/>
          <a:chExt cx="0" cy="0"/>
        </a:xfrm>
      </p:grpSpPr>
      <p:sp>
        <p:nvSpPr>
          <p:cNvPr id="983" name="Shape 9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984" name="Shape 9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985" name="Shape 9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6" name="Shape 1016"/>
        <p:cNvGrpSpPr/>
        <p:nvPr/>
      </p:nvGrpSpPr>
      <p:grpSpPr>
        <a:xfrm>
          <a:off x="0" y="0"/>
          <a:ext cx="0" cy="0"/>
          <a:chOff x="0" y="0"/>
          <a:chExt cx="0" cy="0"/>
        </a:xfrm>
      </p:grpSpPr>
      <p:sp>
        <p:nvSpPr>
          <p:cNvPr id="1017" name="Shape 10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18" name="Shape 10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6" name="Shape 1026"/>
        <p:cNvGrpSpPr/>
        <p:nvPr/>
      </p:nvGrpSpPr>
      <p:grpSpPr>
        <a:xfrm>
          <a:off x="0" y="0"/>
          <a:ext cx="0" cy="0"/>
          <a:chOff x="0" y="0"/>
          <a:chExt cx="0" cy="0"/>
        </a:xfrm>
      </p:grpSpPr>
      <p:sp>
        <p:nvSpPr>
          <p:cNvPr id="1027" name="Shape 10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28" name="Shape 10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029" name="Shape 10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7" name="Shape 1037"/>
        <p:cNvGrpSpPr/>
        <p:nvPr/>
      </p:nvGrpSpPr>
      <p:grpSpPr>
        <a:xfrm>
          <a:off x="0" y="0"/>
          <a:ext cx="0" cy="0"/>
          <a:chOff x="0" y="0"/>
          <a:chExt cx="0" cy="0"/>
        </a:xfrm>
      </p:grpSpPr>
      <p:sp>
        <p:nvSpPr>
          <p:cNvPr id="1038" name="Shape 10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39" name="Shape 103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Speaker Notes: </a:t>
            </a:r>
          </a:p>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Review/demo</a:t>
            </a:r>
          </a:p>
          <a:p>
            <a:pPr indent="-504788" lvl="1" marL="834988" marR="0" rtl="0" algn="l">
              <a:spcBef>
                <a:spcPts val="0"/>
              </a:spcBef>
              <a:buClr>
                <a:schemeClr val="dk1"/>
              </a:buClr>
              <a:buSzPct val="100000"/>
              <a:buFont typeface="Calibri"/>
              <a:buAutoNum type="arabicPeriod"/>
            </a:pPr>
            <a:r>
              <a:rPr b="0" baseline="0" i="0" lang="en-US" sz="1400" u="none" cap="none" strike="noStrike">
                <a:solidFill>
                  <a:schemeClr val="dk1"/>
                </a:solidFill>
                <a:latin typeface="Arial"/>
                <a:ea typeface="Arial"/>
                <a:cs typeface="Arial"/>
                <a:sym typeface="Arial"/>
              </a:rPr>
              <a:t>Document Type: Direct users on how to search for Document types and where to find Doc types on the Configuration Spec</a:t>
            </a:r>
          </a:p>
          <a:p>
            <a:pPr indent="-504788" lvl="1" marL="834988" marR="0" rtl="0" algn="l">
              <a:spcBef>
                <a:spcPts val="0"/>
              </a:spcBef>
              <a:buClr>
                <a:schemeClr val="dk1"/>
              </a:buClr>
              <a:buSzPct val="100000"/>
              <a:buFont typeface="Calibri"/>
              <a:buAutoNum type="arabicPeriod"/>
            </a:pPr>
            <a:r>
              <a:rPr b="0" baseline="0" i="0" lang="en-US" sz="1400" u="none" cap="none" strike="noStrike">
                <a:solidFill>
                  <a:schemeClr val="dk1"/>
                </a:solidFill>
                <a:latin typeface="Arial"/>
                <a:ea typeface="Arial"/>
                <a:cs typeface="Arial"/>
                <a:sym typeface="Arial"/>
              </a:rPr>
              <a:t>Document Number: (as covered in earlier slide)</a:t>
            </a:r>
          </a:p>
          <a:p>
            <a:pPr indent="-504788" lvl="1" marL="834988" marR="0" rtl="0" algn="l">
              <a:spcBef>
                <a:spcPts val="0"/>
              </a:spcBef>
              <a:buClr>
                <a:schemeClr val="dk1"/>
              </a:buClr>
              <a:buSzPct val="100000"/>
              <a:buFont typeface="Calibri"/>
              <a:buAutoNum type="arabicPeriod"/>
            </a:pPr>
            <a:r>
              <a:rPr b="0" baseline="0" i="0" lang="en-US" sz="1400" u="none" cap="none" strike="noStrike">
                <a:solidFill>
                  <a:schemeClr val="dk1"/>
                </a:solidFill>
                <a:latin typeface="Arial"/>
                <a:ea typeface="Arial"/>
                <a:cs typeface="Arial"/>
                <a:sym typeface="Arial"/>
              </a:rPr>
              <a:t>Status: Explain Different Status’s the document can be in (New, Held, Scheduled, Rejected, Pending Approval, Cancelled, Processed)</a:t>
            </a:r>
          </a:p>
          <a:p>
            <a:pPr indent="-504788" lvl="1" marL="834988" marR="0" rtl="0" algn="l">
              <a:spcBef>
                <a:spcPts val="0"/>
              </a:spcBef>
              <a:buClr>
                <a:schemeClr val="dk1"/>
              </a:buClr>
              <a:buSzPct val="100000"/>
              <a:buFont typeface="Calibri"/>
              <a:buAutoNum type="arabicPeriod"/>
            </a:pPr>
            <a:r>
              <a:rPr b="0" baseline="0" i="0" lang="en-US" sz="1400" u="none" cap="none" strike="noStrike">
                <a:solidFill>
                  <a:schemeClr val="dk1"/>
                </a:solidFill>
                <a:latin typeface="Arial"/>
                <a:ea typeface="Arial"/>
                <a:cs typeface="Arial"/>
                <a:sym typeface="Arial"/>
              </a:rPr>
              <a:t>Deposit number</a:t>
            </a:r>
          </a:p>
          <a:p>
            <a:pPr indent="-504788" lvl="1" marL="834988" marR="0" rtl="0" algn="l">
              <a:spcBef>
                <a:spcPts val="0"/>
              </a:spcBef>
              <a:buClr>
                <a:srgbClr val="C00000"/>
              </a:buClr>
              <a:buSzPct val="100000"/>
              <a:buFont typeface="Calibri"/>
              <a:buAutoNum type="arabicPeriod"/>
            </a:pPr>
            <a:r>
              <a:rPr b="0" baseline="0" i="0" lang="en-US" sz="1200" u="none" cap="none" strike="noStrike">
                <a:solidFill>
                  <a:schemeClr val="dk1"/>
                </a:solidFill>
                <a:latin typeface="Arial"/>
                <a:ea typeface="Arial"/>
                <a:cs typeface="Arial"/>
                <a:sym typeface="Arial"/>
              </a:rPr>
              <a:t>Accomplished Date</a:t>
            </a:r>
          </a:p>
          <a:p>
            <a:pPr indent="-504788" lvl="1" marL="834988" marR="0" rtl="0" algn="l">
              <a:spcBef>
                <a:spcPts val="0"/>
              </a:spcBef>
              <a:buClr>
                <a:srgbClr val="C00000"/>
              </a:buClr>
              <a:buSzPct val="100000"/>
              <a:buFont typeface="Calibri"/>
              <a:buAutoNum type="arabicPeriod"/>
            </a:pPr>
            <a:r>
              <a:rPr b="0" baseline="0" i="0" lang="en-US" sz="1200" u="none" cap="none" strike="noStrike">
                <a:solidFill>
                  <a:schemeClr val="dk1"/>
                </a:solidFill>
                <a:latin typeface="Arial"/>
                <a:ea typeface="Arial"/>
                <a:cs typeface="Arial"/>
                <a:sym typeface="Arial"/>
              </a:rPr>
              <a:t>Disbursing Office</a:t>
            </a:r>
          </a:p>
          <a:p>
            <a:pPr indent="-504788" lvl="1" marL="834988" marR="0" rtl="0" algn="l">
              <a:spcBef>
                <a:spcPts val="0"/>
              </a:spcBef>
              <a:buClr>
                <a:srgbClr val="C00000"/>
              </a:buClr>
              <a:buSzPct val="108333"/>
              <a:buFont typeface="Calibri"/>
              <a:buAutoNum type="arabicPeriod"/>
            </a:pPr>
            <a:r>
              <a:rPr b="0" baseline="0" i="0" lang="en-US" sz="1200" u="none" cap="none" strike="noStrike">
                <a:solidFill>
                  <a:schemeClr val="dk1"/>
                </a:solidFill>
                <a:latin typeface="Arial"/>
                <a:ea typeface="Arial"/>
                <a:cs typeface="Arial"/>
                <a:sym typeface="Arial"/>
              </a:rPr>
              <a:t>Additional field</a:t>
            </a:r>
            <a:r>
              <a:rPr b="0" baseline="0" i="0" lang="en-US" sz="1300" u="none" cap="none" strike="noStrike">
                <a:solidFill>
                  <a:schemeClr val="dk1"/>
                </a:solidFill>
                <a:latin typeface="Arial"/>
                <a:ea typeface="Arial"/>
                <a:cs typeface="Arial"/>
                <a:sym typeface="Arial"/>
              </a:rPr>
              <a:t>s</a:t>
            </a:r>
          </a:p>
          <a:p>
            <a:pPr indent="-148125" lvl="0" marL="224325" marR="0" rtl="0" algn="l">
              <a:spcBef>
                <a:spcPts val="0"/>
              </a:spcBef>
              <a:buClr>
                <a:schemeClr val="dk1"/>
              </a:buClr>
              <a:buFont typeface="Calibri"/>
              <a:buNone/>
            </a:pPr>
            <a:r>
              <a:t/>
            </a:r>
            <a:endParaRPr b="0" baseline="0" i="0" sz="1200" u="none" cap="none" strike="noStrike">
              <a:solidFill>
                <a:schemeClr val="dk1"/>
              </a:solidFill>
              <a:latin typeface="Arial"/>
              <a:ea typeface="Arial"/>
              <a:cs typeface="Arial"/>
              <a:sym typeface="Arial"/>
            </a:endParaRPr>
          </a:p>
        </p:txBody>
      </p:sp>
      <p:sp>
        <p:nvSpPr>
          <p:cNvPr id="1040" name="Shape 104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78" name="Shape 3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379" name="Shape 3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49" name="Shape 104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Speaker Notes: </a:t>
            </a:r>
          </a:p>
          <a:p>
            <a:pPr indent="-224325" lvl="0" marL="224325" marR="0" rtl="0" algn="l">
              <a:spcBef>
                <a:spcPts val="0"/>
              </a:spcBef>
              <a:buClr>
                <a:schemeClr val="dk1"/>
              </a:buClr>
              <a:buSzPct val="100000"/>
              <a:buFont typeface="Calibri"/>
              <a:buAutoNum type="arabicPeriod"/>
            </a:pPr>
            <a:r>
              <a:rPr b="0" baseline="0" i="0" lang="en-US" sz="1200" u="none" cap="none" strike="noStrike">
                <a:solidFill>
                  <a:schemeClr val="dk1"/>
                </a:solidFill>
                <a:latin typeface="Arial"/>
                <a:ea typeface="Arial"/>
                <a:cs typeface="Arial"/>
                <a:sym typeface="Arial"/>
              </a:rPr>
              <a:t>Principal Amount</a:t>
            </a:r>
          </a:p>
          <a:p>
            <a:pPr indent="-224325" lvl="0" marL="224325" marR="0" rtl="0" algn="l">
              <a:spcBef>
                <a:spcPts val="0"/>
              </a:spcBef>
              <a:buClr>
                <a:schemeClr val="dk1"/>
              </a:buClr>
              <a:buSzPct val="100000"/>
              <a:buFont typeface="Calibri"/>
              <a:buAutoNum type="arabicPeriod"/>
            </a:pPr>
            <a:r>
              <a:rPr b="0" baseline="0" i="0" lang="en-US" sz="1200" u="none" cap="none" strike="noStrike">
                <a:solidFill>
                  <a:schemeClr val="dk1"/>
                </a:solidFill>
                <a:latin typeface="Arial"/>
                <a:ea typeface="Arial"/>
                <a:cs typeface="Arial"/>
                <a:sym typeface="Arial"/>
              </a:rPr>
              <a:t>External System ID: External ID is retrieved from the CIR Detail process. Explain in which instances users will see different external system ID’s  </a:t>
            </a:r>
          </a:p>
          <a:p>
            <a:pPr indent="-224325" lvl="0" marL="224325" marR="0" rtl="0" algn="l">
              <a:spcBef>
                <a:spcPts val="0"/>
              </a:spcBef>
              <a:buClr>
                <a:schemeClr val="dk1"/>
              </a:buClr>
              <a:buSzPct val="100000"/>
              <a:buFont typeface="Calibri"/>
              <a:buAutoNum type="arabicPeriod"/>
            </a:pPr>
            <a:r>
              <a:rPr b="0" baseline="0" i="0" lang="en-US" sz="1200" u="none" cap="none" strike="noStrike">
                <a:solidFill>
                  <a:schemeClr val="dk1"/>
                </a:solidFill>
                <a:latin typeface="Arial"/>
                <a:ea typeface="Arial"/>
                <a:cs typeface="Arial"/>
                <a:sym typeface="Arial"/>
              </a:rPr>
              <a:t>Assignment Code: User defined text field ties to the finance person that is assigned to deal with it  (typically a 9 digit code). </a:t>
            </a:r>
          </a:p>
          <a:p>
            <a:pPr indent="-224325" lvl="0" marL="224325" marR="0" rtl="0" algn="l">
              <a:spcBef>
                <a:spcPts val="0"/>
              </a:spcBef>
              <a:buClr>
                <a:schemeClr val="dk1"/>
              </a:buClr>
              <a:buSzPct val="100000"/>
              <a:buFont typeface="Calibri"/>
              <a:buAutoNum type="arabicPeriod"/>
            </a:pPr>
            <a:r>
              <a:rPr b="0" baseline="0" i="0" lang="en-US" sz="1200" u="none" cap="none" strike="noStrike">
                <a:solidFill>
                  <a:schemeClr val="dk1"/>
                </a:solidFill>
                <a:latin typeface="Arial"/>
                <a:ea typeface="Arial"/>
                <a:cs typeface="Arial"/>
                <a:sym typeface="Arial"/>
              </a:rPr>
              <a:t>Description</a:t>
            </a:r>
          </a:p>
          <a:p>
            <a:pPr indent="-148125" lvl="0" marL="224325" marR="0" rtl="0" algn="l">
              <a:spcBef>
                <a:spcPts val="0"/>
              </a:spcBef>
              <a:buClr>
                <a:schemeClr val="dk1"/>
              </a:buClr>
              <a:buFont typeface="Calibri"/>
              <a:buNone/>
            </a:pPr>
            <a:r>
              <a:t/>
            </a:r>
            <a:endParaRPr b="0" baseline="0" i="0" sz="1200" u="none" cap="none" strike="noStrike">
              <a:solidFill>
                <a:schemeClr val="dk1"/>
              </a:solidFill>
              <a:latin typeface="Arial"/>
              <a:ea typeface="Arial"/>
              <a:cs typeface="Arial"/>
              <a:sym typeface="Arial"/>
            </a:endParaRPr>
          </a:p>
        </p:txBody>
      </p:sp>
      <p:sp>
        <p:nvSpPr>
          <p:cNvPr id="1050" name="Shape 105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7" name="Shape 1057"/>
        <p:cNvGrpSpPr/>
        <p:nvPr/>
      </p:nvGrpSpPr>
      <p:grpSpPr>
        <a:xfrm>
          <a:off x="0" y="0"/>
          <a:ext cx="0" cy="0"/>
          <a:chOff x="0" y="0"/>
          <a:chExt cx="0" cy="0"/>
        </a:xfrm>
      </p:grpSpPr>
      <p:sp>
        <p:nvSpPr>
          <p:cNvPr id="1058" name="Shape 10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59" name="Shape 105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504788" lvl="1" marL="834988" marR="0" rtl="0" algn="l">
              <a:spcBef>
                <a:spcPts val="0"/>
              </a:spcBef>
              <a:buClr>
                <a:schemeClr val="dk1"/>
              </a:buClr>
              <a:buSzPct val="100000"/>
              <a:buFont typeface="Calibri"/>
              <a:buAutoNum type="alphaLcPeriod"/>
            </a:pPr>
            <a:r>
              <a:rPr b="0" baseline="0" i="0" lang="en-US" sz="1400" u="none" cap="none" strike="noStrike">
                <a:solidFill>
                  <a:schemeClr val="dk1"/>
                </a:solidFill>
                <a:latin typeface="Arial"/>
                <a:ea typeface="Arial"/>
                <a:cs typeface="Arial"/>
                <a:sym typeface="Arial"/>
              </a:rPr>
              <a:t>Line Type </a:t>
            </a:r>
          </a:p>
          <a:p>
            <a:pPr indent="-504788" lvl="1" marL="834988" marR="0" rtl="0" algn="l">
              <a:spcBef>
                <a:spcPts val="0"/>
              </a:spcBef>
              <a:buClr>
                <a:schemeClr val="dk1"/>
              </a:buClr>
              <a:buSzPct val="100000"/>
              <a:buFont typeface="Calibri"/>
              <a:buAutoNum type="alphaLcPeriod"/>
            </a:pPr>
            <a:r>
              <a:rPr b="0" baseline="0" i="0" lang="en-US" sz="1400" u="none" cap="none" strike="noStrike">
                <a:solidFill>
                  <a:schemeClr val="dk1"/>
                </a:solidFill>
                <a:latin typeface="Arial"/>
                <a:ea typeface="Arial"/>
                <a:cs typeface="Arial"/>
                <a:sym typeface="Arial"/>
              </a:rPr>
              <a:t>Transaction Type (give examples of trans types and when they are used)</a:t>
            </a:r>
          </a:p>
          <a:p>
            <a:pPr indent="-504788" lvl="1" marL="834988" marR="0" rtl="0" algn="l">
              <a:spcBef>
                <a:spcPts val="0"/>
              </a:spcBef>
              <a:buClr>
                <a:schemeClr val="dk1"/>
              </a:buClr>
              <a:buSzPct val="100000"/>
              <a:buFont typeface="Calibri"/>
              <a:buAutoNum type="alphaLcPeriod"/>
            </a:pPr>
            <a:r>
              <a:rPr b="0" baseline="0" i="0" lang="en-US" sz="1400" u="none" cap="none" strike="noStrike">
                <a:solidFill>
                  <a:schemeClr val="dk1"/>
                </a:solidFill>
                <a:latin typeface="Arial"/>
                <a:ea typeface="Arial"/>
                <a:cs typeface="Arial"/>
                <a:sym typeface="Arial"/>
              </a:rPr>
              <a:t>Receivable Type (i.e. EXTSERVNI or RITNI)</a:t>
            </a:r>
          </a:p>
          <a:p>
            <a:pPr indent="-504788" lvl="1" marL="834988" marR="0" rtl="0" algn="l">
              <a:spcBef>
                <a:spcPts val="0"/>
              </a:spcBef>
              <a:buClr>
                <a:schemeClr val="dk1"/>
              </a:buClr>
              <a:buSzPct val="100000"/>
              <a:buFont typeface="Calibri"/>
              <a:buAutoNum type="alphaLcPeriod"/>
            </a:pPr>
            <a:r>
              <a:rPr b="0" baseline="0" i="0" lang="en-US" sz="1400" u="none" cap="none" strike="noStrike">
                <a:solidFill>
                  <a:schemeClr val="dk1"/>
                </a:solidFill>
                <a:latin typeface="Arial"/>
                <a:ea typeface="Arial"/>
                <a:cs typeface="Arial"/>
                <a:sym typeface="Arial"/>
              </a:rPr>
              <a:t>TROR Classification/Collection Type</a:t>
            </a:r>
          </a:p>
          <a:p>
            <a:pPr indent="-504788" lvl="1" marL="834988" marR="0" rtl="0" algn="l">
              <a:spcBef>
                <a:spcPts val="0"/>
              </a:spcBef>
              <a:buClr>
                <a:schemeClr val="dk1"/>
              </a:buClr>
              <a:buSzPct val="100000"/>
              <a:buFont typeface="Calibri"/>
              <a:buAutoNum type="alphaLcPeriod"/>
            </a:pPr>
            <a:r>
              <a:rPr b="0" baseline="0" i="0" lang="en-US" sz="1400" u="none" cap="none" strike="noStrike">
                <a:solidFill>
                  <a:schemeClr val="dk1"/>
                </a:solidFill>
                <a:latin typeface="Arial"/>
                <a:ea typeface="Arial"/>
                <a:cs typeface="Arial"/>
                <a:sym typeface="Arial"/>
              </a:rPr>
              <a:t>Business Line </a:t>
            </a:r>
          </a:p>
          <a:p>
            <a:pPr indent="-504788" lvl="1" marL="834988" marR="0" rtl="0" algn="l">
              <a:spcBef>
                <a:spcPts val="0"/>
              </a:spcBef>
              <a:buClr>
                <a:schemeClr val="dk1"/>
              </a:buClr>
              <a:buSzPct val="100000"/>
              <a:buFont typeface="Calibri"/>
              <a:buAutoNum type="alphaLcPeriod"/>
            </a:pPr>
            <a:r>
              <a:rPr b="0" baseline="0" i="0" lang="en-US" sz="1400" u="none" cap="none" strike="noStrike">
                <a:solidFill>
                  <a:schemeClr val="dk1"/>
                </a:solidFill>
                <a:latin typeface="Arial"/>
                <a:ea typeface="Arial"/>
                <a:cs typeface="Arial"/>
                <a:sym typeface="Arial"/>
              </a:rPr>
              <a:t>Vendor Code – vendors depend on the business line</a:t>
            </a:r>
          </a:p>
          <a:p>
            <a:pPr indent="-504788" lvl="1" marL="834988" marR="0" rtl="0" algn="l">
              <a:spcBef>
                <a:spcPts val="0"/>
              </a:spcBef>
              <a:buClr>
                <a:schemeClr val="dk1"/>
              </a:buClr>
              <a:buSzPct val="100000"/>
              <a:buFont typeface="Calibri"/>
              <a:buAutoNum type="alphaLcPeriod"/>
            </a:pPr>
            <a:r>
              <a:rPr b="0" baseline="0" i="0" lang="en-US" sz="1600" u="none" cap="none" strike="noStrike">
                <a:solidFill>
                  <a:schemeClr val="dk1"/>
                </a:solidFill>
                <a:latin typeface="Arial"/>
                <a:ea typeface="Arial"/>
                <a:cs typeface="Arial"/>
                <a:sym typeface="Arial"/>
              </a:rPr>
              <a:t>Cash Receipt Posting Order: defines the order which a Cash Receipt should liquidate the different line types of BDs (this is dictated by Treasury)</a:t>
            </a:r>
          </a:p>
          <a:p>
            <a:pPr indent="-415888" lvl="1" marL="834988" marR="0" rtl="0" algn="l">
              <a:spcBef>
                <a:spcPts val="0"/>
              </a:spcBef>
              <a:buClr>
                <a:schemeClr val="dk1"/>
              </a:buClr>
              <a:buFont typeface="Calibri"/>
              <a:buNone/>
            </a:pPr>
            <a:r>
              <a:t/>
            </a:r>
            <a:endParaRPr b="0" baseline="0" i="0" sz="1400" u="none" cap="none" strike="noStrike">
              <a:solidFill>
                <a:schemeClr val="dk1"/>
              </a:solidFill>
              <a:latin typeface="Arial"/>
              <a:ea typeface="Arial"/>
              <a:cs typeface="Arial"/>
              <a:sym typeface="Arial"/>
            </a:endParaRPr>
          </a:p>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060" name="Shape 106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7" name="Shape 1067"/>
        <p:cNvGrpSpPr/>
        <p:nvPr/>
      </p:nvGrpSpPr>
      <p:grpSpPr>
        <a:xfrm>
          <a:off x="0" y="0"/>
          <a:ext cx="0" cy="0"/>
          <a:chOff x="0" y="0"/>
          <a:chExt cx="0" cy="0"/>
        </a:xfrm>
      </p:grpSpPr>
      <p:sp>
        <p:nvSpPr>
          <p:cNvPr id="1068" name="Shape 10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69" name="Shape 10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504788" lvl="1" marL="834988" marR="0" rtl="0" algn="l">
              <a:spcBef>
                <a:spcPts val="0"/>
              </a:spcBef>
              <a:buClr>
                <a:schemeClr val="dk1"/>
              </a:buClr>
              <a:buSzPct val="100000"/>
              <a:buFont typeface="Calibri"/>
              <a:buAutoNum type="arabicPeriod"/>
            </a:pPr>
            <a:r>
              <a:rPr b="0" baseline="0" i="0" lang="en-US" sz="1400" u="none" cap="none" strike="noStrike">
                <a:solidFill>
                  <a:schemeClr val="dk1"/>
                </a:solidFill>
                <a:latin typeface="Arial"/>
                <a:ea typeface="Arial"/>
                <a:cs typeface="Arial"/>
                <a:sym typeface="Arial"/>
              </a:rPr>
              <a:t>Line Amounts</a:t>
            </a:r>
          </a:p>
          <a:p>
            <a:pPr indent="-504788" lvl="1" marL="834988" marR="0" rtl="0" algn="l">
              <a:spcBef>
                <a:spcPts val="0"/>
              </a:spcBef>
              <a:buClr>
                <a:schemeClr val="dk1"/>
              </a:buClr>
              <a:buSzPct val="100000"/>
              <a:buFont typeface="Calibri"/>
              <a:buAutoNum type="arabicPeriod"/>
            </a:pPr>
            <a:r>
              <a:rPr b="0" baseline="0" i="0" lang="en-US" sz="1400" u="none" cap="none" strike="noStrike">
                <a:solidFill>
                  <a:schemeClr val="dk1"/>
                </a:solidFill>
                <a:latin typeface="Arial"/>
                <a:ea typeface="Arial"/>
                <a:cs typeface="Arial"/>
                <a:sym typeface="Arial"/>
              </a:rPr>
              <a:t>Document Reference – Billing Document, or another Cash Receipt (ex. Advance Offset or Refund)</a:t>
            </a:r>
          </a:p>
          <a:p>
            <a:pPr indent="-504788" lvl="1" marL="834988" marR="0" rtl="0" algn="l">
              <a:spcBef>
                <a:spcPts val="0"/>
              </a:spcBef>
              <a:buClr>
                <a:srgbClr val="C00000"/>
              </a:buClr>
              <a:buSzPct val="100000"/>
              <a:buFont typeface="Calibri"/>
              <a:buAutoNum type="arabicPeriod"/>
            </a:pPr>
            <a:r>
              <a:rPr b="0" baseline="0" i="0" lang="en-US" sz="1400" u="none" cap="none" strike="noStrike">
                <a:solidFill>
                  <a:schemeClr val="dk1"/>
                </a:solidFill>
                <a:latin typeface="Arial"/>
                <a:ea typeface="Arial"/>
                <a:cs typeface="Arial"/>
                <a:sym typeface="Arial"/>
              </a:rPr>
              <a:t>Accounting Template - see the config guide for valid accounting templates </a:t>
            </a:r>
          </a:p>
          <a:p>
            <a:pPr indent="-508939" lvl="2" marL="1283639" marR="0" rtl="0" algn="l">
              <a:spcBef>
                <a:spcPts val="0"/>
              </a:spcBef>
              <a:buClr>
                <a:srgbClr val="C00000"/>
              </a:buClr>
              <a:buSzPct val="100000"/>
              <a:buFont typeface="Arial"/>
              <a:buChar char="•"/>
            </a:pPr>
            <a:r>
              <a:rPr b="0" baseline="0" i="0" lang="en-US" sz="1400" u="none" cap="none" strike="noStrike">
                <a:solidFill>
                  <a:schemeClr val="dk1"/>
                </a:solidFill>
                <a:latin typeface="Arial"/>
                <a:ea typeface="Arial"/>
                <a:cs typeface="Arial"/>
                <a:sym typeface="Arial"/>
              </a:rPr>
              <a:t>Revenue Source Code - will need to be entered by user (reference backed field)</a:t>
            </a:r>
          </a:p>
          <a:p>
            <a:pPr indent="-504788" lvl="1" marL="834988" marR="0" rtl="0" algn="l">
              <a:spcBef>
                <a:spcPts val="0"/>
              </a:spcBef>
              <a:buClr>
                <a:srgbClr val="C00000"/>
              </a:buClr>
              <a:buSzPct val="100000"/>
              <a:buFont typeface="Calibri"/>
              <a:buAutoNum type="arabicPeriod"/>
            </a:pPr>
            <a:r>
              <a:rPr b="0" baseline="0" i="0" lang="en-US" sz="1400" u="none" cap="none" strike="noStrike">
                <a:solidFill>
                  <a:schemeClr val="dk1"/>
                </a:solidFill>
                <a:latin typeface="Arial"/>
                <a:ea typeface="Arial"/>
                <a:cs typeface="Arial"/>
                <a:sym typeface="Arial"/>
              </a:rPr>
              <a:t>Agreement section: most RWA/HOTD and Manual Business Line CRs will reference agreements</a:t>
            </a:r>
          </a:p>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070" name="Shape 10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7" name="Shape 1077"/>
        <p:cNvGrpSpPr/>
        <p:nvPr/>
      </p:nvGrpSpPr>
      <p:grpSpPr>
        <a:xfrm>
          <a:off x="0" y="0"/>
          <a:ext cx="0" cy="0"/>
          <a:chOff x="0" y="0"/>
          <a:chExt cx="0" cy="0"/>
        </a:xfrm>
      </p:grpSpPr>
      <p:sp>
        <p:nvSpPr>
          <p:cNvPr id="1078" name="Shape 10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79" name="Shape 107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Speaker Notes:</a:t>
            </a:r>
          </a:p>
          <a:p>
            <a:pPr indent="-224325" lvl="0" marL="224325" marR="0" rtl="0" algn="l">
              <a:spcBef>
                <a:spcPts val="0"/>
              </a:spcBef>
              <a:buClr>
                <a:schemeClr val="dk1"/>
              </a:buClr>
              <a:buSzPct val="100000"/>
              <a:buFont typeface="Calibri"/>
              <a:buAutoNum type="arabicPeriod"/>
            </a:pPr>
            <a:r>
              <a:rPr b="0" baseline="0" i="0" lang="en-US" sz="1200" u="none" cap="none" strike="noStrike">
                <a:solidFill>
                  <a:schemeClr val="dk1"/>
                </a:solidFill>
                <a:latin typeface="Arial"/>
                <a:ea typeface="Arial"/>
                <a:cs typeface="Arial"/>
                <a:sym typeface="Arial"/>
              </a:rPr>
              <a:t>Line Number is constant across all CRs:</a:t>
            </a:r>
          </a:p>
          <a:p>
            <a:pPr indent="-224325" lvl="0" marL="224325" marR="0" rtl="0" algn="l">
              <a:spcBef>
                <a:spcPts val="0"/>
              </a:spcBef>
              <a:buClr>
                <a:schemeClr val="dk1"/>
              </a:buClr>
              <a:buSzPct val="100000"/>
              <a:buFont typeface="Arial"/>
              <a:buChar char="•"/>
            </a:pPr>
            <a:r>
              <a:rPr b="0" baseline="0" i="0" lang="en-US" sz="1200" u="none" cap="none" strike="noStrike">
                <a:solidFill>
                  <a:schemeClr val="dk1"/>
                </a:solidFill>
                <a:latin typeface="Arial"/>
                <a:ea typeface="Arial"/>
                <a:cs typeface="Arial"/>
                <a:sym typeface="Arial"/>
              </a:rPr>
              <a:t>Line 1 = Admin</a:t>
            </a:r>
          </a:p>
          <a:p>
            <a:pPr indent="-224325" lvl="0" marL="224325" marR="0" rtl="0" algn="l">
              <a:spcBef>
                <a:spcPts val="0"/>
              </a:spcBef>
              <a:buClr>
                <a:schemeClr val="dk1"/>
              </a:buClr>
              <a:buSzPct val="100000"/>
              <a:buFont typeface="Arial"/>
              <a:buChar char="•"/>
            </a:pPr>
            <a:r>
              <a:rPr b="0" baseline="0" i="0" lang="en-US" sz="1200" u="none" cap="none" strike="noStrike">
                <a:solidFill>
                  <a:schemeClr val="dk1"/>
                </a:solidFill>
                <a:latin typeface="Arial"/>
                <a:ea typeface="Arial"/>
                <a:cs typeface="Arial"/>
                <a:sym typeface="Arial"/>
              </a:rPr>
              <a:t>Line 2 = Interest</a:t>
            </a:r>
          </a:p>
          <a:p>
            <a:pPr indent="-224325" lvl="0" marL="224325" marR="0" rtl="0" algn="l">
              <a:spcBef>
                <a:spcPts val="0"/>
              </a:spcBef>
              <a:buClr>
                <a:schemeClr val="dk1"/>
              </a:buClr>
              <a:buSzPct val="100000"/>
              <a:buFont typeface="Arial"/>
              <a:buChar char="•"/>
            </a:pPr>
            <a:r>
              <a:rPr b="0" baseline="0" i="0" lang="en-US" sz="1200" u="none" cap="none" strike="noStrike">
                <a:solidFill>
                  <a:schemeClr val="dk1"/>
                </a:solidFill>
                <a:latin typeface="Arial"/>
                <a:ea typeface="Arial"/>
                <a:cs typeface="Arial"/>
                <a:sym typeface="Arial"/>
              </a:rPr>
              <a:t>Line 3 = Penalty</a:t>
            </a:r>
          </a:p>
          <a:p>
            <a:pPr indent="-224325" lvl="0" marL="224325" marR="0" rtl="0" algn="l">
              <a:spcBef>
                <a:spcPts val="0"/>
              </a:spcBef>
              <a:buClr>
                <a:schemeClr val="dk1"/>
              </a:buClr>
              <a:buSzPct val="100000"/>
              <a:buFont typeface="Calibri"/>
              <a:buAutoNum type="arabicPeriod" startAt="2"/>
            </a:pPr>
            <a:r>
              <a:rPr b="0" baseline="0" i="0" lang="en-US" sz="1200" u="none" cap="none" strike="noStrike">
                <a:solidFill>
                  <a:schemeClr val="dk1"/>
                </a:solidFill>
                <a:latin typeface="Arial"/>
                <a:ea typeface="Arial"/>
                <a:cs typeface="Arial"/>
                <a:sym typeface="Arial"/>
              </a:rPr>
              <a:t>Charge Amount recorded in the Line Amounts section.</a:t>
            </a:r>
          </a:p>
          <a:p>
            <a:pPr indent="-224325" lvl="0" marL="224325" marR="0" rtl="0" algn="l">
              <a:spcBef>
                <a:spcPts val="0"/>
              </a:spcBef>
              <a:buClr>
                <a:schemeClr val="dk1"/>
              </a:buClr>
              <a:buSzPct val="100000"/>
              <a:buFont typeface="Calibri"/>
              <a:buAutoNum type="arabicPeriod" startAt="2"/>
            </a:pPr>
            <a:r>
              <a:rPr b="0" baseline="0" i="0" lang="en-US" sz="1200" u="none" cap="none" strike="noStrike">
                <a:solidFill>
                  <a:schemeClr val="dk1"/>
                </a:solidFill>
                <a:latin typeface="Arial"/>
                <a:ea typeface="Arial"/>
                <a:cs typeface="Arial"/>
                <a:sym typeface="Arial"/>
              </a:rPr>
              <a:t>Transaction Type recorded (ADC, INC, PNC)</a:t>
            </a:r>
          </a:p>
          <a:p>
            <a:pPr indent="-224325" lvl="0" marL="224325" marR="0" rtl="0" algn="l">
              <a:spcBef>
                <a:spcPts val="0"/>
              </a:spcBef>
              <a:buClr>
                <a:schemeClr val="dk1"/>
              </a:buClr>
              <a:buSzPct val="100000"/>
              <a:buFont typeface="Calibri"/>
              <a:buAutoNum type="arabicPeriod" startAt="2"/>
            </a:pPr>
            <a:r>
              <a:rPr b="0" baseline="0" i="0" lang="en-US" sz="1200" u="none" cap="none" strike="noStrike">
                <a:solidFill>
                  <a:schemeClr val="dk1"/>
                </a:solidFill>
                <a:latin typeface="Arial"/>
                <a:ea typeface="Arial"/>
                <a:cs typeface="Arial"/>
                <a:sym typeface="Arial"/>
              </a:rPr>
              <a:t>Accounting Dimensions</a:t>
            </a:r>
          </a:p>
        </p:txBody>
      </p:sp>
      <p:sp>
        <p:nvSpPr>
          <p:cNvPr id="1080" name="Shape 108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6" name="Shape 1086"/>
        <p:cNvGrpSpPr/>
        <p:nvPr/>
      </p:nvGrpSpPr>
      <p:grpSpPr>
        <a:xfrm>
          <a:off x="0" y="0"/>
          <a:ext cx="0" cy="0"/>
          <a:chOff x="0" y="0"/>
          <a:chExt cx="0" cy="0"/>
        </a:xfrm>
      </p:grpSpPr>
      <p:sp>
        <p:nvSpPr>
          <p:cNvPr id="1087" name="Shape 10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8" name="Shape 108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089" name="Shape 108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7" name="Shape 1097"/>
        <p:cNvGrpSpPr/>
        <p:nvPr/>
      </p:nvGrpSpPr>
      <p:grpSpPr>
        <a:xfrm>
          <a:off x="0" y="0"/>
          <a:ext cx="0" cy="0"/>
          <a:chOff x="0" y="0"/>
          <a:chExt cx="0" cy="0"/>
        </a:xfrm>
      </p:grpSpPr>
      <p:sp>
        <p:nvSpPr>
          <p:cNvPr id="1098" name="Shape 10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99" name="Shape 10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100" name="Shape 11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8" name="Shape 1108"/>
        <p:cNvGrpSpPr/>
        <p:nvPr/>
      </p:nvGrpSpPr>
      <p:grpSpPr>
        <a:xfrm>
          <a:off x="0" y="0"/>
          <a:ext cx="0" cy="0"/>
          <a:chOff x="0" y="0"/>
          <a:chExt cx="0" cy="0"/>
        </a:xfrm>
      </p:grpSpPr>
      <p:sp>
        <p:nvSpPr>
          <p:cNvPr id="1109" name="Shape 11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10" name="Shape 111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111" name="Shape 11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0" name="Shape 1120"/>
        <p:cNvGrpSpPr/>
        <p:nvPr/>
      </p:nvGrpSpPr>
      <p:grpSpPr>
        <a:xfrm>
          <a:off x="0" y="0"/>
          <a:ext cx="0" cy="0"/>
          <a:chOff x="0" y="0"/>
          <a:chExt cx="0" cy="0"/>
        </a:xfrm>
      </p:grpSpPr>
      <p:sp>
        <p:nvSpPr>
          <p:cNvPr id="1121" name="Shape 1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22" name="Shape 112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123" name="Shape 11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2" name="Shape 1132"/>
        <p:cNvGrpSpPr/>
        <p:nvPr/>
      </p:nvGrpSpPr>
      <p:grpSpPr>
        <a:xfrm>
          <a:off x="0" y="0"/>
          <a:ext cx="0" cy="0"/>
          <a:chOff x="0" y="0"/>
          <a:chExt cx="0" cy="0"/>
        </a:xfrm>
      </p:grpSpPr>
      <p:sp>
        <p:nvSpPr>
          <p:cNvPr id="1133" name="Shape 1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34" name="Shape 11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135" name="Shape 11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6" name="Shape 1146"/>
        <p:cNvGrpSpPr/>
        <p:nvPr/>
      </p:nvGrpSpPr>
      <p:grpSpPr>
        <a:xfrm>
          <a:off x="0" y="0"/>
          <a:ext cx="0" cy="0"/>
          <a:chOff x="0" y="0"/>
          <a:chExt cx="0" cy="0"/>
        </a:xfrm>
      </p:grpSpPr>
      <p:sp>
        <p:nvSpPr>
          <p:cNvPr id="1147" name="Shape 1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48" name="Shape 11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149" name="Shape 114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5" name="Shape 41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416" name="Shape 41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5" name="Shape 1155"/>
        <p:cNvGrpSpPr/>
        <p:nvPr/>
      </p:nvGrpSpPr>
      <p:grpSpPr>
        <a:xfrm>
          <a:off x="0" y="0"/>
          <a:ext cx="0" cy="0"/>
          <a:chOff x="0" y="0"/>
          <a:chExt cx="0" cy="0"/>
        </a:xfrm>
      </p:grpSpPr>
      <p:sp>
        <p:nvSpPr>
          <p:cNvPr id="1156" name="Shape 1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57" name="Shape 1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3" name="Shape 1163"/>
        <p:cNvGrpSpPr/>
        <p:nvPr/>
      </p:nvGrpSpPr>
      <p:grpSpPr>
        <a:xfrm>
          <a:off x="0" y="0"/>
          <a:ext cx="0" cy="0"/>
          <a:chOff x="0" y="0"/>
          <a:chExt cx="0" cy="0"/>
        </a:xfrm>
      </p:grpSpPr>
      <p:sp>
        <p:nvSpPr>
          <p:cNvPr id="1164" name="Shape 1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5" name="Shape 11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166" name="Shape 11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8" name="Shape 1188"/>
        <p:cNvGrpSpPr/>
        <p:nvPr/>
      </p:nvGrpSpPr>
      <p:grpSpPr>
        <a:xfrm>
          <a:off x="0" y="0"/>
          <a:ext cx="0" cy="0"/>
          <a:chOff x="0" y="0"/>
          <a:chExt cx="0" cy="0"/>
        </a:xfrm>
      </p:grpSpPr>
      <p:sp>
        <p:nvSpPr>
          <p:cNvPr id="1189" name="Shape 1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90" name="Shape 119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1191" name="Shape 119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7" name="Shape 1197"/>
        <p:cNvGrpSpPr/>
        <p:nvPr/>
      </p:nvGrpSpPr>
      <p:grpSpPr>
        <a:xfrm>
          <a:off x="0" y="0"/>
          <a:ext cx="0" cy="0"/>
          <a:chOff x="0" y="0"/>
          <a:chExt cx="0" cy="0"/>
        </a:xfrm>
      </p:grpSpPr>
      <p:sp>
        <p:nvSpPr>
          <p:cNvPr id="1198" name="Shape 119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99" name="Shape 1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5" name="Shape 1205"/>
        <p:cNvGrpSpPr/>
        <p:nvPr/>
      </p:nvGrpSpPr>
      <p:grpSpPr>
        <a:xfrm>
          <a:off x="0" y="0"/>
          <a:ext cx="0" cy="0"/>
          <a:chOff x="0" y="0"/>
          <a:chExt cx="0" cy="0"/>
        </a:xfrm>
      </p:grpSpPr>
      <p:sp>
        <p:nvSpPr>
          <p:cNvPr id="1206" name="Shape 1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07" name="Shape 12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208" name="Shape 12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0" name="Shape 1230"/>
        <p:cNvGrpSpPr/>
        <p:nvPr/>
      </p:nvGrpSpPr>
      <p:grpSpPr>
        <a:xfrm>
          <a:off x="0" y="0"/>
          <a:ext cx="0" cy="0"/>
          <a:chOff x="0" y="0"/>
          <a:chExt cx="0" cy="0"/>
        </a:xfrm>
      </p:grpSpPr>
      <p:sp>
        <p:nvSpPr>
          <p:cNvPr id="1231" name="Shape 1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32" name="Shape 123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1233" name="Shape 123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9" name="Shape 1239"/>
        <p:cNvGrpSpPr/>
        <p:nvPr/>
      </p:nvGrpSpPr>
      <p:grpSpPr>
        <a:xfrm>
          <a:off x="0" y="0"/>
          <a:ext cx="0" cy="0"/>
          <a:chOff x="0" y="0"/>
          <a:chExt cx="0" cy="0"/>
        </a:xfrm>
      </p:grpSpPr>
      <p:sp>
        <p:nvSpPr>
          <p:cNvPr id="1240" name="Shape 1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41" name="Shape 1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6" name="Shape 1246"/>
        <p:cNvGrpSpPr/>
        <p:nvPr/>
      </p:nvGrpSpPr>
      <p:grpSpPr>
        <a:xfrm>
          <a:off x="0" y="0"/>
          <a:ext cx="0" cy="0"/>
          <a:chOff x="0" y="0"/>
          <a:chExt cx="0" cy="0"/>
        </a:xfrm>
      </p:grpSpPr>
      <p:sp>
        <p:nvSpPr>
          <p:cNvPr id="1247" name="Shape 1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8" name="Shape 12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249" name="Shape 124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6" name="Shape 1256"/>
        <p:cNvGrpSpPr/>
        <p:nvPr/>
      </p:nvGrpSpPr>
      <p:grpSpPr>
        <a:xfrm>
          <a:off x="0" y="0"/>
          <a:ext cx="0" cy="0"/>
          <a:chOff x="0" y="0"/>
          <a:chExt cx="0" cy="0"/>
        </a:xfrm>
      </p:grpSpPr>
      <p:sp>
        <p:nvSpPr>
          <p:cNvPr id="1257" name="Shape 1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8" name="Shape 125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259" name="Shape 12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5" name="Shape 1265"/>
        <p:cNvGrpSpPr/>
        <p:nvPr/>
      </p:nvGrpSpPr>
      <p:grpSpPr>
        <a:xfrm>
          <a:off x="0" y="0"/>
          <a:ext cx="0" cy="0"/>
          <a:chOff x="0" y="0"/>
          <a:chExt cx="0" cy="0"/>
        </a:xfrm>
      </p:grpSpPr>
      <p:sp>
        <p:nvSpPr>
          <p:cNvPr id="1266" name="Shape 1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67" name="Shape 126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268" name="Shape 126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427" name="Shape 42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4" name="Shape 1274"/>
        <p:cNvGrpSpPr/>
        <p:nvPr/>
      </p:nvGrpSpPr>
      <p:grpSpPr>
        <a:xfrm>
          <a:off x="0" y="0"/>
          <a:ext cx="0" cy="0"/>
          <a:chOff x="0" y="0"/>
          <a:chExt cx="0" cy="0"/>
        </a:xfrm>
      </p:grpSpPr>
      <p:sp>
        <p:nvSpPr>
          <p:cNvPr id="1275" name="Shape 12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276" name="Shape 12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2" name="Shape 1282"/>
        <p:cNvGrpSpPr/>
        <p:nvPr/>
      </p:nvGrpSpPr>
      <p:grpSpPr>
        <a:xfrm>
          <a:off x="0" y="0"/>
          <a:ext cx="0" cy="0"/>
          <a:chOff x="0" y="0"/>
          <a:chExt cx="0" cy="0"/>
        </a:xfrm>
      </p:grpSpPr>
      <p:sp>
        <p:nvSpPr>
          <p:cNvPr id="1283" name="Shape 1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4" name="Shape 12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285" name="Shape 12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6" name="Shape 1386"/>
        <p:cNvGrpSpPr/>
        <p:nvPr/>
      </p:nvGrpSpPr>
      <p:grpSpPr>
        <a:xfrm>
          <a:off x="0" y="0"/>
          <a:ext cx="0" cy="0"/>
          <a:chOff x="0" y="0"/>
          <a:chExt cx="0" cy="0"/>
        </a:xfrm>
      </p:grpSpPr>
      <p:sp>
        <p:nvSpPr>
          <p:cNvPr id="1387" name="Shape 13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88" name="Shape 138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1389" name="Shape 138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7" name="Shape 1497"/>
        <p:cNvGrpSpPr/>
        <p:nvPr/>
      </p:nvGrpSpPr>
      <p:grpSpPr>
        <a:xfrm>
          <a:off x="0" y="0"/>
          <a:ext cx="0" cy="0"/>
          <a:chOff x="0" y="0"/>
          <a:chExt cx="0" cy="0"/>
        </a:xfrm>
      </p:grpSpPr>
      <p:sp>
        <p:nvSpPr>
          <p:cNvPr id="1498" name="Shape 14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9" name="Shape 14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500" name="Shape 15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6" name="Shape 1506"/>
        <p:cNvGrpSpPr/>
        <p:nvPr/>
      </p:nvGrpSpPr>
      <p:grpSpPr>
        <a:xfrm>
          <a:off x="0" y="0"/>
          <a:ext cx="0" cy="0"/>
          <a:chOff x="0" y="0"/>
          <a:chExt cx="0" cy="0"/>
        </a:xfrm>
      </p:grpSpPr>
      <p:sp>
        <p:nvSpPr>
          <p:cNvPr id="1507" name="Shape 15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08" name="Shape 15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5" name="Shape 1515"/>
        <p:cNvGrpSpPr/>
        <p:nvPr/>
      </p:nvGrpSpPr>
      <p:grpSpPr>
        <a:xfrm>
          <a:off x="0" y="0"/>
          <a:ext cx="0" cy="0"/>
          <a:chOff x="0" y="0"/>
          <a:chExt cx="0" cy="0"/>
        </a:xfrm>
      </p:grpSpPr>
      <p:sp>
        <p:nvSpPr>
          <p:cNvPr id="1516" name="Shape 15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17" name="Shape 151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518" name="Shape 151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4" name="Shape 1524"/>
        <p:cNvGrpSpPr/>
        <p:nvPr/>
      </p:nvGrpSpPr>
      <p:grpSpPr>
        <a:xfrm>
          <a:off x="0" y="0"/>
          <a:ext cx="0" cy="0"/>
          <a:chOff x="0" y="0"/>
          <a:chExt cx="0" cy="0"/>
        </a:xfrm>
      </p:grpSpPr>
      <p:sp>
        <p:nvSpPr>
          <p:cNvPr id="1525" name="Shape 15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526" name="Shape 15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2" name="Shape 1532"/>
        <p:cNvGrpSpPr/>
        <p:nvPr/>
      </p:nvGrpSpPr>
      <p:grpSpPr>
        <a:xfrm>
          <a:off x="0" y="0"/>
          <a:ext cx="0" cy="0"/>
          <a:chOff x="0" y="0"/>
          <a:chExt cx="0" cy="0"/>
        </a:xfrm>
      </p:grpSpPr>
      <p:sp>
        <p:nvSpPr>
          <p:cNvPr id="1533" name="Shape 15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34" name="Shape 15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535" name="Shape 15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7" name="Shape 1557"/>
        <p:cNvGrpSpPr/>
        <p:nvPr/>
      </p:nvGrpSpPr>
      <p:grpSpPr>
        <a:xfrm>
          <a:off x="0" y="0"/>
          <a:ext cx="0" cy="0"/>
          <a:chOff x="0" y="0"/>
          <a:chExt cx="0" cy="0"/>
        </a:xfrm>
      </p:grpSpPr>
      <p:sp>
        <p:nvSpPr>
          <p:cNvPr id="1558" name="Shape 15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9" name="Shape 155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1560" name="Shape 156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9" name="Shape 1579"/>
        <p:cNvGrpSpPr/>
        <p:nvPr/>
      </p:nvGrpSpPr>
      <p:grpSpPr>
        <a:xfrm>
          <a:off x="0" y="0"/>
          <a:ext cx="0" cy="0"/>
          <a:chOff x="0" y="0"/>
          <a:chExt cx="0" cy="0"/>
        </a:xfrm>
      </p:grpSpPr>
      <p:sp>
        <p:nvSpPr>
          <p:cNvPr id="1580" name="Shape 15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581" name="Shape 158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582" name="Shape 158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435" name="Shape 4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3" name="Shape 1613"/>
        <p:cNvGrpSpPr/>
        <p:nvPr/>
      </p:nvGrpSpPr>
      <p:grpSpPr>
        <a:xfrm>
          <a:off x="0" y="0"/>
          <a:ext cx="0" cy="0"/>
          <a:chOff x="0" y="0"/>
          <a:chExt cx="0" cy="0"/>
        </a:xfrm>
      </p:grpSpPr>
      <p:sp>
        <p:nvSpPr>
          <p:cNvPr id="1614" name="Shape 16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15" name="Shape 161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616" name="Shape 161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2" name="Shape 1622"/>
        <p:cNvGrpSpPr/>
        <p:nvPr/>
      </p:nvGrpSpPr>
      <p:grpSpPr>
        <a:xfrm>
          <a:off x="0" y="0"/>
          <a:ext cx="0" cy="0"/>
          <a:chOff x="0" y="0"/>
          <a:chExt cx="0" cy="0"/>
        </a:xfrm>
      </p:grpSpPr>
      <p:sp>
        <p:nvSpPr>
          <p:cNvPr id="1623" name="Shape 162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24" name="Shape 16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25" name="Shape 162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3" name="Shape 1633"/>
        <p:cNvGrpSpPr/>
        <p:nvPr/>
      </p:nvGrpSpPr>
      <p:grpSpPr>
        <a:xfrm>
          <a:off x="0" y="0"/>
          <a:ext cx="0" cy="0"/>
          <a:chOff x="0" y="0"/>
          <a:chExt cx="0" cy="0"/>
        </a:xfrm>
      </p:grpSpPr>
      <p:sp>
        <p:nvSpPr>
          <p:cNvPr id="1634" name="Shape 16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35" name="Shape 163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636" name="Shape 16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4" name="Shape 1644"/>
        <p:cNvGrpSpPr/>
        <p:nvPr/>
      </p:nvGrpSpPr>
      <p:grpSpPr>
        <a:xfrm>
          <a:off x="0" y="0"/>
          <a:ext cx="0" cy="0"/>
          <a:chOff x="0" y="0"/>
          <a:chExt cx="0" cy="0"/>
        </a:xfrm>
      </p:grpSpPr>
      <p:sp>
        <p:nvSpPr>
          <p:cNvPr id="1645" name="Shape 16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6" name="Shape 16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647" name="Shape 16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7" name="Shape 1667"/>
        <p:cNvGrpSpPr/>
        <p:nvPr/>
      </p:nvGrpSpPr>
      <p:grpSpPr>
        <a:xfrm>
          <a:off x="0" y="0"/>
          <a:ext cx="0" cy="0"/>
          <a:chOff x="0" y="0"/>
          <a:chExt cx="0" cy="0"/>
        </a:xfrm>
      </p:grpSpPr>
      <p:sp>
        <p:nvSpPr>
          <p:cNvPr id="1668" name="Shape 16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69" name="Shape 16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670" name="Shape 16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6" name="Shape 1676"/>
        <p:cNvGrpSpPr/>
        <p:nvPr/>
      </p:nvGrpSpPr>
      <p:grpSpPr>
        <a:xfrm>
          <a:off x="0" y="0"/>
          <a:ext cx="0" cy="0"/>
          <a:chOff x="0" y="0"/>
          <a:chExt cx="0" cy="0"/>
        </a:xfrm>
      </p:grpSpPr>
      <p:sp>
        <p:nvSpPr>
          <p:cNvPr id="1677" name="Shape 16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78" name="Shape 167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679" name="Shape 16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1" name="Shape 1701"/>
        <p:cNvGrpSpPr/>
        <p:nvPr/>
      </p:nvGrpSpPr>
      <p:grpSpPr>
        <a:xfrm>
          <a:off x="0" y="0"/>
          <a:ext cx="0" cy="0"/>
          <a:chOff x="0" y="0"/>
          <a:chExt cx="0" cy="0"/>
        </a:xfrm>
      </p:grpSpPr>
      <p:sp>
        <p:nvSpPr>
          <p:cNvPr id="1702" name="Shape 17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3" name="Shape 170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392569" lvl="0" marL="392569" marR="0" rtl="0" algn="l">
              <a:spcBef>
                <a:spcPts val="0"/>
              </a:spcBef>
              <a:buNone/>
            </a:pPr>
            <a:r>
              <a:t/>
            </a:r>
            <a:endParaRPr b="0" baseline="0" i="0" sz="2200" u="none" cap="none" strike="noStrike">
              <a:solidFill>
                <a:schemeClr val="dk1"/>
              </a:solidFill>
              <a:latin typeface="Arial"/>
              <a:ea typeface="Arial"/>
              <a:cs typeface="Arial"/>
              <a:sym typeface="Arial"/>
            </a:endParaRPr>
          </a:p>
        </p:txBody>
      </p:sp>
      <p:sp>
        <p:nvSpPr>
          <p:cNvPr id="1704" name="Shape 170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1" name="Shape 1711"/>
        <p:cNvGrpSpPr/>
        <p:nvPr/>
      </p:nvGrpSpPr>
      <p:grpSpPr>
        <a:xfrm>
          <a:off x="0" y="0"/>
          <a:ext cx="0" cy="0"/>
          <a:chOff x="0" y="0"/>
          <a:chExt cx="0" cy="0"/>
        </a:xfrm>
      </p:grpSpPr>
      <p:sp>
        <p:nvSpPr>
          <p:cNvPr id="1712" name="Shape 17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13" name="Shape 17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0" name="Shape 1720"/>
        <p:cNvGrpSpPr/>
        <p:nvPr/>
      </p:nvGrpSpPr>
      <p:grpSpPr>
        <a:xfrm>
          <a:off x="0" y="0"/>
          <a:ext cx="0" cy="0"/>
          <a:chOff x="0" y="0"/>
          <a:chExt cx="0" cy="0"/>
        </a:xfrm>
      </p:grpSpPr>
      <p:sp>
        <p:nvSpPr>
          <p:cNvPr id="1721" name="Shape 17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722" name="Shape 17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7" name="Shape 1727"/>
        <p:cNvGrpSpPr/>
        <p:nvPr/>
      </p:nvGrpSpPr>
      <p:grpSpPr>
        <a:xfrm>
          <a:off x="0" y="0"/>
          <a:ext cx="0" cy="0"/>
          <a:chOff x="0" y="0"/>
          <a:chExt cx="0" cy="0"/>
        </a:xfrm>
      </p:grpSpPr>
      <p:sp>
        <p:nvSpPr>
          <p:cNvPr id="1728" name="Shape 17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9" name="Shape 172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baseline="0" i="0" sz="1200" u="none" cap="none" strike="noStrike">
              <a:solidFill>
                <a:schemeClr val="dk1"/>
              </a:solidFill>
              <a:latin typeface="Arial"/>
              <a:ea typeface="Arial"/>
              <a:cs typeface="Arial"/>
              <a:sym typeface="Arial"/>
            </a:endParaRPr>
          </a:p>
        </p:txBody>
      </p:sp>
      <p:sp>
        <p:nvSpPr>
          <p:cNvPr id="1730" name="Shape 173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2.jpg"/><Relationship Id="rId4" Type="http://schemas.openxmlformats.org/officeDocument/2006/relationships/image" Target="../media/image18.jpg"/><Relationship Id="rId5" Type="http://schemas.openxmlformats.org/officeDocument/2006/relationships/image" Target="../media/image0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jpg"/><Relationship Id="rId3" Type="http://schemas.openxmlformats.org/officeDocument/2006/relationships/image" Target="../media/image0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07.jpg"/><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3.png"/><Relationship Id="rId3" Type="http://schemas.openxmlformats.org/officeDocument/2006/relationships/image" Target="../media/image02.jpg"/><Relationship Id="rId4" Type="http://schemas.openxmlformats.org/officeDocument/2006/relationships/image" Target="../media/image18.jpg"/><Relationship Id="rId5" Type="http://schemas.openxmlformats.org/officeDocument/2006/relationships/image" Target="../media/image04.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png"/><Relationship Id="rId3" Type="http://schemas.openxmlformats.org/officeDocument/2006/relationships/image" Target="../media/image02.jpg"/><Relationship Id="rId4" Type="http://schemas.openxmlformats.org/officeDocument/2006/relationships/image" Target="../media/image18.jpg"/><Relationship Id="rId5" Type="http://schemas.openxmlformats.org/officeDocument/2006/relationships/image" Target="../media/image04.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5.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03.png"/><Relationship Id="rId3" Type="http://schemas.openxmlformats.org/officeDocument/2006/relationships/image" Target="../media/image02.jpg"/><Relationship Id="rId4" Type="http://schemas.openxmlformats.org/officeDocument/2006/relationships/image" Target="../media/image18.jpg"/><Relationship Id="rId5" Type="http://schemas.openxmlformats.org/officeDocument/2006/relationships/image" Target="../media/image04.jp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8" name="Shape 18"/>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9" name="Shape 19"/>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20" name="Shape 20"/>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21" name="Shape 21"/>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22" name="Shape 22"/>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23" name="Shape 23"/>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24" name="Shape 24"/>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ctr">
              <a:spcBef>
                <a:spcPts val="520"/>
              </a:spcBef>
              <a:spcAft>
                <a:spcPts val="0"/>
              </a:spcAft>
              <a:buClr>
                <a:srgbClr val="AF242B"/>
              </a:buClr>
              <a:buFont typeface="Noto Sans Symbols"/>
              <a:buNone/>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8" name="Shape 68"/>
        <p:cNvGrpSpPr/>
        <p:nvPr/>
      </p:nvGrpSpPr>
      <p:grpSpPr>
        <a:xfrm>
          <a:off x="0" y="0"/>
          <a:ext cx="0" cy="0"/>
          <a:chOff x="0" y="0"/>
          <a:chExt cx="0" cy="0"/>
        </a:xfrm>
      </p:grpSpPr>
      <p:sp>
        <p:nvSpPr>
          <p:cNvPr id="69" name="Shape 6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70" name="Shape 70"/>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71" name="Shape 7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72" name="Shape 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4" name="Shape 74"/>
        <p:cNvGrpSpPr/>
        <p:nvPr/>
      </p:nvGrpSpPr>
      <p:grpSpPr>
        <a:xfrm>
          <a:off x="0" y="0"/>
          <a:ext cx="0" cy="0"/>
          <a:chOff x="0" y="0"/>
          <a:chExt cx="0" cy="0"/>
        </a:xfrm>
      </p:grpSpPr>
      <p:sp>
        <p:nvSpPr>
          <p:cNvPr id="75" name="Shape 7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76" name="Shape 76"/>
          <p:cNvSpPr txBox="1"/>
          <p:nvPr>
            <p:ph idx="1" type="body"/>
          </p:nvPr>
        </p:nvSpPr>
        <p:spPr>
          <a:xfrm rot="5400000">
            <a:off x="2405857" y="-415131"/>
            <a:ext cx="46910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77" name="Shape 7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4958557" y="2137569"/>
            <a:ext cx="5713412" cy="210184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1" name="Shape 81"/>
          <p:cNvSpPr txBox="1"/>
          <p:nvPr>
            <p:ph idx="1" type="body"/>
          </p:nvPr>
        </p:nvSpPr>
        <p:spPr>
          <a:xfrm rot="5400000">
            <a:off x="677069" y="110331"/>
            <a:ext cx="5713412" cy="6156324"/>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82" name="Shape 8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Content">
    <p:spTree>
      <p:nvGrpSpPr>
        <p:cNvPr id="84" name="Shape 84"/>
        <p:cNvGrpSpPr/>
        <p:nvPr/>
      </p:nvGrpSpPr>
      <p:grpSpPr>
        <a:xfrm>
          <a:off x="0" y="0"/>
          <a:ext cx="0" cy="0"/>
          <a:chOff x="0" y="0"/>
          <a:chExt cx="0" cy="0"/>
        </a:xfrm>
      </p:grpSpPr>
      <p:pic>
        <p:nvPicPr>
          <p:cNvPr id="85" name="Shape 85"/>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86" name="Shape 86"/>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7" name="Shape 87"/>
          <p:cNvSpPr txBox="1"/>
          <p:nvPr>
            <p:ph idx="1" type="body"/>
          </p:nvPr>
        </p:nvSpPr>
        <p:spPr>
          <a:xfrm>
            <a:off x="449262" y="1263408"/>
            <a:ext cx="8250236" cy="4889742"/>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chemeClr val="accent1"/>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88" name="Shape 88"/>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grpSp>
        <p:nvGrpSpPr>
          <p:cNvPr id="89" name="Shape 89"/>
          <p:cNvGrpSpPr/>
          <p:nvPr/>
        </p:nvGrpSpPr>
        <p:grpSpPr>
          <a:xfrm>
            <a:off x="7975371" y="6325018"/>
            <a:ext cx="715648" cy="333533"/>
            <a:chOff x="7527713" y="5505450"/>
            <a:chExt cx="1163307" cy="542168"/>
          </a:xfrm>
        </p:grpSpPr>
        <p:sp>
          <p:nvSpPr>
            <p:cNvPr id="90" name="Shape 90"/>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91" name="Shape 91"/>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92" name="Shape 92"/>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two">
    <p:spTree>
      <p:nvGrpSpPr>
        <p:cNvPr id="93" name="Shape 93"/>
        <p:cNvGrpSpPr/>
        <p:nvPr/>
      </p:nvGrpSpPr>
      <p:grpSpPr>
        <a:xfrm>
          <a:off x="0" y="0"/>
          <a:ext cx="0" cy="0"/>
          <a:chOff x="0" y="0"/>
          <a:chExt cx="0" cy="0"/>
        </a:xfrm>
      </p:grpSpPr>
      <p:pic>
        <p:nvPicPr>
          <p:cNvPr id="94" name="Shape 94"/>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95" name="Shape 95"/>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96" name="Shape 96"/>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97" name="Shape 97"/>
          <p:cNvSpPr txBox="1"/>
          <p:nvPr>
            <p:ph idx="1" type="body"/>
          </p:nvPr>
        </p:nvSpPr>
        <p:spPr>
          <a:xfrm>
            <a:off x="449264" y="1266825"/>
            <a:ext cx="3956050" cy="4886325"/>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365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6827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76212"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85737"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55575" marL="1136650" rtl="0">
              <a:spcBef>
                <a:spcPts val="500"/>
              </a:spcBef>
              <a:buClr>
                <a:schemeClr val="accent1"/>
              </a:buClr>
              <a:buFont typeface="Verdana"/>
              <a:buChar char="•"/>
              <a:defRPr baseline="0" sz="1050">
                <a:solidFill>
                  <a:schemeClr val="dk1"/>
                </a:solidFill>
                <a:latin typeface="Arial"/>
                <a:ea typeface="Arial"/>
                <a:cs typeface="Arial"/>
                <a:sym typeface="Aria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98" name="Shape 98"/>
          <p:cNvSpPr txBox="1"/>
          <p:nvPr>
            <p:ph idx="2" type="body"/>
          </p:nvPr>
        </p:nvSpPr>
        <p:spPr>
          <a:xfrm>
            <a:off x="4741416" y="1266825"/>
            <a:ext cx="3956050" cy="4886325"/>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chemeClr val="accent1"/>
              </a:buClr>
              <a:buFont typeface="Verdana"/>
              <a:buChar char="•"/>
              <a:defRPr baseline="0" sz="1400">
                <a:solidFill>
                  <a:schemeClr val="dk1"/>
                </a:solidFill>
                <a:latin typeface="Arial"/>
                <a:ea typeface="Arial"/>
                <a:cs typeface="Arial"/>
                <a:sym typeface="Aria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99" name="Shape 99"/>
          <p:cNvGrpSpPr/>
          <p:nvPr/>
        </p:nvGrpSpPr>
        <p:grpSpPr>
          <a:xfrm>
            <a:off x="7975371" y="6325018"/>
            <a:ext cx="715648" cy="333533"/>
            <a:chOff x="7527713" y="5505450"/>
            <a:chExt cx="1163307" cy="542168"/>
          </a:xfrm>
        </p:grpSpPr>
        <p:sp>
          <p:nvSpPr>
            <p:cNvPr id="100" name="Shape 100"/>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01" name="Shape 101"/>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02" name="Shape 102"/>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Only">
    <p:spTree>
      <p:nvGrpSpPr>
        <p:cNvPr id="103" name="Shape 103"/>
        <p:cNvGrpSpPr/>
        <p:nvPr/>
      </p:nvGrpSpPr>
      <p:grpSpPr>
        <a:xfrm>
          <a:off x="0" y="0"/>
          <a:ext cx="0" cy="0"/>
          <a:chOff x="0" y="0"/>
          <a:chExt cx="0" cy="0"/>
        </a:xfrm>
      </p:grpSpPr>
      <p:pic>
        <p:nvPicPr>
          <p:cNvPr id="104" name="Shape 104"/>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105" name="Shape 105"/>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06" name="Shape 106"/>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grpSp>
        <p:nvGrpSpPr>
          <p:cNvPr id="107" name="Shape 107"/>
          <p:cNvGrpSpPr/>
          <p:nvPr/>
        </p:nvGrpSpPr>
        <p:grpSpPr>
          <a:xfrm>
            <a:off x="7975371" y="6325018"/>
            <a:ext cx="715648" cy="333533"/>
            <a:chOff x="7527713" y="5505450"/>
            <a:chExt cx="1163307" cy="542168"/>
          </a:xfrm>
        </p:grpSpPr>
        <p:sp>
          <p:nvSpPr>
            <p:cNvPr id="108" name="Shape 108"/>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09" name="Shape 109"/>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10" name="Shape 110"/>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 High Content slide">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113" name="Shape 113"/>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114" name="Shape 114"/>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15" name="Shape 115"/>
          <p:cNvSpPr txBox="1"/>
          <p:nvPr>
            <p:ph idx="1" type="body"/>
          </p:nvPr>
        </p:nvSpPr>
        <p:spPr>
          <a:xfrm>
            <a:off x="449262" y="1289829"/>
            <a:ext cx="8250236" cy="4871258"/>
          </a:xfrm>
          <a:prstGeom prst="rect">
            <a:avLst/>
          </a:prstGeom>
          <a:noFill/>
          <a:ln>
            <a:noFill/>
          </a:ln>
        </p:spPr>
        <p:txBody>
          <a:bodyPr anchorCtr="0" anchor="t" bIns="91425" lIns="91425" rIns="91425" tIns="91425"/>
          <a:lstStyle>
            <a:lvl1pPr indent="0" marL="0" rtl="0">
              <a:spcBef>
                <a:spcPts val="600"/>
              </a:spcBef>
              <a:buClr>
                <a:schemeClr val="accent1"/>
              </a:buClr>
              <a:buFont typeface="Arial"/>
              <a:buNone/>
              <a:defRPr sz="1200">
                <a:solidFill>
                  <a:schemeClr val="dk1"/>
                </a:solidFill>
                <a:latin typeface="Arial"/>
                <a:ea typeface="Arial"/>
                <a:cs typeface="Arial"/>
                <a:sym typeface="Arial"/>
              </a:defRPr>
            </a:lvl1pPr>
            <a:lvl2pPr indent="-179705" marL="263525" rtl="0">
              <a:spcBef>
                <a:spcPts val="600"/>
              </a:spcBef>
              <a:buClr>
                <a:schemeClr val="accent1"/>
              </a:buClr>
              <a:buFont typeface="Arial"/>
              <a:buChar char="•"/>
              <a:defRPr baseline="0" sz="1200">
                <a:solidFill>
                  <a:schemeClr val="dk1"/>
                </a:solidFill>
                <a:latin typeface="Arial"/>
                <a:ea typeface="Arial"/>
                <a:cs typeface="Arial"/>
                <a:sym typeface="Arial"/>
              </a:defRPr>
            </a:lvl2pPr>
            <a:lvl3pPr indent="-198755" marL="536575" rtl="0">
              <a:spcBef>
                <a:spcPts val="600"/>
              </a:spcBef>
              <a:buClr>
                <a:schemeClr val="accent1"/>
              </a:buClr>
              <a:buFont typeface="Arial"/>
              <a:buChar char="•"/>
              <a:defRPr sz="1200">
                <a:solidFill>
                  <a:schemeClr val="dk1"/>
                </a:solidFill>
                <a:latin typeface="Arial"/>
                <a:ea typeface="Arial"/>
                <a:cs typeface="Arial"/>
                <a:sym typeface="Arial"/>
              </a:defRPr>
            </a:lvl3pPr>
            <a:lvl4pPr indent="-200978" marL="811213" rtl="0">
              <a:spcBef>
                <a:spcPts val="600"/>
              </a:spcBef>
              <a:buClr>
                <a:schemeClr val="accent1"/>
              </a:buClr>
              <a:buFont typeface="Arial"/>
              <a:buChar char="•"/>
              <a:defRPr sz="1100">
                <a:solidFill>
                  <a:schemeClr val="dk1"/>
                </a:solidFill>
                <a:latin typeface="Arial"/>
                <a:ea typeface="Arial"/>
                <a:cs typeface="Arial"/>
                <a:sym typeface="Arial"/>
              </a:defRPr>
            </a:lvl4pPr>
            <a:lvl5pPr indent="-201295" marL="1074738" rtl="0">
              <a:spcBef>
                <a:spcPts val="600"/>
              </a:spcBef>
              <a:buClr>
                <a:schemeClr val="accent1"/>
              </a:buClr>
              <a:buFont typeface="Arial"/>
              <a:buChar char="•"/>
              <a:defRPr sz="1050">
                <a:solidFill>
                  <a:schemeClr val="dk1"/>
                </a:solidFill>
                <a:latin typeface="Arial"/>
                <a:ea typeface="Arial"/>
                <a:cs typeface="Arial"/>
                <a:sym typeface="Arial"/>
              </a:defRPr>
            </a:lvl5pPr>
            <a:lvl6pPr indent="-155575" marL="1136650" rtl="0">
              <a:spcBef>
                <a:spcPts val="500"/>
              </a:spcBef>
              <a:buClr>
                <a:schemeClr val="accent1"/>
              </a:buClr>
              <a:buFont typeface="Verdana"/>
              <a:buChar char="•"/>
              <a:defRPr baseline="0" sz="105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116" name="Shape 116"/>
          <p:cNvGrpSpPr/>
          <p:nvPr/>
        </p:nvGrpSpPr>
        <p:grpSpPr>
          <a:xfrm>
            <a:off x="7975371" y="6325018"/>
            <a:ext cx="715648" cy="333533"/>
            <a:chOff x="7527713" y="5505450"/>
            <a:chExt cx="1163307" cy="542168"/>
          </a:xfrm>
        </p:grpSpPr>
        <p:sp>
          <p:nvSpPr>
            <p:cNvPr id="117" name="Shape 117"/>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18" name="Shape 118"/>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19" name="Shape 119"/>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two - High Content slide">
    <p:spTree>
      <p:nvGrpSpPr>
        <p:cNvPr id="120" name="Shape 120"/>
        <p:cNvGrpSpPr/>
        <p:nvPr/>
      </p:nvGrpSpPr>
      <p:grpSpPr>
        <a:xfrm>
          <a:off x="0" y="0"/>
          <a:ext cx="0" cy="0"/>
          <a:chOff x="0" y="0"/>
          <a:chExt cx="0" cy="0"/>
        </a:xfrm>
      </p:grpSpPr>
      <p:pic>
        <p:nvPicPr>
          <p:cNvPr id="121" name="Shape 121"/>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122" name="Shape 122"/>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23" name="Shape 123"/>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124" name="Shape 124"/>
          <p:cNvSpPr txBox="1"/>
          <p:nvPr>
            <p:ph idx="1" type="body"/>
          </p:nvPr>
        </p:nvSpPr>
        <p:spPr>
          <a:xfrm>
            <a:off x="449264" y="1289829"/>
            <a:ext cx="3956049" cy="4871258"/>
          </a:xfrm>
          <a:prstGeom prst="rect">
            <a:avLst/>
          </a:prstGeom>
          <a:noFill/>
          <a:ln>
            <a:noFill/>
          </a:ln>
        </p:spPr>
        <p:txBody>
          <a:bodyPr anchorCtr="0" anchor="t" bIns="91425" lIns="91425" rIns="91425" tIns="91425"/>
          <a:lstStyle>
            <a:lvl1pPr indent="0" marL="0" rtl="0">
              <a:spcBef>
                <a:spcPts val="600"/>
              </a:spcBef>
              <a:buClr>
                <a:schemeClr val="accent1"/>
              </a:buClr>
              <a:buFont typeface="Arial"/>
              <a:buNone/>
              <a:defRPr sz="1200">
                <a:solidFill>
                  <a:schemeClr val="dk1"/>
                </a:solidFill>
                <a:latin typeface="Arial"/>
                <a:ea typeface="Arial"/>
                <a:cs typeface="Arial"/>
                <a:sym typeface="Arial"/>
              </a:defRPr>
            </a:lvl1pPr>
            <a:lvl2pPr indent="-179705" marL="263525" rtl="0">
              <a:spcBef>
                <a:spcPts val="600"/>
              </a:spcBef>
              <a:buClr>
                <a:schemeClr val="accent1"/>
              </a:buClr>
              <a:buFont typeface="Arial"/>
              <a:buChar char="•"/>
              <a:defRPr baseline="0" sz="1200">
                <a:solidFill>
                  <a:schemeClr val="dk1"/>
                </a:solidFill>
                <a:latin typeface="Arial"/>
                <a:ea typeface="Arial"/>
                <a:cs typeface="Arial"/>
                <a:sym typeface="Arial"/>
              </a:defRPr>
            </a:lvl2pPr>
            <a:lvl3pPr indent="-198755" marL="536575" rtl="0">
              <a:spcBef>
                <a:spcPts val="600"/>
              </a:spcBef>
              <a:buClr>
                <a:schemeClr val="accent1"/>
              </a:buClr>
              <a:buFont typeface="Arial"/>
              <a:buChar char="•"/>
              <a:defRPr sz="1200">
                <a:solidFill>
                  <a:schemeClr val="dk1"/>
                </a:solidFill>
                <a:latin typeface="Arial"/>
                <a:ea typeface="Arial"/>
                <a:cs typeface="Arial"/>
                <a:sym typeface="Arial"/>
              </a:defRPr>
            </a:lvl3pPr>
            <a:lvl4pPr indent="-200978" marL="811213" rtl="0">
              <a:spcBef>
                <a:spcPts val="600"/>
              </a:spcBef>
              <a:buClr>
                <a:schemeClr val="accent1"/>
              </a:buClr>
              <a:buFont typeface="Arial"/>
              <a:buChar char="•"/>
              <a:defRPr sz="1100">
                <a:solidFill>
                  <a:schemeClr val="dk1"/>
                </a:solidFill>
                <a:latin typeface="Arial"/>
                <a:ea typeface="Arial"/>
                <a:cs typeface="Arial"/>
                <a:sym typeface="Arial"/>
              </a:defRPr>
            </a:lvl4pPr>
            <a:lvl5pPr indent="-201295" marL="1074738" rtl="0">
              <a:spcBef>
                <a:spcPts val="600"/>
              </a:spcBef>
              <a:buClr>
                <a:schemeClr val="accent1"/>
              </a:buClr>
              <a:buFont typeface="Arial"/>
              <a:buChar char="•"/>
              <a:defRPr sz="105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125" name="Shape 125"/>
          <p:cNvSpPr txBox="1"/>
          <p:nvPr>
            <p:ph idx="2" type="body"/>
          </p:nvPr>
        </p:nvSpPr>
        <p:spPr>
          <a:xfrm>
            <a:off x="4754116" y="1289829"/>
            <a:ext cx="3945383" cy="4871258"/>
          </a:xfrm>
          <a:prstGeom prst="rect">
            <a:avLst/>
          </a:prstGeom>
          <a:noFill/>
          <a:ln>
            <a:noFill/>
          </a:ln>
        </p:spPr>
        <p:txBody>
          <a:bodyPr anchorCtr="0" anchor="t" bIns="91425" lIns="91425" rIns="91425" tIns="91425"/>
          <a:lstStyle>
            <a:lvl1pPr indent="0" marL="0" rtl="0">
              <a:spcBef>
                <a:spcPts val="600"/>
              </a:spcBef>
              <a:buClr>
                <a:schemeClr val="accent1"/>
              </a:buClr>
              <a:buFont typeface="Arial"/>
              <a:buNone/>
              <a:defRPr sz="1200">
                <a:solidFill>
                  <a:schemeClr val="dk1"/>
                </a:solidFill>
                <a:latin typeface="Arial"/>
                <a:ea typeface="Arial"/>
                <a:cs typeface="Arial"/>
                <a:sym typeface="Arial"/>
              </a:defRPr>
            </a:lvl1pPr>
            <a:lvl2pPr indent="-179705" marL="263525" rtl="0">
              <a:spcBef>
                <a:spcPts val="600"/>
              </a:spcBef>
              <a:buClr>
                <a:schemeClr val="accent1"/>
              </a:buClr>
              <a:buFont typeface="Arial"/>
              <a:buChar char="•"/>
              <a:defRPr baseline="0" sz="1200">
                <a:solidFill>
                  <a:schemeClr val="dk1"/>
                </a:solidFill>
                <a:latin typeface="Arial"/>
                <a:ea typeface="Arial"/>
                <a:cs typeface="Arial"/>
                <a:sym typeface="Arial"/>
              </a:defRPr>
            </a:lvl2pPr>
            <a:lvl3pPr indent="-198755" marL="536575" rtl="0">
              <a:spcBef>
                <a:spcPts val="600"/>
              </a:spcBef>
              <a:buClr>
                <a:schemeClr val="accent1"/>
              </a:buClr>
              <a:buFont typeface="Arial"/>
              <a:buChar char="•"/>
              <a:defRPr sz="1200">
                <a:solidFill>
                  <a:schemeClr val="dk1"/>
                </a:solidFill>
                <a:latin typeface="Arial"/>
                <a:ea typeface="Arial"/>
                <a:cs typeface="Arial"/>
                <a:sym typeface="Arial"/>
              </a:defRPr>
            </a:lvl3pPr>
            <a:lvl4pPr indent="-200978" marL="811213" rtl="0">
              <a:spcBef>
                <a:spcPts val="600"/>
              </a:spcBef>
              <a:buClr>
                <a:schemeClr val="accent1"/>
              </a:buClr>
              <a:buFont typeface="Arial"/>
              <a:buChar char="•"/>
              <a:defRPr sz="1100">
                <a:solidFill>
                  <a:schemeClr val="dk1"/>
                </a:solidFill>
                <a:latin typeface="Arial"/>
                <a:ea typeface="Arial"/>
                <a:cs typeface="Arial"/>
                <a:sym typeface="Arial"/>
              </a:defRPr>
            </a:lvl4pPr>
            <a:lvl5pPr indent="-201295" marL="1074738" rtl="0">
              <a:spcBef>
                <a:spcPts val="600"/>
              </a:spcBef>
              <a:buClr>
                <a:schemeClr val="accent1"/>
              </a:buClr>
              <a:buFont typeface="Arial"/>
              <a:buChar char="•"/>
              <a:defRPr sz="105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126" name="Shape 126"/>
          <p:cNvGrpSpPr/>
          <p:nvPr/>
        </p:nvGrpSpPr>
        <p:grpSpPr>
          <a:xfrm>
            <a:off x="7975371" y="6325018"/>
            <a:ext cx="715648" cy="333533"/>
            <a:chOff x="7527713" y="5505450"/>
            <a:chExt cx="1163307" cy="542168"/>
          </a:xfrm>
        </p:grpSpPr>
        <p:sp>
          <p:nvSpPr>
            <p:cNvPr id="127" name="Shape 127"/>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28" name="Shape 128"/>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29" name="Shape 129"/>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genda Page">
    <p:spTree>
      <p:nvGrpSpPr>
        <p:cNvPr id="130" name="Shape 130"/>
        <p:cNvGrpSpPr/>
        <p:nvPr/>
      </p:nvGrpSpPr>
      <p:grpSpPr>
        <a:xfrm>
          <a:off x="0" y="0"/>
          <a:ext cx="0" cy="0"/>
          <a:chOff x="0" y="0"/>
          <a:chExt cx="0" cy="0"/>
        </a:xfrm>
      </p:grpSpPr>
      <p:pic>
        <p:nvPicPr>
          <p:cNvPr id="131" name="Shape 131"/>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132" name="Shape 132"/>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133" name="Shape 133"/>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4" name="Shape 134"/>
          <p:cNvSpPr txBox="1"/>
          <p:nvPr>
            <p:ph idx="1" type="body"/>
          </p:nvPr>
        </p:nvSpPr>
        <p:spPr>
          <a:xfrm>
            <a:off x="449264" y="1266825"/>
            <a:ext cx="3956050" cy="4886325"/>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135" name="Shape 135"/>
          <p:cNvSpPr txBox="1"/>
          <p:nvPr>
            <p:ph idx="2" type="body"/>
          </p:nvPr>
        </p:nvSpPr>
        <p:spPr>
          <a:xfrm>
            <a:off x="4741416" y="1266825"/>
            <a:ext cx="3956050" cy="4886325"/>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136" name="Shape 136"/>
          <p:cNvGrpSpPr/>
          <p:nvPr/>
        </p:nvGrpSpPr>
        <p:grpSpPr>
          <a:xfrm>
            <a:off x="7975371" y="6325018"/>
            <a:ext cx="715648" cy="333533"/>
            <a:chOff x="7527713" y="5505450"/>
            <a:chExt cx="1163307" cy="542168"/>
          </a:xfrm>
        </p:grpSpPr>
        <p:sp>
          <p:nvSpPr>
            <p:cNvPr id="137" name="Shape 137"/>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38" name="Shape 138"/>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39" name="Shape 139"/>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Section Header">
    <p:spTree>
      <p:nvGrpSpPr>
        <p:cNvPr id="140" name="Shape 140"/>
        <p:cNvGrpSpPr/>
        <p:nvPr/>
      </p:nvGrpSpPr>
      <p:grpSpPr>
        <a:xfrm>
          <a:off x="0" y="0"/>
          <a:ext cx="0" cy="0"/>
          <a:chOff x="0" y="0"/>
          <a:chExt cx="0" cy="0"/>
        </a:xfrm>
      </p:grpSpPr>
      <p:pic>
        <p:nvPicPr>
          <p:cNvPr id="141" name="Shape 141"/>
          <p:cNvPicPr preferRelativeResize="0"/>
          <p:nvPr/>
        </p:nvPicPr>
        <p:blipFill rotWithShape="1">
          <a:blip r:embed="rId2">
            <a:alphaModFix/>
          </a:blip>
          <a:srcRect b="0" l="0" r="0" t="0"/>
          <a:stretch/>
        </p:blipFill>
        <p:spPr>
          <a:xfrm>
            <a:off x="0" y="2286000"/>
            <a:ext cx="9144000" cy="2286000"/>
          </a:xfrm>
          <a:prstGeom prst="rect">
            <a:avLst/>
          </a:prstGeom>
          <a:noFill/>
          <a:ln>
            <a:noFill/>
          </a:ln>
        </p:spPr>
      </p:pic>
      <p:pic>
        <p:nvPicPr>
          <p:cNvPr id="142" name="Shape 142"/>
          <p:cNvPicPr preferRelativeResize="0"/>
          <p:nvPr/>
        </p:nvPicPr>
        <p:blipFill rotWithShape="1">
          <a:blip r:embed="rId3">
            <a:alphaModFix/>
          </a:blip>
          <a:srcRect b="0" l="0" r="0" t="0"/>
          <a:stretch/>
        </p:blipFill>
        <p:spPr>
          <a:xfrm>
            <a:off x="0" y="0"/>
            <a:ext cx="9144000" cy="6858000"/>
          </a:xfrm>
          <a:prstGeom prst="rect">
            <a:avLst/>
          </a:prstGeom>
          <a:noFill/>
          <a:ln>
            <a:noFill/>
          </a:ln>
        </p:spPr>
      </p:pic>
      <p:grpSp>
        <p:nvGrpSpPr>
          <p:cNvPr id="143" name="Shape 143"/>
          <p:cNvGrpSpPr/>
          <p:nvPr/>
        </p:nvGrpSpPr>
        <p:grpSpPr>
          <a:xfrm>
            <a:off x="6901056" y="5829386"/>
            <a:ext cx="1894407" cy="855072"/>
            <a:chOff x="1028700" y="1828800"/>
            <a:chExt cx="7083426" cy="3197225"/>
          </a:xfrm>
        </p:grpSpPr>
        <p:sp>
          <p:nvSpPr>
            <p:cNvPr id="144" name="Shape 144"/>
            <p:cNvSpPr/>
            <p:nvPr/>
          </p:nvSpPr>
          <p:spPr>
            <a:xfrm>
              <a:off x="3371850" y="1828800"/>
              <a:ext cx="1697037" cy="202723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45" name="Shape 145"/>
            <p:cNvSpPr/>
            <p:nvPr/>
          </p:nvSpPr>
          <p:spPr>
            <a:xfrm>
              <a:off x="5222875" y="1828800"/>
              <a:ext cx="1758949" cy="202723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46" name="Shape 146"/>
            <p:cNvSpPr/>
            <p:nvPr/>
          </p:nvSpPr>
          <p:spPr>
            <a:xfrm>
              <a:off x="7304088" y="1870075"/>
              <a:ext cx="417513" cy="1944688"/>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47" name="Shape 147"/>
            <p:cNvSpPr/>
            <p:nvPr/>
          </p:nvSpPr>
          <p:spPr>
            <a:xfrm>
              <a:off x="1028700" y="4525962"/>
              <a:ext cx="269874" cy="390524"/>
            </a:xfrm>
            <a:custGeom>
              <a:pathLst>
                <a:path extrusionOk="0" h="120000" w="120000">
                  <a:moveTo>
                    <a:pt x="0" y="0"/>
                  </a:moveTo>
                  <a:lnTo>
                    <a:pt x="118588" y="0"/>
                  </a:lnTo>
                  <a:lnTo>
                    <a:pt x="118588" y="12682"/>
                  </a:lnTo>
                  <a:lnTo>
                    <a:pt x="21882" y="12682"/>
                  </a:lnTo>
                  <a:lnTo>
                    <a:pt x="21882" y="52195"/>
                  </a:lnTo>
                  <a:lnTo>
                    <a:pt x="112235" y="52195"/>
                  </a:lnTo>
                  <a:lnTo>
                    <a:pt x="112235" y="64878"/>
                  </a:lnTo>
                  <a:lnTo>
                    <a:pt x="21882" y="64878"/>
                  </a:lnTo>
                  <a:lnTo>
                    <a:pt x="21882" y="106341"/>
                  </a:lnTo>
                  <a:lnTo>
                    <a:pt x="120000" y="106341"/>
                  </a:lnTo>
                  <a:lnTo>
                    <a:pt x="120000" y="120000"/>
                  </a:lnTo>
                  <a:lnTo>
                    <a:pt x="0" y="120000"/>
                  </a:lnTo>
                  <a:lnTo>
                    <a:pt x="0" y="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48" name="Shape 148"/>
            <p:cNvSpPr/>
            <p:nvPr/>
          </p:nvSpPr>
          <p:spPr>
            <a:xfrm>
              <a:off x="1322387" y="4635500"/>
              <a:ext cx="269874" cy="280987"/>
            </a:xfrm>
            <a:custGeom>
              <a:pathLst>
                <a:path extrusionOk="0" h="120000" w="120000">
                  <a:moveTo>
                    <a:pt x="46588" y="56271"/>
                  </a:moveTo>
                  <a:lnTo>
                    <a:pt x="2823" y="0"/>
                  </a:lnTo>
                  <a:lnTo>
                    <a:pt x="29647" y="0"/>
                  </a:lnTo>
                  <a:lnTo>
                    <a:pt x="60000" y="41355"/>
                  </a:lnTo>
                  <a:lnTo>
                    <a:pt x="89647" y="0"/>
                  </a:lnTo>
                  <a:lnTo>
                    <a:pt x="115058" y="0"/>
                  </a:lnTo>
                  <a:lnTo>
                    <a:pt x="71294" y="54237"/>
                  </a:lnTo>
                  <a:lnTo>
                    <a:pt x="120000" y="119999"/>
                  </a:lnTo>
                  <a:lnTo>
                    <a:pt x="94588" y="119999"/>
                  </a:lnTo>
                  <a:lnTo>
                    <a:pt x="60000" y="70508"/>
                  </a:lnTo>
                  <a:lnTo>
                    <a:pt x="24705" y="119999"/>
                  </a:lnTo>
                  <a:lnTo>
                    <a:pt x="0" y="119999"/>
                  </a:lnTo>
                  <a:lnTo>
                    <a:pt x="46588" y="56271"/>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49" name="Shape 149"/>
            <p:cNvSpPr/>
            <p:nvPr/>
          </p:nvSpPr>
          <p:spPr>
            <a:xfrm>
              <a:off x="1633537" y="4627562"/>
              <a:ext cx="266699" cy="398462"/>
            </a:xfrm>
            <a:custGeom>
              <a:pathLst>
                <a:path extrusionOk="0" h="120000" w="120000">
                  <a:moveTo>
                    <a:pt x="0" y="2264"/>
                  </a:moveTo>
                  <a:cubicBezTo>
                    <a:pt x="20281" y="2264"/>
                    <a:pt x="20281" y="2264"/>
                    <a:pt x="20281" y="2264"/>
                  </a:cubicBezTo>
                  <a:cubicBezTo>
                    <a:pt x="20281" y="13584"/>
                    <a:pt x="20281" y="13584"/>
                    <a:pt x="20281" y="13584"/>
                  </a:cubicBezTo>
                  <a:cubicBezTo>
                    <a:pt x="21971" y="13584"/>
                    <a:pt x="21971" y="13584"/>
                    <a:pt x="21971" y="13584"/>
                  </a:cubicBezTo>
                  <a:cubicBezTo>
                    <a:pt x="25352" y="9056"/>
                    <a:pt x="30422" y="5660"/>
                    <a:pt x="37183" y="3396"/>
                  </a:cubicBezTo>
                  <a:cubicBezTo>
                    <a:pt x="43943" y="1132"/>
                    <a:pt x="52394" y="0"/>
                    <a:pt x="60845" y="0"/>
                  </a:cubicBezTo>
                  <a:cubicBezTo>
                    <a:pt x="70985" y="0"/>
                    <a:pt x="79436" y="1132"/>
                    <a:pt x="87887" y="3396"/>
                  </a:cubicBezTo>
                  <a:cubicBezTo>
                    <a:pt x="94647" y="5660"/>
                    <a:pt x="101408" y="9056"/>
                    <a:pt x="104788" y="13584"/>
                  </a:cubicBezTo>
                  <a:cubicBezTo>
                    <a:pt x="109859" y="16981"/>
                    <a:pt x="113239" y="22641"/>
                    <a:pt x="116619" y="27169"/>
                  </a:cubicBezTo>
                  <a:cubicBezTo>
                    <a:pt x="118309" y="32830"/>
                    <a:pt x="120000" y="38490"/>
                    <a:pt x="120000" y="44150"/>
                  </a:cubicBezTo>
                  <a:cubicBezTo>
                    <a:pt x="120000" y="50943"/>
                    <a:pt x="118309" y="56603"/>
                    <a:pt x="116619" y="62264"/>
                  </a:cubicBezTo>
                  <a:cubicBezTo>
                    <a:pt x="114929" y="66792"/>
                    <a:pt x="109859" y="71320"/>
                    <a:pt x="106478" y="75849"/>
                  </a:cubicBezTo>
                  <a:cubicBezTo>
                    <a:pt x="101408" y="79245"/>
                    <a:pt x="94647" y="82641"/>
                    <a:pt x="87887" y="84905"/>
                  </a:cubicBezTo>
                  <a:cubicBezTo>
                    <a:pt x="81126" y="87169"/>
                    <a:pt x="70985" y="88301"/>
                    <a:pt x="62535" y="88301"/>
                  </a:cubicBezTo>
                  <a:cubicBezTo>
                    <a:pt x="59154" y="88301"/>
                    <a:pt x="55774" y="88301"/>
                    <a:pt x="52394" y="88301"/>
                  </a:cubicBezTo>
                  <a:cubicBezTo>
                    <a:pt x="47323" y="88301"/>
                    <a:pt x="43943" y="87169"/>
                    <a:pt x="40563" y="86037"/>
                  </a:cubicBezTo>
                  <a:cubicBezTo>
                    <a:pt x="37183" y="84905"/>
                    <a:pt x="33802" y="83773"/>
                    <a:pt x="30422" y="81509"/>
                  </a:cubicBezTo>
                  <a:cubicBezTo>
                    <a:pt x="27042" y="80377"/>
                    <a:pt x="23661" y="78113"/>
                    <a:pt x="21971" y="75849"/>
                  </a:cubicBezTo>
                  <a:cubicBezTo>
                    <a:pt x="20281" y="75849"/>
                    <a:pt x="20281" y="75849"/>
                    <a:pt x="20281" y="75849"/>
                  </a:cubicBezTo>
                  <a:cubicBezTo>
                    <a:pt x="20281" y="120000"/>
                    <a:pt x="20281" y="120000"/>
                    <a:pt x="20281" y="120000"/>
                  </a:cubicBezTo>
                  <a:cubicBezTo>
                    <a:pt x="0" y="120000"/>
                    <a:pt x="0" y="120000"/>
                    <a:pt x="0" y="120000"/>
                  </a:cubicBezTo>
                  <a:lnTo>
                    <a:pt x="0" y="2264"/>
                  </a:lnTo>
                  <a:close/>
                  <a:moveTo>
                    <a:pt x="96338" y="31698"/>
                  </a:moveTo>
                  <a:cubicBezTo>
                    <a:pt x="94647" y="28301"/>
                    <a:pt x="91267" y="24905"/>
                    <a:pt x="87887" y="21509"/>
                  </a:cubicBezTo>
                  <a:cubicBezTo>
                    <a:pt x="86197" y="19245"/>
                    <a:pt x="81126" y="16981"/>
                    <a:pt x="76056" y="14716"/>
                  </a:cubicBezTo>
                  <a:cubicBezTo>
                    <a:pt x="70985" y="13584"/>
                    <a:pt x="65915" y="12452"/>
                    <a:pt x="59154" y="12452"/>
                  </a:cubicBezTo>
                  <a:cubicBezTo>
                    <a:pt x="52394" y="12452"/>
                    <a:pt x="45633" y="13584"/>
                    <a:pt x="40563" y="14716"/>
                  </a:cubicBezTo>
                  <a:cubicBezTo>
                    <a:pt x="35492" y="16981"/>
                    <a:pt x="32112" y="19245"/>
                    <a:pt x="28732" y="22641"/>
                  </a:cubicBezTo>
                  <a:cubicBezTo>
                    <a:pt x="25352" y="24905"/>
                    <a:pt x="23661" y="28301"/>
                    <a:pt x="21971" y="32830"/>
                  </a:cubicBezTo>
                  <a:cubicBezTo>
                    <a:pt x="20281" y="36226"/>
                    <a:pt x="20281" y="40754"/>
                    <a:pt x="20281" y="44150"/>
                  </a:cubicBezTo>
                  <a:cubicBezTo>
                    <a:pt x="20281" y="48679"/>
                    <a:pt x="20281" y="52075"/>
                    <a:pt x="21971" y="56603"/>
                  </a:cubicBezTo>
                  <a:cubicBezTo>
                    <a:pt x="23661" y="60000"/>
                    <a:pt x="25352" y="63396"/>
                    <a:pt x="28732" y="66792"/>
                  </a:cubicBezTo>
                  <a:cubicBezTo>
                    <a:pt x="32112" y="69056"/>
                    <a:pt x="37183" y="72452"/>
                    <a:pt x="42253" y="73584"/>
                  </a:cubicBezTo>
                  <a:cubicBezTo>
                    <a:pt x="47323" y="75849"/>
                    <a:pt x="52394" y="76981"/>
                    <a:pt x="59154" y="76981"/>
                  </a:cubicBezTo>
                  <a:cubicBezTo>
                    <a:pt x="67605" y="76981"/>
                    <a:pt x="72676" y="75849"/>
                    <a:pt x="77746" y="73584"/>
                  </a:cubicBezTo>
                  <a:cubicBezTo>
                    <a:pt x="82816" y="71320"/>
                    <a:pt x="86197" y="69056"/>
                    <a:pt x="89577" y="66792"/>
                  </a:cubicBezTo>
                  <a:cubicBezTo>
                    <a:pt x="92957" y="63396"/>
                    <a:pt x="94647" y="60000"/>
                    <a:pt x="96338" y="55471"/>
                  </a:cubicBezTo>
                  <a:cubicBezTo>
                    <a:pt x="98028" y="52075"/>
                    <a:pt x="98028" y="47547"/>
                    <a:pt x="98028" y="44150"/>
                  </a:cubicBezTo>
                  <a:cubicBezTo>
                    <a:pt x="98028" y="39622"/>
                    <a:pt x="98028" y="36226"/>
                    <a:pt x="96338" y="31698"/>
                  </a:cubicBez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0" name="Shape 150"/>
            <p:cNvSpPr/>
            <p:nvPr/>
          </p:nvSpPr>
          <p:spPr>
            <a:xfrm>
              <a:off x="1938338" y="4627562"/>
              <a:ext cx="258763" cy="293688"/>
            </a:xfrm>
            <a:custGeom>
              <a:pathLst>
                <a:path extrusionOk="0" h="120000" w="120000">
                  <a:moveTo>
                    <a:pt x="118260" y="81538"/>
                  </a:moveTo>
                  <a:cubicBezTo>
                    <a:pt x="114782" y="93846"/>
                    <a:pt x="109565" y="104615"/>
                    <a:pt x="99130" y="110769"/>
                  </a:cubicBezTo>
                  <a:cubicBezTo>
                    <a:pt x="90434" y="116923"/>
                    <a:pt x="78260"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9565"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3043"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6086" y="16923"/>
                    <a:pt x="60869"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1" name="Shape 151"/>
            <p:cNvSpPr/>
            <p:nvPr/>
          </p:nvSpPr>
          <p:spPr>
            <a:xfrm>
              <a:off x="2241550" y="4627562"/>
              <a:ext cx="150813" cy="288925"/>
            </a:xfrm>
            <a:custGeom>
              <a:pathLst>
                <a:path extrusionOk="0" h="120000" w="120000">
                  <a:moveTo>
                    <a:pt x="0" y="3116"/>
                  </a:moveTo>
                  <a:cubicBezTo>
                    <a:pt x="36000" y="3116"/>
                    <a:pt x="36000" y="3116"/>
                    <a:pt x="36000" y="3116"/>
                  </a:cubicBezTo>
                  <a:cubicBezTo>
                    <a:pt x="36000" y="26493"/>
                    <a:pt x="36000" y="26493"/>
                    <a:pt x="36000" y="26493"/>
                  </a:cubicBezTo>
                  <a:cubicBezTo>
                    <a:pt x="36000" y="26493"/>
                    <a:pt x="36000" y="26493"/>
                    <a:pt x="36000" y="26493"/>
                  </a:cubicBezTo>
                  <a:cubicBezTo>
                    <a:pt x="45000" y="17142"/>
                    <a:pt x="57000" y="10909"/>
                    <a:pt x="69000" y="6233"/>
                  </a:cubicBezTo>
                  <a:cubicBezTo>
                    <a:pt x="81000" y="1558"/>
                    <a:pt x="99000" y="0"/>
                    <a:pt x="120000" y="0"/>
                  </a:cubicBezTo>
                  <a:cubicBezTo>
                    <a:pt x="120000" y="20259"/>
                    <a:pt x="120000" y="20259"/>
                    <a:pt x="120000" y="20259"/>
                  </a:cubicBezTo>
                  <a:cubicBezTo>
                    <a:pt x="105000" y="20259"/>
                    <a:pt x="90000" y="21818"/>
                    <a:pt x="81000" y="23376"/>
                  </a:cubicBezTo>
                  <a:cubicBezTo>
                    <a:pt x="69000" y="24935"/>
                    <a:pt x="63000" y="28051"/>
                    <a:pt x="54000" y="32727"/>
                  </a:cubicBezTo>
                  <a:cubicBezTo>
                    <a:pt x="48000" y="37402"/>
                    <a:pt x="45000" y="42077"/>
                    <a:pt x="42000" y="48311"/>
                  </a:cubicBezTo>
                  <a:cubicBezTo>
                    <a:pt x="39000" y="52987"/>
                    <a:pt x="36000" y="60779"/>
                    <a:pt x="36000" y="67012"/>
                  </a:cubicBezTo>
                  <a:cubicBezTo>
                    <a:pt x="36000" y="120000"/>
                    <a:pt x="36000" y="120000"/>
                    <a:pt x="36000"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2" name="Shape 152"/>
            <p:cNvSpPr/>
            <p:nvPr/>
          </p:nvSpPr>
          <p:spPr>
            <a:xfrm>
              <a:off x="2425700" y="4525962"/>
              <a:ext cx="44450" cy="390524"/>
            </a:xfrm>
            <a:custGeom>
              <a:pathLst>
                <a:path extrusionOk="0" h="120000" w="120000">
                  <a:moveTo>
                    <a:pt x="119999" y="17073"/>
                  </a:moveTo>
                  <a:lnTo>
                    <a:pt x="0" y="17073"/>
                  </a:lnTo>
                  <a:lnTo>
                    <a:pt x="0" y="0"/>
                  </a:lnTo>
                  <a:lnTo>
                    <a:pt x="119999" y="0"/>
                  </a:lnTo>
                  <a:lnTo>
                    <a:pt x="119999" y="17073"/>
                  </a:lnTo>
                  <a:close/>
                  <a:moveTo>
                    <a:pt x="0" y="33658"/>
                  </a:moveTo>
                  <a:lnTo>
                    <a:pt x="119999" y="33658"/>
                  </a:lnTo>
                  <a:lnTo>
                    <a:pt x="119999" y="120000"/>
                  </a:lnTo>
                  <a:lnTo>
                    <a:pt x="0" y="120000"/>
                  </a:lnTo>
                  <a:lnTo>
                    <a:pt x="0" y="33658"/>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3" name="Shape 153"/>
            <p:cNvSpPr/>
            <p:nvPr/>
          </p:nvSpPr>
          <p:spPr>
            <a:xfrm>
              <a:off x="2527300" y="4627562"/>
              <a:ext cx="258763" cy="293688"/>
            </a:xfrm>
            <a:custGeom>
              <a:pathLst>
                <a:path extrusionOk="0" h="120000" w="120000">
                  <a:moveTo>
                    <a:pt x="118260" y="81538"/>
                  </a:moveTo>
                  <a:cubicBezTo>
                    <a:pt x="114782" y="93846"/>
                    <a:pt x="109565" y="104615"/>
                    <a:pt x="99130" y="110769"/>
                  </a:cubicBezTo>
                  <a:cubicBezTo>
                    <a:pt x="90434" y="116923"/>
                    <a:pt x="76521"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4" name="Shape 154"/>
            <p:cNvSpPr/>
            <p:nvPr/>
          </p:nvSpPr>
          <p:spPr>
            <a:xfrm>
              <a:off x="2832100" y="4627562"/>
              <a:ext cx="236538" cy="288925"/>
            </a:xfrm>
            <a:custGeom>
              <a:pathLst>
                <a:path extrusionOk="0" h="120000" w="120000">
                  <a:moveTo>
                    <a:pt x="0" y="3116"/>
                  </a:moveTo>
                  <a:cubicBezTo>
                    <a:pt x="22857" y="3116"/>
                    <a:pt x="22857" y="3116"/>
                    <a:pt x="22857" y="3116"/>
                  </a:cubicBezTo>
                  <a:cubicBezTo>
                    <a:pt x="22857" y="21818"/>
                    <a:pt x="22857" y="21818"/>
                    <a:pt x="22857" y="21818"/>
                  </a:cubicBezTo>
                  <a:cubicBezTo>
                    <a:pt x="22857" y="21818"/>
                    <a:pt x="22857" y="21818"/>
                    <a:pt x="22857" y="21818"/>
                  </a:cubicBezTo>
                  <a:cubicBezTo>
                    <a:pt x="28571" y="14025"/>
                    <a:pt x="34285" y="7792"/>
                    <a:pt x="41904" y="4675"/>
                  </a:cubicBezTo>
                  <a:cubicBezTo>
                    <a:pt x="51428" y="1558"/>
                    <a:pt x="59047" y="0"/>
                    <a:pt x="70476" y="0"/>
                  </a:cubicBezTo>
                  <a:cubicBezTo>
                    <a:pt x="80000" y="0"/>
                    <a:pt x="87619" y="1558"/>
                    <a:pt x="93333" y="3116"/>
                  </a:cubicBezTo>
                  <a:cubicBezTo>
                    <a:pt x="99047" y="4675"/>
                    <a:pt x="104761" y="7792"/>
                    <a:pt x="108571" y="12467"/>
                  </a:cubicBezTo>
                  <a:cubicBezTo>
                    <a:pt x="112380" y="15584"/>
                    <a:pt x="116190" y="20259"/>
                    <a:pt x="116190" y="24935"/>
                  </a:cubicBezTo>
                  <a:cubicBezTo>
                    <a:pt x="118095" y="31168"/>
                    <a:pt x="120000" y="35844"/>
                    <a:pt x="120000" y="42077"/>
                  </a:cubicBezTo>
                  <a:cubicBezTo>
                    <a:pt x="120000" y="120000"/>
                    <a:pt x="120000" y="120000"/>
                    <a:pt x="120000" y="120000"/>
                  </a:cubicBezTo>
                  <a:cubicBezTo>
                    <a:pt x="95238" y="120000"/>
                    <a:pt x="95238" y="120000"/>
                    <a:pt x="95238" y="120000"/>
                  </a:cubicBezTo>
                  <a:cubicBezTo>
                    <a:pt x="95238" y="40519"/>
                    <a:pt x="95238" y="40519"/>
                    <a:pt x="95238" y="40519"/>
                  </a:cubicBezTo>
                  <a:cubicBezTo>
                    <a:pt x="95238" y="32727"/>
                    <a:pt x="93333" y="28051"/>
                    <a:pt x="87619" y="23376"/>
                  </a:cubicBezTo>
                  <a:cubicBezTo>
                    <a:pt x="81904" y="18701"/>
                    <a:pt x="76190" y="17142"/>
                    <a:pt x="66666" y="17142"/>
                  </a:cubicBezTo>
                  <a:cubicBezTo>
                    <a:pt x="59047" y="17142"/>
                    <a:pt x="53333" y="17142"/>
                    <a:pt x="47619" y="20259"/>
                  </a:cubicBezTo>
                  <a:cubicBezTo>
                    <a:pt x="41904" y="21818"/>
                    <a:pt x="38095" y="23376"/>
                    <a:pt x="34285" y="26493"/>
                  </a:cubicBezTo>
                  <a:cubicBezTo>
                    <a:pt x="30476" y="31168"/>
                    <a:pt x="28571" y="34285"/>
                    <a:pt x="26666" y="38961"/>
                  </a:cubicBezTo>
                  <a:cubicBezTo>
                    <a:pt x="24761" y="43636"/>
                    <a:pt x="24761" y="48311"/>
                    <a:pt x="24761" y="52987"/>
                  </a:cubicBezTo>
                  <a:cubicBezTo>
                    <a:pt x="24761" y="120000"/>
                    <a:pt x="24761" y="120000"/>
                    <a:pt x="24761"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5" name="Shape 155"/>
            <p:cNvSpPr/>
            <p:nvPr/>
          </p:nvSpPr>
          <p:spPr>
            <a:xfrm>
              <a:off x="3121025" y="4627562"/>
              <a:ext cx="255588" cy="293688"/>
            </a:xfrm>
            <a:custGeom>
              <a:pathLst>
                <a:path extrusionOk="0" h="120000" w="120000">
                  <a:moveTo>
                    <a:pt x="97058" y="40000"/>
                  </a:moveTo>
                  <a:cubicBezTo>
                    <a:pt x="95294" y="32307"/>
                    <a:pt x="91764" y="26153"/>
                    <a:pt x="84705" y="23076"/>
                  </a:cubicBezTo>
                  <a:cubicBezTo>
                    <a:pt x="79411" y="18461"/>
                    <a:pt x="72352" y="16923"/>
                    <a:pt x="63529" y="16923"/>
                  </a:cubicBezTo>
                  <a:cubicBezTo>
                    <a:pt x="56470" y="16923"/>
                    <a:pt x="49411" y="18461"/>
                    <a:pt x="44117" y="20000"/>
                  </a:cubicBezTo>
                  <a:cubicBezTo>
                    <a:pt x="38823" y="23076"/>
                    <a:pt x="33529"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3529" y="95384"/>
                    <a:pt x="38823" y="98461"/>
                    <a:pt x="42352" y="100000"/>
                  </a:cubicBezTo>
                  <a:cubicBezTo>
                    <a:pt x="47647" y="103076"/>
                    <a:pt x="54705" y="104615"/>
                    <a:pt x="61764" y="104615"/>
                  </a:cubicBezTo>
                  <a:cubicBezTo>
                    <a:pt x="72352" y="104615"/>
                    <a:pt x="79411" y="101538"/>
                    <a:pt x="86470" y="96923"/>
                  </a:cubicBezTo>
                  <a:cubicBezTo>
                    <a:pt x="91764" y="90769"/>
                    <a:pt x="95294" y="84615"/>
                    <a:pt x="97058" y="75384"/>
                  </a:cubicBezTo>
                  <a:cubicBezTo>
                    <a:pt x="120000" y="75384"/>
                    <a:pt x="120000" y="75384"/>
                    <a:pt x="120000" y="75384"/>
                  </a:cubicBezTo>
                  <a:cubicBezTo>
                    <a:pt x="116470" y="89230"/>
                    <a:pt x="111176" y="101538"/>
                    <a:pt x="100588" y="109230"/>
                  </a:cubicBezTo>
                  <a:cubicBezTo>
                    <a:pt x="91764" y="116923"/>
                    <a:pt x="77647" y="120000"/>
                    <a:pt x="61764" y="120000"/>
                  </a:cubicBezTo>
                  <a:cubicBezTo>
                    <a:pt x="51176" y="120000"/>
                    <a:pt x="42352" y="120000"/>
                    <a:pt x="35294" y="116923"/>
                  </a:cubicBezTo>
                  <a:cubicBezTo>
                    <a:pt x="26470" y="113846"/>
                    <a:pt x="19411" y="109230"/>
                    <a:pt x="14117" y="104615"/>
                  </a:cubicBezTo>
                  <a:cubicBezTo>
                    <a:pt x="10588" y="98461"/>
                    <a:pt x="5294" y="92307"/>
                    <a:pt x="3529" y="86153"/>
                  </a:cubicBezTo>
                  <a:cubicBezTo>
                    <a:pt x="0" y="78461"/>
                    <a:pt x="0" y="70769"/>
                    <a:pt x="0" y="61538"/>
                  </a:cubicBezTo>
                  <a:cubicBezTo>
                    <a:pt x="0" y="53846"/>
                    <a:pt x="0" y="44615"/>
                    <a:pt x="3529" y="36923"/>
                  </a:cubicBezTo>
                  <a:cubicBezTo>
                    <a:pt x="5294" y="29230"/>
                    <a:pt x="8823" y="23076"/>
                    <a:pt x="14117" y="18461"/>
                  </a:cubicBezTo>
                  <a:cubicBezTo>
                    <a:pt x="19411" y="12307"/>
                    <a:pt x="26470" y="7692"/>
                    <a:pt x="33529" y="4615"/>
                  </a:cubicBezTo>
                  <a:cubicBezTo>
                    <a:pt x="42352" y="1538"/>
                    <a:pt x="51176" y="0"/>
                    <a:pt x="61764" y="0"/>
                  </a:cubicBezTo>
                  <a:cubicBezTo>
                    <a:pt x="68823" y="0"/>
                    <a:pt x="75882" y="0"/>
                    <a:pt x="82941" y="1538"/>
                  </a:cubicBezTo>
                  <a:cubicBezTo>
                    <a:pt x="90000" y="3076"/>
                    <a:pt x="95294" y="6153"/>
                    <a:pt x="100588" y="9230"/>
                  </a:cubicBezTo>
                  <a:cubicBezTo>
                    <a:pt x="105882" y="12307"/>
                    <a:pt x="109411" y="16923"/>
                    <a:pt x="112941" y="21538"/>
                  </a:cubicBezTo>
                  <a:cubicBezTo>
                    <a:pt x="116470" y="26153"/>
                    <a:pt x="118235" y="32307"/>
                    <a:pt x="120000" y="40000"/>
                  </a:cubicBezTo>
                  <a:lnTo>
                    <a:pt x="97058" y="4000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6" name="Shape 156"/>
            <p:cNvSpPr/>
            <p:nvPr/>
          </p:nvSpPr>
          <p:spPr>
            <a:xfrm>
              <a:off x="3409950" y="4627562"/>
              <a:ext cx="261938"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4285"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6857" y="29230"/>
                    <a:pt x="12000" y="21538"/>
                    <a:pt x="17142" y="16923"/>
                  </a:cubicBezTo>
                  <a:cubicBezTo>
                    <a:pt x="22285" y="10769"/>
                    <a:pt x="29142" y="7692"/>
                    <a:pt x="36000" y="4615"/>
                  </a:cubicBezTo>
                  <a:cubicBezTo>
                    <a:pt x="42857" y="1538"/>
                    <a:pt x="51428" y="0"/>
                    <a:pt x="60000" y="0"/>
                  </a:cubicBezTo>
                  <a:cubicBezTo>
                    <a:pt x="72000" y="0"/>
                    <a:pt x="82285" y="1538"/>
                    <a:pt x="89142" y="6153"/>
                  </a:cubicBezTo>
                  <a:cubicBezTo>
                    <a:pt x="96000" y="10769"/>
                    <a:pt x="102857" y="15384"/>
                    <a:pt x="108000" y="23076"/>
                  </a:cubicBezTo>
                  <a:cubicBezTo>
                    <a:pt x="111428" y="29230"/>
                    <a:pt x="114857" y="35384"/>
                    <a:pt x="116571" y="43076"/>
                  </a:cubicBezTo>
                  <a:cubicBezTo>
                    <a:pt x="118285" y="52307"/>
                    <a:pt x="120000" y="58461"/>
                    <a:pt x="118285" y="66153"/>
                  </a:cubicBezTo>
                  <a:cubicBezTo>
                    <a:pt x="22285" y="66153"/>
                    <a:pt x="22285" y="66153"/>
                    <a:pt x="22285" y="66153"/>
                  </a:cubicBezTo>
                  <a:cubicBezTo>
                    <a:pt x="22285" y="70769"/>
                    <a:pt x="22285" y="75384"/>
                    <a:pt x="24000" y="80000"/>
                  </a:cubicBezTo>
                  <a:cubicBezTo>
                    <a:pt x="25714" y="84615"/>
                    <a:pt x="29142" y="89230"/>
                    <a:pt x="30857" y="92307"/>
                  </a:cubicBezTo>
                  <a:cubicBezTo>
                    <a:pt x="34285" y="95384"/>
                    <a:pt x="39428" y="98461"/>
                    <a:pt x="44571" y="101538"/>
                  </a:cubicBezTo>
                  <a:cubicBezTo>
                    <a:pt x="49714" y="103076"/>
                    <a:pt x="54857" y="104615"/>
                    <a:pt x="61714"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4285" y="40000"/>
                    <a:pt x="92571" y="36923"/>
                  </a:cubicBezTo>
                  <a:cubicBezTo>
                    <a:pt x="90857" y="32307"/>
                    <a:pt x="89142" y="29230"/>
                    <a:pt x="85714" y="26153"/>
                  </a:cubicBezTo>
                  <a:cubicBezTo>
                    <a:pt x="82285" y="23076"/>
                    <a:pt x="78857" y="21538"/>
                    <a:pt x="73714" y="18461"/>
                  </a:cubicBezTo>
                  <a:cubicBezTo>
                    <a:pt x="68571" y="16923"/>
                    <a:pt x="65142" y="16923"/>
                    <a:pt x="60000" y="16923"/>
                  </a:cubicBezTo>
                  <a:cubicBezTo>
                    <a:pt x="53142" y="16923"/>
                    <a:pt x="49714" y="16923"/>
                    <a:pt x="44571" y="18461"/>
                  </a:cubicBezTo>
                  <a:cubicBezTo>
                    <a:pt x="39428" y="21538"/>
                    <a:pt x="36000" y="23076"/>
                    <a:pt x="32571" y="26153"/>
                  </a:cubicBezTo>
                  <a:cubicBezTo>
                    <a:pt x="29142" y="29230"/>
                    <a:pt x="27428" y="32307"/>
                    <a:pt x="25714" y="36923"/>
                  </a:cubicBezTo>
                  <a:cubicBezTo>
                    <a:pt x="24000" y="40000"/>
                    <a:pt x="22285" y="44615"/>
                    <a:pt x="22285" y="49230"/>
                  </a:cubicBezTo>
                  <a:lnTo>
                    <a:pt x="96000"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7" name="Shape 157"/>
            <p:cNvSpPr/>
            <p:nvPr/>
          </p:nvSpPr>
          <p:spPr>
            <a:xfrm>
              <a:off x="3833812" y="4548187"/>
              <a:ext cx="150813"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8000" y="101632"/>
                    <a:pt x="78000" y="102857"/>
                  </a:cubicBezTo>
                  <a:cubicBezTo>
                    <a:pt x="78000" y="104081"/>
                    <a:pt x="81000" y="104081"/>
                    <a:pt x="81000" y="105306"/>
                  </a:cubicBezTo>
                  <a:cubicBezTo>
                    <a:pt x="84000" y="105306"/>
                    <a:pt x="87000" y="105306"/>
                    <a:pt x="90000" y="106530"/>
                  </a:cubicBezTo>
                  <a:cubicBezTo>
                    <a:pt x="93000" y="106530"/>
                    <a:pt x="99000" y="106530"/>
                    <a:pt x="105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4000" y="119999"/>
                    <a:pt x="75000" y="119999"/>
                    <a:pt x="69000" y="118775"/>
                  </a:cubicBezTo>
                  <a:cubicBezTo>
                    <a:pt x="63000" y="118775"/>
                    <a:pt x="57000" y="117551"/>
                    <a:pt x="51000" y="116326"/>
                  </a:cubicBezTo>
                  <a:cubicBezTo>
                    <a:pt x="48000" y="115102"/>
                    <a:pt x="45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8" name="Shape 158"/>
            <p:cNvSpPr/>
            <p:nvPr/>
          </p:nvSpPr>
          <p:spPr>
            <a:xfrm>
              <a:off x="4037012" y="4525962"/>
              <a:ext cx="233363" cy="390524"/>
            </a:xfrm>
            <a:custGeom>
              <a:pathLst>
                <a:path extrusionOk="0" h="120000" w="120000">
                  <a:moveTo>
                    <a:pt x="0" y="0"/>
                  </a:moveTo>
                  <a:cubicBezTo>
                    <a:pt x="23225" y="0"/>
                    <a:pt x="23225" y="0"/>
                    <a:pt x="23225" y="0"/>
                  </a:cubicBezTo>
                  <a:cubicBezTo>
                    <a:pt x="23225" y="46153"/>
                    <a:pt x="23225" y="46153"/>
                    <a:pt x="23225" y="46153"/>
                  </a:cubicBezTo>
                  <a:cubicBezTo>
                    <a:pt x="23225" y="46153"/>
                    <a:pt x="23225" y="46153"/>
                    <a:pt x="23225" y="46153"/>
                  </a:cubicBezTo>
                  <a:cubicBezTo>
                    <a:pt x="25161" y="42692"/>
                    <a:pt x="29032" y="40384"/>
                    <a:pt x="30967" y="39230"/>
                  </a:cubicBezTo>
                  <a:cubicBezTo>
                    <a:pt x="34838" y="36923"/>
                    <a:pt x="38709" y="35769"/>
                    <a:pt x="42580" y="34615"/>
                  </a:cubicBezTo>
                  <a:cubicBezTo>
                    <a:pt x="46451" y="33461"/>
                    <a:pt x="52258" y="32307"/>
                    <a:pt x="56129" y="32307"/>
                  </a:cubicBezTo>
                  <a:cubicBezTo>
                    <a:pt x="60000" y="31153"/>
                    <a:pt x="65806" y="31153"/>
                    <a:pt x="69677" y="31153"/>
                  </a:cubicBezTo>
                  <a:cubicBezTo>
                    <a:pt x="79354" y="31153"/>
                    <a:pt x="87096" y="32307"/>
                    <a:pt x="92903" y="33461"/>
                  </a:cubicBezTo>
                  <a:cubicBezTo>
                    <a:pt x="100645" y="34615"/>
                    <a:pt x="104516" y="36923"/>
                    <a:pt x="108387" y="40384"/>
                  </a:cubicBezTo>
                  <a:cubicBezTo>
                    <a:pt x="112258" y="42692"/>
                    <a:pt x="116129" y="46153"/>
                    <a:pt x="116129" y="49615"/>
                  </a:cubicBezTo>
                  <a:cubicBezTo>
                    <a:pt x="118064" y="54230"/>
                    <a:pt x="120000" y="57692"/>
                    <a:pt x="120000" y="62307"/>
                  </a:cubicBezTo>
                  <a:cubicBezTo>
                    <a:pt x="120000" y="120000"/>
                    <a:pt x="120000" y="120000"/>
                    <a:pt x="120000" y="120000"/>
                  </a:cubicBezTo>
                  <a:cubicBezTo>
                    <a:pt x="94838" y="120000"/>
                    <a:pt x="94838" y="120000"/>
                    <a:pt x="94838" y="120000"/>
                  </a:cubicBezTo>
                  <a:cubicBezTo>
                    <a:pt x="94838" y="61153"/>
                    <a:pt x="94838" y="61153"/>
                    <a:pt x="94838" y="61153"/>
                  </a:cubicBezTo>
                  <a:cubicBezTo>
                    <a:pt x="94838" y="55384"/>
                    <a:pt x="92903" y="51923"/>
                    <a:pt x="87096" y="48461"/>
                  </a:cubicBezTo>
                  <a:cubicBezTo>
                    <a:pt x="83225" y="45000"/>
                    <a:pt x="75483" y="43846"/>
                    <a:pt x="65806" y="43846"/>
                  </a:cubicBezTo>
                  <a:cubicBezTo>
                    <a:pt x="58064" y="43846"/>
                    <a:pt x="52258" y="43846"/>
                    <a:pt x="46451" y="46153"/>
                  </a:cubicBezTo>
                  <a:cubicBezTo>
                    <a:pt x="42580" y="47307"/>
                    <a:pt x="36774" y="48461"/>
                    <a:pt x="32903" y="50769"/>
                  </a:cubicBezTo>
                  <a:cubicBezTo>
                    <a:pt x="30967" y="54230"/>
                    <a:pt x="27096" y="56538"/>
                    <a:pt x="25161" y="60000"/>
                  </a:cubicBezTo>
                  <a:cubicBezTo>
                    <a:pt x="23225" y="63461"/>
                    <a:pt x="23225" y="66923"/>
                    <a:pt x="23225" y="70384"/>
                  </a:cubicBezTo>
                  <a:cubicBezTo>
                    <a:pt x="23225" y="120000"/>
                    <a:pt x="23225" y="120000"/>
                    <a:pt x="23225" y="120000"/>
                  </a:cubicBezTo>
                  <a:cubicBezTo>
                    <a:pt x="0" y="120000"/>
                    <a:pt x="0" y="120000"/>
                    <a:pt x="0" y="120000"/>
                  </a:cubicBezTo>
                  <a:lnTo>
                    <a:pt x="0" y="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59" name="Shape 159"/>
            <p:cNvSpPr/>
            <p:nvPr/>
          </p:nvSpPr>
          <p:spPr>
            <a:xfrm>
              <a:off x="4322762" y="4627562"/>
              <a:ext cx="258763" cy="293688"/>
            </a:xfrm>
            <a:custGeom>
              <a:pathLst>
                <a:path extrusionOk="0" h="120000" w="120000">
                  <a:moveTo>
                    <a:pt x="118260" y="81538"/>
                  </a:moveTo>
                  <a:cubicBezTo>
                    <a:pt x="114782" y="93846"/>
                    <a:pt x="109565" y="104615"/>
                    <a:pt x="99130" y="110769"/>
                  </a:cubicBezTo>
                  <a:cubicBezTo>
                    <a:pt x="88695" y="116923"/>
                    <a:pt x="76521" y="120000"/>
                    <a:pt x="62608" y="120000"/>
                  </a:cubicBezTo>
                  <a:cubicBezTo>
                    <a:pt x="52173" y="120000"/>
                    <a:pt x="41739"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3478" y="35384"/>
                  </a:cubicBezTo>
                  <a:cubicBezTo>
                    <a:pt x="6956" y="29230"/>
                    <a:pt x="10434"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0434" y="95384"/>
                    <a:pt x="95652" y="89230"/>
                    <a:pt x="97391" y="81538"/>
                  </a:cubicBezTo>
                  <a:lnTo>
                    <a:pt x="118260" y="81538"/>
                  </a:lnTo>
                  <a:close/>
                  <a:moveTo>
                    <a:pt x="97391" y="49230"/>
                  </a:moveTo>
                  <a:cubicBezTo>
                    <a:pt x="97391" y="44615"/>
                    <a:pt x="95652" y="40000"/>
                    <a:pt x="93913" y="36923"/>
                  </a:cubicBezTo>
                  <a:cubicBezTo>
                    <a:pt x="92173" y="32307"/>
                    <a:pt x="88695" y="29230"/>
                    <a:pt x="85217" y="26153"/>
                  </a:cubicBezTo>
                  <a:cubicBezTo>
                    <a:pt x="83478" y="23076"/>
                    <a:pt x="7826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0" name="Shape 160"/>
            <p:cNvSpPr/>
            <p:nvPr/>
          </p:nvSpPr>
          <p:spPr>
            <a:xfrm>
              <a:off x="4762500" y="4627562"/>
              <a:ext cx="254000" cy="293688"/>
            </a:xfrm>
            <a:custGeom>
              <a:pathLst>
                <a:path extrusionOk="0" h="120000" w="120000">
                  <a:moveTo>
                    <a:pt x="97058" y="40000"/>
                  </a:moveTo>
                  <a:cubicBezTo>
                    <a:pt x="95294" y="32307"/>
                    <a:pt x="91764" y="26153"/>
                    <a:pt x="86470" y="23076"/>
                  </a:cubicBezTo>
                  <a:cubicBezTo>
                    <a:pt x="81176" y="18461"/>
                    <a:pt x="74117" y="16923"/>
                    <a:pt x="63529" y="16923"/>
                  </a:cubicBezTo>
                  <a:cubicBezTo>
                    <a:pt x="56470" y="16923"/>
                    <a:pt x="49411" y="18461"/>
                    <a:pt x="44117" y="20000"/>
                  </a:cubicBezTo>
                  <a:cubicBezTo>
                    <a:pt x="38823" y="23076"/>
                    <a:pt x="35294"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5294" y="95384"/>
                    <a:pt x="38823" y="98461"/>
                    <a:pt x="44117" y="100000"/>
                  </a:cubicBezTo>
                  <a:cubicBezTo>
                    <a:pt x="49411" y="103076"/>
                    <a:pt x="54705" y="104615"/>
                    <a:pt x="61764" y="104615"/>
                  </a:cubicBezTo>
                  <a:cubicBezTo>
                    <a:pt x="72352" y="104615"/>
                    <a:pt x="81176" y="101538"/>
                    <a:pt x="86470" y="96923"/>
                  </a:cubicBezTo>
                  <a:cubicBezTo>
                    <a:pt x="93529" y="90769"/>
                    <a:pt x="97058" y="84615"/>
                    <a:pt x="98823" y="75384"/>
                  </a:cubicBezTo>
                  <a:cubicBezTo>
                    <a:pt x="120000" y="75384"/>
                    <a:pt x="120000" y="75384"/>
                    <a:pt x="120000" y="75384"/>
                  </a:cubicBezTo>
                  <a:cubicBezTo>
                    <a:pt x="118235" y="89230"/>
                    <a:pt x="111176" y="101538"/>
                    <a:pt x="102352" y="109230"/>
                  </a:cubicBezTo>
                  <a:cubicBezTo>
                    <a:pt x="91764" y="116923"/>
                    <a:pt x="79411" y="120000"/>
                    <a:pt x="61764" y="120000"/>
                  </a:cubicBezTo>
                  <a:cubicBezTo>
                    <a:pt x="51176" y="120000"/>
                    <a:pt x="42352" y="120000"/>
                    <a:pt x="35294" y="116923"/>
                  </a:cubicBezTo>
                  <a:cubicBezTo>
                    <a:pt x="28235" y="113846"/>
                    <a:pt x="21176" y="109230"/>
                    <a:pt x="15882" y="104615"/>
                  </a:cubicBezTo>
                  <a:cubicBezTo>
                    <a:pt x="10588" y="98461"/>
                    <a:pt x="7058" y="92307"/>
                    <a:pt x="3529" y="86153"/>
                  </a:cubicBezTo>
                  <a:cubicBezTo>
                    <a:pt x="1764" y="78461"/>
                    <a:pt x="0" y="70769"/>
                    <a:pt x="0" y="61538"/>
                  </a:cubicBezTo>
                  <a:cubicBezTo>
                    <a:pt x="0" y="53846"/>
                    <a:pt x="1764" y="44615"/>
                    <a:pt x="3529" y="36923"/>
                  </a:cubicBezTo>
                  <a:cubicBezTo>
                    <a:pt x="7058" y="29230"/>
                    <a:pt x="10588" y="23076"/>
                    <a:pt x="15882" y="18461"/>
                  </a:cubicBezTo>
                  <a:cubicBezTo>
                    <a:pt x="21176" y="12307"/>
                    <a:pt x="26470" y="7692"/>
                    <a:pt x="35294" y="4615"/>
                  </a:cubicBezTo>
                  <a:cubicBezTo>
                    <a:pt x="42352" y="1538"/>
                    <a:pt x="52941" y="0"/>
                    <a:pt x="63529" y="0"/>
                  </a:cubicBezTo>
                  <a:cubicBezTo>
                    <a:pt x="70588" y="0"/>
                    <a:pt x="77647" y="0"/>
                    <a:pt x="84705" y="1538"/>
                  </a:cubicBezTo>
                  <a:cubicBezTo>
                    <a:pt x="90000" y="3076"/>
                    <a:pt x="97058" y="6153"/>
                    <a:pt x="102352" y="9230"/>
                  </a:cubicBezTo>
                  <a:cubicBezTo>
                    <a:pt x="105882" y="12307"/>
                    <a:pt x="111176" y="16923"/>
                    <a:pt x="114705" y="21538"/>
                  </a:cubicBezTo>
                  <a:cubicBezTo>
                    <a:pt x="116470" y="26153"/>
                    <a:pt x="120000" y="32307"/>
                    <a:pt x="120000" y="40000"/>
                  </a:cubicBezTo>
                  <a:lnTo>
                    <a:pt x="97058" y="4000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1" name="Shape 161"/>
            <p:cNvSpPr/>
            <p:nvPr/>
          </p:nvSpPr>
          <p:spPr>
            <a:xfrm>
              <a:off x="5051425" y="4627562"/>
              <a:ext cx="273049" cy="293688"/>
            </a:xfrm>
            <a:custGeom>
              <a:pathLst>
                <a:path extrusionOk="0" h="120000" w="120000">
                  <a:moveTo>
                    <a:pt x="4931" y="36923"/>
                  </a:moveTo>
                  <a:cubicBezTo>
                    <a:pt x="6575" y="29230"/>
                    <a:pt x="11506" y="23076"/>
                    <a:pt x="16438" y="16923"/>
                  </a:cubicBezTo>
                  <a:cubicBezTo>
                    <a:pt x="21369" y="12307"/>
                    <a:pt x="27945" y="7692"/>
                    <a:pt x="34520" y="4615"/>
                  </a:cubicBezTo>
                  <a:cubicBezTo>
                    <a:pt x="42739" y="1538"/>
                    <a:pt x="50958" y="0"/>
                    <a:pt x="60821" y="0"/>
                  </a:cubicBezTo>
                  <a:cubicBezTo>
                    <a:pt x="70684" y="0"/>
                    <a:pt x="78904" y="1538"/>
                    <a:pt x="87123" y="4615"/>
                  </a:cubicBezTo>
                  <a:cubicBezTo>
                    <a:pt x="93698" y="7692"/>
                    <a:pt x="100273" y="12307"/>
                    <a:pt x="105205" y="16923"/>
                  </a:cubicBezTo>
                  <a:cubicBezTo>
                    <a:pt x="110136" y="23076"/>
                    <a:pt x="113424" y="29230"/>
                    <a:pt x="116712" y="36923"/>
                  </a:cubicBezTo>
                  <a:cubicBezTo>
                    <a:pt x="119999" y="44615"/>
                    <a:pt x="119999" y="52307"/>
                    <a:pt x="119999" y="60000"/>
                  </a:cubicBezTo>
                  <a:cubicBezTo>
                    <a:pt x="119999" y="69230"/>
                    <a:pt x="119999" y="76923"/>
                    <a:pt x="116712" y="84615"/>
                  </a:cubicBezTo>
                  <a:cubicBezTo>
                    <a:pt x="113424" y="90769"/>
                    <a:pt x="110136" y="98461"/>
                    <a:pt x="105205" y="103076"/>
                  </a:cubicBezTo>
                  <a:cubicBezTo>
                    <a:pt x="100273" y="109230"/>
                    <a:pt x="93698" y="112307"/>
                    <a:pt x="87123" y="115384"/>
                  </a:cubicBezTo>
                  <a:cubicBezTo>
                    <a:pt x="78904" y="118461"/>
                    <a:pt x="70684" y="120000"/>
                    <a:pt x="60821" y="120000"/>
                  </a:cubicBezTo>
                  <a:cubicBezTo>
                    <a:pt x="50958" y="120000"/>
                    <a:pt x="42739" y="118461"/>
                    <a:pt x="34520" y="115384"/>
                  </a:cubicBezTo>
                  <a:cubicBezTo>
                    <a:pt x="27945" y="112307"/>
                    <a:pt x="21369" y="109230"/>
                    <a:pt x="16438" y="103076"/>
                  </a:cubicBezTo>
                  <a:cubicBezTo>
                    <a:pt x="11506" y="98461"/>
                    <a:pt x="6575" y="90769"/>
                    <a:pt x="4931" y="84615"/>
                  </a:cubicBezTo>
                  <a:cubicBezTo>
                    <a:pt x="1643" y="76923"/>
                    <a:pt x="0" y="69230"/>
                    <a:pt x="0" y="60000"/>
                  </a:cubicBezTo>
                  <a:cubicBezTo>
                    <a:pt x="0" y="52307"/>
                    <a:pt x="1643" y="44615"/>
                    <a:pt x="4931" y="36923"/>
                  </a:cubicBezTo>
                  <a:close/>
                  <a:moveTo>
                    <a:pt x="24657" y="78461"/>
                  </a:moveTo>
                  <a:cubicBezTo>
                    <a:pt x="26301" y="84615"/>
                    <a:pt x="29589" y="89230"/>
                    <a:pt x="32876" y="92307"/>
                  </a:cubicBezTo>
                  <a:cubicBezTo>
                    <a:pt x="36164" y="96923"/>
                    <a:pt x="41095" y="98461"/>
                    <a:pt x="46027" y="101538"/>
                  </a:cubicBezTo>
                  <a:cubicBezTo>
                    <a:pt x="50958" y="103076"/>
                    <a:pt x="55890" y="104615"/>
                    <a:pt x="60821" y="104615"/>
                  </a:cubicBezTo>
                  <a:cubicBezTo>
                    <a:pt x="65753" y="104615"/>
                    <a:pt x="70684" y="103076"/>
                    <a:pt x="75616" y="101538"/>
                  </a:cubicBezTo>
                  <a:cubicBezTo>
                    <a:pt x="80547" y="98461"/>
                    <a:pt x="83835" y="96923"/>
                    <a:pt x="87123" y="92307"/>
                  </a:cubicBezTo>
                  <a:cubicBezTo>
                    <a:pt x="92054" y="89230"/>
                    <a:pt x="93698" y="84615"/>
                    <a:pt x="95342" y="78461"/>
                  </a:cubicBezTo>
                  <a:cubicBezTo>
                    <a:pt x="98630" y="73846"/>
                    <a:pt x="98630" y="67692"/>
                    <a:pt x="98630" y="60000"/>
                  </a:cubicBezTo>
                  <a:cubicBezTo>
                    <a:pt x="98630" y="53846"/>
                    <a:pt x="98630" y="47692"/>
                    <a:pt x="95342" y="41538"/>
                  </a:cubicBezTo>
                  <a:cubicBezTo>
                    <a:pt x="93698" y="36923"/>
                    <a:pt x="92054" y="32307"/>
                    <a:pt x="87123" y="27692"/>
                  </a:cubicBezTo>
                  <a:cubicBezTo>
                    <a:pt x="83835" y="24615"/>
                    <a:pt x="80547" y="21538"/>
                    <a:pt x="75616" y="20000"/>
                  </a:cubicBezTo>
                  <a:cubicBezTo>
                    <a:pt x="70684" y="16923"/>
                    <a:pt x="65753" y="16923"/>
                    <a:pt x="60821" y="16923"/>
                  </a:cubicBezTo>
                  <a:cubicBezTo>
                    <a:pt x="55890" y="16923"/>
                    <a:pt x="50958" y="16923"/>
                    <a:pt x="46027" y="20000"/>
                  </a:cubicBezTo>
                  <a:cubicBezTo>
                    <a:pt x="41095" y="21538"/>
                    <a:pt x="36164" y="24615"/>
                    <a:pt x="32876" y="27692"/>
                  </a:cubicBezTo>
                  <a:cubicBezTo>
                    <a:pt x="29589" y="32307"/>
                    <a:pt x="26301" y="36923"/>
                    <a:pt x="24657" y="41538"/>
                  </a:cubicBezTo>
                  <a:cubicBezTo>
                    <a:pt x="23013" y="47692"/>
                    <a:pt x="21369" y="53846"/>
                    <a:pt x="21369" y="60000"/>
                  </a:cubicBezTo>
                  <a:cubicBezTo>
                    <a:pt x="21369" y="67692"/>
                    <a:pt x="23013" y="73846"/>
                    <a:pt x="24657" y="78461"/>
                  </a:cubicBez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2" name="Shape 162"/>
            <p:cNvSpPr/>
            <p:nvPr/>
          </p:nvSpPr>
          <p:spPr>
            <a:xfrm>
              <a:off x="5376862" y="4627562"/>
              <a:ext cx="398462" cy="288925"/>
            </a:xfrm>
            <a:custGeom>
              <a:pathLst>
                <a:path extrusionOk="0" h="120000" w="120000">
                  <a:moveTo>
                    <a:pt x="0" y="3116"/>
                  </a:moveTo>
                  <a:cubicBezTo>
                    <a:pt x="13584" y="3116"/>
                    <a:pt x="13584" y="3116"/>
                    <a:pt x="13584" y="3116"/>
                  </a:cubicBezTo>
                  <a:cubicBezTo>
                    <a:pt x="13584" y="20259"/>
                    <a:pt x="13584" y="20259"/>
                    <a:pt x="13584" y="20259"/>
                  </a:cubicBezTo>
                  <a:cubicBezTo>
                    <a:pt x="13584" y="20259"/>
                    <a:pt x="13584" y="20259"/>
                    <a:pt x="13584" y="20259"/>
                  </a:cubicBezTo>
                  <a:cubicBezTo>
                    <a:pt x="20377" y="6233"/>
                    <a:pt x="29433" y="0"/>
                    <a:pt x="40754" y="0"/>
                  </a:cubicBezTo>
                  <a:cubicBezTo>
                    <a:pt x="46415" y="0"/>
                    <a:pt x="50943" y="1558"/>
                    <a:pt x="55471" y="4675"/>
                  </a:cubicBezTo>
                  <a:cubicBezTo>
                    <a:pt x="60000" y="7792"/>
                    <a:pt x="63396" y="12467"/>
                    <a:pt x="64528" y="20259"/>
                  </a:cubicBezTo>
                  <a:cubicBezTo>
                    <a:pt x="67924" y="14025"/>
                    <a:pt x="71320" y="7792"/>
                    <a:pt x="75849" y="4675"/>
                  </a:cubicBezTo>
                  <a:cubicBezTo>
                    <a:pt x="80377" y="1558"/>
                    <a:pt x="86037" y="0"/>
                    <a:pt x="91698" y="0"/>
                  </a:cubicBezTo>
                  <a:cubicBezTo>
                    <a:pt x="95094" y="0"/>
                    <a:pt x="99622" y="0"/>
                    <a:pt x="103018" y="1558"/>
                  </a:cubicBezTo>
                  <a:cubicBezTo>
                    <a:pt x="106415" y="3116"/>
                    <a:pt x="109811" y="4675"/>
                    <a:pt x="112075" y="7792"/>
                  </a:cubicBezTo>
                  <a:cubicBezTo>
                    <a:pt x="114339" y="10909"/>
                    <a:pt x="116603" y="14025"/>
                    <a:pt x="117735" y="18701"/>
                  </a:cubicBezTo>
                  <a:cubicBezTo>
                    <a:pt x="118867" y="21818"/>
                    <a:pt x="120000" y="28051"/>
                    <a:pt x="120000" y="34285"/>
                  </a:cubicBezTo>
                  <a:cubicBezTo>
                    <a:pt x="120000" y="120000"/>
                    <a:pt x="120000" y="120000"/>
                    <a:pt x="120000" y="120000"/>
                  </a:cubicBezTo>
                  <a:cubicBezTo>
                    <a:pt x="105283" y="120000"/>
                    <a:pt x="105283" y="120000"/>
                    <a:pt x="105283" y="120000"/>
                  </a:cubicBezTo>
                  <a:cubicBezTo>
                    <a:pt x="105283" y="42077"/>
                    <a:pt x="105283" y="42077"/>
                    <a:pt x="105283" y="42077"/>
                  </a:cubicBezTo>
                  <a:cubicBezTo>
                    <a:pt x="105283" y="38961"/>
                    <a:pt x="105283" y="35844"/>
                    <a:pt x="105283" y="32727"/>
                  </a:cubicBezTo>
                  <a:cubicBezTo>
                    <a:pt x="104150" y="29610"/>
                    <a:pt x="104150" y="26493"/>
                    <a:pt x="103018" y="24935"/>
                  </a:cubicBezTo>
                  <a:cubicBezTo>
                    <a:pt x="100754" y="21818"/>
                    <a:pt x="99622" y="20259"/>
                    <a:pt x="97358" y="18701"/>
                  </a:cubicBezTo>
                  <a:cubicBezTo>
                    <a:pt x="95094" y="17142"/>
                    <a:pt x="92830" y="17142"/>
                    <a:pt x="89433" y="17142"/>
                  </a:cubicBezTo>
                  <a:cubicBezTo>
                    <a:pt x="82641" y="17142"/>
                    <a:pt x="76981" y="20259"/>
                    <a:pt x="72452" y="24935"/>
                  </a:cubicBezTo>
                  <a:cubicBezTo>
                    <a:pt x="69056" y="29610"/>
                    <a:pt x="66792" y="37402"/>
                    <a:pt x="66792" y="46753"/>
                  </a:cubicBezTo>
                  <a:cubicBezTo>
                    <a:pt x="66792" y="120000"/>
                    <a:pt x="66792" y="120000"/>
                    <a:pt x="66792" y="120000"/>
                  </a:cubicBezTo>
                  <a:cubicBezTo>
                    <a:pt x="53207" y="120000"/>
                    <a:pt x="53207" y="120000"/>
                    <a:pt x="53207" y="120000"/>
                  </a:cubicBezTo>
                  <a:cubicBezTo>
                    <a:pt x="53207" y="42077"/>
                    <a:pt x="53207" y="42077"/>
                    <a:pt x="53207" y="42077"/>
                  </a:cubicBezTo>
                  <a:cubicBezTo>
                    <a:pt x="53207" y="38961"/>
                    <a:pt x="53207" y="35844"/>
                    <a:pt x="52075" y="32727"/>
                  </a:cubicBezTo>
                  <a:cubicBezTo>
                    <a:pt x="52075" y="29610"/>
                    <a:pt x="50943" y="26493"/>
                    <a:pt x="49811" y="23376"/>
                  </a:cubicBezTo>
                  <a:cubicBezTo>
                    <a:pt x="48679" y="21818"/>
                    <a:pt x="46415" y="20259"/>
                    <a:pt x="45283" y="18701"/>
                  </a:cubicBezTo>
                  <a:cubicBezTo>
                    <a:pt x="43018" y="17142"/>
                    <a:pt x="39622" y="17142"/>
                    <a:pt x="37358" y="17142"/>
                  </a:cubicBezTo>
                  <a:cubicBezTo>
                    <a:pt x="32830" y="17142"/>
                    <a:pt x="29433" y="17142"/>
                    <a:pt x="26037" y="20259"/>
                  </a:cubicBezTo>
                  <a:cubicBezTo>
                    <a:pt x="23773" y="21818"/>
                    <a:pt x="21509" y="24935"/>
                    <a:pt x="19245" y="28051"/>
                  </a:cubicBezTo>
                  <a:cubicBezTo>
                    <a:pt x="18113" y="31168"/>
                    <a:pt x="15849" y="34285"/>
                    <a:pt x="15849" y="38961"/>
                  </a:cubicBezTo>
                  <a:cubicBezTo>
                    <a:pt x="14716" y="42077"/>
                    <a:pt x="14716" y="43636"/>
                    <a:pt x="14716" y="46753"/>
                  </a:cubicBezTo>
                  <a:cubicBezTo>
                    <a:pt x="14716" y="120000"/>
                    <a:pt x="14716" y="120000"/>
                    <a:pt x="14716"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3" name="Shape 163"/>
            <p:cNvSpPr/>
            <p:nvPr/>
          </p:nvSpPr>
          <p:spPr>
            <a:xfrm>
              <a:off x="5843587" y="4627562"/>
              <a:ext cx="393700" cy="288925"/>
            </a:xfrm>
            <a:custGeom>
              <a:pathLst>
                <a:path extrusionOk="0" h="120000" w="120000">
                  <a:moveTo>
                    <a:pt x="0" y="3116"/>
                  </a:moveTo>
                  <a:cubicBezTo>
                    <a:pt x="12571" y="3116"/>
                    <a:pt x="12571" y="3116"/>
                    <a:pt x="12571" y="3116"/>
                  </a:cubicBezTo>
                  <a:cubicBezTo>
                    <a:pt x="12571" y="20259"/>
                    <a:pt x="12571" y="20259"/>
                    <a:pt x="12571" y="20259"/>
                  </a:cubicBezTo>
                  <a:cubicBezTo>
                    <a:pt x="13714" y="20259"/>
                    <a:pt x="13714" y="20259"/>
                    <a:pt x="13714" y="20259"/>
                  </a:cubicBezTo>
                  <a:cubicBezTo>
                    <a:pt x="19428" y="6233"/>
                    <a:pt x="28571" y="0"/>
                    <a:pt x="41142" y="0"/>
                  </a:cubicBezTo>
                  <a:cubicBezTo>
                    <a:pt x="45714" y="0"/>
                    <a:pt x="51428" y="1558"/>
                    <a:pt x="54857" y="4675"/>
                  </a:cubicBezTo>
                  <a:cubicBezTo>
                    <a:pt x="59428" y="7792"/>
                    <a:pt x="62857" y="12467"/>
                    <a:pt x="64000" y="20259"/>
                  </a:cubicBezTo>
                  <a:cubicBezTo>
                    <a:pt x="67428" y="14025"/>
                    <a:pt x="70857" y="7792"/>
                    <a:pt x="75428" y="4675"/>
                  </a:cubicBezTo>
                  <a:cubicBezTo>
                    <a:pt x="81142" y="1558"/>
                    <a:pt x="85714" y="0"/>
                    <a:pt x="91428" y="0"/>
                  </a:cubicBezTo>
                  <a:cubicBezTo>
                    <a:pt x="96000" y="0"/>
                    <a:pt x="99428" y="0"/>
                    <a:pt x="102857" y="1558"/>
                  </a:cubicBezTo>
                  <a:cubicBezTo>
                    <a:pt x="106285" y="3116"/>
                    <a:pt x="109714" y="4675"/>
                    <a:pt x="112000" y="7792"/>
                  </a:cubicBezTo>
                  <a:cubicBezTo>
                    <a:pt x="114285" y="10909"/>
                    <a:pt x="116571" y="14025"/>
                    <a:pt x="117714" y="18701"/>
                  </a:cubicBezTo>
                  <a:cubicBezTo>
                    <a:pt x="118857"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5142" y="35844"/>
                    <a:pt x="105142" y="32727"/>
                  </a:cubicBezTo>
                  <a:cubicBezTo>
                    <a:pt x="105142" y="29610"/>
                    <a:pt x="104000" y="26493"/>
                    <a:pt x="102857" y="24935"/>
                  </a:cubicBezTo>
                  <a:cubicBezTo>
                    <a:pt x="101714" y="21818"/>
                    <a:pt x="99428" y="20259"/>
                    <a:pt x="97142" y="18701"/>
                  </a:cubicBezTo>
                  <a:cubicBezTo>
                    <a:pt x="96000" y="17142"/>
                    <a:pt x="92571" y="17142"/>
                    <a:pt x="89142" y="17142"/>
                  </a:cubicBezTo>
                  <a:cubicBezTo>
                    <a:pt x="82285" y="17142"/>
                    <a:pt x="76571" y="20259"/>
                    <a:pt x="73142" y="24935"/>
                  </a:cubicBezTo>
                  <a:cubicBezTo>
                    <a:pt x="68571"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1428" y="32727"/>
                  </a:cubicBezTo>
                  <a:cubicBezTo>
                    <a:pt x="51428" y="29610"/>
                    <a:pt x="50285" y="26493"/>
                    <a:pt x="49142" y="23376"/>
                  </a:cubicBezTo>
                  <a:cubicBezTo>
                    <a:pt x="48000" y="21818"/>
                    <a:pt x="46857" y="20259"/>
                    <a:pt x="44571" y="18701"/>
                  </a:cubicBezTo>
                  <a:cubicBezTo>
                    <a:pt x="42285" y="17142"/>
                    <a:pt x="40000" y="17142"/>
                    <a:pt x="36571" y="17142"/>
                  </a:cubicBezTo>
                  <a:cubicBezTo>
                    <a:pt x="32000" y="17142"/>
                    <a:pt x="28571" y="17142"/>
                    <a:pt x="26285" y="20259"/>
                  </a:cubicBezTo>
                  <a:cubicBezTo>
                    <a:pt x="22857" y="21818"/>
                    <a:pt x="20571" y="24935"/>
                    <a:pt x="19428" y="28051"/>
                  </a:cubicBezTo>
                  <a:cubicBezTo>
                    <a:pt x="17142" y="31168"/>
                    <a:pt x="16000" y="34285"/>
                    <a:pt x="14857" y="38961"/>
                  </a:cubicBezTo>
                  <a:cubicBezTo>
                    <a:pt x="13714"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4" name="Shape 164"/>
            <p:cNvSpPr/>
            <p:nvPr/>
          </p:nvSpPr>
          <p:spPr>
            <a:xfrm>
              <a:off x="6308725" y="4525962"/>
              <a:ext cx="46037" cy="390524"/>
            </a:xfrm>
            <a:custGeom>
              <a:pathLst>
                <a:path extrusionOk="0" h="120000" w="120000">
                  <a:moveTo>
                    <a:pt x="120000" y="17073"/>
                  </a:moveTo>
                  <a:lnTo>
                    <a:pt x="0" y="17073"/>
                  </a:lnTo>
                  <a:lnTo>
                    <a:pt x="0" y="0"/>
                  </a:lnTo>
                  <a:lnTo>
                    <a:pt x="120000" y="0"/>
                  </a:lnTo>
                  <a:lnTo>
                    <a:pt x="120000" y="17073"/>
                  </a:lnTo>
                  <a:close/>
                  <a:moveTo>
                    <a:pt x="0" y="33658"/>
                  </a:moveTo>
                  <a:lnTo>
                    <a:pt x="120000" y="33658"/>
                  </a:lnTo>
                  <a:lnTo>
                    <a:pt x="120000" y="120000"/>
                  </a:lnTo>
                  <a:lnTo>
                    <a:pt x="0" y="120000"/>
                  </a:lnTo>
                  <a:lnTo>
                    <a:pt x="0" y="33658"/>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5" name="Shape 165"/>
            <p:cNvSpPr/>
            <p:nvPr/>
          </p:nvSpPr>
          <p:spPr>
            <a:xfrm>
              <a:off x="6396037"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5000" y="104081"/>
                    <a:pt x="78000" y="104081"/>
                    <a:pt x="81000" y="105306"/>
                  </a:cubicBezTo>
                  <a:cubicBezTo>
                    <a:pt x="81000" y="105306"/>
                    <a:pt x="84000" y="105306"/>
                    <a:pt x="87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0000" y="119999"/>
                    <a:pt x="90000" y="119999"/>
                    <a:pt x="90000" y="119999"/>
                  </a:cubicBezTo>
                  <a:cubicBezTo>
                    <a:pt x="81000" y="119999"/>
                    <a:pt x="72000" y="119999"/>
                    <a:pt x="66000" y="118775"/>
                  </a:cubicBezTo>
                  <a:cubicBezTo>
                    <a:pt x="60000" y="118775"/>
                    <a:pt x="54000" y="117551"/>
                    <a:pt x="51000" y="116326"/>
                  </a:cubicBezTo>
                  <a:cubicBezTo>
                    <a:pt x="45000" y="115102"/>
                    <a:pt x="42000" y="112653"/>
                    <a:pt x="42000" y="110204"/>
                  </a:cubicBezTo>
                  <a:cubicBezTo>
                    <a:pt x="39000" y="107755"/>
                    <a:pt x="36000" y="104081"/>
                    <a:pt x="36000" y="99183"/>
                  </a:cubicBezTo>
                  <a:cubicBezTo>
                    <a:pt x="36000" y="41632"/>
                    <a:pt x="36000" y="41632"/>
                    <a:pt x="36000" y="41632"/>
                  </a:cubicBezTo>
                  <a:cubicBezTo>
                    <a:pt x="0" y="41632"/>
                    <a:pt x="0" y="41632"/>
                    <a:pt x="0" y="41632"/>
                  </a:cubicBezTo>
                  <a:cubicBezTo>
                    <a:pt x="0" y="28163"/>
                    <a:pt x="0" y="28163"/>
                    <a:pt x="0" y="28163"/>
                  </a:cubicBezTo>
                  <a:cubicBezTo>
                    <a:pt x="36000" y="28163"/>
                    <a:pt x="36000" y="28163"/>
                    <a:pt x="36000" y="28163"/>
                  </a:cubicBezTo>
                  <a:cubicBezTo>
                    <a:pt x="36000" y="0"/>
                    <a:pt x="36000" y="0"/>
                    <a:pt x="36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6" name="Shape 166"/>
            <p:cNvSpPr/>
            <p:nvPr/>
          </p:nvSpPr>
          <p:spPr>
            <a:xfrm>
              <a:off x="6594475" y="4627562"/>
              <a:ext cx="393700" cy="288925"/>
            </a:xfrm>
            <a:custGeom>
              <a:pathLst>
                <a:path extrusionOk="0" h="120000" w="120000">
                  <a:moveTo>
                    <a:pt x="0" y="3116"/>
                  </a:moveTo>
                  <a:cubicBezTo>
                    <a:pt x="13714" y="3116"/>
                    <a:pt x="13714" y="3116"/>
                    <a:pt x="13714" y="3116"/>
                  </a:cubicBezTo>
                  <a:cubicBezTo>
                    <a:pt x="13714" y="20259"/>
                    <a:pt x="13714" y="20259"/>
                    <a:pt x="13714" y="20259"/>
                  </a:cubicBezTo>
                  <a:cubicBezTo>
                    <a:pt x="13714" y="20259"/>
                    <a:pt x="13714" y="20259"/>
                    <a:pt x="13714" y="20259"/>
                  </a:cubicBezTo>
                  <a:cubicBezTo>
                    <a:pt x="19428" y="6233"/>
                    <a:pt x="29714" y="0"/>
                    <a:pt x="41142" y="0"/>
                  </a:cubicBezTo>
                  <a:cubicBezTo>
                    <a:pt x="46857" y="0"/>
                    <a:pt x="51428" y="1558"/>
                    <a:pt x="56000" y="4675"/>
                  </a:cubicBezTo>
                  <a:cubicBezTo>
                    <a:pt x="59428" y="7792"/>
                    <a:pt x="62857" y="12467"/>
                    <a:pt x="65142" y="20259"/>
                  </a:cubicBezTo>
                  <a:cubicBezTo>
                    <a:pt x="67428" y="14025"/>
                    <a:pt x="72000" y="7792"/>
                    <a:pt x="76571" y="4675"/>
                  </a:cubicBezTo>
                  <a:cubicBezTo>
                    <a:pt x="81142" y="1558"/>
                    <a:pt x="85714" y="0"/>
                    <a:pt x="91428" y="0"/>
                  </a:cubicBezTo>
                  <a:cubicBezTo>
                    <a:pt x="96000" y="0"/>
                    <a:pt x="99428" y="0"/>
                    <a:pt x="102857" y="1558"/>
                  </a:cubicBezTo>
                  <a:cubicBezTo>
                    <a:pt x="107428" y="3116"/>
                    <a:pt x="109714" y="4675"/>
                    <a:pt x="112000" y="7792"/>
                  </a:cubicBezTo>
                  <a:cubicBezTo>
                    <a:pt x="115428" y="10909"/>
                    <a:pt x="116571" y="14025"/>
                    <a:pt x="117714" y="18701"/>
                  </a:cubicBezTo>
                  <a:cubicBezTo>
                    <a:pt x="120000"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6285" y="35844"/>
                    <a:pt x="105142" y="32727"/>
                  </a:cubicBezTo>
                  <a:cubicBezTo>
                    <a:pt x="105142" y="29610"/>
                    <a:pt x="104000" y="26493"/>
                    <a:pt x="102857" y="24935"/>
                  </a:cubicBezTo>
                  <a:cubicBezTo>
                    <a:pt x="101714" y="21818"/>
                    <a:pt x="100571" y="20259"/>
                    <a:pt x="98285" y="18701"/>
                  </a:cubicBezTo>
                  <a:cubicBezTo>
                    <a:pt x="96000" y="17142"/>
                    <a:pt x="92571" y="17142"/>
                    <a:pt x="89142" y="17142"/>
                  </a:cubicBezTo>
                  <a:cubicBezTo>
                    <a:pt x="82285" y="17142"/>
                    <a:pt x="77714" y="20259"/>
                    <a:pt x="73142" y="24935"/>
                  </a:cubicBezTo>
                  <a:cubicBezTo>
                    <a:pt x="69714"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2571" y="32727"/>
                  </a:cubicBezTo>
                  <a:cubicBezTo>
                    <a:pt x="51428" y="29610"/>
                    <a:pt x="51428" y="26493"/>
                    <a:pt x="49142" y="23376"/>
                  </a:cubicBezTo>
                  <a:cubicBezTo>
                    <a:pt x="48000" y="21818"/>
                    <a:pt x="46857" y="20259"/>
                    <a:pt x="44571" y="18701"/>
                  </a:cubicBezTo>
                  <a:cubicBezTo>
                    <a:pt x="42285" y="17142"/>
                    <a:pt x="40000" y="17142"/>
                    <a:pt x="36571" y="17142"/>
                  </a:cubicBezTo>
                  <a:cubicBezTo>
                    <a:pt x="33142" y="17142"/>
                    <a:pt x="29714" y="17142"/>
                    <a:pt x="26285" y="20259"/>
                  </a:cubicBezTo>
                  <a:cubicBezTo>
                    <a:pt x="22857" y="21818"/>
                    <a:pt x="20571" y="24935"/>
                    <a:pt x="19428" y="28051"/>
                  </a:cubicBezTo>
                  <a:cubicBezTo>
                    <a:pt x="17142" y="31168"/>
                    <a:pt x="16000" y="34285"/>
                    <a:pt x="14857" y="38961"/>
                  </a:cubicBezTo>
                  <a:cubicBezTo>
                    <a:pt x="14857"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7" name="Shape 167"/>
            <p:cNvSpPr/>
            <p:nvPr/>
          </p:nvSpPr>
          <p:spPr>
            <a:xfrm>
              <a:off x="7040563" y="4627562"/>
              <a:ext cx="263525"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6000"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8571" y="29230"/>
                    <a:pt x="12000" y="21538"/>
                    <a:pt x="17142" y="16923"/>
                  </a:cubicBezTo>
                  <a:cubicBezTo>
                    <a:pt x="22285" y="10769"/>
                    <a:pt x="29142" y="7692"/>
                    <a:pt x="36000" y="4615"/>
                  </a:cubicBezTo>
                  <a:cubicBezTo>
                    <a:pt x="44571" y="1538"/>
                    <a:pt x="51428" y="0"/>
                    <a:pt x="61714" y="0"/>
                  </a:cubicBezTo>
                  <a:cubicBezTo>
                    <a:pt x="72000" y="0"/>
                    <a:pt x="82285" y="1538"/>
                    <a:pt x="89142" y="6153"/>
                  </a:cubicBezTo>
                  <a:cubicBezTo>
                    <a:pt x="97714" y="10769"/>
                    <a:pt x="102857" y="15384"/>
                    <a:pt x="108000" y="23076"/>
                  </a:cubicBezTo>
                  <a:cubicBezTo>
                    <a:pt x="111428" y="29230"/>
                    <a:pt x="114857" y="35384"/>
                    <a:pt x="116571" y="43076"/>
                  </a:cubicBezTo>
                  <a:cubicBezTo>
                    <a:pt x="118285" y="52307"/>
                    <a:pt x="120000" y="58461"/>
                    <a:pt x="120000" y="66153"/>
                  </a:cubicBezTo>
                  <a:cubicBezTo>
                    <a:pt x="22285" y="66153"/>
                    <a:pt x="22285" y="66153"/>
                    <a:pt x="22285" y="66153"/>
                  </a:cubicBezTo>
                  <a:cubicBezTo>
                    <a:pt x="22285" y="70769"/>
                    <a:pt x="24000" y="75384"/>
                    <a:pt x="24000" y="80000"/>
                  </a:cubicBezTo>
                  <a:cubicBezTo>
                    <a:pt x="25714" y="84615"/>
                    <a:pt x="29142" y="89230"/>
                    <a:pt x="32571" y="92307"/>
                  </a:cubicBezTo>
                  <a:cubicBezTo>
                    <a:pt x="36000" y="95384"/>
                    <a:pt x="39428" y="98461"/>
                    <a:pt x="44571" y="101538"/>
                  </a:cubicBezTo>
                  <a:cubicBezTo>
                    <a:pt x="49714" y="103076"/>
                    <a:pt x="56571" y="104615"/>
                    <a:pt x="63428"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6000" y="40000"/>
                    <a:pt x="92571" y="36923"/>
                  </a:cubicBezTo>
                  <a:cubicBezTo>
                    <a:pt x="90857" y="32307"/>
                    <a:pt x="89142" y="29230"/>
                    <a:pt x="85714" y="26153"/>
                  </a:cubicBezTo>
                  <a:cubicBezTo>
                    <a:pt x="82285" y="23076"/>
                    <a:pt x="78857" y="21538"/>
                    <a:pt x="73714" y="18461"/>
                  </a:cubicBezTo>
                  <a:cubicBezTo>
                    <a:pt x="70285" y="16923"/>
                    <a:pt x="65142" y="16923"/>
                    <a:pt x="60000" y="16923"/>
                  </a:cubicBezTo>
                  <a:cubicBezTo>
                    <a:pt x="54857" y="16923"/>
                    <a:pt x="49714" y="16923"/>
                    <a:pt x="44571" y="18461"/>
                  </a:cubicBezTo>
                  <a:cubicBezTo>
                    <a:pt x="41142" y="21538"/>
                    <a:pt x="36000" y="23076"/>
                    <a:pt x="34285" y="26153"/>
                  </a:cubicBezTo>
                  <a:cubicBezTo>
                    <a:pt x="30857" y="29230"/>
                    <a:pt x="27428" y="32307"/>
                    <a:pt x="25714" y="36923"/>
                  </a:cubicBezTo>
                  <a:cubicBezTo>
                    <a:pt x="24000" y="40000"/>
                    <a:pt x="22285" y="44615"/>
                    <a:pt x="22285" y="49230"/>
                  </a:cubicBezTo>
                  <a:lnTo>
                    <a:pt x="96000"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8" name="Shape 168"/>
            <p:cNvSpPr/>
            <p:nvPr/>
          </p:nvSpPr>
          <p:spPr>
            <a:xfrm>
              <a:off x="7348538" y="4627562"/>
              <a:ext cx="233363" cy="288925"/>
            </a:xfrm>
            <a:custGeom>
              <a:pathLst>
                <a:path extrusionOk="0" h="120000" w="120000">
                  <a:moveTo>
                    <a:pt x="0" y="3116"/>
                  </a:moveTo>
                  <a:cubicBezTo>
                    <a:pt x="21290" y="3116"/>
                    <a:pt x="21290" y="3116"/>
                    <a:pt x="21290" y="3116"/>
                  </a:cubicBezTo>
                  <a:cubicBezTo>
                    <a:pt x="21290" y="21818"/>
                    <a:pt x="21290" y="21818"/>
                    <a:pt x="21290" y="21818"/>
                  </a:cubicBezTo>
                  <a:cubicBezTo>
                    <a:pt x="23225" y="21818"/>
                    <a:pt x="23225" y="21818"/>
                    <a:pt x="23225" y="21818"/>
                  </a:cubicBezTo>
                  <a:cubicBezTo>
                    <a:pt x="27096" y="14025"/>
                    <a:pt x="34838" y="7792"/>
                    <a:pt x="42580" y="4675"/>
                  </a:cubicBezTo>
                  <a:cubicBezTo>
                    <a:pt x="50322" y="1558"/>
                    <a:pt x="60000" y="0"/>
                    <a:pt x="69677" y="0"/>
                  </a:cubicBezTo>
                  <a:cubicBezTo>
                    <a:pt x="79354" y="0"/>
                    <a:pt x="87096" y="1558"/>
                    <a:pt x="92903" y="3116"/>
                  </a:cubicBezTo>
                  <a:cubicBezTo>
                    <a:pt x="100645" y="4675"/>
                    <a:pt x="104516" y="7792"/>
                    <a:pt x="108387" y="12467"/>
                  </a:cubicBezTo>
                  <a:cubicBezTo>
                    <a:pt x="112258" y="15584"/>
                    <a:pt x="116129" y="20259"/>
                    <a:pt x="118064" y="24935"/>
                  </a:cubicBezTo>
                  <a:cubicBezTo>
                    <a:pt x="118064" y="31168"/>
                    <a:pt x="120000" y="35844"/>
                    <a:pt x="120000" y="42077"/>
                  </a:cubicBezTo>
                  <a:cubicBezTo>
                    <a:pt x="120000" y="120000"/>
                    <a:pt x="120000" y="120000"/>
                    <a:pt x="120000" y="120000"/>
                  </a:cubicBezTo>
                  <a:cubicBezTo>
                    <a:pt x="96774" y="120000"/>
                    <a:pt x="96774" y="120000"/>
                    <a:pt x="96774" y="120000"/>
                  </a:cubicBezTo>
                  <a:cubicBezTo>
                    <a:pt x="96774" y="40519"/>
                    <a:pt x="96774" y="40519"/>
                    <a:pt x="96774" y="40519"/>
                  </a:cubicBezTo>
                  <a:cubicBezTo>
                    <a:pt x="96774" y="32727"/>
                    <a:pt x="92903" y="28051"/>
                    <a:pt x="87096" y="23376"/>
                  </a:cubicBezTo>
                  <a:cubicBezTo>
                    <a:pt x="83225" y="18701"/>
                    <a:pt x="75483" y="17142"/>
                    <a:pt x="65806" y="17142"/>
                  </a:cubicBezTo>
                  <a:cubicBezTo>
                    <a:pt x="60000" y="17142"/>
                    <a:pt x="52258" y="17142"/>
                    <a:pt x="46451" y="20259"/>
                  </a:cubicBezTo>
                  <a:cubicBezTo>
                    <a:pt x="42580" y="21818"/>
                    <a:pt x="36774" y="23376"/>
                    <a:pt x="34838" y="26493"/>
                  </a:cubicBezTo>
                  <a:cubicBezTo>
                    <a:pt x="30967" y="31168"/>
                    <a:pt x="27096" y="34285"/>
                    <a:pt x="25161" y="38961"/>
                  </a:cubicBezTo>
                  <a:cubicBezTo>
                    <a:pt x="25161" y="43636"/>
                    <a:pt x="23225" y="48311"/>
                    <a:pt x="23225" y="52987"/>
                  </a:cubicBezTo>
                  <a:cubicBezTo>
                    <a:pt x="23225" y="120000"/>
                    <a:pt x="23225" y="120000"/>
                    <a:pt x="23225"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69" name="Shape 169"/>
            <p:cNvSpPr/>
            <p:nvPr/>
          </p:nvSpPr>
          <p:spPr>
            <a:xfrm>
              <a:off x="7620000"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8000" y="104081"/>
                    <a:pt x="78000" y="104081"/>
                    <a:pt x="81000" y="105306"/>
                  </a:cubicBezTo>
                  <a:cubicBezTo>
                    <a:pt x="81000" y="105306"/>
                    <a:pt x="84000" y="105306"/>
                    <a:pt x="90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1000" y="119999"/>
                    <a:pt x="75000" y="119999"/>
                    <a:pt x="66000" y="118775"/>
                  </a:cubicBezTo>
                  <a:cubicBezTo>
                    <a:pt x="60000" y="118775"/>
                    <a:pt x="54000" y="117551"/>
                    <a:pt x="51000" y="116326"/>
                  </a:cubicBezTo>
                  <a:cubicBezTo>
                    <a:pt x="45000" y="115102"/>
                    <a:pt x="42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70" name="Shape 170"/>
            <p:cNvSpPr/>
            <p:nvPr/>
          </p:nvSpPr>
          <p:spPr>
            <a:xfrm>
              <a:off x="7796213" y="4484687"/>
              <a:ext cx="315912" cy="315912"/>
            </a:xfrm>
            <a:custGeom>
              <a:pathLst>
                <a:path extrusionOk="0" h="120000" w="120000">
                  <a:moveTo>
                    <a:pt x="4285" y="35714"/>
                  </a:moveTo>
                  <a:cubicBezTo>
                    <a:pt x="7142" y="28571"/>
                    <a:pt x="11428" y="22857"/>
                    <a:pt x="17142" y="17142"/>
                  </a:cubicBezTo>
                  <a:cubicBezTo>
                    <a:pt x="22857" y="11428"/>
                    <a:pt x="30000" y="7142"/>
                    <a:pt x="37142" y="4285"/>
                  </a:cubicBezTo>
                  <a:cubicBezTo>
                    <a:pt x="44285" y="1428"/>
                    <a:pt x="51428" y="0"/>
                    <a:pt x="60000" y="0"/>
                  </a:cubicBezTo>
                  <a:cubicBezTo>
                    <a:pt x="68571" y="0"/>
                    <a:pt x="75714" y="1428"/>
                    <a:pt x="82857" y="4285"/>
                  </a:cubicBezTo>
                  <a:cubicBezTo>
                    <a:pt x="91428" y="7142"/>
                    <a:pt x="97142" y="11428"/>
                    <a:pt x="102857" y="17142"/>
                  </a:cubicBezTo>
                  <a:cubicBezTo>
                    <a:pt x="108571" y="22857"/>
                    <a:pt x="112857" y="28571"/>
                    <a:pt x="115714" y="35714"/>
                  </a:cubicBezTo>
                  <a:cubicBezTo>
                    <a:pt x="118571" y="42857"/>
                    <a:pt x="120000" y="51428"/>
                    <a:pt x="120000" y="60000"/>
                  </a:cubicBezTo>
                  <a:cubicBezTo>
                    <a:pt x="120000" y="68571"/>
                    <a:pt x="118571" y="77142"/>
                    <a:pt x="115714" y="84285"/>
                  </a:cubicBezTo>
                  <a:cubicBezTo>
                    <a:pt x="112857" y="91428"/>
                    <a:pt x="108571" y="97142"/>
                    <a:pt x="102857" y="102857"/>
                  </a:cubicBezTo>
                  <a:cubicBezTo>
                    <a:pt x="97142" y="108571"/>
                    <a:pt x="91428" y="112857"/>
                    <a:pt x="82857" y="115714"/>
                  </a:cubicBezTo>
                  <a:cubicBezTo>
                    <a:pt x="75714" y="118571"/>
                    <a:pt x="68571" y="120000"/>
                    <a:pt x="60000" y="120000"/>
                  </a:cubicBezTo>
                  <a:cubicBezTo>
                    <a:pt x="51428" y="120000"/>
                    <a:pt x="44285" y="118571"/>
                    <a:pt x="37142" y="115714"/>
                  </a:cubicBezTo>
                  <a:cubicBezTo>
                    <a:pt x="30000" y="112857"/>
                    <a:pt x="22857" y="108571"/>
                    <a:pt x="17142" y="102857"/>
                  </a:cubicBezTo>
                  <a:cubicBezTo>
                    <a:pt x="11428" y="97142"/>
                    <a:pt x="7142" y="91428"/>
                    <a:pt x="4285" y="84285"/>
                  </a:cubicBezTo>
                  <a:cubicBezTo>
                    <a:pt x="1428" y="77142"/>
                    <a:pt x="0" y="68571"/>
                    <a:pt x="0" y="60000"/>
                  </a:cubicBezTo>
                  <a:cubicBezTo>
                    <a:pt x="0" y="51428"/>
                    <a:pt x="1428" y="42857"/>
                    <a:pt x="4285" y="35714"/>
                  </a:cubicBezTo>
                  <a:close/>
                  <a:moveTo>
                    <a:pt x="14285" y="80000"/>
                  </a:moveTo>
                  <a:cubicBezTo>
                    <a:pt x="17142" y="87142"/>
                    <a:pt x="20000" y="92857"/>
                    <a:pt x="24285" y="97142"/>
                  </a:cubicBezTo>
                  <a:cubicBezTo>
                    <a:pt x="28571" y="101428"/>
                    <a:pt x="34285" y="105714"/>
                    <a:pt x="40000" y="107142"/>
                  </a:cubicBezTo>
                  <a:cubicBezTo>
                    <a:pt x="47142" y="110000"/>
                    <a:pt x="52857" y="111428"/>
                    <a:pt x="60000" y="111428"/>
                  </a:cubicBezTo>
                  <a:cubicBezTo>
                    <a:pt x="67142" y="111428"/>
                    <a:pt x="74285" y="110000"/>
                    <a:pt x="80000" y="107142"/>
                  </a:cubicBezTo>
                  <a:cubicBezTo>
                    <a:pt x="85714" y="105714"/>
                    <a:pt x="91428" y="101428"/>
                    <a:pt x="95714" y="97142"/>
                  </a:cubicBezTo>
                  <a:cubicBezTo>
                    <a:pt x="100000" y="92857"/>
                    <a:pt x="102857" y="87142"/>
                    <a:pt x="105714" y="80000"/>
                  </a:cubicBezTo>
                  <a:cubicBezTo>
                    <a:pt x="108571" y="74285"/>
                    <a:pt x="110000" y="67142"/>
                    <a:pt x="110000" y="60000"/>
                  </a:cubicBezTo>
                  <a:cubicBezTo>
                    <a:pt x="110000" y="52857"/>
                    <a:pt x="108571" y="45714"/>
                    <a:pt x="105714" y="40000"/>
                  </a:cubicBezTo>
                  <a:cubicBezTo>
                    <a:pt x="102857" y="32857"/>
                    <a:pt x="100000" y="28571"/>
                    <a:pt x="95714" y="22857"/>
                  </a:cubicBezTo>
                  <a:cubicBezTo>
                    <a:pt x="91428" y="18571"/>
                    <a:pt x="85714" y="15714"/>
                    <a:pt x="80000" y="12857"/>
                  </a:cubicBezTo>
                  <a:cubicBezTo>
                    <a:pt x="74285" y="10000"/>
                    <a:pt x="67142" y="8571"/>
                    <a:pt x="60000" y="8571"/>
                  </a:cubicBezTo>
                  <a:cubicBezTo>
                    <a:pt x="52857" y="8571"/>
                    <a:pt x="47142" y="10000"/>
                    <a:pt x="40000" y="12857"/>
                  </a:cubicBezTo>
                  <a:cubicBezTo>
                    <a:pt x="34285" y="15714"/>
                    <a:pt x="28571" y="18571"/>
                    <a:pt x="24285" y="22857"/>
                  </a:cubicBezTo>
                  <a:cubicBezTo>
                    <a:pt x="20000" y="28571"/>
                    <a:pt x="17142" y="32857"/>
                    <a:pt x="14285" y="40000"/>
                  </a:cubicBezTo>
                  <a:cubicBezTo>
                    <a:pt x="11428" y="45714"/>
                    <a:pt x="10000" y="52857"/>
                    <a:pt x="10000" y="60000"/>
                  </a:cubicBezTo>
                  <a:cubicBezTo>
                    <a:pt x="10000" y="67142"/>
                    <a:pt x="11428" y="74285"/>
                    <a:pt x="14285" y="80000"/>
                  </a:cubicBezTo>
                  <a:close/>
                  <a:moveTo>
                    <a:pt x="37142" y="24285"/>
                  </a:moveTo>
                  <a:cubicBezTo>
                    <a:pt x="64285" y="24285"/>
                    <a:pt x="64285" y="24285"/>
                    <a:pt x="64285" y="24285"/>
                  </a:cubicBezTo>
                  <a:cubicBezTo>
                    <a:pt x="72857" y="24285"/>
                    <a:pt x="78571" y="27142"/>
                    <a:pt x="82857" y="30000"/>
                  </a:cubicBezTo>
                  <a:cubicBezTo>
                    <a:pt x="87142" y="32857"/>
                    <a:pt x="88571" y="38571"/>
                    <a:pt x="88571" y="45714"/>
                  </a:cubicBezTo>
                  <a:cubicBezTo>
                    <a:pt x="88571" y="51428"/>
                    <a:pt x="87142" y="55714"/>
                    <a:pt x="82857" y="58571"/>
                  </a:cubicBezTo>
                  <a:cubicBezTo>
                    <a:pt x="80000" y="61428"/>
                    <a:pt x="75714" y="64285"/>
                    <a:pt x="70000" y="64285"/>
                  </a:cubicBezTo>
                  <a:cubicBezTo>
                    <a:pt x="90000" y="95714"/>
                    <a:pt x="90000" y="95714"/>
                    <a:pt x="90000" y="95714"/>
                  </a:cubicBezTo>
                  <a:cubicBezTo>
                    <a:pt x="78571" y="95714"/>
                    <a:pt x="78571" y="95714"/>
                    <a:pt x="78571" y="95714"/>
                  </a:cubicBezTo>
                  <a:cubicBezTo>
                    <a:pt x="58571" y="65714"/>
                    <a:pt x="58571" y="65714"/>
                    <a:pt x="58571" y="65714"/>
                  </a:cubicBezTo>
                  <a:cubicBezTo>
                    <a:pt x="47142" y="65714"/>
                    <a:pt x="47142" y="65714"/>
                    <a:pt x="47142" y="65714"/>
                  </a:cubicBezTo>
                  <a:cubicBezTo>
                    <a:pt x="47142" y="95714"/>
                    <a:pt x="47142" y="95714"/>
                    <a:pt x="47142" y="95714"/>
                  </a:cubicBezTo>
                  <a:cubicBezTo>
                    <a:pt x="37142" y="95714"/>
                    <a:pt x="37142" y="95714"/>
                    <a:pt x="37142" y="95714"/>
                  </a:cubicBezTo>
                  <a:lnTo>
                    <a:pt x="37142" y="24285"/>
                  </a:lnTo>
                  <a:close/>
                  <a:moveTo>
                    <a:pt x="47142" y="55714"/>
                  </a:moveTo>
                  <a:cubicBezTo>
                    <a:pt x="58571" y="55714"/>
                    <a:pt x="58571" y="55714"/>
                    <a:pt x="58571" y="55714"/>
                  </a:cubicBezTo>
                  <a:cubicBezTo>
                    <a:pt x="61428" y="55714"/>
                    <a:pt x="64285" y="55714"/>
                    <a:pt x="65714" y="55714"/>
                  </a:cubicBezTo>
                  <a:cubicBezTo>
                    <a:pt x="68571" y="55714"/>
                    <a:pt x="70000" y="55714"/>
                    <a:pt x="71428" y="54285"/>
                  </a:cubicBezTo>
                  <a:cubicBezTo>
                    <a:pt x="74285" y="54285"/>
                    <a:pt x="75714" y="52857"/>
                    <a:pt x="75714" y="51428"/>
                  </a:cubicBezTo>
                  <a:cubicBezTo>
                    <a:pt x="77142" y="50000"/>
                    <a:pt x="77142" y="47142"/>
                    <a:pt x="77142" y="44285"/>
                  </a:cubicBezTo>
                  <a:cubicBezTo>
                    <a:pt x="77142" y="42857"/>
                    <a:pt x="77142" y="40000"/>
                    <a:pt x="75714" y="38571"/>
                  </a:cubicBezTo>
                  <a:cubicBezTo>
                    <a:pt x="75714" y="37142"/>
                    <a:pt x="74285" y="37142"/>
                    <a:pt x="72857" y="35714"/>
                  </a:cubicBezTo>
                  <a:cubicBezTo>
                    <a:pt x="71428" y="34285"/>
                    <a:pt x="70000" y="34285"/>
                    <a:pt x="67142" y="34285"/>
                  </a:cubicBezTo>
                  <a:cubicBezTo>
                    <a:pt x="65714" y="34285"/>
                    <a:pt x="64285" y="34285"/>
                    <a:pt x="61428" y="34285"/>
                  </a:cubicBezTo>
                  <a:cubicBezTo>
                    <a:pt x="47142" y="34285"/>
                    <a:pt x="47142" y="34285"/>
                    <a:pt x="47142" y="34285"/>
                  </a:cubicBezTo>
                  <a:lnTo>
                    <a:pt x="47142" y="55714"/>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
        <p:nvSpPr>
          <p:cNvPr id="171" name="Shape 171"/>
          <p:cNvSpPr txBox="1"/>
          <p:nvPr>
            <p:ph type="ctrTitle"/>
          </p:nvPr>
        </p:nvSpPr>
        <p:spPr>
          <a:xfrm>
            <a:off x="447674" y="253047"/>
            <a:ext cx="8251825" cy="605254"/>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3900" u="none" cap="none" strike="noStrike">
                <a:solidFill>
                  <a:schemeClr val="dk2"/>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72" name="Shape 172"/>
          <p:cNvSpPr txBox="1"/>
          <p:nvPr>
            <p:ph idx="1" type="subTitle"/>
          </p:nvPr>
        </p:nvSpPr>
        <p:spPr>
          <a:xfrm>
            <a:off x="447675" y="855980"/>
            <a:ext cx="8251825" cy="629920"/>
          </a:xfrm>
          <a:prstGeom prst="rect">
            <a:avLst/>
          </a:prstGeom>
          <a:noFill/>
          <a:ln>
            <a:noFill/>
          </a:ln>
        </p:spPr>
        <p:txBody>
          <a:bodyPr anchorCtr="0" anchor="t" bIns="91425" lIns="91425" rIns="91425" tIns="91425"/>
          <a:lstStyle>
            <a:lvl1pPr indent="0" marL="0" marR="0" rtl="0" algn="l">
              <a:spcBef>
                <a:spcPts val="780"/>
              </a:spcBef>
              <a:spcAft>
                <a:spcPts val="0"/>
              </a:spcAft>
              <a:buClr>
                <a:srgbClr val="AF242B"/>
              </a:buClr>
              <a:buFont typeface="Noto Sans Symbols"/>
              <a:buNone/>
              <a:defRPr b="0" baseline="0" i="0" sz="3900" u="none" cap="none" strike="noStrike">
                <a:solidFill>
                  <a:schemeClr val="dk1"/>
                </a:solidFill>
                <a:latin typeface="Arial"/>
                <a:ea typeface="Arial"/>
                <a:cs typeface="Arial"/>
                <a:sym typeface="Arial"/>
              </a:defRPr>
            </a:lvl1pPr>
            <a:lvl2pPr indent="0" marL="457200" marR="0" rtl="0" algn="ctr">
              <a:spcBef>
                <a:spcPts val="480"/>
              </a:spcBef>
              <a:spcAft>
                <a:spcPts val="0"/>
              </a:spcAft>
              <a:buClr>
                <a:srgbClr val="AF242B"/>
              </a:buClr>
              <a:buFont typeface="Noto Sans Symbols"/>
              <a:buNone/>
              <a:defRPr b="0" baseline="0" i="0" sz="2400" u="none" cap="none" strike="noStrike">
                <a:solidFill>
                  <a:srgbClr val="888888"/>
                </a:solidFill>
                <a:latin typeface="Arial"/>
                <a:ea typeface="Arial"/>
                <a:cs typeface="Arial"/>
                <a:sym typeface="Arial"/>
              </a:defRPr>
            </a:lvl2pPr>
            <a:lvl3pPr indent="0" marL="914400" marR="0" rtl="0" algn="ctr">
              <a:spcBef>
                <a:spcPts val="480"/>
              </a:spcBef>
              <a:spcAft>
                <a:spcPts val="0"/>
              </a:spcAft>
              <a:buClr>
                <a:srgbClr val="AF242B"/>
              </a:buClr>
              <a:buFont typeface="Noto Sans Symbols"/>
              <a:buNone/>
              <a:defRPr b="0" baseline="0" i="0" sz="2400" u="none" cap="none" strike="noStrike">
                <a:solidFill>
                  <a:srgbClr val="888888"/>
                </a:solidFill>
                <a:latin typeface="Arial"/>
                <a:ea typeface="Arial"/>
                <a:cs typeface="Arial"/>
                <a:sym typeface="Arial"/>
              </a:defRPr>
            </a:lvl3pPr>
            <a:lvl4pPr indent="0" marL="13716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4pPr>
            <a:lvl5pPr indent="0" marL="18288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5pPr>
            <a:lvl6pPr indent="0" marL="22860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6pPr>
            <a:lvl7pPr indent="0" marL="27432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7pPr>
            <a:lvl8pPr indent="0" marL="32004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8pPr>
            <a:lvl9pPr indent="0" marL="36576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8" name="Shape 28"/>
          <p:cNvSpPr txBox="1"/>
          <p:nvPr>
            <p:ph idx="1" type="body"/>
          </p:nvPr>
        </p:nvSpPr>
        <p:spPr>
          <a:xfrm>
            <a:off x="636587" y="1354137"/>
            <a:ext cx="8229600" cy="46910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29" name="Shape 2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2">
    <p:spTree>
      <p:nvGrpSpPr>
        <p:cNvPr id="173" name="Shape 173"/>
        <p:cNvGrpSpPr/>
        <p:nvPr/>
      </p:nvGrpSpPr>
      <p:grpSpPr>
        <a:xfrm>
          <a:off x="0" y="0"/>
          <a:ext cx="0" cy="0"/>
          <a:chOff x="0" y="0"/>
          <a:chExt cx="0" cy="0"/>
        </a:xfrm>
      </p:grpSpPr>
      <p:pic>
        <p:nvPicPr>
          <p:cNvPr id="174" name="Shape 174"/>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175" name="Shape 175"/>
          <p:cNvPicPr preferRelativeResize="0"/>
          <p:nvPr/>
        </p:nvPicPr>
        <p:blipFill rotWithShape="1">
          <a:blip r:embed="rId3">
            <a:alphaModFix/>
          </a:blip>
          <a:srcRect b="0" l="0" r="0" t="0"/>
          <a:stretch/>
        </p:blipFill>
        <p:spPr>
          <a:xfrm>
            <a:off x="0" y="2286000"/>
            <a:ext cx="9144000" cy="2286000"/>
          </a:xfrm>
          <a:prstGeom prst="rect">
            <a:avLst/>
          </a:prstGeom>
          <a:noFill/>
          <a:ln>
            <a:noFill/>
          </a:ln>
        </p:spPr>
      </p:pic>
      <p:pic>
        <p:nvPicPr>
          <p:cNvPr id="176" name="Shape 176"/>
          <p:cNvPicPr preferRelativeResize="0"/>
          <p:nvPr/>
        </p:nvPicPr>
        <p:blipFill rotWithShape="1">
          <a:blip r:embed="rId4">
            <a:alphaModFix/>
          </a:blip>
          <a:srcRect b="0" l="0" r="0" t="0"/>
          <a:stretch/>
        </p:blipFill>
        <p:spPr>
          <a:xfrm>
            <a:off x="0" y="0"/>
            <a:ext cx="9144000" cy="6858000"/>
          </a:xfrm>
          <a:prstGeom prst="rect">
            <a:avLst/>
          </a:prstGeom>
          <a:noFill/>
          <a:ln>
            <a:noFill/>
          </a:ln>
        </p:spPr>
      </p:pic>
      <p:grpSp>
        <p:nvGrpSpPr>
          <p:cNvPr id="177" name="Shape 177"/>
          <p:cNvGrpSpPr/>
          <p:nvPr/>
        </p:nvGrpSpPr>
        <p:grpSpPr>
          <a:xfrm>
            <a:off x="6901056" y="5829386"/>
            <a:ext cx="1894407" cy="855072"/>
            <a:chOff x="1028700" y="1828800"/>
            <a:chExt cx="7083426" cy="3197225"/>
          </a:xfrm>
        </p:grpSpPr>
        <p:sp>
          <p:nvSpPr>
            <p:cNvPr id="178" name="Shape 178"/>
            <p:cNvSpPr/>
            <p:nvPr/>
          </p:nvSpPr>
          <p:spPr>
            <a:xfrm>
              <a:off x="3371850" y="1828800"/>
              <a:ext cx="1697037" cy="202723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79" name="Shape 179"/>
            <p:cNvSpPr/>
            <p:nvPr/>
          </p:nvSpPr>
          <p:spPr>
            <a:xfrm>
              <a:off x="5222875" y="1828800"/>
              <a:ext cx="1758949" cy="202723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0" name="Shape 180"/>
            <p:cNvSpPr/>
            <p:nvPr/>
          </p:nvSpPr>
          <p:spPr>
            <a:xfrm>
              <a:off x="7304088" y="1870075"/>
              <a:ext cx="417513" cy="1944688"/>
            </a:xfrm>
            <a:prstGeom prst="rect">
              <a:avLst/>
            </a:pr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1" name="Shape 181"/>
            <p:cNvSpPr/>
            <p:nvPr/>
          </p:nvSpPr>
          <p:spPr>
            <a:xfrm>
              <a:off x="1028700" y="4525962"/>
              <a:ext cx="269874" cy="390524"/>
            </a:xfrm>
            <a:custGeom>
              <a:pathLst>
                <a:path extrusionOk="0" h="120000" w="120000">
                  <a:moveTo>
                    <a:pt x="0" y="0"/>
                  </a:moveTo>
                  <a:lnTo>
                    <a:pt x="118588" y="0"/>
                  </a:lnTo>
                  <a:lnTo>
                    <a:pt x="118588" y="12682"/>
                  </a:lnTo>
                  <a:lnTo>
                    <a:pt x="21882" y="12682"/>
                  </a:lnTo>
                  <a:lnTo>
                    <a:pt x="21882" y="52195"/>
                  </a:lnTo>
                  <a:lnTo>
                    <a:pt x="112235" y="52195"/>
                  </a:lnTo>
                  <a:lnTo>
                    <a:pt x="112235" y="64878"/>
                  </a:lnTo>
                  <a:lnTo>
                    <a:pt x="21882" y="64878"/>
                  </a:lnTo>
                  <a:lnTo>
                    <a:pt x="21882" y="106341"/>
                  </a:lnTo>
                  <a:lnTo>
                    <a:pt x="120000" y="106341"/>
                  </a:lnTo>
                  <a:lnTo>
                    <a:pt x="120000" y="120000"/>
                  </a:lnTo>
                  <a:lnTo>
                    <a:pt x="0" y="120000"/>
                  </a:lnTo>
                  <a:lnTo>
                    <a:pt x="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2" name="Shape 182"/>
            <p:cNvSpPr/>
            <p:nvPr/>
          </p:nvSpPr>
          <p:spPr>
            <a:xfrm>
              <a:off x="1322387" y="4635500"/>
              <a:ext cx="269874" cy="280987"/>
            </a:xfrm>
            <a:custGeom>
              <a:pathLst>
                <a:path extrusionOk="0" h="120000" w="120000">
                  <a:moveTo>
                    <a:pt x="46588" y="56271"/>
                  </a:moveTo>
                  <a:lnTo>
                    <a:pt x="2823" y="0"/>
                  </a:lnTo>
                  <a:lnTo>
                    <a:pt x="29647" y="0"/>
                  </a:lnTo>
                  <a:lnTo>
                    <a:pt x="60000" y="41355"/>
                  </a:lnTo>
                  <a:lnTo>
                    <a:pt x="89647" y="0"/>
                  </a:lnTo>
                  <a:lnTo>
                    <a:pt x="115058" y="0"/>
                  </a:lnTo>
                  <a:lnTo>
                    <a:pt x="71294" y="54237"/>
                  </a:lnTo>
                  <a:lnTo>
                    <a:pt x="120000" y="119999"/>
                  </a:lnTo>
                  <a:lnTo>
                    <a:pt x="94588" y="119999"/>
                  </a:lnTo>
                  <a:lnTo>
                    <a:pt x="60000" y="70508"/>
                  </a:lnTo>
                  <a:lnTo>
                    <a:pt x="24705" y="119999"/>
                  </a:lnTo>
                  <a:lnTo>
                    <a:pt x="0" y="119999"/>
                  </a:lnTo>
                  <a:lnTo>
                    <a:pt x="46588" y="56271"/>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3" name="Shape 183"/>
            <p:cNvSpPr/>
            <p:nvPr/>
          </p:nvSpPr>
          <p:spPr>
            <a:xfrm>
              <a:off x="1633537" y="4627562"/>
              <a:ext cx="266699" cy="398462"/>
            </a:xfrm>
            <a:custGeom>
              <a:pathLst>
                <a:path extrusionOk="0" h="120000" w="120000">
                  <a:moveTo>
                    <a:pt x="0" y="2264"/>
                  </a:moveTo>
                  <a:cubicBezTo>
                    <a:pt x="20281" y="2264"/>
                    <a:pt x="20281" y="2264"/>
                    <a:pt x="20281" y="2264"/>
                  </a:cubicBezTo>
                  <a:cubicBezTo>
                    <a:pt x="20281" y="13584"/>
                    <a:pt x="20281" y="13584"/>
                    <a:pt x="20281" y="13584"/>
                  </a:cubicBezTo>
                  <a:cubicBezTo>
                    <a:pt x="21971" y="13584"/>
                    <a:pt x="21971" y="13584"/>
                    <a:pt x="21971" y="13584"/>
                  </a:cubicBezTo>
                  <a:cubicBezTo>
                    <a:pt x="25352" y="9056"/>
                    <a:pt x="30422" y="5660"/>
                    <a:pt x="37183" y="3396"/>
                  </a:cubicBezTo>
                  <a:cubicBezTo>
                    <a:pt x="43943" y="1132"/>
                    <a:pt x="52394" y="0"/>
                    <a:pt x="60845" y="0"/>
                  </a:cubicBezTo>
                  <a:cubicBezTo>
                    <a:pt x="70985" y="0"/>
                    <a:pt x="79436" y="1132"/>
                    <a:pt x="87887" y="3396"/>
                  </a:cubicBezTo>
                  <a:cubicBezTo>
                    <a:pt x="94647" y="5660"/>
                    <a:pt x="101408" y="9056"/>
                    <a:pt x="104788" y="13584"/>
                  </a:cubicBezTo>
                  <a:cubicBezTo>
                    <a:pt x="109859" y="16981"/>
                    <a:pt x="113239" y="22641"/>
                    <a:pt x="116619" y="27169"/>
                  </a:cubicBezTo>
                  <a:cubicBezTo>
                    <a:pt x="118309" y="32830"/>
                    <a:pt x="120000" y="38490"/>
                    <a:pt x="120000" y="44150"/>
                  </a:cubicBezTo>
                  <a:cubicBezTo>
                    <a:pt x="120000" y="50943"/>
                    <a:pt x="118309" y="56603"/>
                    <a:pt x="116619" y="62264"/>
                  </a:cubicBezTo>
                  <a:cubicBezTo>
                    <a:pt x="114929" y="66792"/>
                    <a:pt x="109859" y="71320"/>
                    <a:pt x="106478" y="75849"/>
                  </a:cubicBezTo>
                  <a:cubicBezTo>
                    <a:pt x="101408" y="79245"/>
                    <a:pt x="94647" y="82641"/>
                    <a:pt x="87887" y="84905"/>
                  </a:cubicBezTo>
                  <a:cubicBezTo>
                    <a:pt x="81126" y="87169"/>
                    <a:pt x="70985" y="88301"/>
                    <a:pt x="62535" y="88301"/>
                  </a:cubicBezTo>
                  <a:cubicBezTo>
                    <a:pt x="59154" y="88301"/>
                    <a:pt x="55774" y="88301"/>
                    <a:pt x="52394" y="88301"/>
                  </a:cubicBezTo>
                  <a:cubicBezTo>
                    <a:pt x="47323" y="88301"/>
                    <a:pt x="43943" y="87169"/>
                    <a:pt x="40563" y="86037"/>
                  </a:cubicBezTo>
                  <a:cubicBezTo>
                    <a:pt x="37183" y="84905"/>
                    <a:pt x="33802" y="83773"/>
                    <a:pt x="30422" y="81509"/>
                  </a:cubicBezTo>
                  <a:cubicBezTo>
                    <a:pt x="27042" y="80377"/>
                    <a:pt x="23661" y="78113"/>
                    <a:pt x="21971" y="75849"/>
                  </a:cubicBezTo>
                  <a:cubicBezTo>
                    <a:pt x="20281" y="75849"/>
                    <a:pt x="20281" y="75849"/>
                    <a:pt x="20281" y="75849"/>
                  </a:cubicBezTo>
                  <a:cubicBezTo>
                    <a:pt x="20281" y="120000"/>
                    <a:pt x="20281" y="120000"/>
                    <a:pt x="20281" y="120000"/>
                  </a:cubicBezTo>
                  <a:cubicBezTo>
                    <a:pt x="0" y="120000"/>
                    <a:pt x="0" y="120000"/>
                    <a:pt x="0" y="120000"/>
                  </a:cubicBezTo>
                  <a:lnTo>
                    <a:pt x="0" y="2264"/>
                  </a:lnTo>
                  <a:close/>
                  <a:moveTo>
                    <a:pt x="96338" y="31698"/>
                  </a:moveTo>
                  <a:cubicBezTo>
                    <a:pt x="94647" y="28301"/>
                    <a:pt x="91267" y="24905"/>
                    <a:pt x="87887" y="21509"/>
                  </a:cubicBezTo>
                  <a:cubicBezTo>
                    <a:pt x="86197" y="19245"/>
                    <a:pt x="81126" y="16981"/>
                    <a:pt x="76056" y="14716"/>
                  </a:cubicBezTo>
                  <a:cubicBezTo>
                    <a:pt x="70985" y="13584"/>
                    <a:pt x="65915" y="12452"/>
                    <a:pt x="59154" y="12452"/>
                  </a:cubicBezTo>
                  <a:cubicBezTo>
                    <a:pt x="52394" y="12452"/>
                    <a:pt x="45633" y="13584"/>
                    <a:pt x="40563" y="14716"/>
                  </a:cubicBezTo>
                  <a:cubicBezTo>
                    <a:pt x="35492" y="16981"/>
                    <a:pt x="32112" y="19245"/>
                    <a:pt x="28732" y="22641"/>
                  </a:cubicBezTo>
                  <a:cubicBezTo>
                    <a:pt x="25352" y="24905"/>
                    <a:pt x="23661" y="28301"/>
                    <a:pt x="21971" y="32830"/>
                  </a:cubicBezTo>
                  <a:cubicBezTo>
                    <a:pt x="20281" y="36226"/>
                    <a:pt x="20281" y="40754"/>
                    <a:pt x="20281" y="44150"/>
                  </a:cubicBezTo>
                  <a:cubicBezTo>
                    <a:pt x="20281" y="48679"/>
                    <a:pt x="20281" y="52075"/>
                    <a:pt x="21971" y="56603"/>
                  </a:cubicBezTo>
                  <a:cubicBezTo>
                    <a:pt x="23661" y="60000"/>
                    <a:pt x="25352" y="63396"/>
                    <a:pt x="28732" y="66792"/>
                  </a:cubicBezTo>
                  <a:cubicBezTo>
                    <a:pt x="32112" y="69056"/>
                    <a:pt x="37183" y="72452"/>
                    <a:pt x="42253" y="73584"/>
                  </a:cubicBezTo>
                  <a:cubicBezTo>
                    <a:pt x="47323" y="75849"/>
                    <a:pt x="52394" y="76981"/>
                    <a:pt x="59154" y="76981"/>
                  </a:cubicBezTo>
                  <a:cubicBezTo>
                    <a:pt x="67605" y="76981"/>
                    <a:pt x="72676" y="75849"/>
                    <a:pt x="77746" y="73584"/>
                  </a:cubicBezTo>
                  <a:cubicBezTo>
                    <a:pt x="82816" y="71320"/>
                    <a:pt x="86197" y="69056"/>
                    <a:pt x="89577" y="66792"/>
                  </a:cubicBezTo>
                  <a:cubicBezTo>
                    <a:pt x="92957" y="63396"/>
                    <a:pt x="94647" y="60000"/>
                    <a:pt x="96338" y="55471"/>
                  </a:cubicBezTo>
                  <a:cubicBezTo>
                    <a:pt x="98028" y="52075"/>
                    <a:pt x="98028" y="47547"/>
                    <a:pt x="98028" y="44150"/>
                  </a:cubicBezTo>
                  <a:cubicBezTo>
                    <a:pt x="98028" y="39622"/>
                    <a:pt x="98028" y="36226"/>
                    <a:pt x="96338" y="31698"/>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4" name="Shape 184"/>
            <p:cNvSpPr/>
            <p:nvPr/>
          </p:nvSpPr>
          <p:spPr>
            <a:xfrm>
              <a:off x="1938338" y="4627562"/>
              <a:ext cx="258763" cy="293688"/>
            </a:xfrm>
            <a:custGeom>
              <a:pathLst>
                <a:path extrusionOk="0" h="120000" w="120000">
                  <a:moveTo>
                    <a:pt x="118260" y="81538"/>
                  </a:moveTo>
                  <a:cubicBezTo>
                    <a:pt x="114782" y="93846"/>
                    <a:pt x="109565" y="104615"/>
                    <a:pt x="99130" y="110769"/>
                  </a:cubicBezTo>
                  <a:cubicBezTo>
                    <a:pt x="90434" y="116923"/>
                    <a:pt x="78260"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9565"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3043"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6086" y="16923"/>
                    <a:pt x="60869"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5" name="Shape 185"/>
            <p:cNvSpPr/>
            <p:nvPr/>
          </p:nvSpPr>
          <p:spPr>
            <a:xfrm>
              <a:off x="2241550" y="4627562"/>
              <a:ext cx="150813" cy="288925"/>
            </a:xfrm>
            <a:custGeom>
              <a:pathLst>
                <a:path extrusionOk="0" h="120000" w="120000">
                  <a:moveTo>
                    <a:pt x="0" y="3116"/>
                  </a:moveTo>
                  <a:cubicBezTo>
                    <a:pt x="36000" y="3116"/>
                    <a:pt x="36000" y="3116"/>
                    <a:pt x="36000" y="3116"/>
                  </a:cubicBezTo>
                  <a:cubicBezTo>
                    <a:pt x="36000" y="26493"/>
                    <a:pt x="36000" y="26493"/>
                    <a:pt x="36000" y="26493"/>
                  </a:cubicBezTo>
                  <a:cubicBezTo>
                    <a:pt x="36000" y="26493"/>
                    <a:pt x="36000" y="26493"/>
                    <a:pt x="36000" y="26493"/>
                  </a:cubicBezTo>
                  <a:cubicBezTo>
                    <a:pt x="45000" y="17142"/>
                    <a:pt x="57000" y="10909"/>
                    <a:pt x="69000" y="6233"/>
                  </a:cubicBezTo>
                  <a:cubicBezTo>
                    <a:pt x="81000" y="1558"/>
                    <a:pt x="99000" y="0"/>
                    <a:pt x="120000" y="0"/>
                  </a:cubicBezTo>
                  <a:cubicBezTo>
                    <a:pt x="120000" y="20259"/>
                    <a:pt x="120000" y="20259"/>
                    <a:pt x="120000" y="20259"/>
                  </a:cubicBezTo>
                  <a:cubicBezTo>
                    <a:pt x="105000" y="20259"/>
                    <a:pt x="90000" y="21818"/>
                    <a:pt x="81000" y="23376"/>
                  </a:cubicBezTo>
                  <a:cubicBezTo>
                    <a:pt x="69000" y="24935"/>
                    <a:pt x="63000" y="28051"/>
                    <a:pt x="54000" y="32727"/>
                  </a:cubicBezTo>
                  <a:cubicBezTo>
                    <a:pt x="48000" y="37402"/>
                    <a:pt x="45000" y="42077"/>
                    <a:pt x="42000" y="48311"/>
                  </a:cubicBezTo>
                  <a:cubicBezTo>
                    <a:pt x="39000" y="52987"/>
                    <a:pt x="36000" y="60779"/>
                    <a:pt x="36000" y="67012"/>
                  </a:cubicBezTo>
                  <a:cubicBezTo>
                    <a:pt x="36000" y="120000"/>
                    <a:pt x="36000" y="120000"/>
                    <a:pt x="36000" y="120000"/>
                  </a:cubicBezTo>
                  <a:cubicBezTo>
                    <a:pt x="0" y="120000"/>
                    <a:pt x="0" y="120000"/>
                    <a:pt x="0" y="120000"/>
                  </a:cubicBezTo>
                  <a:lnTo>
                    <a:pt x="0" y="3116"/>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6" name="Shape 186"/>
            <p:cNvSpPr/>
            <p:nvPr/>
          </p:nvSpPr>
          <p:spPr>
            <a:xfrm>
              <a:off x="2425700" y="4525962"/>
              <a:ext cx="44450" cy="390524"/>
            </a:xfrm>
            <a:custGeom>
              <a:pathLst>
                <a:path extrusionOk="0" h="120000" w="120000">
                  <a:moveTo>
                    <a:pt x="119999" y="17073"/>
                  </a:moveTo>
                  <a:lnTo>
                    <a:pt x="0" y="17073"/>
                  </a:lnTo>
                  <a:lnTo>
                    <a:pt x="0" y="0"/>
                  </a:lnTo>
                  <a:lnTo>
                    <a:pt x="119999" y="0"/>
                  </a:lnTo>
                  <a:lnTo>
                    <a:pt x="119999" y="17073"/>
                  </a:lnTo>
                  <a:close/>
                  <a:moveTo>
                    <a:pt x="0" y="33658"/>
                  </a:moveTo>
                  <a:lnTo>
                    <a:pt x="119999" y="33658"/>
                  </a:lnTo>
                  <a:lnTo>
                    <a:pt x="119999" y="120000"/>
                  </a:lnTo>
                  <a:lnTo>
                    <a:pt x="0" y="120000"/>
                  </a:lnTo>
                  <a:lnTo>
                    <a:pt x="0" y="33658"/>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7" name="Shape 187"/>
            <p:cNvSpPr/>
            <p:nvPr/>
          </p:nvSpPr>
          <p:spPr>
            <a:xfrm>
              <a:off x="2527300" y="4627562"/>
              <a:ext cx="258763" cy="293688"/>
            </a:xfrm>
            <a:custGeom>
              <a:pathLst>
                <a:path extrusionOk="0" h="120000" w="120000">
                  <a:moveTo>
                    <a:pt x="118260" y="81538"/>
                  </a:moveTo>
                  <a:cubicBezTo>
                    <a:pt x="114782" y="93846"/>
                    <a:pt x="109565" y="104615"/>
                    <a:pt x="99130" y="110769"/>
                  </a:cubicBezTo>
                  <a:cubicBezTo>
                    <a:pt x="90434" y="116923"/>
                    <a:pt x="76521"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8" name="Shape 188"/>
            <p:cNvSpPr/>
            <p:nvPr/>
          </p:nvSpPr>
          <p:spPr>
            <a:xfrm>
              <a:off x="2832100" y="4627562"/>
              <a:ext cx="236538" cy="288925"/>
            </a:xfrm>
            <a:custGeom>
              <a:pathLst>
                <a:path extrusionOk="0" h="120000" w="120000">
                  <a:moveTo>
                    <a:pt x="0" y="3116"/>
                  </a:moveTo>
                  <a:cubicBezTo>
                    <a:pt x="22857" y="3116"/>
                    <a:pt x="22857" y="3116"/>
                    <a:pt x="22857" y="3116"/>
                  </a:cubicBezTo>
                  <a:cubicBezTo>
                    <a:pt x="22857" y="21818"/>
                    <a:pt x="22857" y="21818"/>
                    <a:pt x="22857" y="21818"/>
                  </a:cubicBezTo>
                  <a:cubicBezTo>
                    <a:pt x="22857" y="21818"/>
                    <a:pt x="22857" y="21818"/>
                    <a:pt x="22857" y="21818"/>
                  </a:cubicBezTo>
                  <a:cubicBezTo>
                    <a:pt x="28571" y="14025"/>
                    <a:pt x="34285" y="7792"/>
                    <a:pt x="41904" y="4675"/>
                  </a:cubicBezTo>
                  <a:cubicBezTo>
                    <a:pt x="51428" y="1558"/>
                    <a:pt x="59047" y="0"/>
                    <a:pt x="70476" y="0"/>
                  </a:cubicBezTo>
                  <a:cubicBezTo>
                    <a:pt x="80000" y="0"/>
                    <a:pt x="87619" y="1558"/>
                    <a:pt x="93333" y="3116"/>
                  </a:cubicBezTo>
                  <a:cubicBezTo>
                    <a:pt x="99047" y="4675"/>
                    <a:pt x="104761" y="7792"/>
                    <a:pt x="108571" y="12467"/>
                  </a:cubicBezTo>
                  <a:cubicBezTo>
                    <a:pt x="112380" y="15584"/>
                    <a:pt x="116190" y="20259"/>
                    <a:pt x="116190" y="24935"/>
                  </a:cubicBezTo>
                  <a:cubicBezTo>
                    <a:pt x="118095" y="31168"/>
                    <a:pt x="120000" y="35844"/>
                    <a:pt x="120000" y="42077"/>
                  </a:cubicBezTo>
                  <a:cubicBezTo>
                    <a:pt x="120000" y="120000"/>
                    <a:pt x="120000" y="120000"/>
                    <a:pt x="120000" y="120000"/>
                  </a:cubicBezTo>
                  <a:cubicBezTo>
                    <a:pt x="95238" y="120000"/>
                    <a:pt x="95238" y="120000"/>
                    <a:pt x="95238" y="120000"/>
                  </a:cubicBezTo>
                  <a:cubicBezTo>
                    <a:pt x="95238" y="40519"/>
                    <a:pt x="95238" y="40519"/>
                    <a:pt x="95238" y="40519"/>
                  </a:cubicBezTo>
                  <a:cubicBezTo>
                    <a:pt x="95238" y="32727"/>
                    <a:pt x="93333" y="28051"/>
                    <a:pt x="87619" y="23376"/>
                  </a:cubicBezTo>
                  <a:cubicBezTo>
                    <a:pt x="81904" y="18701"/>
                    <a:pt x="76190" y="17142"/>
                    <a:pt x="66666" y="17142"/>
                  </a:cubicBezTo>
                  <a:cubicBezTo>
                    <a:pt x="59047" y="17142"/>
                    <a:pt x="53333" y="17142"/>
                    <a:pt x="47619" y="20259"/>
                  </a:cubicBezTo>
                  <a:cubicBezTo>
                    <a:pt x="41904" y="21818"/>
                    <a:pt x="38095" y="23376"/>
                    <a:pt x="34285" y="26493"/>
                  </a:cubicBezTo>
                  <a:cubicBezTo>
                    <a:pt x="30476" y="31168"/>
                    <a:pt x="28571" y="34285"/>
                    <a:pt x="26666" y="38961"/>
                  </a:cubicBezTo>
                  <a:cubicBezTo>
                    <a:pt x="24761" y="43636"/>
                    <a:pt x="24761" y="48311"/>
                    <a:pt x="24761" y="52987"/>
                  </a:cubicBezTo>
                  <a:cubicBezTo>
                    <a:pt x="24761" y="120000"/>
                    <a:pt x="24761" y="120000"/>
                    <a:pt x="24761" y="120000"/>
                  </a:cubicBezTo>
                  <a:cubicBezTo>
                    <a:pt x="0" y="120000"/>
                    <a:pt x="0" y="120000"/>
                    <a:pt x="0" y="120000"/>
                  </a:cubicBezTo>
                  <a:lnTo>
                    <a:pt x="0" y="3116"/>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89" name="Shape 189"/>
            <p:cNvSpPr/>
            <p:nvPr/>
          </p:nvSpPr>
          <p:spPr>
            <a:xfrm>
              <a:off x="3121025" y="4627562"/>
              <a:ext cx="255588" cy="293688"/>
            </a:xfrm>
            <a:custGeom>
              <a:pathLst>
                <a:path extrusionOk="0" h="120000" w="120000">
                  <a:moveTo>
                    <a:pt x="97058" y="40000"/>
                  </a:moveTo>
                  <a:cubicBezTo>
                    <a:pt x="95294" y="32307"/>
                    <a:pt x="91764" y="26153"/>
                    <a:pt x="84705" y="23076"/>
                  </a:cubicBezTo>
                  <a:cubicBezTo>
                    <a:pt x="79411" y="18461"/>
                    <a:pt x="72352" y="16923"/>
                    <a:pt x="63529" y="16923"/>
                  </a:cubicBezTo>
                  <a:cubicBezTo>
                    <a:pt x="56470" y="16923"/>
                    <a:pt x="49411" y="18461"/>
                    <a:pt x="44117" y="20000"/>
                  </a:cubicBezTo>
                  <a:cubicBezTo>
                    <a:pt x="38823" y="23076"/>
                    <a:pt x="33529"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3529" y="95384"/>
                    <a:pt x="38823" y="98461"/>
                    <a:pt x="42352" y="100000"/>
                  </a:cubicBezTo>
                  <a:cubicBezTo>
                    <a:pt x="47647" y="103076"/>
                    <a:pt x="54705" y="104615"/>
                    <a:pt x="61764" y="104615"/>
                  </a:cubicBezTo>
                  <a:cubicBezTo>
                    <a:pt x="72352" y="104615"/>
                    <a:pt x="79411" y="101538"/>
                    <a:pt x="86470" y="96923"/>
                  </a:cubicBezTo>
                  <a:cubicBezTo>
                    <a:pt x="91764" y="90769"/>
                    <a:pt x="95294" y="84615"/>
                    <a:pt x="97058" y="75384"/>
                  </a:cubicBezTo>
                  <a:cubicBezTo>
                    <a:pt x="120000" y="75384"/>
                    <a:pt x="120000" y="75384"/>
                    <a:pt x="120000" y="75384"/>
                  </a:cubicBezTo>
                  <a:cubicBezTo>
                    <a:pt x="116470" y="89230"/>
                    <a:pt x="111176" y="101538"/>
                    <a:pt x="100588" y="109230"/>
                  </a:cubicBezTo>
                  <a:cubicBezTo>
                    <a:pt x="91764" y="116923"/>
                    <a:pt x="77647" y="120000"/>
                    <a:pt x="61764" y="120000"/>
                  </a:cubicBezTo>
                  <a:cubicBezTo>
                    <a:pt x="51176" y="120000"/>
                    <a:pt x="42352" y="120000"/>
                    <a:pt x="35294" y="116923"/>
                  </a:cubicBezTo>
                  <a:cubicBezTo>
                    <a:pt x="26470" y="113846"/>
                    <a:pt x="19411" y="109230"/>
                    <a:pt x="14117" y="104615"/>
                  </a:cubicBezTo>
                  <a:cubicBezTo>
                    <a:pt x="10588" y="98461"/>
                    <a:pt x="5294" y="92307"/>
                    <a:pt x="3529" y="86153"/>
                  </a:cubicBezTo>
                  <a:cubicBezTo>
                    <a:pt x="0" y="78461"/>
                    <a:pt x="0" y="70769"/>
                    <a:pt x="0" y="61538"/>
                  </a:cubicBezTo>
                  <a:cubicBezTo>
                    <a:pt x="0" y="53846"/>
                    <a:pt x="0" y="44615"/>
                    <a:pt x="3529" y="36923"/>
                  </a:cubicBezTo>
                  <a:cubicBezTo>
                    <a:pt x="5294" y="29230"/>
                    <a:pt x="8823" y="23076"/>
                    <a:pt x="14117" y="18461"/>
                  </a:cubicBezTo>
                  <a:cubicBezTo>
                    <a:pt x="19411" y="12307"/>
                    <a:pt x="26470" y="7692"/>
                    <a:pt x="33529" y="4615"/>
                  </a:cubicBezTo>
                  <a:cubicBezTo>
                    <a:pt x="42352" y="1538"/>
                    <a:pt x="51176" y="0"/>
                    <a:pt x="61764" y="0"/>
                  </a:cubicBezTo>
                  <a:cubicBezTo>
                    <a:pt x="68823" y="0"/>
                    <a:pt x="75882" y="0"/>
                    <a:pt x="82941" y="1538"/>
                  </a:cubicBezTo>
                  <a:cubicBezTo>
                    <a:pt x="90000" y="3076"/>
                    <a:pt x="95294" y="6153"/>
                    <a:pt x="100588" y="9230"/>
                  </a:cubicBezTo>
                  <a:cubicBezTo>
                    <a:pt x="105882" y="12307"/>
                    <a:pt x="109411" y="16923"/>
                    <a:pt x="112941" y="21538"/>
                  </a:cubicBezTo>
                  <a:cubicBezTo>
                    <a:pt x="116470" y="26153"/>
                    <a:pt x="118235" y="32307"/>
                    <a:pt x="120000" y="40000"/>
                  </a:cubicBezTo>
                  <a:lnTo>
                    <a:pt x="97058" y="4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0" name="Shape 190"/>
            <p:cNvSpPr/>
            <p:nvPr/>
          </p:nvSpPr>
          <p:spPr>
            <a:xfrm>
              <a:off x="3409950" y="4627562"/>
              <a:ext cx="261938"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4285"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6857" y="29230"/>
                    <a:pt x="12000" y="21538"/>
                    <a:pt x="17142" y="16923"/>
                  </a:cubicBezTo>
                  <a:cubicBezTo>
                    <a:pt x="22285" y="10769"/>
                    <a:pt x="29142" y="7692"/>
                    <a:pt x="36000" y="4615"/>
                  </a:cubicBezTo>
                  <a:cubicBezTo>
                    <a:pt x="42857" y="1538"/>
                    <a:pt x="51428" y="0"/>
                    <a:pt x="60000" y="0"/>
                  </a:cubicBezTo>
                  <a:cubicBezTo>
                    <a:pt x="72000" y="0"/>
                    <a:pt x="82285" y="1538"/>
                    <a:pt x="89142" y="6153"/>
                  </a:cubicBezTo>
                  <a:cubicBezTo>
                    <a:pt x="96000" y="10769"/>
                    <a:pt x="102857" y="15384"/>
                    <a:pt x="108000" y="23076"/>
                  </a:cubicBezTo>
                  <a:cubicBezTo>
                    <a:pt x="111428" y="29230"/>
                    <a:pt x="114857" y="35384"/>
                    <a:pt x="116571" y="43076"/>
                  </a:cubicBezTo>
                  <a:cubicBezTo>
                    <a:pt x="118285" y="52307"/>
                    <a:pt x="120000" y="58461"/>
                    <a:pt x="118285" y="66153"/>
                  </a:cubicBezTo>
                  <a:cubicBezTo>
                    <a:pt x="22285" y="66153"/>
                    <a:pt x="22285" y="66153"/>
                    <a:pt x="22285" y="66153"/>
                  </a:cubicBezTo>
                  <a:cubicBezTo>
                    <a:pt x="22285" y="70769"/>
                    <a:pt x="22285" y="75384"/>
                    <a:pt x="24000" y="80000"/>
                  </a:cubicBezTo>
                  <a:cubicBezTo>
                    <a:pt x="25714" y="84615"/>
                    <a:pt x="29142" y="89230"/>
                    <a:pt x="30857" y="92307"/>
                  </a:cubicBezTo>
                  <a:cubicBezTo>
                    <a:pt x="34285" y="95384"/>
                    <a:pt x="39428" y="98461"/>
                    <a:pt x="44571" y="101538"/>
                  </a:cubicBezTo>
                  <a:cubicBezTo>
                    <a:pt x="49714" y="103076"/>
                    <a:pt x="54857" y="104615"/>
                    <a:pt x="61714"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4285" y="40000"/>
                    <a:pt x="92571" y="36923"/>
                  </a:cubicBezTo>
                  <a:cubicBezTo>
                    <a:pt x="90857" y="32307"/>
                    <a:pt x="89142" y="29230"/>
                    <a:pt x="85714" y="26153"/>
                  </a:cubicBezTo>
                  <a:cubicBezTo>
                    <a:pt x="82285" y="23076"/>
                    <a:pt x="78857" y="21538"/>
                    <a:pt x="73714" y="18461"/>
                  </a:cubicBezTo>
                  <a:cubicBezTo>
                    <a:pt x="68571" y="16923"/>
                    <a:pt x="65142" y="16923"/>
                    <a:pt x="60000" y="16923"/>
                  </a:cubicBezTo>
                  <a:cubicBezTo>
                    <a:pt x="53142" y="16923"/>
                    <a:pt x="49714" y="16923"/>
                    <a:pt x="44571" y="18461"/>
                  </a:cubicBezTo>
                  <a:cubicBezTo>
                    <a:pt x="39428" y="21538"/>
                    <a:pt x="36000" y="23076"/>
                    <a:pt x="32571" y="26153"/>
                  </a:cubicBezTo>
                  <a:cubicBezTo>
                    <a:pt x="29142" y="29230"/>
                    <a:pt x="27428" y="32307"/>
                    <a:pt x="25714" y="36923"/>
                  </a:cubicBezTo>
                  <a:cubicBezTo>
                    <a:pt x="24000" y="40000"/>
                    <a:pt x="22285" y="44615"/>
                    <a:pt x="22285" y="49230"/>
                  </a:cubicBezTo>
                  <a:lnTo>
                    <a:pt x="96000" y="4923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1" name="Shape 191"/>
            <p:cNvSpPr/>
            <p:nvPr/>
          </p:nvSpPr>
          <p:spPr>
            <a:xfrm>
              <a:off x="3833812" y="4548187"/>
              <a:ext cx="150813"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8000" y="101632"/>
                    <a:pt x="78000" y="102857"/>
                  </a:cubicBezTo>
                  <a:cubicBezTo>
                    <a:pt x="78000" y="104081"/>
                    <a:pt x="81000" y="104081"/>
                    <a:pt x="81000" y="105306"/>
                  </a:cubicBezTo>
                  <a:cubicBezTo>
                    <a:pt x="84000" y="105306"/>
                    <a:pt x="87000" y="105306"/>
                    <a:pt x="90000" y="106530"/>
                  </a:cubicBezTo>
                  <a:cubicBezTo>
                    <a:pt x="93000" y="106530"/>
                    <a:pt x="99000" y="106530"/>
                    <a:pt x="105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4000" y="119999"/>
                    <a:pt x="75000" y="119999"/>
                    <a:pt x="69000" y="118775"/>
                  </a:cubicBezTo>
                  <a:cubicBezTo>
                    <a:pt x="63000" y="118775"/>
                    <a:pt x="57000" y="117551"/>
                    <a:pt x="51000" y="116326"/>
                  </a:cubicBezTo>
                  <a:cubicBezTo>
                    <a:pt x="48000" y="115102"/>
                    <a:pt x="45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2" name="Shape 192"/>
            <p:cNvSpPr/>
            <p:nvPr/>
          </p:nvSpPr>
          <p:spPr>
            <a:xfrm>
              <a:off x="4037012" y="4525962"/>
              <a:ext cx="233363" cy="390524"/>
            </a:xfrm>
            <a:custGeom>
              <a:pathLst>
                <a:path extrusionOk="0" h="120000" w="120000">
                  <a:moveTo>
                    <a:pt x="0" y="0"/>
                  </a:moveTo>
                  <a:cubicBezTo>
                    <a:pt x="23225" y="0"/>
                    <a:pt x="23225" y="0"/>
                    <a:pt x="23225" y="0"/>
                  </a:cubicBezTo>
                  <a:cubicBezTo>
                    <a:pt x="23225" y="46153"/>
                    <a:pt x="23225" y="46153"/>
                    <a:pt x="23225" y="46153"/>
                  </a:cubicBezTo>
                  <a:cubicBezTo>
                    <a:pt x="23225" y="46153"/>
                    <a:pt x="23225" y="46153"/>
                    <a:pt x="23225" y="46153"/>
                  </a:cubicBezTo>
                  <a:cubicBezTo>
                    <a:pt x="25161" y="42692"/>
                    <a:pt x="29032" y="40384"/>
                    <a:pt x="30967" y="39230"/>
                  </a:cubicBezTo>
                  <a:cubicBezTo>
                    <a:pt x="34838" y="36923"/>
                    <a:pt x="38709" y="35769"/>
                    <a:pt x="42580" y="34615"/>
                  </a:cubicBezTo>
                  <a:cubicBezTo>
                    <a:pt x="46451" y="33461"/>
                    <a:pt x="52258" y="32307"/>
                    <a:pt x="56129" y="32307"/>
                  </a:cubicBezTo>
                  <a:cubicBezTo>
                    <a:pt x="60000" y="31153"/>
                    <a:pt x="65806" y="31153"/>
                    <a:pt x="69677" y="31153"/>
                  </a:cubicBezTo>
                  <a:cubicBezTo>
                    <a:pt x="79354" y="31153"/>
                    <a:pt x="87096" y="32307"/>
                    <a:pt x="92903" y="33461"/>
                  </a:cubicBezTo>
                  <a:cubicBezTo>
                    <a:pt x="100645" y="34615"/>
                    <a:pt x="104516" y="36923"/>
                    <a:pt x="108387" y="40384"/>
                  </a:cubicBezTo>
                  <a:cubicBezTo>
                    <a:pt x="112258" y="42692"/>
                    <a:pt x="116129" y="46153"/>
                    <a:pt x="116129" y="49615"/>
                  </a:cubicBezTo>
                  <a:cubicBezTo>
                    <a:pt x="118064" y="54230"/>
                    <a:pt x="120000" y="57692"/>
                    <a:pt x="120000" y="62307"/>
                  </a:cubicBezTo>
                  <a:cubicBezTo>
                    <a:pt x="120000" y="120000"/>
                    <a:pt x="120000" y="120000"/>
                    <a:pt x="120000" y="120000"/>
                  </a:cubicBezTo>
                  <a:cubicBezTo>
                    <a:pt x="94838" y="120000"/>
                    <a:pt x="94838" y="120000"/>
                    <a:pt x="94838" y="120000"/>
                  </a:cubicBezTo>
                  <a:cubicBezTo>
                    <a:pt x="94838" y="61153"/>
                    <a:pt x="94838" y="61153"/>
                    <a:pt x="94838" y="61153"/>
                  </a:cubicBezTo>
                  <a:cubicBezTo>
                    <a:pt x="94838" y="55384"/>
                    <a:pt x="92903" y="51923"/>
                    <a:pt x="87096" y="48461"/>
                  </a:cubicBezTo>
                  <a:cubicBezTo>
                    <a:pt x="83225" y="45000"/>
                    <a:pt x="75483" y="43846"/>
                    <a:pt x="65806" y="43846"/>
                  </a:cubicBezTo>
                  <a:cubicBezTo>
                    <a:pt x="58064" y="43846"/>
                    <a:pt x="52258" y="43846"/>
                    <a:pt x="46451" y="46153"/>
                  </a:cubicBezTo>
                  <a:cubicBezTo>
                    <a:pt x="42580" y="47307"/>
                    <a:pt x="36774" y="48461"/>
                    <a:pt x="32903" y="50769"/>
                  </a:cubicBezTo>
                  <a:cubicBezTo>
                    <a:pt x="30967" y="54230"/>
                    <a:pt x="27096" y="56538"/>
                    <a:pt x="25161" y="60000"/>
                  </a:cubicBezTo>
                  <a:cubicBezTo>
                    <a:pt x="23225" y="63461"/>
                    <a:pt x="23225" y="66923"/>
                    <a:pt x="23225" y="70384"/>
                  </a:cubicBezTo>
                  <a:cubicBezTo>
                    <a:pt x="23225" y="120000"/>
                    <a:pt x="23225" y="120000"/>
                    <a:pt x="23225" y="120000"/>
                  </a:cubicBezTo>
                  <a:cubicBezTo>
                    <a:pt x="0" y="120000"/>
                    <a:pt x="0" y="120000"/>
                    <a:pt x="0" y="120000"/>
                  </a:cubicBezTo>
                  <a:lnTo>
                    <a:pt x="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3" name="Shape 193"/>
            <p:cNvSpPr/>
            <p:nvPr/>
          </p:nvSpPr>
          <p:spPr>
            <a:xfrm>
              <a:off x="4322762" y="4627562"/>
              <a:ext cx="258763" cy="293688"/>
            </a:xfrm>
            <a:custGeom>
              <a:pathLst>
                <a:path extrusionOk="0" h="120000" w="120000">
                  <a:moveTo>
                    <a:pt x="118260" y="81538"/>
                  </a:moveTo>
                  <a:cubicBezTo>
                    <a:pt x="114782" y="93846"/>
                    <a:pt x="109565" y="104615"/>
                    <a:pt x="99130" y="110769"/>
                  </a:cubicBezTo>
                  <a:cubicBezTo>
                    <a:pt x="88695" y="116923"/>
                    <a:pt x="76521" y="120000"/>
                    <a:pt x="62608" y="120000"/>
                  </a:cubicBezTo>
                  <a:cubicBezTo>
                    <a:pt x="52173" y="120000"/>
                    <a:pt x="41739"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3478" y="35384"/>
                  </a:cubicBezTo>
                  <a:cubicBezTo>
                    <a:pt x="6956" y="29230"/>
                    <a:pt x="10434"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0434" y="95384"/>
                    <a:pt x="95652" y="89230"/>
                    <a:pt x="97391" y="81538"/>
                  </a:cubicBezTo>
                  <a:lnTo>
                    <a:pt x="118260" y="81538"/>
                  </a:lnTo>
                  <a:close/>
                  <a:moveTo>
                    <a:pt x="97391" y="49230"/>
                  </a:moveTo>
                  <a:cubicBezTo>
                    <a:pt x="97391" y="44615"/>
                    <a:pt x="95652" y="40000"/>
                    <a:pt x="93913" y="36923"/>
                  </a:cubicBezTo>
                  <a:cubicBezTo>
                    <a:pt x="92173" y="32307"/>
                    <a:pt x="88695" y="29230"/>
                    <a:pt x="85217" y="26153"/>
                  </a:cubicBezTo>
                  <a:cubicBezTo>
                    <a:pt x="83478" y="23076"/>
                    <a:pt x="7826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4" name="Shape 194"/>
            <p:cNvSpPr/>
            <p:nvPr/>
          </p:nvSpPr>
          <p:spPr>
            <a:xfrm>
              <a:off x="4762500" y="4627562"/>
              <a:ext cx="254000" cy="293688"/>
            </a:xfrm>
            <a:custGeom>
              <a:pathLst>
                <a:path extrusionOk="0" h="120000" w="120000">
                  <a:moveTo>
                    <a:pt x="97058" y="40000"/>
                  </a:moveTo>
                  <a:cubicBezTo>
                    <a:pt x="95294" y="32307"/>
                    <a:pt x="91764" y="26153"/>
                    <a:pt x="86470" y="23076"/>
                  </a:cubicBezTo>
                  <a:cubicBezTo>
                    <a:pt x="81176" y="18461"/>
                    <a:pt x="74117" y="16923"/>
                    <a:pt x="63529" y="16923"/>
                  </a:cubicBezTo>
                  <a:cubicBezTo>
                    <a:pt x="56470" y="16923"/>
                    <a:pt x="49411" y="18461"/>
                    <a:pt x="44117" y="20000"/>
                  </a:cubicBezTo>
                  <a:cubicBezTo>
                    <a:pt x="38823" y="23076"/>
                    <a:pt x="35294"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5294" y="95384"/>
                    <a:pt x="38823" y="98461"/>
                    <a:pt x="44117" y="100000"/>
                  </a:cubicBezTo>
                  <a:cubicBezTo>
                    <a:pt x="49411" y="103076"/>
                    <a:pt x="54705" y="104615"/>
                    <a:pt x="61764" y="104615"/>
                  </a:cubicBezTo>
                  <a:cubicBezTo>
                    <a:pt x="72352" y="104615"/>
                    <a:pt x="81176" y="101538"/>
                    <a:pt x="86470" y="96923"/>
                  </a:cubicBezTo>
                  <a:cubicBezTo>
                    <a:pt x="93529" y="90769"/>
                    <a:pt x="97058" y="84615"/>
                    <a:pt x="98823" y="75384"/>
                  </a:cubicBezTo>
                  <a:cubicBezTo>
                    <a:pt x="120000" y="75384"/>
                    <a:pt x="120000" y="75384"/>
                    <a:pt x="120000" y="75384"/>
                  </a:cubicBezTo>
                  <a:cubicBezTo>
                    <a:pt x="118235" y="89230"/>
                    <a:pt x="111176" y="101538"/>
                    <a:pt x="102352" y="109230"/>
                  </a:cubicBezTo>
                  <a:cubicBezTo>
                    <a:pt x="91764" y="116923"/>
                    <a:pt x="79411" y="120000"/>
                    <a:pt x="61764" y="120000"/>
                  </a:cubicBezTo>
                  <a:cubicBezTo>
                    <a:pt x="51176" y="120000"/>
                    <a:pt x="42352" y="120000"/>
                    <a:pt x="35294" y="116923"/>
                  </a:cubicBezTo>
                  <a:cubicBezTo>
                    <a:pt x="28235" y="113846"/>
                    <a:pt x="21176" y="109230"/>
                    <a:pt x="15882" y="104615"/>
                  </a:cubicBezTo>
                  <a:cubicBezTo>
                    <a:pt x="10588" y="98461"/>
                    <a:pt x="7058" y="92307"/>
                    <a:pt x="3529" y="86153"/>
                  </a:cubicBezTo>
                  <a:cubicBezTo>
                    <a:pt x="1764" y="78461"/>
                    <a:pt x="0" y="70769"/>
                    <a:pt x="0" y="61538"/>
                  </a:cubicBezTo>
                  <a:cubicBezTo>
                    <a:pt x="0" y="53846"/>
                    <a:pt x="1764" y="44615"/>
                    <a:pt x="3529" y="36923"/>
                  </a:cubicBezTo>
                  <a:cubicBezTo>
                    <a:pt x="7058" y="29230"/>
                    <a:pt x="10588" y="23076"/>
                    <a:pt x="15882" y="18461"/>
                  </a:cubicBezTo>
                  <a:cubicBezTo>
                    <a:pt x="21176" y="12307"/>
                    <a:pt x="26470" y="7692"/>
                    <a:pt x="35294" y="4615"/>
                  </a:cubicBezTo>
                  <a:cubicBezTo>
                    <a:pt x="42352" y="1538"/>
                    <a:pt x="52941" y="0"/>
                    <a:pt x="63529" y="0"/>
                  </a:cubicBezTo>
                  <a:cubicBezTo>
                    <a:pt x="70588" y="0"/>
                    <a:pt x="77647" y="0"/>
                    <a:pt x="84705" y="1538"/>
                  </a:cubicBezTo>
                  <a:cubicBezTo>
                    <a:pt x="90000" y="3076"/>
                    <a:pt x="97058" y="6153"/>
                    <a:pt x="102352" y="9230"/>
                  </a:cubicBezTo>
                  <a:cubicBezTo>
                    <a:pt x="105882" y="12307"/>
                    <a:pt x="111176" y="16923"/>
                    <a:pt x="114705" y="21538"/>
                  </a:cubicBezTo>
                  <a:cubicBezTo>
                    <a:pt x="116470" y="26153"/>
                    <a:pt x="120000" y="32307"/>
                    <a:pt x="120000" y="40000"/>
                  </a:cubicBezTo>
                  <a:lnTo>
                    <a:pt x="97058" y="4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5" name="Shape 195"/>
            <p:cNvSpPr/>
            <p:nvPr/>
          </p:nvSpPr>
          <p:spPr>
            <a:xfrm>
              <a:off x="5051425" y="4627562"/>
              <a:ext cx="273049" cy="293688"/>
            </a:xfrm>
            <a:custGeom>
              <a:pathLst>
                <a:path extrusionOk="0" h="120000" w="120000">
                  <a:moveTo>
                    <a:pt x="4931" y="36923"/>
                  </a:moveTo>
                  <a:cubicBezTo>
                    <a:pt x="6575" y="29230"/>
                    <a:pt x="11506" y="23076"/>
                    <a:pt x="16438" y="16923"/>
                  </a:cubicBezTo>
                  <a:cubicBezTo>
                    <a:pt x="21369" y="12307"/>
                    <a:pt x="27945" y="7692"/>
                    <a:pt x="34520" y="4615"/>
                  </a:cubicBezTo>
                  <a:cubicBezTo>
                    <a:pt x="42739" y="1538"/>
                    <a:pt x="50958" y="0"/>
                    <a:pt x="60821" y="0"/>
                  </a:cubicBezTo>
                  <a:cubicBezTo>
                    <a:pt x="70684" y="0"/>
                    <a:pt x="78904" y="1538"/>
                    <a:pt x="87123" y="4615"/>
                  </a:cubicBezTo>
                  <a:cubicBezTo>
                    <a:pt x="93698" y="7692"/>
                    <a:pt x="100273" y="12307"/>
                    <a:pt x="105205" y="16923"/>
                  </a:cubicBezTo>
                  <a:cubicBezTo>
                    <a:pt x="110136" y="23076"/>
                    <a:pt x="113424" y="29230"/>
                    <a:pt x="116712" y="36923"/>
                  </a:cubicBezTo>
                  <a:cubicBezTo>
                    <a:pt x="119999" y="44615"/>
                    <a:pt x="119999" y="52307"/>
                    <a:pt x="119999" y="60000"/>
                  </a:cubicBezTo>
                  <a:cubicBezTo>
                    <a:pt x="119999" y="69230"/>
                    <a:pt x="119999" y="76923"/>
                    <a:pt x="116712" y="84615"/>
                  </a:cubicBezTo>
                  <a:cubicBezTo>
                    <a:pt x="113424" y="90769"/>
                    <a:pt x="110136" y="98461"/>
                    <a:pt x="105205" y="103076"/>
                  </a:cubicBezTo>
                  <a:cubicBezTo>
                    <a:pt x="100273" y="109230"/>
                    <a:pt x="93698" y="112307"/>
                    <a:pt x="87123" y="115384"/>
                  </a:cubicBezTo>
                  <a:cubicBezTo>
                    <a:pt x="78904" y="118461"/>
                    <a:pt x="70684" y="120000"/>
                    <a:pt x="60821" y="120000"/>
                  </a:cubicBezTo>
                  <a:cubicBezTo>
                    <a:pt x="50958" y="120000"/>
                    <a:pt x="42739" y="118461"/>
                    <a:pt x="34520" y="115384"/>
                  </a:cubicBezTo>
                  <a:cubicBezTo>
                    <a:pt x="27945" y="112307"/>
                    <a:pt x="21369" y="109230"/>
                    <a:pt x="16438" y="103076"/>
                  </a:cubicBezTo>
                  <a:cubicBezTo>
                    <a:pt x="11506" y="98461"/>
                    <a:pt x="6575" y="90769"/>
                    <a:pt x="4931" y="84615"/>
                  </a:cubicBezTo>
                  <a:cubicBezTo>
                    <a:pt x="1643" y="76923"/>
                    <a:pt x="0" y="69230"/>
                    <a:pt x="0" y="60000"/>
                  </a:cubicBezTo>
                  <a:cubicBezTo>
                    <a:pt x="0" y="52307"/>
                    <a:pt x="1643" y="44615"/>
                    <a:pt x="4931" y="36923"/>
                  </a:cubicBezTo>
                  <a:close/>
                  <a:moveTo>
                    <a:pt x="24657" y="78461"/>
                  </a:moveTo>
                  <a:cubicBezTo>
                    <a:pt x="26301" y="84615"/>
                    <a:pt x="29589" y="89230"/>
                    <a:pt x="32876" y="92307"/>
                  </a:cubicBezTo>
                  <a:cubicBezTo>
                    <a:pt x="36164" y="96923"/>
                    <a:pt x="41095" y="98461"/>
                    <a:pt x="46027" y="101538"/>
                  </a:cubicBezTo>
                  <a:cubicBezTo>
                    <a:pt x="50958" y="103076"/>
                    <a:pt x="55890" y="104615"/>
                    <a:pt x="60821" y="104615"/>
                  </a:cubicBezTo>
                  <a:cubicBezTo>
                    <a:pt x="65753" y="104615"/>
                    <a:pt x="70684" y="103076"/>
                    <a:pt x="75616" y="101538"/>
                  </a:cubicBezTo>
                  <a:cubicBezTo>
                    <a:pt x="80547" y="98461"/>
                    <a:pt x="83835" y="96923"/>
                    <a:pt x="87123" y="92307"/>
                  </a:cubicBezTo>
                  <a:cubicBezTo>
                    <a:pt x="92054" y="89230"/>
                    <a:pt x="93698" y="84615"/>
                    <a:pt x="95342" y="78461"/>
                  </a:cubicBezTo>
                  <a:cubicBezTo>
                    <a:pt x="98630" y="73846"/>
                    <a:pt x="98630" y="67692"/>
                    <a:pt x="98630" y="60000"/>
                  </a:cubicBezTo>
                  <a:cubicBezTo>
                    <a:pt x="98630" y="53846"/>
                    <a:pt x="98630" y="47692"/>
                    <a:pt x="95342" y="41538"/>
                  </a:cubicBezTo>
                  <a:cubicBezTo>
                    <a:pt x="93698" y="36923"/>
                    <a:pt x="92054" y="32307"/>
                    <a:pt x="87123" y="27692"/>
                  </a:cubicBezTo>
                  <a:cubicBezTo>
                    <a:pt x="83835" y="24615"/>
                    <a:pt x="80547" y="21538"/>
                    <a:pt x="75616" y="20000"/>
                  </a:cubicBezTo>
                  <a:cubicBezTo>
                    <a:pt x="70684" y="16923"/>
                    <a:pt x="65753" y="16923"/>
                    <a:pt x="60821" y="16923"/>
                  </a:cubicBezTo>
                  <a:cubicBezTo>
                    <a:pt x="55890" y="16923"/>
                    <a:pt x="50958" y="16923"/>
                    <a:pt x="46027" y="20000"/>
                  </a:cubicBezTo>
                  <a:cubicBezTo>
                    <a:pt x="41095" y="21538"/>
                    <a:pt x="36164" y="24615"/>
                    <a:pt x="32876" y="27692"/>
                  </a:cubicBezTo>
                  <a:cubicBezTo>
                    <a:pt x="29589" y="32307"/>
                    <a:pt x="26301" y="36923"/>
                    <a:pt x="24657" y="41538"/>
                  </a:cubicBezTo>
                  <a:cubicBezTo>
                    <a:pt x="23013" y="47692"/>
                    <a:pt x="21369" y="53846"/>
                    <a:pt x="21369" y="60000"/>
                  </a:cubicBezTo>
                  <a:cubicBezTo>
                    <a:pt x="21369" y="67692"/>
                    <a:pt x="23013" y="73846"/>
                    <a:pt x="24657" y="78461"/>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6" name="Shape 196"/>
            <p:cNvSpPr/>
            <p:nvPr/>
          </p:nvSpPr>
          <p:spPr>
            <a:xfrm>
              <a:off x="5376862" y="4627562"/>
              <a:ext cx="398462" cy="288925"/>
            </a:xfrm>
            <a:custGeom>
              <a:pathLst>
                <a:path extrusionOk="0" h="120000" w="120000">
                  <a:moveTo>
                    <a:pt x="0" y="3116"/>
                  </a:moveTo>
                  <a:cubicBezTo>
                    <a:pt x="13584" y="3116"/>
                    <a:pt x="13584" y="3116"/>
                    <a:pt x="13584" y="3116"/>
                  </a:cubicBezTo>
                  <a:cubicBezTo>
                    <a:pt x="13584" y="20259"/>
                    <a:pt x="13584" y="20259"/>
                    <a:pt x="13584" y="20259"/>
                  </a:cubicBezTo>
                  <a:cubicBezTo>
                    <a:pt x="13584" y="20259"/>
                    <a:pt x="13584" y="20259"/>
                    <a:pt x="13584" y="20259"/>
                  </a:cubicBezTo>
                  <a:cubicBezTo>
                    <a:pt x="20377" y="6233"/>
                    <a:pt x="29433" y="0"/>
                    <a:pt x="40754" y="0"/>
                  </a:cubicBezTo>
                  <a:cubicBezTo>
                    <a:pt x="46415" y="0"/>
                    <a:pt x="50943" y="1558"/>
                    <a:pt x="55471" y="4675"/>
                  </a:cubicBezTo>
                  <a:cubicBezTo>
                    <a:pt x="60000" y="7792"/>
                    <a:pt x="63396" y="12467"/>
                    <a:pt x="64528" y="20259"/>
                  </a:cubicBezTo>
                  <a:cubicBezTo>
                    <a:pt x="67924" y="14025"/>
                    <a:pt x="71320" y="7792"/>
                    <a:pt x="75849" y="4675"/>
                  </a:cubicBezTo>
                  <a:cubicBezTo>
                    <a:pt x="80377" y="1558"/>
                    <a:pt x="86037" y="0"/>
                    <a:pt x="91698" y="0"/>
                  </a:cubicBezTo>
                  <a:cubicBezTo>
                    <a:pt x="95094" y="0"/>
                    <a:pt x="99622" y="0"/>
                    <a:pt x="103018" y="1558"/>
                  </a:cubicBezTo>
                  <a:cubicBezTo>
                    <a:pt x="106415" y="3116"/>
                    <a:pt x="109811" y="4675"/>
                    <a:pt x="112075" y="7792"/>
                  </a:cubicBezTo>
                  <a:cubicBezTo>
                    <a:pt x="114339" y="10909"/>
                    <a:pt x="116603" y="14025"/>
                    <a:pt x="117735" y="18701"/>
                  </a:cubicBezTo>
                  <a:cubicBezTo>
                    <a:pt x="118867" y="21818"/>
                    <a:pt x="120000" y="28051"/>
                    <a:pt x="120000" y="34285"/>
                  </a:cubicBezTo>
                  <a:cubicBezTo>
                    <a:pt x="120000" y="120000"/>
                    <a:pt x="120000" y="120000"/>
                    <a:pt x="120000" y="120000"/>
                  </a:cubicBezTo>
                  <a:cubicBezTo>
                    <a:pt x="105283" y="120000"/>
                    <a:pt x="105283" y="120000"/>
                    <a:pt x="105283" y="120000"/>
                  </a:cubicBezTo>
                  <a:cubicBezTo>
                    <a:pt x="105283" y="42077"/>
                    <a:pt x="105283" y="42077"/>
                    <a:pt x="105283" y="42077"/>
                  </a:cubicBezTo>
                  <a:cubicBezTo>
                    <a:pt x="105283" y="38961"/>
                    <a:pt x="105283" y="35844"/>
                    <a:pt x="105283" y="32727"/>
                  </a:cubicBezTo>
                  <a:cubicBezTo>
                    <a:pt x="104150" y="29610"/>
                    <a:pt x="104150" y="26493"/>
                    <a:pt x="103018" y="24935"/>
                  </a:cubicBezTo>
                  <a:cubicBezTo>
                    <a:pt x="100754" y="21818"/>
                    <a:pt x="99622" y="20259"/>
                    <a:pt x="97358" y="18701"/>
                  </a:cubicBezTo>
                  <a:cubicBezTo>
                    <a:pt x="95094" y="17142"/>
                    <a:pt x="92830" y="17142"/>
                    <a:pt x="89433" y="17142"/>
                  </a:cubicBezTo>
                  <a:cubicBezTo>
                    <a:pt x="82641" y="17142"/>
                    <a:pt x="76981" y="20259"/>
                    <a:pt x="72452" y="24935"/>
                  </a:cubicBezTo>
                  <a:cubicBezTo>
                    <a:pt x="69056" y="29610"/>
                    <a:pt x="66792" y="37402"/>
                    <a:pt x="66792" y="46753"/>
                  </a:cubicBezTo>
                  <a:cubicBezTo>
                    <a:pt x="66792" y="120000"/>
                    <a:pt x="66792" y="120000"/>
                    <a:pt x="66792" y="120000"/>
                  </a:cubicBezTo>
                  <a:cubicBezTo>
                    <a:pt x="53207" y="120000"/>
                    <a:pt x="53207" y="120000"/>
                    <a:pt x="53207" y="120000"/>
                  </a:cubicBezTo>
                  <a:cubicBezTo>
                    <a:pt x="53207" y="42077"/>
                    <a:pt x="53207" y="42077"/>
                    <a:pt x="53207" y="42077"/>
                  </a:cubicBezTo>
                  <a:cubicBezTo>
                    <a:pt x="53207" y="38961"/>
                    <a:pt x="53207" y="35844"/>
                    <a:pt x="52075" y="32727"/>
                  </a:cubicBezTo>
                  <a:cubicBezTo>
                    <a:pt x="52075" y="29610"/>
                    <a:pt x="50943" y="26493"/>
                    <a:pt x="49811" y="23376"/>
                  </a:cubicBezTo>
                  <a:cubicBezTo>
                    <a:pt x="48679" y="21818"/>
                    <a:pt x="46415" y="20259"/>
                    <a:pt x="45283" y="18701"/>
                  </a:cubicBezTo>
                  <a:cubicBezTo>
                    <a:pt x="43018" y="17142"/>
                    <a:pt x="39622" y="17142"/>
                    <a:pt x="37358" y="17142"/>
                  </a:cubicBezTo>
                  <a:cubicBezTo>
                    <a:pt x="32830" y="17142"/>
                    <a:pt x="29433" y="17142"/>
                    <a:pt x="26037" y="20259"/>
                  </a:cubicBezTo>
                  <a:cubicBezTo>
                    <a:pt x="23773" y="21818"/>
                    <a:pt x="21509" y="24935"/>
                    <a:pt x="19245" y="28051"/>
                  </a:cubicBezTo>
                  <a:cubicBezTo>
                    <a:pt x="18113" y="31168"/>
                    <a:pt x="15849" y="34285"/>
                    <a:pt x="15849" y="38961"/>
                  </a:cubicBezTo>
                  <a:cubicBezTo>
                    <a:pt x="14716" y="42077"/>
                    <a:pt x="14716" y="43636"/>
                    <a:pt x="14716" y="46753"/>
                  </a:cubicBezTo>
                  <a:cubicBezTo>
                    <a:pt x="14716" y="120000"/>
                    <a:pt x="14716" y="120000"/>
                    <a:pt x="14716" y="120000"/>
                  </a:cubicBezTo>
                  <a:cubicBezTo>
                    <a:pt x="0" y="120000"/>
                    <a:pt x="0" y="120000"/>
                    <a:pt x="0" y="120000"/>
                  </a:cubicBezTo>
                  <a:lnTo>
                    <a:pt x="0" y="3116"/>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7" name="Shape 197"/>
            <p:cNvSpPr/>
            <p:nvPr/>
          </p:nvSpPr>
          <p:spPr>
            <a:xfrm>
              <a:off x="5843587" y="4627562"/>
              <a:ext cx="393700" cy="288925"/>
            </a:xfrm>
            <a:custGeom>
              <a:pathLst>
                <a:path extrusionOk="0" h="120000" w="120000">
                  <a:moveTo>
                    <a:pt x="0" y="3116"/>
                  </a:moveTo>
                  <a:cubicBezTo>
                    <a:pt x="12571" y="3116"/>
                    <a:pt x="12571" y="3116"/>
                    <a:pt x="12571" y="3116"/>
                  </a:cubicBezTo>
                  <a:cubicBezTo>
                    <a:pt x="12571" y="20259"/>
                    <a:pt x="12571" y="20259"/>
                    <a:pt x="12571" y="20259"/>
                  </a:cubicBezTo>
                  <a:cubicBezTo>
                    <a:pt x="13714" y="20259"/>
                    <a:pt x="13714" y="20259"/>
                    <a:pt x="13714" y="20259"/>
                  </a:cubicBezTo>
                  <a:cubicBezTo>
                    <a:pt x="19428" y="6233"/>
                    <a:pt x="28571" y="0"/>
                    <a:pt x="41142" y="0"/>
                  </a:cubicBezTo>
                  <a:cubicBezTo>
                    <a:pt x="45714" y="0"/>
                    <a:pt x="51428" y="1558"/>
                    <a:pt x="54857" y="4675"/>
                  </a:cubicBezTo>
                  <a:cubicBezTo>
                    <a:pt x="59428" y="7792"/>
                    <a:pt x="62857" y="12467"/>
                    <a:pt x="64000" y="20259"/>
                  </a:cubicBezTo>
                  <a:cubicBezTo>
                    <a:pt x="67428" y="14025"/>
                    <a:pt x="70857" y="7792"/>
                    <a:pt x="75428" y="4675"/>
                  </a:cubicBezTo>
                  <a:cubicBezTo>
                    <a:pt x="81142" y="1558"/>
                    <a:pt x="85714" y="0"/>
                    <a:pt x="91428" y="0"/>
                  </a:cubicBezTo>
                  <a:cubicBezTo>
                    <a:pt x="96000" y="0"/>
                    <a:pt x="99428" y="0"/>
                    <a:pt x="102857" y="1558"/>
                  </a:cubicBezTo>
                  <a:cubicBezTo>
                    <a:pt x="106285" y="3116"/>
                    <a:pt x="109714" y="4675"/>
                    <a:pt x="112000" y="7792"/>
                  </a:cubicBezTo>
                  <a:cubicBezTo>
                    <a:pt x="114285" y="10909"/>
                    <a:pt x="116571" y="14025"/>
                    <a:pt x="117714" y="18701"/>
                  </a:cubicBezTo>
                  <a:cubicBezTo>
                    <a:pt x="118857"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5142" y="35844"/>
                    <a:pt x="105142" y="32727"/>
                  </a:cubicBezTo>
                  <a:cubicBezTo>
                    <a:pt x="105142" y="29610"/>
                    <a:pt x="104000" y="26493"/>
                    <a:pt x="102857" y="24935"/>
                  </a:cubicBezTo>
                  <a:cubicBezTo>
                    <a:pt x="101714" y="21818"/>
                    <a:pt x="99428" y="20259"/>
                    <a:pt x="97142" y="18701"/>
                  </a:cubicBezTo>
                  <a:cubicBezTo>
                    <a:pt x="96000" y="17142"/>
                    <a:pt x="92571" y="17142"/>
                    <a:pt x="89142" y="17142"/>
                  </a:cubicBezTo>
                  <a:cubicBezTo>
                    <a:pt x="82285" y="17142"/>
                    <a:pt x="76571" y="20259"/>
                    <a:pt x="73142" y="24935"/>
                  </a:cubicBezTo>
                  <a:cubicBezTo>
                    <a:pt x="68571"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1428" y="32727"/>
                  </a:cubicBezTo>
                  <a:cubicBezTo>
                    <a:pt x="51428" y="29610"/>
                    <a:pt x="50285" y="26493"/>
                    <a:pt x="49142" y="23376"/>
                  </a:cubicBezTo>
                  <a:cubicBezTo>
                    <a:pt x="48000" y="21818"/>
                    <a:pt x="46857" y="20259"/>
                    <a:pt x="44571" y="18701"/>
                  </a:cubicBezTo>
                  <a:cubicBezTo>
                    <a:pt x="42285" y="17142"/>
                    <a:pt x="40000" y="17142"/>
                    <a:pt x="36571" y="17142"/>
                  </a:cubicBezTo>
                  <a:cubicBezTo>
                    <a:pt x="32000" y="17142"/>
                    <a:pt x="28571" y="17142"/>
                    <a:pt x="26285" y="20259"/>
                  </a:cubicBezTo>
                  <a:cubicBezTo>
                    <a:pt x="22857" y="21818"/>
                    <a:pt x="20571" y="24935"/>
                    <a:pt x="19428" y="28051"/>
                  </a:cubicBezTo>
                  <a:cubicBezTo>
                    <a:pt x="17142" y="31168"/>
                    <a:pt x="16000" y="34285"/>
                    <a:pt x="14857" y="38961"/>
                  </a:cubicBezTo>
                  <a:cubicBezTo>
                    <a:pt x="13714"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8" name="Shape 198"/>
            <p:cNvSpPr/>
            <p:nvPr/>
          </p:nvSpPr>
          <p:spPr>
            <a:xfrm>
              <a:off x="6308725" y="4525962"/>
              <a:ext cx="46037" cy="390524"/>
            </a:xfrm>
            <a:custGeom>
              <a:pathLst>
                <a:path extrusionOk="0" h="120000" w="120000">
                  <a:moveTo>
                    <a:pt x="120000" y="17073"/>
                  </a:moveTo>
                  <a:lnTo>
                    <a:pt x="0" y="17073"/>
                  </a:lnTo>
                  <a:lnTo>
                    <a:pt x="0" y="0"/>
                  </a:lnTo>
                  <a:lnTo>
                    <a:pt x="120000" y="0"/>
                  </a:lnTo>
                  <a:lnTo>
                    <a:pt x="120000" y="17073"/>
                  </a:lnTo>
                  <a:close/>
                  <a:moveTo>
                    <a:pt x="0" y="33658"/>
                  </a:moveTo>
                  <a:lnTo>
                    <a:pt x="120000" y="33658"/>
                  </a:lnTo>
                  <a:lnTo>
                    <a:pt x="120000" y="120000"/>
                  </a:lnTo>
                  <a:lnTo>
                    <a:pt x="0" y="120000"/>
                  </a:lnTo>
                  <a:lnTo>
                    <a:pt x="0" y="33658"/>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99" name="Shape 199"/>
            <p:cNvSpPr/>
            <p:nvPr/>
          </p:nvSpPr>
          <p:spPr>
            <a:xfrm>
              <a:off x="6396037"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5000" y="104081"/>
                    <a:pt x="78000" y="104081"/>
                    <a:pt x="81000" y="105306"/>
                  </a:cubicBezTo>
                  <a:cubicBezTo>
                    <a:pt x="81000" y="105306"/>
                    <a:pt x="84000" y="105306"/>
                    <a:pt x="87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0000" y="119999"/>
                    <a:pt x="90000" y="119999"/>
                    <a:pt x="90000" y="119999"/>
                  </a:cubicBezTo>
                  <a:cubicBezTo>
                    <a:pt x="81000" y="119999"/>
                    <a:pt x="72000" y="119999"/>
                    <a:pt x="66000" y="118775"/>
                  </a:cubicBezTo>
                  <a:cubicBezTo>
                    <a:pt x="60000" y="118775"/>
                    <a:pt x="54000" y="117551"/>
                    <a:pt x="51000" y="116326"/>
                  </a:cubicBezTo>
                  <a:cubicBezTo>
                    <a:pt x="45000" y="115102"/>
                    <a:pt x="42000" y="112653"/>
                    <a:pt x="42000" y="110204"/>
                  </a:cubicBezTo>
                  <a:cubicBezTo>
                    <a:pt x="39000" y="107755"/>
                    <a:pt x="36000" y="104081"/>
                    <a:pt x="36000" y="99183"/>
                  </a:cubicBezTo>
                  <a:cubicBezTo>
                    <a:pt x="36000" y="41632"/>
                    <a:pt x="36000" y="41632"/>
                    <a:pt x="36000" y="41632"/>
                  </a:cubicBezTo>
                  <a:cubicBezTo>
                    <a:pt x="0" y="41632"/>
                    <a:pt x="0" y="41632"/>
                    <a:pt x="0" y="41632"/>
                  </a:cubicBezTo>
                  <a:cubicBezTo>
                    <a:pt x="0" y="28163"/>
                    <a:pt x="0" y="28163"/>
                    <a:pt x="0" y="28163"/>
                  </a:cubicBezTo>
                  <a:cubicBezTo>
                    <a:pt x="36000" y="28163"/>
                    <a:pt x="36000" y="28163"/>
                    <a:pt x="36000" y="28163"/>
                  </a:cubicBezTo>
                  <a:cubicBezTo>
                    <a:pt x="36000" y="0"/>
                    <a:pt x="36000" y="0"/>
                    <a:pt x="36000" y="0"/>
                  </a:cubicBezTo>
                  <a:cubicBezTo>
                    <a:pt x="75000" y="0"/>
                    <a:pt x="75000" y="0"/>
                    <a:pt x="75000" y="0"/>
                  </a:cubicBezTo>
                  <a:lnTo>
                    <a:pt x="75000" y="28163"/>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00" name="Shape 200"/>
            <p:cNvSpPr/>
            <p:nvPr/>
          </p:nvSpPr>
          <p:spPr>
            <a:xfrm>
              <a:off x="6594475" y="4627562"/>
              <a:ext cx="393700" cy="288925"/>
            </a:xfrm>
            <a:custGeom>
              <a:pathLst>
                <a:path extrusionOk="0" h="120000" w="120000">
                  <a:moveTo>
                    <a:pt x="0" y="3116"/>
                  </a:moveTo>
                  <a:cubicBezTo>
                    <a:pt x="13714" y="3116"/>
                    <a:pt x="13714" y="3116"/>
                    <a:pt x="13714" y="3116"/>
                  </a:cubicBezTo>
                  <a:cubicBezTo>
                    <a:pt x="13714" y="20259"/>
                    <a:pt x="13714" y="20259"/>
                    <a:pt x="13714" y="20259"/>
                  </a:cubicBezTo>
                  <a:cubicBezTo>
                    <a:pt x="13714" y="20259"/>
                    <a:pt x="13714" y="20259"/>
                    <a:pt x="13714" y="20259"/>
                  </a:cubicBezTo>
                  <a:cubicBezTo>
                    <a:pt x="19428" y="6233"/>
                    <a:pt x="29714" y="0"/>
                    <a:pt x="41142" y="0"/>
                  </a:cubicBezTo>
                  <a:cubicBezTo>
                    <a:pt x="46857" y="0"/>
                    <a:pt x="51428" y="1558"/>
                    <a:pt x="56000" y="4675"/>
                  </a:cubicBezTo>
                  <a:cubicBezTo>
                    <a:pt x="59428" y="7792"/>
                    <a:pt x="62857" y="12467"/>
                    <a:pt x="65142" y="20259"/>
                  </a:cubicBezTo>
                  <a:cubicBezTo>
                    <a:pt x="67428" y="14025"/>
                    <a:pt x="72000" y="7792"/>
                    <a:pt x="76571" y="4675"/>
                  </a:cubicBezTo>
                  <a:cubicBezTo>
                    <a:pt x="81142" y="1558"/>
                    <a:pt x="85714" y="0"/>
                    <a:pt x="91428" y="0"/>
                  </a:cubicBezTo>
                  <a:cubicBezTo>
                    <a:pt x="96000" y="0"/>
                    <a:pt x="99428" y="0"/>
                    <a:pt x="102857" y="1558"/>
                  </a:cubicBezTo>
                  <a:cubicBezTo>
                    <a:pt x="107428" y="3116"/>
                    <a:pt x="109714" y="4675"/>
                    <a:pt x="112000" y="7792"/>
                  </a:cubicBezTo>
                  <a:cubicBezTo>
                    <a:pt x="115428" y="10909"/>
                    <a:pt x="116571" y="14025"/>
                    <a:pt x="117714" y="18701"/>
                  </a:cubicBezTo>
                  <a:cubicBezTo>
                    <a:pt x="120000"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6285" y="35844"/>
                    <a:pt x="105142" y="32727"/>
                  </a:cubicBezTo>
                  <a:cubicBezTo>
                    <a:pt x="105142" y="29610"/>
                    <a:pt x="104000" y="26493"/>
                    <a:pt x="102857" y="24935"/>
                  </a:cubicBezTo>
                  <a:cubicBezTo>
                    <a:pt x="101714" y="21818"/>
                    <a:pt x="100571" y="20259"/>
                    <a:pt x="98285" y="18701"/>
                  </a:cubicBezTo>
                  <a:cubicBezTo>
                    <a:pt x="96000" y="17142"/>
                    <a:pt x="92571" y="17142"/>
                    <a:pt x="89142" y="17142"/>
                  </a:cubicBezTo>
                  <a:cubicBezTo>
                    <a:pt x="82285" y="17142"/>
                    <a:pt x="77714" y="20259"/>
                    <a:pt x="73142" y="24935"/>
                  </a:cubicBezTo>
                  <a:cubicBezTo>
                    <a:pt x="69714"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2571" y="32727"/>
                  </a:cubicBezTo>
                  <a:cubicBezTo>
                    <a:pt x="51428" y="29610"/>
                    <a:pt x="51428" y="26493"/>
                    <a:pt x="49142" y="23376"/>
                  </a:cubicBezTo>
                  <a:cubicBezTo>
                    <a:pt x="48000" y="21818"/>
                    <a:pt x="46857" y="20259"/>
                    <a:pt x="44571" y="18701"/>
                  </a:cubicBezTo>
                  <a:cubicBezTo>
                    <a:pt x="42285" y="17142"/>
                    <a:pt x="40000" y="17142"/>
                    <a:pt x="36571" y="17142"/>
                  </a:cubicBezTo>
                  <a:cubicBezTo>
                    <a:pt x="33142" y="17142"/>
                    <a:pt x="29714" y="17142"/>
                    <a:pt x="26285" y="20259"/>
                  </a:cubicBezTo>
                  <a:cubicBezTo>
                    <a:pt x="22857" y="21818"/>
                    <a:pt x="20571" y="24935"/>
                    <a:pt x="19428" y="28051"/>
                  </a:cubicBezTo>
                  <a:cubicBezTo>
                    <a:pt x="17142" y="31168"/>
                    <a:pt x="16000" y="34285"/>
                    <a:pt x="14857" y="38961"/>
                  </a:cubicBezTo>
                  <a:cubicBezTo>
                    <a:pt x="14857"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01" name="Shape 201"/>
            <p:cNvSpPr/>
            <p:nvPr/>
          </p:nvSpPr>
          <p:spPr>
            <a:xfrm>
              <a:off x="7040563" y="4627562"/>
              <a:ext cx="263525"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6000"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8571" y="29230"/>
                    <a:pt x="12000" y="21538"/>
                    <a:pt x="17142" y="16923"/>
                  </a:cubicBezTo>
                  <a:cubicBezTo>
                    <a:pt x="22285" y="10769"/>
                    <a:pt x="29142" y="7692"/>
                    <a:pt x="36000" y="4615"/>
                  </a:cubicBezTo>
                  <a:cubicBezTo>
                    <a:pt x="44571" y="1538"/>
                    <a:pt x="51428" y="0"/>
                    <a:pt x="61714" y="0"/>
                  </a:cubicBezTo>
                  <a:cubicBezTo>
                    <a:pt x="72000" y="0"/>
                    <a:pt x="82285" y="1538"/>
                    <a:pt x="89142" y="6153"/>
                  </a:cubicBezTo>
                  <a:cubicBezTo>
                    <a:pt x="97714" y="10769"/>
                    <a:pt x="102857" y="15384"/>
                    <a:pt x="108000" y="23076"/>
                  </a:cubicBezTo>
                  <a:cubicBezTo>
                    <a:pt x="111428" y="29230"/>
                    <a:pt x="114857" y="35384"/>
                    <a:pt x="116571" y="43076"/>
                  </a:cubicBezTo>
                  <a:cubicBezTo>
                    <a:pt x="118285" y="52307"/>
                    <a:pt x="120000" y="58461"/>
                    <a:pt x="120000" y="66153"/>
                  </a:cubicBezTo>
                  <a:cubicBezTo>
                    <a:pt x="22285" y="66153"/>
                    <a:pt x="22285" y="66153"/>
                    <a:pt x="22285" y="66153"/>
                  </a:cubicBezTo>
                  <a:cubicBezTo>
                    <a:pt x="22285" y="70769"/>
                    <a:pt x="24000" y="75384"/>
                    <a:pt x="24000" y="80000"/>
                  </a:cubicBezTo>
                  <a:cubicBezTo>
                    <a:pt x="25714" y="84615"/>
                    <a:pt x="29142" y="89230"/>
                    <a:pt x="32571" y="92307"/>
                  </a:cubicBezTo>
                  <a:cubicBezTo>
                    <a:pt x="36000" y="95384"/>
                    <a:pt x="39428" y="98461"/>
                    <a:pt x="44571" y="101538"/>
                  </a:cubicBezTo>
                  <a:cubicBezTo>
                    <a:pt x="49714" y="103076"/>
                    <a:pt x="56571" y="104615"/>
                    <a:pt x="63428"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6000" y="40000"/>
                    <a:pt x="92571" y="36923"/>
                  </a:cubicBezTo>
                  <a:cubicBezTo>
                    <a:pt x="90857" y="32307"/>
                    <a:pt x="89142" y="29230"/>
                    <a:pt x="85714" y="26153"/>
                  </a:cubicBezTo>
                  <a:cubicBezTo>
                    <a:pt x="82285" y="23076"/>
                    <a:pt x="78857" y="21538"/>
                    <a:pt x="73714" y="18461"/>
                  </a:cubicBezTo>
                  <a:cubicBezTo>
                    <a:pt x="70285" y="16923"/>
                    <a:pt x="65142" y="16923"/>
                    <a:pt x="60000" y="16923"/>
                  </a:cubicBezTo>
                  <a:cubicBezTo>
                    <a:pt x="54857" y="16923"/>
                    <a:pt x="49714" y="16923"/>
                    <a:pt x="44571" y="18461"/>
                  </a:cubicBezTo>
                  <a:cubicBezTo>
                    <a:pt x="41142" y="21538"/>
                    <a:pt x="36000" y="23076"/>
                    <a:pt x="34285" y="26153"/>
                  </a:cubicBezTo>
                  <a:cubicBezTo>
                    <a:pt x="30857" y="29230"/>
                    <a:pt x="27428" y="32307"/>
                    <a:pt x="25714" y="36923"/>
                  </a:cubicBezTo>
                  <a:cubicBezTo>
                    <a:pt x="24000" y="40000"/>
                    <a:pt x="22285" y="44615"/>
                    <a:pt x="22285" y="49230"/>
                  </a:cubicBezTo>
                  <a:lnTo>
                    <a:pt x="96000" y="4923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02" name="Shape 202"/>
            <p:cNvSpPr/>
            <p:nvPr/>
          </p:nvSpPr>
          <p:spPr>
            <a:xfrm>
              <a:off x="7348538" y="4627562"/>
              <a:ext cx="233363" cy="288925"/>
            </a:xfrm>
            <a:custGeom>
              <a:pathLst>
                <a:path extrusionOk="0" h="120000" w="120000">
                  <a:moveTo>
                    <a:pt x="0" y="3116"/>
                  </a:moveTo>
                  <a:cubicBezTo>
                    <a:pt x="21290" y="3116"/>
                    <a:pt x="21290" y="3116"/>
                    <a:pt x="21290" y="3116"/>
                  </a:cubicBezTo>
                  <a:cubicBezTo>
                    <a:pt x="21290" y="21818"/>
                    <a:pt x="21290" y="21818"/>
                    <a:pt x="21290" y="21818"/>
                  </a:cubicBezTo>
                  <a:cubicBezTo>
                    <a:pt x="23225" y="21818"/>
                    <a:pt x="23225" y="21818"/>
                    <a:pt x="23225" y="21818"/>
                  </a:cubicBezTo>
                  <a:cubicBezTo>
                    <a:pt x="27096" y="14025"/>
                    <a:pt x="34838" y="7792"/>
                    <a:pt x="42580" y="4675"/>
                  </a:cubicBezTo>
                  <a:cubicBezTo>
                    <a:pt x="50322" y="1558"/>
                    <a:pt x="60000" y="0"/>
                    <a:pt x="69677" y="0"/>
                  </a:cubicBezTo>
                  <a:cubicBezTo>
                    <a:pt x="79354" y="0"/>
                    <a:pt x="87096" y="1558"/>
                    <a:pt x="92903" y="3116"/>
                  </a:cubicBezTo>
                  <a:cubicBezTo>
                    <a:pt x="100645" y="4675"/>
                    <a:pt x="104516" y="7792"/>
                    <a:pt x="108387" y="12467"/>
                  </a:cubicBezTo>
                  <a:cubicBezTo>
                    <a:pt x="112258" y="15584"/>
                    <a:pt x="116129" y="20259"/>
                    <a:pt x="118064" y="24935"/>
                  </a:cubicBezTo>
                  <a:cubicBezTo>
                    <a:pt x="118064" y="31168"/>
                    <a:pt x="120000" y="35844"/>
                    <a:pt x="120000" y="42077"/>
                  </a:cubicBezTo>
                  <a:cubicBezTo>
                    <a:pt x="120000" y="120000"/>
                    <a:pt x="120000" y="120000"/>
                    <a:pt x="120000" y="120000"/>
                  </a:cubicBezTo>
                  <a:cubicBezTo>
                    <a:pt x="96774" y="120000"/>
                    <a:pt x="96774" y="120000"/>
                    <a:pt x="96774" y="120000"/>
                  </a:cubicBezTo>
                  <a:cubicBezTo>
                    <a:pt x="96774" y="40519"/>
                    <a:pt x="96774" y="40519"/>
                    <a:pt x="96774" y="40519"/>
                  </a:cubicBezTo>
                  <a:cubicBezTo>
                    <a:pt x="96774" y="32727"/>
                    <a:pt x="92903" y="28051"/>
                    <a:pt x="87096" y="23376"/>
                  </a:cubicBezTo>
                  <a:cubicBezTo>
                    <a:pt x="83225" y="18701"/>
                    <a:pt x="75483" y="17142"/>
                    <a:pt x="65806" y="17142"/>
                  </a:cubicBezTo>
                  <a:cubicBezTo>
                    <a:pt x="60000" y="17142"/>
                    <a:pt x="52258" y="17142"/>
                    <a:pt x="46451" y="20259"/>
                  </a:cubicBezTo>
                  <a:cubicBezTo>
                    <a:pt x="42580" y="21818"/>
                    <a:pt x="36774" y="23376"/>
                    <a:pt x="34838" y="26493"/>
                  </a:cubicBezTo>
                  <a:cubicBezTo>
                    <a:pt x="30967" y="31168"/>
                    <a:pt x="27096" y="34285"/>
                    <a:pt x="25161" y="38961"/>
                  </a:cubicBezTo>
                  <a:cubicBezTo>
                    <a:pt x="25161" y="43636"/>
                    <a:pt x="23225" y="48311"/>
                    <a:pt x="23225" y="52987"/>
                  </a:cubicBezTo>
                  <a:cubicBezTo>
                    <a:pt x="23225" y="120000"/>
                    <a:pt x="23225" y="120000"/>
                    <a:pt x="23225" y="120000"/>
                  </a:cubicBezTo>
                  <a:cubicBezTo>
                    <a:pt x="0" y="120000"/>
                    <a:pt x="0" y="120000"/>
                    <a:pt x="0" y="120000"/>
                  </a:cubicBezTo>
                  <a:lnTo>
                    <a:pt x="0" y="3116"/>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03" name="Shape 203"/>
            <p:cNvSpPr/>
            <p:nvPr/>
          </p:nvSpPr>
          <p:spPr>
            <a:xfrm>
              <a:off x="7620000"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8000" y="104081"/>
                    <a:pt x="78000" y="104081"/>
                    <a:pt x="81000" y="105306"/>
                  </a:cubicBezTo>
                  <a:cubicBezTo>
                    <a:pt x="81000" y="105306"/>
                    <a:pt x="84000" y="105306"/>
                    <a:pt x="90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1000" y="119999"/>
                    <a:pt x="75000" y="119999"/>
                    <a:pt x="66000" y="118775"/>
                  </a:cubicBezTo>
                  <a:cubicBezTo>
                    <a:pt x="60000" y="118775"/>
                    <a:pt x="54000" y="117551"/>
                    <a:pt x="51000" y="116326"/>
                  </a:cubicBezTo>
                  <a:cubicBezTo>
                    <a:pt x="45000" y="115102"/>
                    <a:pt x="42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04" name="Shape 204"/>
            <p:cNvSpPr/>
            <p:nvPr/>
          </p:nvSpPr>
          <p:spPr>
            <a:xfrm>
              <a:off x="7796213" y="4484687"/>
              <a:ext cx="315912" cy="315912"/>
            </a:xfrm>
            <a:custGeom>
              <a:pathLst>
                <a:path extrusionOk="0" h="120000" w="120000">
                  <a:moveTo>
                    <a:pt x="4285" y="35714"/>
                  </a:moveTo>
                  <a:cubicBezTo>
                    <a:pt x="7142" y="28571"/>
                    <a:pt x="11428" y="22857"/>
                    <a:pt x="17142" y="17142"/>
                  </a:cubicBezTo>
                  <a:cubicBezTo>
                    <a:pt x="22857" y="11428"/>
                    <a:pt x="30000" y="7142"/>
                    <a:pt x="37142" y="4285"/>
                  </a:cubicBezTo>
                  <a:cubicBezTo>
                    <a:pt x="44285" y="1428"/>
                    <a:pt x="51428" y="0"/>
                    <a:pt x="60000" y="0"/>
                  </a:cubicBezTo>
                  <a:cubicBezTo>
                    <a:pt x="68571" y="0"/>
                    <a:pt x="75714" y="1428"/>
                    <a:pt x="82857" y="4285"/>
                  </a:cubicBezTo>
                  <a:cubicBezTo>
                    <a:pt x="91428" y="7142"/>
                    <a:pt x="97142" y="11428"/>
                    <a:pt x="102857" y="17142"/>
                  </a:cubicBezTo>
                  <a:cubicBezTo>
                    <a:pt x="108571" y="22857"/>
                    <a:pt x="112857" y="28571"/>
                    <a:pt x="115714" y="35714"/>
                  </a:cubicBezTo>
                  <a:cubicBezTo>
                    <a:pt x="118571" y="42857"/>
                    <a:pt x="120000" y="51428"/>
                    <a:pt x="120000" y="60000"/>
                  </a:cubicBezTo>
                  <a:cubicBezTo>
                    <a:pt x="120000" y="68571"/>
                    <a:pt x="118571" y="77142"/>
                    <a:pt x="115714" y="84285"/>
                  </a:cubicBezTo>
                  <a:cubicBezTo>
                    <a:pt x="112857" y="91428"/>
                    <a:pt x="108571" y="97142"/>
                    <a:pt x="102857" y="102857"/>
                  </a:cubicBezTo>
                  <a:cubicBezTo>
                    <a:pt x="97142" y="108571"/>
                    <a:pt x="91428" y="112857"/>
                    <a:pt x="82857" y="115714"/>
                  </a:cubicBezTo>
                  <a:cubicBezTo>
                    <a:pt x="75714" y="118571"/>
                    <a:pt x="68571" y="120000"/>
                    <a:pt x="60000" y="120000"/>
                  </a:cubicBezTo>
                  <a:cubicBezTo>
                    <a:pt x="51428" y="120000"/>
                    <a:pt x="44285" y="118571"/>
                    <a:pt x="37142" y="115714"/>
                  </a:cubicBezTo>
                  <a:cubicBezTo>
                    <a:pt x="30000" y="112857"/>
                    <a:pt x="22857" y="108571"/>
                    <a:pt x="17142" y="102857"/>
                  </a:cubicBezTo>
                  <a:cubicBezTo>
                    <a:pt x="11428" y="97142"/>
                    <a:pt x="7142" y="91428"/>
                    <a:pt x="4285" y="84285"/>
                  </a:cubicBezTo>
                  <a:cubicBezTo>
                    <a:pt x="1428" y="77142"/>
                    <a:pt x="0" y="68571"/>
                    <a:pt x="0" y="60000"/>
                  </a:cubicBezTo>
                  <a:cubicBezTo>
                    <a:pt x="0" y="51428"/>
                    <a:pt x="1428" y="42857"/>
                    <a:pt x="4285" y="35714"/>
                  </a:cubicBezTo>
                  <a:close/>
                  <a:moveTo>
                    <a:pt x="14285" y="80000"/>
                  </a:moveTo>
                  <a:cubicBezTo>
                    <a:pt x="17142" y="87142"/>
                    <a:pt x="20000" y="92857"/>
                    <a:pt x="24285" y="97142"/>
                  </a:cubicBezTo>
                  <a:cubicBezTo>
                    <a:pt x="28571" y="101428"/>
                    <a:pt x="34285" y="105714"/>
                    <a:pt x="40000" y="107142"/>
                  </a:cubicBezTo>
                  <a:cubicBezTo>
                    <a:pt x="47142" y="110000"/>
                    <a:pt x="52857" y="111428"/>
                    <a:pt x="60000" y="111428"/>
                  </a:cubicBezTo>
                  <a:cubicBezTo>
                    <a:pt x="67142" y="111428"/>
                    <a:pt x="74285" y="110000"/>
                    <a:pt x="80000" y="107142"/>
                  </a:cubicBezTo>
                  <a:cubicBezTo>
                    <a:pt x="85714" y="105714"/>
                    <a:pt x="91428" y="101428"/>
                    <a:pt x="95714" y="97142"/>
                  </a:cubicBezTo>
                  <a:cubicBezTo>
                    <a:pt x="100000" y="92857"/>
                    <a:pt x="102857" y="87142"/>
                    <a:pt x="105714" y="80000"/>
                  </a:cubicBezTo>
                  <a:cubicBezTo>
                    <a:pt x="108571" y="74285"/>
                    <a:pt x="110000" y="67142"/>
                    <a:pt x="110000" y="60000"/>
                  </a:cubicBezTo>
                  <a:cubicBezTo>
                    <a:pt x="110000" y="52857"/>
                    <a:pt x="108571" y="45714"/>
                    <a:pt x="105714" y="40000"/>
                  </a:cubicBezTo>
                  <a:cubicBezTo>
                    <a:pt x="102857" y="32857"/>
                    <a:pt x="100000" y="28571"/>
                    <a:pt x="95714" y="22857"/>
                  </a:cubicBezTo>
                  <a:cubicBezTo>
                    <a:pt x="91428" y="18571"/>
                    <a:pt x="85714" y="15714"/>
                    <a:pt x="80000" y="12857"/>
                  </a:cubicBezTo>
                  <a:cubicBezTo>
                    <a:pt x="74285" y="10000"/>
                    <a:pt x="67142" y="8571"/>
                    <a:pt x="60000" y="8571"/>
                  </a:cubicBezTo>
                  <a:cubicBezTo>
                    <a:pt x="52857" y="8571"/>
                    <a:pt x="47142" y="10000"/>
                    <a:pt x="40000" y="12857"/>
                  </a:cubicBezTo>
                  <a:cubicBezTo>
                    <a:pt x="34285" y="15714"/>
                    <a:pt x="28571" y="18571"/>
                    <a:pt x="24285" y="22857"/>
                  </a:cubicBezTo>
                  <a:cubicBezTo>
                    <a:pt x="20000" y="28571"/>
                    <a:pt x="17142" y="32857"/>
                    <a:pt x="14285" y="40000"/>
                  </a:cubicBezTo>
                  <a:cubicBezTo>
                    <a:pt x="11428" y="45714"/>
                    <a:pt x="10000" y="52857"/>
                    <a:pt x="10000" y="60000"/>
                  </a:cubicBezTo>
                  <a:cubicBezTo>
                    <a:pt x="10000" y="67142"/>
                    <a:pt x="11428" y="74285"/>
                    <a:pt x="14285" y="80000"/>
                  </a:cubicBezTo>
                  <a:close/>
                  <a:moveTo>
                    <a:pt x="37142" y="24285"/>
                  </a:moveTo>
                  <a:cubicBezTo>
                    <a:pt x="64285" y="24285"/>
                    <a:pt x="64285" y="24285"/>
                    <a:pt x="64285" y="24285"/>
                  </a:cubicBezTo>
                  <a:cubicBezTo>
                    <a:pt x="72857" y="24285"/>
                    <a:pt x="78571" y="27142"/>
                    <a:pt x="82857" y="30000"/>
                  </a:cubicBezTo>
                  <a:cubicBezTo>
                    <a:pt x="87142" y="32857"/>
                    <a:pt x="88571" y="38571"/>
                    <a:pt x="88571" y="45714"/>
                  </a:cubicBezTo>
                  <a:cubicBezTo>
                    <a:pt x="88571" y="51428"/>
                    <a:pt x="87142" y="55714"/>
                    <a:pt x="82857" y="58571"/>
                  </a:cubicBezTo>
                  <a:cubicBezTo>
                    <a:pt x="80000" y="61428"/>
                    <a:pt x="75714" y="64285"/>
                    <a:pt x="70000" y="64285"/>
                  </a:cubicBezTo>
                  <a:cubicBezTo>
                    <a:pt x="90000" y="95714"/>
                    <a:pt x="90000" y="95714"/>
                    <a:pt x="90000" y="95714"/>
                  </a:cubicBezTo>
                  <a:cubicBezTo>
                    <a:pt x="78571" y="95714"/>
                    <a:pt x="78571" y="95714"/>
                    <a:pt x="78571" y="95714"/>
                  </a:cubicBezTo>
                  <a:cubicBezTo>
                    <a:pt x="58571" y="65714"/>
                    <a:pt x="58571" y="65714"/>
                    <a:pt x="58571" y="65714"/>
                  </a:cubicBezTo>
                  <a:cubicBezTo>
                    <a:pt x="47142" y="65714"/>
                    <a:pt x="47142" y="65714"/>
                    <a:pt x="47142" y="65714"/>
                  </a:cubicBezTo>
                  <a:cubicBezTo>
                    <a:pt x="47142" y="95714"/>
                    <a:pt x="47142" y="95714"/>
                    <a:pt x="47142" y="95714"/>
                  </a:cubicBezTo>
                  <a:cubicBezTo>
                    <a:pt x="37142" y="95714"/>
                    <a:pt x="37142" y="95714"/>
                    <a:pt x="37142" y="95714"/>
                  </a:cubicBezTo>
                  <a:lnTo>
                    <a:pt x="37142" y="24285"/>
                  </a:lnTo>
                  <a:close/>
                  <a:moveTo>
                    <a:pt x="47142" y="55714"/>
                  </a:moveTo>
                  <a:cubicBezTo>
                    <a:pt x="58571" y="55714"/>
                    <a:pt x="58571" y="55714"/>
                    <a:pt x="58571" y="55714"/>
                  </a:cubicBezTo>
                  <a:cubicBezTo>
                    <a:pt x="61428" y="55714"/>
                    <a:pt x="64285" y="55714"/>
                    <a:pt x="65714" y="55714"/>
                  </a:cubicBezTo>
                  <a:cubicBezTo>
                    <a:pt x="68571" y="55714"/>
                    <a:pt x="70000" y="55714"/>
                    <a:pt x="71428" y="54285"/>
                  </a:cubicBezTo>
                  <a:cubicBezTo>
                    <a:pt x="74285" y="54285"/>
                    <a:pt x="75714" y="52857"/>
                    <a:pt x="75714" y="51428"/>
                  </a:cubicBezTo>
                  <a:cubicBezTo>
                    <a:pt x="77142" y="50000"/>
                    <a:pt x="77142" y="47142"/>
                    <a:pt x="77142" y="44285"/>
                  </a:cubicBezTo>
                  <a:cubicBezTo>
                    <a:pt x="77142" y="42857"/>
                    <a:pt x="77142" y="40000"/>
                    <a:pt x="75714" y="38571"/>
                  </a:cubicBezTo>
                  <a:cubicBezTo>
                    <a:pt x="75714" y="37142"/>
                    <a:pt x="74285" y="37142"/>
                    <a:pt x="72857" y="35714"/>
                  </a:cubicBezTo>
                  <a:cubicBezTo>
                    <a:pt x="71428" y="34285"/>
                    <a:pt x="70000" y="34285"/>
                    <a:pt x="67142" y="34285"/>
                  </a:cubicBezTo>
                  <a:cubicBezTo>
                    <a:pt x="65714" y="34285"/>
                    <a:pt x="64285" y="34285"/>
                    <a:pt x="61428" y="34285"/>
                  </a:cubicBezTo>
                  <a:cubicBezTo>
                    <a:pt x="47142" y="34285"/>
                    <a:pt x="47142" y="34285"/>
                    <a:pt x="47142" y="34285"/>
                  </a:cubicBezTo>
                  <a:lnTo>
                    <a:pt x="47142" y="55714"/>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
        <p:nvSpPr>
          <p:cNvPr id="205" name="Shape 205"/>
          <p:cNvSpPr txBox="1"/>
          <p:nvPr>
            <p:ph type="ctrTitle"/>
          </p:nvPr>
        </p:nvSpPr>
        <p:spPr>
          <a:xfrm>
            <a:off x="447674" y="253047"/>
            <a:ext cx="8251826" cy="605254"/>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3900" u="none" cap="none" strike="noStrike">
                <a:solidFill>
                  <a:srgbClr val="FFFFFF"/>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206" name="Shape 206"/>
          <p:cNvSpPr txBox="1"/>
          <p:nvPr>
            <p:ph idx="1" type="subTitle"/>
          </p:nvPr>
        </p:nvSpPr>
        <p:spPr>
          <a:xfrm>
            <a:off x="447675" y="855980"/>
            <a:ext cx="8251825" cy="629920"/>
          </a:xfrm>
          <a:prstGeom prst="rect">
            <a:avLst/>
          </a:prstGeom>
          <a:noFill/>
          <a:ln>
            <a:noFill/>
          </a:ln>
        </p:spPr>
        <p:txBody>
          <a:bodyPr anchorCtr="0" anchor="t" bIns="91425" lIns="91425" rIns="91425" tIns="91425"/>
          <a:lstStyle>
            <a:lvl1pPr indent="0" marL="0" marR="0" rtl="0" algn="l">
              <a:spcBef>
                <a:spcPts val="780"/>
              </a:spcBef>
              <a:spcAft>
                <a:spcPts val="0"/>
              </a:spcAft>
              <a:buClr>
                <a:srgbClr val="AF242B"/>
              </a:buClr>
              <a:buFont typeface="Noto Sans Symbols"/>
              <a:buNone/>
              <a:defRPr b="0" baseline="0" i="0" sz="3900" u="none" cap="none" strike="noStrike">
                <a:solidFill>
                  <a:srgbClr val="FFFFFF"/>
                </a:solidFill>
                <a:latin typeface="Arial"/>
                <a:ea typeface="Arial"/>
                <a:cs typeface="Arial"/>
                <a:sym typeface="Arial"/>
              </a:defRPr>
            </a:lvl1pPr>
            <a:lvl2pPr indent="0" marL="457200" marR="0" rtl="0" algn="ctr">
              <a:spcBef>
                <a:spcPts val="480"/>
              </a:spcBef>
              <a:spcAft>
                <a:spcPts val="0"/>
              </a:spcAft>
              <a:buClr>
                <a:srgbClr val="AF242B"/>
              </a:buClr>
              <a:buFont typeface="Noto Sans Symbols"/>
              <a:buNone/>
              <a:defRPr b="0" baseline="0" i="0" sz="2400" u="none" cap="none" strike="noStrike">
                <a:solidFill>
                  <a:srgbClr val="888888"/>
                </a:solidFill>
                <a:latin typeface="Arial"/>
                <a:ea typeface="Arial"/>
                <a:cs typeface="Arial"/>
                <a:sym typeface="Arial"/>
              </a:defRPr>
            </a:lvl2pPr>
            <a:lvl3pPr indent="0" marL="914400" marR="0" rtl="0" algn="ctr">
              <a:spcBef>
                <a:spcPts val="480"/>
              </a:spcBef>
              <a:spcAft>
                <a:spcPts val="0"/>
              </a:spcAft>
              <a:buClr>
                <a:srgbClr val="AF242B"/>
              </a:buClr>
              <a:buFont typeface="Noto Sans Symbols"/>
              <a:buNone/>
              <a:defRPr b="0" baseline="0" i="0" sz="2400" u="none" cap="none" strike="noStrike">
                <a:solidFill>
                  <a:srgbClr val="888888"/>
                </a:solidFill>
                <a:latin typeface="Arial"/>
                <a:ea typeface="Arial"/>
                <a:cs typeface="Arial"/>
                <a:sym typeface="Arial"/>
              </a:defRPr>
            </a:lvl3pPr>
            <a:lvl4pPr indent="0" marL="13716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4pPr>
            <a:lvl5pPr indent="0" marL="18288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5pPr>
            <a:lvl6pPr indent="0" marL="22860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6pPr>
            <a:lvl7pPr indent="0" marL="27432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7pPr>
            <a:lvl8pPr indent="0" marL="32004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8pPr>
            <a:lvl9pPr indent="0" marL="36576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mall image">
    <p:spTree>
      <p:nvGrpSpPr>
        <p:cNvPr id="207" name="Shape 207"/>
        <p:cNvGrpSpPr/>
        <p:nvPr/>
      </p:nvGrpSpPr>
      <p:grpSpPr>
        <a:xfrm>
          <a:off x="0" y="0"/>
          <a:ext cx="0" cy="0"/>
          <a:chOff x="0" y="0"/>
          <a:chExt cx="0" cy="0"/>
        </a:xfrm>
      </p:grpSpPr>
      <p:pic>
        <p:nvPicPr>
          <p:cNvPr id="208" name="Shape 208"/>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209" name="Shape 209"/>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210" name="Shape 210"/>
          <p:cNvSpPr/>
          <p:nvPr>
            <p:ph idx="2" type="pic"/>
          </p:nvPr>
        </p:nvSpPr>
        <p:spPr>
          <a:xfrm>
            <a:off x="4762500" y="1325562"/>
            <a:ext cx="3924299" cy="4835525"/>
          </a:xfrm>
          <a:prstGeom prst="rect">
            <a:avLst/>
          </a:prstGeom>
          <a:noFill/>
          <a:ln>
            <a:noFill/>
          </a:ln>
        </p:spPr>
        <p:txBody>
          <a:bodyPr anchorCtr="0" anchor="t" bIns="91425" lIns="91425" rIns="91425" tIns="91425"/>
          <a:lstStyle>
            <a:lvl1pPr indent="0" marL="0" marR="0" rtl="0" algn="l">
              <a:spcBef>
                <a:spcPts val="500"/>
              </a:spcBef>
              <a:buClr>
                <a:schemeClr val="dk1"/>
              </a:buClr>
              <a:buFont typeface="Arial"/>
              <a:buNone/>
              <a:defRPr b="1" baseline="0" i="0" sz="20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11" name="Shape 211"/>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12" name="Shape 212"/>
          <p:cNvSpPr txBox="1"/>
          <p:nvPr>
            <p:ph idx="1" type="body"/>
          </p:nvPr>
        </p:nvSpPr>
        <p:spPr>
          <a:xfrm>
            <a:off x="449264" y="1266825"/>
            <a:ext cx="3956050" cy="4886325"/>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213" name="Shape 213"/>
          <p:cNvGrpSpPr/>
          <p:nvPr/>
        </p:nvGrpSpPr>
        <p:grpSpPr>
          <a:xfrm>
            <a:off x="7975371" y="6325018"/>
            <a:ext cx="715648" cy="333533"/>
            <a:chOff x="7527713" y="5505450"/>
            <a:chExt cx="1163307" cy="542168"/>
          </a:xfrm>
        </p:grpSpPr>
        <p:sp>
          <p:nvSpPr>
            <p:cNvPr id="214" name="Shape 214"/>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15" name="Shape 215"/>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16" name="Shape 216"/>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arge Image">
    <p:spTree>
      <p:nvGrpSpPr>
        <p:cNvPr id="217" name="Shape 217"/>
        <p:cNvGrpSpPr/>
        <p:nvPr/>
      </p:nvGrpSpPr>
      <p:grpSpPr>
        <a:xfrm>
          <a:off x="0" y="0"/>
          <a:ext cx="0" cy="0"/>
          <a:chOff x="0" y="0"/>
          <a:chExt cx="0" cy="0"/>
        </a:xfrm>
      </p:grpSpPr>
      <p:pic>
        <p:nvPicPr>
          <p:cNvPr id="218" name="Shape 218"/>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219" name="Shape 219"/>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220" name="Shape 220"/>
          <p:cNvSpPr/>
          <p:nvPr>
            <p:ph idx="2" type="pic"/>
          </p:nvPr>
        </p:nvSpPr>
        <p:spPr>
          <a:xfrm>
            <a:off x="447675" y="1325562"/>
            <a:ext cx="8251825" cy="3460759"/>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21" name="Shape 221"/>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22" name="Shape 222"/>
          <p:cNvSpPr txBox="1"/>
          <p:nvPr>
            <p:ph idx="1" type="body"/>
          </p:nvPr>
        </p:nvSpPr>
        <p:spPr>
          <a:xfrm>
            <a:off x="447674" y="5016525"/>
            <a:ext cx="8251825" cy="1136624"/>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1600">
                <a:solidFill>
                  <a:schemeClr val="dk1"/>
                </a:solidFill>
                <a:latin typeface="Arial"/>
                <a:ea typeface="Arial"/>
                <a:cs typeface="Arial"/>
                <a:sym typeface="Arial"/>
              </a:defRPr>
            </a:lvl1pPr>
            <a:lvl2pPr indent="-151765" marL="263525" rtl="0">
              <a:spcBef>
                <a:spcPts val="500"/>
              </a:spcBef>
              <a:buClr>
                <a:schemeClr val="accent1"/>
              </a:buClr>
              <a:buFont typeface="Arial"/>
              <a:buChar char="•"/>
              <a:defRPr baseline="0" sz="1600">
                <a:solidFill>
                  <a:schemeClr val="dk1"/>
                </a:solidFill>
                <a:latin typeface="Arial"/>
                <a:ea typeface="Arial"/>
                <a:cs typeface="Arial"/>
                <a:sym typeface="Arial"/>
              </a:defRPr>
            </a:lvl2pPr>
            <a:lvl3pPr indent="-184784" marL="536575" rtl="0">
              <a:spcBef>
                <a:spcPts val="500"/>
              </a:spcBef>
              <a:buClr>
                <a:schemeClr val="accent1"/>
              </a:buClr>
              <a:buFont typeface="Arial"/>
              <a:buChar char="•"/>
              <a:defRPr sz="1400">
                <a:solidFill>
                  <a:schemeClr val="dk1"/>
                </a:solidFill>
                <a:latin typeface="Arial"/>
                <a:ea typeface="Arial"/>
                <a:cs typeface="Arial"/>
                <a:sym typeface="Arial"/>
              </a:defRPr>
            </a:lvl3pPr>
            <a:lvl4pPr indent="-193993" marL="811213" rtl="0">
              <a:spcBef>
                <a:spcPts val="500"/>
              </a:spcBef>
              <a:buClr>
                <a:schemeClr val="accent1"/>
              </a:buClr>
              <a:buFont typeface="Arial"/>
              <a:buChar char="•"/>
              <a:defRPr sz="1200">
                <a:solidFill>
                  <a:schemeClr val="dk1"/>
                </a:solidFill>
                <a:latin typeface="Arial"/>
                <a:ea typeface="Arial"/>
                <a:cs typeface="Arial"/>
                <a:sym typeface="Arial"/>
              </a:defRPr>
            </a:lvl4pPr>
            <a:lvl5pPr indent="-197802" marL="1074738" rtl="0">
              <a:spcBef>
                <a:spcPts val="500"/>
              </a:spcBef>
              <a:buClr>
                <a:schemeClr val="accent1"/>
              </a:buClr>
              <a:buFont typeface="Arial"/>
              <a:buChar char="•"/>
              <a:defRPr sz="11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223" name="Shape 223"/>
          <p:cNvGrpSpPr/>
          <p:nvPr/>
        </p:nvGrpSpPr>
        <p:grpSpPr>
          <a:xfrm>
            <a:off x="7975371" y="6325018"/>
            <a:ext cx="715648" cy="333533"/>
            <a:chOff x="7527713" y="5505450"/>
            <a:chExt cx="1163307" cy="542168"/>
          </a:xfrm>
        </p:grpSpPr>
        <p:sp>
          <p:nvSpPr>
            <p:cNvPr id="224" name="Shape 224"/>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25" name="Shape 225"/>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26" name="Shape 226"/>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side small graphic ">
    <p:spTree>
      <p:nvGrpSpPr>
        <p:cNvPr id="227" name="Shape 227"/>
        <p:cNvGrpSpPr/>
        <p:nvPr/>
      </p:nvGrpSpPr>
      <p:grpSpPr>
        <a:xfrm>
          <a:off x="0" y="0"/>
          <a:ext cx="0" cy="0"/>
          <a:chOff x="0" y="0"/>
          <a:chExt cx="0" cy="0"/>
        </a:xfrm>
      </p:grpSpPr>
      <p:pic>
        <p:nvPicPr>
          <p:cNvPr id="228" name="Shape 228"/>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229" name="Shape 229"/>
          <p:cNvSpPr txBox="1"/>
          <p:nvPr>
            <p:ph idx="1" type="body"/>
          </p:nvPr>
        </p:nvSpPr>
        <p:spPr>
          <a:xfrm>
            <a:off x="449262" y="1266825"/>
            <a:ext cx="6261099" cy="4886325"/>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230" name="Shape 230"/>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231" name="Shape 231"/>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32" name="Shape 232"/>
          <p:cNvSpPr/>
          <p:nvPr>
            <p:ph idx="2" type="pic"/>
          </p:nvPr>
        </p:nvSpPr>
        <p:spPr>
          <a:xfrm>
            <a:off x="6854825" y="1325562"/>
            <a:ext cx="1844674" cy="4827587"/>
          </a:xfrm>
          <a:prstGeom prst="rect">
            <a:avLst/>
          </a:prstGeom>
          <a:noFill/>
          <a:ln>
            <a:noFill/>
          </a:ln>
        </p:spPr>
        <p:txBody>
          <a:bodyPr anchorCtr="0" anchor="t" bIns="91425" lIns="91425" rIns="91425" tIns="91425"/>
          <a:lstStyle>
            <a:lvl1pPr indent="-179388" marL="179388" marR="0" rtl="0" algn="l">
              <a:spcBef>
                <a:spcPts val="0"/>
              </a:spcBef>
              <a:buClr>
                <a:schemeClr val="dk1"/>
              </a:buClr>
              <a:buFont typeface="Arial"/>
              <a:buNone/>
              <a:defRPr b="1" baseline="0" i="0" sz="16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grpSp>
        <p:nvGrpSpPr>
          <p:cNvPr id="233" name="Shape 233"/>
          <p:cNvGrpSpPr/>
          <p:nvPr/>
        </p:nvGrpSpPr>
        <p:grpSpPr>
          <a:xfrm>
            <a:off x="7975371" y="6325018"/>
            <a:ext cx="715648" cy="333533"/>
            <a:chOff x="7527713" y="5505450"/>
            <a:chExt cx="1163307" cy="542168"/>
          </a:xfrm>
        </p:grpSpPr>
        <p:sp>
          <p:nvSpPr>
            <p:cNvPr id="234" name="Shape 234"/>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35" name="Shape 235"/>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36" name="Shape 236"/>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icture">
    <p:spTree>
      <p:nvGrpSpPr>
        <p:cNvPr id="237" name="Shape 237"/>
        <p:cNvGrpSpPr/>
        <p:nvPr/>
      </p:nvGrpSpPr>
      <p:grpSpPr>
        <a:xfrm>
          <a:off x="0" y="0"/>
          <a:ext cx="0" cy="0"/>
          <a:chOff x="0" y="0"/>
          <a:chExt cx="0" cy="0"/>
        </a:xfrm>
      </p:grpSpPr>
      <p:pic>
        <p:nvPicPr>
          <p:cNvPr id="238" name="Shape 238"/>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239" name="Shape 239"/>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240" name="Shape 240"/>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41" name="Shape 241"/>
          <p:cNvSpPr txBox="1"/>
          <p:nvPr>
            <p:ph idx="1" type="body"/>
          </p:nvPr>
        </p:nvSpPr>
        <p:spPr>
          <a:xfrm>
            <a:off x="449264" y="2322785"/>
            <a:ext cx="3956050" cy="3830362"/>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242" name="Shape 242"/>
          <p:cNvSpPr txBox="1"/>
          <p:nvPr>
            <p:ph idx="2" type="body"/>
          </p:nvPr>
        </p:nvSpPr>
        <p:spPr>
          <a:xfrm>
            <a:off x="4741416" y="2322785"/>
            <a:ext cx="3956050" cy="3830362"/>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243" name="Shape 243"/>
          <p:cNvSpPr txBox="1"/>
          <p:nvPr>
            <p:ph idx="3" type="body"/>
          </p:nvPr>
        </p:nvSpPr>
        <p:spPr>
          <a:xfrm>
            <a:off x="447674" y="1266825"/>
            <a:ext cx="8251825" cy="838199"/>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2000">
                <a:solidFill>
                  <a:schemeClr val="dk1"/>
                </a:solidFill>
                <a:latin typeface="Arial"/>
                <a:ea typeface="Arial"/>
                <a:cs typeface="Arial"/>
                <a:sym typeface="Arial"/>
              </a:defRPr>
            </a:lvl1pPr>
            <a:lvl2pPr indent="-123825" marL="263525" rtl="0">
              <a:spcBef>
                <a:spcPts val="500"/>
              </a:spcBef>
              <a:buClr>
                <a:schemeClr val="accent1"/>
              </a:buClr>
              <a:buFont typeface="Arial"/>
              <a:buChar char="•"/>
              <a:defRPr baseline="0" sz="2000">
                <a:solidFill>
                  <a:schemeClr val="dk1"/>
                </a:solidFill>
                <a:latin typeface="Arial"/>
                <a:ea typeface="Arial"/>
                <a:cs typeface="Arial"/>
                <a:sym typeface="Arial"/>
              </a:defRPr>
            </a:lvl2pPr>
            <a:lvl3pPr indent="-156845" marL="536575" rtl="0">
              <a:spcBef>
                <a:spcPts val="500"/>
              </a:spcBef>
              <a:buClr>
                <a:schemeClr val="accent1"/>
              </a:buClr>
              <a:buFont typeface="Arial"/>
              <a:buChar char="•"/>
              <a:defRPr sz="1800">
                <a:solidFill>
                  <a:schemeClr val="dk1"/>
                </a:solidFill>
                <a:latin typeface="Arial"/>
                <a:ea typeface="Arial"/>
                <a:cs typeface="Arial"/>
                <a:sym typeface="Arial"/>
              </a:defRPr>
            </a:lvl3pPr>
            <a:lvl4pPr indent="-166053" marL="811213" rtl="0">
              <a:spcBef>
                <a:spcPts val="500"/>
              </a:spcBef>
              <a:buClr>
                <a:schemeClr val="accent1"/>
              </a:buClr>
              <a:buFont typeface="Arial"/>
              <a:buChar char="•"/>
              <a:defRPr sz="1600">
                <a:solidFill>
                  <a:schemeClr val="dk1"/>
                </a:solidFill>
                <a:latin typeface="Arial"/>
                <a:ea typeface="Arial"/>
                <a:cs typeface="Arial"/>
                <a:sym typeface="Arial"/>
              </a:defRPr>
            </a:lvl4pPr>
            <a:lvl5pPr indent="-176848" marL="1074738" rtl="0">
              <a:spcBef>
                <a:spcPts val="500"/>
              </a:spcBef>
              <a:buClr>
                <a:schemeClr val="accent1"/>
              </a:buClr>
              <a:buFont typeface="Arial"/>
              <a:buChar char="•"/>
              <a:defRPr sz="14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244" name="Shape 244"/>
          <p:cNvGrpSpPr/>
          <p:nvPr/>
        </p:nvGrpSpPr>
        <p:grpSpPr>
          <a:xfrm>
            <a:off x="7975371" y="6325018"/>
            <a:ext cx="715648" cy="333533"/>
            <a:chOff x="7527713" y="5505450"/>
            <a:chExt cx="1163307" cy="542168"/>
          </a:xfrm>
        </p:grpSpPr>
        <p:sp>
          <p:nvSpPr>
            <p:cNvPr id="245" name="Shape 245"/>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46" name="Shape 246"/>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47" name="Shape 247"/>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Picture with Caption">
    <p:spTree>
      <p:nvGrpSpPr>
        <p:cNvPr id="248" name="Shape 248"/>
        <p:cNvGrpSpPr/>
        <p:nvPr/>
      </p:nvGrpSpPr>
      <p:grpSpPr>
        <a:xfrm>
          <a:off x="0" y="0"/>
          <a:ext cx="0" cy="0"/>
          <a:chOff x="0" y="0"/>
          <a:chExt cx="0" cy="0"/>
        </a:xfrm>
      </p:grpSpPr>
      <p:pic>
        <p:nvPicPr>
          <p:cNvPr id="249" name="Shape 249"/>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250" name="Shape 250"/>
          <p:cNvSpPr txBox="1"/>
          <p:nvPr>
            <p:ph idx="1" type="body"/>
          </p:nvPr>
        </p:nvSpPr>
        <p:spPr>
          <a:xfrm>
            <a:off x="447675" y="1266825"/>
            <a:ext cx="8239125" cy="330332"/>
          </a:xfrm>
          <a:prstGeom prst="rect">
            <a:avLst/>
          </a:prstGeom>
          <a:noFill/>
          <a:ln>
            <a:noFill/>
          </a:ln>
        </p:spPr>
        <p:txBody>
          <a:bodyPr anchorCtr="0" anchor="t" bIns="91425" lIns="91425" rIns="91425" tIns="91425"/>
          <a:lstStyle>
            <a:lvl1pPr indent="0" marL="0" rtl="0">
              <a:spcBef>
                <a:spcPts val="600"/>
              </a:spcBef>
              <a:buClr>
                <a:schemeClr val="dk1"/>
              </a:buClr>
              <a:buFont typeface="Arial"/>
              <a:buNone/>
              <a:defRPr baseline="0" sz="1600">
                <a:solidFill>
                  <a:schemeClr val="dk1"/>
                </a:solidFill>
                <a:latin typeface="Arial"/>
                <a:ea typeface="Arial"/>
                <a:cs typeface="Arial"/>
                <a:sym typeface="Arial"/>
              </a:defRPr>
            </a:lvl1pPr>
            <a:lvl2pPr indent="-151130" marL="273050" rtl="0">
              <a:spcBef>
                <a:spcPts val="600"/>
              </a:spcBef>
              <a:buClr>
                <a:schemeClr val="dk2"/>
              </a:buClr>
              <a:buFont typeface="Verdana"/>
              <a:buChar char="•"/>
              <a:defRPr sz="1600">
                <a:solidFill>
                  <a:schemeClr val="dk1"/>
                </a:solidFill>
              </a:defRPr>
            </a:lvl2pPr>
            <a:lvl3pPr indent="-123825" marL="631825" rtl="0">
              <a:spcBef>
                <a:spcPts val="600"/>
              </a:spcBef>
              <a:buClr>
                <a:schemeClr val="dk1"/>
              </a:buClr>
              <a:buFont typeface="Verdana"/>
              <a:buChar char="−"/>
              <a:defRPr sz="1600">
                <a:solidFill>
                  <a:schemeClr val="dk1"/>
                </a:solidFill>
              </a:defRPr>
            </a:lvl3pPr>
            <a:lvl4pPr indent="-131762" marL="804863" rtl="0">
              <a:spcBef>
                <a:spcPts val="600"/>
              </a:spcBef>
              <a:buClr>
                <a:schemeClr val="dk1"/>
              </a:buClr>
              <a:buFont typeface="Verdana"/>
              <a:buChar char="−"/>
              <a:defRPr sz="1400">
                <a:solidFill>
                  <a:schemeClr val="dk1"/>
                </a:solidFill>
              </a:defRPr>
            </a:lvl4pPr>
            <a:lvl5pPr indent="-139700" marL="977900" rtl="0">
              <a:spcBef>
                <a:spcPts val="600"/>
              </a:spcBef>
              <a:buClr>
                <a:schemeClr val="dk1"/>
              </a:buClr>
              <a:buFont typeface="Arial"/>
              <a:buChar char="-"/>
              <a:defRPr sz="1400">
                <a:solidFill>
                  <a:schemeClr val="dk1"/>
                </a:solidFill>
              </a:defRPr>
            </a:lvl5pPr>
            <a:lvl6pPr indent="-185737" marL="871538" rtl="0">
              <a:spcBef>
                <a:spcPts val="600"/>
              </a:spcBef>
              <a:defRPr sz="1400"/>
            </a:lvl6pPr>
            <a:lvl7pPr indent="-228600" marL="1168400" rtl="0">
              <a:spcBef>
                <a:spcPts val="600"/>
              </a:spcBef>
              <a:defRPr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251" name="Shape 251"/>
          <p:cNvSpPr/>
          <p:nvPr>
            <p:ph idx="2" type="pic"/>
          </p:nvPr>
        </p:nvSpPr>
        <p:spPr>
          <a:xfrm>
            <a:off x="447675" y="1744716"/>
            <a:ext cx="8251825" cy="4408432"/>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252" name="Shape 252"/>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53" name="Shape 253"/>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grpSp>
        <p:nvGrpSpPr>
          <p:cNvPr id="254" name="Shape 254"/>
          <p:cNvGrpSpPr/>
          <p:nvPr/>
        </p:nvGrpSpPr>
        <p:grpSpPr>
          <a:xfrm>
            <a:off x="7975371" y="6325018"/>
            <a:ext cx="715648" cy="333533"/>
            <a:chOff x="7527713" y="5505450"/>
            <a:chExt cx="1163307" cy="542168"/>
          </a:xfrm>
        </p:grpSpPr>
        <p:sp>
          <p:nvSpPr>
            <p:cNvPr id="255" name="Shape 255"/>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56" name="Shape 256"/>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57" name="Shape 257"/>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ation page">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b="0" l="0" r="0" t="0"/>
          <a:stretch/>
        </p:blipFill>
        <p:spPr>
          <a:xfrm>
            <a:off x="0" y="0"/>
            <a:ext cx="9144000" cy="6858000"/>
          </a:xfrm>
          <a:prstGeom prst="rect">
            <a:avLst/>
          </a:prstGeom>
          <a:noFill/>
          <a:ln>
            <a:noFill/>
          </a:ln>
        </p:spPr>
      </p:pic>
      <p:grpSp>
        <p:nvGrpSpPr>
          <p:cNvPr id="260" name="Shape 260"/>
          <p:cNvGrpSpPr/>
          <p:nvPr/>
        </p:nvGrpSpPr>
        <p:grpSpPr>
          <a:xfrm>
            <a:off x="6901056" y="5829386"/>
            <a:ext cx="1894407" cy="855072"/>
            <a:chOff x="1028700" y="1828800"/>
            <a:chExt cx="7083426" cy="3197225"/>
          </a:xfrm>
        </p:grpSpPr>
        <p:sp>
          <p:nvSpPr>
            <p:cNvPr id="261" name="Shape 261"/>
            <p:cNvSpPr/>
            <p:nvPr/>
          </p:nvSpPr>
          <p:spPr>
            <a:xfrm>
              <a:off x="3371850" y="1828800"/>
              <a:ext cx="1697037" cy="202723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2" name="Shape 262"/>
            <p:cNvSpPr/>
            <p:nvPr/>
          </p:nvSpPr>
          <p:spPr>
            <a:xfrm>
              <a:off x="5222875" y="1828800"/>
              <a:ext cx="1758949" cy="202723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3" name="Shape 263"/>
            <p:cNvSpPr/>
            <p:nvPr/>
          </p:nvSpPr>
          <p:spPr>
            <a:xfrm>
              <a:off x="7304088" y="1870075"/>
              <a:ext cx="417513" cy="1944688"/>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4" name="Shape 264"/>
            <p:cNvSpPr/>
            <p:nvPr/>
          </p:nvSpPr>
          <p:spPr>
            <a:xfrm>
              <a:off x="1028700" y="4525962"/>
              <a:ext cx="269874" cy="390524"/>
            </a:xfrm>
            <a:custGeom>
              <a:pathLst>
                <a:path extrusionOk="0" h="120000" w="120000">
                  <a:moveTo>
                    <a:pt x="0" y="0"/>
                  </a:moveTo>
                  <a:lnTo>
                    <a:pt x="118588" y="0"/>
                  </a:lnTo>
                  <a:lnTo>
                    <a:pt x="118588" y="12682"/>
                  </a:lnTo>
                  <a:lnTo>
                    <a:pt x="21882" y="12682"/>
                  </a:lnTo>
                  <a:lnTo>
                    <a:pt x="21882" y="52195"/>
                  </a:lnTo>
                  <a:lnTo>
                    <a:pt x="112235" y="52195"/>
                  </a:lnTo>
                  <a:lnTo>
                    <a:pt x="112235" y="64878"/>
                  </a:lnTo>
                  <a:lnTo>
                    <a:pt x="21882" y="64878"/>
                  </a:lnTo>
                  <a:lnTo>
                    <a:pt x="21882" y="106341"/>
                  </a:lnTo>
                  <a:lnTo>
                    <a:pt x="120000" y="106341"/>
                  </a:lnTo>
                  <a:lnTo>
                    <a:pt x="120000" y="120000"/>
                  </a:lnTo>
                  <a:lnTo>
                    <a:pt x="0" y="120000"/>
                  </a:lnTo>
                  <a:lnTo>
                    <a:pt x="0" y="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5" name="Shape 265"/>
            <p:cNvSpPr/>
            <p:nvPr/>
          </p:nvSpPr>
          <p:spPr>
            <a:xfrm>
              <a:off x="1322387" y="4635500"/>
              <a:ext cx="269874" cy="280987"/>
            </a:xfrm>
            <a:custGeom>
              <a:pathLst>
                <a:path extrusionOk="0" h="120000" w="120000">
                  <a:moveTo>
                    <a:pt x="46588" y="56271"/>
                  </a:moveTo>
                  <a:lnTo>
                    <a:pt x="2823" y="0"/>
                  </a:lnTo>
                  <a:lnTo>
                    <a:pt x="29647" y="0"/>
                  </a:lnTo>
                  <a:lnTo>
                    <a:pt x="60000" y="41355"/>
                  </a:lnTo>
                  <a:lnTo>
                    <a:pt x="89647" y="0"/>
                  </a:lnTo>
                  <a:lnTo>
                    <a:pt x="115058" y="0"/>
                  </a:lnTo>
                  <a:lnTo>
                    <a:pt x="71294" y="54237"/>
                  </a:lnTo>
                  <a:lnTo>
                    <a:pt x="120000" y="119999"/>
                  </a:lnTo>
                  <a:lnTo>
                    <a:pt x="94588" y="119999"/>
                  </a:lnTo>
                  <a:lnTo>
                    <a:pt x="60000" y="70508"/>
                  </a:lnTo>
                  <a:lnTo>
                    <a:pt x="24705" y="119999"/>
                  </a:lnTo>
                  <a:lnTo>
                    <a:pt x="0" y="119999"/>
                  </a:lnTo>
                  <a:lnTo>
                    <a:pt x="46588" y="56271"/>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6" name="Shape 266"/>
            <p:cNvSpPr/>
            <p:nvPr/>
          </p:nvSpPr>
          <p:spPr>
            <a:xfrm>
              <a:off x="1633537" y="4627562"/>
              <a:ext cx="266699" cy="398462"/>
            </a:xfrm>
            <a:custGeom>
              <a:pathLst>
                <a:path extrusionOk="0" h="120000" w="120000">
                  <a:moveTo>
                    <a:pt x="0" y="2264"/>
                  </a:moveTo>
                  <a:cubicBezTo>
                    <a:pt x="20281" y="2264"/>
                    <a:pt x="20281" y="2264"/>
                    <a:pt x="20281" y="2264"/>
                  </a:cubicBezTo>
                  <a:cubicBezTo>
                    <a:pt x="20281" y="13584"/>
                    <a:pt x="20281" y="13584"/>
                    <a:pt x="20281" y="13584"/>
                  </a:cubicBezTo>
                  <a:cubicBezTo>
                    <a:pt x="21971" y="13584"/>
                    <a:pt x="21971" y="13584"/>
                    <a:pt x="21971" y="13584"/>
                  </a:cubicBezTo>
                  <a:cubicBezTo>
                    <a:pt x="25352" y="9056"/>
                    <a:pt x="30422" y="5660"/>
                    <a:pt x="37183" y="3396"/>
                  </a:cubicBezTo>
                  <a:cubicBezTo>
                    <a:pt x="43943" y="1132"/>
                    <a:pt x="52394" y="0"/>
                    <a:pt x="60845" y="0"/>
                  </a:cubicBezTo>
                  <a:cubicBezTo>
                    <a:pt x="70985" y="0"/>
                    <a:pt x="79436" y="1132"/>
                    <a:pt x="87887" y="3396"/>
                  </a:cubicBezTo>
                  <a:cubicBezTo>
                    <a:pt x="94647" y="5660"/>
                    <a:pt x="101408" y="9056"/>
                    <a:pt x="104788" y="13584"/>
                  </a:cubicBezTo>
                  <a:cubicBezTo>
                    <a:pt x="109859" y="16981"/>
                    <a:pt x="113239" y="22641"/>
                    <a:pt x="116619" y="27169"/>
                  </a:cubicBezTo>
                  <a:cubicBezTo>
                    <a:pt x="118309" y="32830"/>
                    <a:pt x="120000" y="38490"/>
                    <a:pt x="120000" y="44150"/>
                  </a:cubicBezTo>
                  <a:cubicBezTo>
                    <a:pt x="120000" y="50943"/>
                    <a:pt x="118309" y="56603"/>
                    <a:pt x="116619" y="62264"/>
                  </a:cubicBezTo>
                  <a:cubicBezTo>
                    <a:pt x="114929" y="66792"/>
                    <a:pt x="109859" y="71320"/>
                    <a:pt x="106478" y="75849"/>
                  </a:cubicBezTo>
                  <a:cubicBezTo>
                    <a:pt x="101408" y="79245"/>
                    <a:pt x="94647" y="82641"/>
                    <a:pt x="87887" y="84905"/>
                  </a:cubicBezTo>
                  <a:cubicBezTo>
                    <a:pt x="81126" y="87169"/>
                    <a:pt x="70985" y="88301"/>
                    <a:pt x="62535" y="88301"/>
                  </a:cubicBezTo>
                  <a:cubicBezTo>
                    <a:pt x="59154" y="88301"/>
                    <a:pt x="55774" y="88301"/>
                    <a:pt x="52394" y="88301"/>
                  </a:cubicBezTo>
                  <a:cubicBezTo>
                    <a:pt x="47323" y="88301"/>
                    <a:pt x="43943" y="87169"/>
                    <a:pt x="40563" y="86037"/>
                  </a:cubicBezTo>
                  <a:cubicBezTo>
                    <a:pt x="37183" y="84905"/>
                    <a:pt x="33802" y="83773"/>
                    <a:pt x="30422" y="81509"/>
                  </a:cubicBezTo>
                  <a:cubicBezTo>
                    <a:pt x="27042" y="80377"/>
                    <a:pt x="23661" y="78113"/>
                    <a:pt x="21971" y="75849"/>
                  </a:cubicBezTo>
                  <a:cubicBezTo>
                    <a:pt x="20281" y="75849"/>
                    <a:pt x="20281" y="75849"/>
                    <a:pt x="20281" y="75849"/>
                  </a:cubicBezTo>
                  <a:cubicBezTo>
                    <a:pt x="20281" y="120000"/>
                    <a:pt x="20281" y="120000"/>
                    <a:pt x="20281" y="120000"/>
                  </a:cubicBezTo>
                  <a:cubicBezTo>
                    <a:pt x="0" y="120000"/>
                    <a:pt x="0" y="120000"/>
                    <a:pt x="0" y="120000"/>
                  </a:cubicBezTo>
                  <a:lnTo>
                    <a:pt x="0" y="2264"/>
                  </a:lnTo>
                  <a:close/>
                  <a:moveTo>
                    <a:pt x="96338" y="31698"/>
                  </a:moveTo>
                  <a:cubicBezTo>
                    <a:pt x="94647" y="28301"/>
                    <a:pt x="91267" y="24905"/>
                    <a:pt x="87887" y="21509"/>
                  </a:cubicBezTo>
                  <a:cubicBezTo>
                    <a:pt x="86197" y="19245"/>
                    <a:pt x="81126" y="16981"/>
                    <a:pt x="76056" y="14716"/>
                  </a:cubicBezTo>
                  <a:cubicBezTo>
                    <a:pt x="70985" y="13584"/>
                    <a:pt x="65915" y="12452"/>
                    <a:pt x="59154" y="12452"/>
                  </a:cubicBezTo>
                  <a:cubicBezTo>
                    <a:pt x="52394" y="12452"/>
                    <a:pt x="45633" y="13584"/>
                    <a:pt x="40563" y="14716"/>
                  </a:cubicBezTo>
                  <a:cubicBezTo>
                    <a:pt x="35492" y="16981"/>
                    <a:pt x="32112" y="19245"/>
                    <a:pt x="28732" y="22641"/>
                  </a:cubicBezTo>
                  <a:cubicBezTo>
                    <a:pt x="25352" y="24905"/>
                    <a:pt x="23661" y="28301"/>
                    <a:pt x="21971" y="32830"/>
                  </a:cubicBezTo>
                  <a:cubicBezTo>
                    <a:pt x="20281" y="36226"/>
                    <a:pt x="20281" y="40754"/>
                    <a:pt x="20281" y="44150"/>
                  </a:cubicBezTo>
                  <a:cubicBezTo>
                    <a:pt x="20281" y="48679"/>
                    <a:pt x="20281" y="52075"/>
                    <a:pt x="21971" y="56603"/>
                  </a:cubicBezTo>
                  <a:cubicBezTo>
                    <a:pt x="23661" y="60000"/>
                    <a:pt x="25352" y="63396"/>
                    <a:pt x="28732" y="66792"/>
                  </a:cubicBezTo>
                  <a:cubicBezTo>
                    <a:pt x="32112" y="69056"/>
                    <a:pt x="37183" y="72452"/>
                    <a:pt x="42253" y="73584"/>
                  </a:cubicBezTo>
                  <a:cubicBezTo>
                    <a:pt x="47323" y="75849"/>
                    <a:pt x="52394" y="76981"/>
                    <a:pt x="59154" y="76981"/>
                  </a:cubicBezTo>
                  <a:cubicBezTo>
                    <a:pt x="67605" y="76981"/>
                    <a:pt x="72676" y="75849"/>
                    <a:pt x="77746" y="73584"/>
                  </a:cubicBezTo>
                  <a:cubicBezTo>
                    <a:pt x="82816" y="71320"/>
                    <a:pt x="86197" y="69056"/>
                    <a:pt x="89577" y="66792"/>
                  </a:cubicBezTo>
                  <a:cubicBezTo>
                    <a:pt x="92957" y="63396"/>
                    <a:pt x="94647" y="60000"/>
                    <a:pt x="96338" y="55471"/>
                  </a:cubicBezTo>
                  <a:cubicBezTo>
                    <a:pt x="98028" y="52075"/>
                    <a:pt x="98028" y="47547"/>
                    <a:pt x="98028" y="44150"/>
                  </a:cubicBezTo>
                  <a:cubicBezTo>
                    <a:pt x="98028" y="39622"/>
                    <a:pt x="98028" y="36226"/>
                    <a:pt x="96338" y="31698"/>
                  </a:cubicBez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7" name="Shape 267"/>
            <p:cNvSpPr/>
            <p:nvPr/>
          </p:nvSpPr>
          <p:spPr>
            <a:xfrm>
              <a:off x="1938338" y="4627562"/>
              <a:ext cx="258763" cy="293688"/>
            </a:xfrm>
            <a:custGeom>
              <a:pathLst>
                <a:path extrusionOk="0" h="120000" w="120000">
                  <a:moveTo>
                    <a:pt x="118260" y="81538"/>
                  </a:moveTo>
                  <a:cubicBezTo>
                    <a:pt x="114782" y="93846"/>
                    <a:pt x="109565" y="104615"/>
                    <a:pt x="99130" y="110769"/>
                  </a:cubicBezTo>
                  <a:cubicBezTo>
                    <a:pt x="90434" y="116923"/>
                    <a:pt x="78260"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9565"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3043"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6086" y="16923"/>
                    <a:pt x="60869"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8" name="Shape 268"/>
            <p:cNvSpPr/>
            <p:nvPr/>
          </p:nvSpPr>
          <p:spPr>
            <a:xfrm>
              <a:off x="2241550" y="4627562"/>
              <a:ext cx="150813" cy="288925"/>
            </a:xfrm>
            <a:custGeom>
              <a:pathLst>
                <a:path extrusionOk="0" h="120000" w="120000">
                  <a:moveTo>
                    <a:pt x="0" y="3116"/>
                  </a:moveTo>
                  <a:cubicBezTo>
                    <a:pt x="36000" y="3116"/>
                    <a:pt x="36000" y="3116"/>
                    <a:pt x="36000" y="3116"/>
                  </a:cubicBezTo>
                  <a:cubicBezTo>
                    <a:pt x="36000" y="26493"/>
                    <a:pt x="36000" y="26493"/>
                    <a:pt x="36000" y="26493"/>
                  </a:cubicBezTo>
                  <a:cubicBezTo>
                    <a:pt x="36000" y="26493"/>
                    <a:pt x="36000" y="26493"/>
                    <a:pt x="36000" y="26493"/>
                  </a:cubicBezTo>
                  <a:cubicBezTo>
                    <a:pt x="45000" y="17142"/>
                    <a:pt x="57000" y="10909"/>
                    <a:pt x="69000" y="6233"/>
                  </a:cubicBezTo>
                  <a:cubicBezTo>
                    <a:pt x="81000" y="1558"/>
                    <a:pt x="99000" y="0"/>
                    <a:pt x="120000" y="0"/>
                  </a:cubicBezTo>
                  <a:cubicBezTo>
                    <a:pt x="120000" y="20259"/>
                    <a:pt x="120000" y="20259"/>
                    <a:pt x="120000" y="20259"/>
                  </a:cubicBezTo>
                  <a:cubicBezTo>
                    <a:pt x="105000" y="20259"/>
                    <a:pt x="90000" y="21818"/>
                    <a:pt x="81000" y="23376"/>
                  </a:cubicBezTo>
                  <a:cubicBezTo>
                    <a:pt x="69000" y="24935"/>
                    <a:pt x="63000" y="28051"/>
                    <a:pt x="54000" y="32727"/>
                  </a:cubicBezTo>
                  <a:cubicBezTo>
                    <a:pt x="48000" y="37402"/>
                    <a:pt x="45000" y="42077"/>
                    <a:pt x="42000" y="48311"/>
                  </a:cubicBezTo>
                  <a:cubicBezTo>
                    <a:pt x="39000" y="52987"/>
                    <a:pt x="36000" y="60779"/>
                    <a:pt x="36000" y="67012"/>
                  </a:cubicBezTo>
                  <a:cubicBezTo>
                    <a:pt x="36000" y="120000"/>
                    <a:pt x="36000" y="120000"/>
                    <a:pt x="36000"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69" name="Shape 269"/>
            <p:cNvSpPr/>
            <p:nvPr/>
          </p:nvSpPr>
          <p:spPr>
            <a:xfrm>
              <a:off x="2425700" y="4525962"/>
              <a:ext cx="44450" cy="390524"/>
            </a:xfrm>
            <a:custGeom>
              <a:pathLst>
                <a:path extrusionOk="0" h="120000" w="120000">
                  <a:moveTo>
                    <a:pt x="119999" y="17073"/>
                  </a:moveTo>
                  <a:lnTo>
                    <a:pt x="0" y="17073"/>
                  </a:lnTo>
                  <a:lnTo>
                    <a:pt x="0" y="0"/>
                  </a:lnTo>
                  <a:lnTo>
                    <a:pt x="119999" y="0"/>
                  </a:lnTo>
                  <a:lnTo>
                    <a:pt x="119999" y="17073"/>
                  </a:lnTo>
                  <a:close/>
                  <a:moveTo>
                    <a:pt x="0" y="33658"/>
                  </a:moveTo>
                  <a:lnTo>
                    <a:pt x="119999" y="33658"/>
                  </a:lnTo>
                  <a:lnTo>
                    <a:pt x="119999" y="120000"/>
                  </a:lnTo>
                  <a:lnTo>
                    <a:pt x="0" y="120000"/>
                  </a:lnTo>
                  <a:lnTo>
                    <a:pt x="0" y="33658"/>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0" name="Shape 270"/>
            <p:cNvSpPr/>
            <p:nvPr/>
          </p:nvSpPr>
          <p:spPr>
            <a:xfrm>
              <a:off x="2527300" y="4627562"/>
              <a:ext cx="258763" cy="293688"/>
            </a:xfrm>
            <a:custGeom>
              <a:pathLst>
                <a:path extrusionOk="0" h="120000" w="120000">
                  <a:moveTo>
                    <a:pt x="118260" y="81538"/>
                  </a:moveTo>
                  <a:cubicBezTo>
                    <a:pt x="114782" y="93846"/>
                    <a:pt x="109565" y="104615"/>
                    <a:pt x="99130" y="110769"/>
                  </a:cubicBezTo>
                  <a:cubicBezTo>
                    <a:pt x="90434" y="116923"/>
                    <a:pt x="76521"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1" name="Shape 271"/>
            <p:cNvSpPr/>
            <p:nvPr/>
          </p:nvSpPr>
          <p:spPr>
            <a:xfrm>
              <a:off x="2832100" y="4627562"/>
              <a:ext cx="236538" cy="288925"/>
            </a:xfrm>
            <a:custGeom>
              <a:pathLst>
                <a:path extrusionOk="0" h="120000" w="120000">
                  <a:moveTo>
                    <a:pt x="0" y="3116"/>
                  </a:moveTo>
                  <a:cubicBezTo>
                    <a:pt x="22857" y="3116"/>
                    <a:pt x="22857" y="3116"/>
                    <a:pt x="22857" y="3116"/>
                  </a:cubicBezTo>
                  <a:cubicBezTo>
                    <a:pt x="22857" y="21818"/>
                    <a:pt x="22857" y="21818"/>
                    <a:pt x="22857" y="21818"/>
                  </a:cubicBezTo>
                  <a:cubicBezTo>
                    <a:pt x="22857" y="21818"/>
                    <a:pt x="22857" y="21818"/>
                    <a:pt x="22857" y="21818"/>
                  </a:cubicBezTo>
                  <a:cubicBezTo>
                    <a:pt x="28571" y="14025"/>
                    <a:pt x="34285" y="7792"/>
                    <a:pt x="41904" y="4675"/>
                  </a:cubicBezTo>
                  <a:cubicBezTo>
                    <a:pt x="51428" y="1558"/>
                    <a:pt x="59047" y="0"/>
                    <a:pt x="70476" y="0"/>
                  </a:cubicBezTo>
                  <a:cubicBezTo>
                    <a:pt x="80000" y="0"/>
                    <a:pt x="87619" y="1558"/>
                    <a:pt x="93333" y="3116"/>
                  </a:cubicBezTo>
                  <a:cubicBezTo>
                    <a:pt x="99047" y="4675"/>
                    <a:pt x="104761" y="7792"/>
                    <a:pt x="108571" y="12467"/>
                  </a:cubicBezTo>
                  <a:cubicBezTo>
                    <a:pt x="112380" y="15584"/>
                    <a:pt x="116190" y="20259"/>
                    <a:pt x="116190" y="24935"/>
                  </a:cubicBezTo>
                  <a:cubicBezTo>
                    <a:pt x="118095" y="31168"/>
                    <a:pt x="120000" y="35844"/>
                    <a:pt x="120000" y="42077"/>
                  </a:cubicBezTo>
                  <a:cubicBezTo>
                    <a:pt x="120000" y="120000"/>
                    <a:pt x="120000" y="120000"/>
                    <a:pt x="120000" y="120000"/>
                  </a:cubicBezTo>
                  <a:cubicBezTo>
                    <a:pt x="95238" y="120000"/>
                    <a:pt x="95238" y="120000"/>
                    <a:pt x="95238" y="120000"/>
                  </a:cubicBezTo>
                  <a:cubicBezTo>
                    <a:pt x="95238" y="40519"/>
                    <a:pt x="95238" y="40519"/>
                    <a:pt x="95238" y="40519"/>
                  </a:cubicBezTo>
                  <a:cubicBezTo>
                    <a:pt x="95238" y="32727"/>
                    <a:pt x="93333" y="28051"/>
                    <a:pt x="87619" y="23376"/>
                  </a:cubicBezTo>
                  <a:cubicBezTo>
                    <a:pt x="81904" y="18701"/>
                    <a:pt x="76190" y="17142"/>
                    <a:pt x="66666" y="17142"/>
                  </a:cubicBezTo>
                  <a:cubicBezTo>
                    <a:pt x="59047" y="17142"/>
                    <a:pt x="53333" y="17142"/>
                    <a:pt x="47619" y="20259"/>
                  </a:cubicBezTo>
                  <a:cubicBezTo>
                    <a:pt x="41904" y="21818"/>
                    <a:pt x="38095" y="23376"/>
                    <a:pt x="34285" y="26493"/>
                  </a:cubicBezTo>
                  <a:cubicBezTo>
                    <a:pt x="30476" y="31168"/>
                    <a:pt x="28571" y="34285"/>
                    <a:pt x="26666" y="38961"/>
                  </a:cubicBezTo>
                  <a:cubicBezTo>
                    <a:pt x="24761" y="43636"/>
                    <a:pt x="24761" y="48311"/>
                    <a:pt x="24761" y="52987"/>
                  </a:cubicBezTo>
                  <a:cubicBezTo>
                    <a:pt x="24761" y="120000"/>
                    <a:pt x="24761" y="120000"/>
                    <a:pt x="24761"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2" name="Shape 272"/>
            <p:cNvSpPr/>
            <p:nvPr/>
          </p:nvSpPr>
          <p:spPr>
            <a:xfrm>
              <a:off x="3121025" y="4627562"/>
              <a:ext cx="255588" cy="293688"/>
            </a:xfrm>
            <a:custGeom>
              <a:pathLst>
                <a:path extrusionOk="0" h="120000" w="120000">
                  <a:moveTo>
                    <a:pt x="97058" y="40000"/>
                  </a:moveTo>
                  <a:cubicBezTo>
                    <a:pt x="95294" y="32307"/>
                    <a:pt x="91764" y="26153"/>
                    <a:pt x="84705" y="23076"/>
                  </a:cubicBezTo>
                  <a:cubicBezTo>
                    <a:pt x="79411" y="18461"/>
                    <a:pt x="72352" y="16923"/>
                    <a:pt x="63529" y="16923"/>
                  </a:cubicBezTo>
                  <a:cubicBezTo>
                    <a:pt x="56470" y="16923"/>
                    <a:pt x="49411" y="18461"/>
                    <a:pt x="44117" y="20000"/>
                  </a:cubicBezTo>
                  <a:cubicBezTo>
                    <a:pt x="38823" y="23076"/>
                    <a:pt x="33529"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3529" y="95384"/>
                    <a:pt x="38823" y="98461"/>
                    <a:pt x="42352" y="100000"/>
                  </a:cubicBezTo>
                  <a:cubicBezTo>
                    <a:pt x="47647" y="103076"/>
                    <a:pt x="54705" y="104615"/>
                    <a:pt x="61764" y="104615"/>
                  </a:cubicBezTo>
                  <a:cubicBezTo>
                    <a:pt x="72352" y="104615"/>
                    <a:pt x="79411" y="101538"/>
                    <a:pt x="86470" y="96923"/>
                  </a:cubicBezTo>
                  <a:cubicBezTo>
                    <a:pt x="91764" y="90769"/>
                    <a:pt x="95294" y="84615"/>
                    <a:pt x="97058" y="75384"/>
                  </a:cubicBezTo>
                  <a:cubicBezTo>
                    <a:pt x="120000" y="75384"/>
                    <a:pt x="120000" y="75384"/>
                    <a:pt x="120000" y="75384"/>
                  </a:cubicBezTo>
                  <a:cubicBezTo>
                    <a:pt x="116470" y="89230"/>
                    <a:pt x="111176" y="101538"/>
                    <a:pt x="100588" y="109230"/>
                  </a:cubicBezTo>
                  <a:cubicBezTo>
                    <a:pt x="91764" y="116923"/>
                    <a:pt x="77647" y="120000"/>
                    <a:pt x="61764" y="120000"/>
                  </a:cubicBezTo>
                  <a:cubicBezTo>
                    <a:pt x="51176" y="120000"/>
                    <a:pt x="42352" y="120000"/>
                    <a:pt x="35294" y="116923"/>
                  </a:cubicBezTo>
                  <a:cubicBezTo>
                    <a:pt x="26470" y="113846"/>
                    <a:pt x="19411" y="109230"/>
                    <a:pt x="14117" y="104615"/>
                  </a:cubicBezTo>
                  <a:cubicBezTo>
                    <a:pt x="10588" y="98461"/>
                    <a:pt x="5294" y="92307"/>
                    <a:pt x="3529" y="86153"/>
                  </a:cubicBezTo>
                  <a:cubicBezTo>
                    <a:pt x="0" y="78461"/>
                    <a:pt x="0" y="70769"/>
                    <a:pt x="0" y="61538"/>
                  </a:cubicBezTo>
                  <a:cubicBezTo>
                    <a:pt x="0" y="53846"/>
                    <a:pt x="0" y="44615"/>
                    <a:pt x="3529" y="36923"/>
                  </a:cubicBezTo>
                  <a:cubicBezTo>
                    <a:pt x="5294" y="29230"/>
                    <a:pt x="8823" y="23076"/>
                    <a:pt x="14117" y="18461"/>
                  </a:cubicBezTo>
                  <a:cubicBezTo>
                    <a:pt x="19411" y="12307"/>
                    <a:pt x="26470" y="7692"/>
                    <a:pt x="33529" y="4615"/>
                  </a:cubicBezTo>
                  <a:cubicBezTo>
                    <a:pt x="42352" y="1538"/>
                    <a:pt x="51176" y="0"/>
                    <a:pt x="61764" y="0"/>
                  </a:cubicBezTo>
                  <a:cubicBezTo>
                    <a:pt x="68823" y="0"/>
                    <a:pt x="75882" y="0"/>
                    <a:pt x="82941" y="1538"/>
                  </a:cubicBezTo>
                  <a:cubicBezTo>
                    <a:pt x="90000" y="3076"/>
                    <a:pt x="95294" y="6153"/>
                    <a:pt x="100588" y="9230"/>
                  </a:cubicBezTo>
                  <a:cubicBezTo>
                    <a:pt x="105882" y="12307"/>
                    <a:pt x="109411" y="16923"/>
                    <a:pt x="112941" y="21538"/>
                  </a:cubicBezTo>
                  <a:cubicBezTo>
                    <a:pt x="116470" y="26153"/>
                    <a:pt x="118235" y="32307"/>
                    <a:pt x="120000" y="40000"/>
                  </a:cubicBezTo>
                  <a:lnTo>
                    <a:pt x="97058" y="4000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3" name="Shape 273"/>
            <p:cNvSpPr/>
            <p:nvPr/>
          </p:nvSpPr>
          <p:spPr>
            <a:xfrm>
              <a:off x="3409950" y="4627562"/>
              <a:ext cx="261938"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4285"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6857" y="29230"/>
                    <a:pt x="12000" y="21538"/>
                    <a:pt x="17142" y="16923"/>
                  </a:cubicBezTo>
                  <a:cubicBezTo>
                    <a:pt x="22285" y="10769"/>
                    <a:pt x="29142" y="7692"/>
                    <a:pt x="36000" y="4615"/>
                  </a:cubicBezTo>
                  <a:cubicBezTo>
                    <a:pt x="42857" y="1538"/>
                    <a:pt x="51428" y="0"/>
                    <a:pt x="60000" y="0"/>
                  </a:cubicBezTo>
                  <a:cubicBezTo>
                    <a:pt x="72000" y="0"/>
                    <a:pt x="82285" y="1538"/>
                    <a:pt x="89142" y="6153"/>
                  </a:cubicBezTo>
                  <a:cubicBezTo>
                    <a:pt x="96000" y="10769"/>
                    <a:pt x="102857" y="15384"/>
                    <a:pt x="108000" y="23076"/>
                  </a:cubicBezTo>
                  <a:cubicBezTo>
                    <a:pt x="111428" y="29230"/>
                    <a:pt x="114857" y="35384"/>
                    <a:pt x="116571" y="43076"/>
                  </a:cubicBezTo>
                  <a:cubicBezTo>
                    <a:pt x="118285" y="52307"/>
                    <a:pt x="120000" y="58461"/>
                    <a:pt x="118285" y="66153"/>
                  </a:cubicBezTo>
                  <a:cubicBezTo>
                    <a:pt x="22285" y="66153"/>
                    <a:pt x="22285" y="66153"/>
                    <a:pt x="22285" y="66153"/>
                  </a:cubicBezTo>
                  <a:cubicBezTo>
                    <a:pt x="22285" y="70769"/>
                    <a:pt x="22285" y="75384"/>
                    <a:pt x="24000" y="80000"/>
                  </a:cubicBezTo>
                  <a:cubicBezTo>
                    <a:pt x="25714" y="84615"/>
                    <a:pt x="29142" y="89230"/>
                    <a:pt x="30857" y="92307"/>
                  </a:cubicBezTo>
                  <a:cubicBezTo>
                    <a:pt x="34285" y="95384"/>
                    <a:pt x="39428" y="98461"/>
                    <a:pt x="44571" y="101538"/>
                  </a:cubicBezTo>
                  <a:cubicBezTo>
                    <a:pt x="49714" y="103076"/>
                    <a:pt x="54857" y="104615"/>
                    <a:pt x="61714"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4285" y="40000"/>
                    <a:pt x="92571" y="36923"/>
                  </a:cubicBezTo>
                  <a:cubicBezTo>
                    <a:pt x="90857" y="32307"/>
                    <a:pt x="89142" y="29230"/>
                    <a:pt x="85714" y="26153"/>
                  </a:cubicBezTo>
                  <a:cubicBezTo>
                    <a:pt x="82285" y="23076"/>
                    <a:pt x="78857" y="21538"/>
                    <a:pt x="73714" y="18461"/>
                  </a:cubicBezTo>
                  <a:cubicBezTo>
                    <a:pt x="68571" y="16923"/>
                    <a:pt x="65142" y="16923"/>
                    <a:pt x="60000" y="16923"/>
                  </a:cubicBezTo>
                  <a:cubicBezTo>
                    <a:pt x="53142" y="16923"/>
                    <a:pt x="49714" y="16923"/>
                    <a:pt x="44571" y="18461"/>
                  </a:cubicBezTo>
                  <a:cubicBezTo>
                    <a:pt x="39428" y="21538"/>
                    <a:pt x="36000" y="23076"/>
                    <a:pt x="32571" y="26153"/>
                  </a:cubicBezTo>
                  <a:cubicBezTo>
                    <a:pt x="29142" y="29230"/>
                    <a:pt x="27428" y="32307"/>
                    <a:pt x="25714" y="36923"/>
                  </a:cubicBezTo>
                  <a:cubicBezTo>
                    <a:pt x="24000" y="40000"/>
                    <a:pt x="22285" y="44615"/>
                    <a:pt x="22285" y="49230"/>
                  </a:cubicBezTo>
                  <a:lnTo>
                    <a:pt x="96000"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4" name="Shape 274"/>
            <p:cNvSpPr/>
            <p:nvPr/>
          </p:nvSpPr>
          <p:spPr>
            <a:xfrm>
              <a:off x="3833812" y="4548187"/>
              <a:ext cx="150813"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8000" y="101632"/>
                    <a:pt x="78000" y="102857"/>
                  </a:cubicBezTo>
                  <a:cubicBezTo>
                    <a:pt x="78000" y="104081"/>
                    <a:pt x="81000" y="104081"/>
                    <a:pt x="81000" y="105306"/>
                  </a:cubicBezTo>
                  <a:cubicBezTo>
                    <a:pt x="84000" y="105306"/>
                    <a:pt x="87000" y="105306"/>
                    <a:pt x="90000" y="106530"/>
                  </a:cubicBezTo>
                  <a:cubicBezTo>
                    <a:pt x="93000" y="106530"/>
                    <a:pt x="99000" y="106530"/>
                    <a:pt x="105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4000" y="119999"/>
                    <a:pt x="75000" y="119999"/>
                    <a:pt x="69000" y="118775"/>
                  </a:cubicBezTo>
                  <a:cubicBezTo>
                    <a:pt x="63000" y="118775"/>
                    <a:pt x="57000" y="117551"/>
                    <a:pt x="51000" y="116326"/>
                  </a:cubicBezTo>
                  <a:cubicBezTo>
                    <a:pt x="48000" y="115102"/>
                    <a:pt x="45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5" name="Shape 275"/>
            <p:cNvSpPr/>
            <p:nvPr/>
          </p:nvSpPr>
          <p:spPr>
            <a:xfrm>
              <a:off x="4037012" y="4525962"/>
              <a:ext cx="233363" cy="390524"/>
            </a:xfrm>
            <a:custGeom>
              <a:pathLst>
                <a:path extrusionOk="0" h="120000" w="120000">
                  <a:moveTo>
                    <a:pt x="0" y="0"/>
                  </a:moveTo>
                  <a:cubicBezTo>
                    <a:pt x="23225" y="0"/>
                    <a:pt x="23225" y="0"/>
                    <a:pt x="23225" y="0"/>
                  </a:cubicBezTo>
                  <a:cubicBezTo>
                    <a:pt x="23225" y="46153"/>
                    <a:pt x="23225" y="46153"/>
                    <a:pt x="23225" y="46153"/>
                  </a:cubicBezTo>
                  <a:cubicBezTo>
                    <a:pt x="23225" y="46153"/>
                    <a:pt x="23225" y="46153"/>
                    <a:pt x="23225" y="46153"/>
                  </a:cubicBezTo>
                  <a:cubicBezTo>
                    <a:pt x="25161" y="42692"/>
                    <a:pt x="29032" y="40384"/>
                    <a:pt x="30967" y="39230"/>
                  </a:cubicBezTo>
                  <a:cubicBezTo>
                    <a:pt x="34838" y="36923"/>
                    <a:pt x="38709" y="35769"/>
                    <a:pt x="42580" y="34615"/>
                  </a:cubicBezTo>
                  <a:cubicBezTo>
                    <a:pt x="46451" y="33461"/>
                    <a:pt x="52258" y="32307"/>
                    <a:pt x="56129" y="32307"/>
                  </a:cubicBezTo>
                  <a:cubicBezTo>
                    <a:pt x="60000" y="31153"/>
                    <a:pt x="65806" y="31153"/>
                    <a:pt x="69677" y="31153"/>
                  </a:cubicBezTo>
                  <a:cubicBezTo>
                    <a:pt x="79354" y="31153"/>
                    <a:pt x="87096" y="32307"/>
                    <a:pt x="92903" y="33461"/>
                  </a:cubicBezTo>
                  <a:cubicBezTo>
                    <a:pt x="100645" y="34615"/>
                    <a:pt x="104516" y="36923"/>
                    <a:pt x="108387" y="40384"/>
                  </a:cubicBezTo>
                  <a:cubicBezTo>
                    <a:pt x="112258" y="42692"/>
                    <a:pt x="116129" y="46153"/>
                    <a:pt x="116129" y="49615"/>
                  </a:cubicBezTo>
                  <a:cubicBezTo>
                    <a:pt x="118064" y="54230"/>
                    <a:pt x="120000" y="57692"/>
                    <a:pt x="120000" y="62307"/>
                  </a:cubicBezTo>
                  <a:cubicBezTo>
                    <a:pt x="120000" y="120000"/>
                    <a:pt x="120000" y="120000"/>
                    <a:pt x="120000" y="120000"/>
                  </a:cubicBezTo>
                  <a:cubicBezTo>
                    <a:pt x="94838" y="120000"/>
                    <a:pt x="94838" y="120000"/>
                    <a:pt x="94838" y="120000"/>
                  </a:cubicBezTo>
                  <a:cubicBezTo>
                    <a:pt x="94838" y="61153"/>
                    <a:pt x="94838" y="61153"/>
                    <a:pt x="94838" y="61153"/>
                  </a:cubicBezTo>
                  <a:cubicBezTo>
                    <a:pt x="94838" y="55384"/>
                    <a:pt x="92903" y="51923"/>
                    <a:pt x="87096" y="48461"/>
                  </a:cubicBezTo>
                  <a:cubicBezTo>
                    <a:pt x="83225" y="45000"/>
                    <a:pt x="75483" y="43846"/>
                    <a:pt x="65806" y="43846"/>
                  </a:cubicBezTo>
                  <a:cubicBezTo>
                    <a:pt x="58064" y="43846"/>
                    <a:pt x="52258" y="43846"/>
                    <a:pt x="46451" y="46153"/>
                  </a:cubicBezTo>
                  <a:cubicBezTo>
                    <a:pt x="42580" y="47307"/>
                    <a:pt x="36774" y="48461"/>
                    <a:pt x="32903" y="50769"/>
                  </a:cubicBezTo>
                  <a:cubicBezTo>
                    <a:pt x="30967" y="54230"/>
                    <a:pt x="27096" y="56538"/>
                    <a:pt x="25161" y="60000"/>
                  </a:cubicBezTo>
                  <a:cubicBezTo>
                    <a:pt x="23225" y="63461"/>
                    <a:pt x="23225" y="66923"/>
                    <a:pt x="23225" y="70384"/>
                  </a:cubicBezTo>
                  <a:cubicBezTo>
                    <a:pt x="23225" y="120000"/>
                    <a:pt x="23225" y="120000"/>
                    <a:pt x="23225" y="120000"/>
                  </a:cubicBezTo>
                  <a:cubicBezTo>
                    <a:pt x="0" y="120000"/>
                    <a:pt x="0" y="120000"/>
                    <a:pt x="0" y="120000"/>
                  </a:cubicBezTo>
                  <a:lnTo>
                    <a:pt x="0" y="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6" name="Shape 276"/>
            <p:cNvSpPr/>
            <p:nvPr/>
          </p:nvSpPr>
          <p:spPr>
            <a:xfrm>
              <a:off x="4322762" y="4627562"/>
              <a:ext cx="258763" cy="293688"/>
            </a:xfrm>
            <a:custGeom>
              <a:pathLst>
                <a:path extrusionOk="0" h="120000" w="120000">
                  <a:moveTo>
                    <a:pt x="118260" y="81538"/>
                  </a:moveTo>
                  <a:cubicBezTo>
                    <a:pt x="114782" y="93846"/>
                    <a:pt x="109565" y="104615"/>
                    <a:pt x="99130" y="110769"/>
                  </a:cubicBezTo>
                  <a:cubicBezTo>
                    <a:pt x="88695" y="116923"/>
                    <a:pt x="76521" y="120000"/>
                    <a:pt x="62608" y="120000"/>
                  </a:cubicBezTo>
                  <a:cubicBezTo>
                    <a:pt x="52173" y="120000"/>
                    <a:pt x="41739"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3478" y="35384"/>
                  </a:cubicBezTo>
                  <a:cubicBezTo>
                    <a:pt x="6956" y="29230"/>
                    <a:pt x="10434"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0434" y="95384"/>
                    <a:pt x="95652" y="89230"/>
                    <a:pt x="97391" y="81538"/>
                  </a:cubicBezTo>
                  <a:lnTo>
                    <a:pt x="118260" y="81538"/>
                  </a:lnTo>
                  <a:close/>
                  <a:moveTo>
                    <a:pt x="97391" y="49230"/>
                  </a:moveTo>
                  <a:cubicBezTo>
                    <a:pt x="97391" y="44615"/>
                    <a:pt x="95652" y="40000"/>
                    <a:pt x="93913" y="36923"/>
                  </a:cubicBezTo>
                  <a:cubicBezTo>
                    <a:pt x="92173" y="32307"/>
                    <a:pt x="88695" y="29230"/>
                    <a:pt x="85217" y="26153"/>
                  </a:cubicBezTo>
                  <a:cubicBezTo>
                    <a:pt x="83478" y="23076"/>
                    <a:pt x="7826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7" name="Shape 277"/>
            <p:cNvSpPr/>
            <p:nvPr/>
          </p:nvSpPr>
          <p:spPr>
            <a:xfrm>
              <a:off x="4762500" y="4627562"/>
              <a:ext cx="254000" cy="293688"/>
            </a:xfrm>
            <a:custGeom>
              <a:pathLst>
                <a:path extrusionOk="0" h="120000" w="120000">
                  <a:moveTo>
                    <a:pt x="97058" y="40000"/>
                  </a:moveTo>
                  <a:cubicBezTo>
                    <a:pt x="95294" y="32307"/>
                    <a:pt x="91764" y="26153"/>
                    <a:pt x="86470" y="23076"/>
                  </a:cubicBezTo>
                  <a:cubicBezTo>
                    <a:pt x="81176" y="18461"/>
                    <a:pt x="74117" y="16923"/>
                    <a:pt x="63529" y="16923"/>
                  </a:cubicBezTo>
                  <a:cubicBezTo>
                    <a:pt x="56470" y="16923"/>
                    <a:pt x="49411" y="18461"/>
                    <a:pt x="44117" y="20000"/>
                  </a:cubicBezTo>
                  <a:cubicBezTo>
                    <a:pt x="38823" y="23076"/>
                    <a:pt x="35294"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5294" y="95384"/>
                    <a:pt x="38823" y="98461"/>
                    <a:pt x="44117" y="100000"/>
                  </a:cubicBezTo>
                  <a:cubicBezTo>
                    <a:pt x="49411" y="103076"/>
                    <a:pt x="54705" y="104615"/>
                    <a:pt x="61764" y="104615"/>
                  </a:cubicBezTo>
                  <a:cubicBezTo>
                    <a:pt x="72352" y="104615"/>
                    <a:pt x="81176" y="101538"/>
                    <a:pt x="86470" y="96923"/>
                  </a:cubicBezTo>
                  <a:cubicBezTo>
                    <a:pt x="93529" y="90769"/>
                    <a:pt x="97058" y="84615"/>
                    <a:pt x="98823" y="75384"/>
                  </a:cubicBezTo>
                  <a:cubicBezTo>
                    <a:pt x="120000" y="75384"/>
                    <a:pt x="120000" y="75384"/>
                    <a:pt x="120000" y="75384"/>
                  </a:cubicBezTo>
                  <a:cubicBezTo>
                    <a:pt x="118235" y="89230"/>
                    <a:pt x="111176" y="101538"/>
                    <a:pt x="102352" y="109230"/>
                  </a:cubicBezTo>
                  <a:cubicBezTo>
                    <a:pt x="91764" y="116923"/>
                    <a:pt x="79411" y="120000"/>
                    <a:pt x="61764" y="120000"/>
                  </a:cubicBezTo>
                  <a:cubicBezTo>
                    <a:pt x="51176" y="120000"/>
                    <a:pt x="42352" y="120000"/>
                    <a:pt x="35294" y="116923"/>
                  </a:cubicBezTo>
                  <a:cubicBezTo>
                    <a:pt x="28235" y="113846"/>
                    <a:pt x="21176" y="109230"/>
                    <a:pt x="15882" y="104615"/>
                  </a:cubicBezTo>
                  <a:cubicBezTo>
                    <a:pt x="10588" y="98461"/>
                    <a:pt x="7058" y="92307"/>
                    <a:pt x="3529" y="86153"/>
                  </a:cubicBezTo>
                  <a:cubicBezTo>
                    <a:pt x="1764" y="78461"/>
                    <a:pt x="0" y="70769"/>
                    <a:pt x="0" y="61538"/>
                  </a:cubicBezTo>
                  <a:cubicBezTo>
                    <a:pt x="0" y="53846"/>
                    <a:pt x="1764" y="44615"/>
                    <a:pt x="3529" y="36923"/>
                  </a:cubicBezTo>
                  <a:cubicBezTo>
                    <a:pt x="7058" y="29230"/>
                    <a:pt x="10588" y="23076"/>
                    <a:pt x="15882" y="18461"/>
                  </a:cubicBezTo>
                  <a:cubicBezTo>
                    <a:pt x="21176" y="12307"/>
                    <a:pt x="26470" y="7692"/>
                    <a:pt x="35294" y="4615"/>
                  </a:cubicBezTo>
                  <a:cubicBezTo>
                    <a:pt x="42352" y="1538"/>
                    <a:pt x="52941" y="0"/>
                    <a:pt x="63529" y="0"/>
                  </a:cubicBezTo>
                  <a:cubicBezTo>
                    <a:pt x="70588" y="0"/>
                    <a:pt x="77647" y="0"/>
                    <a:pt x="84705" y="1538"/>
                  </a:cubicBezTo>
                  <a:cubicBezTo>
                    <a:pt x="90000" y="3076"/>
                    <a:pt x="97058" y="6153"/>
                    <a:pt x="102352" y="9230"/>
                  </a:cubicBezTo>
                  <a:cubicBezTo>
                    <a:pt x="105882" y="12307"/>
                    <a:pt x="111176" y="16923"/>
                    <a:pt x="114705" y="21538"/>
                  </a:cubicBezTo>
                  <a:cubicBezTo>
                    <a:pt x="116470" y="26153"/>
                    <a:pt x="120000" y="32307"/>
                    <a:pt x="120000" y="40000"/>
                  </a:cubicBezTo>
                  <a:lnTo>
                    <a:pt x="97058" y="4000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8" name="Shape 278"/>
            <p:cNvSpPr/>
            <p:nvPr/>
          </p:nvSpPr>
          <p:spPr>
            <a:xfrm>
              <a:off x="5051425" y="4627562"/>
              <a:ext cx="273049" cy="293688"/>
            </a:xfrm>
            <a:custGeom>
              <a:pathLst>
                <a:path extrusionOk="0" h="120000" w="120000">
                  <a:moveTo>
                    <a:pt x="4931" y="36923"/>
                  </a:moveTo>
                  <a:cubicBezTo>
                    <a:pt x="6575" y="29230"/>
                    <a:pt x="11506" y="23076"/>
                    <a:pt x="16438" y="16923"/>
                  </a:cubicBezTo>
                  <a:cubicBezTo>
                    <a:pt x="21369" y="12307"/>
                    <a:pt x="27945" y="7692"/>
                    <a:pt x="34520" y="4615"/>
                  </a:cubicBezTo>
                  <a:cubicBezTo>
                    <a:pt x="42739" y="1538"/>
                    <a:pt x="50958" y="0"/>
                    <a:pt x="60821" y="0"/>
                  </a:cubicBezTo>
                  <a:cubicBezTo>
                    <a:pt x="70684" y="0"/>
                    <a:pt x="78904" y="1538"/>
                    <a:pt x="87123" y="4615"/>
                  </a:cubicBezTo>
                  <a:cubicBezTo>
                    <a:pt x="93698" y="7692"/>
                    <a:pt x="100273" y="12307"/>
                    <a:pt x="105205" y="16923"/>
                  </a:cubicBezTo>
                  <a:cubicBezTo>
                    <a:pt x="110136" y="23076"/>
                    <a:pt x="113424" y="29230"/>
                    <a:pt x="116712" y="36923"/>
                  </a:cubicBezTo>
                  <a:cubicBezTo>
                    <a:pt x="119999" y="44615"/>
                    <a:pt x="119999" y="52307"/>
                    <a:pt x="119999" y="60000"/>
                  </a:cubicBezTo>
                  <a:cubicBezTo>
                    <a:pt x="119999" y="69230"/>
                    <a:pt x="119999" y="76923"/>
                    <a:pt x="116712" y="84615"/>
                  </a:cubicBezTo>
                  <a:cubicBezTo>
                    <a:pt x="113424" y="90769"/>
                    <a:pt x="110136" y="98461"/>
                    <a:pt x="105205" y="103076"/>
                  </a:cubicBezTo>
                  <a:cubicBezTo>
                    <a:pt x="100273" y="109230"/>
                    <a:pt x="93698" y="112307"/>
                    <a:pt x="87123" y="115384"/>
                  </a:cubicBezTo>
                  <a:cubicBezTo>
                    <a:pt x="78904" y="118461"/>
                    <a:pt x="70684" y="120000"/>
                    <a:pt x="60821" y="120000"/>
                  </a:cubicBezTo>
                  <a:cubicBezTo>
                    <a:pt x="50958" y="120000"/>
                    <a:pt x="42739" y="118461"/>
                    <a:pt x="34520" y="115384"/>
                  </a:cubicBezTo>
                  <a:cubicBezTo>
                    <a:pt x="27945" y="112307"/>
                    <a:pt x="21369" y="109230"/>
                    <a:pt x="16438" y="103076"/>
                  </a:cubicBezTo>
                  <a:cubicBezTo>
                    <a:pt x="11506" y="98461"/>
                    <a:pt x="6575" y="90769"/>
                    <a:pt x="4931" y="84615"/>
                  </a:cubicBezTo>
                  <a:cubicBezTo>
                    <a:pt x="1643" y="76923"/>
                    <a:pt x="0" y="69230"/>
                    <a:pt x="0" y="60000"/>
                  </a:cubicBezTo>
                  <a:cubicBezTo>
                    <a:pt x="0" y="52307"/>
                    <a:pt x="1643" y="44615"/>
                    <a:pt x="4931" y="36923"/>
                  </a:cubicBezTo>
                  <a:close/>
                  <a:moveTo>
                    <a:pt x="24657" y="78461"/>
                  </a:moveTo>
                  <a:cubicBezTo>
                    <a:pt x="26301" y="84615"/>
                    <a:pt x="29589" y="89230"/>
                    <a:pt x="32876" y="92307"/>
                  </a:cubicBezTo>
                  <a:cubicBezTo>
                    <a:pt x="36164" y="96923"/>
                    <a:pt x="41095" y="98461"/>
                    <a:pt x="46027" y="101538"/>
                  </a:cubicBezTo>
                  <a:cubicBezTo>
                    <a:pt x="50958" y="103076"/>
                    <a:pt x="55890" y="104615"/>
                    <a:pt x="60821" y="104615"/>
                  </a:cubicBezTo>
                  <a:cubicBezTo>
                    <a:pt x="65753" y="104615"/>
                    <a:pt x="70684" y="103076"/>
                    <a:pt x="75616" y="101538"/>
                  </a:cubicBezTo>
                  <a:cubicBezTo>
                    <a:pt x="80547" y="98461"/>
                    <a:pt x="83835" y="96923"/>
                    <a:pt x="87123" y="92307"/>
                  </a:cubicBezTo>
                  <a:cubicBezTo>
                    <a:pt x="92054" y="89230"/>
                    <a:pt x="93698" y="84615"/>
                    <a:pt x="95342" y="78461"/>
                  </a:cubicBezTo>
                  <a:cubicBezTo>
                    <a:pt x="98630" y="73846"/>
                    <a:pt x="98630" y="67692"/>
                    <a:pt x="98630" y="60000"/>
                  </a:cubicBezTo>
                  <a:cubicBezTo>
                    <a:pt x="98630" y="53846"/>
                    <a:pt x="98630" y="47692"/>
                    <a:pt x="95342" y="41538"/>
                  </a:cubicBezTo>
                  <a:cubicBezTo>
                    <a:pt x="93698" y="36923"/>
                    <a:pt x="92054" y="32307"/>
                    <a:pt x="87123" y="27692"/>
                  </a:cubicBezTo>
                  <a:cubicBezTo>
                    <a:pt x="83835" y="24615"/>
                    <a:pt x="80547" y="21538"/>
                    <a:pt x="75616" y="20000"/>
                  </a:cubicBezTo>
                  <a:cubicBezTo>
                    <a:pt x="70684" y="16923"/>
                    <a:pt x="65753" y="16923"/>
                    <a:pt x="60821" y="16923"/>
                  </a:cubicBezTo>
                  <a:cubicBezTo>
                    <a:pt x="55890" y="16923"/>
                    <a:pt x="50958" y="16923"/>
                    <a:pt x="46027" y="20000"/>
                  </a:cubicBezTo>
                  <a:cubicBezTo>
                    <a:pt x="41095" y="21538"/>
                    <a:pt x="36164" y="24615"/>
                    <a:pt x="32876" y="27692"/>
                  </a:cubicBezTo>
                  <a:cubicBezTo>
                    <a:pt x="29589" y="32307"/>
                    <a:pt x="26301" y="36923"/>
                    <a:pt x="24657" y="41538"/>
                  </a:cubicBezTo>
                  <a:cubicBezTo>
                    <a:pt x="23013" y="47692"/>
                    <a:pt x="21369" y="53846"/>
                    <a:pt x="21369" y="60000"/>
                  </a:cubicBezTo>
                  <a:cubicBezTo>
                    <a:pt x="21369" y="67692"/>
                    <a:pt x="23013" y="73846"/>
                    <a:pt x="24657" y="78461"/>
                  </a:cubicBez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79" name="Shape 279"/>
            <p:cNvSpPr/>
            <p:nvPr/>
          </p:nvSpPr>
          <p:spPr>
            <a:xfrm>
              <a:off x="5376862" y="4627562"/>
              <a:ext cx="398462" cy="288925"/>
            </a:xfrm>
            <a:custGeom>
              <a:pathLst>
                <a:path extrusionOk="0" h="120000" w="120000">
                  <a:moveTo>
                    <a:pt x="0" y="3116"/>
                  </a:moveTo>
                  <a:cubicBezTo>
                    <a:pt x="13584" y="3116"/>
                    <a:pt x="13584" y="3116"/>
                    <a:pt x="13584" y="3116"/>
                  </a:cubicBezTo>
                  <a:cubicBezTo>
                    <a:pt x="13584" y="20259"/>
                    <a:pt x="13584" y="20259"/>
                    <a:pt x="13584" y="20259"/>
                  </a:cubicBezTo>
                  <a:cubicBezTo>
                    <a:pt x="13584" y="20259"/>
                    <a:pt x="13584" y="20259"/>
                    <a:pt x="13584" y="20259"/>
                  </a:cubicBezTo>
                  <a:cubicBezTo>
                    <a:pt x="20377" y="6233"/>
                    <a:pt x="29433" y="0"/>
                    <a:pt x="40754" y="0"/>
                  </a:cubicBezTo>
                  <a:cubicBezTo>
                    <a:pt x="46415" y="0"/>
                    <a:pt x="50943" y="1558"/>
                    <a:pt x="55471" y="4675"/>
                  </a:cubicBezTo>
                  <a:cubicBezTo>
                    <a:pt x="60000" y="7792"/>
                    <a:pt x="63396" y="12467"/>
                    <a:pt x="64528" y="20259"/>
                  </a:cubicBezTo>
                  <a:cubicBezTo>
                    <a:pt x="67924" y="14025"/>
                    <a:pt x="71320" y="7792"/>
                    <a:pt x="75849" y="4675"/>
                  </a:cubicBezTo>
                  <a:cubicBezTo>
                    <a:pt x="80377" y="1558"/>
                    <a:pt x="86037" y="0"/>
                    <a:pt x="91698" y="0"/>
                  </a:cubicBezTo>
                  <a:cubicBezTo>
                    <a:pt x="95094" y="0"/>
                    <a:pt x="99622" y="0"/>
                    <a:pt x="103018" y="1558"/>
                  </a:cubicBezTo>
                  <a:cubicBezTo>
                    <a:pt x="106415" y="3116"/>
                    <a:pt x="109811" y="4675"/>
                    <a:pt x="112075" y="7792"/>
                  </a:cubicBezTo>
                  <a:cubicBezTo>
                    <a:pt x="114339" y="10909"/>
                    <a:pt x="116603" y="14025"/>
                    <a:pt x="117735" y="18701"/>
                  </a:cubicBezTo>
                  <a:cubicBezTo>
                    <a:pt x="118867" y="21818"/>
                    <a:pt x="120000" y="28051"/>
                    <a:pt x="120000" y="34285"/>
                  </a:cubicBezTo>
                  <a:cubicBezTo>
                    <a:pt x="120000" y="120000"/>
                    <a:pt x="120000" y="120000"/>
                    <a:pt x="120000" y="120000"/>
                  </a:cubicBezTo>
                  <a:cubicBezTo>
                    <a:pt x="105283" y="120000"/>
                    <a:pt x="105283" y="120000"/>
                    <a:pt x="105283" y="120000"/>
                  </a:cubicBezTo>
                  <a:cubicBezTo>
                    <a:pt x="105283" y="42077"/>
                    <a:pt x="105283" y="42077"/>
                    <a:pt x="105283" y="42077"/>
                  </a:cubicBezTo>
                  <a:cubicBezTo>
                    <a:pt x="105283" y="38961"/>
                    <a:pt x="105283" y="35844"/>
                    <a:pt x="105283" y="32727"/>
                  </a:cubicBezTo>
                  <a:cubicBezTo>
                    <a:pt x="104150" y="29610"/>
                    <a:pt x="104150" y="26493"/>
                    <a:pt x="103018" y="24935"/>
                  </a:cubicBezTo>
                  <a:cubicBezTo>
                    <a:pt x="100754" y="21818"/>
                    <a:pt x="99622" y="20259"/>
                    <a:pt x="97358" y="18701"/>
                  </a:cubicBezTo>
                  <a:cubicBezTo>
                    <a:pt x="95094" y="17142"/>
                    <a:pt x="92830" y="17142"/>
                    <a:pt x="89433" y="17142"/>
                  </a:cubicBezTo>
                  <a:cubicBezTo>
                    <a:pt x="82641" y="17142"/>
                    <a:pt x="76981" y="20259"/>
                    <a:pt x="72452" y="24935"/>
                  </a:cubicBezTo>
                  <a:cubicBezTo>
                    <a:pt x="69056" y="29610"/>
                    <a:pt x="66792" y="37402"/>
                    <a:pt x="66792" y="46753"/>
                  </a:cubicBezTo>
                  <a:cubicBezTo>
                    <a:pt x="66792" y="120000"/>
                    <a:pt x="66792" y="120000"/>
                    <a:pt x="66792" y="120000"/>
                  </a:cubicBezTo>
                  <a:cubicBezTo>
                    <a:pt x="53207" y="120000"/>
                    <a:pt x="53207" y="120000"/>
                    <a:pt x="53207" y="120000"/>
                  </a:cubicBezTo>
                  <a:cubicBezTo>
                    <a:pt x="53207" y="42077"/>
                    <a:pt x="53207" y="42077"/>
                    <a:pt x="53207" y="42077"/>
                  </a:cubicBezTo>
                  <a:cubicBezTo>
                    <a:pt x="53207" y="38961"/>
                    <a:pt x="53207" y="35844"/>
                    <a:pt x="52075" y="32727"/>
                  </a:cubicBezTo>
                  <a:cubicBezTo>
                    <a:pt x="52075" y="29610"/>
                    <a:pt x="50943" y="26493"/>
                    <a:pt x="49811" y="23376"/>
                  </a:cubicBezTo>
                  <a:cubicBezTo>
                    <a:pt x="48679" y="21818"/>
                    <a:pt x="46415" y="20259"/>
                    <a:pt x="45283" y="18701"/>
                  </a:cubicBezTo>
                  <a:cubicBezTo>
                    <a:pt x="43018" y="17142"/>
                    <a:pt x="39622" y="17142"/>
                    <a:pt x="37358" y="17142"/>
                  </a:cubicBezTo>
                  <a:cubicBezTo>
                    <a:pt x="32830" y="17142"/>
                    <a:pt x="29433" y="17142"/>
                    <a:pt x="26037" y="20259"/>
                  </a:cubicBezTo>
                  <a:cubicBezTo>
                    <a:pt x="23773" y="21818"/>
                    <a:pt x="21509" y="24935"/>
                    <a:pt x="19245" y="28051"/>
                  </a:cubicBezTo>
                  <a:cubicBezTo>
                    <a:pt x="18113" y="31168"/>
                    <a:pt x="15849" y="34285"/>
                    <a:pt x="15849" y="38961"/>
                  </a:cubicBezTo>
                  <a:cubicBezTo>
                    <a:pt x="14716" y="42077"/>
                    <a:pt x="14716" y="43636"/>
                    <a:pt x="14716" y="46753"/>
                  </a:cubicBezTo>
                  <a:cubicBezTo>
                    <a:pt x="14716" y="120000"/>
                    <a:pt x="14716" y="120000"/>
                    <a:pt x="14716"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0" name="Shape 280"/>
            <p:cNvSpPr/>
            <p:nvPr/>
          </p:nvSpPr>
          <p:spPr>
            <a:xfrm>
              <a:off x="5843587" y="4627562"/>
              <a:ext cx="393700" cy="288925"/>
            </a:xfrm>
            <a:custGeom>
              <a:pathLst>
                <a:path extrusionOk="0" h="120000" w="120000">
                  <a:moveTo>
                    <a:pt x="0" y="3116"/>
                  </a:moveTo>
                  <a:cubicBezTo>
                    <a:pt x="12571" y="3116"/>
                    <a:pt x="12571" y="3116"/>
                    <a:pt x="12571" y="3116"/>
                  </a:cubicBezTo>
                  <a:cubicBezTo>
                    <a:pt x="12571" y="20259"/>
                    <a:pt x="12571" y="20259"/>
                    <a:pt x="12571" y="20259"/>
                  </a:cubicBezTo>
                  <a:cubicBezTo>
                    <a:pt x="13714" y="20259"/>
                    <a:pt x="13714" y="20259"/>
                    <a:pt x="13714" y="20259"/>
                  </a:cubicBezTo>
                  <a:cubicBezTo>
                    <a:pt x="19428" y="6233"/>
                    <a:pt x="28571" y="0"/>
                    <a:pt x="41142" y="0"/>
                  </a:cubicBezTo>
                  <a:cubicBezTo>
                    <a:pt x="45714" y="0"/>
                    <a:pt x="51428" y="1558"/>
                    <a:pt x="54857" y="4675"/>
                  </a:cubicBezTo>
                  <a:cubicBezTo>
                    <a:pt x="59428" y="7792"/>
                    <a:pt x="62857" y="12467"/>
                    <a:pt x="64000" y="20259"/>
                  </a:cubicBezTo>
                  <a:cubicBezTo>
                    <a:pt x="67428" y="14025"/>
                    <a:pt x="70857" y="7792"/>
                    <a:pt x="75428" y="4675"/>
                  </a:cubicBezTo>
                  <a:cubicBezTo>
                    <a:pt x="81142" y="1558"/>
                    <a:pt x="85714" y="0"/>
                    <a:pt x="91428" y="0"/>
                  </a:cubicBezTo>
                  <a:cubicBezTo>
                    <a:pt x="96000" y="0"/>
                    <a:pt x="99428" y="0"/>
                    <a:pt x="102857" y="1558"/>
                  </a:cubicBezTo>
                  <a:cubicBezTo>
                    <a:pt x="106285" y="3116"/>
                    <a:pt x="109714" y="4675"/>
                    <a:pt x="112000" y="7792"/>
                  </a:cubicBezTo>
                  <a:cubicBezTo>
                    <a:pt x="114285" y="10909"/>
                    <a:pt x="116571" y="14025"/>
                    <a:pt x="117714" y="18701"/>
                  </a:cubicBezTo>
                  <a:cubicBezTo>
                    <a:pt x="118857"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5142" y="35844"/>
                    <a:pt x="105142" y="32727"/>
                  </a:cubicBezTo>
                  <a:cubicBezTo>
                    <a:pt x="105142" y="29610"/>
                    <a:pt x="104000" y="26493"/>
                    <a:pt x="102857" y="24935"/>
                  </a:cubicBezTo>
                  <a:cubicBezTo>
                    <a:pt x="101714" y="21818"/>
                    <a:pt x="99428" y="20259"/>
                    <a:pt x="97142" y="18701"/>
                  </a:cubicBezTo>
                  <a:cubicBezTo>
                    <a:pt x="96000" y="17142"/>
                    <a:pt x="92571" y="17142"/>
                    <a:pt x="89142" y="17142"/>
                  </a:cubicBezTo>
                  <a:cubicBezTo>
                    <a:pt x="82285" y="17142"/>
                    <a:pt x="76571" y="20259"/>
                    <a:pt x="73142" y="24935"/>
                  </a:cubicBezTo>
                  <a:cubicBezTo>
                    <a:pt x="68571"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1428" y="32727"/>
                  </a:cubicBezTo>
                  <a:cubicBezTo>
                    <a:pt x="51428" y="29610"/>
                    <a:pt x="50285" y="26493"/>
                    <a:pt x="49142" y="23376"/>
                  </a:cubicBezTo>
                  <a:cubicBezTo>
                    <a:pt x="48000" y="21818"/>
                    <a:pt x="46857" y="20259"/>
                    <a:pt x="44571" y="18701"/>
                  </a:cubicBezTo>
                  <a:cubicBezTo>
                    <a:pt x="42285" y="17142"/>
                    <a:pt x="40000" y="17142"/>
                    <a:pt x="36571" y="17142"/>
                  </a:cubicBezTo>
                  <a:cubicBezTo>
                    <a:pt x="32000" y="17142"/>
                    <a:pt x="28571" y="17142"/>
                    <a:pt x="26285" y="20259"/>
                  </a:cubicBezTo>
                  <a:cubicBezTo>
                    <a:pt x="22857" y="21818"/>
                    <a:pt x="20571" y="24935"/>
                    <a:pt x="19428" y="28051"/>
                  </a:cubicBezTo>
                  <a:cubicBezTo>
                    <a:pt x="17142" y="31168"/>
                    <a:pt x="16000" y="34285"/>
                    <a:pt x="14857" y="38961"/>
                  </a:cubicBezTo>
                  <a:cubicBezTo>
                    <a:pt x="13714"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1" name="Shape 281"/>
            <p:cNvSpPr/>
            <p:nvPr/>
          </p:nvSpPr>
          <p:spPr>
            <a:xfrm>
              <a:off x="6308725" y="4525962"/>
              <a:ext cx="46037" cy="390524"/>
            </a:xfrm>
            <a:custGeom>
              <a:pathLst>
                <a:path extrusionOk="0" h="120000" w="120000">
                  <a:moveTo>
                    <a:pt x="120000" y="17073"/>
                  </a:moveTo>
                  <a:lnTo>
                    <a:pt x="0" y="17073"/>
                  </a:lnTo>
                  <a:lnTo>
                    <a:pt x="0" y="0"/>
                  </a:lnTo>
                  <a:lnTo>
                    <a:pt x="120000" y="0"/>
                  </a:lnTo>
                  <a:lnTo>
                    <a:pt x="120000" y="17073"/>
                  </a:lnTo>
                  <a:close/>
                  <a:moveTo>
                    <a:pt x="0" y="33658"/>
                  </a:moveTo>
                  <a:lnTo>
                    <a:pt x="120000" y="33658"/>
                  </a:lnTo>
                  <a:lnTo>
                    <a:pt x="120000" y="120000"/>
                  </a:lnTo>
                  <a:lnTo>
                    <a:pt x="0" y="120000"/>
                  </a:lnTo>
                  <a:lnTo>
                    <a:pt x="0" y="33658"/>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2" name="Shape 282"/>
            <p:cNvSpPr/>
            <p:nvPr/>
          </p:nvSpPr>
          <p:spPr>
            <a:xfrm>
              <a:off x="6396037"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5000" y="104081"/>
                    <a:pt x="78000" y="104081"/>
                    <a:pt x="81000" y="105306"/>
                  </a:cubicBezTo>
                  <a:cubicBezTo>
                    <a:pt x="81000" y="105306"/>
                    <a:pt x="84000" y="105306"/>
                    <a:pt x="87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0000" y="119999"/>
                    <a:pt x="90000" y="119999"/>
                    <a:pt x="90000" y="119999"/>
                  </a:cubicBezTo>
                  <a:cubicBezTo>
                    <a:pt x="81000" y="119999"/>
                    <a:pt x="72000" y="119999"/>
                    <a:pt x="66000" y="118775"/>
                  </a:cubicBezTo>
                  <a:cubicBezTo>
                    <a:pt x="60000" y="118775"/>
                    <a:pt x="54000" y="117551"/>
                    <a:pt x="51000" y="116326"/>
                  </a:cubicBezTo>
                  <a:cubicBezTo>
                    <a:pt x="45000" y="115102"/>
                    <a:pt x="42000" y="112653"/>
                    <a:pt x="42000" y="110204"/>
                  </a:cubicBezTo>
                  <a:cubicBezTo>
                    <a:pt x="39000" y="107755"/>
                    <a:pt x="36000" y="104081"/>
                    <a:pt x="36000" y="99183"/>
                  </a:cubicBezTo>
                  <a:cubicBezTo>
                    <a:pt x="36000" y="41632"/>
                    <a:pt x="36000" y="41632"/>
                    <a:pt x="36000" y="41632"/>
                  </a:cubicBezTo>
                  <a:cubicBezTo>
                    <a:pt x="0" y="41632"/>
                    <a:pt x="0" y="41632"/>
                    <a:pt x="0" y="41632"/>
                  </a:cubicBezTo>
                  <a:cubicBezTo>
                    <a:pt x="0" y="28163"/>
                    <a:pt x="0" y="28163"/>
                    <a:pt x="0" y="28163"/>
                  </a:cubicBezTo>
                  <a:cubicBezTo>
                    <a:pt x="36000" y="28163"/>
                    <a:pt x="36000" y="28163"/>
                    <a:pt x="36000" y="28163"/>
                  </a:cubicBezTo>
                  <a:cubicBezTo>
                    <a:pt x="36000" y="0"/>
                    <a:pt x="36000" y="0"/>
                    <a:pt x="36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3" name="Shape 283"/>
            <p:cNvSpPr/>
            <p:nvPr/>
          </p:nvSpPr>
          <p:spPr>
            <a:xfrm>
              <a:off x="6594475" y="4627562"/>
              <a:ext cx="393700" cy="288925"/>
            </a:xfrm>
            <a:custGeom>
              <a:pathLst>
                <a:path extrusionOk="0" h="120000" w="120000">
                  <a:moveTo>
                    <a:pt x="0" y="3116"/>
                  </a:moveTo>
                  <a:cubicBezTo>
                    <a:pt x="13714" y="3116"/>
                    <a:pt x="13714" y="3116"/>
                    <a:pt x="13714" y="3116"/>
                  </a:cubicBezTo>
                  <a:cubicBezTo>
                    <a:pt x="13714" y="20259"/>
                    <a:pt x="13714" y="20259"/>
                    <a:pt x="13714" y="20259"/>
                  </a:cubicBezTo>
                  <a:cubicBezTo>
                    <a:pt x="13714" y="20259"/>
                    <a:pt x="13714" y="20259"/>
                    <a:pt x="13714" y="20259"/>
                  </a:cubicBezTo>
                  <a:cubicBezTo>
                    <a:pt x="19428" y="6233"/>
                    <a:pt x="29714" y="0"/>
                    <a:pt x="41142" y="0"/>
                  </a:cubicBezTo>
                  <a:cubicBezTo>
                    <a:pt x="46857" y="0"/>
                    <a:pt x="51428" y="1558"/>
                    <a:pt x="56000" y="4675"/>
                  </a:cubicBezTo>
                  <a:cubicBezTo>
                    <a:pt x="59428" y="7792"/>
                    <a:pt x="62857" y="12467"/>
                    <a:pt x="65142" y="20259"/>
                  </a:cubicBezTo>
                  <a:cubicBezTo>
                    <a:pt x="67428" y="14025"/>
                    <a:pt x="72000" y="7792"/>
                    <a:pt x="76571" y="4675"/>
                  </a:cubicBezTo>
                  <a:cubicBezTo>
                    <a:pt x="81142" y="1558"/>
                    <a:pt x="85714" y="0"/>
                    <a:pt x="91428" y="0"/>
                  </a:cubicBezTo>
                  <a:cubicBezTo>
                    <a:pt x="96000" y="0"/>
                    <a:pt x="99428" y="0"/>
                    <a:pt x="102857" y="1558"/>
                  </a:cubicBezTo>
                  <a:cubicBezTo>
                    <a:pt x="107428" y="3116"/>
                    <a:pt x="109714" y="4675"/>
                    <a:pt x="112000" y="7792"/>
                  </a:cubicBezTo>
                  <a:cubicBezTo>
                    <a:pt x="115428" y="10909"/>
                    <a:pt x="116571" y="14025"/>
                    <a:pt x="117714" y="18701"/>
                  </a:cubicBezTo>
                  <a:cubicBezTo>
                    <a:pt x="120000"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6285" y="35844"/>
                    <a:pt x="105142" y="32727"/>
                  </a:cubicBezTo>
                  <a:cubicBezTo>
                    <a:pt x="105142" y="29610"/>
                    <a:pt x="104000" y="26493"/>
                    <a:pt x="102857" y="24935"/>
                  </a:cubicBezTo>
                  <a:cubicBezTo>
                    <a:pt x="101714" y="21818"/>
                    <a:pt x="100571" y="20259"/>
                    <a:pt x="98285" y="18701"/>
                  </a:cubicBezTo>
                  <a:cubicBezTo>
                    <a:pt x="96000" y="17142"/>
                    <a:pt x="92571" y="17142"/>
                    <a:pt x="89142" y="17142"/>
                  </a:cubicBezTo>
                  <a:cubicBezTo>
                    <a:pt x="82285" y="17142"/>
                    <a:pt x="77714" y="20259"/>
                    <a:pt x="73142" y="24935"/>
                  </a:cubicBezTo>
                  <a:cubicBezTo>
                    <a:pt x="69714"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2571" y="32727"/>
                  </a:cubicBezTo>
                  <a:cubicBezTo>
                    <a:pt x="51428" y="29610"/>
                    <a:pt x="51428" y="26493"/>
                    <a:pt x="49142" y="23376"/>
                  </a:cubicBezTo>
                  <a:cubicBezTo>
                    <a:pt x="48000" y="21818"/>
                    <a:pt x="46857" y="20259"/>
                    <a:pt x="44571" y="18701"/>
                  </a:cubicBezTo>
                  <a:cubicBezTo>
                    <a:pt x="42285" y="17142"/>
                    <a:pt x="40000" y="17142"/>
                    <a:pt x="36571" y="17142"/>
                  </a:cubicBezTo>
                  <a:cubicBezTo>
                    <a:pt x="33142" y="17142"/>
                    <a:pt x="29714" y="17142"/>
                    <a:pt x="26285" y="20259"/>
                  </a:cubicBezTo>
                  <a:cubicBezTo>
                    <a:pt x="22857" y="21818"/>
                    <a:pt x="20571" y="24935"/>
                    <a:pt x="19428" y="28051"/>
                  </a:cubicBezTo>
                  <a:cubicBezTo>
                    <a:pt x="17142" y="31168"/>
                    <a:pt x="16000" y="34285"/>
                    <a:pt x="14857" y="38961"/>
                  </a:cubicBezTo>
                  <a:cubicBezTo>
                    <a:pt x="14857"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4" name="Shape 284"/>
            <p:cNvSpPr/>
            <p:nvPr/>
          </p:nvSpPr>
          <p:spPr>
            <a:xfrm>
              <a:off x="7040563" y="4627562"/>
              <a:ext cx="263525"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6000"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8571" y="29230"/>
                    <a:pt x="12000" y="21538"/>
                    <a:pt x="17142" y="16923"/>
                  </a:cubicBezTo>
                  <a:cubicBezTo>
                    <a:pt x="22285" y="10769"/>
                    <a:pt x="29142" y="7692"/>
                    <a:pt x="36000" y="4615"/>
                  </a:cubicBezTo>
                  <a:cubicBezTo>
                    <a:pt x="44571" y="1538"/>
                    <a:pt x="51428" y="0"/>
                    <a:pt x="61714" y="0"/>
                  </a:cubicBezTo>
                  <a:cubicBezTo>
                    <a:pt x="72000" y="0"/>
                    <a:pt x="82285" y="1538"/>
                    <a:pt x="89142" y="6153"/>
                  </a:cubicBezTo>
                  <a:cubicBezTo>
                    <a:pt x="97714" y="10769"/>
                    <a:pt x="102857" y="15384"/>
                    <a:pt x="108000" y="23076"/>
                  </a:cubicBezTo>
                  <a:cubicBezTo>
                    <a:pt x="111428" y="29230"/>
                    <a:pt x="114857" y="35384"/>
                    <a:pt x="116571" y="43076"/>
                  </a:cubicBezTo>
                  <a:cubicBezTo>
                    <a:pt x="118285" y="52307"/>
                    <a:pt x="120000" y="58461"/>
                    <a:pt x="120000" y="66153"/>
                  </a:cubicBezTo>
                  <a:cubicBezTo>
                    <a:pt x="22285" y="66153"/>
                    <a:pt x="22285" y="66153"/>
                    <a:pt x="22285" y="66153"/>
                  </a:cubicBezTo>
                  <a:cubicBezTo>
                    <a:pt x="22285" y="70769"/>
                    <a:pt x="24000" y="75384"/>
                    <a:pt x="24000" y="80000"/>
                  </a:cubicBezTo>
                  <a:cubicBezTo>
                    <a:pt x="25714" y="84615"/>
                    <a:pt x="29142" y="89230"/>
                    <a:pt x="32571" y="92307"/>
                  </a:cubicBezTo>
                  <a:cubicBezTo>
                    <a:pt x="36000" y="95384"/>
                    <a:pt x="39428" y="98461"/>
                    <a:pt x="44571" y="101538"/>
                  </a:cubicBezTo>
                  <a:cubicBezTo>
                    <a:pt x="49714" y="103076"/>
                    <a:pt x="56571" y="104615"/>
                    <a:pt x="63428"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6000" y="40000"/>
                    <a:pt x="92571" y="36923"/>
                  </a:cubicBezTo>
                  <a:cubicBezTo>
                    <a:pt x="90857" y="32307"/>
                    <a:pt x="89142" y="29230"/>
                    <a:pt x="85714" y="26153"/>
                  </a:cubicBezTo>
                  <a:cubicBezTo>
                    <a:pt x="82285" y="23076"/>
                    <a:pt x="78857" y="21538"/>
                    <a:pt x="73714" y="18461"/>
                  </a:cubicBezTo>
                  <a:cubicBezTo>
                    <a:pt x="70285" y="16923"/>
                    <a:pt x="65142" y="16923"/>
                    <a:pt x="60000" y="16923"/>
                  </a:cubicBezTo>
                  <a:cubicBezTo>
                    <a:pt x="54857" y="16923"/>
                    <a:pt x="49714" y="16923"/>
                    <a:pt x="44571" y="18461"/>
                  </a:cubicBezTo>
                  <a:cubicBezTo>
                    <a:pt x="41142" y="21538"/>
                    <a:pt x="36000" y="23076"/>
                    <a:pt x="34285" y="26153"/>
                  </a:cubicBezTo>
                  <a:cubicBezTo>
                    <a:pt x="30857" y="29230"/>
                    <a:pt x="27428" y="32307"/>
                    <a:pt x="25714" y="36923"/>
                  </a:cubicBezTo>
                  <a:cubicBezTo>
                    <a:pt x="24000" y="40000"/>
                    <a:pt x="22285" y="44615"/>
                    <a:pt x="22285" y="49230"/>
                  </a:cubicBezTo>
                  <a:lnTo>
                    <a:pt x="96000"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5" name="Shape 285"/>
            <p:cNvSpPr/>
            <p:nvPr/>
          </p:nvSpPr>
          <p:spPr>
            <a:xfrm>
              <a:off x="7348538" y="4627562"/>
              <a:ext cx="233363" cy="288925"/>
            </a:xfrm>
            <a:custGeom>
              <a:pathLst>
                <a:path extrusionOk="0" h="120000" w="120000">
                  <a:moveTo>
                    <a:pt x="0" y="3116"/>
                  </a:moveTo>
                  <a:cubicBezTo>
                    <a:pt x="21290" y="3116"/>
                    <a:pt x="21290" y="3116"/>
                    <a:pt x="21290" y="3116"/>
                  </a:cubicBezTo>
                  <a:cubicBezTo>
                    <a:pt x="21290" y="21818"/>
                    <a:pt x="21290" y="21818"/>
                    <a:pt x="21290" y="21818"/>
                  </a:cubicBezTo>
                  <a:cubicBezTo>
                    <a:pt x="23225" y="21818"/>
                    <a:pt x="23225" y="21818"/>
                    <a:pt x="23225" y="21818"/>
                  </a:cubicBezTo>
                  <a:cubicBezTo>
                    <a:pt x="27096" y="14025"/>
                    <a:pt x="34838" y="7792"/>
                    <a:pt x="42580" y="4675"/>
                  </a:cubicBezTo>
                  <a:cubicBezTo>
                    <a:pt x="50322" y="1558"/>
                    <a:pt x="60000" y="0"/>
                    <a:pt x="69677" y="0"/>
                  </a:cubicBezTo>
                  <a:cubicBezTo>
                    <a:pt x="79354" y="0"/>
                    <a:pt x="87096" y="1558"/>
                    <a:pt x="92903" y="3116"/>
                  </a:cubicBezTo>
                  <a:cubicBezTo>
                    <a:pt x="100645" y="4675"/>
                    <a:pt x="104516" y="7792"/>
                    <a:pt x="108387" y="12467"/>
                  </a:cubicBezTo>
                  <a:cubicBezTo>
                    <a:pt x="112258" y="15584"/>
                    <a:pt x="116129" y="20259"/>
                    <a:pt x="118064" y="24935"/>
                  </a:cubicBezTo>
                  <a:cubicBezTo>
                    <a:pt x="118064" y="31168"/>
                    <a:pt x="120000" y="35844"/>
                    <a:pt x="120000" y="42077"/>
                  </a:cubicBezTo>
                  <a:cubicBezTo>
                    <a:pt x="120000" y="120000"/>
                    <a:pt x="120000" y="120000"/>
                    <a:pt x="120000" y="120000"/>
                  </a:cubicBezTo>
                  <a:cubicBezTo>
                    <a:pt x="96774" y="120000"/>
                    <a:pt x="96774" y="120000"/>
                    <a:pt x="96774" y="120000"/>
                  </a:cubicBezTo>
                  <a:cubicBezTo>
                    <a:pt x="96774" y="40519"/>
                    <a:pt x="96774" y="40519"/>
                    <a:pt x="96774" y="40519"/>
                  </a:cubicBezTo>
                  <a:cubicBezTo>
                    <a:pt x="96774" y="32727"/>
                    <a:pt x="92903" y="28051"/>
                    <a:pt x="87096" y="23376"/>
                  </a:cubicBezTo>
                  <a:cubicBezTo>
                    <a:pt x="83225" y="18701"/>
                    <a:pt x="75483" y="17142"/>
                    <a:pt x="65806" y="17142"/>
                  </a:cubicBezTo>
                  <a:cubicBezTo>
                    <a:pt x="60000" y="17142"/>
                    <a:pt x="52258" y="17142"/>
                    <a:pt x="46451" y="20259"/>
                  </a:cubicBezTo>
                  <a:cubicBezTo>
                    <a:pt x="42580" y="21818"/>
                    <a:pt x="36774" y="23376"/>
                    <a:pt x="34838" y="26493"/>
                  </a:cubicBezTo>
                  <a:cubicBezTo>
                    <a:pt x="30967" y="31168"/>
                    <a:pt x="27096" y="34285"/>
                    <a:pt x="25161" y="38961"/>
                  </a:cubicBezTo>
                  <a:cubicBezTo>
                    <a:pt x="25161" y="43636"/>
                    <a:pt x="23225" y="48311"/>
                    <a:pt x="23225" y="52987"/>
                  </a:cubicBezTo>
                  <a:cubicBezTo>
                    <a:pt x="23225" y="120000"/>
                    <a:pt x="23225" y="120000"/>
                    <a:pt x="23225"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6" name="Shape 286"/>
            <p:cNvSpPr/>
            <p:nvPr/>
          </p:nvSpPr>
          <p:spPr>
            <a:xfrm>
              <a:off x="7620000"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8000" y="104081"/>
                    <a:pt x="78000" y="104081"/>
                    <a:pt x="81000" y="105306"/>
                  </a:cubicBezTo>
                  <a:cubicBezTo>
                    <a:pt x="81000" y="105306"/>
                    <a:pt x="84000" y="105306"/>
                    <a:pt x="90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1000" y="119999"/>
                    <a:pt x="75000" y="119999"/>
                    <a:pt x="66000" y="118775"/>
                  </a:cubicBezTo>
                  <a:cubicBezTo>
                    <a:pt x="60000" y="118775"/>
                    <a:pt x="54000" y="117551"/>
                    <a:pt x="51000" y="116326"/>
                  </a:cubicBezTo>
                  <a:cubicBezTo>
                    <a:pt x="45000" y="115102"/>
                    <a:pt x="42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87" name="Shape 287"/>
            <p:cNvSpPr/>
            <p:nvPr/>
          </p:nvSpPr>
          <p:spPr>
            <a:xfrm>
              <a:off x="7796213" y="4484687"/>
              <a:ext cx="315912" cy="315912"/>
            </a:xfrm>
            <a:custGeom>
              <a:pathLst>
                <a:path extrusionOk="0" h="120000" w="120000">
                  <a:moveTo>
                    <a:pt x="4285" y="35714"/>
                  </a:moveTo>
                  <a:cubicBezTo>
                    <a:pt x="7142" y="28571"/>
                    <a:pt x="11428" y="22857"/>
                    <a:pt x="17142" y="17142"/>
                  </a:cubicBezTo>
                  <a:cubicBezTo>
                    <a:pt x="22857" y="11428"/>
                    <a:pt x="30000" y="7142"/>
                    <a:pt x="37142" y="4285"/>
                  </a:cubicBezTo>
                  <a:cubicBezTo>
                    <a:pt x="44285" y="1428"/>
                    <a:pt x="51428" y="0"/>
                    <a:pt x="60000" y="0"/>
                  </a:cubicBezTo>
                  <a:cubicBezTo>
                    <a:pt x="68571" y="0"/>
                    <a:pt x="75714" y="1428"/>
                    <a:pt x="82857" y="4285"/>
                  </a:cubicBezTo>
                  <a:cubicBezTo>
                    <a:pt x="91428" y="7142"/>
                    <a:pt x="97142" y="11428"/>
                    <a:pt x="102857" y="17142"/>
                  </a:cubicBezTo>
                  <a:cubicBezTo>
                    <a:pt x="108571" y="22857"/>
                    <a:pt x="112857" y="28571"/>
                    <a:pt x="115714" y="35714"/>
                  </a:cubicBezTo>
                  <a:cubicBezTo>
                    <a:pt x="118571" y="42857"/>
                    <a:pt x="120000" y="51428"/>
                    <a:pt x="120000" y="60000"/>
                  </a:cubicBezTo>
                  <a:cubicBezTo>
                    <a:pt x="120000" y="68571"/>
                    <a:pt x="118571" y="77142"/>
                    <a:pt x="115714" y="84285"/>
                  </a:cubicBezTo>
                  <a:cubicBezTo>
                    <a:pt x="112857" y="91428"/>
                    <a:pt x="108571" y="97142"/>
                    <a:pt x="102857" y="102857"/>
                  </a:cubicBezTo>
                  <a:cubicBezTo>
                    <a:pt x="97142" y="108571"/>
                    <a:pt x="91428" y="112857"/>
                    <a:pt x="82857" y="115714"/>
                  </a:cubicBezTo>
                  <a:cubicBezTo>
                    <a:pt x="75714" y="118571"/>
                    <a:pt x="68571" y="120000"/>
                    <a:pt x="60000" y="120000"/>
                  </a:cubicBezTo>
                  <a:cubicBezTo>
                    <a:pt x="51428" y="120000"/>
                    <a:pt x="44285" y="118571"/>
                    <a:pt x="37142" y="115714"/>
                  </a:cubicBezTo>
                  <a:cubicBezTo>
                    <a:pt x="30000" y="112857"/>
                    <a:pt x="22857" y="108571"/>
                    <a:pt x="17142" y="102857"/>
                  </a:cubicBezTo>
                  <a:cubicBezTo>
                    <a:pt x="11428" y="97142"/>
                    <a:pt x="7142" y="91428"/>
                    <a:pt x="4285" y="84285"/>
                  </a:cubicBezTo>
                  <a:cubicBezTo>
                    <a:pt x="1428" y="77142"/>
                    <a:pt x="0" y="68571"/>
                    <a:pt x="0" y="60000"/>
                  </a:cubicBezTo>
                  <a:cubicBezTo>
                    <a:pt x="0" y="51428"/>
                    <a:pt x="1428" y="42857"/>
                    <a:pt x="4285" y="35714"/>
                  </a:cubicBezTo>
                  <a:close/>
                  <a:moveTo>
                    <a:pt x="14285" y="80000"/>
                  </a:moveTo>
                  <a:cubicBezTo>
                    <a:pt x="17142" y="87142"/>
                    <a:pt x="20000" y="92857"/>
                    <a:pt x="24285" y="97142"/>
                  </a:cubicBezTo>
                  <a:cubicBezTo>
                    <a:pt x="28571" y="101428"/>
                    <a:pt x="34285" y="105714"/>
                    <a:pt x="40000" y="107142"/>
                  </a:cubicBezTo>
                  <a:cubicBezTo>
                    <a:pt x="47142" y="110000"/>
                    <a:pt x="52857" y="111428"/>
                    <a:pt x="60000" y="111428"/>
                  </a:cubicBezTo>
                  <a:cubicBezTo>
                    <a:pt x="67142" y="111428"/>
                    <a:pt x="74285" y="110000"/>
                    <a:pt x="80000" y="107142"/>
                  </a:cubicBezTo>
                  <a:cubicBezTo>
                    <a:pt x="85714" y="105714"/>
                    <a:pt x="91428" y="101428"/>
                    <a:pt x="95714" y="97142"/>
                  </a:cubicBezTo>
                  <a:cubicBezTo>
                    <a:pt x="100000" y="92857"/>
                    <a:pt x="102857" y="87142"/>
                    <a:pt x="105714" y="80000"/>
                  </a:cubicBezTo>
                  <a:cubicBezTo>
                    <a:pt x="108571" y="74285"/>
                    <a:pt x="110000" y="67142"/>
                    <a:pt x="110000" y="60000"/>
                  </a:cubicBezTo>
                  <a:cubicBezTo>
                    <a:pt x="110000" y="52857"/>
                    <a:pt x="108571" y="45714"/>
                    <a:pt x="105714" y="40000"/>
                  </a:cubicBezTo>
                  <a:cubicBezTo>
                    <a:pt x="102857" y="32857"/>
                    <a:pt x="100000" y="28571"/>
                    <a:pt x="95714" y="22857"/>
                  </a:cubicBezTo>
                  <a:cubicBezTo>
                    <a:pt x="91428" y="18571"/>
                    <a:pt x="85714" y="15714"/>
                    <a:pt x="80000" y="12857"/>
                  </a:cubicBezTo>
                  <a:cubicBezTo>
                    <a:pt x="74285" y="10000"/>
                    <a:pt x="67142" y="8571"/>
                    <a:pt x="60000" y="8571"/>
                  </a:cubicBezTo>
                  <a:cubicBezTo>
                    <a:pt x="52857" y="8571"/>
                    <a:pt x="47142" y="10000"/>
                    <a:pt x="40000" y="12857"/>
                  </a:cubicBezTo>
                  <a:cubicBezTo>
                    <a:pt x="34285" y="15714"/>
                    <a:pt x="28571" y="18571"/>
                    <a:pt x="24285" y="22857"/>
                  </a:cubicBezTo>
                  <a:cubicBezTo>
                    <a:pt x="20000" y="28571"/>
                    <a:pt x="17142" y="32857"/>
                    <a:pt x="14285" y="40000"/>
                  </a:cubicBezTo>
                  <a:cubicBezTo>
                    <a:pt x="11428" y="45714"/>
                    <a:pt x="10000" y="52857"/>
                    <a:pt x="10000" y="60000"/>
                  </a:cubicBezTo>
                  <a:cubicBezTo>
                    <a:pt x="10000" y="67142"/>
                    <a:pt x="11428" y="74285"/>
                    <a:pt x="14285" y="80000"/>
                  </a:cubicBezTo>
                  <a:close/>
                  <a:moveTo>
                    <a:pt x="37142" y="24285"/>
                  </a:moveTo>
                  <a:cubicBezTo>
                    <a:pt x="64285" y="24285"/>
                    <a:pt x="64285" y="24285"/>
                    <a:pt x="64285" y="24285"/>
                  </a:cubicBezTo>
                  <a:cubicBezTo>
                    <a:pt x="72857" y="24285"/>
                    <a:pt x="78571" y="27142"/>
                    <a:pt x="82857" y="30000"/>
                  </a:cubicBezTo>
                  <a:cubicBezTo>
                    <a:pt x="87142" y="32857"/>
                    <a:pt x="88571" y="38571"/>
                    <a:pt x="88571" y="45714"/>
                  </a:cubicBezTo>
                  <a:cubicBezTo>
                    <a:pt x="88571" y="51428"/>
                    <a:pt x="87142" y="55714"/>
                    <a:pt x="82857" y="58571"/>
                  </a:cubicBezTo>
                  <a:cubicBezTo>
                    <a:pt x="80000" y="61428"/>
                    <a:pt x="75714" y="64285"/>
                    <a:pt x="70000" y="64285"/>
                  </a:cubicBezTo>
                  <a:cubicBezTo>
                    <a:pt x="90000" y="95714"/>
                    <a:pt x="90000" y="95714"/>
                    <a:pt x="90000" y="95714"/>
                  </a:cubicBezTo>
                  <a:cubicBezTo>
                    <a:pt x="78571" y="95714"/>
                    <a:pt x="78571" y="95714"/>
                    <a:pt x="78571" y="95714"/>
                  </a:cubicBezTo>
                  <a:cubicBezTo>
                    <a:pt x="58571" y="65714"/>
                    <a:pt x="58571" y="65714"/>
                    <a:pt x="58571" y="65714"/>
                  </a:cubicBezTo>
                  <a:cubicBezTo>
                    <a:pt x="47142" y="65714"/>
                    <a:pt x="47142" y="65714"/>
                    <a:pt x="47142" y="65714"/>
                  </a:cubicBezTo>
                  <a:cubicBezTo>
                    <a:pt x="47142" y="95714"/>
                    <a:pt x="47142" y="95714"/>
                    <a:pt x="47142" y="95714"/>
                  </a:cubicBezTo>
                  <a:cubicBezTo>
                    <a:pt x="37142" y="95714"/>
                    <a:pt x="37142" y="95714"/>
                    <a:pt x="37142" y="95714"/>
                  </a:cubicBezTo>
                  <a:lnTo>
                    <a:pt x="37142" y="24285"/>
                  </a:lnTo>
                  <a:close/>
                  <a:moveTo>
                    <a:pt x="47142" y="55714"/>
                  </a:moveTo>
                  <a:cubicBezTo>
                    <a:pt x="58571" y="55714"/>
                    <a:pt x="58571" y="55714"/>
                    <a:pt x="58571" y="55714"/>
                  </a:cubicBezTo>
                  <a:cubicBezTo>
                    <a:pt x="61428" y="55714"/>
                    <a:pt x="64285" y="55714"/>
                    <a:pt x="65714" y="55714"/>
                  </a:cubicBezTo>
                  <a:cubicBezTo>
                    <a:pt x="68571" y="55714"/>
                    <a:pt x="70000" y="55714"/>
                    <a:pt x="71428" y="54285"/>
                  </a:cubicBezTo>
                  <a:cubicBezTo>
                    <a:pt x="74285" y="54285"/>
                    <a:pt x="75714" y="52857"/>
                    <a:pt x="75714" y="51428"/>
                  </a:cubicBezTo>
                  <a:cubicBezTo>
                    <a:pt x="77142" y="50000"/>
                    <a:pt x="77142" y="47142"/>
                    <a:pt x="77142" y="44285"/>
                  </a:cubicBezTo>
                  <a:cubicBezTo>
                    <a:pt x="77142" y="42857"/>
                    <a:pt x="77142" y="40000"/>
                    <a:pt x="75714" y="38571"/>
                  </a:cubicBezTo>
                  <a:cubicBezTo>
                    <a:pt x="75714" y="37142"/>
                    <a:pt x="74285" y="37142"/>
                    <a:pt x="72857" y="35714"/>
                  </a:cubicBezTo>
                  <a:cubicBezTo>
                    <a:pt x="71428" y="34285"/>
                    <a:pt x="70000" y="34285"/>
                    <a:pt x="67142" y="34285"/>
                  </a:cubicBezTo>
                  <a:cubicBezTo>
                    <a:pt x="65714" y="34285"/>
                    <a:pt x="64285" y="34285"/>
                    <a:pt x="61428" y="34285"/>
                  </a:cubicBezTo>
                  <a:cubicBezTo>
                    <a:pt x="47142" y="34285"/>
                    <a:pt x="47142" y="34285"/>
                    <a:pt x="47142" y="34285"/>
                  </a:cubicBezTo>
                  <a:lnTo>
                    <a:pt x="47142" y="55714"/>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
        <p:nvSpPr>
          <p:cNvPr id="288" name="Shape 288"/>
          <p:cNvSpPr txBox="1"/>
          <p:nvPr>
            <p:ph type="ctrTitle"/>
          </p:nvPr>
        </p:nvSpPr>
        <p:spPr>
          <a:xfrm>
            <a:off x="447675" y="1266825"/>
            <a:ext cx="6262687" cy="1730374"/>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3000" u="none" cap="none" strike="noStrike">
                <a:solidFill>
                  <a:schemeClr val="dk2"/>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age for sales presentations">
    <p:spTree>
      <p:nvGrpSpPr>
        <p:cNvPr id="289" name="Shape 289"/>
        <p:cNvGrpSpPr/>
        <p:nvPr/>
      </p:nvGrpSpPr>
      <p:grpSpPr>
        <a:xfrm>
          <a:off x="0" y="0"/>
          <a:ext cx="0" cy="0"/>
          <a:chOff x="0" y="0"/>
          <a:chExt cx="0" cy="0"/>
        </a:xfrm>
      </p:grpSpPr>
      <p:pic>
        <p:nvPicPr>
          <p:cNvPr id="290" name="Shape 290"/>
          <p:cNvPicPr preferRelativeResize="0"/>
          <p:nvPr/>
        </p:nvPicPr>
        <p:blipFill rotWithShape="1">
          <a:blip r:embed="rId2">
            <a:alphaModFix/>
          </a:blip>
          <a:srcRect b="0" l="0" r="0" t="0"/>
          <a:stretch/>
        </p:blipFill>
        <p:spPr>
          <a:xfrm>
            <a:off x="0" y="0"/>
            <a:ext cx="9144000" cy="6858000"/>
          </a:xfrm>
          <a:prstGeom prst="rect">
            <a:avLst/>
          </a:prstGeom>
          <a:noFill/>
          <a:ln>
            <a:noFill/>
          </a:ln>
        </p:spPr>
      </p:pic>
      <p:grpSp>
        <p:nvGrpSpPr>
          <p:cNvPr id="291" name="Shape 291"/>
          <p:cNvGrpSpPr/>
          <p:nvPr/>
        </p:nvGrpSpPr>
        <p:grpSpPr>
          <a:xfrm>
            <a:off x="6901056" y="5829386"/>
            <a:ext cx="1894407" cy="855072"/>
            <a:chOff x="1028700" y="1828800"/>
            <a:chExt cx="7083426" cy="3197225"/>
          </a:xfrm>
        </p:grpSpPr>
        <p:sp>
          <p:nvSpPr>
            <p:cNvPr id="292" name="Shape 292"/>
            <p:cNvSpPr/>
            <p:nvPr/>
          </p:nvSpPr>
          <p:spPr>
            <a:xfrm>
              <a:off x="3371850" y="1828800"/>
              <a:ext cx="1697037" cy="202723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93" name="Shape 293"/>
            <p:cNvSpPr/>
            <p:nvPr/>
          </p:nvSpPr>
          <p:spPr>
            <a:xfrm>
              <a:off x="5222875" y="1828800"/>
              <a:ext cx="1758949" cy="202723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94" name="Shape 294"/>
            <p:cNvSpPr/>
            <p:nvPr/>
          </p:nvSpPr>
          <p:spPr>
            <a:xfrm>
              <a:off x="7304088" y="1870075"/>
              <a:ext cx="417513" cy="1944688"/>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95" name="Shape 295"/>
            <p:cNvSpPr/>
            <p:nvPr/>
          </p:nvSpPr>
          <p:spPr>
            <a:xfrm>
              <a:off x="1028700" y="4525962"/>
              <a:ext cx="269874" cy="390524"/>
            </a:xfrm>
            <a:custGeom>
              <a:pathLst>
                <a:path extrusionOk="0" h="120000" w="120000">
                  <a:moveTo>
                    <a:pt x="0" y="0"/>
                  </a:moveTo>
                  <a:lnTo>
                    <a:pt x="118588" y="0"/>
                  </a:lnTo>
                  <a:lnTo>
                    <a:pt x="118588" y="12682"/>
                  </a:lnTo>
                  <a:lnTo>
                    <a:pt x="21882" y="12682"/>
                  </a:lnTo>
                  <a:lnTo>
                    <a:pt x="21882" y="52195"/>
                  </a:lnTo>
                  <a:lnTo>
                    <a:pt x="112235" y="52195"/>
                  </a:lnTo>
                  <a:lnTo>
                    <a:pt x="112235" y="64878"/>
                  </a:lnTo>
                  <a:lnTo>
                    <a:pt x="21882" y="64878"/>
                  </a:lnTo>
                  <a:lnTo>
                    <a:pt x="21882" y="106341"/>
                  </a:lnTo>
                  <a:lnTo>
                    <a:pt x="120000" y="106341"/>
                  </a:lnTo>
                  <a:lnTo>
                    <a:pt x="120000" y="120000"/>
                  </a:lnTo>
                  <a:lnTo>
                    <a:pt x="0" y="120000"/>
                  </a:lnTo>
                  <a:lnTo>
                    <a:pt x="0" y="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96" name="Shape 296"/>
            <p:cNvSpPr/>
            <p:nvPr/>
          </p:nvSpPr>
          <p:spPr>
            <a:xfrm>
              <a:off x="1322387" y="4635500"/>
              <a:ext cx="269874" cy="280987"/>
            </a:xfrm>
            <a:custGeom>
              <a:pathLst>
                <a:path extrusionOk="0" h="120000" w="120000">
                  <a:moveTo>
                    <a:pt x="46588" y="56271"/>
                  </a:moveTo>
                  <a:lnTo>
                    <a:pt x="2823" y="0"/>
                  </a:lnTo>
                  <a:lnTo>
                    <a:pt x="29647" y="0"/>
                  </a:lnTo>
                  <a:lnTo>
                    <a:pt x="60000" y="41355"/>
                  </a:lnTo>
                  <a:lnTo>
                    <a:pt x="89647" y="0"/>
                  </a:lnTo>
                  <a:lnTo>
                    <a:pt x="115058" y="0"/>
                  </a:lnTo>
                  <a:lnTo>
                    <a:pt x="71294" y="54237"/>
                  </a:lnTo>
                  <a:lnTo>
                    <a:pt x="120000" y="119999"/>
                  </a:lnTo>
                  <a:lnTo>
                    <a:pt x="94588" y="119999"/>
                  </a:lnTo>
                  <a:lnTo>
                    <a:pt x="60000" y="70508"/>
                  </a:lnTo>
                  <a:lnTo>
                    <a:pt x="24705" y="119999"/>
                  </a:lnTo>
                  <a:lnTo>
                    <a:pt x="0" y="119999"/>
                  </a:lnTo>
                  <a:lnTo>
                    <a:pt x="46588" y="56271"/>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97" name="Shape 297"/>
            <p:cNvSpPr/>
            <p:nvPr/>
          </p:nvSpPr>
          <p:spPr>
            <a:xfrm>
              <a:off x="1633537" y="4627562"/>
              <a:ext cx="266699" cy="398462"/>
            </a:xfrm>
            <a:custGeom>
              <a:pathLst>
                <a:path extrusionOk="0" h="120000" w="120000">
                  <a:moveTo>
                    <a:pt x="0" y="2264"/>
                  </a:moveTo>
                  <a:cubicBezTo>
                    <a:pt x="20281" y="2264"/>
                    <a:pt x="20281" y="2264"/>
                    <a:pt x="20281" y="2264"/>
                  </a:cubicBezTo>
                  <a:cubicBezTo>
                    <a:pt x="20281" y="13584"/>
                    <a:pt x="20281" y="13584"/>
                    <a:pt x="20281" y="13584"/>
                  </a:cubicBezTo>
                  <a:cubicBezTo>
                    <a:pt x="21971" y="13584"/>
                    <a:pt x="21971" y="13584"/>
                    <a:pt x="21971" y="13584"/>
                  </a:cubicBezTo>
                  <a:cubicBezTo>
                    <a:pt x="25352" y="9056"/>
                    <a:pt x="30422" y="5660"/>
                    <a:pt x="37183" y="3396"/>
                  </a:cubicBezTo>
                  <a:cubicBezTo>
                    <a:pt x="43943" y="1132"/>
                    <a:pt x="52394" y="0"/>
                    <a:pt x="60845" y="0"/>
                  </a:cubicBezTo>
                  <a:cubicBezTo>
                    <a:pt x="70985" y="0"/>
                    <a:pt x="79436" y="1132"/>
                    <a:pt x="87887" y="3396"/>
                  </a:cubicBezTo>
                  <a:cubicBezTo>
                    <a:pt x="94647" y="5660"/>
                    <a:pt x="101408" y="9056"/>
                    <a:pt x="104788" y="13584"/>
                  </a:cubicBezTo>
                  <a:cubicBezTo>
                    <a:pt x="109859" y="16981"/>
                    <a:pt x="113239" y="22641"/>
                    <a:pt x="116619" y="27169"/>
                  </a:cubicBezTo>
                  <a:cubicBezTo>
                    <a:pt x="118309" y="32830"/>
                    <a:pt x="120000" y="38490"/>
                    <a:pt x="120000" y="44150"/>
                  </a:cubicBezTo>
                  <a:cubicBezTo>
                    <a:pt x="120000" y="50943"/>
                    <a:pt x="118309" y="56603"/>
                    <a:pt x="116619" y="62264"/>
                  </a:cubicBezTo>
                  <a:cubicBezTo>
                    <a:pt x="114929" y="66792"/>
                    <a:pt x="109859" y="71320"/>
                    <a:pt x="106478" y="75849"/>
                  </a:cubicBezTo>
                  <a:cubicBezTo>
                    <a:pt x="101408" y="79245"/>
                    <a:pt x="94647" y="82641"/>
                    <a:pt x="87887" y="84905"/>
                  </a:cubicBezTo>
                  <a:cubicBezTo>
                    <a:pt x="81126" y="87169"/>
                    <a:pt x="70985" y="88301"/>
                    <a:pt x="62535" y="88301"/>
                  </a:cubicBezTo>
                  <a:cubicBezTo>
                    <a:pt x="59154" y="88301"/>
                    <a:pt x="55774" y="88301"/>
                    <a:pt x="52394" y="88301"/>
                  </a:cubicBezTo>
                  <a:cubicBezTo>
                    <a:pt x="47323" y="88301"/>
                    <a:pt x="43943" y="87169"/>
                    <a:pt x="40563" y="86037"/>
                  </a:cubicBezTo>
                  <a:cubicBezTo>
                    <a:pt x="37183" y="84905"/>
                    <a:pt x="33802" y="83773"/>
                    <a:pt x="30422" y="81509"/>
                  </a:cubicBezTo>
                  <a:cubicBezTo>
                    <a:pt x="27042" y="80377"/>
                    <a:pt x="23661" y="78113"/>
                    <a:pt x="21971" y="75849"/>
                  </a:cubicBezTo>
                  <a:cubicBezTo>
                    <a:pt x="20281" y="75849"/>
                    <a:pt x="20281" y="75849"/>
                    <a:pt x="20281" y="75849"/>
                  </a:cubicBezTo>
                  <a:cubicBezTo>
                    <a:pt x="20281" y="120000"/>
                    <a:pt x="20281" y="120000"/>
                    <a:pt x="20281" y="120000"/>
                  </a:cubicBezTo>
                  <a:cubicBezTo>
                    <a:pt x="0" y="120000"/>
                    <a:pt x="0" y="120000"/>
                    <a:pt x="0" y="120000"/>
                  </a:cubicBezTo>
                  <a:lnTo>
                    <a:pt x="0" y="2264"/>
                  </a:lnTo>
                  <a:close/>
                  <a:moveTo>
                    <a:pt x="96338" y="31698"/>
                  </a:moveTo>
                  <a:cubicBezTo>
                    <a:pt x="94647" y="28301"/>
                    <a:pt x="91267" y="24905"/>
                    <a:pt x="87887" y="21509"/>
                  </a:cubicBezTo>
                  <a:cubicBezTo>
                    <a:pt x="86197" y="19245"/>
                    <a:pt x="81126" y="16981"/>
                    <a:pt x="76056" y="14716"/>
                  </a:cubicBezTo>
                  <a:cubicBezTo>
                    <a:pt x="70985" y="13584"/>
                    <a:pt x="65915" y="12452"/>
                    <a:pt x="59154" y="12452"/>
                  </a:cubicBezTo>
                  <a:cubicBezTo>
                    <a:pt x="52394" y="12452"/>
                    <a:pt x="45633" y="13584"/>
                    <a:pt x="40563" y="14716"/>
                  </a:cubicBezTo>
                  <a:cubicBezTo>
                    <a:pt x="35492" y="16981"/>
                    <a:pt x="32112" y="19245"/>
                    <a:pt x="28732" y="22641"/>
                  </a:cubicBezTo>
                  <a:cubicBezTo>
                    <a:pt x="25352" y="24905"/>
                    <a:pt x="23661" y="28301"/>
                    <a:pt x="21971" y="32830"/>
                  </a:cubicBezTo>
                  <a:cubicBezTo>
                    <a:pt x="20281" y="36226"/>
                    <a:pt x="20281" y="40754"/>
                    <a:pt x="20281" y="44150"/>
                  </a:cubicBezTo>
                  <a:cubicBezTo>
                    <a:pt x="20281" y="48679"/>
                    <a:pt x="20281" y="52075"/>
                    <a:pt x="21971" y="56603"/>
                  </a:cubicBezTo>
                  <a:cubicBezTo>
                    <a:pt x="23661" y="60000"/>
                    <a:pt x="25352" y="63396"/>
                    <a:pt x="28732" y="66792"/>
                  </a:cubicBezTo>
                  <a:cubicBezTo>
                    <a:pt x="32112" y="69056"/>
                    <a:pt x="37183" y="72452"/>
                    <a:pt x="42253" y="73584"/>
                  </a:cubicBezTo>
                  <a:cubicBezTo>
                    <a:pt x="47323" y="75849"/>
                    <a:pt x="52394" y="76981"/>
                    <a:pt x="59154" y="76981"/>
                  </a:cubicBezTo>
                  <a:cubicBezTo>
                    <a:pt x="67605" y="76981"/>
                    <a:pt x="72676" y="75849"/>
                    <a:pt x="77746" y="73584"/>
                  </a:cubicBezTo>
                  <a:cubicBezTo>
                    <a:pt x="82816" y="71320"/>
                    <a:pt x="86197" y="69056"/>
                    <a:pt x="89577" y="66792"/>
                  </a:cubicBezTo>
                  <a:cubicBezTo>
                    <a:pt x="92957" y="63396"/>
                    <a:pt x="94647" y="60000"/>
                    <a:pt x="96338" y="55471"/>
                  </a:cubicBezTo>
                  <a:cubicBezTo>
                    <a:pt x="98028" y="52075"/>
                    <a:pt x="98028" y="47547"/>
                    <a:pt x="98028" y="44150"/>
                  </a:cubicBezTo>
                  <a:cubicBezTo>
                    <a:pt x="98028" y="39622"/>
                    <a:pt x="98028" y="36226"/>
                    <a:pt x="96338" y="31698"/>
                  </a:cubicBez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98" name="Shape 298"/>
            <p:cNvSpPr/>
            <p:nvPr/>
          </p:nvSpPr>
          <p:spPr>
            <a:xfrm>
              <a:off x="1938338" y="4627562"/>
              <a:ext cx="258763" cy="293688"/>
            </a:xfrm>
            <a:custGeom>
              <a:pathLst>
                <a:path extrusionOk="0" h="120000" w="120000">
                  <a:moveTo>
                    <a:pt x="118260" y="81538"/>
                  </a:moveTo>
                  <a:cubicBezTo>
                    <a:pt x="114782" y="93846"/>
                    <a:pt x="109565" y="104615"/>
                    <a:pt x="99130" y="110769"/>
                  </a:cubicBezTo>
                  <a:cubicBezTo>
                    <a:pt x="90434" y="116923"/>
                    <a:pt x="78260"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9565"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3043"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6086" y="16923"/>
                    <a:pt x="60869"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299" name="Shape 299"/>
            <p:cNvSpPr/>
            <p:nvPr/>
          </p:nvSpPr>
          <p:spPr>
            <a:xfrm>
              <a:off x="2241550" y="4627562"/>
              <a:ext cx="150813" cy="288925"/>
            </a:xfrm>
            <a:custGeom>
              <a:pathLst>
                <a:path extrusionOk="0" h="120000" w="120000">
                  <a:moveTo>
                    <a:pt x="0" y="3116"/>
                  </a:moveTo>
                  <a:cubicBezTo>
                    <a:pt x="36000" y="3116"/>
                    <a:pt x="36000" y="3116"/>
                    <a:pt x="36000" y="3116"/>
                  </a:cubicBezTo>
                  <a:cubicBezTo>
                    <a:pt x="36000" y="26493"/>
                    <a:pt x="36000" y="26493"/>
                    <a:pt x="36000" y="26493"/>
                  </a:cubicBezTo>
                  <a:cubicBezTo>
                    <a:pt x="36000" y="26493"/>
                    <a:pt x="36000" y="26493"/>
                    <a:pt x="36000" y="26493"/>
                  </a:cubicBezTo>
                  <a:cubicBezTo>
                    <a:pt x="45000" y="17142"/>
                    <a:pt x="57000" y="10909"/>
                    <a:pt x="69000" y="6233"/>
                  </a:cubicBezTo>
                  <a:cubicBezTo>
                    <a:pt x="81000" y="1558"/>
                    <a:pt x="99000" y="0"/>
                    <a:pt x="120000" y="0"/>
                  </a:cubicBezTo>
                  <a:cubicBezTo>
                    <a:pt x="120000" y="20259"/>
                    <a:pt x="120000" y="20259"/>
                    <a:pt x="120000" y="20259"/>
                  </a:cubicBezTo>
                  <a:cubicBezTo>
                    <a:pt x="105000" y="20259"/>
                    <a:pt x="90000" y="21818"/>
                    <a:pt x="81000" y="23376"/>
                  </a:cubicBezTo>
                  <a:cubicBezTo>
                    <a:pt x="69000" y="24935"/>
                    <a:pt x="63000" y="28051"/>
                    <a:pt x="54000" y="32727"/>
                  </a:cubicBezTo>
                  <a:cubicBezTo>
                    <a:pt x="48000" y="37402"/>
                    <a:pt x="45000" y="42077"/>
                    <a:pt x="42000" y="48311"/>
                  </a:cubicBezTo>
                  <a:cubicBezTo>
                    <a:pt x="39000" y="52987"/>
                    <a:pt x="36000" y="60779"/>
                    <a:pt x="36000" y="67012"/>
                  </a:cubicBezTo>
                  <a:cubicBezTo>
                    <a:pt x="36000" y="120000"/>
                    <a:pt x="36000" y="120000"/>
                    <a:pt x="36000"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0" name="Shape 300"/>
            <p:cNvSpPr/>
            <p:nvPr/>
          </p:nvSpPr>
          <p:spPr>
            <a:xfrm>
              <a:off x="2425700" y="4525962"/>
              <a:ext cx="44450" cy="390524"/>
            </a:xfrm>
            <a:custGeom>
              <a:pathLst>
                <a:path extrusionOk="0" h="120000" w="120000">
                  <a:moveTo>
                    <a:pt x="119999" y="17073"/>
                  </a:moveTo>
                  <a:lnTo>
                    <a:pt x="0" y="17073"/>
                  </a:lnTo>
                  <a:lnTo>
                    <a:pt x="0" y="0"/>
                  </a:lnTo>
                  <a:lnTo>
                    <a:pt x="119999" y="0"/>
                  </a:lnTo>
                  <a:lnTo>
                    <a:pt x="119999" y="17073"/>
                  </a:lnTo>
                  <a:close/>
                  <a:moveTo>
                    <a:pt x="0" y="33658"/>
                  </a:moveTo>
                  <a:lnTo>
                    <a:pt x="119999" y="33658"/>
                  </a:lnTo>
                  <a:lnTo>
                    <a:pt x="119999" y="120000"/>
                  </a:lnTo>
                  <a:lnTo>
                    <a:pt x="0" y="120000"/>
                  </a:lnTo>
                  <a:lnTo>
                    <a:pt x="0" y="33658"/>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1" name="Shape 301"/>
            <p:cNvSpPr/>
            <p:nvPr/>
          </p:nvSpPr>
          <p:spPr>
            <a:xfrm>
              <a:off x="2527300" y="4627562"/>
              <a:ext cx="258763" cy="293688"/>
            </a:xfrm>
            <a:custGeom>
              <a:pathLst>
                <a:path extrusionOk="0" h="120000" w="120000">
                  <a:moveTo>
                    <a:pt x="118260" y="81538"/>
                  </a:moveTo>
                  <a:cubicBezTo>
                    <a:pt x="114782" y="93846"/>
                    <a:pt x="109565" y="104615"/>
                    <a:pt x="99130" y="110769"/>
                  </a:cubicBezTo>
                  <a:cubicBezTo>
                    <a:pt x="90434" y="116923"/>
                    <a:pt x="76521" y="120000"/>
                    <a:pt x="62608" y="120000"/>
                  </a:cubicBezTo>
                  <a:cubicBezTo>
                    <a:pt x="52173" y="120000"/>
                    <a:pt x="43478"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5217" y="35384"/>
                  </a:cubicBezTo>
                  <a:cubicBezTo>
                    <a:pt x="6956" y="29230"/>
                    <a:pt x="12173"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2173" y="95384"/>
                    <a:pt x="95652" y="89230"/>
                    <a:pt x="97391" y="81538"/>
                  </a:cubicBezTo>
                  <a:lnTo>
                    <a:pt x="118260" y="81538"/>
                  </a:lnTo>
                  <a:close/>
                  <a:moveTo>
                    <a:pt x="97391" y="49230"/>
                  </a:moveTo>
                  <a:cubicBezTo>
                    <a:pt x="97391" y="44615"/>
                    <a:pt x="95652" y="40000"/>
                    <a:pt x="93913" y="36923"/>
                  </a:cubicBezTo>
                  <a:cubicBezTo>
                    <a:pt x="92173" y="32307"/>
                    <a:pt x="90434" y="29230"/>
                    <a:pt x="86956" y="26153"/>
                  </a:cubicBezTo>
                  <a:cubicBezTo>
                    <a:pt x="83478" y="23076"/>
                    <a:pt x="8000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2" name="Shape 302"/>
            <p:cNvSpPr/>
            <p:nvPr/>
          </p:nvSpPr>
          <p:spPr>
            <a:xfrm>
              <a:off x="2832100" y="4627562"/>
              <a:ext cx="236538" cy="288925"/>
            </a:xfrm>
            <a:custGeom>
              <a:pathLst>
                <a:path extrusionOk="0" h="120000" w="120000">
                  <a:moveTo>
                    <a:pt x="0" y="3116"/>
                  </a:moveTo>
                  <a:cubicBezTo>
                    <a:pt x="22857" y="3116"/>
                    <a:pt x="22857" y="3116"/>
                    <a:pt x="22857" y="3116"/>
                  </a:cubicBezTo>
                  <a:cubicBezTo>
                    <a:pt x="22857" y="21818"/>
                    <a:pt x="22857" y="21818"/>
                    <a:pt x="22857" y="21818"/>
                  </a:cubicBezTo>
                  <a:cubicBezTo>
                    <a:pt x="22857" y="21818"/>
                    <a:pt x="22857" y="21818"/>
                    <a:pt x="22857" y="21818"/>
                  </a:cubicBezTo>
                  <a:cubicBezTo>
                    <a:pt x="28571" y="14025"/>
                    <a:pt x="34285" y="7792"/>
                    <a:pt x="41904" y="4675"/>
                  </a:cubicBezTo>
                  <a:cubicBezTo>
                    <a:pt x="51428" y="1558"/>
                    <a:pt x="59047" y="0"/>
                    <a:pt x="70476" y="0"/>
                  </a:cubicBezTo>
                  <a:cubicBezTo>
                    <a:pt x="80000" y="0"/>
                    <a:pt x="87619" y="1558"/>
                    <a:pt x="93333" y="3116"/>
                  </a:cubicBezTo>
                  <a:cubicBezTo>
                    <a:pt x="99047" y="4675"/>
                    <a:pt x="104761" y="7792"/>
                    <a:pt x="108571" y="12467"/>
                  </a:cubicBezTo>
                  <a:cubicBezTo>
                    <a:pt x="112380" y="15584"/>
                    <a:pt x="116190" y="20259"/>
                    <a:pt x="116190" y="24935"/>
                  </a:cubicBezTo>
                  <a:cubicBezTo>
                    <a:pt x="118095" y="31168"/>
                    <a:pt x="120000" y="35844"/>
                    <a:pt x="120000" y="42077"/>
                  </a:cubicBezTo>
                  <a:cubicBezTo>
                    <a:pt x="120000" y="120000"/>
                    <a:pt x="120000" y="120000"/>
                    <a:pt x="120000" y="120000"/>
                  </a:cubicBezTo>
                  <a:cubicBezTo>
                    <a:pt x="95238" y="120000"/>
                    <a:pt x="95238" y="120000"/>
                    <a:pt x="95238" y="120000"/>
                  </a:cubicBezTo>
                  <a:cubicBezTo>
                    <a:pt x="95238" y="40519"/>
                    <a:pt x="95238" y="40519"/>
                    <a:pt x="95238" y="40519"/>
                  </a:cubicBezTo>
                  <a:cubicBezTo>
                    <a:pt x="95238" y="32727"/>
                    <a:pt x="93333" y="28051"/>
                    <a:pt x="87619" y="23376"/>
                  </a:cubicBezTo>
                  <a:cubicBezTo>
                    <a:pt x="81904" y="18701"/>
                    <a:pt x="76190" y="17142"/>
                    <a:pt x="66666" y="17142"/>
                  </a:cubicBezTo>
                  <a:cubicBezTo>
                    <a:pt x="59047" y="17142"/>
                    <a:pt x="53333" y="17142"/>
                    <a:pt x="47619" y="20259"/>
                  </a:cubicBezTo>
                  <a:cubicBezTo>
                    <a:pt x="41904" y="21818"/>
                    <a:pt x="38095" y="23376"/>
                    <a:pt x="34285" y="26493"/>
                  </a:cubicBezTo>
                  <a:cubicBezTo>
                    <a:pt x="30476" y="31168"/>
                    <a:pt x="28571" y="34285"/>
                    <a:pt x="26666" y="38961"/>
                  </a:cubicBezTo>
                  <a:cubicBezTo>
                    <a:pt x="24761" y="43636"/>
                    <a:pt x="24761" y="48311"/>
                    <a:pt x="24761" y="52987"/>
                  </a:cubicBezTo>
                  <a:cubicBezTo>
                    <a:pt x="24761" y="120000"/>
                    <a:pt x="24761" y="120000"/>
                    <a:pt x="24761"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3" name="Shape 303"/>
            <p:cNvSpPr/>
            <p:nvPr/>
          </p:nvSpPr>
          <p:spPr>
            <a:xfrm>
              <a:off x="3121025" y="4627562"/>
              <a:ext cx="255588" cy="293688"/>
            </a:xfrm>
            <a:custGeom>
              <a:pathLst>
                <a:path extrusionOk="0" h="120000" w="120000">
                  <a:moveTo>
                    <a:pt x="97058" y="40000"/>
                  </a:moveTo>
                  <a:cubicBezTo>
                    <a:pt x="95294" y="32307"/>
                    <a:pt x="91764" y="26153"/>
                    <a:pt x="84705" y="23076"/>
                  </a:cubicBezTo>
                  <a:cubicBezTo>
                    <a:pt x="79411" y="18461"/>
                    <a:pt x="72352" y="16923"/>
                    <a:pt x="63529" y="16923"/>
                  </a:cubicBezTo>
                  <a:cubicBezTo>
                    <a:pt x="56470" y="16923"/>
                    <a:pt x="49411" y="18461"/>
                    <a:pt x="44117" y="20000"/>
                  </a:cubicBezTo>
                  <a:cubicBezTo>
                    <a:pt x="38823" y="23076"/>
                    <a:pt x="33529"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3529" y="95384"/>
                    <a:pt x="38823" y="98461"/>
                    <a:pt x="42352" y="100000"/>
                  </a:cubicBezTo>
                  <a:cubicBezTo>
                    <a:pt x="47647" y="103076"/>
                    <a:pt x="54705" y="104615"/>
                    <a:pt x="61764" y="104615"/>
                  </a:cubicBezTo>
                  <a:cubicBezTo>
                    <a:pt x="72352" y="104615"/>
                    <a:pt x="79411" y="101538"/>
                    <a:pt x="86470" y="96923"/>
                  </a:cubicBezTo>
                  <a:cubicBezTo>
                    <a:pt x="91764" y="90769"/>
                    <a:pt x="95294" y="84615"/>
                    <a:pt x="97058" y="75384"/>
                  </a:cubicBezTo>
                  <a:cubicBezTo>
                    <a:pt x="120000" y="75384"/>
                    <a:pt x="120000" y="75384"/>
                    <a:pt x="120000" y="75384"/>
                  </a:cubicBezTo>
                  <a:cubicBezTo>
                    <a:pt x="116470" y="89230"/>
                    <a:pt x="111176" y="101538"/>
                    <a:pt x="100588" y="109230"/>
                  </a:cubicBezTo>
                  <a:cubicBezTo>
                    <a:pt x="91764" y="116923"/>
                    <a:pt x="77647" y="120000"/>
                    <a:pt x="61764" y="120000"/>
                  </a:cubicBezTo>
                  <a:cubicBezTo>
                    <a:pt x="51176" y="120000"/>
                    <a:pt x="42352" y="120000"/>
                    <a:pt x="35294" y="116923"/>
                  </a:cubicBezTo>
                  <a:cubicBezTo>
                    <a:pt x="26470" y="113846"/>
                    <a:pt x="19411" y="109230"/>
                    <a:pt x="14117" y="104615"/>
                  </a:cubicBezTo>
                  <a:cubicBezTo>
                    <a:pt x="10588" y="98461"/>
                    <a:pt x="5294" y="92307"/>
                    <a:pt x="3529" y="86153"/>
                  </a:cubicBezTo>
                  <a:cubicBezTo>
                    <a:pt x="0" y="78461"/>
                    <a:pt x="0" y="70769"/>
                    <a:pt x="0" y="61538"/>
                  </a:cubicBezTo>
                  <a:cubicBezTo>
                    <a:pt x="0" y="53846"/>
                    <a:pt x="0" y="44615"/>
                    <a:pt x="3529" y="36923"/>
                  </a:cubicBezTo>
                  <a:cubicBezTo>
                    <a:pt x="5294" y="29230"/>
                    <a:pt x="8823" y="23076"/>
                    <a:pt x="14117" y="18461"/>
                  </a:cubicBezTo>
                  <a:cubicBezTo>
                    <a:pt x="19411" y="12307"/>
                    <a:pt x="26470" y="7692"/>
                    <a:pt x="33529" y="4615"/>
                  </a:cubicBezTo>
                  <a:cubicBezTo>
                    <a:pt x="42352" y="1538"/>
                    <a:pt x="51176" y="0"/>
                    <a:pt x="61764" y="0"/>
                  </a:cubicBezTo>
                  <a:cubicBezTo>
                    <a:pt x="68823" y="0"/>
                    <a:pt x="75882" y="0"/>
                    <a:pt x="82941" y="1538"/>
                  </a:cubicBezTo>
                  <a:cubicBezTo>
                    <a:pt x="90000" y="3076"/>
                    <a:pt x="95294" y="6153"/>
                    <a:pt x="100588" y="9230"/>
                  </a:cubicBezTo>
                  <a:cubicBezTo>
                    <a:pt x="105882" y="12307"/>
                    <a:pt x="109411" y="16923"/>
                    <a:pt x="112941" y="21538"/>
                  </a:cubicBezTo>
                  <a:cubicBezTo>
                    <a:pt x="116470" y="26153"/>
                    <a:pt x="118235" y="32307"/>
                    <a:pt x="120000" y="40000"/>
                  </a:cubicBezTo>
                  <a:lnTo>
                    <a:pt x="97058" y="4000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4" name="Shape 304"/>
            <p:cNvSpPr/>
            <p:nvPr/>
          </p:nvSpPr>
          <p:spPr>
            <a:xfrm>
              <a:off x="3409950" y="4627562"/>
              <a:ext cx="261938"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4285"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6857" y="29230"/>
                    <a:pt x="12000" y="21538"/>
                    <a:pt x="17142" y="16923"/>
                  </a:cubicBezTo>
                  <a:cubicBezTo>
                    <a:pt x="22285" y="10769"/>
                    <a:pt x="29142" y="7692"/>
                    <a:pt x="36000" y="4615"/>
                  </a:cubicBezTo>
                  <a:cubicBezTo>
                    <a:pt x="42857" y="1538"/>
                    <a:pt x="51428" y="0"/>
                    <a:pt x="60000" y="0"/>
                  </a:cubicBezTo>
                  <a:cubicBezTo>
                    <a:pt x="72000" y="0"/>
                    <a:pt x="82285" y="1538"/>
                    <a:pt x="89142" y="6153"/>
                  </a:cubicBezTo>
                  <a:cubicBezTo>
                    <a:pt x="96000" y="10769"/>
                    <a:pt x="102857" y="15384"/>
                    <a:pt x="108000" y="23076"/>
                  </a:cubicBezTo>
                  <a:cubicBezTo>
                    <a:pt x="111428" y="29230"/>
                    <a:pt x="114857" y="35384"/>
                    <a:pt x="116571" y="43076"/>
                  </a:cubicBezTo>
                  <a:cubicBezTo>
                    <a:pt x="118285" y="52307"/>
                    <a:pt x="120000" y="58461"/>
                    <a:pt x="118285" y="66153"/>
                  </a:cubicBezTo>
                  <a:cubicBezTo>
                    <a:pt x="22285" y="66153"/>
                    <a:pt x="22285" y="66153"/>
                    <a:pt x="22285" y="66153"/>
                  </a:cubicBezTo>
                  <a:cubicBezTo>
                    <a:pt x="22285" y="70769"/>
                    <a:pt x="22285" y="75384"/>
                    <a:pt x="24000" y="80000"/>
                  </a:cubicBezTo>
                  <a:cubicBezTo>
                    <a:pt x="25714" y="84615"/>
                    <a:pt x="29142" y="89230"/>
                    <a:pt x="30857" y="92307"/>
                  </a:cubicBezTo>
                  <a:cubicBezTo>
                    <a:pt x="34285" y="95384"/>
                    <a:pt x="39428" y="98461"/>
                    <a:pt x="44571" y="101538"/>
                  </a:cubicBezTo>
                  <a:cubicBezTo>
                    <a:pt x="49714" y="103076"/>
                    <a:pt x="54857" y="104615"/>
                    <a:pt x="61714"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4285" y="40000"/>
                    <a:pt x="92571" y="36923"/>
                  </a:cubicBezTo>
                  <a:cubicBezTo>
                    <a:pt x="90857" y="32307"/>
                    <a:pt x="89142" y="29230"/>
                    <a:pt x="85714" y="26153"/>
                  </a:cubicBezTo>
                  <a:cubicBezTo>
                    <a:pt x="82285" y="23076"/>
                    <a:pt x="78857" y="21538"/>
                    <a:pt x="73714" y="18461"/>
                  </a:cubicBezTo>
                  <a:cubicBezTo>
                    <a:pt x="68571" y="16923"/>
                    <a:pt x="65142" y="16923"/>
                    <a:pt x="60000" y="16923"/>
                  </a:cubicBezTo>
                  <a:cubicBezTo>
                    <a:pt x="53142" y="16923"/>
                    <a:pt x="49714" y="16923"/>
                    <a:pt x="44571" y="18461"/>
                  </a:cubicBezTo>
                  <a:cubicBezTo>
                    <a:pt x="39428" y="21538"/>
                    <a:pt x="36000" y="23076"/>
                    <a:pt x="32571" y="26153"/>
                  </a:cubicBezTo>
                  <a:cubicBezTo>
                    <a:pt x="29142" y="29230"/>
                    <a:pt x="27428" y="32307"/>
                    <a:pt x="25714" y="36923"/>
                  </a:cubicBezTo>
                  <a:cubicBezTo>
                    <a:pt x="24000" y="40000"/>
                    <a:pt x="22285" y="44615"/>
                    <a:pt x="22285" y="49230"/>
                  </a:cubicBezTo>
                  <a:lnTo>
                    <a:pt x="96000"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5" name="Shape 305"/>
            <p:cNvSpPr/>
            <p:nvPr/>
          </p:nvSpPr>
          <p:spPr>
            <a:xfrm>
              <a:off x="3833812" y="4548187"/>
              <a:ext cx="150813"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8000" y="101632"/>
                    <a:pt x="78000" y="102857"/>
                  </a:cubicBezTo>
                  <a:cubicBezTo>
                    <a:pt x="78000" y="104081"/>
                    <a:pt x="81000" y="104081"/>
                    <a:pt x="81000" y="105306"/>
                  </a:cubicBezTo>
                  <a:cubicBezTo>
                    <a:pt x="84000" y="105306"/>
                    <a:pt x="87000" y="105306"/>
                    <a:pt x="90000" y="106530"/>
                  </a:cubicBezTo>
                  <a:cubicBezTo>
                    <a:pt x="93000" y="106530"/>
                    <a:pt x="99000" y="106530"/>
                    <a:pt x="105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4000" y="119999"/>
                    <a:pt x="75000" y="119999"/>
                    <a:pt x="69000" y="118775"/>
                  </a:cubicBezTo>
                  <a:cubicBezTo>
                    <a:pt x="63000" y="118775"/>
                    <a:pt x="57000" y="117551"/>
                    <a:pt x="51000" y="116326"/>
                  </a:cubicBezTo>
                  <a:cubicBezTo>
                    <a:pt x="48000" y="115102"/>
                    <a:pt x="45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6" name="Shape 306"/>
            <p:cNvSpPr/>
            <p:nvPr/>
          </p:nvSpPr>
          <p:spPr>
            <a:xfrm>
              <a:off x="4037012" y="4525962"/>
              <a:ext cx="233363" cy="390524"/>
            </a:xfrm>
            <a:custGeom>
              <a:pathLst>
                <a:path extrusionOk="0" h="120000" w="120000">
                  <a:moveTo>
                    <a:pt x="0" y="0"/>
                  </a:moveTo>
                  <a:cubicBezTo>
                    <a:pt x="23225" y="0"/>
                    <a:pt x="23225" y="0"/>
                    <a:pt x="23225" y="0"/>
                  </a:cubicBezTo>
                  <a:cubicBezTo>
                    <a:pt x="23225" y="46153"/>
                    <a:pt x="23225" y="46153"/>
                    <a:pt x="23225" y="46153"/>
                  </a:cubicBezTo>
                  <a:cubicBezTo>
                    <a:pt x="23225" y="46153"/>
                    <a:pt x="23225" y="46153"/>
                    <a:pt x="23225" y="46153"/>
                  </a:cubicBezTo>
                  <a:cubicBezTo>
                    <a:pt x="25161" y="42692"/>
                    <a:pt x="29032" y="40384"/>
                    <a:pt x="30967" y="39230"/>
                  </a:cubicBezTo>
                  <a:cubicBezTo>
                    <a:pt x="34838" y="36923"/>
                    <a:pt x="38709" y="35769"/>
                    <a:pt x="42580" y="34615"/>
                  </a:cubicBezTo>
                  <a:cubicBezTo>
                    <a:pt x="46451" y="33461"/>
                    <a:pt x="52258" y="32307"/>
                    <a:pt x="56129" y="32307"/>
                  </a:cubicBezTo>
                  <a:cubicBezTo>
                    <a:pt x="60000" y="31153"/>
                    <a:pt x="65806" y="31153"/>
                    <a:pt x="69677" y="31153"/>
                  </a:cubicBezTo>
                  <a:cubicBezTo>
                    <a:pt x="79354" y="31153"/>
                    <a:pt x="87096" y="32307"/>
                    <a:pt x="92903" y="33461"/>
                  </a:cubicBezTo>
                  <a:cubicBezTo>
                    <a:pt x="100645" y="34615"/>
                    <a:pt x="104516" y="36923"/>
                    <a:pt x="108387" y="40384"/>
                  </a:cubicBezTo>
                  <a:cubicBezTo>
                    <a:pt x="112258" y="42692"/>
                    <a:pt x="116129" y="46153"/>
                    <a:pt x="116129" y="49615"/>
                  </a:cubicBezTo>
                  <a:cubicBezTo>
                    <a:pt x="118064" y="54230"/>
                    <a:pt x="120000" y="57692"/>
                    <a:pt x="120000" y="62307"/>
                  </a:cubicBezTo>
                  <a:cubicBezTo>
                    <a:pt x="120000" y="120000"/>
                    <a:pt x="120000" y="120000"/>
                    <a:pt x="120000" y="120000"/>
                  </a:cubicBezTo>
                  <a:cubicBezTo>
                    <a:pt x="94838" y="120000"/>
                    <a:pt x="94838" y="120000"/>
                    <a:pt x="94838" y="120000"/>
                  </a:cubicBezTo>
                  <a:cubicBezTo>
                    <a:pt x="94838" y="61153"/>
                    <a:pt x="94838" y="61153"/>
                    <a:pt x="94838" y="61153"/>
                  </a:cubicBezTo>
                  <a:cubicBezTo>
                    <a:pt x="94838" y="55384"/>
                    <a:pt x="92903" y="51923"/>
                    <a:pt x="87096" y="48461"/>
                  </a:cubicBezTo>
                  <a:cubicBezTo>
                    <a:pt x="83225" y="45000"/>
                    <a:pt x="75483" y="43846"/>
                    <a:pt x="65806" y="43846"/>
                  </a:cubicBezTo>
                  <a:cubicBezTo>
                    <a:pt x="58064" y="43846"/>
                    <a:pt x="52258" y="43846"/>
                    <a:pt x="46451" y="46153"/>
                  </a:cubicBezTo>
                  <a:cubicBezTo>
                    <a:pt x="42580" y="47307"/>
                    <a:pt x="36774" y="48461"/>
                    <a:pt x="32903" y="50769"/>
                  </a:cubicBezTo>
                  <a:cubicBezTo>
                    <a:pt x="30967" y="54230"/>
                    <a:pt x="27096" y="56538"/>
                    <a:pt x="25161" y="60000"/>
                  </a:cubicBezTo>
                  <a:cubicBezTo>
                    <a:pt x="23225" y="63461"/>
                    <a:pt x="23225" y="66923"/>
                    <a:pt x="23225" y="70384"/>
                  </a:cubicBezTo>
                  <a:cubicBezTo>
                    <a:pt x="23225" y="120000"/>
                    <a:pt x="23225" y="120000"/>
                    <a:pt x="23225" y="120000"/>
                  </a:cubicBezTo>
                  <a:cubicBezTo>
                    <a:pt x="0" y="120000"/>
                    <a:pt x="0" y="120000"/>
                    <a:pt x="0" y="120000"/>
                  </a:cubicBezTo>
                  <a:lnTo>
                    <a:pt x="0" y="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7" name="Shape 307"/>
            <p:cNvSpPr/>
            <p:nvPr/>
          </p:nvSpPr>
          <p:spPr>
            <a:xfrm>
              <a:off x="4322762" y="4627562"/>
              <a:ext cx="258763" cy="293688"/>
            </a:xfrm>
            <a:custGeom>
              <a:pathLst>
                <a:path extrusionOk="0" h="120000" w="120000">
                  <a:moveTo>
                    <a:pt x="118260" y="81538"/>
                  </a:moveTo>
                  <a:cubicBezTo>
                    <a:pt x="114782" y="93846"/>
                    <a:pt x="109565" y="104615"/>
                    <a:pt x="99130" y="110769"/>
                  </a:cubicBezTo>
                  <a:cubicBezTo>
                    <a:pt x="88695" y="116923"/>
                    <a:pt x="76521" y="120000"/>
                    <a:pt x="62608" y="120000"/>
                  </a:cubicBezTo>
                  <a:cubicBezTo>
                    <a:pt x="52173" y="120000"/>
                    <a:pt x="41739" y="118461"/>
                    <a:pt x="34782" y="116923"/>
                  </a:cubicBezTo>
                  <a:cubicBezTo>
                    <a:pt x="27826" y="113846"/>
                    <a:pt x="20869" y="109230"/>
                    <a:pt x="15652" y="103076"/>
                  </a:cubicBezTo>
                  <a:cubicBezTo>
                    <a:pt x="10434" y="98461"/>
                    <a:pt x="6956" y="92307"/>
                    <a:pt x="3478" y="84615"/>
                  </a:cubicBezTo>
                  <a:cubicBezTo>
                    <a:pt x="1739" y="76923"/>
                    <a:pt x="0" y="69230"/>
                    <a:pt x="0" y="60000"/>
                  </a:cubicBezTo>
                  <a:cubicBezTo>
                    <a:pt x="0" y="50769"/>
                    <a:pt x="1739" y="43076"/>
                    <a:pt x="3478" y="35384"/>
                  </a:cubicBezTo>
                  <a:cubicBezTo>
                    <a:pt x="6956" y="29230"/>
                    <a:pt x="10434" y="21538"/>
                    <a:pt x="17391" y="16923"/>
                  </a:cubicBezTo>
                  <a:cubicBezTo>
                    <a:pt x="22608" y="10769"/>
                    <a:pt x="29565" y="7692"/>
                    <a:pt x="36521" y="4615"/>
                  </a:cubicBezTo>
                  <a:cubicBezTo>
                    <a:pt x="43478" y="1538"/>
                    <a:pt x="52173" y="0"/>
                    <a:pt x="60869" y="0"/>
                  </a:cubicBezTo>
                  <a:cubicBezTo>
                    <a:pt x="73043" y="0"/>
                    <a:pt x="81739" y="1538"/>
                    <a:pt x="90434" y="6153"/>
                  </a:cubicBezTo>
                  <a:cubicBezTo>
                    <a:pt x="97391" y="10769"/>
                    <a:pt x="104347" y="15384"/>
                    <a:pt x="107826" y="23076"/>
                  </a:cubicBezTo>
                  <a:cubicBezTo>
                    <a:pt x="113043" y="29230"/>
                    <a:pt x="116521" y="35384"/>
                    <a:pt x="118260" y="43076"/>
                  </a:cubicBezTo>
                  <a:cubicBezTo>
                    <a:pt x="120000" y="52307"/>
                    <a:pt x="120000" y="58461"/>
                    <a:pt x="120000" y="66153"/>
                  </a:cubicBezTo>
                  <a:cubicBezTo>
                    <a:pt x="22608" y="66153"/>
                    <a:pt x="22608" y="66153"/>
                    <a:pt x="22608" y="66153"/>
                  </a:cubicBezTo>
                  <a:cubicBezTo>
                    <a:pt x="22608" y="70769"/>
                    <a:pt x="22608" y="75384"/>
                    <a:pt x="24347" y="80000"/>
                  </a:cubicBezTo>
                  <a:cubicBezTo>
                    <a:pt x="26086" y="84615"/>
                    <a:pt x="27826" y="89230"/>
                    <a:pt x="31304" y="92307"/>
                  </a:cubicBezTo>
                  <a:cubicBezTo>
                    <a:pt x="34782" y="95384"/>
                    <a:pt x="40000" y="98461"/>
                    <a:pt x="45217" y="101538"/>
                  </a:cubicBezTo>
                  <a:cubicBezTo>
                    <a:pt x="50434" y="103076"/>
                    <a:pt x="55652" y="104615"/>
                    <a:pt x="62608" y="104615"/>
                  </a:cubicBezTo>
                  <a:cubicBezTo>
                    <a:pt x="71304" y="104615"/>
                    <a:pt x="80000" y="101538"/>
                    <a:pt x="85217" y="98461"/>
                  </a:cubicBezTo>
                  <a:cubicBezTo>
                    <a:pt x="90434" y="95384"/>
                    <a:pt x="95652" y="89230"/>
                    <a:pt x="97391" y="81538"/>
                  </a:cubicBezTo>
                  <a:lnTo>
                    <a:pt x="118260" y="81538"/>
                  </a:lnTo>
                  <a:close/>
                  <a:moveTo>
                    <a:pt x="97391" y="49230"/>
                  </a:moveTo>
                  <a:cubicBezTo>
                    <a:pt x="97391" y="44615"/>
                    <a:pt x="95652" y="40000"/>
                    <a:pt x="93913" y="36923"/>
                  </a:cubicBezTo>
                  <a:cubicBezTo>
                    <a:pt x="92173" y="32307"/>
                    <a:pt x="88695" y="29230"/>
                    <a:pt x="85217" y="26153"/>
                  </a:cubicBezTo>
                  <a:cubicBezTo>
                    <a:pt x="83478" y="23076"/>
                    <a:pt x="78260" y="21538"/>
                    <a:pt x="74782" y="18461"/>
                  </a:cubicBezTo>
                  <a:cubicBezTo>
                    <a:pt x="69565" y="16923"/>
                    <a:pt x="64347" y="16923"/>
                    <a:pt x="59130" y="16923"/>
                  </a:cubicBezTo>
                  <a:cubicBezTo>
                    <a:pt x="53913" y="16923"/>
                    <a:pt x="48695" y="16923"/>
                    <a:pt x="45217" y="18461"/>
                  </a:cubicBezTo>
                  <a:cubicBezTo>
                    <a:pt x="40000" y="21538"/>
                    <a:pt x="36521" y="23076"/>
                    <a:pt x="33043" y="26153"/>
                  </a:cubicBezTo>
                  <a:cubicBezTo>
                    <a:pt x="29565" y="29230"/>
                    <a:pt x="27826" y="32307"/>
                    <a:pt x="26086" y="36923"/>
                  </a:cubicBezTo>
                  <a:cubicBezTo>
                    <a:pt x="24347" y="40000"/>
                    <a:pt x="22608" y="44615"/>
                    <a:pt x="22608" y="49230"/>
                  </a:cubicBezTo>
                  <a:lnTo>
                    <a:pt x="97391"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8" name="Shape 308"/>
            <p:cNvSpPr/>
            <p:nvPr/>
          </p:nvSpPr>
          <p:spPr>
            <a:xfrm>
              <a:off x="4762500" y="4627562"/>
              <a:ext cx="254000" cy="293688"/>
            </a:xfrm>
            <a:custGeom>
              <a:pathLst>
                <a:path extrusionOk="0" h="120000" w="120000">
                  <a:moveTo>
                    <a:pt x="97058" y="40000"/>
                  </a:moveTo>
                  <a:cubicBezTo>
                    <a:pt x="95294" y="32307"/>
                    <a:pt x="91764" y="26153"/>
                    <a:pt x="86470" y="23076"/>
                  </a:cubicBezTo>
                  <a:cubicBezTo>
                    <a:pt x="81176" y="18461"/>
                    <a:pt x="74117" y="16923"/>
                    <a:pt x="63529" y="16923"/>
                  </a:cubicBezTo>
                  <a:cubicBezTo>
                    <a:pt x="56470" y="16923"/>
                    <a:pt x="49411" y="18461"/>
                    <a:pt x="44117" y="20000"/>
                  </a:cubicBezTo>
                  <a:cubicBezTo>
                    <a:pt x="38823" y="23076"/>
                    <a:pt x="35294" y="26153"/>
                    <a:pt x="31764" y="30769"/>
                  </a:cubicBezTo>
                  <a:cubicBezTo>
                    <a:pt x="28235" y="33846"/>
                    <a:pt x="26470" y="40000"/>
                    <a:pt x="24705" y="44615"/>
                  </a:cubicBezTo>
                  <a:cubicBezTo>
                    <a:pt x="22941" y="50769"/>
                    <a:pt x="22941" y="55384"/>
                    <a:pt x="22941" y="61538"/>
                  </a:cubicBezTo>
                  <a:cubicBezTo>
                    <a:pt x="22941" y="67692"/>
                    <a:pt x="22941" y="72307"/>
                    <a:pt x="24705" y="76923"/>
                  </a:cubicBezTo>
                  <a:cubicBezTo>
                    <a:pt x="26470" y="83076"/>
                    <a:pt x="28235" y="87692"/>
                    <a:pt x="31764" y="90769"/>
                  </a:cubicBezTo>
                  <a:cubicBezTo>
                    <a:pt x="35294" y="95384"/>
                    <a:pt x="38823" y="98461"/>
                    <a:pt x="44117" y="100000"/>
                  </a:cubicBezTo>
                  <a:cubicBezTo>
                    <a:pt x="49411" y="103076"/>
                    <a:pt x="54705" y="104615"/>
                    <a:pt x="61764" y="104615"/>
                  </a:cubicBezTo>
                  <a:cubicBezTo>
                    <a:pt x="72352" y="104615"/>
                    <a:pt x="81176" y="101538"/>
                    <a:pt x="86470" y="96923"/>
                  </a:cubicBezTo>
                  <a:cubicBezTo>
                    <a:pt x="93529" y="90769"/>
                    <a:pt x="97058" y="84615"/>
                    <a:pt x="98823" y="75384"/>
                  </a:cubicBezTo>
                  <a:cubicBezTo>
                    <a:pt x="120000" y="75384"/>
                    <a:pt x="120000" y="75384"/>
                    <a:pt x="120000" y="75384"/>
                  </a:cubicBezTo>
                  <a:cubicBezTo>
                    <a:pt x="118235" y="89230"/>
                    <a:pt x="111176" y="101538"/>
                    <a:pt x="102352" y="109230"/>
                  </a:cubicBezTo>
                  <a:cubicBezTo>
                    <a:pt x="91764" y="116923"/>
                    <a:pt x="79411" y="120000"/>
                    <a:pt x="61764" y="120000"/>
                  </a:cubicBezTo>
                  <a:cubicBezTo>
                    <a:pt x="51176" y="120000"/>
                    <a:pt x="42352" y="120000"/>
                    <a:pt x="35294" y="116923"/>
                  </a:cubicBezTo>
                  <a:cubicBezTo>
                    <a:pt x="28235" y="113846"/>
                    <a:pt x="21176" y="109230"/>
                    <a:pt x="15882" y="104615"/>
                  </a:cubicBezTo>
                  <a:cubicBezTo>
                    <a:pt x="10588" y="98461"/>
                    <a:pt x="7058" y="92307"/>
                    <a:pt x="3529" y="86153"/>
                  </a:cubicBezTo>
                  <a:cubicBezTo>
                    <a:pt x="1764" y="78461"/>
                    <a:pt x="0" y="70769"/>
                    <a:pt x="0" y="61538"/>
                  </a:cubicBezTo>
                  <a:cubicBezTo>
                    <a:pt x="0" y="53846"/>
                    <a:pt x="1764" y="44615"/>
                    <a:pt x="3529" y="36923"/>
                  </a:cubicBezTo>
                  <a:cubicBezTo>
                    <a:pt x="7058" y="29230"/>
                    <a:pt x="10588" y="23076"/>
                    <a:pt x="15882" y="18461"/>
                  </a:cubicBezTo>
                  <a:cubicBezTo>
                    <a:pt x="21176" y="12307"/>
                    <a:pt x="26470" y="7692"/>
                    <a:pt x="35294" y="4615"/>
                  </a:cubicBezTo>
                  <a:cubicBezTo>
                    <a:pt x="42352" y="1538"/>
                    <a:pt x="52941" y="0"/>
                    <a:pt x="63529" y="0"/>
                  </a:cubicBezTo>
                  <a:cubicBezTo>
                    <a:pt x="70588" y="0"/>
                    <a:pt x="77647" y="0"/>
                    <a:pt x="84705" y="1538"/>
                  </a:cubicBezTo>
                  <a:cubicBezTo>
                    <a:pt x="90000" y="3076"/>
                    <a:pt x="97058" y="6153"/>
                    <a:pt x="102352" y="9230"/>
                  </a:cubicBezTo>
                  <a:cubicBezTo>
                    <a:pt x="105882" y="12307"/>
                    <a:pt x="111176" y="16923"/>
                    <a:pt x="114705" y="21538"/>
                  </a:cubicBezTo>
                  <a:cubicBezTo>
                    <a:pt x="116470" y="26153"/>
                    <a:pt x="120000" y="32307"/>
                    <a:pt x="120000" y="40000"/>
                  </a:cubicBezTo>
                  <a:lnTo>
                    <a:pt x="97058" y="4000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09" name="Shape 309"/>
            <p:cNvSpPr/>
            <p:nvPr/>
          </p:nvSpPr>
          <p:spPr>
            <a:xfrm>
              <a:off x="5051425" y="4627562"/>
              <a:ext cx="273049" cy="293688"/>
            </a:xfrm>
            <a:custGeom>
              <a:pathLst>
                <a:path extrusionOk="0" h="120000" w="120000">
                  <a:moveTo>
                    <a:pt x="4931" y="36923"/>
                  </a:moveTo>
                  <a:cubicBezTo>
                    <a:pt x="6575" y="29230"/>
                    <a:pt x="11506" y="23076"/>
                    <a:pt x="16438" y="16923"/>
                  </a:cubicBezTo>
                  <a:cubicBezTo>
                    <a:pt x="21369" y="12307"/>
                    <a:pt x="27945" y="7692"/>
                    <a:pt x="34520" y="4615"/>
                  </a:cubicBezTo>
                  <a:cubicBezTo>
                    <a:pt x="42739" y="1538"/>
                    <a:pt x="50958" y="0"/>
                    <a:pt x="60821" y="0"/>
                  </a:cubicBezTo>
                  <a:cubicBezTo>
                    <a:pt x="70684" y="0"/>
                    <a:pt x="78904" y="1538"/>
                    <a:pt x="87123" y="4615"/>
                  </a:cubicBezTo>
                  <a:cubicBezTo>
                    <a:pt x="93698" y="7692"/>
                    <a:pt x="100273" y="12307"/>
                    <a:pt x="105205" y="16923"/>
                  </a:cubicBezTo>
                  <a:cubicBezTo>
                    <a:pt x="110136" y="23076"/>
                    <a:pt x="113424" y="29230"/>
                    <a:pt x="116712" y="36923"/>
                  </a:cubicBezTo>
                  <a:cubicBezTo>
                    <a:pt x="119999" y="44615"/>
                    <a:pt x="119999" y="52307"/>
                    <a:pt x="119999" y="60000"/>
                  </a:cubicBezTo>
                  <a:cubicBezTo>
                    <a:pt x="119999" y="69230"/>
                    <a:pt x="119999" y="76923"/>
                    <a:pt x="116712" y="84615"/>
                  </a:cubicBezTo>
                  <a:cubicBezTo>
                    <a:pt x="113424" y="90769"/>
                    <a:pt x="110136" y="98461"/>
                    <a:pt x="105205" y="103076"/>
                  </a:cubicBezTo>
                  <a:cubicBezTo>
                    <a:pt x="100273" y="109230"/>
                    <a:pt x="93698" y="112307"/>
                    <a:pt x="87123" y="115384"/>
                  </a:cubicBezTo>
                  <a:cubicBezTo>
                    <a:pt x="78904" y="118461"/>
                    <a:pt x="70684" y="120000"/>
                    <a:pt x="60821" y="120000"/>
                  </a:cubicBezTo>
                  <a:cubicBezTo>
                    <a:pt x="50958" y="120000"/>
                    <a:pt x="42739" y="118461"/>
                    <a:pt x="34520" y="115384"/>
                  </a:cubicBezTo>
                  <a:cubicBezTo>
                    <a:pt x="27945" y="112307"/>
                    <a:pt x="21369" y="109230"/>
                    <a:pt x="16438" y="103076"/>
                  </a:cubicBezTo>
                  <a:cubicBezTo>
                    <a:pt x="11506" y="98461"/>
                    <a:pt x="6575" y="90769"/>
                    <a:pt x="4931" y="84615"/>
                  </a:cubicBezTo>
                  <a:cubicBezTo>
                    <a:pt x="1643" y="76923"/>
                    <a:pt x="0" y="69230"/>
                    <a:pt x="0" y="60000"/>
                  </a:cubicBezTo>
                  <a:cubicBezTo>
                    <a:pt x="0" y="52307"/>
                    <a:pt x="1643" y="44615"/>
                    <a:pt x="4931" y="36923"/>
                  </a:cubicBezTo>
                  <a:close/>
                  <a:moveTo>
                    <a:pt x="24657" y="78461"/>
                  </a:moveTo>
                  <a:cubicBezTo>
                    <a:pt x="26301" y="84615"/>
                    <a:pt x="29589" y="89230"/>
                    <a:pt x="32876" y="92307"/>
                  </a:cubicBezTo>
                  <a:cubicBezTo>
                    <a:pt x="36164" y="96923"/>
                    <a:pt x="41095" y="98461"/>
                    <a:pt x="46027" y="101538"/>
                  </a:cubicBezTo>
                  <a:cubicBezTo>
                    <a:pt x="50958" y="103076"/>
                    <a:pt x="55890" y="104615"/>
                    <a:pt x="60821" y="104615"/>
                  </a:cubicBezTo>
                  <a:cubicBezTo>
                    <a:pt x="65753" y="104615"/>
                    <a:pt x="70684" y="103076"/>
                    <a:pt x="75616" y="101538"/>
                  </a:cubicBezTo>
                  <a:cubicBezTo>
                    <a:pt x="80547" y="98461"/>
                    <a:pt x="83835" y="96923"/>
                    <a:pt x="87123" y="92307"/>
                  </a:cubicBezTo>
                  <a:cubicBezTo>
                    <a:pt x="92054" y="89230"/>
                    <a:pt x="93698" y="84615"/>
                    <a:pt x="95342" y="78461"/>
                  </a:cubicBezTo>
                  <a:cubicBezTo>
                    <a:pt x="98630" y="73846"/>
                    <a:pt x="98630" y="67692"/>
                    <a:pt x="98630" y="60000"/>
                  </a:cubicBezTo>
                  <a:cubicBezTo>
                    <a:pt x="98630" y="53846"/>
                    <a:pt x="98630" y="47692"/>
                    <a:pt x="95342" y="41538"/>
                  </a:cubicBezTo>
                  <a:cubicBezTo>
                    <a:pt x="93698" y="36923"/>
                    <a:pt x="92054" y="32307"/>
                    <a:pt x="87123" y="27692"/>
                  </a:cubicBezTo>
                  <a:cubicBezTo>
                    <a:pt x="83835" y="24615"/>
                    <a:pt x="80547" y="21538"/>
                    <a:pt x="75616" y="20000"/>
                  </a:cubicBezTo>
                  <a:cubicBezTo>
                    <a:pt x="70684" y="16923"/>
                    <a:pt x="65753" y="16923"/>
                    <a:pt x="60821" y="16923"/>
                  </a:cubicBezTo>
                  <a:cubicBezTo>
                    <a:pt x="55890" y="16923"/>
                    <a:pt x="50958" y="16923"/>
                    <a:pt x="46027" y="20000"/>
                  </a:cubicBezTo>
                  <a:cubicBezTo>
                    <a:pt x="41095" y="21538"/>
                    <a:pt x="36164" y="24615"/>
                    <a:pt x="32876" y="27692"/>
                  </a:cubicBezTo>
                  <a:cubicBezTo>
                    <a:pt x="29589" y="32307"/>
                    <a:pt x="26301" y="36923"/>
                    <a:pt x="24657" y="41538"/>
                  </a:cubicBezTo>
                  <a:cubicBezTo>
                    <a:pt x="23013" y="47692"/>
                    <a:pt x="21369" y="53846"/>
                    <a:pt x="21369" y="60000"/>
                  </a:cubicBezTo>
                  <a:cubicBezTo>
                    <a:pt x="21369" y="67692"/>
                    <a:pt x="23013" y="73846"/>
                    <a:pt x="24657" y="78461"/>
                  </a:cubicBez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0" name="Shape 310"/>
            <p:cNvSpPr/>
            <p:nvPr/>
          </p:nvSpPr>
          <p:spPr>
            <a:xfrm>
              <a:off x="5376862" y="4627562"/>
              <a:ext cx="398462" cy="288925"/>
            </a:xfrm>
            <a:custGeom>
              <a:pathLst>
                <a:path extrusionOk="0" h="120000" w="120000">
                  <a:moveTo>
                    <a:pt x="0" y="3116"/>
                  </a:moveTo>
                  <a:cubicBezTo>
                    <a:pt x="13584" y="3116"/>
                    <a:pt x="13584" y="3116"/>
                    <a:pt x="13584" y="3116"/>
                  </a:cubicBezTo>
                  <a:cubicBezTo>
                    <a:pt x="13584" y="20259"/>
                    <a:pt x="13584" y="20259"/>
                    <a:pt x="13584" y="20259"/>
                  </a:cubicBezTo>
                  <a:cubicBezTo>
                    <a:pt x="13584" y="20259"/>
                    <a:pt x="13584" y="20259"/>
                    <a:pt x="13584" y="20259"/>
                  </a:cubicBezTo>
                  <a:cubicBezTo>
                    <a:pt x="20377" y="6233"/>
                    <a:pt x="29433" y="0"/>
                    <a:pt x="40754" y="0"/>
                  </a:cubicBezTo>
                  <a:cubicBezTo>
                    <a:pt x="46415" y="0"/>
                    <a:pt x="50943" y="1558"/>
                    <a:pt x="55471" y="4675"/>
                  </a:cubicBezTo>
                  <a:cubicBezTo>
                    <a:pt x="60000" y="7792"/>
                    <a:pt x="63396" y="12467"/>
                    <a:pt x="64528" y="20259"/>
                  </a:cubicBezTo>
                  <a:cubicBezTo>
                    <a:pt x="67924" y="14025"/>
                    <a:pt x="71320" y="7792"/>
                    <a:pt x="75849" y="4675"/>
                  </a:cubicBezTo>
                  <a:cubicBezTo>
                    <a:pt x="80377" y="1558"/>
                    <a:pt x="86037" y="0"/>
                    <a:pt x="91698" y="0"/>
                  </a:cubicBezTo>
                  <a:cubicBezTo>
                    <a:pt x="95094" y="0"/>
                    <a:pt x="99622" y="0"/>
                    <a:pt x="103018" y="1558"/>
                  </a:cubicBezTo>
                  <a:cubicBezTo>
                    <a:pt x="106415" y="3116"/>
                    <a:pt x="109811" y="4675"/>
                    <a:pt x="112075" y="7792"/>
                  </a:cubicBezTo>
                  <a:cubicBezTo>
                    <a:pt x="114339" y="10909"/>
                    <a:pt x="116603" y="14025"/>
                    <a:pt x="117735" y="18701"/>
                  </a:cubicBezTo>
                  <a:cubicBezTo>
                    <a:pt x="118867" y="21818"/>
                    <a:pt x="120000" y="28051"/>
                    <a:pt x="120000" y="34285"/>
                  </a:cubicBezTo>
                  <a:cubicBezTo>
                    <a:pt x="120000" y="120000"/>
                    <a:pt x="120000" y="120000"/>
                    <a:pt x="120000" y="120000"/>
                  </a:cubicBezTo>
                  <a:cubicBezTo>
                    <a:pt x="105283" y="120000"/>
                    <a:pt x="105283" y="120000"/>
                    <a:pt x="105283" y="120000"/>
                  </a:cubicBezTo>
                  <a:cubicBezTo>
                    <a:pt x="105283" y="42077"/>
                    <a:pt x="105283" y="42077"/>
                    <a:pt x="105283" y="42077"/>
                  </a:cubicBezTo>
                  <a:cubicBezTo>
                    <a:pt x="105283" y="38961"/>
                    <a:pt x="105283" y="35844"/>
                    <a:pt x="105283" y="32727"/>
                  </a:cubicBezTo>
                  <a:cubicBezTo>
                    <a:pt x="104150" y="29610"/>
                    <a:pt x="104150" y="26493"/>
                    <a:pt x="103018" y="24935"/>
                  </a:cubicBezTo>
                  <a:cubicBezTo>
                    <a:pt x="100754" y="21818"/>
                    <a:pt x="99622" y="20259"/>
                    <a:pt x="97358" y="18701"/>
                  </a:cubicBezTo>
                  <a:cubicBezTo>
                    <a:pt x="95094" y="17142"/>
                    <a:pt x="92830" y="17142"/>
                    <a:pt x="89433" y="17142"/>
                  </a:cubicBezTo>
                  <a:cubicBezTo>
                    <a:pt x="82641" y="17142"/>
                    <a:pt x="76981" y="20259"/>
                    <a:pt x="72452" y="24935"/>
                  </a:cubicBezTo>
                  <a:cubicBezTo>
                    <a:pt x="69056" y="29610"/>
                    <a:pt x="66792" y="37402"/>
                    <a:pt x="66792" y="46753"/>
                  </a:cubicBezTo>
                  <a:cubicBezTo>
                    <a:pt x="66792" y="120000"/>
                    <a:pt x="66792" y="120000"/>
                    <a:pt x="66792" y="120000"/>
                  </a:cubicBezTo>
                  <a:cubicBezTo>
                    <a:pt x="53207" y="120000"/>
                    <a:pt x="53207" y="120000"/>
                    <a:pt x="53207" y="120000"/>
                  </a:cubicBezTo>
                  <a:cubicBezTo>
                    <a:pt x="53207" y="42077"/>
                    <a:pt x="53207" y="42077"/>
                    <a:pt x="53207" y="42077"/>
                  </a:cubicBezTo>
                  <a:cubicBezTo>
                    <a:pt x="53207" y="38961"/>
                    <a:pt x="53207" y="35844"/>
                    <a:pt x="52075" y="32727"/>
                  </a:cubicBezTo>
                  <a:cubicBezTo>
                    <a:pt x="52075" y="29610"/>
                    <a:pt x="50943" y="26493"/>
                    <a:pt x="49811" y="23376"/>
                  </a:cubicBezTo>
                  <a:cubicBezTo>
                    <a:pt x="48679" y="21818"/>
                    <a:pt x="46415" y="20259"/>
                    <a:pt x="45283" y="18701"/>
                  </a:cubicBezTo>
                  <a:cubicBezTo>
                    <a:pt x="43018" y="17142"/>
                    <a:pt x="39622" y="17142"/>
                    <a:pt x="37358" y="17142"/>
                  </a:cubicBezTo>
                  <a:cubicBezTo>
                    <a:pt x="32830" y="17142"/>
                    <a:pt x="29433" y="17142"/>
                    <a:pt x="26037" y="20259"/>
                  </a:cubicBezTo>
                  <a:cubicBezTo>
                    <a:pt x="23773" y="21818"/>
                    <a:pt x="21509" y="24935"/>
                    <a:pt x="19245" y="28051"/>
                  </a:cubicBezTo>
                  <a:cubicBezTo>
                    <a:pt x="18113" y="31168"/>
                    <a:pt x="15849" y="34285"/>
                    <a:pt x="15849" y="38961"/>
                  </a:cubicBezTo>
                  <a:cubicBezTo>
                    <a:pt x="14716" y="42077"/>
                    <a:pt x="14716" y="43636"/>
                    <a:pt x="14716" y="46753"/>
                  </a:cubicBezTo>
                  <a:cubicBezTo>
                    <a:pt x="14716" y="120000"/>
                    <a:pt x="14716" y="120000"/>
                    <a:pt x="14716"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1" name="Shape 311"/>
            <p:cNvSpPr/>
            <p:nvPr/>
          </p:nvSpPr>
          <p:spPr>
            <a:xfrm>
              <a:off x="5843587" y="4627562"/>
              <a:ext cx="393700" cy="288925"/>
            </a:xfrm>
            <a:custGeom>
              <a:pathLst>
                <a:path extrusionOk="0" h="120000" w="120000">
                  <a:moveTo>
                    <a:pt x="0" y="3116"/>
                  </a:moveTo>
                  <a:cubicBezTo>
                    <a:pt x="12571" y="3116"/>
                    <a:pt x="12571" y="3116"/>
                    <a:pt x="12571" y="3116"/>
                  </a:cubicBezTo>
                  <a:cubicBezTo>
                    <a:pt x="12571" y="20259"/>
                    <a:pt x="12571" y="20259"/>
                    <a:pt x="12571" y="20259"/>
                  </a:cubicBezTo>
                  <a:cubicBezTo>
                    <a:pt x="13714" y="20259"/>
                    <a:pt x="13714" y="20259"/>
                    <a:pt x="13714" y="20259"/>
                  </a:cubicBezTo>
                  <a:cubicBezTo>
                    <a:pt x="19428" y="6233"/>
                    <a:pt x="28571" y="0"/>
                    <a:pt x="41142" y="0"/>
                  </a:cubicBezTo>
                  <a:cubicBezTo>
                    <a:pt x="45714" y="0"/>
                    <a:pt x="51428" y="1558"/>
                    <a:pt x="54857" y="4675"/>
                  </a:cubicBezTo>
                  <a:cubicBezTo>
                    <a:pt x="59428" y="7792"/>
                    <a:pt x="62857" y="12467"/>
                    <a:pt x="64000" y="20259"/>
                  </a:cubicBezTo>
                  <a:cubicBezTo>
                    <a:pt x="67428" y="14025"/>
                    <a:pt x="70857" y="7792"/>
                    <a:pt x="75428" y="4675"/>
                  </a:cubicBezTo>
                  <a:cubicBezTo>
                    <a:pt x="81142" y="1558"/>
                    <a:pt x="85714" y="0"/>
                    <a:pt x="91428" y="0"/>
                  </a:cubicBezTo>
                  <a:cubicBezTo>
                    <a:pt x="96000" y="0"/>
                    <a:pt x="99428" y="0"/>
                    <a:pt x="102857" y="1558"/>
                  </a:cubicBezTo>
                  <a:cubicBezTo>
                    <a:pt x="106285" y="3116"/>
                    <a:pt x="109714" y="4675"/>
                    <a:pt x="112000" y="7792"/>
                  </a:cubicBezTo>
                  <a:cubicBezTo>
                    <a:pt x="114285" y="10909"/>
                    <a:pt x="116571" y="14025"/>
                    <a:pt x="117714" y="18701"/>
                  </a:cubicBezTo>
                  <a:cubicBezTo>
                    <a:pt x="118857"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5142" y="35844"/>
                    <a:pt x="105142" y="32727"/>
                  </a:cubicBezTo>
                  <a:cubicBezTo>
                    <a:pt x="105142" y="29610"/>
                    <a:pt x="104000" y="26493"/>
                    <a:pt x="102857" y="24935"/>
                  </a:cubicBezTo>
                  <a:cubicBezTo>
                    <a:pt x="101714" y="21818"/>
                    <a:pt x="99428" y="20259"/>
                    <a:pt x="97142" y="18701"/>
                  </a:cubicBezTo>
                  <a:cubicBezTo>
                    <a:pt x="96000" y="17142"/>
                    <a:pt x="92571" y="17142"/>
                    <a:pt x="89142" y="17142"/>
                  </a:cubicBezTo>
                  <a:cubicBezTo>
                    <a:pt x="82285" y="17142"/>
                    <a:pt x="76571" y="20259"/>
                    <a:pt x="73142" y="24935"/>
                  </a:cubicBezTo>
                  <a:cubicBezTo>
                    <a:pt x="68571"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1428" y="32727"/>
                  </a:cubicBezTo>
                  <a:cubicBezTo>
                    <a:pt x="51428" y="29610"/>
                    <a:pt x="50285" y="26493"/>
                    <a:pt x="49142" y="23376"/>
                  </a:cubicBezTo>
                  <a:cubicBezTo>
                    <a:pt x="48000" y="21818"/>
                    <a:pt x="46857" y="20259"/>
                    <a:pt x="44571" y="18701"/>
                  </a:cubicBezTo>
                  <a:cubicBezTo>
                    <a:pt x="42285" y="17142"/>
                    <a:pt x="40000" y="17142"/>
                    <a:pt x="36571" y="17142"/>
                  </a:cubicBezTo>
                  <a:cubicBezTo>
                    <a:pt x="32000" y="17142"/>
                    <a:pt x="28571" y="17142"/>
                    <a:pt x="26285" y="20259"/>
                  </a:cubicBezTo>
                  <a:cubicBezTo>
                    <a:pt x="22857" y="21818"/>
                    <a:pt x="20571" y="24935"/>
                    <a:pt x="19428" y="28051"/>
                  </a:cubicBezTo>
                  <a:cubicBezTo>
                    <a:pt x="17142" y="31168"/>
                    <a:pt x="16000" y="34285"/>
                    <a:pt x="14857" y="38961"/>
                  </a:cubicBezTo>
                  <a:cubicBezTo>
                    <a:pt x="13714"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2" name="Shape 312"/>
            <p:cNvSpPr/>
            <p:nvPr/>
          </p:nvSpPr>
          <p:spPr>
            <a:xfrm>
              <a:off x="6308725" y="4525962"/>
              <a:ext cx="46037" cy="390524"/>
            </a:xfrm>
            <a:custGeom>
              <a:pathLst>
                <a:path extrusionOk="0" h="120000" w="120000">
                  <a:moveTo>
                    <a:pt x="120000" y="17073"/>
                  </a:moveTo>
                  <a:lnTo>
                    <a:pt x="0" y="17073"/>
                  </a:lnTo>
                  <a:lnTo>
                    <a:pt x="0" y="0"/>
                  </a:lnTo>
                  <a:lnTo>
                    <a:pt x="120000" y="0"/>
                  </a:lnTo>
                  <a:lnTo>
                    <a:pt x="120000" y="17073"/>
                  </a:lnTo>
                  <a:close/>
                  <a:moveTo>
                    <a:pt x="0" y="33658"/>
                  </a:moveTo>
                  <a:lnTo>
                    <a:pt x="120000" y="33658"/>
                  </a:lnTo>
                  <a:lnTo>
                    <a:pt x="120000" y="120000"/>
                  </a:lnTo>
                  <a:lnTo>
                    <a:pt x="0" y="120000"/>
                  </a:lnTo>
                  <a:lnTo>
                    <a:pt x="0" y="33658"/>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3" name="Shape 313"/>
            <p:cNvSpPr/>
            <p:nvPr/>
          </p:nvSpPr>
          <p:spPr>
            <a:xfrm>
              <a:off x="6396037"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5000" y="104081"/>
                    <a:pt x="78000" y="104081"/>
                    <a:pt x="81000" y="105306"/>
                  </a:cubicBezTo>
                  <a:cubicBezTo>
                    <a:pt x="81000" y="105306"/>
                    <a:pt x="84000" y="105306"/>
                    <a:pt x="87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0000" y="119999"/>
                    <a:pt x="90000" y="119999"/>
                    <a:pt x="90000" y="119999"/>
                  </a:cubicBezTo>
                  <a:cubicBezTo>
                    <a:pt x="81000" y="119999"/>
                    <a:pt x="72000" y="119999"/>
                    <a:pt x="66000" y="118775"/>
                  </a:cubicBezTo>
                  <a:cubicBezTo>
                    <a:pt x="60000" y="118775"/>
                    <a:pt x="54000" y="117551"/>
                    <a:pt x="51000" y="116326"/>
                  </a:cubicBezTo>
                  <a:cubicBezTo>
                    <a:pt x="45000" y="115102"/>
                    <a:pt x="42000" y="112653"/>
                    <a:pt x="42000" y="110204"/>
                  </a:cubicBezTo>
                  <a:cubicBezTo>
                    <a:pt x="39000" y="107755"/>
                    <a:pt x="36000" y="104081"/>
                    <a:pt x="36000" y="99183"/>
                  </a:cubicBezTo>
                  <a:cubicBezTo>
                    <a:pt x="36000" y="41632"/>
                    <a:pt x="36000" y="41632"/>
                    <a:pt x="36000" y="41632"/>
                  </a:cubicBezTo>
                  <a:cubicBezTo>
                    <a:pt x="0" y="41632"/>
                    <a:pt x="0" y="41632"/>
                    <a:pt x="0" y="41632"/>
                  </a:cubicBezTo>
                  <a:cubicBezTo>
                    <a:pt x="0" y="28163"/>
                    <a:pt x="0" y="28163"/>
                    <a:pt x="0" y="28163"/>
                  </a:cubicBezTo>
                  <a:cubicBezTo>
                    <a:pt x="36000" y="28163"/>
                    <a:pt x="36000" y="28163"/>
                    <a:pt x="36000" y="28163"/>
                  </a:cubicBezTo>
                  <a:cubicBezTo>
                    <a:pt x="36000" y="0"/>
                    <a:pt x="36000" y="0"/>
                    <a:pt x="36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4" name="Shape 314"/>
            <p:cNvSpPr/>
            <p:nvPr/>
          </p:nvSpPr>
          <p:spPr>
            <a:xfrm>
              <a:off x="6594475" y="4627562"/>
              <a:ext cx="393700" cy="288925"/>
            </a:xfrm>
            <a:custGeom>
              <a:pathLst>
                <a:path extrusionOk="0" h="120000" w="120000">
                  <a:moveTo>
                    <a:pt x="0" y="3116"/>
                  </a:moveTo>
                  <a:cubicBezTo>
                    <a:pt x="13714" y="3116"/>
                    <a:pt x="13714" y="3116"/>
                    <a:pt x="13714" y="3116"/>
                  </a:cubicBezTo>
                  <a:cubicBezTo>
                    <a:pt x="13714" y="20259"/>
                    <a:pt x="13714" y="20259"/>
                    <a:pt x="13714" y="20259"/>
                  </a:cubicBezTo>
                  <a:cubicBezTo>
                    <a:pt x="13714" y="20259"/>
                    <a:pt x="13714" y="20259"/>
                    <a:pt x="13714" y="20259"/>
                  </a:cubicBezTo>
                  <a:cubicBezTo>
                    <a:pt x="19428" y="6233"/>
                    <a:pt x="29714" y="0"/>
                    <a:pt x="41142" y="0"/>
                  </a:cubicBezTo>
                  <a:cubicBezTo>
                    <a:pt x="46857" y="0"/>
                    <a:pt x="51428" y="1558"/>
                    <a:pt x="56000" y="4675"/>
                  </a:cubicBezTo>
                  <a:cubicBezTo>
                    <a:pt x="59428" y="7792"/>
                    <a:pt x="62857" y="12467"/>
                    <a:pt x="65142" y="20259"/>
                  </a:cubicBezTo>
                  <a:cubicBezTo>
                    <a:pt x="67428" y="14025"/>
                    <a:pt x="72000" y="7792"/>
                    <a:pt x="76571" y="4675"/>
                  </a:cubicBezTo>
                  <a:cubicBezTo>
                    <a:pt x="81142" y="1558"/>
                    <a:pt x="85714" y="0"/>
                    <a:pt x="91428" y="0"/>
                  </a:cubicBezTo>
                  <a:cubicBezTo>
                    <a:pt x="96000" y="0"/>
                    <a:pt x="99428" y="0"/>
                    <a:pt x="102857" y="1558"/>
                  </a:cubicBezTo>
                  <a:cubicBezTo>
                    <a:pt x="107428" y="3116"/>
                    <a:pt x="109714" y="4675"/>
                    <a:pt x="112000" y="7792"/>
                  </a:cubicBezTo>
                  <a:cubicBezTo>
                    <a:pt x="115428" y="10909"/>
                    <a:pt x="116571" y="14025"/>
                    <a:pt x="117714" y="18701"/>
                  </a:cubicBezTo>
                  <a:cubicBezTo>
                    <a:pt x="120000" y="21818"/>
                    <a:pt x="120000" y="28051"/>
                    <a:pt x="120000" y="34285"/>
                  </a:cubicBezTo>
                  <a:cubicBezTo>
                    <a:pt x="120000" y="120000"/>
                    <a:pt x="120000" y="120000"/>
                    <a:pt x="120000" y="120000"/>
                  </a:cubicBezTo>
                  <a:cubicBezTo>
                    <a:pt x="106285" y="120000"/>
                    <a:pt x="106285" y="120000"/>
                    <a:pt x="106285" y="120000"/>
                  </a:cubicBezTo>
                  <a:cubicBezTo>
                    <a:pt x="106285" y="42077"/>
                    <a:pt x="106285" y="42077"/>
                    <a:pt x="106285" y="42077"/>
                  </a:cubicBezTo>
                  <a:cubicBezTo>
                    <a:pt x="106285" y="38961"/>
                    <a:pt x="106285" y="35844"/>
                    <a:pt x="105142" y="32727"/>
                  </a:cubicBezTo>
                  <a:cubicBezTo>
                    <a:pt x="105142" y="29610"/>
                    <a:pt x="104000" y="26493"/>
                    <a:pt x="102857" y="24935"/>
                  </a:cubicBezTo>
                  <a:cubicBezTo>
                    <a:pt x="101714" y="21818"/>
                    <a:pt x="100571" y="20259"/>
                    <a:pt x="98285" y="18701"/>
                  </a:cubicBezTo>
                  <a:cubicBezTo>
                    <a:pt x="96000" y="17142"/>
                    <a:pt x="92571" y="17142"/>
                    <a:pt x="89142" y="17142"/>
                  </a:cubicBezTo>
                  <a:cubicBezTo>
                    <a:pt x="82285" y="17142"/>
                    <a:pt x="77714" y="20259"/>
                    <a:pt x="73142" y="24935"/>
                  </a:cubicBezTo>
                  <a:cubicBezTo>
                    <a:pt x="69714" y="29610"/>
                    <a:pt x="67428" y="37402"/>
                    <a:pt x="67428" y="46753"/>
                  </a:cubicBezTo>
                  <a:cubicBezTo>
                    <a:pt x="67428" y="120000"/>
                    <a:pt x="67428" y="120000"/>
                    <a:pt x="67428" y="120000"/>
                  </a:cubicBezTo>
                  <a:cubicBezTo>
                    <a:pt x="52571" y="120000"/>
                    <a:pt x="52571" y="120000"/>
                    <a:pt x="52571" y="120000"/>
                  </a:cubicBezTo>
                  <a:cubicBezTo>
                    <a:pt x="52571" y="42077"/>
                    <a:pt x="52571" y="42077"/>
                    <a:pt x="52571" y="42077"/>
                  </a:cubicBezTo>
                  <a:cubicBezTo>
                    <a:pt x="52571" y="38961"/>
                    <a:pt x="52571" y="35844"/>
                    <a:pt x="52571" y="32727"/>
                  </a:cubicBezTo>
                  <a:cubicBezTo>
                    <a:pt x="51428" y="29610"/>
                    <a:pt x="51428" y="26493"/>
                    <a:pt x="49142" y="23376"/>
                  </a:cubicBezTo>
                  <a:cubicBezTo>
                    <a:pt x="48000" y="21818"/>
                    <a:pt x="46857" y="20259"/>
                    <a:pt x="44571" y="18701"/>
                  </a:cubicBezTo>
                  <a:cubicBezTo>
                    <a:pt x="42285" y="17142"/>
                    <a:pt x="40000" y="17142"/>
                    <a:pt x="36571" y="17142"/>
                  </a:cubicBezTo>
                  <a:cubicBezTo>
                    <a:pt x="33142" y="17142"/>
                    <a:pt x="29714" y="17142"/>
                    <a:pt x="26285" y="20259"/>
                  </a:cubicBezTo>
                  <a:cubicBezTo>
                    <a:pt x="22857" y="21818"/>
                    <a:pt x="20571" y="24935"/>
                    <a:pt x="19428" y="28051"/>
                  </a:cubicBezTo>
                  <a:cubicBezTo>
                    <a:pt x="17142" y="31168"/>
                    <a:pt x="16000" y="34285"/>
                    <a:pt x="14857" y="38961"/>
                  </a:cubicBezTo>
                  <a:cubicBezTo>
                    <a:pt x="14857" y="42077"/>
                    <a:pt x="13714" y="43636"/>
                    <a:pt x="13714" y="46753"/>
                  </a:cubicBezTo>
                  <a:cubicBezTo>
                    <a:pt x="13714" y="120000"/>
                    <a:pt x="13714" y="120000"/>
                    <a:pt x="13714"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5" name="Shape 315"/>
            <p:cNvSpPr/>
            <p:nvPr/>
          </p:nvSpPr>
          <p:spPr>
            <a:xfrm>
              <a:off x="7040563" y="4627562"/>
              <a:ext cx="263525" cy="293688"/>
            </a:xfrm>
            <a:custGeom>
              <a:pathLst>
                <a:path extrusionOk="0" h="120000" w="120000">
                  <a:moveTo>
                    <a:pt x="116571" y="81538"/>
                  </a:moveTo>
                  <a:cubicBezTo>
                    <a:pt x="114857" y="93846"/>
                    <a:pt x="108000" y="104615"/>
                    <a:pt x="97714" y="110769"/>
                  </a:cubicBezTo>
                  <a:cubicBezTo>
                    <a:pt x="89142" y="116923"/>
                    <a:pt x="77142" y="120000"/>
                    <a:pt x="61714" y="120000"/>
                  </a:cubicBezTo>
                  <a:cubicBezTo>
                    <a:pt x="51428" y="120000"/>
                    <a:pt x="42857" y="118461"/>
                    <a:pt x="36000" y="116923"/>
                  </a:cubicBezTo>
                  <a:cubicBezTo>
                    <a:pt x="27428" y="113846"/>
                    <a:pt x="20571" y="109230"/>
                    <a:pt x="15428" y="103076"/>
                  </a:cubicBezTo>
                  <a:cubicBezTo>
                    <a:pt x="10285" y="98461"/>
                    <a:pt x="6857" y="92307"/>
                    <a:pt x="5142" y="84615"/>
                  </a:cubicBezTo>
                  <a:cubicBezTo>
                    <a:pt x="1714" y="76923"/>
                    <a:pt x="0" y="69230"/>
                    <a:pt x="0" y="60000"/>
                  </a:cubicBezTo>
                  <a:cubicBezTo>
                    <a:pt x="0" y="50769"/>
                    <a:pt x="1714" y="43076"/>
                    <a:pt x="5142" y="35384"/>
                  </a:cubicBezTo>
                  <a:cubicBezTo>
                    <a:pt x="8571" y="29230"/>
                    <a:pt x="12000" y="21538"/>
                    <a:pt x="17142" y="16923"/>
                  </a:cubicBezTo>
                  <a:cubicBezTo>
                    <a:pt x="22285" y="10769"/>
                    <a:pt x="29142" y="7692"/>
                    <a:pt x="36000" y="4615"/>
                  </a:cubicBezTo>
                  <a:cubicBezTo>
                    <a:pt x="44571" y="1538"/>
                    <a:pt x="51428" y="0"/>
                    <a:pt x="61714" y="0"/>
                  </a:cubicBezTo>
                  <a:cubicBezTo>
                    <a:pt x="72000" y="0"/>
                    <a:pt x="82285" y="1538"/>
                    <a:pt x="89142" y="6153"/>
                  </a:cubicBezTo>
                  <a:cubicBezTo>
                    <a:pt x="97714" y="10769"/>
                    <a:pt x="102857" y="15384"/>
                    <a:pt x="108000" y="23076"/>
                  </a:cubicBezTo>
                  <a:cubicBezTo>
                    <a:pt x="111428" y="29230"/>
                    <a:pt x="114857" y="35384"/>
                    <a:pt x="116571" y="43076"/>
                  </a:cubicBezTo>
                  <a:cubicBezTo>
                    <a:pt x="118285" y="52307"/>
                    <a:pt x="120000" y="58461"/>
                    <a:pt x="120000" y="66153"/>
                  </a:cubicBezTo>
                  <a:cubicBezTo>
                    <a:pt x="22285" y="66153"/>
                    <a:pt x="22285" y="66153"/>
                    <a:pt x="22285" y="66153"/>
                  </a:cubicBezTo>
                  <a:cubicBezTo>
                    <a:pt x="22285" y="70769"/>
                    <a:pt x="24000" y="75384"/>
                    <a:pt x="24000" y="80000"/>
                  </a:cubicBezTo>
                  <a:cubicBezTo>
                    <a:pt x="25714" y="84615"/>
                    <a:pt x="29142" y="89230"/>
                    <a:pt x="32571" y="92307"/>
                  </a:cubicBezTo>
                  <a:cubicBezTo>
                    <a:pt x="36000" y="95384"/>
                    <a:pt x="39428" y="98461"/>
                    <a:pt x="44571" y="101538"/>
                  </a:cubicBezTo>
                  <a:cubicBezTo>
                    <a:pt x="49714" y="103076"/>
                    <a:pt x="56571" y="104615"/>
                    <a:pt x="63428" y="104615"/>
                  </a:cubicBezTo>
                  <a:cubicBezTo>
                    <a:pt x="72000" y="104615"/>
                    <a:pt x="78857" y="101538"/>
                    <a:pt x="84000" y="98461"/>
                  </a:cubicBezTo>
                  <a:cubicBezTo>
                    <a:pt x="90857" y="95384"/>
                    <a:pt x="94285" y="89230"/>
                    <a:pt x="96000" y="81538"/>
                  </a:cubicBezTo>
                  <a:lnTo>
                    <a:pt x="116571" y="81538"/>
                  </a:lnTo>
                  <a:close/>
                  <a:moveTo>
                    <a:pt x="96000" y="49230"/>
                  </a:moveTo>
                  <a:cubicBezTo>
                    <a:pt x="96000" y="44615"/>
                    <a:pt x="96000" y="40000"/>
                    <a:pt x="92571" y="36923"/>
                  </a:cubicBezTo>
                  <a:cubicBezTo>
                    <a:pt x="90857" y="32307"/>
                    <a:pt x="89142" y="29230"/>
                    <a:pt x="85714" y="26153"/>
                  </a:cubicBezTo>
                  <a:cubicBezTo>
                    <a:pt x="82285" y="23076"/>
                    <a:pt x="78857" y="21538"/>
                    <a:pt x="73714" y="18461"/>
                  </a:cubicBezTo>
                  <a:cubicBezTo>
                    <a:pt x="70285" y="16923"/>
                    <a:pt x="65142" y="16923"/>
                    <a:pt x="60000" y="16923"/>
                  </a:cubicBezTo>
                  <a:cubicBezTo>
                    <a:pt x="54857" y="16923"/>
                    <a:pt x="49714" y="16923"/>
                    <a:pt x="44571" y="18461"/>
                  </a:cubicBezTo>
                  <a:cubicBezTo>
                    <a:pt x="41142" y="21538"/>
                    <a:pt x="36000" y="23076"/>
                    <a:pt x="34285" y="26153"/>
                  </a:cubicBezTo>
                  <a:cubicBezTo>
                    <a:pt x="30857" y="29230"/>
                    <a:pt x="27428" y="32307"/>
                    <a:pt x="25714" y="36923"/>
                  </a:cubicBezTo>
                  <a:cubicBezTo>
                    <a:pt x="24000" y="40000"/>
                    <a:pt x="22285" y="44615"/>
                    <a:pt x="22285" y="49230"/>
                  </a:cubicBezTo>
                  <a:lnTo>
                    <a:pt x="96000" y="49230"/>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6" name="Shape 316"/>
            <p:cNvSpPr/>
            <p:nvPr/>
          </p:nvSpPr>
          <p:spPr>
            <a:xfrm>
              <a:off x="7348538" y="4627562"/>
              <a:ext cx="233363" cy="288925"/>
            </a:xfrm>
            <a:custGeom>
              <a:pathLst>
                <a:path extrusionOk="0" h="120000" w="120000">
                  <a:moveTo>
                    <a:pt x="0" y="3116"/>
                  </a:moveTo>
                  <a:cubicBezTo>
                    <a:pt x="21290" y="3116"/>
                    <a:pt x="21290" y="3116"/>
                    <a:pt x="21290" y="3116"/>
                  </a:cubicBezTo>
                  <a:cubicBezTo>
                    <a:pt x="21290" y="21818"/>
                    <a:pt x="21290" y="21818"/>
                    <a:pt x="21290" y="21818"/>
                  </a:cubicBezTo>
                  <a:cubicBezTo>
                    <a:pt x="23225" y="21818"/>
                    <a:pt x="23225" y="21818"/>
                    <a:pt x="23225" y="21818"/>
                  </a:cubicBezTo>
                  <a:cubicBezTo>
                    <a:pt x="27096" y="14025"/>
                    <a:pt x="34838" y="7792"/>
                    <a:pt x="42580" y="4675"/>
                  </a:cubicBezTo>
                  <a:cubicBezTo>
                    <a:pt x="50322" y="1558"/>
                    <a:pt x="60000" y="0"/>
                    <a:pt x="69677" y="0"/>
                  </a:cubicBezTo>
                  <a:cubicBezTo>
                    <a:pt x="79354" y="0"/>
                    <a:pt x="87096" y="1558"/>
                    <a:pt x="92903" y="3116"/>
                  </a:cubicBezTo>
                  <a:cubicBezTo>
                    <a:pt x="100645" y="4675"/>
                    <a:pt x="104516" y="7792"/>
                    <a:pt x="108387" y="12467"/>
                  </a:cubicBezTo>
                  <a:cubicBezTo>
                    <a:pt x="112258" y="15584"/>
                    <a:pt x="116129" y="20259"/>
                    <a:pt x="118064" y="24935"/>
                  </a:cubicBezTo>
                  <a:cubicBezTo>
                    <a:pt x="118064" y="31168"/>
                    <a:pt x="120000" y="35844"/>
                    <a:pt x="120000" y="42077"/>
                  </a:cubicBezTo>
                  <a:cubicBezTo>
                    <a:pt x="120000" y="120000"/>
                    <a:pt x="120000" y="120000"/>
                    <a:pt x="120000" y="120000"/>
                  </a:cubicBezTo>
                  <a:cubicBezTo>
                    <a:pt x="96774" y="120000"/>
                    <a:pt x="96774" y="120000"/>
                    <a:pt x="96774" y="120000"/>
                  </a:cubicBezTo>
                  <a:cubicBezTo>
                    <a:pt x="96774" y="40519"/>
                    <a:pt x="96774" y="40519"/>
                    <a:pt x="96774" y="40519"/>
                  </a:cubicBezTo>
                  <a:cubicBezTo>
                    <a:pt x="96774" y="32727"/>
                    <a:pt x="92903" y="28051"/>
                    <a:pt x="87096" y="23376"/>
                  </a:cubicBezTo>
                  <a:cubicBezTo>
                    <a:pt x="83225" y="18701"/>
                    <a:pt x="75483" y="17142"/>
                    <a:pt x="65806" y="17142"/>
                  </a:cubicBezTo>
                  <a:cubicBezTo>
                    <a:pt x="60000" y="17142"/>
                    <a:pt x="52258" y="17142"/>
                    <a:pt x="46451" y="20259"/>
                  </a:cubicBezTo>
                  <a:cubicBezTo>
                    <a:pt x="42580" y="21818"/>
                    <a:pt x="36774" y="23376"/>
                    <a:pt x="34838" y="26493"/>
                  </a:cubicBezTo>
                  <a:cubicBezTo>
                    <a:pt x="30967" y="31168"/>
                    <a:pt x="27096" y="34285"/>
                    <a:pt x="25161" y="38961"/>
                  </a:cubicBezTo>
                  <a:cubicBezTo>
                    <a:pt x="25161" y="43636"/>
                    <a:pt x="23225" y="48311"/>
                    <a:pt x="23225" y="52987"/>
                  </a:cubicBezTo>
                  <a:cubicBezTo>
                    <a:pt x="23225" y="120000"/>
                    <a:pt x="23225" y="120000"/>
                    <a:pt x="23225" y="120000"/>
                  </a:cubicBezTo>
                  <a:cubicBezTo>
                    <a:pt x="0" y="120000"/>
                    <a:pt x="0" y="120000"/>
                    <a:pt x="0" y="120000"/>
                  </a:cubicBezTo>
                  <a:lnTo>
                    <a:pt x="0" y="3116"/>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7" name="Shape 317"/>
            <p:cNvSpPr/>
            <p:nvPr/>
          </p:nvSpPr>
          <p:spPr>
            <a:xfrm>
              <a:off x="7620000" y="4548187"/>
              <a:ext cx="149225" cy="368299"/>
            </a:xfrm>
            <a:custGeom>
              <a:pathLst>
                <a:path extrusionOk="0" h="120000" w="120000">
                  <a:moveTo>
                    <a:pt x="75000" y="28163"/>
                  </a:moveTo>
                  <a:cubicBezTo>
                    <a:pt x="120000" y="28163"/>
                    <a:pt x="120000" y="28163"/>
                    <a:pt x="120000" y="28163"/>
                  </a:cubicBezTo>
                  <a:cubicBezTo>
                    <a:pt x="120000" y="41632"/>
                    <a:pt x="120000" y="41632"/>
                    <a:pt x="120000" y="41632"/>
                  </a:cubicBezTo>
                  <a:cubicBezTo>
                    <a:pt x="75000" y="41632"/>
                    <a:pt x="75000" y="41632"/>
                    <a:pt x="75000" y="41632"/>
                  </a:cubicBezTo>
                  <a:cubicBezTo>
                    <a:pt x="75000" y="97959"/>
                    <a:pt x="75000" y="97959"/>
                    <a:pt x="75000" y="97959"/>
                  </a:cubicBezTo>
                  <a:cubicBezTo>
                    <a:pt x="75000" y="100408"/>
                    <a:pt x="75000" y="101632"/>
                    <a:pt x="75000" y="102857"/>
                  </a:cubicBezTo>
                  <a:cubicBezTo>
                    <a:pt x="78000" y="104081"/>
                    <a:pt x="78000" y="104081"/>
                    <a:pt x="81000" y="105306"/>
                  </a:cubicBezTo>
                  <a:cubicBezTo>
                    <a:pt x="81000" y="105306"/>
                    <a:pt x="84000" y="105306"/>
                    <a:pt x="90000" y="106530"/>
                  </a:cubicBezTo>
                  <a:cubicBezTo>
                    <a:pt x="93000" y="106530"/>
                    <a:pt x="96000" y="106530"/>
                    <a:pt x="102000" y="106530"/>
                  </a:cubicBezTo>
                  <a:cubicBezTo>
                    <a:pt x="120000" y="106530"/>
                    <a:pt x="120000" y="106530"/>
                    <a:pt x="120000" y="106530"/>
                  </a:cubicBezTo>
                  <a:cubicBezTo>
                    <a:pt x="120000" y="119999"/>
                    <a:pt x="120000" y="119999"/>
                    <a:pt x="120000" y="119999"/>
                  </a:cubicBezTo>
                  <a:cubicBezTo>
                    <a:pt x="93000" y="119999"/>
                    <a:pt x="93000" y="119999"/>
                    <a:pt x="93000" y="119999"/>
                  </a:cubicBezTo>
                  <a:cubicBezTo>
                    <a:pt x="81000" y="119999"/>
                    <a:pt x="75000" y="119999"/>
                    <a:pt x="66000" y="118775"/>
                  </a:cubicBezTo>
                  <a:cubicBezTo>
                    <a:pt x="60000" y="118775"/>
                    <a:pt x="54000" y="117551"/>
                    <a:pt x="51000" y="116326"/>
                  </a:cubicBezTo>
                  <a:cubicBezTo>
                    <a:pt x="45000" y="115102"/>
                    <a:pt x="42000" y="112653"/>
                    <a:pt x="42000" y="110204"/>
                  </a:cubicBezTo>
                  <a:cubicBezTo>
                    <a:pt x="39000" y="107755"/>
                    <a:pt x="39000" y="104081"/>
                    <a:pt x="39000" y="99183"/>
                  </a:cubicBezTo>
                  <a:cubicBezTo>
                    <a:pt x="39000" y="41632"/>
                    <a:pt x="39000" y="41632"/>
                    <a:pt x="39000" y="41632"/>
                  </a:cubicBezTo>
                  <a:cubicBezTo>
                    <a:pt x="0" y="41632"/>
                    <a:pt x="0" y="41632"/>
                    <a:pt x="0" y="41632"/>
                  </a:cubicBezTo>
                  <a:cubicBezTo>
                    <a:pt x="0" y="28163"/>
                    <a:pt x="0" y="28163"/>
                    <a:pt x="0" y="28163"/>
                  </a:cubicBezTo>
                  <a:cubicBezTo>
                    <a:pt x="39000" y="28163"/>
                    <a:pt x="39000" y="28163"/>
                    <a:pt x="39000" y="28163"/>
                  </a:cubicBezTo>
                  <a:cubicBezTo>
                    <a:pt x="39000" y="0"/>
                    <a:pt x="39000" y="0"/>
                    <a:pt x="39000" y="0"/>
                  </a:cubicBezTo>
                  <a:cubicBezTo>
                    <a:pt x="75000" y="0"/>
                    <a:pt x="75000" y="0"/>
                    <a:pt x="75000" y="0"/>
                  </a:cubicBezTo>
                  <a:lnTo>
                    <a:pt x="75000" y="28163"/>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18" name="Shape 318"/>
            <p:cNvSpPr/>
            <p:nvPr/>
          </p:nvSpPr>
          <p:spPr>
            <a:xfrm>
              <a:off x="7796213" y="4484687"/>
              <a:ext cx="315912" cy="315912"/>
            </a:xfrm>
            <a:custGeom>
              <a:pathLst>
                <a:path extrusionOk="0" h="120000" w="120000">
                  <a:moveTo>
                    <a:pt x="4285" y="35714"/>
                  </a:moveTo>
                  <a:cubicBezTo>
                    <a:pt x="7142" y="28571"/>
                    <a:pt x="11428" y="22857"/>
                    <a:pt x="17142" y="17142"/>
                  </a:cubicBezTo>
                  <a:cubicBezTo>
                    <a:pt x="22857" y="11428"/>
                    <a:pt x="30000" y="7142"/>
                    <a:pt x="37142" y="4285"/>
                  </a:cubicBezTo>
                  <a:cubicBezTo>
                    <a:pt x="44285" y="1428"/>
                    <a:pt x="51428" y="0"/>
                    <a:pt x="60000" y="0"/>
                  </a:cubicBezTo>
                  <a:cubicBezTo>
                    <a:pt x="68571" y="0"/>
                    <a:pt x="75714" y="1428"/>
                    <a:pt x="82857" y="4285"/>
                  </a:cubicBezTo>
                  <a:cubicBezTo>
                    <a:pt x="91428" y="7142"/>
                    <a:pt x="97142" y="11428"/>
                    <a:pt x="102857" y="17142"/>
                  </a:cubicBezTo>
                  <a:cubicBezTo>
                    <a:pt x="108571" y="22857"/>
                    <a:pt x="112857" y="28571"/>
                    <a:pt x="115714" y="35714"/>
                  </a:cubicBezTo>
                  <a:cubicBezTo>
                    <a:pt x="118571" y="42857"/>
                    <a:pt x="120000" y="51428"/>
                    <a:pt x="120000" y="60000"/>
                  </a:cubicBezTo>
                  <a:cubicBezTo>
                    <a:pt x="120000" y="68571"/>
                    <a:pt x="118571" y="77142"/>
                    <a:pt x="115714" y="84285"/>
                  </a:cubicBezTo>
                  <a:cubicBezTo>
                    <a:pt x="112857" y="91428"/>
                    <a:pt x="108571" y="97142"/>
                    <a:pt x="102857" y="102857"/>
                  </a:cubicBezTo>
                  <a:cubicBezTo>
                    <a:pt x="97142" y="108571"/>
                    <a:pt x="91428" y="112857"/>
                    <a:pt x="82857" y="115714"/>
                  </a:cubicBezTo>
                  <a:cubicBezTo>
                    <a:pt x="75714" y="118571"/>
                    <a:pt x="68571" y="120000"/>
                    <a:pt x="60000" y="120000"/>
                  </a:cubicBezTo>
                  <a:cubicBezTo>
                    <a:pt x="51428" y="120000"/>
                    <a:pt x="44285" y="118571"/>
                    <a:pt x="37142" y="115714"/>
                  </a:cubicBezTo>
                  <a:cubicBezTo>
                    <a:pt x="30000" y="112857"/>
                    <a:pt x="22857" y="108571"/>
                    <a:pt x="17142" y="102857"/>
                  </a:cubicBezTo>
                  <a:cubicBezTo>
                    <a:pt x="11428" y="97142"/>
                    <a:pt x="7142" y="91428"/>
                    <a:pt x="4285" y="84285"/>
                  </a:cubicBezTo>
                  <a:cubicBezTo>
                    <a:pt x="1428" y="77142"/>
                    <a:pt x="0" y="68571"/>
                    <a:pt x="0" y="60000"/>
                  </a:cubicBezTo>
                  <a:cubicBezTo>
                    <a:pt x="0" y="51428"/>
                    <a:pt x="1428" y="42857"/>
                    <a:pt x="4285" y="35714"/>
                  </a:cubicBezTo>
                  <a:close/>
                  <a:moveTo>
                    <a:pt x="14285" y="80000"/>
                  </a:moveTo>
                  <a:cubicBezTo>
                    <a:pt x="17142" y="87142"/>
                    <a:pt x="20000" y="92857"/>
                    <a:pt x="24285" y="97142"/>
                  </a:cubicBezTo>
                  <a:cubicBezTo>
                    <a:pt x="28571" y="101428"/>
                    <a:pt x="34285" y="105714"/>
                    <a:pt x="40000" y="107142"/>
                  </a:cubicBezTo>
                  <a:cubicBezTo>
                    <a:pt x="47142" y="110000"/>
                    <a:pt x="52857" y="111428"/>
                    <a:pt x="60000" y="111428"/>
                  </a:cubicBezTo>
                  <a:cubicBezTo>
                    <a:pt x="67142" y="111428"/>
                    <a:pt x="74285" y="110000"/>
                    <a:pt x="80000" y="107142"/>
                  </a:cubicBezTo>
                  <a:cubicBezTo>
                    <a:pt x="85714" y="105714"/>
                    <a:pt x="91428" y="101428"/>
                    <a:pt x="95714" y="97142"/>
                  </a:cubicBezTo>
                  <a:cubicBezTo>
                    <a:pt x="100000" y="92857"/>
                    <a:pt x="102857" y="87142"/>
                    <a:pt x="105714" y="80000"/>
                  </a:cubicBezTo>
                  <a:cubicBezTo>
                    <a:pt x="108571" y="74285"/>
                    <a:pt x="110000" y="67142"/>
                    <a:pt x="110000" y="60000"/>
                  </a:cubicBezTo>
                  <a:cubicBezTo>
                    <a:pt x="110000" y="52857"/>
                    <a:pt x="108571" y="45714"/>
                    <a:pt x="105714" y="40000"/>
                  </a:cubicBezTo>
                  <a:cubicBezTo>
                    <a:pt x="102857" y="32857"/>
                    <a:pt x="100000" y="28571"/>
                    <a:pt x="95714" y="22857"/>
                  </a:cubicBezTo>
                  <a:cubicBezTo>
                    <a:pt x="91428" y="18571"/>
                    <a:pt x="85714" y="15714"/>
                    <a:pt x="80000" y="12857"/>
                  </a:cubicBezTo>
                  <a:cubicBezTo>
                    <a:pt x="74285" y="10000"/>
                    <a:pt x="67142" y="8571"/>
                    <a:pt x="60000" y="8571"/>
                  </a:cubicBezTo>
                  <a:cubicBezTo>
                    <a:pt x="52857" y="8571"/>
                    <a:pt x="47142" y="10000"/>
                    <a:pt x="40000" y="12857"/>
                  </a:cubicBezTo>
                  <a:cubicBezTo>
                    <a:pt x="34285" y="15714"/>
                    <a:pt x="28571" y="18571"/>
                    <a:pt x="24285" y="22857"/>
                  </a:cubicBezTo>
                  <a:cubicBezTo>
                    <a:pt x="20000" y="28571"/>
                    <a:pt x="17142" y="32857"/>
                    <a:pt x="14285" y="40000"/>
                  </a:cubicBezTo>
                  <a:cubicBezTo>
                    <a:pt x="11428" y="45714"/>
                    <a:pt x="10000" y="52857"/>
                    <a:pt x="10000" y="60000"/>
                  </a:cubicBezTo>
                  <a:cubicBezTo>
                    <a:pt x="10000" y="67142"/>
                    <a:pt x="11428" y="74285"/>
                    <a:pt x="14285" y="80000"/>
                  </a:cubicBezTo>
                  <a:close/>
                  <a:moveTo>
                    <a:pt x="37142" y="24285"/>
                  </a:moveTo>
                  <a:cubicBezTo>
                    <a:pt x="64285" y="24285"/>
                    <a:pt x="64285" y="24285"/>
                    <a:pt x="64285" y="24285"/>
                  </a:cubicBezTo>
                  <a:cubicBezTo>
                    <a:pt x="72857" y="24285"/>
                    <a:pt x="78571" y="27142"/>
                    <a:pt x="82857" y="30000"/>
                  </a:cubicBezTo>
                  <a:cubicBezTo>
                    <a:pt x="87142" y="32857"/>
                    <a:pt x="88571" y="38571"/>
                    <a:pt x="88571" y="45714"/>
                  </a:cubicBezTo>
                  <a:cubicBezTo>
                    <a:pt x="88571" y="51428"/>
                    <a:pt x="87142" y="55714"/>
                    <a:pt x="82857" y="58571"/>
                  </a:cubicBezTo>
                  <a:cubicBezTo>
                    <a:pt x="80000" y="61428"/>
                    <a:pt x="75714" y="64285"/>
                    <a:pt x="70000" y="64285"/>
                  </a:cubicBezTo>
                  <a:cubicBezTo>
                    <a:pt x="90000" y="95714"/>
                    <a:pt x="90000" y="95714"/>
                    <a:pt x="90000" y="95714"/>
                  </a:cubicBezTo>
                  <a:cubicBezTo>
                    <a:pt x="78571" y="95714"/>
                    <a:pt x="78571" y="95714"/>
                    <a:pt x="78571" y="95714"/>
                  </a:cubicBezTo>
                  <a:cubicBezTo>
                    <a:pt x="58571" y="65714"/>
                    <a:pt x="58571" y="65714"/>
                    <a:pt x="58571" y="65714"/>
                  </a:cubicBezTo>
                  <a:cubicBezTo>
                    <a:pt x="47142" y="65714"/>
                    <a:pt x="47142" y="65714"/>
                    <a:pt x="47142" y="65714"/>
                  </a:cubicBezTo>
                  <a:cubicBezTo>
                    <a:pt x="47142" y="95714"/>
                    <a:pt x="47142" y="95714"/>
                    <a:pt x="47142" y="95714"/>
                  </a:cubicBezTo>
                  <a:cubicBezTo>
                    <a:pt x="37142" y="95714"/>
                    <a:pt x="37142" y="95714"/>
                    <a:pt x="37142" y="95714"/>
                  </a:cubicBezTo>
                  <a:lnTo>
                    <a:pt x="37142" y="24285"/>
                  </a:lnTo>
                  <a:close/>
                  <a:moveTo>
                    <a:pt x="47142" y="55714"/>
                  </a:moveTo>
                  <a:cubicBezTo>
                    <a:pt x="58571" y="55714"/>
                    <a:pt x="58571" y="55714"/>
                    <a:pt x="58571" y="55714"/>
                  </a:cubicBezTo>
                  <a:cubicBezTo>
                    <a:pt x="61428" y="55714"/>
                    <a:pt x="64285" y="55714"/>
                    <a:pt x="65714" y="55714"/>
                  </a:cubicBezTo>
                  <a:cubicBezTo>
                    <a:pt x="68571" y="55714"/>
                    <a:pt x="70000" y="55714"/>
                    <a:pt x="71428" y="54285"/>
                  </a:cubicBezTo>
                  <a:cubicBezTo>
                    <a:pt x="74285" y="54285"/>
                    <a:pt x="75714" y="52857"/>
                    <a:pt x="75714" y="51428"/>
                  </a:cubicBezTo>
                  <a:cubicBezTo>
                    <a:pt x="77142" y="50000"/>
                    <a:pt x="77142" y="47142"/>
                    <a:pt x="77142" y="44285"/>
                  </a:cubicBezTo>
                  <a:cubicBezTo>
                    <a:pt x="77142" y="42857"/>
                    <a:pt x="77142" y="40000"/>
                    <a:pt x="75714" y="38571"/>
                  </a:cubicBezTo>
                  <a:cubicBezTo>
                    <a:pt x="75714" y="37142"/>
                    <a:pt x="74285" y="37142"/>
                    <a:pt x="72857" y="35714"/>
                  </a:cubicBezTo>
                  <a:cubicBezTo>
                    <a:pt x="71428" y="34285"/>
                    <a:pt x="70000" y="34285"/>
                    <a:pt x="67142" y="34285"/>
                  </a:cubicBezTo>
                  <a:cubicBezTo>
                    <a:pt x="65714" y="34285"/>
                    <a:pt x="64285" y="34285"/>
                    <a:pt x="61428" y="34285"/>
                  </a:cubicBezTo>
                  <a:cubicBezTo>
                    <a:pt x="47142" y="34285"/>
                    <a:pt x="47142" y="34285"/>
                    <a:pt x="47142" y="34285"/>
                  </a:cubicBezTo>
                  <a:lnTo>
                    <a:pt x="47142" y="55714"/>
                  </a:lnTo>
                  <a:close/>
                </a:path>
              </a:pathLst>
            </a:custGeom>
            <a:solidFill>
              <a:srgbClr val="666666"/>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
        <p:nvSpPr>
          <p:cNvPr id="319" name="Shape 319"/>
          <p:cNvSpPr txBox="1"/>
          <p:nvPr>
            <p:ph type="ctrTitle"/>
          </p:nvPr>
        </p:nvSpPr>
        <p:spPr>
          <a:xfrm>
            <a:off x="458087" y="1228992"/>
            <a:ext cx="6252275" cy="461664"/>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3000" u="none" cap="none" strike="noStrike">
                <a:solidFill>
                  <a:schemeClr val="dk2"/>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320" name="Shape 320"/>
          <p:cNvSpPr txBox="1"/>
          <p:nvPr>
            <p:ph idx="1" type="subTitle"/>
          </p:nvPr>
        </p:nvSpPr>
        <p:spPr>
          <a:xfrm>
            <a:off x="447675" y="2063326"/>
            <a:ext cx="6262687" cy="702364"/>
          </a:xfrm>
          <a:prstGeom prst="rect">
            <a:avLst/>
          </a:prstGeom>
          <a:noFill/>
          <a:ln>
            <a:noFill/>
          </a:ln>
        </p:spPr>
        <p:txBody>
          <a:bodyPr anchorCtr="0" anchor="t" bIns="91425" lIns="91425" rIns="91425" tIns="91425"/>
          <a:lstStyle>
            <a:lvl1pPr indent="0" marL="0" marR="0" rtl="0" algn="l">
              <a:spcBef>
                <a:spcPts val="320"/>
              </a:spcBef>
              <a:spcAft>
                <a:spcPts val="0"/>
              </a:spcAft>
              <a:buClr>
                <a:srgbClr val="AF242B"/>
              </a:buClr>
              <a:buFont typeface="Noto Sans Symbols"/>
              <a:buNone/>
              <a:defRPr b="0" baseline="0" i="0" sz="1600" u="none" cap="none" strike="noStrike">
                <a:solidFill>
                  <a:schemeClr val="dk1"/>
                </a:solidFill>
                <a:latin typeface="Arial"/>
                <a:ea typeface="Arial"/>
                <a:cs typeface="Arial"/>
                <a:sym typeface="Arial"/>
              </a:defRPr>
            </a:lvl1pPr>
            <a:lvl2pPr indent="0" marL="457200" marR="0" rtl="0" algn="ctr">
              <a:spcBef>
                <a:spcPts val="480"/>
              </a:spcBef>
              <a:spcAft>
                <a:spcPts val="0"/>
              </a:spcAft>
              <a:buClr>
                <a:srgbClr val="AF242B"/>
              </a:buClr>
              <a:buFont typeface="Noto Sans Symbols"/>
              <a:buNone/>
              <a:defRPr b="0" baseline="0" i="0" sz="2400" u="none" cap="none" strike="noStrike">
                <a:solidFill>
                  <a:srgbClr val="888888"/>
                </a:solidFill>
                <a:latin typeface="Arial"/>
                <a:ea typeface="Arial"/>
                <a:cs typeface="Arial"/>
                <a:sym typeface="Arial"/>
              </a:defRPr>
            </a:lvl2pPr>
            <a:lvl3pPr indent="0" marL="914400" marR="0" rtl="0" algn="ctr">
              <a:spcBef>
                <a:spcPts val="480"/>
              </a:spcBef>
              <a:spcAft>
                <a:spcPts val="0"/>
              </a:spcAft>
              <a:buClr>
                <a:srgbClr val="AF242B"/>
              </a:buClr>
              <a:buFont typeface="Noto Sans Symbols"/>
              <a:buNone/>
              <a:defRPr b="0" baseline="0" i="0" sz="2400" u="none" cap="none" strike="noStrike">
                <a:solidFill>
                  <a:srgbClr val="888888"/>
                </a:solidFill>
                <a:latin typeface="Arial"/>
                <a:ea typeface="Arial"/>
                <a:cs typeface="Arial"/>
                <a:sym typeface="Arial"/>
              </a:defRPr>
            </a:lvl3pPr>
            <a:lvl4pPr indent="0" marL="13716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4pPr>
            <a:lvl5pPr indent="0" marL="18288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5pPr>
            <a:lvl6pPr indent="0" marL="22860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6pPr>
            <a:lvl7pPr indent="0" marL="27432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7pPr>
            <a:lvl8pPr indent="0" marL="32004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8pPr>
            <a:lvl9pPr indent="0" marL="3657600" marR="0" rtl="0" algn="ctr">
              <a:spcBef>
                <a:spcPts val="400"/>
              </a:spcBef>
              <a:spcAft>
                <a:spcPts val="0"/>
              </a:spcAft>
              <a:buClr>
                <a:srgbClr val="AF242B"/>
              </a:buClr>
              <a:buFont typeface="Noto Sans Symbols"/>
              <a:buNone/>
              <a:defRPr b="0" baseline="0" i="0" sz="20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slide">
    <p:spTree>
      <p:nvGrpSpPr>
        <p:cNvPr id="321" name="Shape 321"/>
        <p:cNvGrpSpPr/>
        <p:nvPr/>
      </p:nvGrpSpPr>
      <p:grpSpPr>
        <a:xfrm>
          <a:off x="0" y="0"/>
          <a:ext cx="0" cy="0"/>
          <a:chOff x="0" y="0"/>
          <a:chExt cx="0" cy="0"/>
        </a:xfrm>
      </p:grpSpPr>
      <p:pic>
        <p:nvPicPr>
          <p:cNvPr id="322" name="Shape 322"/>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323" name="Shape 323"/>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grpSp>
        <p:nvGrpSpPr>
          <p:cNvPr id="324" name="Shape 324"/>
          <p:cNvGrpSpPr/>
          <p:nvPr/>
        </p:nvGrpSpPr>
        <p:grpSpPr>
          <a:xfrm>
            <a:off x="7975371" y="6325018"/>
            <a:ext cx="715648" cy="333533"/>
            <a:chOff x="7527713" y="5505450"/>
            <a:chExt cx="1163307" cy="542168"/>
          </a:xfrm>
        </p:grpSpPr>
        <p:sp>
          <p:nvSpPr>
            <p:cNvPr id="325" name="Shape 325"/>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26" name="Shape 326"/>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327" name="Shape 327"/>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94" name="Shape 1294"/>
        <p:cNvGrpSpPr/>
        <p:nvPr/>
      </p:nvGrpSpPr>
      <p:grpSpPr>
        <a:xfrm>
          <a:off x="0" y="0"/>
          <a:ext cx="0" cy="0"/>
          <a:chOff x="0" y="0"/>
          <a:chExt cx="0" cy="0"/>
        </a:xfrm>
      </p:grpSpPr>
      <p:sp>
        <p:nvSpPr>
          <p:cNvPr id="1295" name="Shape 129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296" name="Shape 1296"/>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297" name="Shape 129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98" name="Shape 129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3" name="Shape 33"/>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4" name="Shape 3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99" name="Shape 1299"/>
        <p:cNvGrpSpPr/>
        <p:nvPr/>
      </p:nvGrpSpPr>
      <p:grpSpPr>
        <a:xfrm>
          <a:off x="0" y="0"/>
          <a:ext cx="0" cy="0"/>
          <a:chOff x="0" y="0"/>
          <a:chExt cx="0" cy="0"/>
        </a:xfrm>
      </p:grpSpPr>
      <p:sp>
        <p:nvSpPr>
          <p:cNvPr id="1300" name="Shape 1300"/>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01" name="Shape 1301"/>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302" name="Shape 130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03" name="Shape 130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04" name="Shape 1304"/>
        <p:cNvGrpSpPr/>
        <p:nvPr/>
      </p:nvGrpSpPr>
      <p:grpSpPr>
        <a:xfrm>
          <a:off x="0" y="0"/>
          <a:ext cx="0" cy="0"/>
          <a:chOff x="0" y="0"/>
          <a:chExt cx="0" cy="0"/>
        </a:xfrm>
      </p:grpSpPr>
      <p:pic>
        <p:nvPicPr>
          <p:cNvPr id="1305" name="Shape 1305"/>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306" name="Shape 1306"/>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307" name="Shape 1307"/>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1308" name="Shape 1308"/>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1309" name="Shape 1309"/>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1310" name="Shape 1310"/>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1311" name="Shape 1311"/>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312" name="Shape 1312"/>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313" name="Shape 1313"/>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314" name="Shape 1314"/>
        <p:cNvGrpSpPr/>
        <p:nvPr/>
      </p:nvGrpSpPr>
      <p:grpSpPr>
        <a:xfrm>
          <a:off x="0" y="0"/>
          <a:ext cx="0" cy="0"/>
          <a:chOff x="0" y="0"/>
          <a:chExt cx="0" cy="0"/>
        </a:xfrm>
      </p:grpSpPr>
      <p:sp>
        <p:nvSpPr>
          <p:cNvPr id="1315" name="Shape 131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16" name="Shape 1316"/>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317" name="Shape 1317"/>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318" name="Shape 131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19" name="Shape 1319"/>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320" name="Shape 1320"/>
        <p:cNvGrpSpPr/>
        <p:nvPr/>
      </p:nvGrpSpPr>
      <p:grpSpPr>
        <a:xfrm>
          <a:off x="0" y="0"/>
          <a:ext cx="0" cy="0"/>
          <a:chOff x="0" y="0"/>
          <a:chExt cx="0" cy="0"/>
        </a:xfrm>
      </p:grpSpPr>
      <p:sp>
        <p:nvSpPr>
          <p:cNvPr id="1321" name="Shape 132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22" name="Shape 132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323" name="Shape 132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324" name="Shape 132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325" name="Shape 132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326" name="Shape 132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27" name="Shape 1327"/>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28" name="Shape 1328"/>
        <p:cNvGrpSpPr/>
        <p:nvPr/>
      </p:nvGrpSpPr>
      <p:grpSpPr>
        <a:xfrm>
          <a:off x="0" y="0"/>
          <a:ext cx="0" cy="0"/>
          <a:chOff x="0" y="0"/>
          <a:chExt cx="0" cy="0"/>
        </a:xfrm>
      </p:grpSpPr>
      <p:sp>
        <p:nvSpPr>
          <p:cNvPr id="1329" name="Shape 132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30" name="Shape 133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31" name="Shape 133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32" name="Shape 1332"/>
        <p:cNvGrpSpPr/>
        <p:nvPr/>
      </p:nvGrpSpPr>
      <p:grpSpPr>
        <a:xfrm>
          <a:off x="0" y="0"/>
          <a:ext cx="0" cy="0"/>
          <a:chOff x="0" y="0"/>
          <a:chExt cx="0" cy="0"/>
        </a:xfrm>
      </p:grpSpPr>
      <p:sp>
        <p:nvSpPr>
          <p:cNvPr id="1333" name="Shape 133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34" name="Shape 1334"/>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5" name="Shape 1335"/>
        <p:cNvGrpSpPr/>
        <p:nvPr/>
      </p:nvGrpSpPr>
      <p:grpSpPr>
        <a:xfrm>
          <a:off x="0" y="0"/>
          <a:ext cx="0" cy="0"/>
          <a:chOff x="0" y="0"/>
          <a:chExt cx="0" cy="0"/>
        </a:xfrm>
      </p:grpSpPr>
      <p:sp>
        <p:nvSpPr>
          <p:cNvPr id="1336" name="Shape 1336"/>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37" name="Shape 1337"/>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1338" name="Shape 1338"/>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339" name="Shape 133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40" name="Shape 1340"/>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41" name="Shape 1341"/>
        <p:cNvGrpSpPr/>
        <p:nvPr/>
      </p:nvGrpSpPr>
      <p:grpSpPr>
        <a:xfrm>
          <a:off x="0" y="0"/>
          <a:ext cx="0" cy="0"/>
          <a:chOff x="0" y="0"/>
          <a:chExt cx="0" cy="0"/>
        </a:xfrm>
      </p:grpSpPr>
      <p:sp>
        <p:nvSpPr>
          <p:cNvPr id="1342" name="Shape 1342"/>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43" name="Shape 134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1344" name="Shape 134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345" name="Shape 134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46" name="Shape 134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47" name="Shape 1347"/>
        <p:cNvGrpSpPr/>
        <p:nvPr/>
      </p:nvGrpSpPr>
      <p:grpSpPr>
        <a:xfrm>
          <a:off x="0" y="0"/>
          <a:ext cx="0" cy="0"/>
          <a:chOff x="0" y="0"/>
          <a:chExt cx="0" cy="0"/>
        </a:xfrm>
      </p:grpSpPr>
      <p:sp>
        <p:nvSpPr>
          <p:cNvPr id="1348" name="Shape 1348"/>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49" name="Shape 1349"/>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350" name="Shape 135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51" name="Shape 135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52" name="Shape 1352"/>
        <p:cNvGrpSpPr/>
        <p:nvPr/>
      </p:nvGrpSpPr>
      <p:grpSpPr>
        <a:xfrm>
          <a:off x="0" y="0"/>
          <a:ext cx="0" cy="0"/>
          <a:chOff x="0" y="0"/>
          <a:chExt cx="0" cy="0"/>
        </a:xfrm>
      </p:grpSpPr>
      <p:sp>
        <p:nvSpPr>
          <p:cNvPr id="1353" name="Shape 1353"/>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54" name="Shape 1354"/>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355" name="Shape 135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56" name="Shape 135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ustom Layout">
    <p:spTree>
      <p:nvGrpSpPr>
        <p:cNvPr id="36" name="Shape 36"/>
        <p:cNvGrpSpPr/>
        <p:nvPr/>
      </p:nvGrpSpPr>
      <p:grpSpPr>
        <a:xfrm>
          <a:off x="0" y="0"/>
          <a:ext cx="0" cy="0"/>
          <a:chOff x="0" y="0"/>
          <a:chExt cx="0" cy="0"/>
        </a:xfrm>
      </p:grpSpPr>
      <p:sp>
        <p:nvSpPr>
          <p:cNvPr id="37" name="Shape 37"/>
          <p:cNvSpPr txBox="1"/>
          <p:nvPr>
            <p:ph type="title"/>
          </p:nvPr>
        </p:nvSpPr>
        <p:spPr>
          <a:xfrm>
            <a:off x="455612" y="331787"/>
            <a:ext cx="8463099"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8" name="Shape 3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9" name="Shape 39"/>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0" name="Shape 40"/>
          <p:cNvSpPr txBox="1"/>
          <p:nvPr>
            <p:ph idx="1" type="body"/>
          </p:nvPr>
        </p:nvSpPr>
        <p:spPr>
          <a:xfrm>
            <a:off x="689112" y="1309963"/>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1357" name="Shape 1357"/>
        <p:cNvGrpSpPr/>
        <p:nvPr/>
      </p:nvGrpSpPr>
      <p:grpSpPr>
        <a:xfrm>
          <a:off x="0" y="0"/>
          <a:ext cx="0" cy="0"/>
          <a:chOff x="0" y="0"/>
          <a:chExt cx="0" cy="0"/>
        </a:xfrm>
      </p:grpSpPr>
      <p:sp>
        <p:nvSpPr>
          <p:cNvPr id="1358" name="Shape 1358"/>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59" name="Shape 135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60" name="Shape 1360"/>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1361" name="Shape 1361"/>
        <p:cNvGrpSpPr/>
        <p:nvPr/>
      </p:nvGrpSpPr>
      <p:grpSpPr>
        <a:xfrm>
          <a:off x="0" y="0"/>
          <a:ext cx="0" cy="0"/>
          <a:chOff x="0" y="0"/>
          <a:chExt cx="0" cy="0"/>
        </a:xfrm>
      </p:grpSpPr>
      <p:sp>
        <p:nvSpPr>
          <p:cNvPr id="1362" name="Shape 136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63" name="Shape 136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64" name="Shape 1364"/>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398" name="Shape 1398"/>
        <p:cNvGrpSpPr/>
        <p:nvPr/>
      </p:nvGrpSpPr>
      <p:grpSpPr>
        <a:xfrm>
          <a:off x="0" y="0"/>
          <a:ext cx="0" cy="0"/>
          <a:chOff x="0" y="0"/>
          <a:chExt cx="0" cy="0"/>
        </a:xfrm>
      </p:grpSpPr>
      <p:sp>
        <p:nvSpPr>
          <p:cNvPr id="1399" name="Shape 1399"/>
          <p:cNvSpPr txBox="1"/>
          <p:nvPr>
            <p:ph type="title"/>
          </p:nvPr>
        </p:nvSpPr>
        <p:spPr>
          <a:xfrm>
            <a:off x="455612" y="331787"/>
            <a:ext cx="84867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00" name="Shape 1400"/>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401" name="Shape 1401"/>
          <p:cNvSpPr txBox="1"/>
          <p:nvPr>
            <p:ph idx="12" type="sldNum"/>
          </p:nvPr>
        </p:nvSpPr>
        <p:spPr>
          <a:xfrm>
            <a:off x="0" y="6453808"/>
            <a:ext cx="318052" cy="39307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02" name="Shape 1402"/>
        <p:cNvGrpSpPr/>
        <p:nvPr/>
      </p:nvGrpSpPr>
      <p:grpSpPr>
        <a:xfrm>
          <a:off x="0" y="0"/>
          <a:ext cx="0" cy="0"/>
          <a:chOff x="0" y="0"/>
          <a:chExt cx="0" cy="0"/>
        </a:xfrm>
      </p:grpSpPr>
      <p:pic>
        <p:nvPicPr>
          <p:cNvPr id="1403" name="Shape 1403"/>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404" name="Shape 1404"/>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405" name="Shape 1405"/>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1406" name="Shape 1406"/>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1407" name="Shape 1407"/>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1408" name="Shape 1408"/>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1409" name="Shape 1409"/>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410" name="Shape 1410"/>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411" name="Shape 1411"/>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ustom Layout">
    <p:spTree>
      <p:nvGrpSpPr>
        <p:cNvPr id="1412" name="Shape 1412"/>
        <p:cNvGrpSpPr/>
        <p:nvPr/>
      </p:nvGrpSpPr>
      <p:grpSpPr>
        <a:xfrm>
          <a:off x="0" y="0"/>
          <a:ext cx="0" cy="0"/>
          <a:chOff x="0" y="0"/>
          <a:chExt cx="0" cy="0"/>
        </a:xfrm>
      </p:grpSpPr>
      <p:sp>
        <p:nvSpPr>
          <p:cNvPr id="1413" name="Shape 1413"/>
          <p:cNvSpPr txBox="1"/>
          <p:nvPr>
            <p:ph type="title"/>
          </p:nvPr>
        </p:nvSpPr>
        <p:spPr>
          <a:xfrm>
            <a:off x="455612" y="331787"/>
            <a:ext cx="8463099"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14" name="Shape 141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15" name="Shape 1415"/>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416" name="Shape 1416"/>
          <p:cNvSpPr txBox="1"/>
          <p:nvPr>
            <p:ph idx="1" type="body"/>
          </p:nvPr>
        </p:nvSpPr>
        <p:spPr>
          <a:xfrm>
            <a:off x="689112" y="1309963"/>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1_Title and Content">
    <p:spTree>
      <p:nvGrpSpPr>
        <p:cNvPr id="1417" name="Shape 1417"/>
        <p:cNvGrpSpPr/>
        <p:nvPr/>
      </p:nvGrpSpPr>
      <p:grpSpPr>
        <a:xfrm>
          <a:off x="0" y="0"/>
          <a:ext cx="0" cy="0"/>
          <a:chOff x="0" y="0"/>
          <a:chExt cx="0" cy="0"/>
        </a:xfrm>
      </p:grpSpPr>
      <p:sp>
        <p:nvSpPr>
          <p:cNvPr id="1418" name="Shape 1418"/>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19" name="Shape 1419"/>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420" name="Shape 142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21" name="Shape 1421"/>
          <p:cNvSpPr txBox="1"/>
          <p:nvPr>
            <p:ph idx="12" type="sldNum"/>
          </p:nvPr>
        </p:nvSpPr>
        <p:spPr>
          <a:xfrm>
            <a:off x="-144150" y="6245223"/>
            <a:ext cx="631042" cy="61277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22" name="Shape 1422"/>
        <p:cNvGrpSpPr/>
        <p:nvPr/>
      </p:nvGrpSpPr>
      <p:grpSpPr>
        <a:xfrm>
          <a:off x="0" y="0"/>
          <a:ext cx="0" cy="0"/>
          <a:chOff x="0" y="0"/>
          <a:chExt cx="0" cy="0"/>
        </a:xfrm>
      </p:grpSpPr>
      <p:sp>
        <p:nvSpPr>
          <p:cNvPr id="1423" name="Shape 1423"/>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424" name="Shape 1424"/>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425" name="Shape 142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26" name="Shape 1426"/>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27" name="Shape 1427"/>
        <p:cNvGrpSpPr/>
        <p:nvPr/>
      </p:nvGrpSpPr>
      <p:grpSpPr>
        <a:xfrm>
          <a:off x="0" y="0"/>
          <a:ext cx="0" cy="0"/>
          <a:chOff x="0" y="0"/>
          <a:chExt cx="0" cy="0"/>
        </a:xfrm>
      </p:grpSpPr>
      <p:sp>
        <p:nvSpPr>
          <p:cNvPr id="1428" name="Shape 1428"/>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29" name="Shape 1429"/>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430" name="Shape 1430"/>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431" name="Shape 143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32" name="Shape 1432"/>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33" name="Shape 1433"/>
        <p:cNvGrpSpPr/>
        <p:nvPr/>
      </p:nvGrpSpPr>
      <p:grpSpPr>
        <a:xfrm>
          <a:off x="0" y="0"/>
          <a:ext cx="0" cy="0"/>
          <a:chOff x="0" y="0"/>
          <a:chExt cx="0" cy="0"/>
        </a:xfrm>
      </p:grpSpPr>
      <p:sp>
        <p:nvSpPr>
          <p:cNvPr id="1434" name="Shape 143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435" name="Shape 1435"/>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436" name="Shape 1436"/>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437" name="Shape 1437"/>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438" name="Shape 1438"/>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439" name="Shape 143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40" name="Shape 1440"/>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441" name="Shape 1441"/>
        <p:cNvGrpSpPr/>
        <p:nvPr/>
      </p:nvGrpSpPr>
      <p:grpSpPr>
        <a:xfrm>
          <a:off x="0" y="0"/>
          <a:ext cx="0" cy="0"/>
          <a:chOff x="0" y="0"/>
          <a:chExt cx="0" cy="0"/>
        </a:xfrm>
      </p:grpSpPr>
      <p:sp>
        <p:nvSpPr>
          <p:cNvPr id="1442" name="Shape 144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43" name="Shape 144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44" name="Shape 1444"/>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455612" y="331787"/>
            <a:ext cx="8688386"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43" name="Shape 4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45" name="Shape 1445"/>
        <p:cNvGrpSpPr/>
        <p:nvPr/>
      </p:nvGrpSpPr>
      <p:grpSpPr>
        <a:xfrm>
          <a:off x="0" y="0"/>
          <a:ext cx="0" cy="0"/>
          <a:chOff x="0" y="0"/>
          <a:chExt cx="0" cy="0"/>
        </a:xfrm>
      </p:grpSpPr>
      <p:sp>
        <p:nvSpPr>
          <p:cNvPr id="1446" name="Shape 144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47" name="Shape 1447"/>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448" name="Shape 1448"/>
        <p:cNvGrpSpPr/>
        <p:nvPr/>
      </p:nvGrpSpPr>
      <p:grpSpPr>
        <a:xfrm>
          <a:off x="0" y="0"/>
          <a:ext cx="0" cy="0"/>
          <a:chOff x="0" y="0"/>
          <a:chExt cx="0" cy="0"/>
        </a:xfrm>
      </p:grpSpPr>
      <p:sp>
        <p:nvSpPr>
          <p:cNvPr id="1449" name="Shape 1449"/>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450" name="Shape 145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1451" name="Shape 145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452" name="Shape 145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53" name="Shape 1453"/>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454" name="Shape 1454"/>
        <p:cNvGrpSpPr/>
        <p:nvPr/>
      </p:nvGrpSpPr>
      <p:grpSpPr>
        <a:xfrm>
          <a:off x="0" y="0"/>
          <a:ext cx="0" cy="0"/>
          <a:chOff x="0" y="0"/>
          <a:chExt cx="0" cy="0"/>
        </a:xfrm>
      </p:grpSpPr>
      <p:sp>
        <p:nvSpPr>
          <p:cNvPr id="1455" name="Shape 1455"/>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456" name="Shape 1456"/>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1457" name="Shape 1457"/>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458" name="Shape 145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59" name="Shape 1459"/>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60" name="Shape 1460"/>
        <p:cNvGrpSpPr/>
        <p:nvPr/>
      </p:nvGrpSpPr>
      <p:grpSpPr>
        <a:xfrm>
          <a:off x="0" y="0"/>
          <a:ext cx="0" cy="0"/>
          <a:chOff x="0" y="0"/>
          <a:chExt cx="0" cy="0"/>
        </a:xfrm>
      </p:grpSpPr>
      <p:sp>
        <p:nvSpPr>
          <p:cNvPr id="1461" name="Shape 1461"/>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62" name="Shape 1462"/>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463" name="Shape 146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64" name="Shape 1464"/>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465" name="Shape 1465"/>
        <p:cNvGrpSpPr/>
        <p:nvPr/>
      </p:nvGrpSpPr>
      <p:grpSpPr>
        <a:xfrm>
          <a:off x="0" y="0"/>
          <a:ext cx="0" cy="0"/>
          <a:chOff x="0" y="0"/>
          <a:chExt cx="0" cy="0"/>
        </a:xfrm>
      </p:grpSpPr>
      <p:sp>
        <p:nvSpPr>
          <p:cNvPr id="1466" name="Shape 1466"/>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67" name="Shape 1467"/>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468" name="Shape 146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69" name="Shape 1469"/>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1470" name="Shape 1470"/>
        <p:cNvGrpSpPr/>
        <p:nvPr/>
      </p:nvGrpSpPr>
      <p:grpSpPr>
        <a:xfrm>
          <a:off x="0" y="0"/>
          <a:ext cx="0" cy="0"/>
          <a:chOff x="0" y="0"/>
          <a:chExt cx="0" cy="0"/>
        </a:xfrm>
      </p:grpSpPr>
      <p:sp>
        <p:nvSpPr>
          <p:cNvPr id="1471" name="Shape 1471"/>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72" name="Shape 14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73" name="Shape 1473"/>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1474" name="Shape 1474"/>
        <p:cNvGrpSpPr/>
        <p:nvPr/>
      </p:nvGrpSpPr>
      <p:grpSpPr>
        <a:xfrm>
          <a:off x="0" y="0"/>
          <a:ext cx="0" cy="0"/>
          <a:chOff x="0" y="0"/>
          <a:chExt cx="0" cy="0"/>
        </a:xfrm>
      </p:grpSpPr>
      <p:sp>
        <p:nvSpPr>
          <p:cNvPr id="1475" name="Shape 147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76" name="Shape 147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77" name="Shape 1477"/>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ultiple Image">
    <p:spTree>
      <p:nvGrpSpPr>
        <p:cNvPr id="1478" name="Shape 1478"/>
        <p:cNvGrpSpPr/>
        <p:nvPr/>
      </p:nvGrpSpPr>
      <p:grpSpPr>
        <a:xfrm>
          <a:off x="0" y="0"/>
          <a:ext cx="0" cy="0"/>
          <a:chOff x="0" y="0"/>
          <a:chExt cx="0" cy="0"/>
        </a:xfrm>
      </p:grpSpPr>
      <p:pic>
        <p:nvPicPr>
          <p:cNvPr id="1479" name="Shape 1479"/>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1480" name="Shape 1480"/>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1481" name="Shape 1481"/>
          <p:cNvSpPr/>
          <p:nvPr>
            <p:ph idx="2" type="pic"/>
          </p:nvPr>
        </p:nvSpPr>
        <p:spPr>
          <a:xfrm>
            <a:off x="447675" y="1325562"/>
            <a:ext cx="2580729" cy="3141334"/>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82" name="Shape 1482"/>
          <p:cNvSpPr/>
          <p:nvPr>
            <p:ph idx="3" type="pic"/>
          </p:nvPr>
        </p:nvSpPr>
        <p:spPr>
          <a:xfrm>
            <a:off x="3230318" y="1325562"/>
            <a:ext cx="2627283" cy="3141334"/>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83" name="Shape 1483"/>
          <p:cNvSpPr/>
          <p:nvPr>
            <p:ph idx="4" type="pic"/>
          </p:nvPr>
        </p:nvSpPr>
        <p:spPr>
          <a:xfrm>
            <a:off x="6059516" y="1325562"/>
            <a:ext cx="2627283" cy="3141334"/>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84" name="Shape 1484"/>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85" name="Shape 1485"/>
          <p:cNvSpPr txBox="1"/>
          <p:nvPr>
            <p:ph idx="1" type="body"/>
          </p:nvPr>
        </p:nvSpPr>
        <p:spPr>
          <a:xfrm>
            <a:off x="447675" y="4614042"/>
            <a:ext cx="2582127" cy="1549618"/>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1600">
                <a:solidFill>
                  <a:schemeClr val="dk1"/>
                </a:solidFill>
                <a:latin typeface="Arial"/>
                <a:ea typeface="Arial"/>
                <a:cs typeface="Arial"/>
                <a:sym typeface="Arial"/>
              </a:defRPr>
            </a:lvl1pPr>
            <a:lvl2pPr indent="-151765" marL="263525" rtl="0">
              <a:spcBef>
                <a:spcPts val="500"/>
              </a:spcBef>
              <a:buClr>
                <a:schemeClr val="accent1"/>
              </a:buClr>
              <a:buFont typeface="Arial"/>
              <a:buChar char="•"/>
              <a:defRPr baseline="0" sz="1600">
                <a:solidFill>
                  <a:schemeClr val="dk1"/>
                </a:solidFill>
                <a:latin typeface="Arial"/>
                <a:ea typeface="Arial"/>
                <a:cs typeface="Arial"/>
                <a:sym typeface="Arial"/>
              </a:defRPr>
            </a:lvl2pPr>
            <a:lvl3pPr indent="-184784" marL="536575" rtl="0">
              <a:spcBef>
                <a:spcPts val="500"/>
              </a:spcBef>
              <a:buClr>
                <a:schemeClr val="accent1"/>
              </a:buClr>
              <a:buFont typeface="Arial"/>
              <a:buChar char="•"/>
              <a:defRPr sz="1400">
                <a:solidFill>
                  <a:schemeClr val="dk1"/>
                </a:solidFill>
                <a:latin typeface="Arial"/>
                <a:ea typeface="Arial"/>
                <a:cs typeface="Arial"/>
                <a:sym typeface="Arial"/>
              </a:defRPr>
            </a:lvl3pPr>
            <a:lvl4pPr indent="-193993" marL="811213" rtl="0">
              <a:spcBef>
                <a:spcPts val="500"/>
              </a:spcBef>
              <a:buClr>
                <a:schemeClr val="accent1"/>
              </a:buClr>
              <a:buFont typeface="Arial"/>
              <a:buChar char="•"/>
              <a:defRPr sz="1200">
                <a:solidFill>
                  <a:schemeClr val="dk1"/>
                </a:solidFill>
                <a:latin typeface="Arial"/>
                <a:ea typeface="Arial"/>
                <a:cs typeface="Arial"/>
                <a:sym typeface="Arial"/>
              </a:defRPr>
            </a:lvl4pPr>
            <a:lvl5pPr indent="-197802" marL="1074738" rtl="0">
              <a:spcBef>
                <a:spcPts val="500"/>
              </a:spcBef>
              <a:buClr>
                <a:schemeClr val="accent1"/>
              </a:buClr>
              <a:buFont typeface="Arial"/>
              <a:buChar char="•"/>
              <a:defRPr sz="11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1486" name="Shape 1486"/>
          <p:cNvSpPr txBox="1"/>
          <p:nvPr>
            <p:ph idx="5" type="body"/>
          </p:nvPr>
        </p:nvSpPr>
        <p:spPr>
          <a:xfrm>
            <a:off x="3233167" y="4614042"/>
            <a:ext cx="2621721" cy="1549618"/>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1600">
                <a:solidFill>
                  <a:schemeClr val="dk1"/>
                </a:solidFill>
                <a:latin typeface="Arial"/>
                <a:ea typeface="Arial"/>
                <a:cs typeface="Arial"/>
                <a:sym typeface="Arial"/>
              </a:defRPr>
            </a:lvl1pPr>
            <a:lvl2pPr indent="-151765" marL="263525" rtl="0">
              <a:spcBef>
                <a:spcPts val="500"/>
              </a:spcBef>
              <a:buClr>
                <a:schemeClr val="accent1"/>
              </a:buClr>
              <a:buFont typeface="Arial"/>
              <a:buChar char="•"/>
              <a:defRPr baseline="0" sz="1600">
                <a:solidFill>
                  <a:schemeClr val="dk1"/>
                </a:solidFill>
                <a:latin typeface="Arial"/>
                <a:ea typeface="Arial"/>
                <a:cs typeface="Arial"/>
                <a:sym typeface="Arial"/>
              </a:defRPr>
            </a:lvl2pPr>
            <a:lvl3pPr indent="-184784" marL="536575" rtl="0">
              <a:spcBef>
                <a:spcPts val="500"/>
              </a:spcBef>
              <a:buClr>
                <a:schemeClr val="accent1"/>
              </a:buClr>
              <a:buFont typeface="Arial"/>
              <a:buChar char="•"/>
              <a:defRPr sz="1400">
                <a:solidFill>
                  <a:schemeClr val="dk1"/>
                </a:solidFill>
                <a:latin typeface="Arial"/>
                <a:ea typeface="Arial"/>
                <a:cs typeface="Arial"/>
                <a:sym typeface="Arial"/>
              </a:defRPr>
            </a:lvl3pPr>
            <a:lvl4pPr indent="-193993" marL="811213" rtl="0">
              <a:spcBef>
                <a:spcPts val="500"/>
              </a:spcBef>
              <a:buClr>
                <a:schemeClr val="accent1"/>
              </a:buClr>
              <a:buFont typeface="Arial"/>
              <a:buChar char="•"/>
              <a:defRPr sz="1200">
                <a:solidFill>
                  <a:schemeClr val="dk1"/>
                </a:solidFill>
                <a:latin typeface="Arial"/>
                <a:ea typeface="Arial"/>
                <a:cs typeface="Arial"/>
                <a:sym typeface="Arial"/>
              </a:defRPr>
            </a:lvl4pPr>
            <a:lvl5pPr indent="-197802" marL="1074738" rtl="0">
              <a:spcBef>
                <a:spcPts val="500"/>
              </a:spcBef>
              <a:buClr>
                <a:schemeClr val="accent1"/>
              </a:buClr>
              <a:buFont typeface="Arial"/>
              <a:buChar char="•"/>
              <a:defRPr sz="11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1487" name="Shape 1487"/>
          <p:cNvSpPr txBox="1"/>
          <p:nvPr>
            <p:ph idx="6" type="body"/>
          </p:nvPr>
        </p:nvSpPr>
        <p:spPr>
          <a:xfrm>
            <a:off x="6066430" y="4614042"/>
            <a:ext cx="2633070" cy="1549618"/>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1600">
                <a:solidFill>
                  <a:schemeClr val="dk1"/>
                </a:solidFill>
                <a:latin typeface="Arial"/>
                <a:ea typeface="Arial"/>
                <a:cs typeface="Arial"/>
                <a:sym typeface="Arial"/>
              </a:defRPr>
            </a:lvl1pPr>
            <a:lvl2pPr indent="-151765" marL="263525" rtl="0">
              <a:spcBef>
                <a:spcPts val="500"/>
              </a:spcBef>
              <a:buClr>
                <a:schemeClr val="accent1"/>
              </a:buClr>
              <a:buFont typeface="Arial"/>
              <a:buChar char="•"/>
              <a:defRPr baseline="0" sz="1600">
                <a:solidFill>
                  <a:schemeClr val="dk1"/>
                </a:solidFill>
                <a:latin typeface="Arial"/>
                <a:ea typeface="Arial"/>
                <a:cs typeface="Arial"/>
                <a:sym typeface="Arial"/>
              </a:defRPr>
            </a:lvl2pPr>
            <a:lvl3pPr indent="-184784" marL="536575" rtl="0">
              <a:spcBef>
                <a:spcPts val="500"/>
              </a:spcBef>
              <a:buClr>
                <a:schemeClr val="accent1"/>
              </a:buClr>
              <a:buFont typeface="Arial"/>
              <a:buChar char="•"/>
              <a:defRPr sz="1400">
                <a:solidFill>
                  <a:schemeClr val="dk1"/>
                </a:solidFill>
                <a:latin typeface="Arial"/>
                <a:ea typeface="Arial"/>
                <a:cs typeface="Arial"/>
                <a:sym typeface="Arial"/>
              </a:defRPr>
            </a:lvl3pPr>
            <a:lvl4pPr indent="-193993" marL="811213" rtl="0">
              <a:spcBef>
                <a:spcPts val="500"/>
              </a:spcBef>
              <a:buClr>
                <a:schemeClr val="accent1"/>
              </a:buClr>
              <a:buFont typeface="Arial"/>
              <a:buChar char="•"/>
              <a:defRPr sz="1200">
                <a:solidFill>
                  <a:schemeClr val="dk1"/>
                </a:solidFill>
                <a:latin typeface="Arial"/>
                <a:ea typeface="Arial"/>
                <a:cs typeface="Arial"/>
                <a:sym typeface="Arial"/>
              </a:defRPr>
            </a:lvl4pPr>
            <a:lvl5pPr indent="-197802" marL="1074738" rtl="0">
              <a:spcBef>
                <a:spcPts val="500"/>
              </a:spcBef>
              <a:buClr>
                <a:schemeClr val="accent1"/>
              </a:buClr>
              <a:buFont typeface="Arial"/>
              <a:buChar char="•"/>
              <a:defRPr sz="11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1488" name="Shape 1488"/>
          <p:cNvGrpSpPr/>
          <p:nvPr/>
        </p:nvGrpSpPr>
        <p:grpSpPr>
          <a:xfrm>
            <a:off x="7975371" y="6325018"/>
            <a:ext cx="715648" cy="333533"/>
            <a:chOff x="7527713" y="5505450"/>
            <a:chExt cx="1163307" cy="542168"/>
          </a:xfrm>
        </p:grpSpPr>
        <p:sp>
          <p:nvSpPr>
            <p:cNvPr id="1489" name="Shape 1489"/>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490" name="Shape 1490"/>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491" name="Shape 1491"/>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69" name="Shape 1569"/>
        <p:cNvGrpSpPr/>
        <p:nvPr/>
      </p:nvGrpSpPr>
      <p:grpSpPr>
        <a:xfrm>
          <a:off x="0" y="0"/>
          <a:ext cx="0" cy="0"/>
          <a:chOff x="0" y="0"/>
          <a:chExt cx="0" cy="0"/>
        </a:xfrm>
      </p:grpSpPr>
      <p:sp>
        <p:nvSpPr>
          <p:cNvPr id="1570" name="Shape 157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571" name="Shape 1571"/>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572" name="Shape 15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573" name="Shape 1573"/>
          <p:cNvSpPr txBox="1"/>
          <p:nvPr>
            <p:ph idx="12" type="sldNum"/>
          </p:nvPr>
        </p:nvSpPr>
        <p:spPr>
          <a:xfrm>
            <a:off x="-164122" y="6245223"/>
            <a:ext cx="633045" cy="34314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0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591" name="Shape 1591"/>
        <p:cNvGrpSpPr/>
        <p:nvPr/>
      </p:nvGrpSpPr>
      <p:grpSpPr>
        <a:xfrm>
          <a:off x="0" y="0"/>
          <a:ext cx="0" cy="0"/>
          <a:chOff x="0" y="0"/>
          <a:chExt cx="0" cy="0"/>
        </a:xfrm>
      </p:grpSpPr>
      <p:sp>
        <p:nvSpPr>
          <p:cNvPr id="1592" name="Shape 1592"/>
          <p:cNvSpPr txBox="1"/>
          <p:nvPr>
            <p:ph type="title"/>
          </p:nvPr>
        </p:nvSpPr>
        <p:spPr>
          <a:xfrm>
            <a:off x="455612" y="331787"/>
            <a:ext cx="84867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593" name="Shape 1593"/>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594" name="Shape 1594"/>
          <p:cNvSpPr txBox="1"/>
          <p:nvPr>
            <p:ph idx="12" type="sldNum"/>
          </p:nvPr>
        </p:nvSpPr>
        <p:spPr>
          <a:xfrm>
            <a:off x="0" y="6453808"/>
            <a:ext cx="318052" cy="39307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47" name="Shape 47"/>
          <p:cNvSpPr txBox="1"/>
          <p:nvPr>
            <p:ph idx="1" type="body"/>
          </p:nvPr>
        </p:nvSpPr>
        <p:spPr>
          <a:xfrm>
            <a:off x="636587" y="1354137"/>
            <a:ext cx="4038599" cy="46910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8" name="Shape 48"/>
          <p:cNvSpPr txBox="1"/>
          <p:nvPr>
            <p:ph idx="2" type="body"/>
          </p:nvPr>
        </p:nvSpPr>
        <p:spPr>
          <a:xfrm>
            <a:off x="4827587" y="1354137"/>
            <a:ext cx="4038599" cy="46910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9" name="Shape 4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95" name="Shape 1595"/>
        <p:cNvGrpSpPr/>
        <p:nvPr/>
      </p:nvGrpSpPr>
      <p:grpSpPr>
        <a:xfrm>
          <a:off x="0" y="0"/>
          <a:ext cx="0" cy="0"/>
          <a:chOff x="0" y="0"/>
          <a:chExt cx="0" cy="0"/>
        </a:xfrm>
      </p:grpSpPr>
      <p:pic>
        <p:nvPicPr>
          <p:cNvPr id="1596" name="Shape 1596"/>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597" name="Shape 1597"/>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598" name="Shape 1598"/>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1599" name="Shape 1599"/>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1600" name="Shape 1600"/>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1601" name="Shape 1601"/>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1602" name="Shape 1602"/>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603" name="Shape 1603"/>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604" name="Shape 1604"/>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656" name="Shape 1656"/>
        <p:cNvGrpSpPr/>
        <p:nvPr/>
      </p:nvGrpSpPr>
      <p:grpSpPr>
        <a:xfrm>
          <a:off x="0" y="0"/>
          <a:ext cx="0" cy="0"/>
          <a:chOff x="0" y="0"/>
          <a:chExt cx="0" cy="0"/>
        </a:xfrm>
      </p:grpSpPr>
      <p:sp>
        <p:nvSpPr>
          <p:cNvPr id="1657" name="Shape 1657"/>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658" name="Shape 1658"/>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659" name="Shape 165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660" name="Shape 1660"/>
          <p:cNvSpPr txBox="1"/>
          <p:nvPr>
            <p:ph idx="12" type="sldNum"/>
          </p:nvPr>
        </p:nvSpPr>
        <p:spPr>
          <a:xfrm>
            <a:off x="-164122" y="6245223"/>
            <a:ext cx="633045" cy="34314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0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55" name="Shape 1855"/>
        <p:cNvGrpSpPr/>
        <p:nvPr/>
      </p:nvGrpSpPr>
      <p:grpSpPr>
        <a:xfrm>
          <a:off x="0" y="0"/>
          <a:ext cx="0" cy="0"/>
          <a:chOff x="0" y="0"/>
          <a:chExt cx="0" cy="0"/>
        </a:xfrm>
      </p:grpSpPr>
      <p:sp>
        <p:nvSpPr>
          <p:cNvPr id="1856" name="Shape 1856"/>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857" name="Shape 1857"/>
          <p:cNvSpPr txBox="1"/>
          <p:nvPr>
            <p:ph idx="1" type="body"/>
          </p:nvPr>
        </p:nvSpPr>
        <p:spPr>
          <a:xfrm>
            <a:off x="636587" y="1354137"/>
            <a:ext cx="8229600" cy="46910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858" name="Shape 185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859" name="Shape 1859"/>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60" name="Shape 1860"/>
        <p:cNvGrpSpPr/>
        <p:nvPr/>
      </p:nvGrpSpPr>
      <p:grpSpPr>
        <a:xfrm>
          <a:off x="0" y="0"/>
          <a:ext cx="0" cy="0"/>
          <a:chOff x="0" y="0"/>
          <a:chExt cx="0" cy="0"/>
        </a:xfrm>
      </p:grpSpPr>
      <p:sp>
        <p:nvSpPr>
          <p:cNvPr id="1861" name="Shape 1861"/>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862" name="Shape 1862"/>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863" name="Shape 186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864" name="Shape 186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91" name="Shape 1891"/>
        <p:cNvGrpSpPr/>
        <p:nvPr/>
      </p:nvGrpSpPr>
      <p:grpSpPr>
        <a:xfrm>
          <a:off x="0" y="0"/>
          <a:ext cx="0" cy="0"/>
          <a:chOff x="0" y="0"/>
          <a:chExt cx="0" cy="0"/>
        </a:xfrm>
      </p:grpSpPr>
      <p:sp>
        <p:nvSpPr>
          <p:cNvPr id="1892" name="Shape 189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893" name="Shape 1893"/>
          <p:cNvSpPr txBox="1"/>
          <p:nvPr>
            <p:ph idx="1" type="body"/>
          </p:nvPr>
        </p:nvSpPr>
        <p:spPr>
          <a:xfrm>
            <a:off x="636587" y="1354137"/>
            <a:ext cx="8229600" cy="46910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894" name="Shape 189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895" name="Shape 1895"/>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96" name="Shape 1896"/>
        <p:cNvGrpSpPr/>
        <p:nvPr/>
      </p:nvGrpSpPr>
      <p:grpSpPr>
        <a:xfrm>
          <a:off x="0" y="0"/>
          <a:ext cx="0" cy="0"/>
          <a:chOff x="0" y="0"/>
          <a:chExt cx="0" cy="0"/>
        </a:xfrm>
      </p:grpSpPr>
      <p:sp>
        <p:nvSpPr>
          <p:cNvPr id="1897" name="Shape 1897"/>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898" name="Shape 189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899" name="Shape 189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900" name="Shape 1900"/>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75" name="Shape 1975"/>
        <p:cNvGrpSpPr/>
        <p:nvPr/>
      </p:nvGrpSpPr>
      <p:grpSpPr>
        <a:xfrm>
          <a:off x="0" y="0"/>
          <a:ext cx="0" cy="0"/>
          <a:chOff x="0" y="0"/>
          <a:chExt cx="0" cy="0"/>
        </a:xfrm>
      </p:grpSpPr>
      <p:sp>
        <p:nvSpPr>
          <p:cNvPr id="1976" name="Shape 1976"/>
          <p:cNvSpPr txBox="1"/>
          <p:nvPr>
            <p:ph type="title"/>
          </p:nvPr>
        </p:nvSpPr>
        <p:spPr>
          <a:xfrm>
            <a:off x="455612" y="331787"/>
            <a:ext cx="8688386"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977" name="Shape 197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978" name="Shape 1978"/>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53" name="Shape 5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4" name="Shape 5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5" name="Shape 5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56" name="Shape 5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57" name="Shape 5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
        <p:nvSpPr>
          <p:cNvPr id="60" name="Shape 6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2" name="Shape 62"/>
        <p:cNvGrpSpPr/>
        <p:nvPr/>
      </p:nvGrpSpPr>
      <p:grpSpPr>
        <a:xfrm>
          <a:off x="0" y="0"/>
          <a:ext cx="0" cy="0"/>
          <a:chOff x="0" y="0"/>
          <a:chExt cx="0" cy="0"/>
        </a:xfrm>
      </p:grpSpPr>
      <p:sp>
        <p:nvSpPr>
          <p:cNvPr id="63" name="Shape 63"/>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64" name="Shape 64"/>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5" name="Shape 6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6" name="Shape 6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slideLayout" Target="../slideLayouts/slideLayout27.xml"/><Relationship Id="rId7" Type="http://schemas.openxmlformats.org/officeDocument/2006/relationships/slideLayout" Target="../slideLayouts/slideLayout5.xml"/><Relationship Id="rId8" Type="http://schemas.openxmlformats.org/officeDocument/2006/relationships/slideLayout" Target="../slideLayouts/slideLayout6.xml"/><Relationship Id="rId31" Type="http://schemas.openxmlformats.org/officeDocument/2006/relationships/theme" Target="../theme/theme8.xml"/><Relationship Id="rId30" Type="http://schemas.openxmlformats.org/officeDocument/2006/relationships/slideLayout" Target="../slideLayouts/slideLayout2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6"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5" Type="http://schemas.openxmlformats.org/officeDocument/2006/relationships/slideLayout" Target="../slideLayouts/slideLayout54.xml"/><Relationship Id="rId14" Type="http://schemas.openxmlformats.org/officeDocument/2006/relationships/slideLayout" Target="../slideLayouts/slideLayout53.xml"/><Relationship Id="rId17" Type="http://schemas.openxmlformats.org/officeDocument/2006/relationships/slideLayout" Target="../slideLayouts/slideLayout56.xml"/><Relationship Id="rId16" Type="http://schemas.openxmlformats.org/officeDocument/2006/relationships/slideLayout" Target="../slideLayouts/slideLayout55.xml"/><Relationship Id="rId19" Type="http://schemas.openxmlformats.org/officeDocument/2006/relationships/theme" Target="../theme/theme6.xml"/><Relationship Id="rId18"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58.xml"/><Relationship Id="rId4"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61.xml"/><Relationship Id="rId4"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theme" Target="../theme/theme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png"/><Relationship Id="rId3" Type="http://schemas.openxmlformats.org/officeDocument/2006/relationships/slideLayout" Target="../slideLayouts/slideLayout6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pic>
        <p:nvPicPr>
          <p:cNvPr id="9" name="Shape 9"/>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0" name="Shape 10"/>
          <p:cNvSpPr txBox="1"/>
          <p:nvPr>
            <p:ph idx="1" type="body"/>
          </p:nvPr>
        </p:nvSpPr>
        <p:spPr>
          <a:xfrm>
            <a:off x="636587" y="1354137"/>
            <a:ext cx="8229600" cy="46910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1" name="Shape 11"/>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2" name="Shape 12"/>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3" name="Shape 1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5" name="Shape 15"/>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86" name="Shape 1286"/>
        <p:cNvGrpSpPr/>
        <p:nvPr/>
      </p:nvGrpSpPr>
      <p:grpSpPr>
        <a:xfrm>
          <a:off x="0" y="0"/>
          <a:ext cx="0" cy="0"/>
          <a:chOff x="0" y="0"/>
          <a:chExt cx="0" cy="0"/>
        </a:xfrm>
      </p:grpSpPr>
      <p:pic>
        <p:nvPicPr>
          <p:cNvPr id="1287" name="Shape 1287"/>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288" name="Shape 1288"/>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289" name="Shape 1289"/>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290" name="Shape 1290"/>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291" name="Shape 129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92" name="Shape 1292"/>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293" name="Shape 1293"/>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90" name="Shape 1390"/>
        <p:cNvGrpSpPr/>
        <p:nvPr/>
      </p:nvGrpSpPr>
      <p:grpSpPr>
        <a:xfrm>
          <a:off x="0" y="0"/>
          <a:ext cx="0" cy="0"/>
          <a:chOff x="0" y="0"/>
          <a:chExt cx="0" cy="0"/>
        </a:xfrm>
      </p:grpSpPr>
      <p:pic>
        <p:nvPicPr>
          <p:cNvPr id="1391" name="Shape 1391"/>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392" name="Shape 1392"/>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393" name="Shape 1393"/>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394" name="Shape 1394"/>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395" name="Shape 139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96" name="Shape 1396"/>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397" name="Shape 1397"/>
          <p:cNvSpPr txBox="1"/>
          <p:nvPr>
            <p:ph idx="12" type="sldNum"/>
          </p:nvPr>
        </p:nvSpPr>
        <p:spPr>
          <a:xfrm>
            <a:off x="-144150" y="6245223"/>
            <a:ext cx="631042" cy="6127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61" name="Shape 1561"/>
        <p:cNvGrpSpPr/>
        <p:nvPr/>
      </p:nvGrpSpPr>
      <p:grpSpPr>
        <a:xfrm>
          <a:off x="0" y="0"/>
          <a:ext cx="0" cy="0"/>
          <a:chOff x="0" y="0"/>
          <a:chExt cx="0" cy="0"/>
        </a:xfrm>
      </p:grpSpPr>
      <p:pic>
        <p:nvPicPr>
          <p:cNvPr id="1562" name="Shape 1562"/>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563" name="Shape 1563"/>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564" name="Shape 1564"/>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565" name="Shape 1565"/>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566" name="Shape 156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567" name="Shape 1567"/>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68" name="Shape 1568"/>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5" r:id="rId3"/>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83" name="Shape 1583"/>
        <p:cNvGrpSpPr/>
        <p:nvPr/>
      </p:nvGrpSpPr>
      <p:grpSpPr>
        <a:xfrm>
          <a:off x="0" y="0"/>
          <a:ext cx="0" cy="0"/>
          <a:chOff x="0" y="0"/>
          <a:chExt cx="0" cy="0"/>
        </a:xfrm>
      </p:grpSpPr>
      <p:pic>
        <p:nvPicPr>
          <p:cNvPr id="1584" name="Shape 1584"/>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585" name="Shape 1585"/>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586" name="Shape 1586"/>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587" name="Shape 1587"/>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588" name="Shape 158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589" name="Shape 1589"/>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590" name="Shape 1590"/>
          <p:cNvSpPr txBox="1"/>
          <p:nvPr>
            <p:ph idx="12" type="sldNum"/>
          </p:nvPr>
        </p:nvSpPr>
        <p:spPr>
          <a:xfrm>
            <a:off x="-144150" y="6245223"/>
            <a:ext cx="631042" cy="6127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706" r:id="rId3"/>
    <p:sldLayoutId id="2147483707" r:id="rId4"/>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48" name="Shape 1648"/>
        <p:cNvGrpSpPr/>
        <p:nvPr/>
      </p:nvGrpSpPr>
      <p:grpSpPr>
        <a:xfrm>
          <a:off x="0" y="0"/>
          <a:ext cx="0" cy="0"/>
          <a:chOff x="0" y="0"/>
          <a:chExt cx="0" cy="0"/>
        </a:xfrm>
      </p:grpSpPr>
      <p:pic>
        <p:nvPicPr>
          <p:cNvPr id="1649" name="Shape 1649"/>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650" name="Shape 1650"/>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651" name="Shape 1651"/>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652" name="Shape 1652"/>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653" name="Shape 165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654" name="Shape 165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55" name="Shape 1655"/>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47" name="Shape 1847"/>
        <p:cNvGrpSpPr/>
        <p:nvPr/>
      </p:nvGrpSpPr>
      <p:grpSpPr>
        <a:xfrm>
          <a:off x="0" y="0"/>
          <a:ext cx="0" cy="0"/>
          <a:chOff x="0" y="0"/>
          <a:chExt cx="0" cy="0"/>
        </a:xfrm>
      </p:grpSpPr>
      <p:pic>
        <p:nvPicPr>
          <p:cNvPr id="1848" name="Shape 1848"/>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849" name="Shape 1849"/>
          <p:cNvSpPr txBox="1"/>
          <p:nvPr>
            <p:ph idx="1" type="body"/>
          </p:nvPr>
        </p:nvSpPr>
        <p:spPr>
          <a:xfrm>
            <a:off x="636587" y="1354137"/>
            <a:ext cx="8229600" cy="46910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850" name="Shape 1850"/>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851" name="Shape 1851"/>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852" name="Shape 185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853" name="Shape 185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854" name="Shape 1854"/>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9" r:id="rId3"/>
    <p:sldLayoutId id="2147483710" r:id="rId4"/>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883" name="Shape 1883"/>
        <p:cNvGrpSpPr/>
        <p:nvPr/>
      </p:nvGrpSpPr>
      <p:grpSpPr>
        <a:xfrm>
          <a:off x="0" y="0"/>
          <a:ext cx="0" cy="0"/>
          <a:chOff x="0" y="0"/>
          <a:chExt cx="0" cy="0"/>
        </a:xfrm>
      </p:grpSpPr>
      <p:pic>
        <p:nvPicPr>
          <p:cNvPr id="1884" name="Shape 1884"/>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885" name="Shape 1885"/>
          <p:cNvSpPr txBox="1"/>
          <p:nvPr>
            <p:ph idx="1" type="body"/>
          </p:nvPr>
        </p:nvSpPr>
        <p:spPr>
          <a:xfrm>
            <a:off x="636587" y="1354137"/>
            <a:ext cx="8229600" cy="46910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886" name="Shape 1886"/>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887" name="Shape 1887"/>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888" name="Shape 188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889" name="Shape 1889"/>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890" name="Shape 1890"/>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11" r:id="rId3"/>
    <p:sldLayoutId id="2147483712" r:id="rId4"/>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967" name="Shape 1967"/>
        <p:cNvGrpSpPr/>
        <p:nvPr/>
      </p:nvGrpSpPr>
      <p:grpSpPr>
        <a:xfrm>
          <a:off x="0" y="0"/>
          <a:ext cx="0" cy="0"/>
          <a:chOff x="0" y="0"/>
          <a:chExt cx="0" cy="0"/>
        </a:xfrm>
      </p:grpSpPr>
      <p:pic>
        <p:nvPicPr>
          <p:cNvPr id="1968" name="Shape 1968"/>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969" name="Shape 1969"/>
          <p:cNvSpPr txBox="1"/>
          <p:nvPr>
            <p:ph idx="1" type="body"/>
          </p:nvPr>
        </p:nvSpPr>
        <p:spPr>
          <a:xfrm>
            <a:off x="636587" y="1354137"/>
            <a:ext cx="8229600" cy="46910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970" name="Shape 1970"/>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971" name="Shape 1971"/>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972" name="Shape 19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defRPr b="1" baseline="0" i="0" sz="1200" u="none" cap="none" strike="noStrike">
                <a:solidFill>
                  <a:schemeClr val="dk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973" name="Shape 197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974" name="Shape 1974"/>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13" r:id="rId3"/>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4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5.xml"/><Relationship Id="rId3" Type="http://schemas.openxmlformats.org/officeDocument/2006/relationships/image" Target="../media/image4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6.xml"/><Relationship Id="rId3" Type="http://schemas.openxmlformats.org/officeDocument/2006/relationships/image" Target="../media/image4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7.xml"/><Relationship Id="rId3" Type="http://schemas.openxmlformats.org/officeDocument/2006/relationships/image" Target="../media/image5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8.xml"/><Relationship Id="rId3" Type="http://schemas.openxmlformats.org/officeDocument/2006/relationships/image" Target="../media/image54.png"/><Relationship Id="rId4" Type="http://schemas.openxmlformats.org/officeDocument/2006/relationships/image" Target="../media/image56.png"/><Relationship Id="rId5" Type="http://schemas.openxmlformats.org/officeDocument/2006/relationships/image" Target="../media/image55.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19.xml"/><Relationship Id="rId3"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22.xml"/><Relationship Id="rId3" Type="http://schemas.openxmlformats.org/officeDocument/2006/relationships/image" Target="../media/image5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09.png"/><Relationship Id="rId5" Type="http://schemas.openxmlformats.org/officeDocument/2006/relationships/image" Target="../media/image15.png"/><Relationship Id="rId6" Type="http://schemas.openxmlformats.org/officeDocument/2006/relationships/image" Target="../media/image34.png"/><Relationship Id="rId7"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6.jpg"/><Relationship Id="rId6"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4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ctrTitle"/>
          </p:nvPr>
        </p:nvSpPr>
        <p:spPr>
          <a:xfrm>
            <a:off x="2133600" y="1600200"/>
            <a:ext cx="7015163" cy="12954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BAAR Phase 1 Overview</a:t>
            </a:r>
          </a:p>
        </p:txBody>
      </p:sp>
      <p:sp>
        <p:nvSpPr>
          <p:cNvPr id="330" name="Shape 330"/>
          <p:cNvSpPr txBox="1"/>
          <p:nvPr>
            <p:ph idx="1" type="subTitle"/>
          </p:nvPr>
        </p:nvSpPr>
        <p:spPr>
          <a:xfrm>
            <a:off x="2129816" y="1885543"/>
            <a:ext cx="6934199" cy="8381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3200" u="none" cap="none" strike="noStrike">
                <a:solidFill>
                  <a:schemeClr val="dk1"/>
                </a:solidFill>
                <a:latin typeface="Arial"/>
                <a:ea typeface="Arial"/>
                <a:cs typeface="Arial"/>
                <a:sym typeface="Arial"/>
              </a:rPr>
              <a:t>BAAR Manual Billing</a:t>
            </a:r>
          </a:p>
        </p:txBody>
      </p:sp>
      <p:sp>
        <p:nvSpPr>
          <p:cNvPr id="331" name="Shape 331"/>
          <p:cNvSpPr txBox="1"/>
          <p:nvPr>
            <p:ph idx="11" type="ftr"/>
          </p:nvPr>
        </p:nvSpPr>
        <p:spPr>
          <a:xfrm>
            <a:off x="2133600" y="6553200"/>
            <a:ext cx="4343400" cy="304799"/>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332" name="Shape 332"/>
          <p:cNvSpPr txBox="1"/>
          <p:nvPr/>
        </p:nvSpPr>
        <p:spPr>
          <a:xfrm>
            <a:off x="2293936" y="5443537"/>
            <a:ext cx="2717448"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800" u="none" cap="none" strike="noStrike">
                <a:solidFill>
                  <a:srgbClr val="000000"/>
                </a:solidFill>
                <a:latin typeface="Arial"/>
                <a:ea typeface="Arial"/>
                <a:cs typeface="Arial"/>
                <a:sym typeface="Arial"/>
              </a:rPr>
              <a:t>BAAR Phase 3 Training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Standard/Non-IPAC</a:t>
            </a:r>
          </a:p>
        </p:txBody>
      </p:sp>
      <p:sp>
        <p:nvSpPr>
          <p:cNvPr id="438" name="Shape 438"/>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39" name="Shape 439"/>
          <p:cNvSpPr txBox="1"/>
          <p:nvPr>
            <p:ph idx="1" type="body"/>
          </p:nvPr>
        </p:nvSpPr>
        <p:spPr>
          <a:xfrm>
            <a:off x="393405" y="1461294"/>
            <a:ext cx="8750595"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 Type: </a:t>
            </a:r>
            <a:r>
              <a:rPr b="0" baseline="0" i="0" lang="en-US" sz="2000" u="sng" cap="none" strike="noStrike">
                <a:solidFill>
                  <a:schemeClr val="dk1"/>
                </a:solidFill>
                <a:latin typeface="Arial"/>
                <a:ea typeface="Arial"/>
                <a:cs typeface="Arial"/>
                <a:sym typeface="Arial"/>
              </a:rPr>
              <a:t>External</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Federal and non-Federal</a:t>
            </a:r>
            <a:r>
              <a:rPr b="0" baseline="0" i="0" lang="en-US" sz="1800" u="none" cap="none" strike="noStrike">
                <a:solidFill>
                  <a:schemeClr val="dk1"/>
                </a:solidFill>
                <a:latin typeface="Arial"/>
                <a:ea typeface="Arial"/>
                <a:cs typeface="Arial"/>
                <a:sym typeface="Arial"/>
              </a:rPr>
              <a:t> customers can be billed non-IPAC</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Note: </a:t>
            </a:r>
            <a:r>
              <a:rPr b="0" baseline="0" i="0" lang="en-US" sz="1800" u="sng" cap="none" strike="noStrike">
                <a:solidFill>
                  <a:schemeClr val="dk1"/>
                </a:solidFill>
                <a:latin typeface="Arial"/>
                <a:ea typeface="Arial"/>
                <a:cs typeface="Arial"/>
                <a:sym typeface="Arial"/>
              </a:rPr>
              <a:t>most</a:t>
            </a:r>
            <a:r>
              <a:rPr b="0" baseline="0" i="0" lang="en-US" sz="1800" u="none" cap="none" strike="noStrike">
                <a:solidFill>
                  <a:schemeClr val="dk1"/>
                </a:solidFill>
                <a:latin typeface="Arial"/>
                <a:ea typeface="Arial"/>
                <a:cs typeface="Arial"/>
                <a:sym typeface="Arial"/>
              </a:rPr>
              <a:t> Federal customers billed via IPAC </a:t>
            </a:r>
          </a:p>
          <a:p>
            <a:pPr indent="-184150" lvl="0" marL="231775" marR="0" rtl="0" algn="l">
              <a:spcBef>
                <a:spcPts val="1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GSA generates a customer statement notifying customer of 1) </a:t>
            </a:r>
            <a:r>
              <a:rPr b="0" baseline="0" i="0" lang="en-US" sz="2000" u="sng" cap="none" strike="noStrike">
                <a:solidFill>
                  <a:schemeClr val="dk1"/>
                </a:solidFill>
                <a:latin typeface="Arial"/>
                <a:ea typeface="Arial"/>
                <a:cs typeface="Arial"/>
                <a:sym typeface="Arial"/>
              </a:rPr>
              <a:t>billed charges</a:t>
            </a:r>
            <a:r>
              <a:rPr b="0" baseline="0" i="0" lang="en-US" sz="2000" u="none" cap="none" strike="noStrike">
                <a:solidFill>
                  <a:schemeClr val="dk1"/>
                </a:solidFill>
                <a:latin typeface="Arial"/>
                <a:ea typeface="Arial"/>
                <a:cs typeface="Arial"/>
                <a:sym typeface="Arial"/>
              </a:rPr>
              <a:t> and 2) </a:t>
            </a:r>
            <a:r>
              <a:rPr b="0" baseline="0" i="0" lang="en-US" sz="2000" u="sng" cap="none" strike="noStrike">
                <a:solidFill>
                  <a:schemeClr val="dk1"/>
                </a:solidFill>
                <a:latin typeface="Arial"/>
                <a:ea typeface="Arial"/>
                <a:cs typeface="Arial"/>
                <a:sym typeface="Arial"/>
              </a:rPr>
              <a:t>collection due date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Non-IPAC bills </a:t>
            </a:r>
            <a:r>
              <a:rPr b="1" baseline="0" i="0" lang="en-US" sz="1800" u="sng" cap="none" strike="noStrike">
                <a:solidFill>
                  <a:schemeClr val="dk1"/>
                </a:solidFill>
                <a:latin typeface="Arial"/>
                <a:ea typeface="Arial"/>
                <a:cs typeface="Arial"/>
                <a:sym typeface="Arial"/>
              </a:rPr>
              <a:t>are not printed</a:t>
            </a:r>
            <a:r>
              <a:rPr b="0" baseline="0" i="0" lang="en-US" sz="1800" u="none" cap="none" strike="noStrike">
                <a:solidFill>
                  <a:schemeClr val="dk1"/>
                </a:solidFill>
                <a:latin typeface="Arial"/>
                <a:ea typeface="Arial"/>
                <a:cs typeface="Arial"/>
                <a:sym typeface="Arial"/>
              </a:rPr>
              <a:t> -- generated as soft copy PDF and displayed in Pegasys and VCSS</a:t>
            </a:r>
          </a:p>
          <a:p>
            <a:pPr indent="-184150" lvl="0" marL="231775" marR="0" rtl="0" algn="l">
              <a:spcBef>
                <a:spcPts val="1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 </a:t>
            </a:r>
            <a:r>
              <a:rPr b="0" baseline="0" i="0" lang="en-US" sz="2000" u="sng" cap="none" strike="noStrike">
                <a:solidFill>
                  <a:schemeClr val="dk1"/>
                </a:solidFill>
                <a:latin typeface="Arial"/>
                <a:ea typeface="Arial"/>
                <a:cs typeface="Arial"/>
                <a:sym typeface="Arial"/>
              </a:rPr>
              <a:t>actively remits payment to GSA </a:t>
            </a:r>
            <a:r>
              <a:rPr b="0" baseline="0" i="0" lang="en-US" sz="2000" u="none" cap="none" strike="noStrike">
                <a:solidFill>
                  <a:schemeClr val="dk1"/>
                </a:solidFill>
                <a:latin typeface="Arial"/>
                <a:ea typeface="Arial"/>
                <a:cs typeface="Arial"/>
                <a:sym typeface="Arial"/>
              </a:rPr>
              <a:t>via available payment methods</a:t>
            </a:r>
          </a:p>
        </p:txBody>
      </p:sp>
      <p:sp>
        <p:nvSpPr>
          <p:cNvPr id="440" name="Shape 44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1" name="Shape 1731"/>
        <p:cNvGrpSpPr/>
        <p:nvPr/>
      </p:nvGrpSpPr>
      <p:grpSpPr>
        <a:xfrm>
          <a:off x="0" y="0"/>
          <a:ext cx="0" cy="0"/>
          <a:chOff x="0" y="0"/>
          <a:chExt cx="0" cy="0"/>
        </a:xfrm>
      </p:grpSpPr>
      <p:sp>
        <p:nvSpPr>
          <p:cNvPr id="1732" name="Shape 1732"/>
          <p:cNvSpPr/>
          <p:nvPr/>
        </p:nvSpPr>
        <p:spPr>
          <a:xfrm>
            <a:off x="382771" y="2928024"/>
            <a:ext cx="8761228" cy="788953"/>
          </a:xfrm>
          <a:prstGeom prst="rect">
            <a:avLst/>
          </a:prstGeom>
          <a:solidFill>
            <a:srgbClr val="FFFF57"/>
          </a:solidFill>
          <a:ln cap="flat" cmpd="sng" w="9525">
            <a:solidFill>
              <a:srgbClr val="40404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
        <p:nvSpPr>
          <p:cNvPr id="1733" name="Shape 1733"/>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Table of Contents</a:t>
            </a:r>
          </a:p>
        </p:txBody>
      </p:sp>
      <p:sp>
        <p:nvSpPr>
          <p:cNvPr id="1734" name="Shape 1734"/>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35" name="Shape 1735"/>
          <p:cNvSpPr txBox="1"/>
          <p:nvPr>
            <p:ph idx="1" type="body"/>
          </p:nvPr>
        </p:nvSpPr>
        <p:spPr>
          <a:xfrm>
            <a:off x="568639" y="1190848"/>
            <a:ext cx="8389494" cy="483781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Manual Billing Overview &amp; Key Concepts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Creating Unbilled Receivables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Recycling - Billing and Downstream Processes 	</a:t>
            </a:r>
          </a:p>
          <a:p>
            <a:pPr indent="-231775" lvl="0" marL="23177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ITC - Billing and Downstream Processes 		             </a:t>
            </a:r>
          </a:p>
          <a:p>
            <a:pPr indent="-231775" lvl="0" marL="23177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Manual Billing Cycle Overview			             </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Cycles Overview for Recycling and ITC</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Manual Billing Queries</a:t>
            </a:r>
          </a:p>
          <a:p>
            <a:pPr indent="-231775" lvl="0" marL="231775" marR="0" rtl="0" algn="l">
              <a:spcBef>
                <a:spcPts val="6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7: Manual Billing Reports</a:t>
            </a:r>
            <a:r>
              <a:rPr b="0" baseline="0" i="0" lang="en-US" sz="2000" u="none" cap="none" strike="noStrike">
                <a:solidFill>
                  <a:srgbClr val="404040"/>
                </a:solidFill>
                <a:latin typeface="Arial"/>
                <a:ea typeface="Arial"/>
                <a:cs typeface="Arial"/>
                <a:sym typeface="Arial"/>
              </a:rPr>
              <a:t>	</a:t>
            </a:r>
            <a:r>
              <a:rPr b="0" baseline="0" i="0" lang="en-US" sz="1800" u="none" cap="none" strike="noStrike">
                <a:solidFill>
                  <a:srgbClr val="404040"/>
                </a:solidFill>
                <a:latin typeface="Arial"/>
                <a:ea typeface="Arial"/>
                <a:cs typeface="Arial"/>
                <a:sym typeface="Arial"/>
              </a:rPr>
              <a:t>		               </a:t>
            </a:r>
          </a:p>
        </p:txBody>
      </p:sp>
      <p:sp>
        <p:nvSpPr>
          <p:cNvPr id="1736" name="Shape 173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1" name="Shape 1741"/>
        <p:cNvGrpSpPr/>
        <p:nvPr/>
      </p:nvGrpSpPr>
      <p:grpSpPr>
        <a:xfrm>
          <a:off x="0" y="0"/>
          <a:ext cx="0" cy="0"/>
          <a:chOff x="0" y="0"/>
          <a:chExt cx="0" cy="0"/>
        </a:xfrm>
      </p:grpSpPr>
      <p:sp>
        <p:nvSpPr>
          <p:cNvPr id="1742" name="Shape 1742"/>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743" name="Shape 1743"/>
          <p:cNvSpPr txBox="1"/>
          <p:nvPr>
            <p:ph idx="1" type="body"/>
          </p:nvPr>
        </p:nvSpPr>
        <p:spPr>
          <a:xfrm>
            <a:off x="863826" y="2427741"/>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Font typeface="Noto Sans Symbols"/>
              <a:buNone/>
            </a:pPr>
            <a:r>
              <a:t/>
            </a:r>
            <a:endParaRPr b="0" baseline="0" i="0" sz="3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Font typeface="Noto Sans Symbols"/>
              <a:buNone/>
            </a:pPr>
            <a:r>
              <a:t/>
            </a:r>
            <a:endParaRPr b="0" baseline="0" i="0" sz="3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Font typeface="Noto Sans Symbols"/>
              <a:buNone/>
            </a:pPr>
            <a:r>
              <a:t/>
            </a:r>
            <a:endParaRPr b="0" baseline="0" i="0" sz="3600" u="none" cap="none" strike="noStrike">
              <a:solidFill>
                <a:schemeClr val="dk1"/>
              </a:solidFill>
              <a:latin typeface="Arial"/>
              <a:ea typeface="Arial"/>
              <a:cs typeface="Arial"/>
              <a:sym typeface="Arial"/>
            </a:endParaRPr>
          </a:p>
          <a:p>
            <a:pPr indent="0" lvl="0" marL="0"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Cycles Overview for </a:t>
            </a:r>
          </a:p>
          <a:p>
            <a:pPr indent="0" lvl="0" marL="0"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Recycling and ITC</a:t>
            </a:r>
          </a:p>
        </p:txBody>
      </p:sp>
      <p:sp>
        <p:nvSpPr>
          <p:cNvPr id="1744" name="Shape 1744"/>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745" name="Shape 1745"/>
          <p:cNvSpPr txBox="1"/>
          <p:nvPr>
            <p:ph idx="12" type="sldNum"/>
          </p:nvPr>
        </p:nvSpPr>
        <p:spPr>
          <a:xfrm>
            <a:off x="-123118" y="6381750"/>
            <a:ext cx="654748" cy="35929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0" name="Shape 1750"/>
        <p:cNvGrpSpPr/>
        <p:nvPr/>
      </p:nvGrpSpPr>
      <p:grpSpPr>
        <a:xfrm>
          <a:off x="0" y="0"/>
          <a:ext cx="0" cy="0"/>
          <a:chOff x="0" y="0"/>
          <a:chExt cx="0" cy="0"/>
        </a:xfrm>
      </p:grpSpPr>
      <p:sp>
        <p:nvSpPr>
          <p:cNvPr id="1751" name="Shape 175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Cycles Overview</a:t>
            </a:r>
          </a:p>
        </p:txBody>
      </p:sp>
      <p:sp>
        <p:nvSpPr>
          <p:cNvPr id="1752" name="Shape 175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753" name="Shape 175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754" name="Shape 1754"/>
          <p:cNvSpPr txBox="1"/>
          <p:nvPr>
            <p:ph idx="1" type="body"/>
          </p:nvPr>
        </p:nvSpPr>
        <p:spPr>
          <a:xfrm>
            <a:off x="382137" y="1119116"/>
            <a:ext cx="8560250" cy="501498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Billing:</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Date TBD</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Automated Credit Application (ARCRDAPP)</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Outbound (GSIPACOUT)</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 Generation (ARBILLGEN)</a:t>
            </a:r>
          </a:p>
          <a:p>
            <a:pPr indent="-146050" lvl="0" marL="231775" marR="0" rtl="0" algn="l">
              <a:spcBef>
                <a:spcPts val="3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Overdue Charges and Dunning:</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Date TBD</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Overdue Charges Generation (AROVERDUE)</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Dunning Generation (ARDUNNING)</a:t>
            </a:r>
          </a:p>
          <a:p>
            <a:pPr indent="-136525" lvl="0" marL="231775" marR="0" rtl="0" algn="l">
              <a:spcBef>
                <a:spcPts val="3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Collections:</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Daily</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Lockbox (ARLOCKREC)</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(ARCIRIN/TRSDETAIL)</a:t>
            </a:r>
          </a:p>
          <a:p>
            <a:pPr indent="-241300" lvl="2" marL="914400"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Inbound (GSIPACIN)</a:t>
            </a:r>
          </a:p>
          <a:p>
            <a:pPr indent="-107950" lvl="0" marL="231775" marR="0" rtl="0" algn="l">
              <a:spcBef>
                <a:spcPts val="30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8" name="Shape 1758"/>
        <p:cNvGrpSpPr/>
        <p:nvPr/>
      </p:nvGrpSpPr>
      <p:grpSpPr>
        <a:xfrm>
          <a:off x="0" y="0"/>
          <a:ext cx="0" cy="0"/>
          <a:chOff x="0" y="0"/>
          <a:chExt cx="0" cy="0"/>
        </a:xfrm>
      </p:grpSpPr>
      <p:sp>
        <p:nvSpPr>
          <p:cNvPr id="1759" name="Shape 1759"/>
          <p:cNvSpPr txBox="1"/>
          <p:nvPr>
            <p:ph type="title"/>
          </p:nvPr>
        </p:nvSpPr>
        <p:spPr>
          <a:xfrm>
            <a:off x="455612" y="331787"/>
            <a:ext cx="85519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Region 7 Manual Business Lines: Batch Jobs</a:t>
            </a:r>
          </a:p>
        </p:txBody>
      </p:sp>
      <p:sp>
        <p:nvSpPr>
          <p:cNvPr id="1760" name="Shape 176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761" name="Shape 176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1762" name="Shape 1762"/>
          <p:cNvGraphicFramePr/>
          <p:nvPr/>
        </p:nvGraphicFramePr>
        <p:xfrm>
          <a:off x="491318" y="1397000"/>
          <a:ext cx="3000000" cy="3000000"/>
        </p:xfrm>
        <a:graphic>
          <a:graphicData uri="http://schemas.openxmlformats.org/drawingml/2006/table">
            <a:tbl>
              <a:tblPr bandRow="1" firstRow="1">
                <a:noFill/>
                <a:tableStyleId>{B8614467-2B61-4B64-98DA-FB38736C4427}</a:tableStyleId>
              </a:tblPr>
              <a:tblGrid>
                <a:gridCol w="1922275"/>
                <a:gridCol w="3700600"/>
                <a:gridCol w="2811450"/>
              </a:tblGrid>
              <a:tr h="370850">
                <a:tc>
                  <a:txBody>
                    <a:bodyPr>
                      <a:noAutofit/>
                    </a:bodyPr>
                    <a:lstStyle/>
                    <a:p>
                      <a:pPr indent="0" lvl="0" marL="0" marR="0" rtl="0" algn="l">
                        <a:spcBef>
                          <a:spcPts val="0"/>
                        </a:spcBef>
                        <a:buSzPct val="25000"/>
                        <a:buNone/>
                      </a:pPr>
                      <a:r>
                        <a:rPr baseline="0" lang="en-US" sz="1800" u="none" cap="none" strike="noStrike"/>
                        <a:t>Functional Area</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Batch Job</a:t>
                      </a:r>
                    </a:p>
                  </a:txBody>
                  <a:tcPr marT="45725" marB="45725" marR="91450" marL="91450"/>
                </a:tc>
                <a:tc>
                  <a:txBody>
                    <a:bodyPr>
                      <a:noAutofit/>
                    </a:bodyPr>
                    <a:lstStyle/>
                    <a:p>
                      <a:pPr indent="0" lvl="0" marL="0" marR="0" rtl="0" algn="l">
                        <a:spcBef>
                          <a:spcPts val="0"/>
                        </a:spcBef>
                        <a:buSzPct val="25000"/>
                        <a:buNone/>
                      </a:pPr>
                      <a:r>
                        <a:rPr baseline="0" lang="en-US" sz="1800" u="none" cap="none" strike="noStrike"/>
                        <a:t>Process Code</a:t>
                      </a:r>
                    </a:p>
                  </a:txBody>
                  <a:tcPr marT="45725" marB="45725" marR="91450" marL="91450"/>
                </a:tc>
              </a:tr>
              <a:tr h="370850">
                <a:tc rowSpan="3">
                  <a:txBody>
                    <a:bodyPr>
                      <a:noAutofit/>
                    </a:bodyPr>
                    <a:lstStyle/>
                    <a:p>
                      <a:pPr indent="0" lvl="0" marL="0" marR="0" rtl="0" algn="l">
                        <a:spcBef>
                          <a:spcPts val="0"/>
                        </a:spcBef>
                        <a:buSzPct val="25000"/>
                        <a:buNone/>
                      </a:pPr>
                      <a:r>
                        <a:rPr baseline="0" lang="en-US" sz="1600" u="none" cap="none" strike="noStrike"/>
                        <a:t>Billing</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Automated Credit Application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ARCRDAPP</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A/R Bill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ARBILLGEN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Outbound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GSIPACOUT</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Collections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Lockbox</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R7MARLOCKR</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ARCIRIN</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CIR Detail</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TRSDETAIL</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IPAC Inbound</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GSIPACIN</a:t>
                      </a:r>
                    </a:p>
                  </a:txBody>
                  <a:tcPr marT="45725" marB="45725" marR="91450" marL="91450" anchor="ctr"/>
                </a:tc>
              </a:tr>
              <a:tr h="370850">
                <a:tc rowSpan="4">
                  <a:txBody>
                    <a:bodyPr>
                      <a:noAutofit/>
                    </a:bodyPr>
                    <a:lstStyle/>
                    <a:p>
                      <a:pPr indent="0" lvl="0" marL="0" marR="0" rtl="0" algn="l">
                        <a:spcBef>
                          <a:spcPts val="0"/>
                        </a:spcBef>
                        <a:buSzPct val="25000"/>
                        <a:buNone/>
                      </a:pPr>
                      <a:r>
                        <a:rPr baseline="0" lang="en-US" sz="1600" u="none" cap="none" strike="noStrike"/>
                        <a:t>Delinquency Management</a:t>
                      </a:r>
                    </a:p>
                  </a:txBody>
                  <a:tcPr marT="45725" marB="45725" marR="91450" marL="91450" anchor="ctr">
                    <a:solidFill>
                      <a:srgbClr val="CDCDDE"/>
                    </a:solidFill>
                  </a:tcPr>
                </a:tc>
                <a:tc>
                  <a:txBody>
                    <a:bodyPr>
                      <a:noAutofit/>
                    </a:bodyPr>
                    <a:lstStyle/>
                    <a:p>
                      <a:pPr indent="0" lvl="0" marL="0" marR="0" rtl="0" algn="l">
                        <a:spcBef>
                          <a:spcPts val="0"/>
                        </a:spcBef>
                        <a:buSzPct val="25000"/>
                        <a:buNone/>
                      </a:pPr>
                      <a:r>
                        <a:rPr baseline="0" lang="en-US" sz="1600" u="none" cap="none" strike="noStrike"/>
                        <a:t>Dunning Notice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ARDUNNING</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Overdue Charges Generation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AROVERDUE</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Allowance for Loss</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ARALLOWLOS</a:t>
                      </a:r>
                    </a:p>
                  </a:txBody>
                  <a:tcPr marT="45725" marB="45725" marR="91450" marL="91450" anchor="ctr"/>
                </a:tc>
              </a:tr>
              <a:tr h="370850">
                <a:tc vMerge="1"/>
                <a:tc>
                  <a:txBody>
                    <a:bodyPr>
                      <a:noAutofit/>
                    </a:bodyPr>
                    <a:lstStyle/>
                    <a:p>
                      <a:pPr indent="0" lvl="0" marL="0" marR="0" rtl="0" algn="l">
                        <a:spcBef>
                          <a:spcPts val="0"/>
                        </a:spcBef>
                        <a:buSzPct val="25000"/>
                        <a:buNone/>
                      </a:pPr>
                      <a:r>
                        <a:rPr baseline="0" lang="en-US" sz="1600" u="none" cap="none" strike="noStrike"/>
                        <a:t>TROR Selection</a:t>
                      </a:r>
                    </a:p>
                  </a:txBody>
                  <a:tcPr marT="45725" marB="45725" marR="91450" marL="91450" anchor="ctr"/>
                </a:tc>
                <a:tc>
                  <a:txBody>
                    <a:bodyPr>
                      <a:noAutofit/>
                    </a:bodyPr>
                    <a:lstStyle/>
                    <a:p>
                      <a:pPr indent="0" lvl="0" marL="0" marR="0" rtl="0" algn="l">
                        <a:spcBef>
                          <a:spcPts val="0"/>
                        </a:spcBef>
                        <a:buSzPct val="25000"/>
                        <a:buNone/>
                      </a:pPr>
                      <a:r>
                        <a:rPr baseline="0" lang="en-US" sz="1600" u="none" cap="none" strike="noStrike"/>
                        <a:t>ERTROR</a:t>
                      </a:r>
                    </a:p>
                  </a:txBody>
                  <a:tcPr marT="45725" marB="45725" marR="91450" marL="91450" anchor="ctr"/>
                </a:tc>
              </a:tr>
            </a:tbl>
          </a:graphicData>
        </a:graphic>
      </p:graphicFrame>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6" name="Shape 1766"/>
        <p:cNvGrpSpPr/>
        <p:nvPr/>
      </p:nvGrpSpPr>
      <p:grpSpPr>
        <a:xfrm>
          <a:off x="0" y="0"/>
          <a:ext cx="0" cy="0"/>
          <a:chOff x="0" y="0"/>
          <a:chExt cx="0" cy="0"/>
        </a:xfrm>
      </p:grpSpPr>
      <p:sp>
        <p:nvSpPr>
          <p:cNvPr id="1767" name="Shape 176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68" name="Shape 1768"/>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769" name="Shape 1769"/>
          <p:cNvSpPr txBox="1"/>
          <p:nvPr/>
        </p:nvSpPr>
        <p:spPr>
          <a:xfrm>
            <a:off x="522514" y="3083441"/>
            <a:ext cx="8419873" cy="198732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rgbClr val="000000"/>
                </a:solidFill>
                <a:latin typeface="Arial"/>
                <a:ea typeface="Arial"/>
                <a:cs typeface="Arial"/>
                <a:sym typeface="Arial"/>
              </a:rPr>
              <a:t>Segment 6:</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rgbClr val="000000"/>
                </a:solidFill>
                <a:latin typeface="Arial"/>
                <a:ea typeface="Arial"/>
                <a:cs typeface="Arial"/>
                <a:sym typeface="Arial"/>
              </a:rPr>
              <a:t>Manual Billing Queries</a:t>
            </a:r>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4" name="Shape 1774"/>
        <p:cNvGrpSpPr/>
        <p:nvPr/>
      </p:nvGrpSpPr>
      <p:grpSpPr>
        <a:xfrm>
          <a:off x="0" y="0"/>
          <a:ext cx="0" cy="0"/>
          <a:chOff x="0" y="0"/>
          <a:chExt cx="0" cy="0"/>
        </a:xfrm>
      </p:grpSpPr>
      <p:sp>
        <p:nvSpPr>
          <p:cNvPr id="1775" name="Shape 1775"/>
          <p:cNvSpPr/>
          <p:nvPr/>
        </p:nvSpPr>
        <p:spPr>
          <a:xfrm>
            <a:off x="382771" y="3293569"/>
            <a:ext cx="8761228" cy="788953"/>
          </a:xfrm>
          <a:prstGeom prst="rect">
            <a:avLst/>
          </a:prstGeom>
          <a:solidFill>
            <a:srgbClr val="FFFF57"/>
          </a:solidFill>
          <a:ln cap="flat" cmpd="sng" w="9525">
            <a:solidFill>
              <a:srgbClr val="40404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
        <p:nvSpPr>
          <p:cNvPr id="1776" name="Shape 1776"/>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Table of Contents</a:t>
            </a:r>
          </a:p>
        </p:txBody>
      </p:sp>
      <p:sp>
        <p:nvSpPr>
          <p:cNvPr id="1777" name="Shape 1777"/>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778" name="Shape 1778"/>
          <p:cNvSpPr txBox="1"/>
          <p:nvPr>
            <p:ph idx="1" type="body"/>
          </p:nvPr>
        </p:nvSpPr>
        <p:spPr>
          <a:xfrm>
            <a:off x="568639" y="1190848"/>
            <a:ext cx="8389494" cy="483781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Manual Billing Overview &amp; Key Concepts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Creating Unbilled Receivables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Recycling - Billing and Downstream Processes 	</a:t>
            </a:r>
          </a:p>
          <a:p>
            <a:pPr indent="-231775" lvl="0" marL="23177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ITC - Billing and Downstream Processes 	</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Manual Billing Cycle Overview </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Manual Billing Queries			             	</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Collections Query</a:t>
            </a:r>
          </a:p>
          <a:p>
            <a:pPr indent="-231775" lvl="0" marL="231775" marR="0" rtl="0" algn="l">
              <a:spcBef>
                <a:spcPts val="6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7: Manual Billing Reports</a:t>
            </a:r>
            <a:r>
              <a:rPr b="0" baseline="0" i="0" lang="en-US" sz="2000" u="none" cap="none" strike="noStrike">
                <a:solidFill>
                  <a:srgbClr val="404040"/>
                </a:solidFill>
                <a:latin typeface="Arial"/>
                <a:ea typeface="Arial"/>
                <a:cs typeface="Arial"/>
                <a:sym typeface="Arial"/>
              </a:rPr>
              <a:t>	</a:t>
            </a:r>
            <a:r>
              <a:rPr b="0" baseline="0" i="0" lang="en-US" sz="1800" u="none" cap="none" strike="noStrike">
                <a:solidFill>
                  <a:srgbClr val="404040"/>
                </a:solidFill>
                <a:latin typeface="Arial"/>
                <a:ea typeface="Arial"/>
                <a:cs typeface="Arial"/>
                <a:sym typeface="Arial"/>
              </a:rPr>
              <a:t>		               </a:t>
            </a:r>
          </a:p>
        </p:txBody>
      </p:sp>
      <p:sp>
        <p:nvSpPr>
          <p:cNvPr id="1779" name="Shape 177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4" name="Shape 1784"/>
        <p:cNvGrpSpPr/>
        <p:nvPr/>
      </p:nvGrpSpPr>
      <p:grpSpPr>
        <a:xfrm>
          <a:off x="0" y="0"/>
          <a:ext cx="0" cy="0"/>
          <a:chOff x="0" y="0"/>
          <a:chExt cx="0" cy="0"/>
        </a:xfrm>
      </p:grpSpPr>
      <p:sp>
        <p:nvSpPr>
          <p:cNvPr id="1785" name="Shape 1785"/>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786" name="Shape 1786"/>
          <p:cNvSpPr txBox="1"/>
          <p:nvPr>
            <p:ph idx="1" type="body"/>
          </p:nvPr>
        </p:nvSpPr>
        <p:spPr>
          <a:xfrm>
            <a:off x="863826" y="2427741"/>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Collections Query</a:t>
            </a:r>
          </a:p>
        </p:txBody>
      </p:sp>
      <p:sp>
        <p:nvSpPr>
          <p:cNvPr id="1787" name="Shape 1787"/>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788" name="Shape 1788"/>
          <p:cNvSpPr txBox="1"/>
          <p:nvPr>
            <p:ph idx="12" type="sldNum"/>
          </p:nvPr>
        </p:nvSpPr>
        <p:spPr>
          <a:xfrm>
            <a:off x="-123118" y="6381750"/>
            <a:ext cx="654748" cy="35929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3" name="Shape 1793"/>
        <p:cNvGrpSpPr/>
        <p:nvPr/>
      </p:nvGrpSpPr>
      <p:grpSpPr>
        <a:xfrm>
          <a:off x="0" y="0"/>
          <a:ext cx="0" cy="0"/>
          <a:chOff x="0" y="0"/>
          <a:chExt cx="0" cy="0"/>
        </a:xfrm>
      </p:grpSpPr>
      <p:sp>
        <p:nvSpPr>
          <p:cNvPr id="1794" name="Shape 1794"/>
          <p:cNvSpPr txBox="1"/>
          <p:nvPr>
            <p:ph type="title"/>
          </p:nvPr>
        </p:nvSpPr>
        <p:spPr>
          <a:xfrm>
            <a:off x="455612" y="331787"/>
            <a:ext cx="7381874" cy="665738"/>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Collections Query</a:t>
            </a:r>
          </a:p>
        </p:txBody>
      </p:sp>
      <p:sp>
        <p:nvSpPr>
          <p:cNvPr id="1795" name="Shape 1795"/>
          <p:cNvSpPr txBox="1"/>
          <p:nvPr>
            <p:ph idx="1" type="body"/>
          </p:nvPr>
        </p:nvSpPr>
        <p:spPr>
          <a:xfrm>
            <a:off x="414666" y="1327291"/>
            <a:ext cx="8537944" cy="512667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Collections query provides GSA a single place to obtain information regarding all collections</a:t>
            </a:r>
          </a:p>
          <a:p>
            <a:pPr indent="-9525" lvl="2" marL="68262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Used to search for rejected Lockbox and Pay.gov collections for ITC and Recycling</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Users with the appropriate Collections role have the capability to amend/correct the document from the query</a:t>
            </a:r>
          </a:p>
          <a:p>
            <a:pPr indent="-241300" lvl="2" marL="914400" marR="0" rtl="0" algn="l">
              <a:spcBef>
                <a:spcPts val="40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Amend</a:t>
            </a:r>
            <a:r>
              <a:rPr b="0" baseline="0" i="0" lang="en-US" sz="2000" u="none" cap="none" strike="noStrike">
                <a:solidFill>
                  <a:schemeClr val="dk1"/>
                </a:solidFill>
                <a:latin typeface="Arial"/>
                <a:ea typeface="Arial"/>
                <a:cs typeface="Arial"/>
                <a:sym typeface="Arial"/>
              </a:rPr>
              <a:t> is used on </a:t>
            </a:r>
            <a:r>
              <a:rPr b="1" baseline="0" i="0" lang="en-US" sz="2000" u="sng" cap="none" strike="noStrike">
                <a:solidFill>
                  <a:schemeClr val="dk1"/>
                </a:solidFill>
                <a:latin typeface="Arial"/>
                <a:ea typeface="Arial"/>
                <a:cs typeface="Arial"/>
                <a:sym typeface="Arial"/>
              </a:rPr>
              <a:t>Processed</a:t>
            </a:r>
            <a:r>
              <a:rPr b="0" baseline="0" i="0" lang="en-US" sz="2000" u="none" cap="none" strike="noStrike">
                <a:solidFill>
                  <a:schemeClr val="dk1"/>
                </a:solidFill>
                <a:latin typeface="Arial"/>
                <a:ea typeface="Arial"/>
                <a:cs typeface="Arial"/>
                <a:sym typeface="Arial"/>
              </a:rPr>
              <a:t> CRs</a:t>
            </a:r>
          </a:p>
          <a:p>
            <a:pPr indent="-241300" lvl="2" marL="914400" marR="0" rtl="0" algn="l">
              <a:spcBef>
                <a:spcPts val="40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Correct</a:t>
            </a:r>
            <a:r>
              <a:rPr b="0" baseline="0" i="0" lang="en-US" sz="2000" u="none" cap="none" strike="noStrike">
                <a:solidFill>
                  <a:schemeClr val="dk1"/>
                </a:solidFill>
                <a:latin typeface="Arial"/>
                <a:ea typeface="Arial"/>
                <a:cs typeface="Arial"/>
                <a:sym typeface="Arial"/>
              </a:rPr>
              <a:t> is used on </a:t>
            </a:r>
            <a:r>
              <a:rPr b="1" baseline="0" i="0" lang="en-US" sz="2000" u="sng" cap="none" strike="noStrike">
                <a:solidFill>
                  <a:schemeClr val="dk1"/>
                </a:solidFill>
                <a:latin typeface="Arial"/>
                <a:ea typeface="Arial"/>
                <a:cs typeface="Arial"/>
                <a:sym typeface="Arial"/>
              </a:rPr>
              <a:t>Held/Rejected</a:t>
            </a:r>
            <a:r>
              <a:rPr b="0" baseline="0" i="0" lang="en-US" sz="2000" u="none" cap="none" strike="noStrike">
                <a:solidFill>
                  <a:schemeClr val="dk1"/>
                </a:solidFill>
                <a:latin typeface="Arial"/>
                <a:ea typeface="Arial"/>
                <a:cs typeface="Arial"/>
                <a:sym typeface="Arial"/>
              </a:rPr>
              <a:t> CRs Forms</a:t>
            </a:r>
          </a:p>
        </p:txBody>
      </p:sp>
      <p:sp>
        <p:nvSpPr>
          <p:cNvPr id="1796" name="Shape 1796"/>
          <p:cNvSpPr txBox="1"/>
          <p:nvPr>
            <p:ph idx="12" type="sldNum"/>
          </p:nvPr>
        </p:nvSpPr>
        <p:spPr>
          <a:xfrm>
            <a:off x="0" y="6475228"/>
            <a:ext cx="425302" cy="255180"/>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1797" name="Shape 1797"/>
          <p:cNvSpPr txBox="1"/>
          <p:nvPr>
            <p:ph idx="11" type="ftr"/>
          </p:nvPr>
        </p:nvSpPr>
        <p:spPr>
          <a:xfrm>
            <a:off x="33745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2" name="Shape 1802"/>
        <p:cNvGrpSpPr/>
        <p:nvPr/>
      </p:nvGrpSpPr>
      <p:grpSpPr>
        <a:xfrm>
          <a:off x="0" y="0"/>
          <a:ext cx="0" cy="0"/>
          <a:chOff x="0" y="0"/>
          <a:chExt cx="0" cy="0"/>
        </a:xfrm>
      </p:grpSpPr>
      <p:sp>
        <p:nvSpPr>
          <p:cNvPr id="1803" name="Shape 180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Collections Query – Search Criteria</a:t>
            </a:r>
          </a:p>
        </p:txBody>
      </p:sp>
      <p:sp>
        <p:nvSpPr>
          <p:cNvPr id="1804" name="Shape 1804"/>
          <p:cNvSpPr txBox="1"/>
          <p:nvPr>
            <p:ph idx="12" type="sldNum"/>
          </p:nvPr>
        </p:nvSpPr>
        <p:spPr>
          <a:xfrm>
            <a:off x="-77489" y="6400800"/>
            <a:ext cx="510362" cy="30479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1805" name="Shape 1805"/>
          <p:cNvSpPr txBox="1"/>
          <p:nvPr/>
        </p:nvSpPr>
        <p:spPr>
          <a:xfrm>
            <a:off x="33745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806" name="Shape 1806"/>
          <p:cNvSpPr txBox="1"/>
          <p:nvPr/>
        </p:nvSpPr>
        <p:spPr>
          <a:xfrm>
            <a:off x="403761" y="1131316"/>
            <a:ext cx="8655178" cy="400109"/>
          </a:xfrm>
          <a:prstGeom prst="rect">
            <a:avLst/>
          </a:prstGeom>
          <a:noFill/>
          <a:ln>
            <a:noFill/>
          </a:ln>
        </p:spPr>
        <p:txBody>
          <a:bodyPr anchorCtr="0" anchor="t" bIns="45700" lIns="91425" rIns="91425" tIns="45700">
            <a:noAutofit/>
          </a:bodyPr>
          <a:lstStyle/>
          <a:p>
            <a:pPr indent="-231775" lvl="1"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&gt; Queries &gt; Accounts Receivable &gt; Collections Query</a:t>
            </a:r>
          </a:p>
        </p:txBody>
      </p:sp>
      <p:pic>
        <p:nvPicPr>
          <p:cNvPr id="1807" name="Shape 1807"/>
          <p:cNvPicPr preferRelativeResize="0"/>
          <p:nvPr/>
        </p:nvPicPr>
        <p:blipFill rotWithShape="1">
          <a:blip r:embed="rId3">
            <a:alphaModFix/>
          </a:blip>
          <a:srcRect b="25364" l="1107" r="5003" t="21936"/>
          <a:stretch/>
        </p:blipFill>
        <p:spPr>
          <a:xfrm>
            <a:off x="645972" y="1531425"/>
            <a:ext cx="7328445" cy="3361078"/>
          </a:xfrm>
          <a:prstGeom prst="rect">
            <a:avLst/>
          </a:prstGeom>
          <a:noFill/>
          <a:ln cap="flat" cmpd="sng" w="9525">
            <a:solidFill>
              <a:srgbClr val="7F7F7F"/>
            </a:solidFill>
            <a:prstDash val="solid"/>
            <a:miter/>
            <a:headEnd len="med" w="med" type="none"/>
            <a:tailEnd len="med" w="med" type="none"/>
          </a:ln>
        </p:spPr>
      </p:pic>
      <p:graphicFrame>
        <p:nvGraphicFramePr>
          <p:cNvPr id="1808" name="Shape 1808"/>
          <p:cNvGraphicFramePr/>
          <p:nvPr/>
        </p:nvGraphicFramePr>
        <p:xfrm>
          <a:off x="720400" y="4907280"/>
          <a:ext cx="3000000" cy="3000000"/>
        </p:xfrm>
        <a:graphic>
          <a:graphicData uri="http://schemas.openxmlformats.org/drawingml/2006/table">
            <a:tbl>
              <a:tblPr bandRow="1" firstRow="1">
                <a:noFill/>
                <a:tableStyleId>{A48D4852-386B-4666-81BA-95370BC7C6D5}</a:tableStyleId>
              </a:tblPr>
              <a:tblGrid>
                <a:gridCol w="3538850"/>
                <a:gridCol w="3598225"/>
              </a:tblGrid>
              <a:tr h="248925">
                <a:tc>
                  <a:txBody>
                    <a:bodyPr>
                      <a:noAutofit/>
                    </a:bodyPr>
                    <a:lstStyle/>
                    <a:p>
                      <a:pPr indent="0" lvl="0" marL="0" marR="0" rtl="0" algn="l">
                        <a:spcBef>
                          <a:spcPts val="0"/>
                        </a:spcBef>
                        <a:buSzPct val="25000"/>
                        <a:buNone/>
                      </a:pPr>
                      <a:r>
                        <a:rPr baseline="0" lang="en-US" sz="1200" u="none" cap="none" strike="noStrike"/>
                        <a:t>General Criteria</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Collection Specific Criteria</a:t>
                      </a:r>
                    </a:p>
                  </a:txBody>
                  <a:tcPr marT="45725" marB="45725" marR="91450" marL="91450"/>
                </a:tc>
              </a:tr>
              <a:tr h="248925">
                <a:tc>
                  <a:txBody>
                    <a:bodyPr>
                      <a:noAutofit/>
                    </a:bodyPr>
                    <a:lstStyle/>
                    <a:p>
                      <a:pPr indent="0" lvl="0" marL="0" marR="0" rtl="0" algn="l">
                        <a:spcBef>
                          <a:spcPts val="0"/>
                        </a:spcBef>
                        <a:buSzPct val="25000"/>
                        <a:buNone/>
                      </a:pPr>
                      <a:r>
                        <a:rPr b="0" baseline="0" lang="en-US" sz="1200" u="none" cap="none" strike="noStrike"/>
                        <a:t>Document Number</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Deposit Number</a:t>
                      </a:r>
                    </a:p>
                  </a:txBody>
                  <a:tcPr marT="45725" marB="45725" marR="91450" marL="91450"/>
                </a:tc>
              </a:tr>
              <a:tr h="248925">
                <a:tc>
                  <a:txBody>
                    <a:bodyPr>
                      <a:noAutofit/>
                    </a:bodyPr>
                    <a:lstStyle/>
                    <a:p>
                      <a:pPr indent="0" lvl="0" marL="0" marR="0" rtl="0" algn="l">
                        <a:spcBef>
                          <a:spcPts val="0"/>
                        </a:spcBef>
                        <a:buSzPct val="25000"/>
                        <a:buNone/>
                      </a:pPr>
                      <a:r>
                        <a:rPr b="0" baseline="0" lang="en-US" sz="1200" u="none" cap="none" strike="noStrike"/>
                        <a:t>Document Status</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Applied or Unapplied</a:t>
                      </a:r>
                    </a:p>
                  </a:txBody>
                  <a:tcPr marT="45725" marB="45725" marR="91450" marL="91450"/>
                </a:tc>
              </a:tr>
              <a:tr h="248925">
                <a:tc>
                  <a:txBody>
                    <a:bodyPr>
                      <a:noAutofit/>
                    </a:bodyPr>
                    <a:lstStyle/>
                    <a:p>
                      <a:pPr indent="0" lvl="0" marL="0" marR="0" rtl="0" algn="l">
                        <a:spcBef>
                          <a:spcPts val="0"/>
                        </a:spcBef>
                        <a:buSzPct val="25000"/>
                        <a:buNone/>
                      </a:pPr>
                      <a:r>
                        <a:rPr b="0" baseline="0" lang="en-US" sz="1200" u="none" cap="none" strike="noStrike"/>
                        <a:t>Vendor Code</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Input System (Lockbox, Pay.gov, etc)</a:t>
                      </a:r>
                    </a:p>
                  </a:txBody>
                  <a:tcPr marT="45725" marB="45725" marR="91450" marL="91450"/>
                </a:tc>
              </a:tr>
              <a:tr h="248925">
                <a:tc>
                  <a:txBody>
                    <a:bodyPr>
                      <a:noAutofit/>
                    </a:bodyPr>
                    <a:lstStyle/>
                    <a:p>
                      <a:pPr indent="0" lvl="0" marL="0" marR="0" rtl="0" algn="l">
                        <a:spcBef>
                          <a:spcPts val="0"/>
                        </a:spcBef>
                        <a:buSzPct val="25000"/>
                        <a:buNone/>
                      </a:pPr>
                      <a:r>
                        <a:rPr b="0" baseline="0" lang="en-US" sz="1200" u="none" cap="none" strike="noStrike"/>
                        <a:t>Document Date</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Business Line</a:t>
                      </a:r>
                    </a:p>
                  </a:txBody>
                  <a:tcPr marT="45725" marB="45725" marR="91450" marL="91450"/>
                </a:tc>
              </a:tr>
              <a:tr h="248925">
                <a:tc>
                  <a:txBody>
                    <a:bodyPr>
                      <a:noAutofit/>
                    </a:bodyPr>
                    <a:lstStyle/>
                    <a:p>
                      <a:pPr indent="0" lvl="0" marL="0" marR="0" rtl="0" algn="l">
                        <a:spcBef>
                          <a:spcPts val="0"/>
                        </a:spcBef>
                        <a:buSzPct val="25000"/>
                        <a:buNone/>
                      </a:pPr>
                      <a:r>
                        <a:rPr b="0" baseline="0" lang="en-US" sz="1200" u="none" cap="none" strike="noStrike"/>
                        <a:t>Statement Number</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Receivable Type</a:t>
                      </a:r>
                    </a:p>
                  </a:txBody>
                  <a:tcPr marT="45725" marB="45725" marR="91450" marL="91450"/>
                </a:tc>
              </a:tr>
            </a:tbl>
          </a:graphicData>
        </a:graphic>
      </p:graphicFrame>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2" name="Shape 1812"/>
        <p:cNvGrpSpPr/>
        <p:nvPr/>
      </p:nvGrpSpPr>
      <p:grpSpPr>
        <a:xfrm>
          <a:off x="0" y="0"/>
          <a:ext cx="0" cy="0"/>
          <a:chOff x="0" y="0"/>
          <a:chExt cx="0" cy="0"/>
        </a:xfrm>
      </p:grpSpPr>
      <p:sp>
        <p:nvSpPr>
          <p:cNvPr id="1813" name="Shape 181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Exercise</a:t>
            </a:r>
            <a:r>
              <a:rPr b="1" baseline="0" i="0" lang="en-US" sz="2600" u="none" cap="none" strike="noStrike">
                <a:solidFill>
                  <a:schemeClr val="lt1"/>
                </a:solidFill>
                <a:latin typeface="Arial"/>
                <a:ea typeface="Arial"/>
                <a:cs typeface="Arial"/>
                <a:sym typeface="Arial"/>
              </a:rPr>
              <a:t> </a:t>
            </a:r>
          </a:p>
        </p:txBody>
      </p:sp>
      <p:sp>
        <p:nvSpPr>
          <p:cNvPr id="1814" name="Shape 1814"/>
          <p:cNvSpPr txBox="1"/>
          <p:nvPr>
            <p:ph idx="1" type="body"/>
          </p:nvPr>
        </p:nvSpPr>
        <p:spPr>
          <a:xfrm>
            <a:off x="636587" y="1354137"/>
            <a:ext cx="8229600" cy="46910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800" u="none" cap="none" strike="noStrike">
                <a:solidFill>
                  <a:schemeClr val="dk1"/>
                </a:solidFill>
                <a:latin typeface="Arial"/>
                <a:ea typeface="Arial"/>
                <a:cs typeface="Arial"/>
                <a:sym typeface="Arial"/>
              </a:rPr>
              <a:t>Exercise 3: Correct and Process Rejected ITC and Recycling Lockbox Collections via the Collections Query</a:t>
            </a:r>
          </a:p>
        </p:txBody>
      </p:sp>
      <p:sp>
        <p:nvSpPr>
          <p:cNvPr id="1815" name="Shape 181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816" name="Shape 1816"/>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IPAC</a:t>
            </a:r>
          </a:p>
        </p:txBody>
      </p:sp>
      <p:sp>
        <p:nvSpPr>
          <p:cNvPr id="447" name="Shape 447"/>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48" name="Shape 448"/>
          <p:cNvSpPr txBox="1"/>
          <p:nvPr>
            <p:ph idx="1" type="body"/>
          </p:nvPr>
        </p:nvSpPr>
        <p:spPr>
          <a:xfrm>
            <a:off x="340241" y="1371748"/>
            <a:ext cx="8803758"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Intra-Governmental Payment and Collection (IPAC) Interface:</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Treasury system facilitating </a:t>
            </a:r>
            <a:r>
              <a:rPr b="0" baseline="0" i="0" lang="en-US" sz="1600" u="sng" cap="none" strike="noStrike">
                <a:solidFill>
                  <a:schemeClr val="dk1"/>
                </a:solidFill>
                <a:latin typeface="Arial"/>
                <a:ea typeface="Arial"/>
                <a:cs typeface="Arial"/>
                <a:sym typeface="Arial"/>
              </a:rPr>
              <a:t>intra-governmental (agency to agency) transfers of funds</a:t>
            </a:r>
            <a:r>
              <a:rPr b="0" baseline="0" i="0" lang="en-US" sz="1600" u="none" cap="none" strike="noStrike">
                <a:solidFill>
                  <a:schemeClr val="dk1"/>
                </a:solidFill>
                <a:latin typeface="Arial"/>
                <a:ea typeface="Arial"/>
                <a:cs typeface="Arial"/>
                <a:sym typeface="Arial"/>
              </a:rPr>
              <a:t>, which </a:t>
            </a:r>
            <a:r>
              <a:rPr b="0" baseline="0" i="0" lang="en-US" sz="1600" u="sng" cap="none" strike="noStrike">
                <a:solidFill>
                  <a:schemeClr val="dk1"/>
                </a:solidFill>
                <a:latin typeface="Arial"/>
                <a:ea typeface="Arial"/>
                <a:cs typeface="Arial"/>
                <a:sym typeface="Arial"/>
              </a:rPr>
              <a:t>streamlines billing/collections</a:t>
            </a:r>
            <a:r>
              <a:rPr b="0" baseline="0" i="0" lang="en-US" sz="1600" u="none" cap="none" strike="noStrike">
                <a:solidFill>
                  <a:schemeClr val="dk1"/>
                </a:solidFill>
                <a:latin typeface="Arial"/>
                <a:ea typeface="Arial"/>
                <a:cs typeface="Arial"/>
                <a:sym typeface="Arial"/>
              </a:rPr>
              <a:t> for GSA</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 Type: </a:t>
            </a:r>
            <a:r>
              <a:rPr b="0" baseline="0" i="0" lang="en-US" sz="1800" u="sng" cap="none" strike="noStrike">
                <a:solidFill>
                  <a:schemeClr val="dk1"/>
                </a:solidFill>
                <a:latin typeface="Arial"/>
                <a:ea typeface="Arial"/>
                <a:cs typeface="Arial"/>
                <a:sym typeface="Arial"/>
              </a:rPr>
              <a:t>External</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Only Federal </a:t>
            </a:r>
            <a:r>
              <a:rPr b="0" baseline="0" i="0" lang="en-US" sz="1600" u="none" cap="none" strike="noStrike">
                <a:solidFill>
                  <a:schemeClr val="dk1"/>
                </a:solidFill>
                <a:latin typeface="Arial"/>
                <a:ea typeface="Arial"/>
                <a:cs typeface="Arial"/>
                <a:sym typeface="Arial"/>
              </a:rPr>
              <a:t>customers can be billed via Treasury IPAC system</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Note: </a:t>
            </a:r>
            <a:r>
              <a:rPr b="0" baseline="0" i="0" lang="en-US" sz="1600" u="sng" cap="none" strike="noStrike">
                <a:solidFill>
                  <a:schemeClr val="dk1"/>
                </a:solidFill>
                <a:latin typeface="Arial"/>
                <a:ea typeface="Arial"/>
                <a:cs typeface="Arial"/>
                <a:sym typeface="Arial"/>
              </a:rPr>
              <a:t>most</a:t>
            </a:r>
            <a:r>
              <a:rPr b="0" baseline="0" i="0" lang="en-US" sz="1600" u="none" cap="none" strike="noStrike">
                <a:solidFill>
                  <a:schemeClr val="dk1"/>
                </a:solidFill>
                <a:latin typeface="Arial"/>
                <a:ea typeface="Arial"/>
                <a:cs typeface="Arial"/>
                <a:sym typeface="Arial"/>
              </a:rPr>
              <a:t> Federal customers billed via IPAC </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Requires signed trading agreement and related Pegasys configuration</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GSA generates a customer statement notifying customer of 1) </a:t>
            </a:r>
            <a:r>
              <a:rPr b="0" baseline="0" i="0" lang="en-US" sz="1800" u="sng" cap="none" strike="noStrike">
                <a:solidFill>
                  <a:schemeClr val="dk1"/>
                </a:solidFill>
                <a:latin typeface="Arial"/>
                <a:ea typeface="Arial"/>
                <a:cs typeface="Arial"/>
                <a:sym typeface="Arial"/>
              </a:rPr>
              <a:t>billed charges</a:t>
            </a:r>
            <a:r>
              <a:rPr b="0" baseline="0" i="0" lang="en-US" sz="1800" u="none" cap="none" strike="noStrike">
                <a:solidFill>
                  <a:schemeClr val="dk1"/>
                </a:solidFill>
                <a:latin typeface="Arial"/>
                <a:ea typeface="Arial"/>
                <a:cs typeface="Arial"/>
                <a:sym typeface="Arial"/>
              </a:rPr>
              <a:t> and 2) </a:t>
            </a:r>
            <a:r>
              <a:rPr b="0" baseline="0" i="0" lang="en-US" sz="1800" u="sng" cap="none" strike="noStrike">
                <a:solidFill>
                  <a:schemeClr val="dk1"/>
                </a:solidFill>
                <a:latin typeface="Arial"/>
                <a:ea typeface="Arial"/>
                <a:cs typeface="Arial"/>
                <a:sym typeface="Arial"/>
              </a:rPr>
              <a:t>collection due date</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bills for </a:t>
            </a:r>
            <a:r>
              <a:rPr b="1" baseline="0" i="0" lang="en-US" sz="1600" u="sng" cap="none" strike="noStrike">
                <a:solidFill>
                  <a:schemeClr val="dk1"/>
                </a:solidFill>
                <a:latin typeface="Arial"/>
                <a:ea typeface="Arial"/>
                <a:cs typeface="Arial"/>
                <a:sym typeface="Arial"/>
              </a:rPr>
              <a:t>ITC</a:t>
            </a:r>
            <a:r>
              <a:rPr b="0" baseline="0" i="0" lang="en-US" sz="1600" u="none" cap="none" strike="noStrike">
                <a:solidFill>
                  <a:schemeClr val="dk1"/>
                </a:solidFill>
                <a:latin typeface="Arial"/>
                <a:ea typeface="Arial"/>
                <a:cs typeface="Arial"/>
                <a:sym typeface="Arial"/>
              </a:rPr>
              <a:t> will be configured </a:t>
            </a:r>
            <a:r>
              <a:rPr b="1" baseline="0" i="0" lang="en-US" sz="1600" u="sng" cap="none" strike="noStrike">
                <a:solidFill>
                  <a:schemeClr val="dk1"/>
                </a:solidFill>
                <a:latin typeface="Arial"/>
                <a:ea typeface="Arial"/>
                <a:cs typeface="Arial"/>
                <a:sym typeface="Arial"/>
              </a:rPr>
              <a:t>not to generate PDF statements</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Automated collection processing – customer </a:t>
            </a:r>
            <a:r>
              <a:rPr b="0" baseline="0" i="0" lang="en-US" sz="1800" u="sng" cap="none" strike="noStrike">
                <a:solidFill>
                  <a:schemeClr val="dk1"/>
                </a:solidFill>
                <a:latin typeface="Arial"/>
                <a:ea typeface="Arial"/>
                <a:cs typeface="Arial"/>
                <a:sym typeface="Arial"/>
              </a:rPr>
              <a:t>does not actively remit payment</a:t>
            </a:r>
          </a:p>
          <a:p>
            <a:pPr indent="-231775" lvl="0" marL="23177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Transaction information sent to/from IPAC via </a:t>
            </a:r>
            <a:r>
              <a:rPr b="0" baseline="0" i="0" lang="en-US" sz="1800" u="sng" cap="none" strike="noStrike">
                <a:solidFill>
                  <a:schemeClr val="dk1"/>
                </a:solidFill>
                <a:latin typeface="Arial"/>
                <a:ea typeface="Arial"/>
                <a:cs typeface="Arial"/>
                <a:sym typeface="Arial"/>
              </a:rPr>
              <a:t>IPAC Outbound and IPAC Inbound batch processes</a:t>
            </a:r>
          </a:p>
        </p:txBody>
      </p:sp>
      <p:sp>
        <p:nvSpPr>
          <p:cNvPr id="449" name="Shape 44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0" name="Shape 1820"/>
        <p:cNvGrpSpPr/>
        <p:nvPr/>
      </p:nvGrpSpPr>
      <p:grpSpPr>
        <a:xfrm>
          <a:off x="0" y="0"/>
          <a:ext cx="0" cy="0"/>
          <a:chOff x="0" y="0"/>
          <a:chExt cx="0" cy="0"/>
        </a:xfrm>
      </p:grpSpPr>
      <p:sp>
        <p:nvSpPr>
          <p:cNvPr id="1821" name="Shape 182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822" name="Shape 1822"/>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823" name="Shape 1823"/>
          <p:cNvSpPr txBox="1"/>
          <p:nvPr/>
        </p:nvSpPr>
        <p:spPr>
          <a:xfrm>
            <a:off x="522514" y="3083441"/>
            <a:ext cx="8419873" cy="198732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rgbClr val="000000"/>
                </a:solidFill>
                <a:latin typeface="Arial"/>
                <a:ea typeface="Arial"/>
                <a:cs typeface="Arial"/>
                <a:sym typeface="Arial"/>
              </a:rPr>
              <a:t>Segment 7:</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rgbClr val="000000"/>
                </a:solidFill>
                <a:latin typeface="Arial"/>
                <a:ea typeface="Arial"/>
                <a:cs typeface="Arial"/>
                <a:sym typeface="Arial"/>
              </a:rPr>
              <a:t>Manual Billing Reports</a:t>
            </a:r>
          </a:p>
        </p:txBody>
      </p: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8" name="Shape 1828"/>
        <p:cNvGrpSpPr/>
        <p:nvPr/>
      </p:nvGrpSpPr>
      <p:grpSpPr>
        <a:xfrm>
          <a:off x="0" y="0"/>
          <a:ext cx="0" cy="0"/>
          <a:chOff x="0" y="0"/>
          <a:chExt cx="0" cy="0"/>
        </a:xfrm>
      </p:grpSpPr>
      <p:sp>
        <p:nvSpPr>
          <p:cNvPr id="1829" name="Shape 1829"/>
          <p:cNvSpPr/>
          <p:nvPr/>
        </p:nvSpPr>
        <p:spPr>
          <a:xfrm>
            <a:off x="382771" y="3773948"/>
            <a:ext cx="8761228" cy="1575885"/>
          </a:xfrm>
          <a:prstGeom prst="rect">
            <a:avLst/>
          </a:prstGeom>
          <a:solidFill>
            <a:srgbClr val="FFFF57"/>
          </a:solidFill>
          <a:ln cap="flat" cmpd="sng" w="9525">
            <a:solidFill>
              <a:srgbClr val="40404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
        <p:nvSpPr>
          <p:cNvPr id="1830" name="Shape 1830"/>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Table of Contents</a:t>
            </a:r>
          </a:p>
        </p:txBody>
      </p:sp>
      <p:sp>
        <p:nvSpPr>
          <p:cNvPr id="1831" name="Shape 1831"/>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832" name="Shape 1832"/>
          <p:cNvSpPr txBox="1"/>
          <p:nvPr>
            <p:ph idx="1" type="body"/>
          </p:nvPr>
        </p:nvSpPr>
        <p:spPr>
          <a:xfrm>
            <a:off x="568639" y="1190848"/>
            <a:ext cx="8389494" cy="483781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Manual Billing Overview &amp; Key Concepts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Creating Unbilled Receivables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Recycling- Billing and Downstream Processes 	</a:t>
            </a:r>
          </a:p>
          <a:p>
            <a:pPr indent="-231775" lvl="0" marL="23177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ITC- Billing and Downstream Processes 	</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Manual Billing Cycle Overview </a:t>
            </a:r>
          </a:p>
          <a:p>
            <a:pPr indent="-231775" lvl="0" marL="23177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Manual Billing Queries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7: Manual Billing Reports			               </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Reports Overview</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Report Execution / Retrieval</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 Reports</a:t>
            </a:r>
          </a:p>
          <a:p>
            <a:pPr indent="0" lvl="0" marL="0" marR="0" rtl="0" algn="l">
              <a:spcBef>
                <a:spcPts val="600"/>
              </a:spcBef>
              <a:spcAft>
                <a:spcPts val="600"/>
              </a:spcAft>
              <a:buClr>
                <a:srgbClr val="AF242B"/>
              </a:buClr>
              <a:buFont typeface="Noto Sans Symbols"/>
              <a:buNone/>
            </a:pPr>
            <a:r>
              <a:t/>
            </a:r>
            <a:endParaRPr b="0" baseline="0" i="0" sz="1800" u="none" cap="none" strike="noStrike">
              <a:solidFill>
                <a:srgbClr val="404040"/>
              </a:solidFill>
              <a:latin typeface="Arial"/>
              <a:ea typeface="Arial"/>
              <a:cs typeface="Arial"/>
              <a:sym typeface="Arial"/>
            </a:endParaRPr>
          </a:p>
        </p:txBody>
      </p:sp>
      <p:sp>
        <p:nvSpPr>
          <p:cNvPr id="1833" name="Shape 1833"/>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8" name="Shape 1838"/>
        <p:cNvGrpSpPr/>
        <p:nvPr/>
      </p:nvGrpSpPr>
      <p:grpSpPr>
        <a:xfrm>
          <a:off x="0" y="0"/>
          <a:ext cx="0" cy="0"/>
          <a:chOff x="0" y="0"/>
          <a:chExt cx="0" cy="0"/>
        </a:xfrm>
      </p:grpSpPr>
      <p:sp>
        <p:nvSpPr>
          <p:cNvPr id="1839" name="Shape 1839"/>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840" name="Shape 1840"/>
          <p:cNvSpPr txBox="1"/>
          <p:nvPr>
            <p:ph idx="1" type="body"/>
          </p:nvPr>
        </p:nvSpPr>
        <p:spPr>
          <a:xfrm>
            <a:off x="863826" y="2427741"/>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Reports Overview</a:t>
            </a:r>
          </a:p>
        </p:txBody>
      </p:sp>
      <p:sp>
        <p:nvSpPr>
          <p:cNvPr id="1841" name="Shape 1841"/>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842" name="Shape 1842"/>
          <p:cNvSpPr txBox="1"/>
          <p:nvPr>
            <p:ph idx="12" type="sldNum"/>
          </p:nvPr>
        </p:nvSpPr>
        <p:spPr>
          <a:xfrm>
            <a:off x="-112486" y="6528253"/>
            <a:ext cx="537788" cy="2340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5" name="Shape 1865"/>
        <p:cNvGrpSpPr/>
        <p:nvPr/>
      </p:nvGrpSpPr>
      <p:grpSpPr>
        <a:xfrm>
          <a:off x="0" y="0"/>
          <a:ext cx="0" cy="0"/>
          <a:chOff x="0" y="0"/>
          <a:chExt cx="0" cy="0"/>
        </a:xfrm>
      </p:grpSpPr>
      <p:sp>
        <p:nvSpPr>
          <p:cNvPr id="1866" name="Shape 186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Report Execution Process	</a:t>
            </a:r>
          </a:p>
        </p:txBody>
      </p:sp>
      <p:sp>
        <p:nvSpPr>
          <p:cNvPr id="1867" name="Shape 1867"/>
          <p:cNvSpPr txBox="1"/>
          <p:nvPr>
            <p:ph idx="1" type="body"/>
          </p:nvPr>
        </p:nvSpPr>
        <p:spPr>
          <a:xfrm>
            <a:off x="369643" y="1140579"/>
            <a:ext cx="8689295" cy="529584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 reports are generated from </a:t>
            </a:r>
            <a:r>
              <a:rPr b="0" baseline="0" i="0" lang="en-US" sz="2000" u="sng" cap="none" strike="noStrike">
                <a:solidFill>
                  <a:schemeClr val="dk1"/>
                </a:solidFill>
                <a:latin typeface="Arial"/>
                <a:ea typeface="Arial"/>
                <a:cs typeface="Arial"/>
                <a:sym typeface="Arial"/>
              </a:rPr>
              <a:t>BAAR reporting tables</a:t>
            </a:r>
            <a:r>
              <a:rPr b="0" baseline="0" i="0" lang="en-US" sz="2000" u="none" cap="none" strike="noStrike">
                <a:solidFill>
                  <a:schemeClr val="dk1"/>
                </a:solidFill>
                <a:latin typeface="Arial"/>
                <a:ea typeface="Arial"/>
                <a:cs typeface="Arial"/>
                <a:sym typeface="Arial"/>
              </a:rPr>
              <a:t>, which are populated by a series of </a:t>
            </a:r>
            <a:r>
              <a:rPr b="0" baseline="0" i="0" lang="en-US" sz="2000" u="sng" cap="none" strike="noStrike">
                <a:solidFill>
                  <a:schemeClr val="dk1"/>
                </a:solidFill>
                <a:latin typeface="Arial"/>
                <a:ea typeface="Arial"/>
                <a:cs typeface="Arial"/>
                <a:sym typeface="Arial"/>
              </a:rPr>
              <a:t>Extract, Transform and Load (ETL) processes</a:t>
            </a:r>
            <a:r>
              <a:rPr b="0" baseline="0" i="0" lang="en-US" sz="20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Two methods of running reports:</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On-Demand Reports</a:t>
            </a:r>
            <a:r>
              <a:rPr b="0" baseline="0" i="0" lang="en-US" sz="1800" u="none" cap="none" strike="noStrike">
                <a:solidFill>
                  <a:schemeClr val="dk1"/>
                </a:solidFill>
                <a:latin typeface="Arial"/>
                <a:ea typeface="Arial"/>
                <a:cs typeface="Arial"/>
                <a:sym typeface="Arial"/>
              </a:rPr>
              <a:t> (Manual Reports)</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On-Demand reports can be run on an </a:t>
            </a:r>
            <a:r>
              <a:rPr b="0" baseline="0" i="0" lang="en-US" sz="1800" u="sng" cap="none" strike="noStrike">
                <a:solidFill>
                  <a:schemeClr val="dk1"/>
                </a:solidFill>
                <a:latin typeface="Arial"/>
                <a:ea typeface="Arial"/>
                <a:cs typeface="Arial"/>
                <a:sym typeface="Arial"/>
              </a:rPr>
              <a:t>as-needed basis</a:t>
            </a:r>
          </a:p>
          <a:p>
            <a:pPr indent="-241300" lvl="2" marL="914400" marR="0" rtl="0" algn="l">
              <a:spcBef>
                <a:spcPts val="1200"/>
              </a:spcBef>
              <a:spcAft>
                <a:spcPts val="0"/>
              </a:spcAft>
              <a:buClr>
                <a:srgbClr val="AF242B"/>
              </a:buClr>
              <a:buSzPct val="75000"/>
              <a:buFont typeface="Noto Sans Symbols"/>
              <a:buChar char="•"/>
            </a:pPr>
            <a:r>
              <a:rPr b="0" baseline="0" i="1" lang="en-US" sz="1800" u="none" cap="none" strike="noStrike">
                <a:solidFill>
                  <a:schemeClr val="dk1"/>
                </a:solidFill>
                <a:latin typeface="Arial"/>
                <a:ea typeface="Arial"/>
                <a:cs typeface="Arial"/>
                <a:sym typeface="Arial"/>
              </a:rPr>
              <a:t>Utilities &gt; Reports &gt; View Reports</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Scheduled Reports</a:t>
            </a:r>
            <a:r>
              <a:rPr b="0" baseline="0" i="0" lang="en-US" sz="1800" u="none" cap="none" strike="noStrike">
                <a:solidFill>
                  <a:schemeClr val="dk1"/>
                </a:solidFill>
                <a:latin typeface="Arial"/>
                <a:ea typeface="Arial"/>
                <a:cs typeface="Arial"/>
                <a:sym typeface="Arial"/>
              </a:rPr>
              <a:t> (Automated Reports)</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Scheduled reports are </a:t>
            </a:r>
            <a:r>
              <a:rPr b="0" baseline="0" i="0" lang="en-US" sz="1800" u="sng" cap="none" strike="noStrike">
                <a:solidFill>
                  <a:schemeClr val="dk1"/>
                </a:solidFill>
                <a:latin typeface="Arial"/>
                <a:ea typeface="Arial"/>
                <a:cs typeface="Arial"/>
                <a:sym typeface="Arial"/>
              </a:rPr>
              <a:t>generated by Pegasys on a predetermined basis</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Tivoli jobs are configured to run each ETL job and BIRT report</a:t>
            </a:r>
          </a:p>
          <a:p>
            <a:pPr indent="-168275" lvl="4" marL="15398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jobs will pick up the prior day’s activity and record the transactions onto the BAAR reporting tables</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Once this occurs, reports run on that day will be current with data processed through the prior day</a:t>
            </a:r>
          </a:p>
          <a:p>
            <a:pPr indent="-231775" lvl="1" marL="231775" marR="0" rtl="0" algn="l">
              <a:spcBef>
                <a:spcPts val="780"/>
              </a:spcBef>
              <a:spcAft>
                <a:spcPts val="0"/>
              </a:spcAft>
              <a:buClr>
                <a:srgbClr val="AF242B"/>
              </a:buClr>
              <a:buFont typeface="Noto Sans Symbols"/>
              <a:buNone/>
            </a:pPr>
            <a:r>
              <a:t/>
            </a:r>
            <a:endParaRPr b="0" baseline="0" i="0" sz="900" u="none" cap="none" strike="noStrike">
              <a:solidFill>
                <a:schemeClr val="dk1"/>
              </a:solidFill>
              <a:latin typeface="Arial"/>
              <a:ea typeface="Arial"/>
              <a:cs typeface="Arial"/>
              <a:sym typeface="Arial"/>
            </a:endParaRPr>
          </a:p>
        </p:txBody>
      </p:sp>
      <p:sp>
        <p:nvSpPr>
          <p:cNvPr id="1868" name="Shape 186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869" name="Shape 1869"/>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4" name="Shape 1874"/>
        <p:cNvGrpSpPr/>
        <p:nvPr/>
      </p:nvGrpSpPr>
      <p:grpSpPr>
        <a:xfrm>
          <a:off x="0" y="0"/>
          <a:ext cx="0" cy="0"/>
          <a:chOff x="0" y="0"/>
          <a:chExt cx="0" cy="0"/>
        </a:xfrm>
      </p:grpSpPr>
      <p:sp>
        <p:nvSpPr>
          <p:cNvPr id="1875" name="Shape 1875"/>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876" name="Shape 1876"/>
          <p:cNvSpPr txBox="1"/>
          <p:nvPr>
            <p:ph idx="1" type="body"/>
          </p:nvPr>
        </p:nvSpPr>
        <p:spPr>
          <a:xfrm>
            <a:off x="863826" y="2427741"/>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Report </a:t>
            </a:r>
          </a:p>
          <a:p>
            <a:pPr indent="0" lvl="0" marL="0"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Execution / Retrieval</a:t>
            </a:r>
          </a:p>
        </p:txBody>
      </p:sp>
      <p:sp>
        <p:nvSpPr>
          <p:cNvPr id="1877" name="Shape 1877"/>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878" name="Shape 1878"/>
          <p:cNvSpPr txBox="1"/>
          <p:nvPr>
            <p:ph idx="12" type="sldNum"/>
          </p:nvPr>
        </p:nvSpPr>
        <p:spPr>
          <a:xfrm>
            <a:off x="-112485" y="6528253"/>
            <a:ext cx="580320" cy="25531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1" name="Shape 1901"/>
        <p:cNvGrpSpPr/>
        <p:nvPr/>
      </p:nvGrpSpPr>
      <p:grpSpPr>
        <a:xfrm>
          <a:off x="0" y="0"/>
          <a:ext cx="0" cy="0"/>
          <a:chOff x="0" y="0"/>
          <a:chExt cx="0" cy="0"/>
        </a:xfrm>
      </p:grpSpPr>
      <p:sp>
        <p:nvSpPr>
          <p:cNvPr id="1902" name="Shape 190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Retrieving a Scheduled Report</a:t>
            </a:r>
          </a:p>
        </p:txBody>
      </p:sp>
      <p:sp>
        <p:nvSpPr>
          <p:cNvPr id="1903" name="Shape 1903"/>
          <p:cNvSpPr txBox="1"/>
          <p:nvPr>
            <p:ph idx="1" type="body"/>
          </p:nvPr>
        </p:nvSpPr>
        <p:spPr>
          <a:xfrm>
            <a:off x="457200" y="1124712"/>
            <a:ext cx="8580470" cy="190499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Scheduled reports generated through Tivoli are posted to the Pegasys Reports Portal</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Retrieved in Pegasys</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Navigate to </a:t>
            </a:r>
            <a:r>
              <a:rPr b="0" baseline="0" i="1" lang="en-US" sz="2000" u="none" cap="none" strike="noStrike">
                <a:solidFill>
                  <a:schemeClr val="dk1"/>
                </a:solidFill>
                <a:latin typeface="Arial"/>
                <a:ea typeface="Arial"/>
                <a:cs typeface="Arial"/>
                <a:sym typeface="Arial"/>
              </a:rPr>
              <a:t>Utilities &gt; Reports &gt; View Reports</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Scheduled reports are executed under: Pegasys Reports Portal</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1904" name="Shape 1904"/>
          <p:cNvSpPr txBox="1"/>
          <p:nvPr>
            <p:ph idx="12" type="sldNum"/>
          </p:nvPr>
        </p:nvSpPr>
        <p:spPr>
          <a:xfrm>
            <a:off x="-25400" y="6245225"/>
            <a:ext cx="504824"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pic>
        <p:nvPicPr>
          <p:cNvPr id="1905" name="Shape 1905"/>
          <p:cNvPicPr preferRelativeResize="0"/>
          <p:nvPr/>
        </p:nvPicPr>
        <p:blipFill rotWithShape="1">
          <a:blip r:embed="rId3">
            <a:alphaModFix/>
          </a:blip>
          <a:srcRect b="0" l="0" r="0" t="0"/>
          <a:stretch/>
        </p:blipFill>
        <p:spPr>
          <a:xfrm>
            <a:off x="633629" y="2923953"/>
            <a:ext cx="7255728" cy="3263902"/>
          </a:xfrm>
          <a:prstGeom prst="rect">
            <a:avLst/>
          </a:prstGeom>
          <a:noFill/>
          <a:ln>
            <a:noFill/>
          </a:ln>
        </p:spPr>
      </p:pic>
      <p:sp>
        <p:nvSpPr>
          <p:cNvPr id="1906" name="Shape 1906"/>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0" name="Shape 1910"/>
        <p:cNvGrpSpPr/>
        <p:nvPr/>
      </p:nvGrpSpPr>
      <p:grpSpPr>
        <a:xfrm>
          <a:off x="0" y="0"/>
          <a:ext cx="0" cy="0"/>
          <a:chOff x="0" y="0"/>
          <a:chExt cx="0" cy="0"/>
        </a:xfrm>
      </p:grpSpPr>
      <p:sp>
        <p:nvSpPr>
          <p:cNvPr id="1911" name="Shape 1911"/>
          <p:cNvSpPr txBox="1"/>
          <p:nvPr>
            <p:ph idx="1" type="body"/>
          </p:nvPr>
        </p:nvSpPr>
        <p:spPr>
          <a:xfrm>
            <a:off x="510639" y="1100450"/>
            <a:ext cx="8348352" cy="139599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Folders have been established to store current daily, weekly, monthly, quarterly and annual reports</a:t>
            </a:r>
          </a:p>
          <a:p>
            <a:pPr indent="-231775" lvl="0" marL="23177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As new reports are generated and posted to the “Current” folder, scripts are run to move older reports from the “Current” to the “Previous” folders</a:t>
            </a:r>
          </a:p>
        </p:txBody>
      </p:sp>
      <p:pic>
        <p:nvPicPr>
          <p:cNvPr id="1912" name="Shape 1912"/>
          <p:cNvPicPr preferRelativeResize="0"/>
          <p:nvPr/>
        </p:nvPicPr>
        <p:blipFill rotWithShape="1">
          <a:blip r:embed="rId3">
            <a:alphaModFix/>
          </a:blip>
          <a:srcRect b="0" l="0" r="0" t="0"/>
          <a:stretch/>
        </p:blipFill>
        <p:spPr>
          <a:xfrm>
            <a:off x="927867" y="2472082"/>
            <a:ext cx="7333630" cy="3587273"/>
          </a:xfrm>
          <a:prstGeom prst="rect">
            <a:avLst/>
          </a:prstGeom>
          <a:noFill/>
          <a:ln>
            <a:noFill/>
          </a:ln>
        </p:spPr>
      </p:pic>
      <p:sp>
        <p:nvSpPr>
          <p:cNvPr id="1913" name="Shape 1913"/>
          <p:cNvSpPr txBox="1"/>
          <p:nvPr>
            <p:ph type="title"/>
          </p:nvPr>
        </p:nvSpPr>
        <p:spPr>
          <a:xfrm>
            <a:off x="455612" y="314188"/>
            <a:ext cx="8229600"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Retrieving a Scheduled Report (cont.)</a:t>
            </a:r>
          </a:p>
        </p:txBody>
      </p:sp>
      <p:sp>
        <p:nvSpPr>
          <p:cNvPr id="1914" name="Shape 1914"/>
          <p:cNvSpPr txBox="1"/>
          <p:nvPr>
            <p:ph idx="12" type="sldNum"/>
          </p:nvPr>
        </p:nvSpPr>
        <p:spPr>
          <a:xfrm>
            <a:off x="-25400" y="6245225"/>
            <a:ext cx="504824"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915" name="Shape 1915"/>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9" name="Shape 1919"/>
        <p:cNvGrpSpPr/>
        <p:nvPr/>
      </p:nvGrpSpPr>
      <p:grpSpPr>
        <a:xfrm>
          <a:off x="0" y="0"/>
          <a:ext cx="0" cy="0"/>
          <a:chOff x="0" y="0"/>
          <a:chExt cx="0" cy="0"/>
        </a:xfrm>
      </p:grpSpPr>
      <p:sp>
        <p:nvSpPr>
          <p:cNvPr id="1920" name="Shape 1920"/>
          <p:cNvSpPr txBox="1"/>
          <p:nvPr>
            <p:ph idx="1" type="body"/>
          </p:nvPr>
        </p:nvSpPr>
        <p:spPr>
          <a:xfrm>
            <a:off x="344384" y="1065530"/>
            <a:ext cx="8799616" cy="234822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Select desired report under the “Current Monthly Reports” folder</a:t>
            </a:r>
          </a:p>
          <a:p>
            <a:pPr indent="-314325" lvl="0" marL="342900" marR="0" rtl="0" algn="l">
              <a:spcBef>
                <a:spcPts val="0"/>
              </a:spcBef>
              <a:spcAft>
                <a:spcPts val="0"/>
              </a:spcAft>
              <a:buClr>
                <a:srgbClr val="AF242B"/>
              </a:buClr>
              <a:buFont typeface="Arial"/>
              <a:buNone/>
            </a:pPr>
            <a:r>
              <a:t/>
            </a:r>
            <a:endParaRPr b="0" baseline="0" i="0" sz="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Select the desired output from the results and click the Output button</a:t>
            </a:r>
          </a:p>
          <a:p>
            <a:pPr indent="-346075" lvl="1" marL="6889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Some reports have many outputs because they have different “views” </a:t>
            </a:r>
            <a:r>
              <a:rPr b="0" baseline="0" i="0" lang="en-US" sz="1400" u="none" cap="none" strike="noStrike">
                <a:solidFill>
                  <a:schemeClr val="dk1"/>
                </a:solidFill>
                <a:latin typeface="Arial"/>
                <a:ea typeface="Arial"/>
                <a:cs typeface="Arial"/>
                <a:sym typeface="Arial"/>
              </a:rPr>
              <a:t>(CSV, PDF, HTML)</a:t>
            </a:r>
          </a:p>
          <a:p>
            <a:pPr indent="-314325" lvl="0" marL="342900" marR="0" rtl="0" algn="l">
              <a:spcBef>
                <a:spcPts val="0"/>
              </a:spcBef>
              <a:spcAft>
                <a:spcPts val="0"/>
              </a:spcAft>
              <a:buClr>
                <a:srgbClr val="AF242B"/>
              </a:buClr>
              <a:buFont typeface="Arial"/>
              <a:buNone/>
            </a:pPr>
            <a:r>
              <a:t/>
            </a:r>
            <a:endParaRPr b="0" baseline="0" i="0" sz="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Use the Description to identify the report outputs </a:t>
            </a:r>
          </a:p>
          <a:p>
            <a:pPr indent="-346075" lvl="1" marL="6889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Description can be used to identify the report view and parameters</a:t>
            </a:r>
          </a:p>
          <a:p>
            <a:pPr indent="-349250" lvl="2" marL="1035050"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Description format = ReportFileName.Frequency.YYYY.MM.parameter tags</a:t>
            </a:r>
          </a:p>
          <a:p>
            <a:pPr indent="-314325" lvl="0" marL="342900" marR="0" rtl="0" algn="l">
              <a:spcBef>
                <a:spcPts val="0"/>
              </a:spcBef>
              <a:spcAft>
                <a:spcPts val="0"/>
              </a:spcAft>
              <a:buClr>
                <a:srgbClr val="AF242B"/>
              </a:buClr>
              <a:buFont typeface="Arial"/>
              <a:buNone/>
            </a:pPr>
            <a:r>
              <a:t/>
            </a:r>
            <a:endParaRPr b="0" baseline="0" i="0" sz="6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Select a record and click the </a:t>
            </a:r>
            <a:r>
              <a:rPr b="0" baseline="0" i="1" lang="en-US" sz="1600" u="none" cap="none" strike="noStrike">
                <a:solidFill>
                  <a:schemeClr val="dk1"/>
                </a:solidFill>
                <a:latin typeface="Arial"/>
                <a:ea typeface="Arial"/>
                <a:cs typeface="Arial"/>
                <a:sym typeface="Arial"/>
              </a:rPr>
              <a:t>Output</a:t>
            </a:r>
            <a:r>
              <a:rPr b="0" baseline="0" i="0" lang="en-US" sz="1600" u="none" cap="none" strike="noStrike">
                <a:solidFill>
                  <a:schemeClr val="dk1"/>
                </a:solidFill>
                <a:latin typeface="Arial"/>
                <a:ea typeface="Arial"/>
                <a:cs typeface="Arial"/>
                <a:sym typeface="Arial"/>
              </a:rPr>
              <a:t> button to view the PDF or CSV output</a:t>
            </a:r>
          </a:p>
        </p:txBody>
      </p:sp>
      <p:sp>
        <p:nvSpPr>
          <p:cNvPr id="1921" name="Shape 1921"/>
          <p:cNvSpPr txBox="1"/>
          <p:nvPr>
            <p:ph type="title"/>
          </p:nvPr>
        </p:nvSpPr>
        <p:spPr>
          <a:xfrm>
            <a:off x="455612" y="289487"/>
            <a:ext cx="8229600"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Retrieving a Scheduled Report (cont.)</a:t>
            </a:r>
          </a:p>
        </p:txBody>
      </p:sp>
      <p:sp>
        <p:nvSpPr>
          <p:cNvPr id="1922" name="Shape 1922"/>
          <p:cNvSpPr txBox="1"/>
          <p:nvPr>
            <p:ph idx="12" type="sldNum"/>
          </p:nvPr>
        </p:nvSpPr>
        <p:spPr>
          <a:xfrm>
            <a:off x="-25400" y="6245225"/>
            <a:ext cx="504824"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pic>
        <p:nvPicPr>
          <p:cNvPr id="1923" name="Shape 1923"/>
          <p:cNvPicPr preferRelativeResize="0"/>
          <p:nvPr/>
        </p:nvPicPr>
        <p:blipFill rotWithShape="1">
          <a:blip r:embed="rId3">
            <a:alphaModFix/>
          </a:blip>
          <a:srcRect b="16126" l="1220" r="2993" t="19091"/>
          <a:stretch/>
        </p:blipFill>
        <p:spPr>
          <a:xfrm>
            <a:off x="1389037" y="3256257"/>
            <a:ext cx="6043121" cy="3187072"/>
          </a:xfrm>
          <a:prstGeom prst="rect">
            <a:avLst/>
          </a:prstGeom>
          <a:noFill/>
          <a:ln cap="flat" cmpd="sng" w="9525">
            <a:solidFill>
              <a:srgbClr val="7F7F7F"/>
            </a:solidFill>
            <a:prstDash val="solid"/>
            <a:miter/>
            <a:headEnd len="med" w="med" type="none"/>
            <a:tailEnd len="med" w="med" type="none"/>
          </a:ln>
        </p:spPr>
      </p:pic>
      <p:sp>
        <p:nvSpPr>
          <p:cNvPr id="1924" name="Shape 1924"/>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8" name="Shape 1928"/>
        <p:cNvGrpSpPr/>
        <p:nvPr/>
      </p:nvGrpSpPr>
      <p:grpSpPr>
        <a:xfrm>
          <a:off x="0" y="0"/>
          <a:ext cx="0" cy="0"/>
          <a:chOff x="0" y="0"/>
          <a:chExt cx="0" cy="0"/>
        </a:xfrm>
      </p:grpSpPr>
      <p:sp>
        <p:nvSpPr>
          <p:cNvPr id="1929" name="Shape 192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Running an On-Demand Report</a:t>
            </a:r>
          </a:p>
        </p:txBody>
      </p:sp>
      <p:sp>
        <p:nvSpPr>
          <p:cNvPr id="1930" name="Shape 1930"/>
          <p:cNvSpPr txBox="1"/>
          <p:nvPr>
            <p:ph idx="1" type="body"/>
          </p:nvPr>
        </p:nvSpPr>
        <p:spPr>
          <a:xfrm>
            <a:off x="374073" y="1076699"/>
            <a:ext cx="8686800" cy="178525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Navigate to </a:t>
            </a:r>
            <a:r>
              <a:rPr b="0" baseline="0" i="1" lang="en-US" sz="1800" u="none" cap="none" strike="noStrike">
                <a:solidFill>
                  <a:schemeClr val="dk1"/>
                </a:solidFill>
                <a:latin typeface="Arial"/>
                <a:ea typeface="Arial"/>
                <a:cs typeface="Arial"/>
                <a:sym typeface="Arial"/>
              </a:rPr>
              <a:t>Utilities &gt; Reports &gt; View Reports</a:t>
            </a:r>
          </a:p>
          <a:p>
            <a:pPr indent="-203200"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On-demand reports are executed under: </a:t>
            </a:r>
            <a:r>
              <a:rPr b="0" baseline="0" i="1" lang="en-US" sz="1800" u="none" cap="none" strike="noStrike">
                <a:solidFill>
                  <a:schemeClr val="dk1"/>
                </a:solidFill>
                <a:latin typeface="Arial"/>
                <a:ea typeface="Arial"/>
                <a:cs typeface="Arial"/>
                <a:sym typeface="Arial"/>
              </a:rPr>
              <a:t>Accounts Receivable &gt; BAAR</a:t>
            </a:r>
          </a:p>
          <a:p>
            <a:pPr indent="-225425" lvl="1" marL="568325" marR="0" rtl="0" algn="l">
              <a:spcBef>
                <a:spcPts val="340"/>
              </a:spcBef>
              <a:spcAft>
                <a:spcPts val="0"/>
              </a:spcAft>
              <a:buClr>
                <a:srgbClr val="AF242B"/>
              </a:buClr>
              <a:buSzPct val="75000"/>
              <a:buFont typeface="Noto Sans Symbols"/>
              <a:buChar char="•"/>
            </a:pPr>
            <a:r>
              <a:rPr b="0" baseline="0" i="0" lang="en-US" sz="1700" u="none" cap="none" strike="noStrike">
                <a:solidFill>
                  <a:schemeClr val="dk1"/>
                </a:solidFill>
                <a:latin typeface="Arial"/>
                <a:ea typeface="Arial"/>
                <a:cs typeface="Arial"/>
                <a:sym typeface="Arial"/>
              </a:rPr>
              <a:t>There will be an entry for each report view available to run</a:t>
            </a:r>
          </a:p>
          <a:p>
            <a:pPr indent="-203200" lvl="0" marL="231775" marR="0" rtl="0" algn="l">
              <a:spcBef>
                <a:spcPts val="1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Select the desired report and click Run</a:t>
            </a:r>
          </a:p>
        </p:txBody>
      </p:sp>
      <p:sp>
        <p:nvSpPr>
          <p:cNvPr id="1931" name="Shape 1931"/>
          <p:cNvSpPr txBox="1"/>
          <p:nvPr>
            <p:ph idx="12" type="sldNum"/>
          </p:nvPr>
        </p:nvSpPr>
        <p:spPr>
          <a:xfrm>
            <a:off x="-25400" y="6245225"/>
            <a:ext cx="504824"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grpSp>
        <p:nvGrpSpPr>
          <p:cNvPr id="1932" name="Shape 1932"/>
          <p:cNvGrpSpPr/>
          <p:nvPr/>
        </p:nvGrpSpPr>
        <p:grpSpPr>
          <a:xfrm>
            <a:off x="1764411" y="2731324"/>
            <a:ext cx="4965996" cy="3626944"/>
            <a:chOff x="1764411" y="2731324"/>
            <a:chExt cx="5286309" cy="4021899"/>
          </a:xfrm>
        </p:grpSpPr>
        <p:grpSp>
          <p:nvGrpSpPr>
            <p:cNvPr id="1933" name="Shape 1933"/>
            <p:cNvGrpSpPr/>
            <p:nvPr/>
          </p:nvGrpSpPr>
          <p:grpSpPr>
            <a:xfrm>
              <a:off x="1764411" y="2731324"/>
              <a:ext cx="5286309" cy="4021899"/>
              <a:chOff x="1764411" y="3107816"/>
              <a:chExt cx="4791455" cy="3645408"/>
            </a:xfrm>
          </p:grpSpPr>
          <p:pic>
            <p:nvPicPr>
              <p:cNvPr id="1934" name="Shape 1934"/>
              <p:cNvPicPr preferRelativeResize="0"/>
              <p:nvPr/>
            </p:nvPicPr>
            <p:blipFill rotWithShape="1">
              <a:blip r:embed="rId3">
                <a:alphaModFix/>
              </a:blip>
              <a:srcRect b="46171" l="943" r="52778" t="19716"/>
              <a:stretch/>
            </p:blipFill>
            <p:spPr>
              <a:xfrm>
                <a:off x="1764411" y="3107816"/>
                <a:ext cx="4791455" cy="2657855"/>
              </a:xfrm>
              <a:prstGeom prst="rect">
                <a:avLst/>
              </a:prstGeom>
              <a:noFill/>
              <a:ln>
                <a:noFill/>
              </a:ln>
            </p:spPr>
          </p:pic>
          <p:pic>
            <p:nvPicPr>
              <p:cNvPr id="1935" name="Shape 1935"/>
              <p:cNvPicPr preferRelativeResize="0"/>
              <p:nvPr/>
            </p:nvPicPr>
            <p:blipFill rotWithShape="1">
              <a:blip r:embed="rId4">
                <a:alphaModFix/>
              </a:blip>
              <a:srcRect b="36085" l="2000" r="19280" t="25898"/>
              <a:stretch/>
            </p:blipFill>
            <p:spPr>
              <a:xfrm>
                <a:off x="1783461" y="5746623"/>
                <a:ext cx="4686300" cy="1006602"/>
              </a:xfrm>
              <a:prstGeom prst="rect">
                <a:avLst/>
              </a:prstGeom>
              <a:noFill/>
              <a:ln>
                <a:noFill/>
              </a:ln>
            </p:spPr>
          </p:pic>
        </p:grpSp>
        <p:pic>
          <p:nvPicPr>
            <p:cNvPr id="1936" name="Shape 1936"/>
            <p:cNvPicPr preferRelativeResize="0"/>
            <p:nvPr/>
          </p:nvPicPr>
          <p:blipFill rotWithShape="1">
            <a:blip r:embed="rId5">
              <a:alphaModFix/>
            </a:blip>
            <a:srcRect b="64615" l="2839" r="90500" t="31323"/>
            <a:stretch/>
          </p:blipFill>
          <p:spPr>
            <a:xfrm>
              <a:off x="1854289" y="3283610"/>
              <a:ext cx="396541" cy="300894"/>
            </a:xfrm>
            <a:prstGeom prst="rect">
              <a:avLst/>
            </a:prstGeom>
            <a:noFill/>
            <a:ln>
              <a:noFill/>
            </a:ln>
          </p:spPr>
        </p:pic>
      </p:grpSp>
      <p:sp>
        <p:nvSpPr>
          <p:cNvPr id="1937" name="Shape 1937"/>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1" name="Shape 1941"/>
        <p:cNvGrpSpPr/>
        <p:nvPr/>
      </p:nvGrpSpPr>
      <p:grpSpPr>
        <a:xfrm>
          <a:off x="0" y="0"/>
          <a:ext cx="0" cy="0"/>
          <a:chOff x="0" y="0"/>
          <a:chExt cx="0" cy="0"/>
        </a:xfrm>
      </p:grpSpPr>
      <p:sp>
        <p:nvSpPr>
          <p:cNvPr id="1942" name="Shape 1942"/>
          <p:cNvSpPr txBox="1"/>
          <p:nvPr>
            <p:ph idx="1" type="body"/>
          </p:nvPr>
        </p:nvSpPr>
        <p:spPr>
          <a:xfrm>
            <a:off x="595422" y="1066799"/>
            <a:ext cx="8091377" cy="209203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Enter any required parameters </a:t>
            </a:r>
          </a:p>
          <a:p>
            <a:pPr indent="-231775" lvl="0" marL="231775" marR="0" rtl="0" algn="l">
              <a:spcBef>
                <a:spcPts val="32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Select the Saved Output Format of PDF or CSV</a:t>
            </a:r>
          </a:p>
          <a:p>
            <a:pPr indent="-231775" lvl="0" marL="231775" marR="0" rtl="0" algn="l">
              <a:spcBef>
                <a:spcPts val="32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Enter a Description if desired</a:t>
            </a:r>
          </a:p>
          <a:p>
            <a:pPr indent="-231775" lvl="0" marL="231775" marR="0" rtl="0" algn="l">
              <a:spcBef>
                <a:spcPts val="32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Select a Saved Output Access value:</a:t>
            </a:r>
          </a:p>
          <a:p>
            <a:pPr indent="-225425" lvl="1" marL="5683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Private: allows only the user running report to view output</a:t>
            </a:r>
          </a:p>
          <a:p>
            <a:pPr indent="-225425" lvl="1" marL="568325" marR="0" rtl="0" algn="l">
              <a:spcBef>
                <a:spcPts val="28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Shared: allows the output to be viewed by other users in the system</a:t>
            </a:r>
          </a:p>
          <a:p>
            <a:pPr indent="-231775" lvl="0" marL="231775" marR="0" rtl="0" algn="l">
              <a:spcBef>
                <a:spcPts val="32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Select the Run button</a:t>
            </a:r>
          </a:p>
          <a:p>
            <a:pPr indent="-231775" lvl="0" marL="231775" marR="0" rtl="0" algn="l">
              <a:spcBef>
                <a:spcPts val="32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Close the window to return to the View Reports page</a:t>
            </a:r>
          </a:p>
        </p:txBody>
      </p:sp>
      <p:sp>
        <p:nvSpPr>
          <p:cNvPr id="1943" name="Shape 1943"/>
          <p:cNvSpPr txBox="1"/>
          <p:nvPr>
            <p:ph type="title"/>
          </p:nvPr>
        </p:nvSpPr>
        <p:spPr>
          <a:xfrm>
            <a:off x="455612" y="313237"/>
            <a:ext cx="8229600"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Running an On-Demand Report (cont.)</a:t>
            </a:r>
          </a:p>
        </p:txBody>
      </p:sp>
      <p:sp>
        <p:nvSpPr>
          <p:cNvPr id="1944" name="Shape 1944"/>
          <p:cNvSpPr txBox="1"/>
          <p:nvPr>
            <p:ph idx="12" type="sldNum"/>
          </p:nvPr>
        </p:nvSpPr>
        <p:spPr>
          <a:xfrm>
            <a:off x="-25400" y="6245225"/>
            <a:ext cx="504824"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pic>
        <p:nvPicPr>
          <p:cNvPr id="1945" name="Shape 1945"/>
          <p:cNvPicPr preferRelativeResize="0"/>
          <p:nvPr/>
        </p:nvPicPr>
        <p:blipFill rotWithShape="1">
          <a:blip r:embed="rId3">
            <a:alphaModFix/>
          </a:blip>
          <a:srcRect b="8106" l="1129" r="3627" t="22027"/>
          <a:stretch/>
        </p:blipFill>
        <p:spPr>
          <a:xfrm>
            <a:off x="2073347" y="3390357"/>
            <a:ext cx="5273751" cy="3067386"/>
          </a:xfrm>
          <a:prstGeom prst="rect">
            <a:avLst/>
          </a:prstGeom>
          <a:noFill/>
          <a:ln cap="flat" cmpd="sng" w="9525">
            <a:solidFill>
              <a:srgbClr val="7F7F7F"/>
            </a:solidFill>
            <a:prstDash val="solid"/>
            <a:miter/>
            <a:headEnd len="med" w="med" type="none"/>
            <a:tailEnd len="med" w="med" type="none"/>
          </a:ln>
        </p:spPr>
      </p:pic>
      <p:sp>
        <p:nvSpPr>
          <p:cNvPr id="1946" name="Shape 1946"/>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456" name="Shape 456"/>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Process Overviews</a:t>
            </a:r>
          </a:p>
        </p:txBody>
      </p:sp>
      <p:sp>
        <p:nvSpPr>
          <p:cNvPr id="457" name="Shape 457"/>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58" name="Shape 458"/>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0" name="Shape 1950"/>
        <p:cNvGrpSpPr/>
        <p:nvPr/>
      </p:nvGrpSpPr>
      <p:grpSpPr>
        <a:xfrm>
          <a:off x="0" y="0"/>
          <a:ext cx="0" cy="0"/>
          <a:chOff x="0" y="0"/>
          <a:chExt cx="0" cy="0"/>
        </a:xfrm>
      </p:grpSpPr>
      <p:sp>
        <p:nvSpPr>
          <p:cNvPr id="1951" name="Shape 1951"/>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952" name="Shape 1952"/>
          <p:cNvSpPr txBox="1"/>
          <p:nvPr>
            <p:ph idx="1" type="body"/>
          </p:nvPr>
        </p:nvSpPr>
        <p:spPr>
          <a:xfrm>
            <a:off x="863826" y="2427741"/>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Custom Reports</a:t>
            </a:r>
          </a:p>
        </p:txBody>
      </p:sp>
      <p:sp>
        <p:nvSpPr>
          <p:cNvPr id="1953" name="Shape 1953"/>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954" name="Shape 1954"/>
          <p:cNvSpPr txBox="1"/>
          <p:nvPr>
            <p:ph idx="12" type="sldNum"/>
          </p:nvPr>
        </p:nvSpPr>
        <p:spPr>
          <a:xfrm>
            <a:off x="-112486" y="6528253"/>
            <a:ext cx="612216" cy="329746"/>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9" name="Shape 1959"/>
        <p:cNvGrpSpPr/>
        <p:nvPr/>
      </p:nvGrpSpPr>
      <p:grpSpPr>
        <a:xfrm>
          <a:off x="0" y="0"/>
          <a:ext cx="0" cy="0"/>
          <a:chOff x="0" y="0"/>
          <a:chExt cx="0" cy="0"/>
        </a:xfrm>
      </p:grpSpPr>
      <p:sp>
        <p:nvSpPr>
          <p:cNvPr id="1960" name="Shape 196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Manual Billing Reports</a:t>
            </a:r>
          </a:p>
        </p:txBody>
      </p:sp>
      <p:sp>
        <p:nvSpPr>
          <p:cNvPr id="1961" name="Shape 1961"/>
          <p:cNvSpPr txBox="1"/>
          <p:nvPr>
            <p:ph idx="1" type="body"/>
          </p:nvPr>
        </p:nvSpPr>
        <p:spPr>
          <a:xfrm>
            <a:off x="487156" y="1145000"/>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Aged Billed Receivables Report (BC1265)</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Aged Billed Receivables report is generated weekly and monthly. This report provides management with the tools to track outstanding non-IPAC billed receivables by business line and region by displaying outstanding non-IPAC billed receivables by business line, region, and age (days old and delinquent). There are four views for this report: Business Line Detail, Summary by Net Amount, Summary by Count and Detail. Dollar volume and counts are displayed by age categories on the summary views. This report includes both federal and non-federal outstanding receivables.</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Frequency: Weekly/Monthly</a:t>
            </a:r>
          </a:p>
          <a:p>
            <a:pPr indent="-9525" lvl="2" marL="68262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Unapplied Collections Report (BC1189)</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Unapplied Collections report lists cash receipt transactions that have not been applied to receivables. It includes transactions that do not have a reference to a billing document along with those that are in a held or rejected status in Pegasys.</a:t>
            </a:r>
          </a:p>
          <a:p>
            <a:pPr indent="-184150" lvl="2" marL="914400" marR="0" rtl="0" algn="l">
              <a:spcBef>
                <a:spcPts val="24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165100" lvl="2" marL="914400"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AF242B"/>
              </a:buClr>
              <a:buFont typeface="Noto Sans Symbols"/>
              <a:buNone/>
            </a:pPr>
            <a:r>
              <a:t/>
            </a:r>
            <a:endParaRPr b="1" baseline="0" i="0" sz="1600" u="sng" cap="none" strike="noStrike">
              <a:solidFill>
                <a:schemeClr val="dk1"/>
              </a:solidFill>
              <a:latin typeface="Arial"/>
              <a:ea typeface="Arial"/>
              <a:cs typeface="Arial"/>
              <a:sym typeface="Arial"/>
            </a:endParaRPr>
          </a:p>
        </p:txBody>
      </p:sp>
      <p:sp>
        <p:nvSpPr>
          <p:cNvPr id="1962" name="Shape 1962"/>
          <p:cNvSpPr txBox="1"/>
          <p:nvPr>
            <p:ph idx="12" type="sldNum"/>
          </p:nvPr>
        </p:nvSpPr>
        <p:spPr>
          <a:xfrm>
            <a:off x="-3037" y="6400800"/>
            <a:ext cx="446567" cy="30479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1963" name="Shape 1963"/>
          <p:cNvSpPr txBox="1"/>
          <p:nvPr/>
        </p:nvSpPr>
        <p:spPr>
          <a:xfrm>
            <a:off x="326571"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9" name="Shape 1979"/>
        <p:cNvGrpSpPr/>
        <p:nvPr/>
      </p:nvGrpSpPr>
      <p:grpSpPr>
        <a:xfrm>
          <a:off x="0" y="0"/>
          <a:ext cx="0" cy="0"/>
          <a:chOff x="0" y="0"/>
          <a:chExt cx="0" cy="0"/>
        </a:xfrm>
      </p:grpSpPr>
      <p:sp>
        <p:nvSpPr>
          <p:cNvPr id="1980" name="Shape 1980"/>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Questions</a:t>
            </a:r>
          </a:p>
        </p:txBody>
      </p:sp>
      <p:sp>
        <p:nvSpPr>
          <p:cNvPr id="1981" name="Shape 198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982" name="Shape 1982"/>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pic>
        <p:nvPicPr>
          <p:cNvPr id="1983" name="Shape 1983"/>
          <p:cNvPicPr preferRelativeResize="0"/>
          <p:nvPr/>
        </p:nvPicPr>
        <p:blipFill rotWithShape="1">
          <a:blip r:embed="rId3">
            <a:alphaModFix/>
          </a:blip>
          <a:srcRect b="0" l="0" r="8647" t="17149"/>
          <a:stretch/>
        </p:blipFill>
        <p:spPr>
          <a:xfrm>
            <a:off x="1047750" y="1371600"/>
            <a:ext cx="7048499" cy="45656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475675" y="136186"/>
            <a:ext cx="8486774" cy="894558"/>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Recycling Process Overview</a:t>
            </a:r>
          </a:p>
        </p:txBody>
      </p:sp>
      <p:sp>
        <p:nvSpPr>
          <p:cNvPr id="465" name="Shape 465"/>
          <p:cNvSpPr txBox="1"/>
          <p:nvPr>
            <p:ph idx="12" type="sldNum"/>
          </p:nvPr>
        </p:nvSpPr>
        <p:spPr>
          <a:xfrm>
            <a:off x="0" y="6574420"/>
            <a:ext cx="520860" cy="28357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466" name="Shape 466"/>
          <p:cNvSpPr/>
          <p:nvPr/>
        </p:nvSpPr>
        <p:spPr>
          <a:xfrm>
            <a:off x="377253" y="802758"/>
            <a:ext cx="8683620" cy="5252483"/>
          </a:xfrm>
          <a:prstGeom prst="rect">
            <a:avLst/>
          </a:prstGeom>
          <a:noFill/>
          <a:ln>
            <a:noFill/>
          </a:ln>
        </p:spPr>
        <p:txBody>
          <a:bodyPr anchorCtr="0" anchor="t" bIns="45700" lIns="91425" rIns="91425" tIns="45700">
            <a:noAutofit/>
          </a:bodyPr>
          <a:lstStyle/>
          <a:p>
            <a:pPr indent="-155575" lvl="0" marL="231775" marR="0" rtl="0" algn="l">
              <a:spcBef>
                <a:spcPts val="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grpSp>
        <p:nvGrpSpPr>
          <p:cNvPr id="467" name="Shape 467"/>
          <p:cNvGrpSpPr/>
          <p:nvPr/>
        </p:nvGrpSpPr>
        <p:grpSpPr>
          <a:xfrm>
            <a:off x="679397" y="1243921"/>
            <a:ext cx="7871213" cy="4700558"/>
            <a:chOff x="0" y="0"/>
            <a:chExt cx="7871213" cy="4700558"/>
          </a:xfrm>
        </p:grpSpPr>
        <p:sp>
          <p:nvSpPr>
            <p:cNvPr id="468" name="Shape 468"/>
            <p:cNvSpPr/>
            <p:nvPr/>
          </p:nvSpPr>
          <p:spPr>
            <a:xfrm>
              <a:off x="0" y="0"/>
              <a:ext cx="1537346" cy="4700558"/>
            </a:xfrm>
            <a:prstGeom prst="roundRect">
              <a:avLst>
                <a:gd fmla="val 10000" name="adj"/>
              </a:avLst>
            </a:prstGeom>
            <a:solidFill>
              <a:srgbClr val="224B4F"/>
            </a:solidFill>
            <a:ln>
              <a:noFill/>
            </a:ln>
          </p:spPr>
          <p:txBody>
            <a:bodyPr anchorCtr="0" anchor="ctr" bIns="91425" lIns="91425" rIns="91425" tIns="91425">
              <a:noAutofit/>
            </a:bodyPr>
            <a:lstStyle/>
            <a:p>
              <a:pPr>
                <a:spcBef>
                  <a:spcPts val="0"/>
                </a:spcBef>
                <a:buNone/>
              </a:pPr>
              <a:r>
                <a:t/>
              </a:r>
              <a:endParaRPr/>
            </a:p>
          </p:txBody>
        </p:sp>
        <p:sp>
          <p:nvSpPr>
            <p:cNvPr id="469" name="Shape 469"/>
            <p:cNvSpPr txBox="1"/>
            <p:nvPr/>
          </p:nvSpPr>
          <p:spPr>
            <a:xfrm>
              <a:off x="0" y="1880223"/>
              <a:ext cx="1537346" cy="1880222"/>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525"/>
                </a:spcAft>
                <a:buSzPct val="25000"/>
                <a:buNone/>
              </a:pPr>
              <a:r>
                <a:rPr b="0" baseline="0" i="0" lang="en-US" sz="1500" u="none" cap="none" strike="noStrike">
                  <a:solidFill>
                    <a:schemeClr val="lt1"/>
                  </a:solidFill>
                  <a:latin typeface="Arial"/>
                  <a:ea typeface="Arial"/>
                  <a:cs typeface="Arial"/>
                  <a:sym typeface="Arial"/>
                </a:rPr>
                <a:t>GSA contracts with Recycling Vendor to pick up recycling materials for Federal Agencies</a:t>
              </a:r>
            </a:p>
          </p:txBody>
        </p:sp>
        <p:sp>
          <p:nvSpPr>
            <p:cNvPr id="470" name="Shape 470"/>
            <p:cNvSpPr/>
            <p:nvPr/>
          </p:nvSpPr>
          <p:spPr>
            <a:xfrm>
              <a:off x="46120" y="282033"/>
              <a:ext cx="1445105" cy="1565286"/>
            </a:xfrm>
            <a:prstGeom prst="ellipse">
              <a:avLst/>
            </a:prstGeom>
            <a:blipFill rotWithShape="1">
              <a:blip r:embed="rId3">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471" name="Shape 471"/>
            <p:cNvSpPr/>
            <p:nvPr/>
          </p:nvSpPr>
          <p:spPr>
            <a:xfrm>
              <a:off x="1583466" y="0"/>
              <a:ext cx="1537346" cy="4700558"/>
            </a:xfrm>
            <a:prstGeom prst="roundRect">
              <a:avLst>
                <a:gd fmla="val 10000" name="adj"/>
              </a:avLst>
            </a:prstGeom>
            <a:solidFill>
              <a:srgbClr val="224B4F"/>
            </a:solidFill>
            <a:ln>
              <a:noFill/>
            </a:ln>
          </p:spPr>
          <p:txBody>
            <a:bodyPr anchorCtr="0" anchor="ctr" bIns="91425" lIns="91425" rIns="91425" tIns="91425">
              <a:noAutofit/>
            </a:bodyPr>
            <a:lstStyle/>
            <a:p>
              <a:pPr>
                <a:spcBef>
                  <a:spcPts val="0"/>
                </a:spcBef>
                <a:buNone/>
              </a:pPr>
              <a:r>
                <a:t/>
              </a:r>
              <a:endParaRPr/>
            </a:p>
          </p:txBody>
        </p:sp>
        <p:sp>
          <p:nvSpPr>
            <p:cNvPr id="472" name="Shape 472"/>
            <p:cNvSpPr txBox="1"/>
            <p:nvPr/>
          </p:nvSpPr>
          <p:spPr>
            <a:xfrm>
              <a:off x="1583466" y="1880223"/>
              <a:ext cx="1537346" cy="1880222"/>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525"/>
                </a:spcAft>
                <a:buSzPct val="25000"/>
                <a:buNone/>
              </a:pPr>
              <a:r>
                <a:rPr b="0" baseline="0" i="0" lang="en-US" sz="1500" u="none" cap="none" strike="noStrike">
                  <a:solidFill>
                    <a:schemeClr val="lt1"/>
                  </a:solidFill>
                  <a:latin typeface="Arial"/>
                  <a:ea typeface="Arial"/>
                  <a:cs typeface="Arial"/>
                  <a:sym typeface="Arial"/>
                </a:rPr>
                <a:t>Recycling Vendor picks up recycling materials at Federal Agencies</a:t>
              </a:r>
            </a:p>
          </p:txBody>
        </p:sp>
        <p:sp>
          <p:nvSpPr>
            <p:cNvPr id="473" name="Shape 473"/>
            <p:cNvSpPr/>
            <p:nvPr/>
          </p:nvSpPr>
          <p:spPr>
            <a:xfrm>
              <a:off x="1629587" y="282033"/>
              <a:ext cx="1445105" cy="1565286"/>
            </a:xfrm>
            <a:prstGeom prst="ellipse">
              <a:avLst/>
            </a:prstGeom>
            <a:blipFill rotWithShape="1">
              <a:blip r:embed="rId4">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474" name="Shape 474"/>
            <p:cNvSpPr/>
            <p:nvPr/>
          </p:nvSpPr>
          <p:spPr>
            <a:xfrm>
              <a:off x="3166933" y="0"/>
              <a:ext cx="1537346" cy="4700558"/>
            </a:xfrm>
            <a:prstGeom prst="roundRect">
              <a:avLst>
                <a:gd fmla="val 10000" name="adj"/>
              </a:avLst>
            </a:prstGeom>
            <a:solidFill>
              <a:srgbClr val="44969F"/>
            </a:solidFill>
            <a:ln>
              <a:noFill/>
            </a:ln>
          </p:spPr>
          <p:txBody>
            <a:bodyPr anchorCtr="0" anchor="ctr" bIns="91425" lIns="91425" rIns="91425" tIns="91425">
              <a:noAutofit/>
            </a:bodyPr>
            <a:lstStyle/>
            <a:p>
              <a:pPr>
                <a:spcBef>
                  <a:spcPts val="0"/>
                </a:spcBef>
                <a:buNone/>
              </a:pPr>
              <a:r>
                <a:t/>
              </a:r>
              <a:endParaRPr/>
            </a:p>
          </p:txBody>
        </p:sp>
        <p:sp>
          <p:nvSpPr>
            <p:cNvPr id="475" name="Shape 475"/>
            <p:cNvSpPr txBox="1"/>
            <p:nvPr/>
          </p:nvSpPr>
          <p:spPr>
            <a:xfrm>
              <a:off x="3166933" y="1880223"/>
              <a:ext cx="1537346" cy="1880222"/>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525"/>
                </a:spcAft>
                <a:buSzPct val="25000"/>
                <a:buNone/>
              </a:pPr>
              <a:r>
                <a:rPr b="0" baseline="0" i="0" lang="en-US" sz="1500" u="none" cap="none" strike="noStrike">
                  <a:solidFill>
                    <a:schemeClr val="lt1"/>
                  </a:solidFill>
                  <a:latin typeface="Arial"/>
                  <a:ea typeface="Arial"/>
                  <a:cs typeface="Arial"/>
                  <a:sym typeface="Arial"/>
                </a:rPr>
                <a:t>GSA generates invoice to Recycling Vendor for fees + recycling amount</a:t>
              </a:r>
            </a:p>
          </p:txBody>
        </p:sp>
        <p:sp>
          <p:nvSpPr>
            <p:cNvPr id="476" name="Shape 476"/>
            <p:cNvSpPr/>
            <p:nvPr/>
          </p:nvSpPr>
          <p:spPr>
            <a:xfrm>
              <a:off x="3213053" y="282033"/>
              <a:ext cx="1445105" cy="1565286"/>
            </a:xfrm>
            <a:prstGeom prst="ellipse">
              <a:avLst/>
            </a:prstGeom>
            <a:blipFill rotWithShape="1">
              <a:blip r:embed="rId5">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477" name="Shape 477"/>
            <p:cNvSpPr/>
            <p:nvPr/>
          </p:nvSpPr>
          <p:spPr>
            <a:xfrm>
              <a:off x="4750400" y="0"/>
              <a:ext cx="1537346" cy="4700558"/>
            </a:xfrm>
            <a:prstGeom prst="roundRect">
              <a:avLst>
                <a:gd fmla="val 10000" name="adj"/>
              </a:avLst>
            </a:prstGeom>
            <a:solidFill>
              <a:srgbClr val="8AC6CC"/>
            </a:solidFill>
            <a:ln>
              <a:noFill/>
            </a:ln>
          </p:spPr>
          <p:txBody>
            <a:bodyPr anchorCtr="0" anchor="ctr" bIns="91425" lIns="91425" rIns="91425" tIns="91425">
              <a:noAutofit/>
            </a:bodyPr>
            <a:lstStyle/>
            <a:p>
              <a:pPr>
                <a:spcBef>
                  <a:spcPts val="0"/>
                </a:spcBef>
                <a:buNone/>
              </a:pPr>
              <a:r>
                <a:t/>
              </a:r>
              <a:endParaRPr/>
            </a:p>
          </p:txBody>
        </p:sp>
        <p:sp>
          <p:nvSpPr>
            <p:cNvPr id="478" name="Shape 478"/>
            <p:cNvSpPr txBox="1"/>
            <p:nvPr/>
          </p:nvSpPr>
          <p:spPr>
            <a:xfrm>
              <a:off x="4750400" y="1880223"/>
              <a:ext cx="1537346" cy="1880222"/>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525"/>
                </a:spcAft>
                <a:buSzPct val="25000"/>
                <a:buNone/>
              </a:pPr>
              <a:r>
                <a:rPr b="0" baseline="0" i="0" lang="en-US" sz="1500" u="none" cap="none" strike="noStrike">
                  <a:solidFill>
                    <a:schemeClr val="lt1"/>
                  </a:solidFill>
                  <a:latin typeface="Arial"/>
                  <a:ea typeface="Arial"/>
                  <a:cs typeface="Arial"/>
                  <a:sym typeface="Arial"/>
                </a:rPr>
                <a:t>Recycling Vendor remits non-IPAC payment to GSA</a:t>
              </a:r>
            </a:p>
          </p:txBody>
        </p:sp>
        <p:sp>
          <p:nvSpPr>
            <p:cNvPr id="479" name="Shape 479"/>
            <p:cNvSpPr/>
            <p:nvPr/>
          </p:nvSpPr>
          <p:spPr>
            <a:xfrm>
              <a:off x="4796521" y="282033"/>
              <a:ext cx="1445105" cy="1565286"/>
            </a:xfrm>
            <a:prstGeom prst="ellipse">
              <a:avLst/>
            </a:prstGeom>
            <a:blipFill rotWithShape="1">
              <a:blip r:embed="rId6">
                <a:alphaModFix/>
              </a:blip>
              <a:stretch>
                <a:fillRect b="-1999" l="0" r="0" t="-1998"/>
              </a:stretch>
            </a:blipFill>
            <a:ln>
              <a:noFill/>
            </a:ln>
          </p:spPr>
          <p:txBody>
            <a:bodyPr anchorCtr="0" anchor="ctr" bIns="91425" lIns="91425" rIns="91425" tIns="91425">
              <a:noAutofit/>
            </a:bodyPr>
            <a:lstStyle/>
            <a:p>
              <a:pPr>
                <a:spcBef>
                  <a:spcPts val="0"/>
                </a:spcBef>
                <a:buNone/>
              </a:pPr>
              <a:r>
                <a:t/>
              </a:r>
              <a:endParaRPr/>
            </a:p>
          </p:txBody>
        </p:sp>
        <p:sp>
          <p:nvSpPr>
            <p:cNvPr id="480" name="Shape 480"/>
            <p:cNvSpPr/>
            <p:nvPr/>
          </p:nvSpPr>
          <p:spPr>
            <a:xfrm>
              <a:off x="6333867" y="0"/>
              <a:ext cx="1537346" cy="4700558"/>
            </a:xfrm>
            <a:prstGeom prst="roundRect">
              <a:avLst>
                <a:gd fmla="val 10000" name="adj"/>
              </a:avLst>
            </a:prstGeom>
            <a:solidFill>
              <a:srgbClr val="BADDE1"/>
            </a:solidFill>
            <a:ln>
              <a:noFill/>
            </a:ln>
          </p:spPr>
          <p:txBody>
            <a:bodyPr anchorCtr="0" anchor="ctr" bIns="91425" lIns="91425" rIns="91425" tIns="91425">
              <a:noAutofit/>
            </a:bodyPr>
            <a:lstStyle/>
            <a:p>
              <a:pPr>
                <a:spcBef>
                  <a:spcPts val="0"/>
                </a:spcBef>
                <a:buNone/>
              </a:pPr>
              <a:r>
                <a:t/>
              </a:r>
              <a:endParaRPr/>
            </a:p>
          </p:txBody>
        </p:sp>
        <p:sp>
          <p:nvSpPr>
            <p:cNvPr id="481" name="Shape 481"/>
            <p:cNvSpPr txBox="1"/>
            <p:nvPr/>
          </p:nvSpPr>
          <p:spPr>
            <a:xfrm>
              <a:off x="6333867" y="1880223"/>
              <a:ext cx="1537346" cy="1880222"/>
            </a:xfrm>
            <a:prstGeom prst="rect">
              <a:avLst/>
            </a:prstGeom>
            <a:noFill/>
            <a:ln>
              <a:noFill/>
            </a:ln>
          </p:spPr>
          <p:txBody>
            <a:bodyPr anchorCtr="0" anchor="ctr" bIns="106675" lIns="106675" rIns="106675" tIns="106675">
              <a:noAutofit/>
            </a:bodyPr>
            <a:lstStyle/>
            <a:p>
              <a:pPr indent="0" lvl="0" marL="0" marR="0" rtl="0" algn="ctr">
                <a:lnSpc>
                  <a:spcPct val="90000"/>
                </a:lnSpc>
                <a:spcBef>
                  <a:spcPts val="0"/>
                </a:spcBef>
                <a:spcAft>
                  <a:spcPts val="525"/>
                </a:spcAft>
                <a:buSzPct val="25000"/>
                <a:buNone/>
              </a:pPr>
              <a:r>
                <a:rPr b="0" baseline="0" i="0" lang="en-US" sz="1500" u="none" cap="none" strike="noStrike">
                  <a:solidFill>
                    <a:schemeClr val="lt1"/>
                  </a:solidFill>
                  <a:latin typeface="Arial"/>
                  <a:ea typeface="Arial"/>
                  <a:cs typeface="Arial"/>
                  <a:sym typeface="Arial"/>
                </a:rPr>
                <a:t>Annually, GSA sends refund to Federal Agencies for recycling amount minus Fees</a:t>
              </a:r>
            </a:p>
          </p:txBody>
        </p:sp>
        <p:sp>
          <p:nvSpPr>
            <p:cNvPr id="482" name="Shape 482"/>
            <p:cNvSpPr/>
            <p:nvPr/>
          </p:nvSpPr>
          <p:spPr>
            <a:xfrm>
              <a:off x="6379987" y="282033"/>
              <a:ext cx="1445105" cy="1565286"/>
            </a:xfrm>
            <a:prstGeom prst="ellipse">
              <a:avLst/>
            </a:prstGeom>
            <a:blipFill rotWithShape="1">
              <a:blip r:embed="rId7">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483" name="Shape 483"/>
            <p:cNvSpPr/>
            <p:nvPr/>
          </p:nvSpPr>
          <p:spPr>
            <a:xfrm>
              <a:off x="314847" y="3760446"/>
              <a:ext cx="7241515" cy="705083"/>
            </a:xfrm>
            <a:prstGeom prst="rightArrow">
              <a:avLst>
                <a:gd fmla="val 50000" name="adj1"/>
                <a:gd fmla="val 50000" name="adj2"/>
              </a:avLst>
            </a:prstGeom>
            <a:gradFill>
              <a:gsLst>
                <a:gs pos="0">
                  <a:srgbClr val="FBFDFD"/>
                </a:gs>
                <a:gs pos="74000">
                  <a:srgbClr val="DFF0F2"/>
                </a:gs>
                <a:gs pos="83000">
                  <a:srgbClr val="DFF0F2"/>
                </a:gs>
                <a:gs pos="100000">
                  <a:srgbClr val="E9F5F6"/>
                </a:gs>
              </a:gsLst>
              <a:lin ang="5400000" scaled="0"/>
            </a:gradFill>
            <a:ln>
              <a:noFill/>
            </a:ln>
          </p:spPr>
          <p:txBody>
            <a:bodyPr anchorCtr="0" anchor="ctr" bIns="91425" lIns="91425" rIns="91425" tIns="91425">
              <a:noAutofit/>
            </a:bodyPr>
            <a:lstStyle/>
            <a:p>
              <a:pPr>
                <a:spcBef>
                  <a:spcPts val="0"/>
                </a:spcBef>
                <a:buNone/>
              </a:pPr>
              <a:r>
                <a:t/>
              </a:r>
              <a:endParaRPr/>
            </a:p>
          </p:txBody>
        </p:sp>
      </p:grpSp>
      <p:sp>
        <p:nvSpPr>
          <p:cNvPr id="484" name="Shape 484"/>
          <p:cNvSpPr txBox="1"/>
          <p:nvPr>
            <p:ph idx="11" type="ftr"/>
          </p:nvPr>
        </p:nvSpPr>
        <p:spPr>
          <a:xfrm>
            <a:off x="295155"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475675" y="136186"/>
            <a:ext cx="8486774" cy="894558"/>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ITC Process Overview</a:t>
            </a:r>
          </a:p>
        </p:txBody>
      </p:sp>
      <p:sp>
        <p:nvSpPr>
          <p:cNvPr id="491" name="Shape 491"/>
          <p:cNvSpPr txBox="1"/>
          <p:nvPr>
            <p:ph idx="12" type="sldNum"/>
          </p:nvPr>
        </p:nvSpPr>
        <p:spPr>
          <a:xfrm>
            <a:off x="0" y="6574420"/>
            <a:ext cx="520860" cy="28357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492" name="Shape 492"/>
          <p:cNvSpPr/>
          <p:nvPr/>
        </p:nvSpPr>
        <p:spPr>
          <a:xfrm>
            <a:off x="377253" y="802758"/>
            <a:ext cx="8683620" cy="5252483"/>
          </a:xfrm>
          <a:prstGeom prst="rect">
            <a:avLst/>
          </a:prstGeom>
          <a:noFill/>
          <a:ln>
            <a:noFill/>
          </a:ln>
        </p:spPr>
        <p:txBody>
          <a:bodyPr anchorCtr="0" anchor="t" bIns="45700" lIns="91425" rIns="91425" tIns="45700">
            <a:noAutofit/>
          </a:bodyPr>
          <a:lstStyle/>
          <a:p>
            <a:pPr indent="-155575" lvl="0" marL="231775" marR="0" rtl="0" algn="l">
              <a:spcBef>
                <a:spcPts val="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grpSp>
        <p:nvGrpSpPr>
          <p:cNvPr id="493" name="Shape 493"/>
          <p:cNvGrpSpPr/>
          <p:nvPr/>
        </p:nvGrpSpPr>
        <p:grpSpPr>
          <a:xfrm>
            <a:off x="4910733" y="1647685"/>
            <a:ext cx="3875752" cy="2152418"/>
            <a:chOff x="1665" y="0"/>
            <a:chExt cx="3875752" cy="2152418"/>
          </a:xfrm>
        </p:grpSpPr>
        <p:sp>
          <p:nvSpPr>
            <p:cNvPr id="494" name="Shape 494"/>
            <p:cNvSpPr/>
            <p:nvPr/>
          </p:nvSpPr>
          <p:spPr>
            <a:xfrm>
              <a:off x="1665" y="0"/>
              <a:ext cx="1908416" cy="2152418"/>
            </a:xfrm>
            <a:prstGeom prst="roundRect">
              <a:avLst>
                <a:gd fmla="val 10000" name="adj"/>
              </a:avLst>
            </a:prstGeom>
            <a:solidFill>
              <a:srgbClr val="224B4F"/>
            </a:solidFill>
            <a:ln>
              <a:noFill/>
            </a:ln>
          </p:spPr>
          <p:txBody>
            <a:bodyPr anchorCtr="0" anchor="ctr" bIns="91425" lIns="91425" rIns="91425" tIns="91425">
              <a:noAutofit/>
            </a:bodyPr>
            <a:lstStyle/>
            <a:p>
              <a:pPr>
                <a:spcBef>
                  <a:spcPts val="0"/>
                </a:spcBef>
                <a:buNone/>
              </a:pPr>
              <a:r>
                <a:t/>
              </a:r>
              <a:endParaRPr/>
            </a:p>
          </p:txBody>
        </p:sp>
        <p:sp>
          <p:nvSpPr>
            <p:cNvPr id="495" name="Shape 495"/>
            <p:cNvSpPr txBox="1"/>
            <p:nvPr/>
          </p:nvSpPr>
          <p:spPr>
            <a:xfrm>
              <a:off x="1665" y="860966"/>
              <a:ext cx="1908416" cy="860967"/>
            </a:xfrm>
            <a:prstGeom prst="rect">
              <a:avLst/>
            </a:prstGeom>
            <a:noFill/>
            <a:ln>
              <a:noFill/>
            </a:ln>
          </p:spPr>
          <p:txBody>
            <a:bodyPr anchorCtr="0" anchor="ctr" bIns="85325" lIns="85325" rIns="85325" tIns="85325">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Non-IPAC payment remitted to GSA via Lockbox, pay.gov, EFT</a:t>
              </a:r>
            </a:p>
          </p:txBody>
        </p:sp>
        <p:sp>
          <p:nvSpPr>
            <p:cNvPr id="496" name="Shape 496"/>
            <p:cNvSpPr/>
            <p:nvPr/>
          </p:nvSpPr>
          <p:spPr>
            <a:xfrm>
              <a:off x="597497" y="129144"/>
              <a:ext cx="716755" cy="716755"/>
            </a:xfrm>
            <a:prstGeom prst="ellipse">
              <a:avLst/>
            </a:prstGeom>
            <a:blipFill rotWithShape="1">
              <a:blip r:embed="rId3">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497" name="Shape 497"/>
            <p:cNvSpPr/>
            <p:nvPr/>
          </p:nvSpPr>
          <p:spPr>
            <a:xfrm>
              <a:off x="1969001" y="0"/>
              <a:ext cx="1908416" cy="2152418"/>
            </a:xfrm>
            <a:prstGeom prst="roundRect">
              <a:avLst>
                <a:gd fmla="val 10000" name="adj"/>
              </a:avLst>
            </a:prstGeom>
            <a:solidFill>
              <a:srgbClr val="44969F"/>
            </a:solidFill>
            <a:ln>
              <a:noFill/>
            </a:ln>
          </p:spPr>
          <p:txBody>
            <a:bodyPr anchorCtr="0" anchor="ctr" bIns="91425" lIns="91425" rIns="91425" tIns="91425">
              <a:noAutofit/>
            </a:bodyPr>
            <a:lstStyle/>
            <a:p>
              <a:pPr>
                <a:spcBef>
                  <a:spcPts val="0"/>
                </a:spcBef>
                <a:buNone/>
              </a:pPr>
              <a:r>
                <a:t/>
              </a:r>
              <a:endParaRPr/>
            </a:p>
          </p:txBody>
        </p:sp>
        <p:sp>
          <p:nvSpPr>
            <p:cNvPr id="498" name="Shape 498"/>
            <p:cNvSpPr txBox="1"/>
            <p:nvPr/>
          </p:nvSpPr>
          <p:spPr>
            <a:xfrm>
              <a:off x="1969001" y="860966"/>
              <a:ext cx="1908416" cy="860967"/>
            </a:xfrm>
            <a:prstGeom prst="rect">
              <a:avLst/>
            </a:prstGeom>
            <a:noFill/>
            <a:ln>
              <a:noFill/>
            </a:ln>
          </p:spPr>
          <p:txBody>
            <a:bodyPr anchorCtr="0" anchor="ctr" bIns="85325" lIns="85325" rIns="85325" tIns="85325">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Collection posted to GSA Financial and Accounts Receivable System</a:t>
              </a:r>
            </a:p>
          </p:txBody>
        </p:sp>
        <p:sp>
          <p:nvSpPr>
            <p:cNvPr id="499" name="Shape 499"/>
            <p:cNvSpPr/>
            <p:nvPr/>
          </p:nvSpPr>
          <p:spPr>
            <a:xfrm>
              <a:off x="2563166" y="129144"/>
              <a:ext cx="716755" cy="716755"/>
            </a:xfrm>
            <a:prstGeom prst="ellipse">
              <a:avLst/>
            </a:prstGeom>
            <a:blipFill rotWithShape="1">
              <a:blip r:embed="rId4">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500" name="Shape 500"/>
            <p:cNvSpPr/>
            <p:nvPr/>
          </p:nvSpPr>
          <p:spPr>
            <a:xfrm>
              <a:off x="155095" y="1721933"/>
              <a:ext cx="3567226" cy="322861"/>
            </a:xfrm>
            <a:prstGeom prst="rightArrow">
              <a:avLst>
                <a:gd fmla="val 50000" name="adj1"/>
                <a:gd fmla="val 50000" name="adj2"/>
              </a:avLst>
            </a:prstGeom>
            <a:gradFill>
              <a:gsLst>
                <a:gs pos="0">
                  <a:srgbClr val="FBFDFD"/>
                </a:gs>
                <a:gs pos="74000">
                  <a:srgbClr val="DFF0F2"/>
                </a:gs>
                <a:gs pos="83000">
                  <a:srgbClr val="DFF0F2"/>
                </a:gs>
                <a:gs pos="100000">
                  <a:srgbClr val="E9F5F6"/>
                </a:gs>
              </a:gsLst>
              <a:lin ang="5400000" scaled="0"/>
            </a:gradFill>
            <a:ln>
              <a:noFill/>
            </a:ln>
          </p:spPr>
          <p:txBody>
            <a:bodyPr anchorCtr="0" anchor="ctr" bIns="91425" lIns="91425" rIns="91425" tIns="91425">
              <a:noAutofit/>
            </a:bodyPr>
            <a:lstStyle/>
            <a:p>
              <a:pPr>
                <a:spcBef>
                  <a:spcPts val="0"/>
                </a:spcBef>
                <a:buNone/>
              </a:pPr>
              <a:r>
                <a:t/>
              </a:r>
              <a:endParaRPr/>
            </a:p>
          </p:txBody>
        </p:sp>
      </p:grpSp>
      <p:sp>
        <p:nvSpPr>
          <p:cNvPr id="501" name="Shape 501"/>
          <p:cNvSpPr txBox="1"/>
          <p:nvPr>
            <p:ph idx="11" type="ftr"/>
          </p:nvPr>
        </p:nvSpPr>
        <p:spPr>
          <a:xfrm>
            <a:off x="295155"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grpSp>
        <p:nvGrpSpPr>
          <p:cNvPr id="502" name="Shape 502"/>
          <p:cNvGrpSpPr/>
          <p:nvPr/>
        </p:nvGrpSpPr>
        <p:grpSpPr>
          <a:xfrm>
            <a:off x="844536" y="4346369"/>
            <a:ext cx="6609797" cy="2124509"/>
            <a:chOff x="1388" y="0"/>
            <a:chExt cx="6609797" cy="2124509"/>
          </a:xfrm>
        </p:grpSpPr>
        <p:sp>
          <p:nvSpPr>
            <p:cNvPr id="503" name="Shape 503"/>
            <p:cNvSpPr/>
            <p:nvPr/>
          </p:nvSpPr>
          <p:spPr>
            <a:xfrm>
              <a:off x="1388" y="0"/>
              <a:ext cx="2160063" cy="2124509"/>
            </a:xfrm>
            <a:prstGeom prst="roundRect">
              <a:avLst>
                <a:gd fmla="val 10000" name="adj"/>
              </a:avLst>
            </a:prstGeom>
            <a:solidFill>
              <a:srgbClr val="224B4F"/>
            </a:solidFill>
            <a:ln>
              <a:noFill/>
            </a:ln>
          </p:spPr>
          <p:txBody>
            <a:bodyPr anchorCtr="0" anchor="ctr" bIns="91425" lIns="91425" rIns="91425" tIns="91425">
              <a:noAutofit/>
            </a:bodyPr>
            <a:lstStyle/>
            <a:p>
              <a:pPr>
                <a:spcBef>
                  <a:spcPts val="0"/>
                </a:spcBef>
                <a:buNone/>
              </a:pPr>
              <a:r>
                <a:t/>
              </a:r>
              <a:endParaRPr/>
            </a:p>
          </p:txBody>
        </p:sp>
        <p:sp>
          <p:nvSpPr>
            <p:cNvPr id="504" name="Shape 504"/>
            <p:cNvSpPr txBox="1"/>
            <p:nvPr/>
          </p:nvSpPr>
          <p:spPr>
            <a:xfrm>
              <a:off x="1388" y="849804"/>
              <a:ext cx="2160063" cy="849804"/>
            </a:xfrm>
            <a:prstGeom prst="rect">
              <a:avLst/>
            </a:prstGeom>
            <a:noFill/>
            <a:ln>
              <a:noFill/>
            </a:ln>
          </p:spPr>
          <p:txBody>
            <a:bodyPr anchorCtr="0" anchor="ctr" bIns="85325" lIns="85325" rIns="85325" tIns="85325">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Region 7 Finance receives notification from ITC to pull payment from customer via IPAC</a:t>
              </a:r>
            </a:p>
          </p:txBody>
        </p:sp>
        <p:sp>
          <p:nvSpPr>
            <p:cNvPr id="505" name="Shape 505"/>
            <p:cNvSpPr/>
            <p:nvPr/>
          </p:nvSpPr>
          <p:spPr>
            <a:xfrm>
              <a:off x="727689" y="127469"/>
              <a:ext cx="707461" cy="707461"/>
            </a:xfrm>
            <a:prstGeom prst="ellipse">
              <a:avLst/>
            </a:prstGeom>
            <a:blipFill rotWithShape="1">
              <a:blip r:embed="rId5">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506" name="Shape 506"/>
            <p:cNvSpPr/>
            <p:nvPr/>
          </p:nvSpPr>
          <p:spPr>
            <a:xfrm>
              <a:off x="2212710" y="0"/>
              <a:ext cx="2160063" cy="2124509"/>
            </a:xfrm>
            <a:prstGeom prst="roundRect">
              <a:avLst>
                <a:gd fmla="val 10000" name="adj"/>
              </a:avLst>
            </a:prstGeom>
            <a:solidFill>
              <a:srgbClr val="224B4F"/>
            </a:solidFill>
            <a:ln>
              <a:noFill/>
            </a:ln>
          </p:spPr>
          <p:txBody>
            <a:bodyPr anchorCtr="0" anchor="ctr" bIns="91425" lIns="91425" rIns="91425" tIns="91425">
              <a:noAutofit/>
            </a:bodyPr>
            <a:lstStyle/>
            <a:p>
              <a:pPr>
                <a:spcBef>
                  <a:spcPts val="0"/>
                </a:spcBef>
                <a:buNone/>
              </a:pPr>
              <a:r>
                <a:t/>
              </a:r>
              <a:endParaRPr/>
            </a:p>
          </p:txBody>
        </p:sp>
        <p:sp>
          <p:nvSpPr>
            <p:cNvPr id="507" name="Shape 507"/>
            <p:cNvSpPr txBox="1"/>
            <p:nvPr/>
          </p:nvSpPr>
          <p:spPr>
            <a:xfrm>
              <a:off x="2212710" y="849804"/>
              <a:ext cx="2160063" cy="849804"/>
            </a:xfrm>
            <a:prstGeom prst="rect">
              <a:avLst/>
            </a:prstGeom>
            <a:noFill/>
            <a:ln>
              <a:noFill/>
            </a:ln>
          </p:spPr>
          <p:txBody>
            <a:bodyPr anchorCtr="0" anchor="ctr" bIns="85325" lIns="85325" rIns="85325" tIns="85325">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Region 7 Finance initiates pull payment from customer via IPAC</a:t>
              </a:r>
            </a:p>
          </p:txBody>
        </p:sp>
        <p:sp>
          <p:nvSpPr>
            <p:cNvPr id="508" name="Shape 508"/>
            <p:cNvSpPr/>
            <p:nvPr/>
          </p:nvSpPr>
          <p:spPr>
            <a:xfrm>
              <a:off x="2952556" y="127469"/>
              <a:ext cx="707461" cy="707461"/>
            </a:xfrm>
            <a:prstGeom prst="ellipse">
              <a:avLst/>
            </a:prstGeom>
            <a:blipFill rotWithShape="1">
              <a:blip r:embed="rId6">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509" name="Shape 509"/>
            <p:cNvSpPr/>
            <p:nvPr/>
          </p:nvSpPr>
          <p:spPr>
            <a:xfrm>
              <a:off x="4451121" y="0"/>
              <a:ext cx="2160063" cy="2124509"/>
            </a:xfrm>
            <a:prstGeom prst="roundRect">
              <a:avLst>
                <a:gd fmla="val 10000" name="adj"/>
              </a:avLst>
            </a:prstGeom>
            <a:solidFill>
              <a:srgbClr val="44969F"/>
            </a:solidFill>
            <a:ln>
              <a:noFill/>
            </a:ln>
          </p:spPr>
          <p:txBody>
            <a:bodyPr anchorCtr="0" anchor="ctr" bIns="91425" lIns="91425" rIns="91425" tIns="91425">
              <a:noAutofit/>
            </a:bodyPr>
            <a:lstStyle/>
            <a:p>
              <a:pPr>
                <a:spcBef>
                  <a:spcPts val="0"/>
                </a:spcBef>
                <a:buNone/>
              </a:pPr>
              <a:r>
                <a:t/>
              </a:r>
              <a:endParaRPr/>
            </a:p>
          </p:txBody>
        </p:sp>
        <p:sp>
          <p:nvSpPr>
            <p:cNvPr id="510" name="Shape 510"/>
            <p:cNvSpPr txBox="1"/>
            <p:nvPr/>
          </p:nvSpPr>
          <p:spPr>
            <a:xfrm>
              <a:off x="4451121" y="849804"/>
              <a:ext cx="2160063" cy="849804"/>
            </a:xfrm>
            <a:prstGeom prst="rect">
              <a:avLst/>
            </a:prstGeom>
            <a:noFill/>
            <a:ln>
              <a:noFill/>
            </a:ln>
          </p:spPr>
          <p:txBody>
            <a:bodyPr anchorCtr="0" anchor="ctr" bIns="85325" lIns="85325" rIns="85325" tIns="85325">
              <a:noAutofit/>
            </a:bodyPr>
            <a:lstStyle/>
            <a:p>
              <a:pPr indent="0" lvl="0" marL="0" marR="0" rtl="0" algn="ctr">
                <a:lnSpc>
                  <a:spcPct val="90000"/>
                </a:lnSpc>
                <a:spcBef>
                  <a:spcPts val="0"/>
                </a:spcBef>
                <a:spcAft>
                  <a:spcPts val="420"/>
                </a:spcAft>
                <a:buSzPct val="25000"/>
                <a:buNone/>
              </a:pPr>
              <a:r>
                <a:rPr b="0" baseline="0" i="0" lang="en-US" sz="1200" u="none" cap="none" strike="noStrike">
                  <a:solidFill>
                    <a:schemeClr val="lt1"/>
                  </a:solidFill>
                  <a:latin typeface="Arial"/>
                  <a:ea typeface="Arial"/>
                  <a:cs typeface="Arial"/>
                  <a:sym typeface="Arial"/>
                </a:rPr>
                <a:t>Treasury confirms pull payment via IPAC</a:t>
              </a:r>
            </a:p>
          </p:txBody>
        </p:sp>
        <p:sp>
          <p:nvSpPr>
            <p:cNvPr id="511" name="Shape 511"/>
            <p:cNvSpPr/>
            <p:nvPr/>
          </p:nvSpPr>
          <p:spPr>
            <a:xfrm>
              <a:off x="5177423" y="127469"/>
              <a:ext cx="707461" cy="707461"/>
            </a:xfrm>
            <a:prstGeom prst="ellipse">
              <a:avLst/>
            </a:prstGeom>
            <a:blipFill rotWithShape="1">
              <a:blip r:embed="rId7">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512" name="Shape 512"/>
            <p:cNvSpPr/>
            <p:nvPr/>
          </p:nvSpPr>
          <p:spPr>
            <a:xfrm>
              <a:off x="264502" y="1699608"/>
              <a:ext cx="6083569" cy="318676"/>
            </a:xfrm>
            <a:prstGeom prst="rightArrow">
              <a:avLst>
                <a:gd fmla="val 50000" name="adj1"/>
                <a:gd fmla="val 50000" name="adj2"/>
              </a:avLst>
            </a:prstGeom>
            <a:gradFill>
              <a:gsLst>
                <a:gs pos="0">
                  <a:srgbClr val="FBFDFD"/>
                </a:gs>
                <a:gs pos="74000">
                  <a:srgbClr val="DFF0F2"/>
                </a:gs>
                <a:gs pos="83000">
                  <a:srgbClr val="DFF0F2"/>
                </a:gs>
                <a:gs pos="100000">
                  <a:srgbClr val="E9F5F6"/>
                </a:gs>
              </a:gsLst>
              <a:lin ang="5400000" scaled="0"/>
            </a:gradFill>
            <a:ln>
              <a:noFill/>
            </a:ln>
          </p:spPr>
          <p:txBody>
            <a:bodyPr anchorCtr="0" anchor="ctr" bIns="91425" lIns="91425" rIns="91425" tIns="91425">
              <a:noAutofit/>
            </a:bodyPr>
            <a:lstStyle/>
            <a:p>
              <a:pPr>
                <a:spcBef>
                  <a:spcPts val="0"/>
                </a:spcBef>
                <a:buNone/>
              </a:pPr>
              <a:r>
                <a:t/>
              </a:r>
              <a:endParaRPr/>
            </a:p>
          </p:txBody>
        </p:sp>
      </p:grpSp>
      <p:sp>
        <p:nvSpPr>
          <p:cNvPr id="513" name="Shape 513"/>
          <p:cNvSpPr txBox="1"/>
          <p:nvPr>
            <p:ph idx="1" type="body"/>
          </p:nvPr>
        </p:nvSpPr>
        <p:spPr>
          <a:xfrm>
            <a:off x="377253" y="1185192"/>
            <a:ext cx="4107342" cy="224380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ITC:</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Mainly </a:t>
            </a:r>
            <a:r>
              <a:rPr b="0" baseline="0" i="0" lang="en-US" sz="2000" u="sng" cap="none" strike="noStrike">
                <a:solidFill>
                  <a:schemeClr val="dk1"/>
                </a:solidFill>
                <a:latin typeface="Arial"/>
                <a:ea typeface="Arial"/>
                <a:cs typeface="Arial"/>
                <a:sym typeface="Arial"/>
              </a:rPr>
              <a:t>collections only </a:t>
            </a:r>
            <a:r>
              <a:rPr b="0" baseline="0" i="0" lang="en-US" sz="2000" u="none" cap="none" strike="noStrike">
                <a:solidFill>
                  <a:schemeClr val="dk1"/>
                </a:solidFill>
                <a:latin typeface="Arial"/>
                <a:ea typeface="Arial"/>
                <a:cs typeface="Arial"/>
                <a:sym typeface="Arial"/>
              </a:rPr>
              <a:t>processing</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Some instances when Region 7 Finance is notified by ITC to </a:t>
            </a:r>
            <a:r>
              <a:rPr b="0" baseline="0" i="0" lang="en-US" sz="2000" u="sng" cap="none" strike="noStrike">
                <a:solidFill>
                  <a:schemeClr val="dk1"/>
                </a:solidFill>
                <a:latin typeface="Arial"/>
                <a:ea typeface="Arial"/>
                <a:cs typeface="Arial"/>
                <a:sym typeface="Arial"/>
              </a:rPr>
              <a:t>pull payment</a:t>
            </a:r>
            <a:r>
              <a:rPr b="0" baseline="0" i="0" lang="en-US" sz="2000" u="none" cap="none" strike="noStrike">
                <a:solidFill>
                  <a:schemeClr val="dk1"/>
                </a:solidFill>
                <a:latin typeface="Arial"/>
                <a:ea typeface="Arial"/>
                <a:cs typeface="Arial"/>
                <a:sym typeface="Arial"/>
              </a:rPr>
              <a:t> from customer via IPAC</a:t>
            </a:r>
          </a:p>
          <a:p>
            <a:pPr indent="-130175" lvl="1" marL="568325" marR="0" rtl="0" algn="l">
              <a:spcBef>
                <a:spcPts val="1200"/>
              </a:spcBef>
              <a:spcAft>
                <a:spcPts val="60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514" name="Shape 514"/>
          <p:cNvSpPr txBox="1"/>
          <p:nvPr>
            <p:ph idx="2" type="body"/>
          </p:nvPr>
        </p:nvSpPr>
        <p:spPr>
          <a:xfrm>
            <a:off x="4920944" y="1208945"/>
            <a:ext cx="2037996" cy="477351"/>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Clr>
                <a:srgbClr val="AF242B"/>
              </a:buClr>
              <a:buSzPct val="25000"/>
              <a:buFont typeface="Noto Sans Symbols"/>
              <a:buNone/>
            </a:pPr>
            <a:r>
              <a:rPr b="0" baseline="0" i="0" lang="en-US" sz="1800" u="sng" cap="none" strike="noStrike">
                <a:solidFill>
                  <a:schemeClr val="dk1"/>
                </a:solidFill>
                <a:latin typeface="Arial"/>
                <a:ea typeface="Arial"/>
                <a:cs typeface="Arial"/>
                <a:sym typeface="Arial"/>
              </a:rPr>
              <a:t>Collections Only:</a:t>
            </a:r>
          </a:p>
        </p:txBody>
      </p:sp>
      <p:sp>
        <p:nvSpPr>
          <p:cNvPr id="515" name="Shape 515"/>
          <p:cNvSpPr txBox="1"/>
          <p:nvPr>
            <p:ph idx="3" type="body"/>
          </p:nvPr>
        </p:nvSpPr>
        <p:spPr>
          <a:xfrm>
            <a:off x="905105" y="3973917"/>
            <a:ext cx="2037996" cy="47735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0" baseline="0" i="0" lang="en-US" sz="1800" u="sng" cap="none" strike="noStrike">
                <a:solidFill>
                  <a:schemeClr val="dk1"/>
                </a:solidFill>
                <a:latin typeface="Arial"/>
                <a:ea typeface="Arial"/>
                <a:cs typeface="Arial"/>
                <a:sym typeface="Arial"/>
              </a:rPr>
              <a:t>Pull Payments:</a:t>
            </a:r>
          </a:p>
          <a:p>
            <a:pPr indent="-130175" lvl="1" marL="568325" marR="0" rtl="0" algn="l">
              <a:spcBef>
                <a:spcPts val="1200"/>
              </a:spcBef>
              <a:spcAft>
                <a:spcPts val="60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22" name="Shape 522"/>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523" name="Shape 523"/>
          <p:cNvSpPr txBox="1"/>
          <p:nvPr/>
        </p:nvSpPr>
        <p:spPr>
          <a:xfrm>
            <a:off x="522514" y="3083441"/>
            <a:ext cx="8419873" cy="198732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2:</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Creating Unbilled Receivables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p:nvPr/>
        </p:nvSpPr>
        <p:spPr>
          <a:xfrm>
            <a:off x="382771" y="1643973"/>
            <a:ext cx="8761228" cy="2073004"/>
          </a:xfrm>
          <a:prstGeom prst="rect">
            <a:avLst/>
          </a:prstGeom>
          <a:solidFill>
            <a:srgbClr val="FFFF57"/>
          </a:solidFill>
          <a:ln cap="flat" cmpd="sng" w="9525">
            <a:solidFill>
              <a:srgbClr val="40404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
        <p:nvSpPr>
          <p:cNvPr id="530" name="Shape 530"/>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Table of Contents</a:t>
            </a:r>
          </a:p>
        </p:txBody>
      </p:sp>
      <p:sp>
        <p:nvSpPr>
          <p:cNvPr id="531" name="Shape 531"/>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532" name="Shape 532"/>
          <p:cNvSpPr txBox="1"/>
          <p:nvPr>
            <p:ph idx="1" type="body"/>
          </p:nvPr>
        </p:nvSpPr>
        <p:spPr>
          <a:xfrm>
            <a:off x="568639" y="1190848"/>
            <a:ext cx="8389494" cy="483781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Manual Billing Overview &amp; Key Concepts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Creating Unbilled Receivables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Recycling and ITC Unbilled Receivables Characteristics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Billing Documents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Billing Statement Query</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Outstanding Bills Query</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Recycling	- Billing and Downstream Processes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ITC - Billing and Downstream Processes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Manual Billing Cycle Overview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Manual Billing Queries			              </a:t>
            </a: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7: Manual Billing Reports</a:t>
            </a:r>
            <a:r>
              <a:rPr b="0" baseline="0" i="0" lang="en-US" sz="1800" u="none" cap="none" strike="noStrike">
                <a:solidFill>
                  <a:srgbClr val="404040"/>
                </a:solidFill>
                <a:latin typeface="Arial"/>
                <a:ea typeface="Arial"/>
                <a:cs typeface="Arial"/>
                <a:sym typeface="Arial"/>
              </a:rPr>
              <a:t>			              </a:t>
            </a:r>
          </a:p>
        </p:txBody>
      </p:sp>
      <p:sp>
        <p:nvSpPr>
          <p:cNvPr id="533" name="Shape 53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540" name="Shape 54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541" name="Shape 541"/>
          <p:cNvSpPr/>
          <p:nvPr/>
        </p:nvSpPr>
        <p:spPr>
          <a:xfrm>
            <a:off x="563879" y="17596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542" name="Shape 542"/>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543" name="Shape 543"/>
          <p:cNvSpPr/>
          <p:nvPr/>
        </p:nvSpPr>
        <p:spPr>
          <a:xfrm>
            <a:off x="4797764"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544" name="Shape 544"/>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545" name="Shape 545"/>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546" name="Shape 546"/>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547" name="Shape 547"/>
          <p:cNvSpPr/>
          <p:nvPr/>
        </p:nvSpPr>
        <p:spPr>
          <a:xfrm>
            <a:off x="756329"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548" name="Shape 548"/>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549" name="Shape 549"/>
          <p:cNvSpPr/>
          <p:nvPr/>
        </p:nvSpPr>
        <p:spPr>
          <a:xfrm>
            <a:off x="1622350"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550" name="Shape 550"/>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551" name="Shape 551"/>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552" name="Shape 552"/>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lnSpc>
                <a:spcPct val="100000"/>
              </a:lnSpc>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553" name="Shape 553"/>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lnSpc>
                <a:spcPct val="100000"/>
              </a:lnSpc>
              <a:spcBef>
                <a:spcPts val="30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554" name="Shape 554"/>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ctr">
              <a:lnSpc>
                <a:spcPct val="100000"/>
              </a:lnSpc>
              <a:spcBef>
                <a:spcPts val="6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19050" lvl="0" marL="57150" marR="0" rtl="0" algn="ctr">
              <a:lnSpc>
                <a:spcPct val="100000"/>
              </a:lnSpc>
              <a:spcBef>
                <a:spcPts val="60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555" name="Shape 555"/>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lnSpc>
                <a:spcPct val="100000"/>
              </a:lnSpc>
              <a:spcBef>
                <a:spcPts val="60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556" name="Shape 556"/>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lnSpc>
                <a:spcPct val="100000"/>
              </a:lnSpc>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557" name="Shape 557"/>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558" name="Shape 558"/>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565" name="Shape 565"/>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Recycling and ITC Unbilled Receivable Characteristics</a:t>
            </a:r>
          </a:p>
        </p:txBody>
      </p:sp>
      <p:sp>
        <p:nvSpPr>
          <p:cNvPr id="566" name="Shape 566"/>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67" name="Shape 567"/>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Unbilled Receivable Characteristics</a:t>
            </a:r>
          </a:p>
        </p:txBody>
      </p:sp>
      <p:sp>
        <p:nvSpPr>
          <p:cNvPr id="574" name="Shape 574"/>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75" name="Shape 575"/>
          <p:cNvSpPr txBox="1"/>
          <p:nvPr>
            <p:ph idx="1" type="body"/>
          </p:nvPr>
        </p:nvSpPr>
        <p:spPr>
          <a:xfrm>
            <a:off x="372139" y="1371748"/>
            <a:ext cx="8771859"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Recycling</a:t>
            </a:r>
            <a:r>
              <a:rPr b="0" baseline="0" i="0" lang="en-US" sz="1800" u="none" cap="none" strike="noStrike">
                <a:solidFill>
                  <a:schemeClr val="dk1"/>
                </a:solidFill>
                <a:latin typeface="Arial"/>
                <a:ea typeface="Arial"/>
                <a:cs typeface="Arial"/>
                <a:sym typeface="Arial"/>
              </a:rPr>
              <a:t> Unbilled Receivables: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Created when Finance receives email notification to </a:t>
            </a:r>
            <a:r>
              <a:rPr b="1" baseline="0" i="0" lang="en-US" sz="1800" u="none" cap="none" strike="noStrike">
                <a:solidFill>
                  <a:schemeClr val="dk1"/>
                </a:solidFill>
                <a:latin typeface="Arial"/>
                <a:ea typeface="Arial"/>
                <a:cs typeface="Arial"/>
                <a:sym typeface="Arial"/>
              </a:rPr>
              <a:t>invoice vendor</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Vendor is the non-Federal customer picking up the recycling</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Includes </a:t>
            </a:r>
            <a:r>
              <a:rPr b="1" baseline="0" i="0" lang="en-US" sz="1800" u="none" cap="none" strike="noStrike">
                <a:solidFill>
                  <a:schemeClr val="dk1"/>
                </a:solidFill>
                <a:latin typeface="Arial"/>
                <a:ea typeface="Arial"/>
                <a:cs typeface="Arial"/>
                <a:sym typeface="Arial"/>
              </a:rPr>
              <a:t>1) Fee Amount </a:t>
            </a:r>
            <a:r>
              <a:rPr b="0" baseline="0" i="0" lang="en-US" sz="1800" u="none" cap="none" strike="noStrike">
                <a:solidFill>
                  <a:schemeClr val="dk1"/>
                </a:solidFill>
                <a:latin typeface="Arial"/>
                <a:ea typeface="Arial"/>
                <a:cs typeface="Arial"/>
                <a:sym typeface="Arial"/>
              </a:rPr>
              <a:t>(revenue) as well as </a:t>
            </a:r>
            <a:r>
              <a:rPr b="1" baseline="0" i="0" lang="en-US" sz="1800" u="none" cap="none" strike="noStrike">
                <a:solidFill>
                  <a:schemeClr val="dk1"/>
                </a:solidFill>
                <a:latin typeface="Arial"/>
                <a:ea typeface="Arial"/>
                <a:cs typeface="Arial"/>
                <a:sym typeface="Arial"/>
              </a:rPr>
              <a:t>2) Recycling Amount</a:t>
            </a:r>
            <a:r>
              <a:rPr b="0" baseline="0" i="0" lang="en-US" sz="1800" u="none" cap="none" strike="noStrike">
                <a:solidFill>
                  <a:schemeClr val="dk1"/>
                </a:solidFill>
                <a:latin typeface="Arial"/>
                <a:ea typeface="Arial"/>
                <a:cs typeface="Arial"/>
                <a:sym typeface="Arial"/>
              </a:rPr>
              <a:t> (liability)</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Generate PDF statements in Pegasys</a:t>
            </a:r>
          </a:p>
          <a:p>
            <a:pPr indent="-187325" lvl="1" marL="568325" marR="0" rtl="0" algn="l">
              <a:spcBef>
                <a:spcPts val="12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ITC</a:t>
            </a:r>
            <a:r>
              <a:rPr b="0" baseline="0" i="0" lang="en-US" sz="1800" u="none" cap="none" strike="noStrike">
                <a:solidFill>
                  <a:schemeClr val="dk1"/>
                </a:solidFill>
                <a:latin typeface="Arial"/>
                <a:ea typeface="Arial"/>
                <a:cs typeface="Arial"/>
                <a:sym typeface="Arial"/>
              </a:rPr>
              <a:t> Unbilled Receivables: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Created for GSA to perform </a:t>
            </a:r>
            <a:r>
              <a:rPr b="1" baseline="0" i="0" lang="en-US" sz="1800" u="none" cap="none" strike="noStrike">
                <a:solidFill>
                  <a:schemeClr val="dk1"/>
                </a:solidFill>
                <a:latin typeface="Arial"/>
                <a:ea typeface="Arial"/>
                <a:cs typeface="Arial"/>
                <a:sym typeface="Arial"/>
              </a:rPr>
              <a:t>pull payment</a:t>
            </a:r>
            <a:r>
              <a:rPr b="0" baseline="0" i="0" lang="en-US" sz="1800" u="none" cap="none" strike="noStrike">
                <a:solidFill>
                  <a:schemeClr val="dk1"/>
                </a:solidFill>
                <a:latin typeface="Arial"/>
                <a:ea typeface="Arial"/>
                <a:cs typeface="Arial"/>
                <a:sym typeface="Arial"/>
              </a:rPr>
              <a:t> from Federal customer</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Vendor is the Federal agency </a:t>
            </a:r>
            <a:r>
              <a:rPr b="0" baseline="0" i="0" lang="en-US" sz="1800" u="sng" cap="none" strike="noStrike">
                <a:solidFill>
                  <a:schemeClr val="dk1"/>
                </a:solidFill>
                <a:latin typeface="Arial"/>
                <a:ea typeface="Arial"/>
                <a:cs typeface="Arial"/>
                <a:sym typeface="Arial"/>
              </a:rPr>
              <a:t>from which</a:t>
            </a:r>
            <a:r>
              <a:rPr b="0" baseline="0" i="0" lang="en-US" sz="1800" u="none" cap="none" strike="noStrike">
                <a:solidFill>
                  <a:schemeClr val="dk1"/>
                </a:solidFill>
                <a:latin typeface="Arial"/>
                <a:ea typeface="Arial"/>
                <a:cs typeface="Arial"/>
                <a:sym typeface="Arial"/>
              </a:rPr>
              <a:t> GSA is performing the pull </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the Vendor </a:t>
            </a:r>
            <a:r>
              <a:rPr b="0" baseline="0" i="0" lang="en-US" sz="1800" u="sng" cap="none" strike="noStrike">
                <a:solidFill>
                  <a:schemeClr val="dk1"/>
                </a:solidFill>
                <a:latin typeface="Arial"/>
                <a:ea typeface="Arial"/>
                <a:cs typeface="Arial"/>
                <a:sym typeface="Arial"/>
              </a:rPr>
              <a:t>does not exist</a:t>
            </a:r>
            <a:r>
              <a:rPr b="0" baseline="0" i="0" lang="en-US" sz="1800" u="none" cap="none" strike="noStrike">
                <a:solidFill>
                  <a:schemeClr val="dk1"/>
                </a:solidFill>
                <a:latin typeface="Arial"/>
                <a:ea typeface="Arial"/>
                <a:cs typeface="Arial"/>
                <a:sym typeface="Arial"/>
              </a:rPr>
              <a:t> in Pegasys, Region 7 will take the appropriate steps to set up the Vendor</a:t>
            </a:r>
          </a:p>
          <a:p>
            <a:pPr indent="-225425" lvl="1" marL="568325" marR="0" rtl="0" algn="l">
              <a:spcBef>
                <a:spcPts val="12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Do not generate PDF statements </a:t>
            </a:r>
            <a:r>
              <a:rPr b="0" baseline="0" i="0" lang="en-US" sz="1800" u="none" cap="none" strike="noStrike">
                <a:solidFill>
                  <a:schemeClr val="dk1"/>
                </a:solidFill>
                <a:latin typeface="Arial"/>
                <a:ea typeface="Arial"/>
                <a:cs typeface="Arial"/>
                <a:sym typeface="Arial"/>
              </a:rPr>
              <a:t>in Pegasys</a:t>
            </a:r>
          </a:p>
          <a:p>
            <a:pPr indent="-136525" lvl="2" marL="914400" marR="0" rtl="0" algn="l">
              <a:spcBef>
                <a:spcPts val="180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149225" lvl="1" marL="568325" marR="0" rtl="0" algn="l">
              <a:spcBef>
                <a:spcPts val="24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3175" lvl="1" marL="346075" marR="0" rtl="0" algn="l">
              <a:spcBef>
                <a:spcPts val="24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46050" lvl="0" marL="231775" marR="0" rtl="0" algn="l">
              <a:spcBef>
                <a:spcPts val="2400"/>
              </a:spcBef>
              <a:spcAft>
                <a:spcPts val="1200"/>
              </a:spcAft>
              <a:buClr>
                <a:srgbClr val="AF242B"/>
              </a:buClr>
              <a:buFont typeface="Noto Sans Symbols"/>
              <a:buNone/>
            </a:pPr>
            <a:r>
              <a:t/>
            </a:r>
            <a:endParaRPr b="1" baseline="0" i="0" sz="1800" u="none" cap="none" strike="noStrike">
              <a:solidFill>
                <a:schemeClr val="dk1"/>
              </a:solidFill>
              <a:latin typeface="Arial"/>
              <a:ea typeface="Arial"/>
              <a:cs typeface="Arial"/>
              <a:sym typeface="Arial"/>
            </a:endParaRPr>
          </a:p>
        </p:txBody>
      </p:sp>
      <p:sp>
        <p:nvSpPr>
          <p:cNvPr id="576" name="Shape 57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Table of Contents</a:t>
            </a:r>
          </a:p>
        </p:txBody>
      </p:sp>
      <p:sp>
        <p:nvSpPr>
          <p:cNvPr id="338" name="Shape 338"/>
          <p:cNvSpPr txBox="1"/>
          <p:nvPr>
            <p:ph idx="1" type="body"/>
          </p:nvPr>
        </p:nvSpPr>
        <p:spPr>
          <a:xfrm>
            <a:off x="594033" y="1228128"/>
            <a:ext cx="8229600" cy="482215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1:  Manual Billing Overview &amp; Key Concepts</a:t>
            </a:r>
          </a:p>
          <a:p>
            <a:pPr indent="-231775" lvl="0" marL="231775" marR="0" rtl="0" algn="l">
              <a:spcBef>
                <a:spcPts val="18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2:  Creating Unbilled Receivables	</a:t>
            </a:r>
          </a:p>
          <a:p>
            <a:pPr indent="-231775" lvl="0" marL="231775" marR="0" rtl="0" algn="l">
              <a:spcBef>
                <a:spcPts val="18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3:  Recycling- Billing and Downstream Processes</a:t>
            </a:r>
          </a:p>
          <a:p>
            <a:pPr indent="-231775" lvl="0" marL="231775" marR="0" rtl="0" algn="l">
              <a:spcBef>
                <a:spcPts val="18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4:  International Trade Center (ITC)- Billing and Downstream Processes	</a:t>
            </a:r>
          </a:p>
          <a:p>
            <a:pPr indent="-231775" lvl="0" marL="231775" marR="0" rtl="0" algn="l">
              <a:spcBef>
                <a:spcPts val="18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5: Manual Billing Cycle Overview </a:t>
            </a:r>
          </a:p>
          <a:p>
            <a:pPr indent="-231775" lvl="0" marL="231775" marR="0" rtl="0" algn="l">
              <a:spcBef>
                <a:spcPts val="18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6:  Manual Billing Queries</a:t>
            </a:r>
          </a:p>
          <a:p>
            <a:pPr indent="-231775" lvl="0" marL="231775" marR="0" rtl="0" algn="l">
              <a:spcBef>
                <a:spcPts val="18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7:  Manual Billing Reports</a:t>
            </a:r>
          </a:p>
          <a:p>
            <a:pPr indent="0" lvl="0" marL="0" marR="0" rtl="0" algn="l">
              <a:spcBef>
                <a:spcPts val="1500"/>
              </a:spcBef>
              <a:spcAft>
                <a:spcPts val="600"/>
              </a:spcAft>
              <a:buClr>
                <a:srgbClr val="AF242B"/>
              </a:buClr>
              <a:buSzPct val="25000"/>
              <a:buFont typeface="Noto Sans Symbols"/>
              <a:buNone/>
            </a:pPr>
            <a:r>
              <a:rPr b="0" baseline="0" i="0" lang="en-US" sz="1600" u="none" cap="none" strike="noStrike">
                <a:solidFill>
                  <a:schemeClr val="dk1"/>
                </a:solidFill>
                <a:latin typeface="Arial"/>
                <a:ea typeface="Arial"/>
                <a:cs typeface="Arial"/>
                <a:sym typeface="Arial"/>
              </a:rPr>
              <a:t>		</a:t>
            </a:r>
          </a:p>
        </p:txBody>
      </p:sp>
      <p:sp>
        <p:nvSpPr>
          <p:cNvPr id="339" name="Shape 339"/>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340" name="Shape 340"/>
          <p:cNvSpPr txBox="1"/>
          <p:nvPr>
            <p:ph idx="11" type="ftr"/>
          </p:nvPr>
        </p:nvSpPr>
        <p:spPr>
          <a:xfrm>
            <a:off x="359229"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
        <p:nvSpPr>
          <p:cNvPr id="582" name="Shape 582"/>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583" name="Shape 583"/>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Pegasys Billing Documents</a:t>
            </a:r>
          </a:p>
        </p:txBody>
      </p:sp>
      <p:sp>
        <p:nvSpPr>
          <p:cNvPr id="584" name="Shape 584"/>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585" name="Shape 585"/>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Document Overview</a:t>
            </a:r>
          </a:p>
        </p:txBody>
      </p:sp>
      <p:sp>
        <p:nvSpPr>
          <p:cNvPr id="592" name="Shape 592"/>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93" name="Shape 593"/>
          <p:cNvSpPr txBox="1"/>
          <p:nvPr>
            <p:ph idx="1" type="body"/>
          </p:nvPr>
        </p:nvSpPr>
        <p:spPr>
          <a:xfrm>
            <a:off x="446566" y="1201479"/>
            <a:ext cx="8697433" cy="469623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Billing Document (BD)</a:t>
            </a:r>
            <a:r>
              <a:rPr b="0" baseline="0" i="0" lang="en-US" sz="1800" u="none" cap="none" strike="noStrike">
                <a:solidFill>
                  <a:schemeClr val="dk1"/>
                </a:solidFill>
                <a:latin typeface="Arial"/>
                <a:ea typeface="Arial"/>
                <a:cs typeface="Arial"/>
                <a:sym typeface="Arial"/>
              </a:rPr>
              <a:t> - Performs two billing related functions:</a:t>
            </a:r>
          </a:p>
          <a:p>
            <a:pPr indent="-349250" lvl="1" marL="679450" marR="0" rtl="0" algn="l">
              <a:spcBef>
                <a:spcPts val="6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Facilitates billing</a:t>
            </a:r>
            <a:r>
              <a:rPr b="0" baseline="0" i="0" lang="en-US" sz="1800" u="none" cap="none" strike="noStrike">
                <a:solidFill>
                  <a:schemeClr val="dk1"/>
                </a:solidFill>
                <a:latin typeface="Arial"/>
                <a:ea typeface="Arial"/>
                <a:cs typeface="Arial"/>
                <a:sym typeface="Arial"/>
              </a:rPr>
              <a:t> for services rendered or goods delivered</a:t>
            </a:r>
          </a:p>
          <a:p>
            <a:pPr indent="-349250" lvl="1" marL="679450" marR="0" rtl="0" algn="l">
              <a:spcBef>
                <a:spcPts val="6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Records the financial impact</a:t>
            </a:r>
            <a:r>
              <a:rPr b="0" baseline="0" i="0" lang="en-US" sz="1800" u="none" cap="none" strike="noStrike">
                <a:solidFill>
                  <a:schemeClr val="dk1"/>
                </a:solidFill>
                <a:latin typeface="Arial"/>
                <a:ea typeface="Arial"/>
                <a:cs typeface="Arial"/>
                <a:sym typeface="Arial"/>
              </a:rPr>
              <a:t> of providing goods/services to external customers:</a:t>
            </a:r>
          </a:p>
          <a:p>
            <a:pPr indent="-241300" lvl="2" marL="914400"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Standard General Ledger impact</a:t>
            </a:r>
            <a:r>
              <a:rPr b="0" baseline="0" i="0" lang="en-US" sz="1800" u="none" cap="none" strike="noStrike">
                <a:solidFill>
                  <a:schemeClr val="dk1"/>
                </a:solidFill>
                <a:latin typeface="Arial"/>
                <a:ea typeface="Arial"/>
                <a:cs typeface="Arial"/>
                <a:sym typeface="Arial"/>
              </a:rPr>
              <a:t>: Accounts Receivable and Revenue</a:t>
            </a:r>
          </a:p>
          <a:p>
            <a:pPr indent="-146050" lvl="0" marL="231775" marR="0" rtl="0" algn="l">
              <a:spcBef>
                <a:spcPts val="60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Two types</a:t>
            </a:r>
            <a:r>
              <a:rPr b="0" baseline="0" i="0" lang="en-US" sz="1800" u="none" cap="none" strike="noStrike">
                <a:solidFill>
                  <a:schemeClr val="dk1"/>
                </a:solidFill>
                <a:latin typeface="Arial"/>
                <a:ea typeface="Arial"/>
                <a:cs typeface="Arial"/>
                <a:sym typeface="Arial"/>
              </a:rPr>
              <a:t> of Billing Documents processed coinciding with the billing methods used by ITC and Recycling:</a:t>
            </a:r>
          </a:p>
          <a:p>
            <a:pPr indent="-349250" lvl="1" marL="679450" marR="0" rtl="0" algn="l">
              <a:spcBef>
                <a:spcPts val="6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Standard/Non-IPAC</a:t>
            </a:r>
          </a:p>
          <a:p>
            <a:pPr indent="-349250" lvl="1" marL="679450" marR="0" rtl="0" algn="l">
              <a:spcBef>
                <a:spcPts val="6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IPAC</a:t>
            </a:r>
          </a:p>
          <a:p>
            <a:pPr indent="-193675" lvl="0" marL="231775" marR="0" rtl="0" algn="l">
              <a:spcBef>
                <a:spcPts val="6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Line Types (default to Normal for all Billing Documents)</a:t>
            </a:r>
          </a:p>
          <a:p>
            <a:pPr indent="-241300" lvl="2" marL="914400"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Normal</a:t>
            </a:r>
            <a:r>
              <a:rPr b="0" baseline="0" i="0" lang="en-US" sz="1800" u="none" cap="none" strike="noStrike">
                <a:solidFill>
                  <a:schemeClr val="dk1"/>
                </a:solidFill>
                <a:latin typeface="Arial"/>
                <a:ea typeface="Arial"/>
                <a:cs typeface="Arial"/>
                <a:sym typeface="Arial"/>
              </a:rPr>
              <a:t> – used to recognize revenue</a:t>
            </a:r>
          </a:p>
          <a:p>
            <a:pPr indent="-241300" lvl="2" marL="914400"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Credit</a:t>
            </a:r>
            <a:r>
              <a:rPr b="0" baseline="0" i="0" lang="en-US" sz="1800" u="none" cap="none" strike="noStrike">
                <a:solidFill>
                  <a:schemeClr val="dk1"/>
                </a:solidFill>
                <a:latin typeface="Arial"/>
                <a:ea typeface="Arial"/>
                <a:cs typeface="Arial"/>
                <a:sym typeface="Arial"/>
              </a:rPr>
              <a:t> – allows the recording of a liability</a:t>
            </a:r>
          </a:p>
          <a:p>
            <a:pPr indent="-193675" lvl="0" marL="231775" marR="0" rtl="0" algn="l">
              <a:spcBef>
                <a:spcPts val="6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Attachments can also be added to Billing Documents</a:t>
            </a:r>
          </a:p>
          <a:p>
            <a:pPr indent="-136525" lvl="0" marL="231775" marR="0" rtl="0" algn="l">
              <a:spcBef>
                <a:spcPts val="600"/>
              </a:spcBef>
              <a:spcAft>
                <a:spcPts val="30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594" name="Shape 59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Recycling/ITC Billing Document Attributes</a:t>
            </a:r>
          </a:p>
        </p:txBody>
      </p:sp>
      <p:sp>
        <p:nvSpPr>
          <p:cNvPr id="601" name="Shape 601"/>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02" name="Shape 602"/>
          <p:cNvSpPr txBox="1"/>
          <p:nvPr>
            <p:ph idx="1" type="body"/>
          </p:nvPr>
        </p:nvSpPr>
        <p:spPr>
          <a:xfrm>
            <a:off x="318977" y="1105933"/>
            <a:ext cx="8825022"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Recycling Billing Document</a:t>
            </a:r>
            <a:r>
              <a:rPr b="0" baseline="0" i="0" lang="en-US" sz="1800" u="none" cap="none" strike="noStrike">
                <a:solidFill>
                  <a:srgbClr val="000000"/>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Document Type – </a:t>
            </a:r>
            <a:r>
              <a:rPr b="1" baseline="0" i="0" lang="en-US" sz="1800" u="none" cap="none" strike="noStrike">
                <a:solidFill>
                  <a:srgbClr val="000000"/>
                </a:solidFill>
                <a:latin typeface="Arial"/>
                <a:ea typeface="Arial"/>
                <a:cs typeface="Arial"/>
                <a:sym typeface="Arial"/>
              </a:rPr>
              <a:t>IMN </a:t>
            </a:r>
            <a:r>
              <a:rPr b="0" baseline="0" i="0" lang="en-US" sz="1800" u="none" cap="none" strike="noStrike">
                <a:solidFill>
                  <a:srgbClr val="000000"/>
                </a:solidFill>
                <a:latin typeface="Arial"/>
                <a:ea typeface="Arial"/>
                <a:cs typeface="Arial"/>
                <a:sym typeface="Arial"/>
              </a:rPr>
              <a:t>(Region 7 Manual </a:t>
            </a:r>
            <a:r>
              <a:rPr b="0" baseline="0" i="0" lang="en-US" sz="1800" u="sng" cap="none" strike="noStrike">
                <a:solidFill>
                  <a:srgbClr val="000000"/>
                </a:solidFill>
                <a:latin typeface="Arial"/>
                <a:ea typeface="Arial"/>
                <a:cs typeface="Arial"/>
                <a:sym typeface="Arial"/>
              </a:rPr>
              <a:t>Non-IPAC</a:t>
            </a:r>
            <a:r>
              <a:rPr b="0" baseline="0" i="0" lang="en-US" sz="1800" u="none" cap="none" strike="noStrike">
                <a:solidFill>
                  <a:srgbClr val="000000"/>
                </a:solidFill>
                <a:latin typeface="Arial"/>
                <a:ea typeface="Arial"/>
                <a:cs typeface="Arial"/>
                <a:sym typeface="Arial"/>
              </a:rPr>
              <a:t> BD)</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Contains the following tabs: Header, Office Address, Accounting Lines</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Accounting Line 1 - </a:t>
            </a:r>
            <a:r>
              <a:rPr b="0" baseline="0" i="0" lang="en-US" sz="1800" u="sng" cap="none" strike="noStrike">
                <a:solidFill>
                  <a:srgbClr val="000000"/>
                </a:solidFill>
                <a:latin typeface="Arial"/>
                <a:ea typeface="Arial"/>
                <a:cs typeface="Arial"/>
                <a:sym typeface="Arial"/>
              </a:rPr>
              <a:t>Fee amount</a:t>
            </a:r>
            <a:r>
              <a:rPr b="0" baseline="0" i="0" lang="en-US" sz="1800" u="none" cap="none" strike="noStrike">
                <a:solidFill>
                  <a:srgbClr val="000000"/>
                </a:solidFill>
                <a:latin typeface="Arial"/>
                <a:ea typeface="Arial"/>
                <a:cs typeface="Arial"/>
                <a:sym typeface="Arial"/>
              </a:rPr>
              <a:t> (receivable / revenue); Trans Type 01</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Accounting Line 2 - </a:t>
            </a:r>
            <a:r>
              <a:rPr b="0" baseline="0" i="0" lang="en-US" sz="1800" u="sng" cap="none" strike="noStrike">
                <a:solidFill>
                  <a:srgbClr val="000000"/>
                </a:solidFill>
                <a:latin typeface="Arial"/>
                <a:ea typeface="Arial"/>
                <a:cs typeface="Arial"/>
                <a:sym typeface="Arial"/>
              </a:rPr>
              <a:t>Recycling amount</a:t>
            </a:r>
            <a:r>
              <a:rPr b="0" baseline="0" i="0" lang="en-US" sz="1800" u="none" cap="none" strike="noStrike">
                <a:solidFill>
                  <a:srgbClr val="000000"/>
                </a:solidFill>
                <a:latin typeface="Arial"/>
                <a:ea typeface="Arial"/>
                <a:cs typeface="Arial"/>
                <a:sym typeface="Arial"/>
              </a:rPr>
              <a:t> (receivable / liability); Trans Type 03</a:t>
            </a:r>
          </a:p>
          <a:p>
            <a:pPr indent="-9525" lvl="2" marL="682625" marR="0" rtl="0" algn="l">
              <a:spcBef>
                <a:spcPts val="1200"/>
              </a:spcBef>
              <a:spcAft>
                <a:spcPts val="0"/>
              </a:spcAft>
              <a:buClr>
                <a:srgbClr val="AF242B"/>
              </a:buClr>
              <a:buSzPct val="25000"/>
              <a:buFont typeface="Noto Sans Symbols"/>
              <a:buNone/>
            </a:pPr>
            <a:r>
              <a:rPr b="0" baseline="0" i="0" lang="en-US" sz="1800" u="none" cap="none" strike="noStrike">
                <a:solidFill>
                  <a:srgbClr val="000000"/>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ITC Billing Document</a:t>
            </a:r>
            <a:r>
              <a:rPr b="0" baseline="0" i="0" lang="en-US" sz="1800" u="none" cap="none" strike="noStrike">
                <a:solidFill>
                  <a:srgbClr val="000000"/>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Document Type – </a:t>
            </a:r>
            <a:r>
              <a:rPr b="1" baseline="0" i="0" lang="en-US" sz="1800" u="none" cap="none" strike="noStrike">
                <a:solidFill>
                  <a:srgbClr val="000000"/>
                </a:solidFill>
                <a:latin typeface="Arial"/>
                <a:ea typeface="Arial"/>
                <a:cs typeface="Arial"/>
                <a:sym typeface="Arial"/>
              </a:rPr>
              <a:t>IMI </a:t>
            </a:r>
            <a:r>
              <a:rPr b="0" baseline="0" i="0" lang="en-US" sz="1800" u="none" cap="none" strike="noStrike">
                <a:solidFill>
                  <a:srgbClr val="000000"/>
                </a:solidFill>
                <a:latin typeface="Arial"/>
                <a:ea typeface="Arial"/>
                <a:cs typeface="Arial"/>
                <a:sym typeface="Arial"/>
              </a:rPr>
              <a:t>(Region 7 Manual </a:t>
            </a:r>
            <a:r>
              <a:rPr b="0" baseline="0" i="0" lang="en-US" sz="1800" u="sng" cap="none" strike="noStrike">
                <a:solidFill>
                  <a:srgbClr val="000000"/>
                </a:solidFill>
                <a:latin typeface="Arial"/>
                <a:ea typeface="Arial"/>
                <a:cs typeface="Arial"/>
                <a:sym typeface="Arial"/>
              </a:rPr>
              <a:t>IPAC</a:t>
            </a:r>
            <a:r>
              <a:rPr b="0" baseline="0" i="0" lang="en-US" sz="1800" u="none" cap="none" strike="noStrike">
                <a:solidFill>
                  <a:srgbClr val="000000"/>
                </a:solidFill>
                <a:latin typeface="Arial"/>
                <a:ea typeface="Arial"/>
                <a:cs typeface="Arial"/>
                <a:sym typeface="Arial"/>
              </a:rPr>
              <a:t> BD)</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Contains the same tabs as the Non-IPAC BD plus:</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Interagency Transfer section on Accounting Lines, Articles tab</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rgbClr val="000000"/>
                </a:solidFill>
                <a:latin typeface="Arial"/>
                <a:ea typeface="Arial"/>
                <a:cs typeface="Arial"/>
                <a:sym typeface="Arial"/>
              </a:rPr>
              <a:t>One</a:t>
            </a:r>
            <a:r>
              <a:rPr b="0" baseline="0" i="0" lang="en-US" sz="1800" u="none" cap="none" strike="noStrike">
                <a:solidFill>
                  <a:srgbClr val="000000"/>
                </a:solidFill>
                <a:latin typeface="Arial"/>
                <a:ea typeface="Arial"/>
                <a:cs typeface="Arial"/>
                <a:sym typeface="Arial"/>
              </a:rPr>
              <a:t> Accounting Line using </a:t>
            </a:r>
            <a:r>
              <a:rPr b="1" baseline="0" i="0" lang="en-US" sz="1800" u="none" cap="none" strike="noStrike">
                <a:solidFill>
                  <a:srgbClr val="000000"/>
                </a:solidFill>
                <a:latin typeface="Arial"/>
                <a:ea typeface="Arial"/>
                <a:cs typeface="Arial"/>
                <a:sym typeface="Arial"/>
              </a:rPr>
              <a:t>Trans Type 01</a:t>
            </a:r>
            <a:r>
              <a:rPr b="0" baseline="0" i="0" lang="en-US" sz="1800" u="none" cap="none" strike="noStrike">
                <a:solidFill>
                  <a:srgbClr val="000000"/>
                </a:solidFill>
                <a:latin typeface="Arial"/>
                <a:ea typeface="Arial"/>
                <a:cs typeface="Arial"/>
                <a:sym typeface="Arial"/>
              </a:rPr>
              <a:t> (receivable / revenue)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IMI document is configured to </a:t>
            </a:r>
            <a:r>
              <a:rPr b="0" baseline="0" i="0" lang="en-US" sz="1800" u="sng" cap="none" strike="noStrike">
                <a:solidFill>
                  <a:srgbClr val="000000"/>
                </a:solidFill>
                <a:latin typeface="Arial"/>
                <a:ea typeface="Arial"/>
                <a:cs typeface="Arial"/>
                <a:sym typeface="Arial"/>
              </a:rPr>
              <a:t>suppress printing</a:t>
            </a:r>
            <a:r>
              <a:rPr b="0" baseline="0" i="0" lang="en-US" sz="1800" u="none" cap="none" strike="noStrike">
                <a:solidFill>
                  <a:srgbClr val="000000"/>
                </a:solidFill>
                <a:latin typeface="Arial"/>
                <a:ea typeface="Arial"/>
                <a:cs typeface="Arial"/>
                <a:sym typeface="Arial"/>
              </a:rPr>
              <a:t> (PDF </a:t>
            </a:r>
            <a:r>
              <a:rPr b="0" baseline="0" i="1" lang="en-US" sz="1800" u="none" cap="none" strike="noStrike">
                <a:solidFill>
                  <a:srgbClr val="000000"/>
                </a:solidFill>
                <a:latin typeface="Arial"/>
                <a:ea typeface="Arial"/>
                <a:cs typeface="Arial"/>
                <a:sym typeface="Arial"/>
              </a:rPr>
              <a:t>not</a:t>
            </a:r>
            <a:r>
              <a:rPr b="0" baseline="0" i="0" lang="en-US" sz="1800" u="none" cap="none" strike="noStrike">
                <a:solidFill>
                  <a:srgbClr val="000000"/>
                </a:solidFill>
                <a:latin typeface="Arial"/>
                <a:ea typeface="Arial"/>
                <a:cs typeface="Arial"/>
                <a:sym typeface="Arial"/>
              </a:rPr>
              <a:t> generated for ITC)</a:t>
            </a:r>
          </a:p>
          <a:p>
            <a:pPr indent="-3175" lvl="1" marL="346075" marR="0" rtl="0" algn="l">
              <a:spcBef>
                <a:spcPts val="1800"/>
              </a:spcBef>
              <a:spcAft>
                <a:spcPts val="0"/>
              </a:spcAft>
              <a:buClr>
                <a:srgbClr val="AF242B"/>
              </a:buClr>
              <a:buFont typeface="Noto Sans Symbols"/>
              <a:buNone/>
            </a:pPr>
            <a:r>
              <a:t/>
            </a:r>
            <a:endParaRPr b="0" baseline="0" i="0" sz="1600" u="none" cap="none" strike="noStrike">
              <a:solidFill>
                <a:srgbClr val="000000"/>
              </a:solidFill>
              <a:latin typeface="Arial"/>
              <a:ea typeface="Arial"/>
              <a:cs typeface="Arial"/>
              <a:sym typeface="Arial"/>
            </a:endParaRPr>
          </a:p>
          <a:p>
            <a:pPr indent="-146050" lvl="0" marL="231775" marR="0" rtl="0" algn="l">
              <a:spcBef>
                <a:spcPts val="2400"/>
              </a:spcBef>
              <a:spcAft>
                <a:spcPts val="1200"/>
              </a:spcAft>
              <a:buClr>
                <a:srgbClr val="AF242B"/>
              </a:buClr>
              <a:buFont typeface="Noto Sans Symbols"/>
              <a:buNone/>
            </a:pPr>
            <a:r>
              <a:t/>
            </a:r>
            <a:endParaRPr b="1" baseline="0" i="0" sz="1800" u="none" cap="none" strike="noStrike">
              <a:solidFill>
                <a:srgbClr val="000000"/>
              </a:solidFill>
              <a:latin typeface="Arial"/>
              <a:ea typeface="Arial"/>
              <a:cs typeface="Arial"/>
              <a:sym typeface="Arial"/>
            </a:endParaRPr>
          </a:p>
        </p:txBody>
      </p:sp>
      <p:sp>
        <p:nvSpPr>
          <p:cNvPr id="603" name="Shape 60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455612" y="331787"/>
            <a:ext cx="852301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Document – Header</a:t>
            </a:r>
          </a:p>
        </p:txBody>
      </p:sp>
      <p:sp>
        <p:nvSpPr>
          <p:cNvPr id="610" name="Shape 610"/>
          <p:cNvSpPr txBox="1"/>
          <p:nvPr/>
        </p:nvSpPr>
        <p:spPr>
          <a:xfrm>
            <a:off x="4404576" y="3639596"/>
            <a:ext cx="4442542" cy="1440393"/>
          </a:xfrm>
          <a:prstGeom prst="rect">
            <a:avLst/>
          </a:prstGeom>
          <a:noFill/>
          <a:ln>
            <a:noFill/>
          </a:ln>
        </p:spPr>
        <p:txBody>
          <a:bodyPr anchorCtr="0" anchor="t" bIns="45700" lIns="91425" rIns="91425" tIns="45700">
            <a:noAutofit/>
          </a:bodyPr>
          <a:lstStyle/>
          <a:p>
            <a:pPr indent="-174625" lvl="0" marL="231775" marR="0" rtl="0" algn="l">
              <a:spcBef>
                <a:spcPts val="0"/>
              </a:spcBef>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174625" lvl="0" marL="231775" marR="0" rtl="0" algn="l">
              <a:spcBef>
                <a:spcPts val="240"/>
              </a:spcBef>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360"/>
              </a:spcBef>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611" name="Shape 611"/>
          <p:cNvSpPr txBox="1"/>
          <p:nvPr>
            <p:ph idx="12" type="sldNum"/>
          </p:nvPr>
        </p:nvSpPr>
        <p:spPr>
          <a:xfrm>
            <a:off x="-50192" y="6616800"/>
            <a:ext cx="778456" cy="241199"/>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612" name="Shape 612"/>
          <p:cNvGraphicFramePr/>
          <p:nvPr/>
        </p:nvGraphicFramePr>
        <p:xfrm>
          <a:off x="623256" y="4298392"/>
          <a:ext cx="3000000" cy="3000000"/>
        </p:xfrm>
        <a:graphic>
          <a:graphicData uri="http://schemas.openxmlformats.org/drawingml/2006/table">
            <a:tbl>
              <a:tblPr bandRow="1" firstRow="1">
                <a:noFill/>
                <a:tableStyleId>{8B8417CE-CEC9-4BD9-AEF0-58CB7B52055F}</a:tableStyleId>
              </a:tblPr>
              <a:tblGrid>
                <a:gridCol w="1476325"/>
                <a:gridCol w="5779150"/>
              </a:tblGrid>
              <a:tr h="376300">
                <a:tc>
                  <a:txBody>
                    <a:bodyPr>
                      <a:noAutofit/>
                    </a:bodyPr>
                    <a:lstStyle/>
                    <a:p>
                      <a:pPr indent="0" lvl="0" marL="0" marR="0" rtl="0" algn="ctr">
                        <a:spcBef>
                          <a:spcPts val="0"/>
                        </a:spcBef>
                        <a:buSzPct val="25000"/>
                        <a:buNone/>
                      </a:pPr>
                      <a:r>
                        <a:rPr baseline="0" lang="en-US" sz="1400" u="none" cap="none" strike="noStrike"/>
                        <a:t>Field</a:t>
                      </a:r>
                    </a:p>
                  </a:txBody>
                  <a:tcPr marT="0" marB="0" marR="0" marL="0" anchor="ctr"/>
                </a:tc>
                <a:tc>
                  <a:txBody>
                    <a:bodyPr>
                      <a:noAutofit/>
                    </a:bodyPr>
                    <a:lstStyle/>
                    <a:p>
                      <a:pPr indent="0" lvl="0" marL="0" marR="0" rtl="0" algn="ctr">
                        <a:spcBef>
                          <a:spcPts val="0"/>
                        </a:spcBef>
                        <a:buSzPct val="25000"/>
                        <a:buNone/>
                      </a:pPr>
                      <a:r>
                        <a:rPr baseline="0" lang="en-US" sz="1400" u="none" cap="none" strike="noStrike"/>
                        <a:t>Description</a:t>
                      </a:r>
                    </a:p>
                  </a:txBody>
                  <a:tcPr marT="0" marB="0" marR="0" marL="0" anchor="ctr"/>
                </a:tc>
              </a:tr>
              <a:tr h="336075">
                <a:tc>
                  <a:txBody>
                    <a:bodyPr>
                      <a:noAutofit/>
                    </a:bodyPr>
                    <a:lstStyle/>
                    <a:p>
                      <a:pPr indent="0" lvl="0" marL="0" marR="0" rtl="0" algn="l">
                        <a:spcBef>
                          <a:spcPts val="0"/>
                        </a:spcBef>
                        <a:buSzPct val="25000"/>
                        <a:buNone/>
                      </a:pPr>
                      <a:r>
                        <a:rPr baseline="0" lang="en-US" sz="1200" u="none" cap="none" strike="noStrike"/>
                        <a:t>Document Number</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t>Number of document that was generated upon BD creation based on statement number</a:t>
                      </a:r>
                    </a:p>
                  </a:txBody>
                  <a:tcPr marT="9525" marB="0" marR="9525" marL="9525" anchor="ctr"/>
                </a:tc>
              </a:tr>
              <a:tr h="336075">
                <a:tc>
                  <a:txBody>
                    <a:bodyPr>
                      <a:noAutofit/>
                    </a:bodyPr>
                    <a:lstStyle/>
                    <a:p>
                      <a:pPr indent="0" lvl="0" marL="0" marR="0" rtl="0" algn="l">
                        <a:spcBef>
                          <a:spcPts val="0"/>
                        </a:spcBef>
                        <a:buSzPct val="25000"/>
                        <a:buNone/>
                      </a:pPr>
                      <a:r>
                        <a:rPr baseline="0" lang="en-US" sz="1200" u="none" cap="none" strike="noStrike"/>
                        <a:t>Statement Number</a:t>
                      </a:r>
                    </a:p>
                  </a:txBody>
                  <a:tcPr marT="9525" marB="0" marR="9525" marL="9525" anchor="ctr"/>
                </a:tc>
                <a:tc>
                  <a:txBody>
                    <a:bodyPr>
                      <a:noAutofit/>
                    </a:bodyPr>
                    <a:lstStyle/>
                    <a:p>
                      <a:pPr indent="0" lvl="0" marL="0" marR="0" rtl="0" algn="l">
                        <a:spcBef>
                          <a:spcPts val="0"/>
                        </a:spcBef>
                        <a:buSzPct val="25000"/>
                        <a:buNone/>
                      </a:pPr>
                      <a:r>
                        <a:rPr baseline="0" lang="en-US" sz="1200" u="none" cap="none" strike="noStrike"/>
                        <a:t>Number generated by which billing documents are grouped</a:t>
                      </a:r>
                    </a:p>
                  </a:txBody>
                  <a:tcPr marT="9525" marB="0" marR="9525" marL="9525" anchor="ctr"/>
                </a:tc>
              </a:tr>
              <a:tr h="336075">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Business Line</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t>Manual Business Line value for Recycling (R7RECYCLE) or ITC (R7ITC)</a:t>
                      </a:r>
                    </a:p>
                  </a:txBody>
                  <a:tcPr marT="9525" marB="0" marR="9525" marL="9525" anchor="ctr"/>
                </a:tc>
              </a:tr>
              <a:tr h="336075">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Assignment Code</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solidFill>
                            <a:schemeClr val="dk1"/>
                          </a:solidFill>
                          <a:latin typeface="Arial"/>
                          <a:ea typeface="Arial"/>
                          <a:cs typeface="Arial"/>
                          <a:sym typeface="Arial"/>
                        </a:rPr>
                        <a:t>Identifies the GSA group responsible for follow-ups, if necessary</a:t>
                      </a:r>
                    </a:p>
                  </a:txBody>
                  <a:tcPr marT="9525" marB="0" marR="9525" marL="9525" anchor="ctr"/>
                </a:tc>
              </a:tr>
              <a:tr h="336075">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Vendor Code</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solidFill>
                            <a:schemeClr val="dk1"/>
                          </a:solidFill>
                          <a:latin typeface="Arial"/>
                          <a:ea typeface="Arial"/>
                          <a:cs typeface="Arial"/>
                          <a:sym typeface="Arial"/>
                        </a:rPr>
                        <a:t>Federal or Non-Federal Vendor</a:t>
                      </a:r>
                    </a:p>
                  </a:txBody>
                  <a:tcPr marT="9525" marB="0" marR="9525" marL="9525" anchor="ctr"/>
                </a:tc>
              </a:tr>
            </a:tbl>
          </a:graphicData>
        </a:graphic>
      </p:graphicFrame>
      <p:sp>
        <p:nvSpPr>
          <p:cNvPr id="613" name="Shape 613"/>
          <p:cNvSpPr txBox="1"/>
          <p:nvPr/>
        </p:nvSpPr>
        <p:spPr>
          <a:xfrm>
            <a:off x="363414" y="6564922"/>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pic>
        <p:nvPicPr>
          <p:cNvPr id="614" name="Shape 614"/>
          <p:cNvPicPr preferRelativeResize="0"/>
          <p:nvPr/>
        </p:nvPicPr>
        <p:blipFill rotWithShape="1">
          <a:blip r:embed="rId3">
            <a:alphaModFix/>
          </a:blip>
          <a:srcRect b="0" l="0" r="0" t="0"/>
          <a:stretch/>
        </p:blipFill>
        <p:spPr>
          <a:xfrm>
            <a:off x="593983" y="1212628"/>
            <a:ext cx="7220945" cy="3028949"/>
          </a:xfrm>
          <a:prstGeom prst="rect">
            <a:avLst/>
          </a:prstGeom>
          <a:noFill/>
          <a:ln>
            <a:noFill/>
          </a:ln>
        </p:spPr>
      </p:pic>
      <p:pic>
        <p:nvPicPr>
          <p:cNvPr id="615" name="Shape 615"/>
          <p:cNvPicPr preferRelativeResize="0"/>
          <p:nvPr/>
        </p:nvPicPr>
        <p:blipFill rotWithShape="1">
          <a:blip r:embed="rId4">
            <a:alphaModFix/>
          </a:blip>
          <a:srcRect b="0" l="0" r="0" t="0"/>
          <a:stretch/>
        </p:blipFill>
        <p:spPr>
          <a:xfrm>
            <a:off x="4385930" y="3181350"/>
            <a:ext cx="3429000" cy="9524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txBox="1"/>
          <p:nvPr>
            <p:ph type="title"/>
          </p:nvPr>
        </p:nvSpPr>
        <p:spPr>
          <a:xfrm>
            <a:off x="455612" y="331787"/>
            <a:ext cx="837962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Document – Office Addresses</a:t>
            </a:r>
          </a:p>
        </p:txBody>
      </p:sp>
      <p:sp>
        <p:nvSpPr>
          <p:cNvPr id="622" name="Shape 622"/>
          <p:cNvSpPr txBox="1"/>
          <p:nvPr>
            <p:ph idx="12" type="sldNum"/>
          </p:nvPr>
        </p:nvSpPr>
        <p:spPr>
          <a:xfrm>
            <a:off x="0" y="6616800"/>
            <a:ext cx="778456" cy="241199"/>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623" name="Shape 623"/>
          <p:cNvGraphicFramePr/>
          <p:nvPr/>
        </p:nvGraphicFramePr>
        <p:xfrm>
          <a:off x="611381" y="3602307"/>
          <a:ext cx="3000000" cy="3000000"/>
        </p:xfrm>
        <a:graphic>
          <a:graphicData uri="http://schemas.openxmlformats.org/drawingml/2006/table">
            <a:tbl>
              <a:tblPr bandRow="1" firstRow="1">
                <a:noFill/>
                <a:tableStyleId>{7204934E-8D24-4812-AB86-8C3EABE84E27}</a:tableStyleId>
              </a:tblPr>
              <a:tblGrid>
                <a:gridCol w="2110550"/>
                <a:gridCol w="6113300"/>
              </a:tblGrid>
              <a:tr h="468425">
                <a:tc>
                  <a:txBody>
                    <a:bodyPr>
                      <a:noAutofit/>
                    </a:bodyPr>
                    <a:lstStyle/>
                    <a:p>
                      <a:pPr indent="0" lvl="0" marL="0" marR="0" rtl="0" algn="ctr">
                        <a:spcBef>
                          <a:spcPts val="0"/>
                        </a:spcBef>
                        <a:buSzPct val="25000"/>
                        <a:buNone/>
                      </a:pPr>
                      <a:r>
                        <a:rPr baseline="0" lang="en-US" sz="1400" u="none" cap="none" strike="noStrike"/>
                        <a:t>Tab/Field</a:t>
                      </a:r>
                    </a:p>
                  </a:txBody>
                  <a:tcPr marT="0" marB="0" marR="0" marL="0" anchor="ctr"/>
                </a:tc>
                <a:tc>
                  <a:txBody>
                    <a:bodyPr>
                      <a:noAutofit/>
                    </a:bodyPr>
                    <a:lstStyle/>
                    <a:p>
                      <a:pPr indent="0" lvl="0" marL="0" marR="0" rtl="0" algn="ctr">
                        <a:spcBef>
                          <a:spcPts val="0"/>
                        </a:spcBef>
                        <a:buSzPct val="25000"/>
                        <a:buNone/>
                      </a:pPr>
                      <a:r>
                        <a:rPr baseline="0" lang="en-US" sz="1400" u="none" cap="none" strike="noStrike"/>
                        <a:t>Description</a:t>
                      </a:r>
                    </a:p>
                  </a:txBody>
                  <a:tcPr marT="0" marB="0" marR="0" marL="0" anchor="ctr"/>
                </a:tc>
              </a:tr>
              <a:tr h="543025">
                <a:tc>
                  <a:txBody>
                    <a:bodyPr>
                      <a:noAutofit/>
                    </a:bodyPr>
                    <a:lstStyle/>
                    <a:p>
                      <a:pPr indent="0" lvl="0" marL="0" marR="0" rtl="0" algn="l">
                        <a:spcBef>
                          <a:spcPts val="0"/>
                        </a:spcBef>
                        <a:buSzPct val="25000"/>
                        <a:buNone/>
                      </a:pPr>
                      <a:r>
                        <a:rPr baseline="0" lang="en-US" sz="1400" u="none" cap="none" strike="noStrike"/>
                        <a:t>Office Address </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400" u="none" cap="none" strike="noStrike"/>
                        <a:t>Provides detailed Payment Office information about GSA for IPAC and Non-IPAC transactions (</a:t>
                      </a:r>
                      <a:r>
                        <a:rPr baseline="0" lang="en-US" sz="1400" u="none" cap="none" strike="noStrike">
                          <a:solidFill>
                            <a:schemeClr val="dk1"/>
                          </a:solidFill>
                          <a:latin typeface="Arial"/>
                          <a:ea typeface="Arial"/>
                          <a:cs typeface="Arial"/>
                          <a:sym typeface="Arial"/>
                        </a:rPr>
                        <a:t>R7MNLIPAC for IPAC, R7MNLNI for Non-IPAC)</a:t>
                      </a:r>
                    </a:p>
                  </a:txBody>
                  <a:tcPr marT="9525" marB="0" marR="9525" marL="9525" anchor="ctr"/>
                </a:tc>
              </a:tr>
              <a:tr h="543025">
                <a:tc>
                  <a:txBody>
                    <a:bodyPr>
                      <a:noAutofit/>
                    </a:bodyPr>
                    <a:lstStyle/>
                    <a:p>
                      <a:pPr indent="0" lvl="0" marL="0" marR="0" rtl="0" algn="l">
                        <a:spcBef>
                          <a:spcPts val="0"/>
                        </a:spcBef>
                        <a:buSzPct val="25000"/>
                        <a:buNone/>
                      </a:pPr>
                      <a:r>
                        <a:rPr baseline="0" lang="en-US" sz="1400" u="none" cap="none" strike="noStrike"/>
                        <a:t>Remit To Office Address </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400" u="none" cap="none" strike="noStrike"/>
                        <a:t>Used on the generated Billing Document and the Remit To Office information on the PDF generated statement</a:t>
                      </a:r>
                    </a:p>
                  </a:txBody>
                  <a:tcPr marT="9525" marB="0" marR="9525" marL="9525" anchor="ctr"/>
                </a:tc>
              </a:tr>
            </a:tbl>
          </a:graphicData>
        </a:graphic>
      </p:graphicFrame>
      <p:sp>
        <p:nvSpPr>
          <p:cNvPr id="624" name="Shape 624"/>
          <p:cNvSpPr txBox="1"/>
          <p:nvPr/>
        </p:nvSpPr>
        <p:spPr>
          <a:xfrm>
            <a:off x="398583" y="6588368"/>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pic>
        <p:nvPicPr>
          <p:cNvPr id="625" name="Shape 625"/>
          <p:cNvPicPr preferRelativeResize="0"/>
          <p:nvPr/>
        </p:nvPicPr>
        <p:blipFill rotWithShape="1">
          <a:blip r:embed="rId3">
            <a:alphaModFix/>
          </a:blip>
          <a:srcRect b="0" l="0" r="0" t="0"/>
          <a:stretch/>
        </p:blipFill>
        <p:spPr>
          <a:xfrm>
            <a:off x="596495" y="1600421"/>
            <a:ext cx="8260426" cy="1653141"/>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ph type="title"/>
          </p:nvPr>
        </p:nvSpPr>
        <p:spPr>
          <a:xfrm>
            <a:off x="455612" y="331787"/>
            <a:ext cx="852301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Document – Accounting Line</a:t>
            </a:r>
          </a:p>
        </p:txBody>
      </p:sp>
      <p:sp>
        <p:nvSpPr>
          <p:cNvPr id="632" name="Shape 632"/>
          <p:cNvSpPr txBox="1"/>
          <p:nvPr>
            <p:ph idx="12" type="sldNum"/>
          </p:nvPr>
        </p:nvSpPr>
        <p:spPr>
          <a:xfrm>
            <a:off x="-50192" y="6616800"/>
            <a:ext cx="778456" cy="241199"/>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633" name="Shape 633"/>
          <p:cNvGraphicFramePr/>
          <p:nvPr/>
        </p:nvGraphicFramePr>
        <p:xfrm>
          <a:off x="701227" y="4678326"/>
          <a:ext cx="3000000" cy="3000000"/>
        </p:xfrm>
        <a:graphic>
          <a:graphicData uri="http://schemas.openxmlformats.org/drawingml/2006/table">
            <a:tbl>
              <a:tblPr bandRow="1" firstRow="1">
                <a:noFill/>
                <a:tableStyleId>{BAAF734B-9A30-4606-89CC-C1BAD8870502}</a:tableStyleId>
              </a:tblPr>
              <a:tblGrid>
                <a:gridCol w="2299600"/>
                <a:gridCol w="4835350"/>
              </a:tblGrid>
              <a:tr h="443725">
                <a:tc>
                  <a:txBody>
                    <a:bodyPr>
                      <a:noAutofit/>
                    </a:bodyPr>
                    <a:lstStyle/>
                    <a:p>
                      <a:pPr indent="0" lvl="0" marL="0" marR="0" rtl="0" algn="ctr">
                        <a:spcBef>
                          <a:spcPts val="0"/>
                        </a:spcBef>
                        <a:buSzPct val="25000"/>
                        <a:buNone/>
                      </a:pPr>
                      <a:r>
                        <a:rPr baseline="0" lang="en-US" sz="1400" u="none" cap="none" strike="noStrike"/>
                        <a:t>Field</a:t>
                      </a:r>
                    </a:p>
                  </a:txBody>
                  <a:tcPr marT="0" marB="0" marR="0" marL="0" anchor="ctr"/>
                </a:tc>
                <a:tc>
                  <a:txBody>
                    <a:bodyPr>
                      <a:noAutofit/>
                    </a:bodyPr>
                    <a:lstStyle/>
                    <a:p>
                      <a:pPr indent="0" lvl="0" marL="0" marR="0" rtl="0" algn="ctr">
                        <a:spcBef>
                          <a:spcPts val="0"/>
                        </a:spcBef>
                        <a:buSzPct val="25000"/>
                        <a:buNone/>
                      </a:pPr>
                      <a:r>
                        <a:rPr baseline="0" lang="en-US" sz="1400" u="none" cap="none" strike="noStrike"/>
                        <a:t>Description</a:t>
                      </a:r>
                    </a:p>
                  </a:txBody>
                  <a:tcPr marT="0" marB="0" marR="0" marL="0" anchor="ctr"/>
                </a:tc>
              </a:tr>
              <a:tr h="713950">
                <a:tc>
                  <a:txBody>
                    <a:bodyPr>
                      <a:noAutofit/>
                    </a:bodyPr>
                    <a:lstStyle/>
                    <a:p>
                      <a:pPr indent="0" lvl="0" marL="0" marR="0" rtl="0" algn="l">
                        <a:spcBef>
                          <a:spcPts val="0"/>
                        </a:spcBef>
                        <a:buSzPct val="25000"/>
                        <a:buNone/>
                      </a:pPr>
                      <a:r>
                        <a:rPr baseline="0" lang="en-US" sz="1400" u="none" cap="none" strike="noStrike">
                          <a:solidFill>
                            <a:schemeClr val="dk1"/>
                          </a:solidFill>
                          <a:latin typeface="Arial"/>
                          <a:ea typeface="Arial"/>
                          <a:cs typeface="Arial"/>
                          <a:sym typeface="Arial"/>
                        </a:rPr>
                        <a:t>Receivable Type</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400" u="none" cap="none" strike="noStrike"/>
                        <a:t>Used by downstream batch processes (R7MANLI for IPAC, R7MANLNI for Non-IPAC)</a:t>
                      </a:r>
                    </a:p>
                  </a:txBody>
                  <a:tcPr marT="9525" marB="0" marR="9525" marL="9525" anchor="ctr"/>
                </a:tc>
              </a:tr>
              <a:tr h="625875">
                <a:tc>
                  <a:txBody>
                    <a:bodyPr>
                      <a:noAutofit/>
                    </a:bodyPr>
                    <a:lstStyle/>
                    <a:p>
                      <a:pPr indent="0" lvl="0" marL="0" marR="0" rtl="0" algn="l">
                        <a:spcBef>
                          <a:spcPts val="0"/>
                        </a:spcBef>
                        <a:buSzPct val="25000"/>
                        <a:buNone/>
                      </a:pPr>
                      <a:r>
                        <a:rPr baseline="0" lang="en-US" sz="1400" u="none" cap="none" strike="noStrike"/>
                        <a:t>Transaction Type</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400" u="none" cap="none" strike="noStrike"/>
                        <a:t>Used to determine how transaction will post to General Ledger</a:t>
                      </a:r>
                    </a:p>
                  </a:txBody>
                  <a:tcPr marT="9525" marB="0" marR="9525" marL="9525" anchor="ctr"/>
                </a:tc>
              </a:tr>
            </a:tbl>
          </a:graphicData>
        </a:graphic>
      </p:graphicFrame>
      <p:sp>
        <p:nvSpPr>
          <p:cNvPr id="634" name="Shape 634"/>
          <p:cNvSpPr txBox="1"/>
          <p:nvPr/>
        </p:nvSpPr>
        <p:spPr>
          <a:xfrm>
            <a:off x="363414" y="6564922"/>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pic>
        <p:nvPicPr>
          <p:cNvPr id="635" name="Shape 635"/>
          <p:cNvPicPr preferRelativeResize="0"/>
          <p:nvPr/>
        </p:nvPicPr>
        <p:blipFill rotWithShape="1">
          <a:blip r:embed="rId3">
            <a:alphaModFix/>
          </a:blip>
          <a:srcRect b="0" l="0" r="0" t="0"/>
          <a:stretch/>
        </p:blipFill>
        <p:spPr>
          <a:xfrm>
            <a:off x="669481" y="1268966"/>
            <a:ext cx="7241141" cy="3069118"/>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x="0" y="0"/>
          <a:ext cx="0" cy="0"/>
          <a:chOff x="0" y="0"/>
          <a:chExt cx="0" cy="0"/>
        </a:xfrm>
      </p:grpSpPr>
      <p:sp>
        <p:nvSpPr>
          <p:cNvPr id="641" name="Shape 641"/>
          <p:cNvSpPr txBox="1"/>
          <p:nvPr>
            <p:ph type="title"/>
          </p:nvPr>
        </p:nvSpPr>
        <p:spPr>
          <a:xfrm>
            <a:off x="455612" y="95250"/>
            <a:ext cx="8497886" cy="80009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Billing Document</a:t>
            </a:r>
          </a:p>
        </p:txBody>
      </p:sp>
      <p:sp>
        <p:nvSpPr>
          <p:cNvPr id="642" name="Shape 642"/>
          <p:cNvSpPr txBox="1"/>
          <p:nvPr>
            <p:ph idx="11" type="ftr"/>
          </p:nvPr>
        </p:nvSpPr>
        <p:spPr>
          <a:xfrm>
            <a:off x="33996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43" name="Shape 643"/>
          <p:cNvSpPr txBox="1"/>
          <p:nvPr>
            <p:ph idx="12" type="sldNum"/>
          </p:nvPr>
        </p:nvSpPr>
        <p:spPr>
          <a:xfrm>
            <a:off x="0" y="6564922"/>
            <a:ext cx="468922" cy="28196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644" name="Shape 644"/>
          <p:cNvSpPr txBox="1"/>
          <p:nvPr>
            <p:ph idx="1" type="body"/>
          </p:nvPr>
        </p:nvSpPr>
        <p:spPr>
          <a:xfrm>
            <a:off x="451262" y="1248295"/>
            <a:ext cx="8692738" cy="535452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IPAC Billing Documents</a:t>
            </a:r>
            <a:r>
              <a:rPr b="0" baseline="0" i="0" lang="en-US" sz="1800" u="none" cap="none" strike="noStrike">
                <a:solidFill>
                  <a:schemeClr val="dk1"/>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Are </a:t>
            </a:r>
            <a:r>
              <a:rPr b="0" baseline="0" i="0" lang="en-US" sz="1800" u="sng" cap="none" strike="noStrike">
                <a:solidFill>
                  <a:schemeClr val="dk1"/>
                </a:solidFill>
                <a:latin typeface="Arial"/>
                <a:ea typeface="Arial"/>
                <a:cs typeface="Arial"/>
                <a:sym typeface="Arial"/>
              </a:rPr>
              <a:t>generated for customers configured in Pegasys to use IPAC</a:t>
            </a:r>
          </a:p>
          <a:p>
            <a:pPr indent="-231775" lvl="0" marL="231775" marR="0" rtl="0" algn="l">
              <a:spcBef>
                <a:spcPts val="12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Inter-Agency Transfer Section:</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Bills - designated as IPAC by:</a:t>
            </a:r>
          </a:p>
          <a:p>
            <a:pPr indent="-352425" lvl="2" marL="1025525" marR="0" rtl="0" algn="l">
              <a:spcBef>
                <a:spcPts val="1200"/>
              </a:spcBef>
              <a:spcAft>
                <a:spcPts val="0"/>
              </a:spcAft>
              <a:buClr>
                <a:srgbClr val="AF242B"/>
              </a:buClr>
              <a:buSzPct val="75000"/>
              <a:buFont typeface="Arial"/>
              <a:buAutoNum type="arabicPeriod"/>
            </a:pPr>
            <a:r>
              <a:rPr b="1" baseline="0" i="0" lang="en-US" sz="1600" u="sng" cap="none" strike="noStrike">
                <a:solidFill>
                  <a:schemeClr val="dk1"/>
                </a:solidFill>
                <a:latin typeface="Arial"/>
                <a:ea typeface="Arial"/>
                <a:cs typeface="Arial"/>
                <a:sym typeface="Arial"/>
              </a:rPr>
              <a:t>Inter-Agency Flag</a:t>
            </a:r>
            <a:r>
              <a:rPr b="0" baseline="0" i="0" lang="en-US" sz="1600" u="none" cap="none" strike="noStrike">
                <a:solidFill>
                  <a:schemeClr val="dk1"/>
                </a:solidFill>
                <a:latin typeface="Arial"/>
                <a:ea typeface="Arial"/>
                <a:cs typeface="Arial"/>
                <a:sym typeface="Arial"/>
              </a:rPr>
              <a:t> (checked) on BD header, AND </a:t>
            </a:r>
          </a:p>
          <a:p>
            <a:pPr indent="-352425" lvl="2" marL="1025525" marR="0" rtl="0" algn="l">
              <a:spcBef>
                <a:spcPts val="1200"/>
              </a:spcBef>
              <a:spcAft>
                <a:spcPts val="0"/>
              </a:spcAft>
              <a:buClr>
                <a:srgbClr val="AF242B"/>
              </a:buClr>
              <a:buSzPct val="75000"/>
              <a:buFont typeface="Arial"/>
              <a:buAutoNum type="arabicPeriod"/>
            </a:pPr>
            <a:r>
              <a:rPr b="1" baseline="0" i="0" lang="en-US" sz="1600" u="sng" cap="none" strike="noStrike">
                <a:solidFill>
                  <a:schemeClr val="dk1"/>
                </a:solidFill>
                <a:latin typeface="Arial"/>
                <a:ea typeface="Arial"/>
                <a:cs typeface="Arial"/>
                <a:sym typeface="Arial"/>
              </a:rPr>
              <a:t>Type of Transfer</a:t>
            </a:r>
            <a:r>
              <a:rPr b="0" baseline="0" i="0" lang="en-US" sz="1600" u="none" cap="none" strike="noStrike">
                <a:solidFill>
                  <a:schemeClr val="dk1"/>
                </a:solidFill>
                <a:latin typeface="Arial"/>
                <a:ea typeface="Arial"/>
                <a:cs typeface="Arial"/>
                <a:sym typeface="Arial"/>
              </a:rPr>
              <a:t> (set to IPAC)</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Interagency flag, Type of Transfer, Use Statement Number for IPAC, IPAC Article Qty/Unit Price Indicator are defaulted when an IPAC document type is selected</a:t>
            </a:r>
          </a:p>
          <a:p>
            <a:pPr indent="-155575" lvl="0" marL="231775" marR="0" rtl="0" algn="l">
              <a:spcBef>
                <a:spcPts val="9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231775" lvl="0" marL="231775" marR="0" rtl="0" algn="l">
              <a:spcBef>
                <a:spcPts val="560"/>
              </a:spcBef>
              <a:spcAft>
                <a:spcPts val="0"/>
              </a:spcAft>
              <a:buClr>
                <a:srgbClr val="AF242B"/>
              </a:buClr>
              <a:buFont typeface="Noto Sans Symbols"/>
              <a:buNone/>
            </a:pPr>
            <a:r>
              <a:t/>
            </a:r>
            <a:endParaRPr b="0" baseline="0" i="0" sz="2800" u="none" cap="none" strike="noStrike">
              <a:solidFill>
                <a:schemeClr val="dk1"/>
              </a:solidFill>
              <a:latin typeface="Arial"/>
              <a:ea typeface="Arial"/>
              <a:cs typeface="Arial"/>
              <a:sym typeface="Arial"/>
            </a:endParaRPr>
          </a:p>
        </p:txBody>
      </p:sp>
      <p:pic>
        <p:nvPicPr>
          <p:cNvPr id="645" name="Shape 645"/>
          <p:cNvPicPr preferRelativeResize="0"/>
          <p:nvPr/>
        </p:nvPicPr>
        <p:blipFill rotWithShape="1">
          <a:blip r:embed="rId3">
            <a:alphaModFix/>
          </a:blip>
          <a:srcRect b="0" l="0" r="0" t="0"/>
          <a:stretch/>
        </p:blipFill>
        <p:spPr>
          <a:xfrm>
            <a:off x="610889" y="4670460"/>
            <a:ext cx="7246569" cy="1873593"/>
          </a:xfrm>
          <a:prstGeom prst="rect">
            <a:avLst/>
          </a:prstGeom>
          <a:noFill/>
          <a:ln cap="flat" cmpd="sng" w="25400">
            <a:solidFill>
              <a:schemeClr val="dk1"/>
            </a:solidFill>
            <a:prstDash val="solid"/>
            <a:miter/>
            <a:headEnd len="med" w="med" type="none"/>
            <a:tailEnd len="med" w="med" type="none"/>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Billing Document – Articles</a:t>
            </a:r>
          </a:p>
        </p:txBody>
      </p:sp>
      <p:sp>
        <p:nvSpPr>
          <p:cNvPr id="652" name="Shape 652"/>
          <p:cNvSpPr txBox="1"/>
          <p:nvPr>
            <p:ph idx="11" type="ftr"/>
          </p:nvPr>
        </p:nvSpPr>
        <p:spPr>
          <a:xfrm>
            <a:off x="351691"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653" name="Shape 653"/>
          <p:cNvSpPr txBox="1"/>
          <p:nvPr>
            <p:ph idx="12" type="sldNum"/>
          </p:nvPr>
        </p:nvSpPr>
        <p:spPr>
          <a:xfrm>
            <a:off x="0" y="6600092"/>
            <a:ext cx="644767" cy="24679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pic>
        <p:nvPicPr>
          <p:cNvPr id="654" name="Shape 654"/>
          <p:cNvPicPr preferRelativeResize="0"/>
          <p:nvPr/>
        </p:nvPicPr>
        <p:blipFill rotWithShape="1">
          <a:blip r:embed="rId3">
            <a:alphaModFix/>
          </a:blip>
          <a:srcRect b="0" l="0" r="0" t="0"/>
          <a:stretch/>
        </p:blipFill>
        <p:spPr>
          <a:xfrm>
            <a:off x="1084521" y="2950408"/>
            <a:ext cx="6220044" cy="3568976"/>
          </a:xfrm>
          <a:prstGeom prst="rect">
            <a:avLst/>
          </a:prstGeom>
          <a:noFill/>
          <a:ln cap="flat" cmpd="sng" w="25400">
            <a:solidFill>
              <a:schemeClr val="dk1"/>
            </a:solidFill>
            <a:prstDash val="solid"/>
            <a:miter/>
            <a:headEnd len="med" w="med" type="none"/>
            <a:tailEnd len="med" w="med" type="none"/>
          </a:ln>
        </p:spPr>
      </p:pic>
      <p:sp>
        <p:nvSpPr>
          <p:cNvPr id="655" name="Shape 655"/>
          <p:cNvSpPr txBox="1"/>
          <p:nvPr>
            <p:ph idx="1" type="body"/>
          </p:nvPr>
        </p:nvSpPr>
        <p:spPr>
          <a:xfrm>
            <a:off x="297712" y="1184936"/>
            <a:ext cx="8846287" cy="197293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Billing Documents contain ‘</a:t>
            </a:r>
            <a:r>
              <a:rPr b="0" baseline="0" i="0" lang="en-US" sz="1600" u="sng" cap="none" strike="noStrike">
                <a:solidFill>
                  <a:schemeClr val="dk1"/>
                </a:solidFill>
                <a:latin typeface="Arial"/>
                <a:ea typeface="Arial"/>
                <a:cs typeface="Arial"/>
                <a:sym typeface="Arial"/>
              </a:rPr>
              <a:t>Articles</a:t>
            </a:r>
            <a:r>
              <a:rPr b="0" baseline="0" i="0" lang="en-US" sz="1600" u="none" cap="none" strike="noStrike">
                <a:solidFill>
                  <a:schemeClr val="dk1"/>
                </a:solidFill>
                <a:latin typeface="Arial"/>
                <a:ea typeface="Arial"/>
                <a:cs typeface="Arial"/>
                <a:sym typeface="Arial"/>
              </a:rPr>
              <a:t>’:</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Capture </a:t>
            </a:r>
            <a:r>
              <a:rPr b="0" baseline="0" i="0" lang="en-US" sz="1600" u="sng" cap="none" strike="noStrike">
                <a:solidFill>
                  <a:schemeClr val="dk1"/>
                </a:solidFill>
                <a:latin typeface="Arial"/>
                <a:ea typeface="Arial"/>
                <a:cs typeface="Arial"/>
                <a:sym typeface="Arial"/>
              </a:rPr>
              <a:t>commodity/unit information, quantity, and unit price</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Transmit this information to IPAC to be viewable on the customer’s IPAC record</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Document the transaction's </a:t>
            </a:r>
            <a:r>
              <a:rPr b="0" baseline="0" i="0" lang="en-US" sz="1600" u="sng" cap="none" strike="noStrike">
                <a:solidFill>
                  <a:schemeClr val="dk1"/>
                </a:solidFill>
                <a:latin typeface="Arial"/>
                <a:ea typeface="Arial"/>
                <a:cs typeface="Arial"/>
                <a:sym typeface="Arial"/>
              </a:rPr>
              <a:t>IPAC Status</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Used to determine the </a:t>
            </a:r>
            <a:r>
              <a:rPr b="0" baseline="0" i="0" lang="en-US" sz="1600" u="sng" cap="none" strike="noStrike">
                <a:solidFill>
                  <a:schemeClr val="dk1"/>
                </a:solidFill>
                <a:latin typeface="Arial"/>
                <a:ea typeface="Arial"/>
                <a:cs typeface="Arial"/>
                <a:sym typeface="Arial"/>
              </a:rPr>
              <a:t>state of the IPAC transaction within the IPAC lifecycle</a:t>
            </a:r>
          </a:p>
          <a:p>
            <a:pPr indent="0" lvl="0" marL="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Attachments Process</a:t>
            </a:r>
          </a:p>
        </p:txBody>
      </p:sp>
      <p:sp>
        <p:nvSpPr>
          <p:cNvPr id="662" name="Shape 66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63" name="Shape 663"/>
          <p:cNvSpPr txBox="1"/>
          <p:nvPr>
            <p:ph idx="12" type="sldNum"/>
          </p:nvPr>
        </p:nvSpPr>
        <p:spPr>
          <a:xfrm>
            <a:off x="-25400" y="6245225"/>
            <a:ext cx="496887" cy="46433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64" name="Shape 664"/>
          <p:cNvSpPr txBox="1"/>
          <p:nvPr/>
        </p:nvSpPr>
        <p:spPr>
          <a:xfrm>
            <a:off x="471487" y="1155700"/>
            <a:ext cx="8672512" cy="500380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GSA users can add attachments:</a:t>
            </a:r>
          </a:p>
          <a:p>
            <a:pPr indent="-231775" lvl="1" marL="688975" marR="0" rtl="0" algn="l">
              <a:spcBef>
                <a:spcPts val="60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Added directly to the form or document</a:t>
            </a:r>
          </a:p>
          <a:p>
            <a:pPr indent="-231775" lvl="1" marL="688975" marR="0" rtl="0" algn="l">
              <a:spcBef>
                <a:spcPts val="60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For internal GSA use</a:t>
            </a:r>
          </a:p>
          <a:p>
            <a:pPr indent="0" lvl="0" marL="0" marR="0" rtl="0" algn="l">
              <a:spcBef>
                <a:spcPts val="600"/>
              </a:spcBef>
              <a:spcAft>
                <a:spcPts val="0"/>
              </a:spcAft>
              <a:buNone/>
            </a:pPr>
            <a:r>
              <a:t/>
            </a:r>
            <a:endParaRPr b="0" baseline="0" i="0" sz="800" u="none" cap="none" strike="noStrike">
              <a:solidFill>
                <a:srgbClr val="000000"/>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To add an attachment:</a:t>
            </a:r>
          </a:p>
          <a:p>
            <a:pPr indent="-231775" lvl="1" marL="688975" marR="0" rtl="0" algn="l">
              <a:spcBef>
                <a:spcPts val="60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If not within form/document</a:t>
            </a:r>
            <a:r>
              <a:rPr b="1" baseline="0" i="0" lang="en-US" sz="1800" u="none" cap="none" strike="noStrike">
                <a:solidFill>
                  <a:srgbClr val="000000"/>
                </a:solidFill>
                <a:latin typeface="Arial"/>
                <a:ea typeface="Arial"/>
                <a:cs typeface="Arial"/>
                <a:sym typeface="Arial"/>
              </a:rPr>
              <a:t> </a:t>
            </a:r>
            <a:r>
              <a:rPr b="0" baseline="0" i="0" lang="en-US" sz="1800" u="none" cap="none" strike="noStrike">
                <a:solidFill>
                  <a:srgbClr val="000000"/>
                </a:solidFill>
                <a:latin typeface="Arial"/>
                <a:ea typeface="Arial"/>
                <a:cs typeface="Arial"/>
                <a:sym typeface="Arial"/>
              </a:rPr>
              <a:t>- navigate to document:</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Pegasys&gt;Transactions&gt;Form/Document Selection</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Enter query criterion (be as detailed as possible) </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Select item and select ‘View’ </a:t>
            </a:r>
          </a:p>
          <a:p>
            <a:pPr indent="-231775" lvl="1" marL="688975" marR="0" rtl="0" algn="l">
              <a:spcBef>
                <a:spcPts val="60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Within form/document:</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Select Attachments Button</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Select ‘Import Local File’</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Enter required and relevant fields</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Select ‘Browse’ and choose file</a:t>
            </a:r>
          </a:p>
          <a:p>
            <a:pPr indent="-520700" lvl="2" marL="1308100" marR="0" rtl="0" algn="l">
              <a:spcBef>
                <a:spcPts val="600"/>
              </a:spcBef>
              <a:spcAft>
                <a:spcPts val="0"/>
              </a:spcAft>
              <a:buClr>
                <a:srgbClr val="AF242B"/>
              </a:buClr>
              <a:buSzPct val="75000"/>
              <a:buFont typeface="Arial"/>
              <a:buAutoNum type="arabicPeriod"/>
            </a:pPr>
            <a:r>
              <a:rPr b="0" baseline="0" i="0" lang="en-US" sz="1600" u="none" cap="none" strike="noStrike">
                <a:solidFill>
                  <a:srgbClr val="000000"/>
                </a:solidFill>
                <a:latin typeface="Arial"/>
                <a:ea typeface="Arial"/>
                <a:cs typeface="Arial"/>
                <a:sym typeface="Arial"/>
              </a:rPr>
              <a:t>Select ‘Upload’</a:t>
            </a:r>
          </a:p>
          <a:p>
            <a:pPr indent="-425450" lvl="1" marL="850900" marR="0" rtl="0" algn="l">
              <a:spcBef>
                <a:spcPts val="700"/>
              </a:spcBef>
              <a:spcAft>
                <a:spcPts val="0"/>
              </a:spcAft>
              <a:buClr>
                <a:srgbClr val="AF242B"/>
              </a:buClr>
              <a:buFont typeface="Arial"/>
              <a:buNone/>
            </a:pPr>
            <a:r>
              <a:t/>
            </a:r>
            <a:endParaRPr b="0" baseline="0" i="0" sz="2000" u="none" cap="none" strike="noStrike">
              <a:solidFill>
                <a:srgbClr val="000000"/>
              </a:solidFill>
              <a:latin typeface="Arial"/>
              <a:ea typeface="Arial"/>
              <a:cs typeface="Arial"/>
              <a:sym typeface="Arial"/>
            </a:endParaRPr>
          </a:p>
          <a:p>
            <a:pPr indent="-406400" lvl="1" marL="850900" marR="0" rtl="0" algn="l">
              <a:spcBef>
                <a:spcPts val="0"/>
              </a:spcBef>
              <a:spcAft>
                <a:spcPts val="0"/>
              </a:spcAft>
              <a:buClr>
                <a:schemeClr val="dk1"/>
              </a:buClr>
              <a:buFont typeface="Arial"/>
              <a:buNone/>
            </a:pPr>
            <a:r>
              <a:t/>
            </a:r>
            <a:endParaRPr b="0" baseline="0" i="0" sz="1800" u="none" cap="none" strike="noStrike">
              <a:solidFill>
                <a:srgbClr val="000000"/>
              </a:solidFill>
              <a:latin typeface="Arial"/>
              <a:ea typeface="Arial"/>
              <a:cs typeface="Arial"/>
              <a:sym typeface="Arial"/>
            </a:endParaRPr>
          </a:p>
          <a:p>
            <a:pPr indent="-425450" lvl="1" marL="850900" marR="0" rtl="0" algn="l">
              <a:spcBef>
                <a:spcPts val="400"/>
              </a:spcBef>
              <a:spcAft>
                <a:spcPts val="0"/>
              </a:spcAft>
              <a:buClr>
                <a:srgbClr val="AF242B"/>
              </a:buClr>
              <a:buFont typeface="Arial"/>
              <a:buNone/>
            </a:pPr>
            <a:r>
              <a:t/>
            </a:r>
            <a:endParaRPr b="0" baseline="0" i="0" sz="2000" u="none" cap="none" strike="noStrike">
              <a:solidFill>
                <a:srgbClr val="000000"/>
              </a:solidFill>
              <a:latin typeface="Arial"/>
              <a:ea typeface="Arial"/>
              <a:cs typeface="Arial"/>
              <a:sym typeface="Arial"/>
            </a:endParaRPr>
          </a:p>
          <a:p>
            <a:pPr indent="-79375" lvl="1" marL="688975" marR="0" rtl="0" algn="l">
              <a:spcBef>
                <a:spcPts val="640"/>
              </a:spcBef>
              <a:spcAft>
                <a:spcPts val="0"/>
              </a:spcAft>
              <a:buClr>
                <a:srgbClr val="AF242B"/>
              </a:buClr>
              <a:buFont typeface="Noto Sans Symbols"/>
              <a:buNone/>
            </a:pPr>
            <a:r>
              <a:t/>
            </a:r>
            <a:endParaRPr b="0" baseline="0" i="0" sz="3200" u="none" cap="none" strike="noStrike">
              <a:solidFill>
                <a:srgbClr val="000000"/>
              </a:solidFill>
              <a:latin typeface="Arial"/>
              <a:ea typeface="Arial"/>
              <a:cs typeface="Arial"/>
              <a:sym typeface="Arial"/>
            </a:endParaRPr>
          </a:p>
          <a:p>
            <a:pPr indent="-79375" lvl="1" marL="688975" marR="0" rtl="0" algn="l">
              <a:spcBef>
                <a:spcPts val="640"/>
              </a:spcBef>
              <a:spcAft>
                <a:spcPts val="0"/>
              </a:spcAft>
              <a:buClr>
                <a:srgbClr val="AF242B"/>
              </a:buClr>
              <a:buFont typeface="Noto Sans Symbols"/>
              <a:buNone/>
            </a:pPr>
            <a:r>
              <a:t/>
            </a:r>
            <a:endParaRPr b="0" baseline="0" i="0" sz="3200" u="none" cap="none" strike="noStrike">
              <a:solidFill>
                <a:srgbClr val="000000"/>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8" name="Shape 668"/>
        <p:cNvGrpSpPr/>
        <p:nvPr/>
      </p:nvGrpSpPr>
      <p:grpSpPr>
        <a:xfrm>
          <a:off x="0" y="0"/>
          <a:ext cx="0" cy="0"/>
          <a:chOff x="0" y="0"/>
          <a:chExt cx="0" cy="0"/>
        </a:xfrm>
      </p:grpSpPr>
      <p:sp>
        <p:nvSpPr>
          <p:cNvPr id="669" name="Shape 669"/>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Billing Document - Add Attachments</a:t>
            </a:r>
          </a:p>
        </p:txBody>
      </p:sp>
      <p:sp>
        <p:nvSpPr>
          <p:cNvPr id="670" name="Shape 67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71" name="Shape 671"/>
          <p:cNvSpPr txBox="1"/>
          <p:nvPr>
            <p:ph idx="12" type="sldNum"/>
          </p:nvPr>
        </p:nvSpPr>
        <p:spPr>
          <a:xfrm>
            <a:off x="-25400" y="6245225"/>
            <a:ext cx="488537" cy="41683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pic>
        <p:nvPicPr>
          <p:cNvPr id="672" name="Shape 672"/>
          <p:cNvPicPr preferRelativeResize="0"/>
          <p:nvPr/>
        </p:nvPicPr>
        <p:blipFill rotWithShape="1">
          <a:blip r:embed="rId3">
            <a:alphaModFix/>
          </a:blip>
          <a:srcRect b="0" l="0" r="0" t="0"/>
          <a:stretch/>
        </p:blipFill>
        <p:spPr>
          <a:xfrm>
            <a:off x="548729" y="2060799"/>
            <a:ext cx="8380870" cy="3746441"/>
          </a:xfrm>
          <a:prstGeom prst="rect">
            <a:avLst/>
          </a:prstGeom>
          <a:solidFill>
            <a:schemeClr val="accent1"/>
          </a:solidFill>
          <a:ln cap="flat" cmpd="sng" w="57150">
            <a:solidFill>
              <a:srgbClr val="FF0000"/>
            </a:solidFill>
            <a:prstDash val="solid"/>
            <a:miter/>
            <a:headEnd len="med" w="med" type="none"/>
            <a:tailEnd len="med" w="med" type="none"/>
          </a:ln>
        </p:spPr>
      </p:pic>
      <p:cxnSp>
        <p:nvCxnSpPr>
          <p:cNvPr id="673" name="Shape 673"/>
          <p:cNvCxnSpPr/>
          <p:nvPr/>
        </p:nvCxnSpPr>
        <p:spPr>
          <a:xfrm flipH="1">
            <a:off x="548729" y="1595573"/>
            <a:ext cx="4980200" cy="406094"/>
          </a:xfrm>
          <a:prstGeom prst="straightConnector1">
            <a:avLst/>
          </a:prstGeom>
          <a:solidFill>
            <a:srgbClr val="ED171F"/>
          </a:solidFill>
          <a:ln cap="flat" cmpd="sng" w="28575">
            <a:solidFill>
              <a:srgbClr val="FF0000"/>
            </a:solidFill>
            <a:prstDash val="solid"/>
            <a:round/>
            <a:headEnd len="med" w="med" type="none"/>
            <a:tailEnd len="med" w="med" type="none"/>
          </a:ln>
        </p:spPr>
      </p:cxnSp>
      <p:cxnSp>
        <p:nvCxnSpPr>
          <p:cNvPr id="674" name="Shape 674"/>
          <p:cNvCxnSpPr/>
          <p:nvPr/>
        </p:nvCxnSpPr>
        <p:spPr>
          <a:xfrm>
            <a:off x="5528930" y="1595573"/>
            <a:ext cx="3400670" cy="377832"/>
          </a:xfrm>
          <a:prstGeom prst="straightConnector1">
            <a:avLst/>
          </a:prstGeom>
          <a:solidFill>
            <a:srgbClr val="ED171F"/>
          </a:solidFill>
          <a:ln cap="flat" cmpd="sng" w="28575">
            <a:solidFill>
              <a:srgbClr val="FF0000"/>
            </a:solidFill>
            <a:prstDash val="solid"/>
            <a:round/>
            <a:headEnd len="med" w="med" type="none"/>
            <a:tailEnd len="med" w="med" type="none"/>
          </a:ln>
        </p:spPr>
      </p:cxnSp>
      <p:pic>
        <p:nvPicPr>
          <p:cNvPr id="675" name="Shape 675"/>
          <p:cNvPicPr preferRelativeResize="0"/>
          <p:nvPr/>
        </p:nvPicPr>
        <p:blipFill rotWithShape="1">
          <a:blip r:embed="rId4">
            <a:alphaModFix/>
          </a:blip>
          <a:srcRect b="0" l="0" r="0" t="0"/>
          <a:stretch/>
        </p:blipFill>
        <p:spPr>
          <a:xfrm>
            <a:off x="441237" y="1195523"/>
            <a:ext cx="8488363" cy="4000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346" name="Shape 346"/>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347" name="Shape 347"/>
          <p:cNvSpPr txBox="1"/>
          <p:nvPr/>
        </p:nvSpPr>
        <p:spPr>
          <a:xfrm>
            <a:off x="522514" y="3083441"/>
            <a:ext cx="8419873" cy="198732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1:</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Manual Billing Overview &amp; </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chemeClr val="dk1"/>
                </a:solidFill>
                <a:latin typeface="Arial"/>
                <a:ea typeface="Arial"/>
                <a:cs typeface="Arial"/>
                <a:sym typeface="Arial"/>
              </a:rPr>
              <a:t>Key Concepts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682" name="Shape 682"/>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Bill Statement Query</a:t>
            </a:r>
          </a:p>
        </p:txBody>
      </p:sp>
      <p:sp>
        <p:nvSpPr>
          <p:cNvPr id="683" name="Shape 683"/>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84" name="Shape 68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9" name="Shape 689"/>
        <p:cNvGrpSpPr/>
        <p:nvPr/>
      </p:nvGrpSpPr>
      <p:grpSpPr>
        <a:xfrm>
          <a:off x="0" y="0"/>
          <a:ext cx="0" cy="0"/>
          <a:chOff x="0" y="0"/>
          <a:chExt cx="0" cy="0"/>
        </a:xfrm>
      </p:grpSpPr>
      <p:sp>
        <p:nvSpPr>
          <p:cNvPr id="690" name="Shape 69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Statement – Entity and Query</a:t>
            </a:r>
          </a:p>
        </p:txBody>
      </p:sp>
      <p:sp>
        <p:nvSpPr>
          <p:cNvPr id="691" name="Shape 691"/>
          <p:cNvSpPr txBox="1"/>
          <p:nvPr>
            <p:ph idx="1" type="body"/>
          </p:nvPr>
        </p:nvSpPr>
        <p:spPr>
          <a:xfrm>
            <a:off x="387736" y="1134780"/>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Statement Entity</a:t>
            </a:r>
            <a:r>
              <a:rPr b="1" baseline="0" i="0" lang="en-US" sz="1800" u="none" cap="none" strike="noStrike">
                <a:solidFill>
                  <a:srgbClr val="000000"/>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Generated by Pegasys when the BD transaction is processed</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Pegasys “Statement Number” identifies the customer statement</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Provides Pegasys view of PDF statement, and includes PDF statement as attachment (for Recycling only)</a:t>
            </a:r>
          </a:p>
          <a:p>
            <a:pPr indent="-217487" lvl="0" marL="231775" marR="0" rtl="0" algn="l">
              <a:spcBef>
                <a:spcPts val="120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t>
            </a:r>
            <a:r>
              <a:rPr b="1" baseline="0" i="0" lang="en-US" sz="1800" u="sng" cap="none" strike="noStrike">
                <a:solidFill>
                  <a:schemeClr val="dk1"/>
                </a:solidFill>
                <a:latin typeface="Arial"/>
                <a:ea typeface="Arial"/>
                <a:cs typeface="Arial"/>
                <a:sym typeface="Arial"/>
              </a:rPr>
              <a:t>Billing Statement Query</a:t>
            </a:r>
            <a:r>
              <a:rPr b="0" baseline="0" i="0" lang="en-US" sz="1800" u="none" cap="none" strike="noStrike">
                <a:solidFill>
                  <a:schemeClr val="dk1"/>
                </a:solidFill>
                <a:latin typeface="Arial"/>
                <a:ea typeface="Arial"/>
                <a:cs typeface="Arial"/>
                <a:sym typeface="Arial"/>
              </a:rPr>
              <a:t> provides the ability to view:</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Statement-Level Balances (Statement Balances tab)</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Related BD (Billing Document) Balances (Document Balances tab)</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Vendor Balances (Vendor Balances tab)</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Statement Level Correspondence (Correspondence tab)</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Attachments/PDF statements</a:t>
            </a:r>
          </a:p>
          <a:p>
            <a:pPr indent="-466725" lvl="2" marL="11398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PDF statements are available once ARBILLGEN has been run</a:t>
            </a:r>
          </a:p>
          <a:p>
            <a:pPr indent="-136525" lvl="0" marL="231775" marR="0" rtl="0" algn="l">
              <a:spcBef>
                <a:spcPts val="10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692" name="Shape 692"/>
          <p:cNvSpPr txBox="1"/>
          <p:nvPr>
            <p:ph idx="12" type="sldNum"/>
          </p:nvPr>
        </p:nvSpPr>
        <p:spPr>
          <a:xfrm>
            <a:off x="0" y="6529753"/>
            <a:ext cx="550983" cy="31713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693" name="Shape 693"/>
          <p:cNvSpPr txBox="1"/>
          <p:nvPr>
            <p:ph idx="11" type="ftr"/>
          </p:nvPr>
        </p:nvSpPr>
        <p:spPr>
          <a:xfrm>
            <a:off x="398584"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8" name="Shape 698"/>
        <p:cNvGrpSpPr/>
        <p:nvPr/>
      </p:nvGrpSpPr>
      <p:grpSpPr>
        <a:xfrm>
          <a:off x="0" y="0"/>
          <a:ext cx="0" cy="0"/>
          <a:chOff x="0" y="0"/>
          <a:chExt cx="0" cy="0"/>
        </a:xfrm>
      </p:grpSpPr>
      <p:sp>
        <p:nvSpPr>
          <p:cNvPr id="699" name="Shape 699"/>
          <p:cNvSpPr txBox="1"/>
          <p:nvPr>
            <p:ph type="title"/>
          </p:nvPr>
        </p:nvSpPr>
        <p:spPr>
          <a:xfrm>
            <a:off x="455612" y="331787"/>
            <a:ext cx="852301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Statement Query – Search Criteria</a:t>
            </a:r>
          </a:p>
        </p:txBody>
      </p:sp>
      <p:sp>
        <p:nvSpPr>
          <p:cNvPr id="700" name="Shape 700"/>
          <p:cNvSpPr txBox="1"/>
          <p:nvPr/>
        </p:nvSpPr>
        <p:spPr>
          <a:xfrm>
            <a:off x="4404576" y="3639596"/>
            <a:ext cx="4442542" cy="1440393"/>
          </a:xfrm>
          <a:prstGeom prst="rect">
            <a:avLst/>
          </a:prstGeom>
          <a:noFill/>
          <a:ln>
            <a:noFill/>
          </a:ln>
        </p:spPr>
        <p:txBody>
          <a:bodyPr anchorCtr="0" anchor="t" bIns="45700" lIns="91425" rIns="91425" tIns="45700">
            <a:noAutofit/>
          </a:bodyPr>
          <a:lstStyle/>
          <a:p>
            <a:pPr indent="-174625" lvl="0" marL="231775" marR="0" rtl="0" algn="l">
              <a:spcBef>
                <a:spcPts val="0"/>
              </a:spcBef>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174625" lvl="0" marL="231775" marR="0" rtl="0" algn="l">
              <a:spcBef>
                <a:spcPts val="240"/>
              </a:spcBef>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360"/>
              </a:spcBef>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701" name="Shape 701"/>
          <p:cNvSpPr txBox="1"/>
          <p:nvPr>
            <p:ph idx="12" type="sldNum"/>
          </p:nvPr>
        </p:nvSpPr>
        <p:spPr>
          <a:xfrm>
            <a:off x="-50192" y="6616800"/>
            <a:ext cx="778456" cy="241199"/>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graphicFrame>
        <p:nvGraphicFramePr>
          <p:cNvPr id="702" name="Shape 702"/>
          <p:cNvGraphicFramePr/>
          <p:nvPr/>
        </p:nvGraphicFramePr>
        <p:xfrm>
          <a:off x="586835" y="5079992"/>
          <a:ext cx="3000000" cy="3000000"/>
        </p:xfrm>
        <a:graphic>
          <a:graphicData uri="http://schemas.openxmlformats.org/drawingml/2006/table">
            <a:tbl>
              <a:tblPr bandRow="1" firstRow="1">
                <a:noFill/>
                <a:tableStyleId>{938D2F83-5115-4173-BBD9-2BE7A2394F4F}</a:tableStyleId>
              </a:tblPr>
              <a:tblGrid>
                <a:gridCol w="3236350"/>
                <a:gridCol w="4019100"/>
              </a:tblGrid>
              <a:tr h="271700">
                <a:tc>
                  <a:txBody>
                    <a:bodyPr>
                      <a:noAutofit/>
                    </a:bodyPr>
                    <a:lstStyle/>
                    <a:p>
                      <a:pPr indent="0" lvl="0" marL="0" marR="0" rtl="0" algn="ctr">
                        <a:spcBef>
                          <a:spcPts val="0"/>
                        </a:spcBef>
                        <a:buSzPct val="25000"/>
                        <a:buNone/>
                      </a:pPr>
                      <a:r>
                        <a:rPr baseline="0" lang="en-US" sz="1400" u="none" cap="none" strike="noStrike">
                          <a:solidFill>
                            <a:schemeClr val="lt1"/>
                          </a:solidFill>
                          <a:latin typeface="Arial"/>
                          <a:ea typeface="Arial"/>
                          <a:cs typeface="Arial"/>
                          <a:sym typeface="Arial"/>
                        </a:rPr>
                        <a:t>General Criteria</a:t>
                      </a:r>
                    </a:p>
                  </a:txBody>
                  <a:tcPr marT="0" marB="0" marR="0" marL="0" anchor="ctr"/>
                </a:tc>
                <a:tc>
                  <a:txBody>
                    <a:bodyPr>
                      <a:noAutofit/>
                    </a:bodyPr>
                    <a:lstStyle/>
                    <a:p>
                      <a:pPr indent="0" lvl="0" marL="0" marR="0" rtl="0" algn="ctr">
                        <a:spcBef>
                          <a:spcPts val="0"/>
                        </a:spcBef>
                        <a:buSzPct val="25000"/>
                        <a:buNone/>
                      </a:pPr>
                      <a:r>
                        <a:rPr baseline="0" lang="en-US" sz="1400" u="none" cap="none" strike="noStrike"/>
                        <a:t>Billing Criteria</a:t>
                      </a:r>
                    </a:p>
                  </a:txBody>
                  <a:tcPr marT="0" marB="0" marR="0" marL="0" anchor="ctr"/>
                </a:tc>
              </a:tr>
              <a:tr h="242650">
                <a:tc>
                  <a:txBody>
                    <a:bodyPr>
                      <a:noAutofit/>
                    </a:bodyPr>
                    <a:lstStyle/>
                    <a:p>
                      <a:pPr indent="0" lvl="0" marL="0" marR="0" rtl="0" algn="l">
                        <a:spcBef>
                          <a:spcPts val="0"/>
                        </a:spcBef>
                        <a:buSzPct val="25000"/>
                        <a:buNone/>
                      </a:pPr>
                      <a:r>
                        <a:rPr baseline="0" lang="en-US" sz="1200" u="none" cap="none" strike="noStrike"/>
                        <a:t>Statement Number</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t>Print Option – Yes, No, Blank (both)</a:t>
                      </a:r>
                    </a:p>
                  </a:txBody>
                  <a:tcPr marT="9525" marB="0" marR="9525" marL="9525" anchor="ctr"/>
                </a:tc>
              </a:tr>
              <a:tr h="242650">
                <a:tc>
                  <a:txBody>
                    <a:bodyPr>
                      <a:noAutofit/>
                    </a:bodyPr>
                    <a:lstStyle/>
                    <a:p>
                      <a:pPr indent="0" lvl="0" marL="0" marR="0" rtl="0" algn="l">
                        <a:spcBef>
                          <a:spcPts val="0"/>
                        </a:spcBef>
                        <a:buSzPct val="25000"/>
                        <a:buNone/>
                      </a:pPr>
                      <a:r>
                        <a:rPr baseline="0" lang="en-US" sz="1200" u="none" cap="none" strike="noStrike"/>
                        <a:t>Vendor Code</a:t>
                      </a:r>
                    </a:p>
                  </a:txBody>
                  <a:tcPr marT="9525" marB="0" marR="9525" marL="9525" anchor="ctr"/>
                </a:tc>
                <a:tc>
                  <a:txBody>
                    <a:bodyPr>
                      <a:noAutofit/>
                    </a:bodyPr>
                    <a:lstStyle/>
                    <a:p>
                      <a:pPr indent="0" lvl="0" marL="0" marR="0" rtl="0" algn="l">
                        <a:spcBef>
                          <a:spcPts val="0"/>
                        </a:spcBef>
                        <a:buSzPct val="25000"/>
                        <a:buNone/>
                      </a:pPr>
                      <a:r>
                        <a:rPr baseline="0" lang="en-US" sz="1200" u="none" cap="none" strike="noStrike"/>
                        <a:t>Statement Generated Flag – Yes, No, Blank (both)</a:t>
                      </a:r>
                    </a:p>
                  </a:txBody>
                  <a:tcPr marT="9525" marB="0" marR="9525" marL="9525" anchor="ctr"/>
                </a:tc>
              </a:tr>
              <a:tr h="242650">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Bill Type – Standard/Non-IPAC, IPAC</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t>Statement Print Dates</a:t>
                      </a:r>
                    </a:p>
                  </a:txBody>
                  <a:tcPr marT="9525" marB="0" marR="9525" marL="9525" anchor="ctr"/>
                </a:tc>
              </a:tr>
              <a:tr h="242650">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Blank (both)</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solidFill>
                            <a:schemeClr val="dk1"/>
                          </a:solidFill>
                          <a:latin typeface="Arial"/>
                          <a:ea typeface="Arial"/>
                          <a:cs typeface="Arial"/>
                          <a:sym typeface="Arial"/>
                        </a:rPr>
                        <a:t>Collection Due Dates</a:t>
                      </a:r>
                    </a:p>
                  </a:txBody>
                  <a:tcPr marT="9525" marB="0" marR="9525" marL="9525" anchor="ctr"/>
                </a:tc>
              </a:tr>
              <a:tr h="242650">
                <a:tc>
                  <a:txBody>
                    <a:bodyPr>
                      <a:noAutofit/>
                    </a:bodyPr>
                    <a:lstStyle/>
                    <a:p>
                      <a:pPr indent="0" lvl="0" marL="0" marR="0" rtl="0" algn="l">
                        <a:spcBef>
                          <a:spcPts val="0"/>
                        </a:spcBef>
                        <a:buSzPct val="25000"/>
                        <a:buNone/>
                      </a:pPr>
                      <a:r>
                        <a:rPr baseline="0" lang="en-US" sz="1200" u="none" cap="none" strike="noStrike">
                          <a:solidFill>
                            <a:schemeClr val="dk1"/>
                          </a:solidFill>
                          <a:latin typeface="Arial"/>
                          <a:ea typeface="Arial"/>
                          <a:cs typeface="Arial"/>
                          <a:sym typeface="Arial"/>
                        </a:rPr>
                        <a:t>Business Line</a:t>
                      </a:r>
                    </a:p>
                  </a:txBody>
                  <a:tcPr marT="9525" marB="0" marR="9525" marL="9525" anchor="ctr"/>
                </a:tc>
                <a:tc>
                  <a:txBody>
                    <a:bodyPr>
                      <a:noAutofit/>
                    </a:bodyPr>
                    <a:lstStyle/>
                    <a:p>
                      <a:pPr indent="0" lvl="0" marL="0" marR="0" rtl="0" algn="l">
                        <a:spcBef>
                          <a:spcPts val="0"/>
                        </a:spcBef>
                        <a:buClr>
                          <a:srgbClr val="AF242B"/>
                        </a:buClr>
                        <a:buSzPct val="25000"/>
                        <a:buFont typeface="Noto Sans Symbols"/>
                        <a:buNone/>
                      </a:pPr>
                      <a:r>
                        <a:rPr baseline="0" lang="en-US" sz="1200" u="none" cap="none" strike="noStrike">
                          <a:solidFill>
                            <a:schemeClr val="dk1"/>
                          </a:solidFill>
                          <a:latin typeface="Arial"/>
                          <a:ea typeface="Arial"/>
                          <a:cs typeface="Arial"/>
                          <a:sym typeface="Arial"/>
                        </a:rPr>
                        <a:t>Last Statement Print Date</a:t>
                      </a:r>
                    </a:p>
                  </a:txBody>
                  <a:tcPr marT="9525" marB="0" marR="9525" marL="9525" anchor="ctr"/>
                </a:tc>
              </a:tr>
            </a:tbl>
          </a:graphicData>
        </a:graphic>
      </p:graphicFrame>
      <p:sp>
        <p:nvSpPr>
          <p:cNvPr id="703" name="Shape 703"/>
          <p:cNvSpPr txBox="1"/>
          <p:nvPr/>
        </p:nvSpPr>
        <p:spPr>
          <a:xfrm>
            <a:off x="363414" y="6564922"/>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pic>
        <p:nvPicPr>
          <p:cNvPr id="704" name="Shape 704"/>
          <p:cNvPicPr preferRelativeResize="0"/>
          <p:nvPr/>
        </p:nvPicPr>
        <p:blipFill rotWithShape="1">
          <a:blip r:embed="rId3">
            <a:alphaModFix/>
          </a:blip>
          <a:srcRect b="0" l="0" r="0" t="0"/>
          <a:stretch/>
        </p:blipFill>
        <p:spPr>
          <a:xfrm>
            <a:off x="589533" y="1642669"/>
            <a:ext cx="7430113" cy="3449195"/>
          </a:xfrm>
          <a:prstGeom prst="rect">
            <a:avLst/>
          </a:prstGeom>
          <a:noFill/>
          <a:ln cap="flat" cmpd="sng" w="31750">
            <a:solidFill>
              <a:schemeClr val="dk1"/>
            </a:solidFill>
            <a:prstDash val="solid"/>
            <a:miter/>
            <a:headEnd len="med" w="med" type="none"/>
            <a:tailEnd len="med" w="med" type="none"/>
          </a:ln>
        </p:spPr>
      </p:pic>
      <p:sp>
        <p:nvSpPr>
          <p:cNvPr id="705" name="Shape 705"/>
          <p:cNvSpPr/>
          <p:nvPr/>
        </p:nvSpPr>
        <p:spPr>
          <a:xfrm>
            <a:off x="589533" y="1085649"/>
            <a:ext cx="743011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Pegasys &gt; Queries &gt; Accounts Receivable &gt; Billing Statement Query</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0" name="Shape 710"/>
        <p:cNvGrpSpPr/>
        <p:nvPr/>
      </p:nvGrpSpPr>
      <p:grpSpPr>
        <a:xfrm>
          <a:off x="0" y="0"/>
          <a:ext cx="0" cy="0"/>
          <a:chOff x="0" y="0"/>
          <a:chExt cx="0" cy="0"/>
        </a:xfrm>
      </p:grpSpPr>
      <p:sp>
        <p:nvSpPr>
          <p:cNvPr id="711" name="Shape 71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Statement Level Correspondence</a:t>
            </a:r>
          </a:p>
        </p:txBody>
      </p:sp>
      <p:sp>
        <p:nvSpPr>
          <p:cNvPr id="712" name="Shape 712"/>
          <p:cNvSpPr txBox="1"/>
          <p:nvPr>
            <p:ph idx="1" type="body"/>
          </p:nvPr>
        </p:nvSpPr>
        <p:spPr>
          <a:xfrm>
            <a:off x="469900" y="1254033"/>
            <a:ext cx="8472488" cy="490546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Correspondence supports:</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Communication between GSA and Customers</a:t>
            </a:r>
            <a:r>
              <a:rPr b="0" baseline="0" i="0" lang="en-US" sz="1800" u="none" cap="none" strike="noStrike">
                <a:solidFill>
                  <a:schemeClr val="dk1"/>
                </a:solidFill>
                <a:latin typeface="Arial"/>
                <a:ea typeface="Arial"/>
                <a:cs typeface="Arial"/>
                <a:sym typeface="Arial"/>
              </a:rPr>
              <a:t> using Pegasys and VCSS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ability to add attachments to the correspondence record</a:t>
            </a:r>
          </a:p>
          <a:p>
            <a:pPr indent="-187325" lvl="1" marL="568325" marR="0" rtl="0" algn="l">
              <a:spcBef>
                <a:spcPts val="12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Correspondence provides GSA with the ability to:</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Initiate</a:t>
            </a:r>
            <a:r>
              <a:rPr b="0" baseline="0" i="0" lang="en-US" sz="1800" u="none" cap="none" strike="noStrike">
                <a:solidFill>
                  <a:schemeClr val="dk1"/>
                </a:solidFill>
                <a:latin typeface="Arial"/>
                <a:ea typeface="Arial"/>
                <a:cs typeface="Arial"/>
                <a:sym typeface="Arial"/>
              </a:rPr>
              <a:t> communication with the customer</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Record</a:t>
            </a:r>
            <a:r>
              <a:rPr b="0" baseline="0" i="0" lang="en-US" sz="1800" u="none" cap="none" strike="noStrike">
                <a:solidFill>
                  <a:schemeClr val="dk1"/>
                </a:solidFill>
                <a:latin typeface="Arial"/>
                <a:ea typeface="Arial"/>
                <a:cs typeface="Arial"/>
                <a:sym typeface="Arial"/>
              </a:rPr>
              <a:t> and track customer communication</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Respond</a:t>
            </a:r>
            <a:r>
              <a:rPr b="0" baseline="0" i="0" lang="en-US" sz="1800" u="none" cap="none" strike="noStrike">
                <a:solidFill>
                  <a:schemeClr val="dk1"/>
                </a:solidFill>
                <a:latin typeface="Arial"/>
                <a:ea typeface="Arial"/>
                <a:cs typeface="Arial"/>
                <a:sym typeface="Arial"/>
              </a:rPr>
              <a:t> to customer communication</a:t>
            </a:r>
          </a:p>
          <a:p>
            <a:pPr indent="-187325" lvl="1" marL="568325" marR="0" rtl="0" algn="l">
              <a:spcBef>
                <a:spcPts val="12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Two Sources of Correspondence</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VCSS</a:t>
            </a:r>
            <a:r>
              <a:rPr b="0" baseline="0" i="0" lang="en-US" sz="1800" u="none" cap="none" strike="noStrike">
                <a:solidFill>
                  <a:schemeClr val="dk1"/>
                </a:solidFill>
                <a:latin typeface="Arial"/>
                <a:ea typeface="Arial"/>
                <a:cs typeface="Arial"/>
                <a:sym typeface="Arial"/>
              </a:rPr>
              <a:t>: Customer initiated</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Pegasys</a:t>
            </a:r>
            <a:r>
              <a:rPr b="0" baseline="0" i="0" lang="en-US" sz="1800" u="none" cap="none" strike="noStrike">
                <a:solidFill>
                  <a:schemeClr val="dk1"/>
                </a:solidFill>
                <a:latin typeface="Arial"/>
                <a:ea typeface="Arial"/>
                <a:cs typeface="Arial"/>
                <a:sym typeface="Arial"/>
              </a:rPr>
              <a:t>: User-entered correspondence</a:t>
            </a:r>
          </a:p>
          <a:p>
            <a:pPr indent="-120650" lvl="1" marL="568325" marR="0" rtl="0" algn="l">
              <a:spcBef>
                <a:spcPts val="10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107950" lvl="0" marL="231775" marR="0" rtl="0" algn="l">
              <a:spcBef>
                <a:spcPts val="1120"/>
              </a:spcBef>
              <a:spcAft>
                <a:spcPts val="60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713" name="Shape 71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14" name="Shape 71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x="0" y="0"/>
          <a:ext cx="0" cy="0"/>
          <a:chOff x="0" y="0"/>
          <a:chExt cx="0" cy="0"/>
        </a:xfrm>
      </p:grpSpPr>
      <p:sp>
        <p:nvSpPr>
          <p:cNvPr id="720" name="Shape 72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Billing Statement Query – Correspondence</a:t>
            </a:r>
          </a:p>
        </p:txBody>
      </p:sp>
      <p:sp>
        <p:nvSpPr>
          <p:cNvPr id="721" name="Shape 72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22" name="Shape 722"/>
          <p:cNvSpPr txBox="1"/>
          <p:nvPr>
            <p:ph idx="12" type="sldNum"/>
          </p:nvPr>
        </p:nvSpPr>
        <p:spPr>
          <a:xfrm>
            <a:off x="-25400" y="6245225"/>
            <a:ext cx="460374"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723" name="Shape 723"/>
          <p:cNvSpPr/>
          <p:nvPr/>
        </p:nvSpPr>
        <p:spPr>
          <a:xfrm>
            <a:off x="570016" y="1146683"/>
            <a:ext cx="8182097" cy="738664"/>
          </a:xfrm>
          <a:prstGeom prst="rect">
            <a:avLst/>
          </a:prstGeom>
          <a:noFill/>
          <a:ln>
            <a:noFill/>
          </a:ln>
        </p:spPr>
        <p:txBody>
          <a:bodyPr anchorCtr="0" anchor="t" bIns="45700" lIns="91425" rIns="91425" tIns="45700">
            <a:noAutofit/>
          </a:bodyPr>
          <a:lstStyle/>
          <a:p>
            <a:pPr indent="-3175" lvl="2" marL="231775" marR="0" rtl="0" algn="l">
              <a:spcBef>
                <a:spcPts val="0"/>
              </a:spcBef>
              <a:spcAft>
                <a:spcPts val="600"/>
              </a:spcAft>
              <a:buSzPct val="25000"/>
              <a:buNone/>
            </a:pPr>
            <a:r>
              <a:rPr b="0" baseline="0" i="0" lang="en-US" sz="2100" u="none" cap="none" strike="noStrike">
                <a:solidFill>
                  <a:schemeClr val="dk1"/>
                </a:solidFill>
                <a:latin typeface="Arial"/>
                <a:ea typeface="Arial"/>
                <a:cs typeface="Arial"/>
                <a:sym typeface="Arial"/>
              </a:rPr>
              <a:t>Pegasys &gt; Queries &gt; Accounts Receivable &gt; Billing Statement Query  </a:t>
            </a:r>
          </a:p>
        </p:txBody>
      </p:sp>
      <p:pic>
        <p:nvPicPr>
          <p:cNvPr id="724" name="Shape 724"/>
          <p:cNvPicPr preferRelativeResize="0"/>
          <p:nvPr/>
        </p:nvPicPr>
        <p:blipFill rotWithShape="1">
          <a:blip r:embed="rId3">
            <a:alphaModFix/>
          </a:blip>
          <a:srcRect b="0" l="0" r="0" t="0"/>
          <a:stretch/>
        </p:blipFill>
        <p:spPr>
          <a:xfrm>
            <a:off x="449468" y="1916125"/>
            <a:ext cx="6972609" cy="2976509"/>
          </a:xfrm>
          <a:prstGeom prst="rect">
            <a:avLst/>
          </a:prstGeom>
          <a:noFill/>
          <a:ln>
            <a:noFill/>
          </a:ln>
        </p:spPr>
      </p:pic>
      <p:pic>
        <p:nvPicPr>
          <p:cNvPr id="725" name="Shape 725"/>
          <p:cNvPicPr preferRelativeResize="0"/>
          <p:nvPr/>
        </p:nvPicPr>
        <p:blipFill rotWithShape="1">
          <a:blip r:embed="rId4">
            <a:alphaModFix/>
          </a:blip>
          <a:srcRect b="0" l="0" r="0" t="0"/>
          <a:stretch/>
        </p:blipFill>
        <p:spPr>
          <a:xfrm>
            <a:off x="2778825" y="2400383"/>
            <a:ext cx="6175169" cy="3581399"/>
          </a:xfrm>
          <a:prstGeom prst="rect">
            <a:avLst/>
          </a:prstGeom>
          <a:noFill/>
          <a:ln>
            <a:noFill/>
          </a:ln>
        </p:spPr>
      </p:pic>
      <p:cxnSp>
        <p:nvCxnSpPr>
          <p:cNvPr id="726" name="Shape 726"/>
          <p:cNvCxnSpPr/>
          <p:nvPr/>
        </p:nvCxnSpPr>
        <p:spPr>
          <a:xfrm>
            <a:off x="4085112" y="2211466"/>
            <a:ext cx="4667001" cy="188916"/>
          </a:xfrm>
          <a:prstGeom prst="straightConnector1">
            <a:avLst/>
          </a:prstGeom>
          <a:solidFill>
            <a:srgbClr val="ED171F"/>
          </a:solidFill>
          <a:ln cap="flat" cmpd="sng" w="28575">
            <a:solidFill>
              <a:srgbClr val="FF0000"/>
            </a:solidFill>
            <a:prstDash val="solid"/>
            <a:round/>
            <a:headEnd len="med" w="med" type="none"/>
            <a:tailEnd len="med" w="med" type="none"/>
          </a:ln>
        </p:spPr>
      </p:cxnSp>
      <p:cxnSp>
        <p:nvCxnSpPr>
          <p:cNvPr id="727" name="Shape 727"/>
          <p:cNvCxnSpPr/>
          <p:nvPr/>
        </p:nvCxnSpPr>
        <p:spPr>
          <a:xfrm flipH="1" rot="10800000">
            <a:off x="2778825" y="2211467"/>
            <a:ext cx="1306286" cy="188916"/>
          </a:xfrm>
          <a:prstGeom prst="straightConnector1">
            <a:avLst/>
          </a:prstGeom>
          <a:solidFill>
            <a:srgbClr val="ED171F"/>
          </a:solidFill>
          <a:ln cap="flat" cmpd="sng" w="28575">
            <a:solidFill>
              <a:srgbClr val="FF0000"/>
            </a:solidFill>
            <a:prstDash val="solid"/>
            <a:round/>
            <a:headEnd len="med" w="med" type="none"/>
            <a:tailEnd len="med" w="med" type="none"/>
          </a:ln>
        </p:spPr>
      </p:cxn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type="title"/>
          </p:nvPr>
        </p:nvSpPr>
        <p:spPr>
          <a:xfrm>
            <a:off x="455612" y="331787"/>
            <a:ext cx="8094620"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Billing Statement Query – Correspondence Page</a:t>
            </a:r>
          </a:p>
        </p:txBody>
      </p:sp>
      <p:sp>
        <p:nvSpPr>
          <p:cNvPr id="734" name="Shape 73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35" name="Shape 735"/>
          <p:cNvSpPr txBox="1"/>
          <p:nvPr>
            <p:ph idx="12" type="sldNum"/>
          </p:nvPr>
        </p:nvSpPr>
        <p:spPr>
          <a:xfrm>
            <a:off x="-25400" y="6245225"/>
            <a:ext cx="460374"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pic>
        <p:nvPicPr>
          <p:cNvPr id="736" name="Shape 736"/>
          <p:cNvPicPr preferRelativeResize="0"/>
          <p:nvPr/>
        </p:nvPicPr>
        <p:blipFill rotWithShape="1">
          <a:blip r:embed="rId3">
            <a:alphaModFix/>
          </a:blip>
          <a:srcRect b="0" l="0" r="0" t="0"/>
          <a:stretch/>
        </p:blipFill>
        <p:spPr>
          <a:xfrm>
            <a:off x="1116280" y="1107037"/>
            <a:ext cx="6673931" cy="3595592"/>
          </a:xfrm>
          <a:prstGeom prst="rect">
            <a:avLst/>
          </a:prstGeom>
          <a:noFill/>
          <a:ln>
            <a:noFill/>
          </a:ln>
        </p:spPr>
      </p:pic>
      <p:pic>
        <p:nvPicPr>
          <p:cNvPr id="737" name="Shape 737"/>
          <p:cNvPicPr preferRelativeResize="0"/>
          <p:nvPr/>
        </p:nvPicPr>
        <p:blipFill rotWithShape="1">
          <a:blip r:embed="rId4">
            <a:alphaModFix/>
          </a:blip>
          <a:srcRect b="0" l="0" r="0" t="0"/>
          <a:stretch/>
        </p:blipFill>
        <p:spPr>
          <a:xfrm>
            <a:off x="1116280" y="4702628"/>
            <a:ext cx="6673931" cy="1750694"/>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Non-IPAC Disputes via VCSS</a:t>
            </a:r>
            <a:br>
              <a:rPr b="1" baseline="0" i="0" lang="en-US" sz="1400" u="none" cap="none" strike="noStrike">
                <a:solidFill>
                  <a:schemeClr val="lt1"/>
                </a:solidFill>
                <a:latin typeface="Arial"/>
                <a:ea typeface="Arial"/>
                <a:cs typeface="Arial"/>
                <a:sym typeface="Arial"/>
              </a:rPr>
            </a:br>
          </a:p>
        </p:txBody>
      </p:sp>
      <p:sp>
        <p:nvSpPr>
          <p:cNvPr id="744" name="Shape 744"/>
          <p:cNvSpPr txBox="1"/>
          <p:nvPr>
            <p:ph idx="1" type="body"/>
          </p:nvPr>
        </p:nvSpPr>
        <p:spPr>
          <a:xfrm>
            <a:off x="618141" y="2339552"/>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Outstanding Bills Query</a:t>
            </a:r>
          </a:p>
        </p:txBody>
      </p:sp>
      <p:sp>
        <p:nvSpPr>
          <p:cNvPr id="745" name="Shape 745"/>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46" name="Shape 746"/>
          <p:cNvSpPr txBox="1"/>
          <p:nvPr>
            <p:ph idx="12" type="sldNum"/>
          </p:nvPr>
        </p:nvSpPr>
        <p:spPr>
          <a:xfrm>
            <a:off x="-25400" y="6562845"/>
            <a:ext cx="381000" cy="2951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Outstanding Bills Query</a:t>
            </a:r>
          </a:p>
        </p:txBody>
      </p:sp>
      <p:sp>
        <p:nvSpPr>
          <p:cNvPr id="753" name="Shape 753"/>
          <p:cNvSpPr txBox="1"/>
          <p:nvPr>
            <p:ph idx="1" type="body"/>
          </p:nvPr>
        </p:nvSpPr>
        <p:spPr>
          <a:xfrm>
            <a:off x="630491" y="1242378"/>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t>
            </a:r>
            <a:r>
              <a:rPr b="1" baseline="0" i="0" lang="en-US" sz="1800" u="sng" cap="none" strike="noStrike">
                <a:solidFill>
                  <a:schemeClr val="dk1"/>
                </a:solidFill>
                <a:latin typeface="Arial"/>
                <a:ea typeface="Arial"/>
                <a:cs typeface="Arial"/>
                <a:sym typeface="Arial"/>
              </a:rPr>
              <a:t>Outstanding Bills Query</a:t>
            </a:r>
            <a:r>
              <a:rPr b="0" baseline="0" i="0" lang="en-US" sz="1800" u="none" cap="none" strike="noStrike">
                <a:solidFill>
                  <a:schemeClr val="dk1"/>
                </a:solidFill>
                <a:latin typeface="Arial"/>
                <a:ea typeface="Arial"/>
                <a:cs typeface="Arial"/>
                <a:sym typeface="Arial"/>
              </a:rPr>
              <a:t>:</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Allows users to identify Billing Documents/Statements </a:t>
            </a:r>
            <a:r>
              <a:rPr b="0" baseline="0" i="0" lang="en-US" sz="1800" u="sng" cap="none" strike="noStrike">
                <a:solidFill>
                  <a:schemeClr val="dk1"/>
                </a:solidFill>
                <a:latin typeface="Arial"/>
                <a:ea typeface="Arial"/>
                <a:cs typeface="Arial"/>
                <a:sym typeface="Arial"/>
              </a:rPr>
              <a:t>fully or partially not collected</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Displays all unliquidated Billing Document Accounting Lines</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Documents remain in the table until the outstanding amount becomes zero</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table is updated as Billing Documents are processed</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Outstanding Bill Query - Actions: </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Allows users to </a:t>
            </a:r>
            <a:r>
              <a:rPr b="0" baseline="0" i="0" lang="en-US" sz="1800" u="sng" cap="none" strike="noStrike">
                <a:solidFill>
                  <a:schemeClr val="dk1"/>
                </a:solidFill>
                <a:latin typeface="Arial"/>
                <a:ea typeface="Arial"/>
                <a:cs typeface="Arial"/>
                <a:sym typeface="Arial"/>
              </a:rPr>
              <a:t>query for outstanding bills</a:t>
            </a:r>
            <a:r>
              <a:rPr b="0" baseline="0" i="0" lang="en-US" sz="1800" u="none" cap="none" strike="noStrike">
                <a:solidFill>
                  <a:schemeClr val="dk1"/>
                </a:solidFill>
                <a:latin typeface="Arial"/>
                <a:ea typeface="Arial"/>
                <a:cs typeface="Arial"/>
                <a:sym typeface="Arial"/>
              </a:rPr>
              <a:t> by a number of search fields</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E.g. uncollected, non written-off, etc.</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Launch Billing Documents</a:t>
            </a:r>
            <a:r>
              <a:rPr b="0" baseline="0" i="0" lang="en-US" sz="1800" u="none" cap="none" strike="noStrike">
                <a:solidFill>
                  <a:schemeClr val="dk1"/>
                </a:solidFill>
                <a:latin typeface="Arial"/>
                <a:ea typeface="Arial"/>
                <a:cs typeface="Arial"/>
                <a:sym typeface="Arial"/>
              </a:rPr>
              <a:t> from the query to edit or view as needed</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Launch the Credit Application Worksheet</a:t>
            </a:r>
            <a:r>
              <a:rPr b="0" baseline="0" i="0" lang="en-US" sz="1800" u="none" cap="none" strike="noStrike">
                <a:solidFill>
                  <a:schemeClr val="dk1"/>
                </a:solidFill>
                <a:latin typeface="Arial"/>
                <a:ea typeface="Arial"/>
                <a:cs typeface="Arial"/>
                <a:sym typeface="Arial"/>
              </a:rPr>
              <a:t> to apply, refund, or transfer to Treasury Non-IPAC Credits</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Generate IPAC refunds</a:t>
            </a:r>
          </a:p>
        </p:txBody>
      </p:sp>
      <p:sp>
        <p:nvSpPr>
          <p:cNvPr id="754" name="Shape 754"/>
          <p:cNvSpPr txBox="1"/>
          <p:nvPr>
            <p:ph idx="12" type="sldNum"/>
          </p:nvPr>
        </p:nvSpPr>
        <p:spPr>
          <a:xfrm>
            <a:off x="0" y="6529753"/>
            <a:ext cx="468922" cy="31713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755" name="Shape 75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sp>
        <p:nvSpPr>
          <p:cNvPr id="761" name="Shape 76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Outstanding Bills Query – Search Criteria</a:t>
            </a:r>
          </a:p>
        </p:txBody>
      </p:sp>
      <p:sp>
        <p:nvSpPr>
          <p:cNvPr id="762" name="Shape 762"/>
          <p:cNvSpPr txBox="1"/>
          <p:nvPr>
            <p:ph idx="1" type="body"/>
          </p:nvPr>
        </p:nvSpPr>
        <p:spPr>
          <a:xfrm>
            <a:off x="620537" y="1167078"/>
            <a:ext cx="7003005" cy="4691061"/>
          </a:xfrm>
          <a:prstGeom prst="rect">
            <a:avLst/>
          </a:prstGeom>
          <a:noFill/>
          <a:ln>
            <a:noFill/>
          </a:ln>
        </p:spPr>
        <p:txBody>
          <a:bodyPr anchorCtr="0" anchor="t" bIns="45700" lIns="91425" rIns="91425" tIns="45700">
            <a:noAutofit/>
          </a:bodyPr>
          <a:lstStyle/>
          <a:p>
            <a:pPr indent="-231775" lvl="1"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&gt; Queries &gt; Accounts Receivable &gt; Outstanding Bills</a:t>
            </a: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17475" lvl="1" marL="231775" marR="0" rtl="0" algn="l">
              <a:spcBef>
                <a:spcPts val="4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763" name="Shape 763"/>
          <p:cNvSpPr txBox="1"/>
          <p:nvPr>
            <p:ph idx="11" type="ftr"/>
          </p:nvPr>
        </p:nvSpPr>
        <p:spPr>
          <a:xfrm>
            <a:off x="410306" y="6583931"/>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64" name="Shape 764"/>
          <p:cNvSpPr txBox="1"/>
          <p:nvPr>
            <p:ph idx="12" type="sldNum"/>
          </p:nvPr>
        </p:nvSpPr>
        <p:spPr>
          <a:xfrm>
            <a:off x="0" y="6583931"/>
            <a:ext cx="549313" cy="262956"/>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pic>
        <p:nvPicPr>
          <p:cNvPr id="765" name="Shape 765"/>
          <p:cNvPicPr preferRelativeResize="0"/>
          <p:nvPr/>
        </p:nvPicPr>
        <p:blipFill rotWithShape="1">
          <a:blip r:embed="rId3">
            <a:alphaModFix/>
          </a:blip>
          <a:srcRect b="0" l="0" r="2558" t="14238"/>
          <a:stretch/>
        </p:blipFill>
        <p:spPr>
          <a:xfrm>
            <a:off x="538683" y="1701207"/>
            <a:ext cx="6702087" cy="3539427"/>
          </a:xfrm>
          <a:prstGeom prst="rect">
            <a:avLst/>
          </a:prstGeom>
          <a:noFill/>
          <a:ln cap="flat" cmpd="sng" w="31750">
            <a:solidFill>
              <a:schemeClr val="dk1"/>
            </a:solidFill>
            <a:prstDash val="solid"/>
            <a:miter/>
            <a:headEnd len="med" w="med" type="none"/>
            <a:tailEnd len="med" w="med" type="none"/>
          </a:ln>
        </p:spPr>
      </p:pic>
      <p:graphicFrame>
        <p:nvGraphicFramePr>
          <p:cNvPr id="766" name="Shape 766"/>
          <p:cNvGraphicFramePr/>
          <p:nvPr/>
        </p:nvGraphicFramePr>
        <p:xfrm>
          <a:off x="549316" y="5280467"/>
          <a:ext cx="3000000" cy="3000000"/>
        </p:xfrm>
        <a:graphic>
          <a:graphicData uri="http://schemas.openxmlformats.org/drawingml/2006/table">
            <a:tbl>
              <a:tblPr bandRow="1" firstRow="1">
                <a:noFill/>
                <a:tableStyleId>{E2456043-187B-45A3-80D5-C9BCA2F48941}</a:tableStyleId>
              </a:tblPr>
              <a:tblGrid>
                <a:gridCol w="2162975"/>
                <a:gridCol w="2199250"/>
                <a:gridCol w="2456825"/>
              </a:tblGrid>
              <a:tr h="260225">
                <a:tc>
                  <a:txBody>
                    <a:bodyPr>
                      <a:noAutofit/>
                    </a:bodyPr>
                    <a:lstStyle/>
                    <a:p>
                      <a:pPr indent="0" lvl="0" marL="0" marR="0" rtl="0" algn="l">
                        <a:spcBef>
                          <a:spcPts val="0"/>
                        </a:spcBef>
                        <a:buSzPct val="25000"/>
                        <a:buNone/>
                      </a:pPr>
                      <a:r>
                        <a:rPr baseline="0" lang="en-US" sz="1200" u="none" cap="none" strike="noStrike"/>
                        <a:t>General Criteria</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Document Date Criteria</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Amount Criteria</a:t>
                      </a:r>
                    </a:p>
                  </a:txBody>
                  <a:tcPr marT="45725" marB="45725" marR="91450" marL="91450"/>
                </a:tc>
              </a:tr>
              <a:tr h="260225">
                <a:tc>
                  <a:txBody>
                    <a:bodyPr>
                      <a:noAutofit/>
                    </a:bodyPr>
                    <a:lstStyle/>
                    <a:p>
                      <a:pPr indent="0" lvl="0" marL="0" marR="0" rtl="0" algn="l">
                        <a:spcBef>
                          <a:spcPts val="0"/>
                        </a:spcBef>
                        <a:buSzPct val="25000"/>
                        <a:buNone/>
                      </a:pPr>
                      <a:r>
                        <a:rPr b="0" baseline="0" lang="en-US" sz="1200" u="none" cap="none" strike="noStrike"/>
                        <a:t>Document Number</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Document Date</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Billed Amount</a:t>
                      </a:r>
                    </a:p>
                  </a:txBody>
                  <a:tcPr marT="45725" marB="45725" marR="91450" marL="91450"/>
                </a:tc>
              </a:tr>
              <a:tr h="260225">
                <a:tc>
                  <a:txBody>
                    <a:bodyPr>
                      <a:noAutofit/>
                    </a:bodyPr>
                    <a:lstStyle/>
                    <a:p>
                      <a:pPr indent="0" lvl="0" marL="0" marR="0" rtl="0" algn="l">
                        <a:spcBef>
                          <a:spcPts val="0"/>
                        </a:spcBef>
                        <a:buSzPct val="25000"/>
                        <a:buNone/>
                      </a:pPr>
                      <a:r>
                        <a:rPr b="0" baseline="0" lang="en-US" sz="1200" u="none" cap="none" strike="noStrike"/>
                        <a:t>Bill Generated Flag</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Bill Generated Date</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Outstanding Amount</a:t>
                      </a:r>
                    </a:p>
                  </a:txBody>
                  <a:tcPr marT="45725" marB="45725" marR="91450" marL="91450"/>
                </a:tc>
              </a:tr>
              <a:tr h="260225">
                <a:tc>
                  <a:txBody>
                    <a:bodyPr>
                      <a:noAutofit/>
                    </a:bodyPr>
                    <a:lstStyle/>
                    <a:p>
                      <a:pPr indent="0" lvl="0" marL="0" marR="0" rtl="0" algn="l">
                        <a:spcBef>
                          <a:spcPts val="0"/>
                        </a:spcBef>
                        <a:buSzPct val="25000"/>
                        <a:buNone/>
                      </a:pPr>
                      <a:r>
                        <a:rPr b="0" baseline="0" lang="en-US" sz="1200" u="none" cap="none" strike="noStrike"/>
                        <a:t>Vendor Code</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Collection Due Date</a:t>
                      </a:r>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Outstanding Credit Amount</a:t>
                      </a:r>
                    </a:p>
                  </a:txBody>
                  <a:tcPr marT="45725" marB="45725" marR="91450" marL="91450"/>
                </a:tc>
              </a:tr>
              <a:tr h="260225">
                <a:tc>
                  <a:txBody>
                    <a:bodyPr>
                      <a:noAutofit/>
                    </a:bodyPr>
                    <a:lstStyle/>
                    <a:p>
                      <a:pPr indent="0" lvl="0" marL="0" marR="0" rtl="0" algn="l">
                        <a:spcBef>
                          <a:spcPts val="0"/>
                        </a:spcBef>
                        <a:buNone/>
                      </a:pPr>
                      <a:r>
                        <a:t/>
                      </a:r>
                      <a:endParaRPr b="0" baseline="0" sz="1200" u="none" cap="none" strike="noStrike"/>
                    </a:p>
                  </a:txBody>
                  <a:tcPr marT="45725" marB="45725" marR="91450" marL="91450"/>
                </a:tc>
                <a:tc>
                  <a:txBody>
                    <a:bodyPr>
                      <a:noAutofit/>
                    </a:bodyPr>
                    <a:lstStyle/>
                    <a:p>
                      <a:pPr indent="0" lvl="0" marL="0" marR="0" rtl="0" algn="l">
                        <a:spcBef>
                          <a:spcPts val="0"/>
                        </a:spcBef>
                        <a:buNone/>
                      </a:pPr>
                      <a:r>
                        <a:t/>
                      </a:r>
                      <a:endParaRPr b="0" baseline="0" sz="1200" u="none" cap="none" strike="noStrike"/>
                    </a:p>
                  </a:txBody>
                  <a:tcPr marT="45725" marB="45725" marR="91450" marL="91450"/>
                </a:tc>
                <a:tc>
                  <a:txBody>
                    <a:bodyPr>
                      <a:noAutofit/>
                    </a:bodyPr>
                    <a:lstStyle/>
                    <a:p>
                      <a:pPr indent="0" lvl="0" marL="0" marR="0" rtl="0" algn="l">
                        <a:spcBef>
                          <a:spcPts val="0"/>
                        </a:spcBef>
                        <a:buSzPct val="25000"/>
                        <a:buNone/>
                      </a:pPr>
                      <a:r>
                        <a:rPr b="0" baseline="0" lang="en-US" sz="1200" u="none" cap="none" strike="noStrike"/>
                        <a:t>Total Credit Amount</a:t>
                      </a:r>
                    </a:p>
                  </a:txBody>
                  <a:tcPr marT="45725" marB="45725" marR="91450" marL="91450"/>
                </a:tc>
              </a:tr>
            </a:tbl>
          </a:graphicData>
        </a:graphic>
      </p:graphicFrame>
      <p:sp>
        <p:nvSpPr>
          <p:cNvPr id="767" name="Shape 767"/>
          <p:cNvSpPr/>
          <p:nvPr/>
        </p:nvSpPr>
        <p:spPr>
          <a:xfrm>
            <a:off x="7538484" y="1824316"/>
            <a:ext cx="1467291" cy="3293209"/>
          </a:xfrm>
          <a:prstGeom prst="rect">
            <a:avLst/>
          </a:prstGeom>
          <a:noFill/>
          <a:ln>
            <a:noFill/>
          </a:ln>
        </p:spPr>
        <p:txBody>
          <a:bodyPr anchorCtr="0" anchor="t" bIns="45700" lIns="91425" rIns="91425" tIns="45700">
            <a:noAutofit/>
          </a:bodyPr>
          <a:lstStyle/>
          <a:p>
            <a:pPr indent="-231775" lvl="1" marL="231775" marR="0" rtl="0" algn="l">
              <a:spcBef>
                <a:spcPts val="0"/>
              </a:spcBef>
              <a:buSzPct val="25000"/>
              <a:buNone/>
            </a:pPr>
            <a:r>
              <a:rPr b="0" baseline="0" i="0" lang="en-US" sz="1600" u="none" cap="none" strike="noStrike">
                <a:solidFill>
                  <a:srgbClr val="000000"/>
                </a:solidFill>
                <a:latin typeface="Arial"/>
                <a:ea typeface="Arial"/>
                <a:cs typeface="Arial"/>
                <a:sym typeface="Arial"/>
              </a:rPr>
              <a:t>Additional</a:t>
            </a:r>
          </a:p>
          <a:p>
            <a:pPr indent="0" lvl="0" marL="0" marR="0" rtl="0" algn="l">
              <a:spcBef>
                <a:spcPts val="0"/>
              </a:spcBef>
              <a:buSzPct val="25000"/>
              <a:buNone/>
            </a:pPr>
            <a:r>
              <a:rPr b="0" baseline="0" i="0" lang="en-US" sz="1600" u="none" cap="none" strike="noStrike">
                <a:solidFill>
                  <a:srgbClr val="000000"/>
                </a:solidFill>
                <a:latin typeface="Arial"/>
                <a:ea typeface="Arial"/>
                <a:cs typeface="Arial"/>
                <a:sym typeface="Arial"/>
              </a:rPr>
              <a:t>search   criteria available in the Additional Criteria, Accounting Elements, and User Defined Header Fields search criteria sections</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1" name="Shape 771"/>
        <p:cNvGrpSpPr/>
        <p:nvPr/>
      </p:nvGrpSpPr>
      <p:grpSpPr>
        <a:xfrm>
          <a:off x="0" y="0"/>
          <a:ext cx="0" cy="0"/>
          <a:chOff x="0" y="0"/>
          <a:chExt cx="0" cy="0"/>
        </a:xfrm>
      </p:grpSpPr>
      <p:sp>
        <p:nvSpPr>
          <p:cNvPr id="772" name="Shape 772"/>
          <p:cNvSpPr txBox="1"/>
          <p:nvPr>
            <p:ph type="title"/>
          </p:nvPr>
        </p:nvSpPr>
        <p:spPr>
          <a:xfrm>
            <a:off x="455612" y="331787"/>
            <a:ext cx="852301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Exercise </a:t>
            </a:r>
          </a:p>
        </p:txBody>
      </p:sp>
      <p:sp>
        <p:nvSpPr>
          <p:cNvPr id="773" name="Shape 773"/>
          <p:cNvSpPr txBox="1"/>
          <p:nvPr>
            <p:ph idx="1" type="body"/>
          </p:nvPr>
        </p:nvSpPr>
        <p:spPr>
          <a:xfrm>
            <a:off x="501727" y="1128325"/>
            <a:ext cx="8321258" cy="173362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800" u="none" cap="none" strike="noStrike">
                <a:solidFill>
                  <a:schemeClr val="dk1"/>
                </a:solidFill>
                <a:latin typeface="Arial"/>
                <a:ea typeface="Arial"/>
                <a:cs typeface="Arial"/>
                <a:sym typeface="Arial"/>
              </a:rPr>
              <a:t>Exercise 1: Create Manual ITC and Recycling Billing Documents and Review Statement via the Billing Statement Query and the Outstanding Bills Query</a:t>
            </a:r>
          </a:p>
        </p:txBody>
      </p:sp>
      <p:sp>
        <p:nvSpPr>
          <p:cNvPr id="774" name="Shape 77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775" name="Shape 775"/>
          <p:cNvSpPr txBox="1"/>
          <p:nvPr>
            <p:ph idx="12" type="sldNum"/>
          </p:nvPr>
        </p:nvSpPr>
        <p:spPr>
          <a:xfrm>
            <a:off x="-35625" y="6245225"/>
            <a:ext cx="476661"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p:nvPr/>
        </p:nvSpPr>
        <p:spPr>
          <a:xfrm>
            <a:off x="382772" y="1174404"/>
            <a:ext cx="8761228" cy="1441204"/>
          </a:xfrm>
          <a:prstGeom prst="rect">
            <a:avLst/>
          </a:prstGeom>
          <a:solidFill>
            <a:srgbClr val="FFFF57"/>
          </a:solidFill>
          <a:ln cap="flat" cmpd="sng" w="9525">
            <a:solidFill>
              <a:srgbClr val="40404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
        <p:nvSpPr>
          <p:cNvPr id="354" name="Shape 354"/>
          <p:cNvSpPr txBox="1"/>
          <p:nvPr>
            <p:ph idx="1" type="body"/>
          </p:nvPr>
        </p:nvSpPr>
        <p:spPr>
          <a:xfrm>
            <a:off x="568639" y="1190848"/>
            <a:ext cx="8490300" cy="483781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1: Manual Billing Overview &amp; Key Concepts		</a:t>
            </a:r>
          </a:p>
          <a:p>
            <a:pPr indent="-225425" lvl="1" marL="56832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Manual Billing Overview</a:t>
            </a:r>
          </a:p>
          <a:p>
            <a:pPr indent="-225425" lvl="1" marL="56832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Process Overviews</a:t>
            </a: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2: Creating Unbilled Receivables				</a:t>
            </a: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3: Recycling- Billing and Downstream Processes	</a:t>
            </a: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4: ITC- Billing and Downstream Processes		</a:t>
            </a: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5: Manual Billing Cycle Overview </a:t>
            </a: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6: Manual Billing Queries				</a:t>
            </a:r>
          </a:p>
          <a:p>
            <a:pPr indent="-231775" lvl="0" marL="231775" marR="0" rtl="0" algn="l">
              <a:spcBef>
                <a:spcPts val="1200"/>
              </a:spcBef>
              <a:spcAft>
                <a:spcPts val="60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Segment 7: Manual Billing Reports	</a:t>
            </a:r>
            <a:r>
              <a:rPr b="0" baseline="0" i="0" lang="en-US" sz="1800" u="none" cap="none" strike="noStrike">
                <a:solidFill>
                  <a:srgbClr val="404040"/>
                </a:solidFill>
                <a:latin typeface="Arial"/>
                <a:ea typeface="Arial"/>
                <a:cs typeface="Arial"/>
                <a:sym typeface="Arial"/>
              </a:rPr>
              <a:t>			</a:t>
            </a:r>
          </a:p>
        </p:txBody>
      </p:sp>
      <p:sp>
        <p:nvSpPr>
          <p:cNvPr id="355" name="Shape 355"/>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Table of Contents</a:t>
            </a:r>
          </a:p>
        </p:txBody>
      </p:sp>
      <p:sp>
        <p:nvSpPr>
          <p:cNvPr id="356" name="Shape 356"/>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357" name="Shape 357"/>
          <p:cNvSpPr txBox="1"/>
          <p:nvPr>
            <p:ph idx="11" type="ftr"/>
          </p:nvPr>
        </p:nvSpPr>
        <p:spPr>
          <a:xfrm>
            <a:off x="457200" y="6521301"/>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0" name="Shape 780"/>
        <p:cNvGrpSpPr/>
        <p:nvPr/>
      </p:nvGrpSpPr>
      <p:grpSpPr>
        <a:xfrm>
          <a:off x="0" y="0"/>
          <a:ext cx="0" cy="0"/>
          <a:chOff x="0" y="0"/>
          <a:chExt cx="0" cy="0"/>
        </a:xfrm>
      </p:grpSpPr>
      <p:sp>
        <p:nvSpPr>
          <p:cNvPr id="781" name="Shape 78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82" name="Shape 782"/>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783" name="Shape 783"/>
          <p:cNvSpPr txBox="1"/>
          <p:nvPr/>
        </p:nvSpPr>
        <p:spPr>
          <a:xfrm>
            <a:off x="522514" y="3083441"/>
            <a:ext cx="8419873" cy="198732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rgbClr val="000000"/>
                </a:solidFill>
                <a:latin typeface="Arial"/>
                <a:ea typeface="Arial"/>
                <a:cs typeface="Arial"/>
                <a:sym typeface="Arial"/>
              </a:rPr>
              <a:t>Segment 3:</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rgbClr val="000000"/>
                </a:solidFill>
                <a:latin typeface="Arial"/>
                <a:ea typeface="Arial"/>
                <a:cs typeface="Arial"/>
                <a:sym typeface="Arial"/>
              </a:rPr>
              <a:t>Recycling - </a:t>
            </a:r>
            <a:r>
              <a:rPr b="0" baseline="0" i="0" lang="en-US" sz="3200" u="none" cap="none" strike="noStrike">
                <a:solidFill>
                  <a:schemeClr val="dk1"/>
                </a:solidFill>
                <a:latin typeface="Arial"/>
                <a:ea typeface="Arial"/>
                <a:cs typeface="Arial"/>
                <a:sym typeface="Arial"/>
              </a:rPr>
              <a:t>Billing and Downstream Processes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p:nvPr/>
        </p:nvSpPr>
        <p:spPr>
          <a:xfrm>
            <a:off x="391886" y="2081715"/>
            <a:ext cx="8752113" cy="2727791"/>
          </a:xfrm>
          <a:prstGeom prst="rect">
            <a:avLst/>
          </a:prstGeom>
          <a:solidFill>
            <a:srgbClr val="FFFF57"/>
          </a:solidFill>
          <a:ln cap="flat" cmpd="sng" w="9525">
            <a:solidFill>
              <a:srgbClr val="40404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
        <p:nvSpPr>
          <p:cNvPr id="790" name="Shape 790"/>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Table of Contents</a:t>
            </a:r>
          </a:p>
        </p:txBody>
      </p:sp>
      <p:sp>
        <p:nvSpPr>
          <p:cNvPr id="791" name="Shape 791"/>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792" name="Shape 792"/>
          <p:cNvSpPr txBox="1"/>
          <p:nvPr>
            <p:ph idx="1" type="body"/>
          </p:nvPr>
        </p:nvSpPr>
        <p:spPr>
          <a:xfrm>
            <a:off x="568639" y="1190848"/>
            <a:ext cx="8389494" cy="483781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Manual Billing Overview &amp; Key Concepts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Creating Unbilled Receivables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Recycling - Billing and Downstream Processes 	</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Recycling Billing Process</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Track Receivables and Record Overdue Charges</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Recycling Collections</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Refunds</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Non-IPAC Disputes</a:t>
            </a:r>
          </a:p>
          <a:p>
            <a:pPr indent="-225425" lvl="1" marL="56832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Write-Offs						</a:t>
            </a:r>
          </a:p>
          <a:p>
            <a:pPr indent="-231775" lvl="0" marL="23177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ITC - Billing and Downstream Processes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Manual Billing Cycle Overview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Manual Billing Queries			               </a:t>
            </a: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7: Manual Billing Reports	</a:t>
            </a:r>
            <a:r>
              <a:rPr b="0" baseline="0" i="0" lang="en-US" sz="1800" u="none" cap="none" strike="noStrike">
                <a:solidFill>
                  <a:srgbClr val="404040"/>
                </a:solidFill>
                <a:latin typeface="Arial"/>
                <a:ea typeface="Arial"/>
                <a:cs typeface="Arial"/>
                <a:sym typeface="Arial"/>
              </a:rPr>
              <a:t>		               </a:t>
            </a:r>
          </a:p>
        </p:txBody>
      </p:sp>
      <p:sp>
        <p:nvSpPr>
          <p:cNvPr id="793" name="Shape 79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800" name="Shape 800"/>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Recycling Billing Process</a:t>
            </a:r>
          </a:p>
        </p:txBody>
      </p:sp>
      <p:sp>
        <p:nvSpPr>
          <p:cNvPr id="801" name="Shape 801"/>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02" name="Shape 802"/>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7" name="Shape 807"/>
        <p:cNvGrpSpPr/>
        <p:nvPr/>
      </p:nvGrpSpPr>
      <p:grpSpPr>
        <a:xfrm>
          <a:off x="0" y="0"/>
          <a:ext cx="0" cy="0"/>
          <a:chOff x="0" y="0"/>
          <a:chExt cx="0" cy="0"/>
        </a:xfrm>
      </p:grpSpPr>
      <p:sp>
        <p:nvSpPr>
          <p:cNvPr id="808" name="Shape 80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809" name="Shape 80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10" name="Shape 810"/>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811" name="Shape 811"/>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12" name="Shape 812"/>
          <p:cNvSpPr/>
          <p:nvPr/>
        </p:nvSpPr>
        <p:spPr>
          <a:xfrm>
            <a:off x="4797764" y="17596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813" name="Shape 813"/>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14" name="Shape 814"/>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815" name="Shape 815"/>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16" name="Shape 816"/>
          <p:cNvSpPr/>
          <p:nvPr/>
        </p:nvSpPr>
        <p:spPr>
          <a:xfrm>
            <a:off x="756329"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817" name="Shape 817"/>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18" name="Shape 818"/>
          <p:cNvSpPr/>
          <p:nvPr/>
        </p:nvSpPr>
        <p:spPr>
          <a:xfrm>
            <a:off x="1622350"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819" name="Shape 819"/>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20" name="Shape 820"/>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821" name="Shape 821"/>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7F7F7F"/>
              </a:buClr>
              <a:buSzPct val="100000"/>
              <a:buFont typeface="Arial"/>
              <a:buChar char="•"/>
            </a:pPr>
            <a:r>
              <a:rPr b="1" baseline="0" i="0" lang="en-US" sz="1200" u="none" cap="none" strike="noStrike">
                <a:solidFill>
                  <a:srgbClr val="7F7F7F"/>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822" name="Shape 822"/>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823" name="Shape 823"/>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824" name="Shape 824"/>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825" name="Shape 825"/>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826" name="Shape 826"/>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827" name="Shape 827"/>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2" name="Shape 832"/>
        <p:cNvGrpSpPr/>
        <p:nvPr/>
      </p:nvGrpSpPr>
      <p:grpSpPr>
        <a:xfrm>
          <a:off x="0" y="0"/>
          <a:ext cx="0" cy="0"/>
          <a:chOff x="0" y="0"/>
          <a:chExt cx="0" cy="0"/>
        </a:xfrm>
      </p:grpSpPr>
      <p:sp>
        <p:nvSpPr>
          <p:cNvPr id="833" name="Shape 83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Recycling Billing</a:t>
            </a:r>
          </a:p>
        </p:txBody>
      </p:sp>
      <p:sp>
        <p:nvSpPr>
          <p:cNvPr id="834" name="Shape 834"/>
          <p:cNvSpPr txBox="1"/>
          <p:nvPr>
            <p:ph idx="1" type="body"/>
          </p:nvPr>
        </p:nvSpPr>
        <p:spPr>
          <a:xfrm>
            <a:off x="691522" y="1406119"/>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Recycling – Uses </a:t>
            </a:r>
            <a:r>
              <a:rPr b="0" baseline="0" i="0" lang="en-US" sz="2200" u="sng" cap="none" strike="noStrike">
                <a:solidFill>
                  <a:schemeClr val="dk1"/>
                </a:solidFill>
                <a:latin typeface="Arial"/>
                <a:ea typeface="Arial"/>
                <a:cs typeface="Arial"/>
                <a:sym typeface="Arial"/>
              </a:rPr>
              <a:t>Standard/Non-IPAC Billing Method</a:t>
            </a:r>
          </a:p>
          <a:p>
            <a:pPr indent="-231775" lvl="0" marL="231775" marR="0" rtl="0" algn="l">
              <a:spcBef>
                <a:spcPts val="224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Standard Non-IPAC Unbilled Receivables go through the following </a:t>
            </a:r>
            <a:r>
              <a:rPr b="0" baseline="0" i="0" lang="en-US" sz="2200" u="sng" cap="none" strike="noStrike">
                <a:solidFill>
                  <a:schemeClr val="dk1"/>
                </a:solidFill>
                <a:latin typeface="Arial"/>
                <a:ea typeface="Arial"/>
                <a:cs typeface="Arial"/>
                <a:sym typeface="Arial"/>
              </a:rPr>
              <a:t>batch processes</a:t>
            </a:r>
            <a:r>
              <a:rPr b="0" baseline="0" i="0" lang="en-US" sz="2200" u="none" cap="none" strike="noStrike">
                <a:solidFill>
                  <a:schemeClr val="dk1"/>
                </a:solidFill>
                <a:latin typeface="Arial"/>
                <a:ea typeface="Arial"/>
                <a:cs typeface="Arial"/>
                <a:sym typeface="Arial"/>
              </a:rPr>
              <a:t> to become a billed Receivable:</a:t>
            </a:r>
          </a:p>
          <a:p>
            <a:pPr indent="-346075" lvl="1" marL="688975" marR="0" rtl="0" algn="l">
              <a:spcBef>
                <a:spcPts val="2200"/>
              </a:spcBef>
              <a:spcAft>
                <a:spcPts val="0"/>
              </a:spcAft>
              <a:buClr>
                <a:srgbClr val="AF242B"/>
              </a:buClr>
              <a:buSzPct val="75000"/>
              <a:buFont typeface="Arial"/>
              <a:buAutoNum type="arabicPeriod"/>
            </a:pPr>
            <a:r>
              <a:rPr b="1" baseline="0" i="0" lang="en-US" sz="2000" u="sng" cap="none" strike="noStrike">
                <a:solidFill>
                  <a:schemeClr val="dk1"/>
                </a:solidFill>
                <a:latin typeface="Arial"/>
                <a:ea typeface="Arial"/>
                <a:cs typeface="Arial"/>
                <a:sym typeface="Arial"/>
              </a:rPr>
              <a:t>Automated Credit Application </a:t>
            </a:r>
            <a:r>
              <a:rPr b="0" baseline="0" i="0" lang="en-US" sz="2000" u="none" cap="none" strike="noStrike">
                <a:solidFill>
                  <a:schemeClr val="dk1"/>
                </a:solidFill>
                <a:latin typeface="Arial"/>
                <a:ea typeface="Arial"/>
                <a:cs typeface="Arial"/>
                <a:sym typeface="Arial"/>
              </a:rPr>
              <a:t>(ARCRDAPP)</a:t>
            </a:r>
          </a:p>
          <a:p>
            <a:pPr indent="-241300" lvl="2" marL="914400" marR="0" rtl="0" algn="l">
              <a:spcBef>
                <a:spcPts val="4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Application of non-IPAC credit</a:t>
            </a:r>
            <a:r>
              <a:rPr b="0" baseline="0" i="0" lang="en-US" sz="2000" u="none" cap="none" strike="noStrike">
                <a:solidFill>
                  <a:schemeClr val="dk1"/>
                </a:solidFill>
                <a:latin typeface="Arial"/>
                <a:ea typeface="Arial"/>
                <a:cs typeface="Arial"/>
                <a:sym typeface="Arial"/>
              </a:rPr>
              <a:t> against outstanding receivables</a:t>
            </a:r>
          </a:p>
          <a:p>
            <a:pPr indent="-146050" lvl="2" marL="91440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346075" lvl="1" marL="688975" marR="0" rtl="0" algn="l">
              <a:spcBef>
                <a:spcPts val="400"/>
              </a:spcBef>
              <a:spcAft>
                <a:spcPts val="0"/>
              </a:spcAft>
              <a:buClr>
                <a:srgbClr val="AF242B"/>
              </a:buClr>
              <a:buSzPct val="75000"/>
              <a:buFont typeface="Arial"/>
              <a:buAutoNum type="arabicPeriod"/>
            </a:pPr>
            <a:r>
              <a:rPr b="1" baseline="0" i="0" lang="en-US" sz="2000" u="sng" cap="none" strike="noStrike">
                <a:solidFill>
                  <a:schemeClr val="dk1"/>
                </a:solidFill>
                <a:latin typeface="Arial"/>
                <a:ea typeface="Arial"/>
                <a:cs typeface="Arial"/>
                <a:sym typeface="Arial"/>
              </a:rPr>
              <a:t>AR Bill Generation </a:t>
            </a:r>
            <a:r>
              <a:rPr b="0" baseline="0" i="0" lang="en-US" sz="2000" u="none" cap="none" strike="noStrike">
                <a:solidFill>
                  <a:schemeClr val="dk1"/>
                </a:solidFill>
                <a:latin typeface="Arial"/>
                <a:ea typeface="Arial"/>
                <a:cs typeface="Arial"/>
                <a:sym typeface="Arial"/>
              </a:rPr>
              <a:t>(ARBILLGEN)</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Update Billing Status from </a:t>
            </a:r>
            <a:r>
              <a:rPr b="0" baseline="0" i="0" lang="en-US" sz="2000" u="sng" cap="none" strike="noStrike">
                <a:solidFill>
                  <a:schemeClr val="dk1"/>
                </a:solidFill>
                <a:latin typeface="Arial"/>
                <a:ea typeface="Arial"/>
                <a:cs typeface="Arial"/>
                <a:sym typeface="Arial"/>
              </a:rPr>
              <a:t>Unbilled to Billed</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Performs Unbilled to Billed </a:t>
            </a:r>
            <a:r>
              <a:rPr b="0" baseline="0" i="0" lang="en-US" sz="2000" u="sng" cap="none" strike="noStrike">
                <a:solidFill>
                  <a:schemeClr val="dk1"/>
                </a:solidFill>
                <a:latin typeface="Arial"/>
                <a:ea typeface="Arial"/>
                <a:cs typeface="Arial"/>
                <a:sym typeface="Arial"/>
              </a:rPr>
              <a:t>General Ledger update</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Populates </a:t>
            </a:r>
            <a:r>
              <a:rPr b="0" baseline="0" i="0" lang="en-US" sz="2000" u="sng" cap="none" strike="noStrike">
                <a:solidFill>
                  <a:schemeClr val="dk1"/>
                </a:solidFill>
                <a:latin typeface="Arial"/>
                <a:ea typeface="Arial"/>
                <a:cs typeface="Arial"/>
                <a:sym typeface="Arial"/>
              </a:rPr>
              <a:t>Billing and Collection dates</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Generation of </a:t>
            </a:r>
            <a:r>
              <a:rPr b="0" baseline="0" i="0" lang="en-US" sz="2000" u="sng" cap="none" strike="noStrike">
                <a:solidFill>
                  <a:schemeClr val="dk1"/>
                </a:solidFill>
                <a:latin typeface="Arial"/>
                <a:ea typeface="Arial"/>
                <a:cs typeface="Arial"/>
                <a:sym typeface="Arial"/>
              </a:rPr>
              <a:t>PDF statement</a:t>
            </a:r>
          </a:p>
          <a:p>
            <a:pPr indent="-130175" lvl="1" marL="56832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835" name="Shape 835"/>
          <p:cNvSpPr txBox="1"/>
          <p:nvPr>
            <p:ph idx="11" type="ftr"/>
          </p:nvPr>
        </p:nvSpPr>
        <p:spPr>
          <a:xfrm>
            <a:off x="339969"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36" name="Shape 836"/>
          <p:cNvSpPr txBox="1"/>
          <p:nvPr>
            <p:ph idx="12" type="sldNum"/>
          </p:nvPr>
        </p:nvSpPr>
        <p:spPr>
          <a:xfrm>
            <a:off x="0" y="6553200"/>
            <a:ext cx="468922" cy="29368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0" name="Shape 840"/>
        <p:cNvGrpSpPr/>
        <p:nvPr/>
      </p:nvGrpSpPr>
      <p:grpSpPr>
        <a:xfrm>
          <a:off x="0" y="0"/>
          <a:ext cx="0" cy="0"/>
          <a:chOff x="0" y="0"/>
          <a:chExt cx="0" cy="0"/>
        </a:xfrm>
      </p:grpSpPr>
      <p:sp>
        <p:nvSpPr>
          <p:cNvPr id="841" name="Shape 841"/>
          <p:cNvSpPr txBox="1"/>
          <p:nvPr>
            <p:ph idx="11" type="ftr"/>
          </p:nvPr>
        </p:nvSpPr>
        <p:spPr>
          <a:xfrm>
            <a:off x="398585"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42" name="Shape 842"/>
          <p:cNvSpPr txBox="1"/>
          <p:nvPr>
            <p:ph idx="12" type="sldNum"/>
          </p:nvPr>
        </p:nvSpPr>
        <p:spPr>
          <a:xfrm>
            <a:off x="0" y="6611814"/>
            <a:ext cx="445475" cy="23507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843" name="Shape 843"/>
          <p:cNvSpPr txBox="1"/>
          <p:nvPr>
            <p:ph idx="1" type="body"/>
          </p:nvPr>
        </p:nvSpPr>
        <p:spPr>
          <a:xfrm>
            <a:off x="340240" y="1084520"/>
            <a:ext cx="8888817" cy="4776453"/>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Font typeface="Noto Sans Symbols"/>
              <a:buNone/>
            </a:pPr>
            <a:r>
              <a:t/>
            </a:r>
            <a:endParaRPr b="0" baseline="0" i="0" sz="9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Automated Credit Application</a:t>
            </a:r>
            <a:r>
              <a:rPr b="0" baseline="0" i="0" lang="en-US" sz="1800" u="none" cap="none" strike="noStrike">
                <a:solidFill>
                  <a:schemeClr val="dk1"/>
                </a:solidFill>
                <a:latin typeface="Arial"/>
                <a:ea typeface="Arial"/>
                <a:cs typeface="Arial"/>
                <a:sym typeface="Arial"/>
              </a:rPr>
              <a:t> batch job:</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Identifies customer credits that </a:t>
            </a:r>
            <a:r>
              <a:rPr b="0" baseline="0" i="0" lang="en-US" sz="1800" u="sng" cap="none" strike="noStrike">
                <a:solidFill>
                  <a:schemeClr val="dk1"/>
                </a:solidFill>
                <a:latin typeface="Arial"/>
                <a:ea typeface="Arial"/>
                <a:cs typeface="Arial"/>
                <a:sym typeface="Arial"/>
              </a:rPr>
              <a:t>have not yet been resolved</a:t>
            </a:r>
            <a:r>
              <a:rPr b="0" baseline="0" i="0" lang="en-US" sz="1800" u="none" cap="none" strike="noStrike">
                <a:solidFill>
                  <a:schemeClr val="dk1"/>
                </a:solidFill>
                <a:latin typeface="Arial"/>
                <a:ea typeface="Arial"/>
                <a:cs typeface="Arial"/>
                <a:sym typeface="Arial"/>
              </a:rPr>
              <a:t> and performs the appropriate action per GSA policy</a:t>
            </a:r>
          </a:p>
          <a:p>
            <a:pPr indent="-3175" lvl="1" marL="346075" marR="0" rtl="0" algn="l">
              <a:spcBef>
                <a:spcPts val="12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1"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For </a:t>
            </a:r>
            <a:r>
              <a:rPr b="0" baseline="0" i="0" lang="en-US" sz="1800" u="sng" cap="none" strike="noStrike">
                <a:solidFill>
                  <a:schemeClr val="dk1"/>
                </a:solidFill>
                <a:latin typeface="Arial"/>
                <a:ea typeface="Arial"/>
                <a:cs typeface="Arial"/>
                <a:sym typeface="Arial"/>
              </a:rPr>
              <a:t>Recycling</a:t>
            </a:r>
            <a:r>
              <a:rPr b="0" baseline="0" i="0" lang="en-US" sz="1800" u="none" cap="none" strike="noStrike">
                <a:solidFill>
                  <a:schemeClr val="dk1"/>
                </a:solidFill>
                <a:latin typeface="Arial"/>
                <a:ea typeface="Arial"/>
                <a:cs typeface="Arial"/>
                <a:sym typeface="Arial"/>
              </a:rPr>
              <a:t> (Non-IPAC receivables), Credit Application will:</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Identify within statement an outstanding Billing Document to </a:t>
            </a:r>
            <a:r>
              <a:rPr b="1" baseline="0" i="0" lang="en-US" sz="1800" u="sng" cap="none" strike="noStrike">
                <a:solidFill>
                  <a:schemeClr val="dk1"/>
                </a:solidFill>
                <a:latin typeface="Arial"/>
                <a:ea typeface="Arial"/>
                <a:cs typeface="Arial"/>
                <a:sym typeface="Arial"/>
              </a:rPr>
              <a:t>apply the credit</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Generates a </a:t>
            </a:r>
            <a:r>
              <a:rPr b="1" baseline="0" i="0" lang="en-US" sz="1800" u="none" cap="none" strike="noStrike">
                <a:solidFill>
                  <a:schemeClr val="dk1"/>
                </a:solidFill>
                <a:latin typeface="Arial"/>
                <a:ea typeface="Arial"/>
                <a:cs typeface="Arial"/>
                <a:sym typeface="Arial"/>
              </a:rPr>
              <a:t>CW7 Credit Application Cash Receipt </a:t>
            </a:r>
            <a:r>
              <a:rPr b="0" baseline="0" i="0" lang="en-US" sz="1800" u="none" cap="none" strike="noStrike">
                <a:solidFill>
                  <a:schemeClr val="dk1"/>
                </a:solidFill>
                <a:latin typeface="Arial"/>
                <a:ea typeface="Arial"/>
                <a:cs typeface="Arial"/>
                <a:sym typeface="Arial"/>
              </a:rPr>
              <a:t>with two lines</a:t>
            </a:r>
          </a:p>
          <a:p>
            <a:pPr indent="-466725" lvl="2" marL="1139825" marR="0" rtl="0" algn="l">
              <a:spcBef>
                <a:spcPts val="12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Credit Reduction line</a:t>
            </a:r>
            <a:r>
              <a:rPr b="0" baseline="0" i="0" lang="en-US" sz="1800" u="none" cap="none" strike="noStrike">
                <a:solidFill>
                  <a:schemeClr val="dk1"/>
                </a:solidFill>
                <a:latin typeface="Arial"/>
                <a:ea typeface="Arial"/>
                <a:cs typeface="Arial"/>
                <a:sym typeface="Arial"/>
              </a:rPr>
              <a:t> referencing the BD credit line</a:t>
            </a:r>
          </a:p>
          <a:p>
            <a:pPr indent="-466725" lvl="2" marL="1139825" marR="0" rtl="0" algn="l">
              <a:spcBef>
                <a:spcPts val="12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Credit Application line</a:t>
            </a:r>
            <a:r>
              <a:rPr b="0" baseline="0" i="0" lang="en-US" sz="1800" u="none" cap="none" strike="noStrike">
                <a:solidFill>
                  <a:schemeClr val="dk1"/>
                </a:solidFill>
                <a:latin typeface="Arial"/>
                <a:ea typeface="Arial"/>
                <a:cs typeface="Arial"/>
                <a:sym typeface="Arial"/>
              </a:rPr>
              <a:t> applying the credit to a normal (debit) outstanding Billing Document within the same Statement</a:t>
            </a:r>
          </a:p>
          <a:p>
            <a:pPr indent="-463550" lvl="1" marL="7937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there is no outstanding Billing Document or excess credit amount exists, </a:t>
            </a:r>
            <a:r>
              <a:rPr b="0" baseline="0" i="0" lang="en-US" sz="1800" u="sng" cap="none" strike="noStrike">
                <a:solidFill>
                  <a:schemeClr val="dk1"/>
                </a:solidFill>
                <a:latin typeface="Arial"/>
                <a:ea typeface="Arial"/>
                <a:cs typeface="Arial"/>
                <a:sym typeface="Arial"/>
              </a:rPr>
              <a:t>the credit will remain outstanding </a:t>
            </a:r>
            <a:r>
              <a:rPr b="0" baseline="0" i="0" lang="en-US" sz="1800" u="none" cap="none" strike="noStrike">
                <a:solidFill>
                  <a:schemeClr val="dk1"/>
                </a:solidFill>
                <a:latin typeface="Arial"/>
                <a:ea typeface="Arial"/>
                <a:cs typeface="Arial"/>
                <a:sym typeface="Arial"/>
              </a:rPr>
              <a:t>(unapplied)</a:t>
            </a:r>
          </a:p>
          <a:p>
            <a:pPr indent="-282575" lvl="2" marL="1035050" marR="0" rtl="0" algn="l">
              <a:spcBef>
                <a:spcPts val="8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844" name="Shape 844"/>
          <p:cNvSpPr txBox="1"/>
          <p:nvPr>
            <p:ph type="title"/>
          </p:nvPr>
        </p:nvSpPr>
        <p:spPr>
          <a:xfrm>
            <a:off x="455612" y="393780"/>
            <a:ext cx="8094662"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Standard Non-IPAC Billing – </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Automated Credit Application</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txBox="1"/>
          <p:nvPr>
            <p:ph type="title"/>
          </p:nvPr>
        </p:nvSpPr>
        <p:spPr>
          <a:xfrm>
            <a:off x="455612" y="331787"/>
            <a:ext cx="852328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Standard Non-IPAC Billing – Bill Generation</a:t>
            </a:r>
          </a:p>
        </p:txBody>
      </p:sp>
      <p:sp>
        <p:nvSpPr>
          <p:cNvPr id="850" name="Shape 850"/>
          <p:cNvSpPr txBox="1"/>
          <p:nvPr>
            <p:ph idx="1" type="body"/>
          </p:nvPr>
        </p:nvSpPr>
        <p:spPr>
          <a:xfrm>
            <a:off x="372139" y="1264288"/>
            <a:ext cx="8771859" cy="4929187"/>
          </a:xfrm>
          <a:prstGeom prst="rect">
            <a:avLst/>
          </a:prstGeom>
          <a:noFill/>
          <a:ln>
            <a:noFill/>
          </a:ln>
        </p:spPr>
        <p:txBody>
          <a:bodyPr anchorCtr="0" anchor="t" bIns="45700" lIns="91425" rIns="91425" tIns="45700">
            <a:noAutofit/>
          </a:bodyPr>
          <a:lstStyle/>
          <a:p>
            <a:pPr indent="-231775" lvl="2"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The </a:t>
            </a:r>
            <a:r>
              <a:rPr b="1" baseline="0" i="0" lang="en-US" sz="2200" u="none" cap="none" strike="noStrike">
                <a:solidFill>
                  <a:schemeClr val="dk1"/>
                </a:solidFill>
                <a:latin typeface="Arial"/>
                <a:ea typeface="Arial"/>
                <a:cs typeface="Arial"/>
                <a:sym typeface="Arial"/>
              </a:rPr>
              <a:t>Bill Generation Process </a:t>
            </a:r>
            <a:r>
              <a:rPr b="0" baseline="0" i="0" lang="en-US" sz="2200" u="none" cap="none" strike="noStrike">
                <a:solidFill>
                  <a:schemeClr val="dk1"/>
                </a:solidFill>
                <a:latin typeface="Arial"/>
                <a:ea typeface="Arial"/>
                <a:cs typeface="Arial"/>
                <a:sym typeface="Arial"/>
              </a:rPr>
              <a:t>(</a:t>
            </a:r>
            <a:r>
              <a:rPr b="0" baseline="0" i="1" lang="en-US" sz="2200" u="none" cap="none" strike="noStrike">
                <a:solidFill>
                  <a:schemeClr val="dk1"/>
                </a:solidFill>
                <a:latin typeface="Arial"/>
                <a:ea typeface="Arial"/>
                <a:cs typeface="Arial"/>
                <a:sym typeface="Arial"/>
              </a:rPr>
              <a:t>ARBILLGEN</a:t>
            </a:r>
            <a:r>
              <a:rPr b="0" baseline="0" i="0" lang="en-US" sz="2200" u="none" cap="none" strike="noStrike">
                <a:solidFill>
                  <a:schemeClr val="dk1"/>
                </a:solidFill>
                <a:latin typeface="Arial"/>
                <a:ea typeface="Arial"/>
                <a:cs typeface="Arial"/>
                <a:sym typeface="Arial"/>
              </a:rPr>
              <a:t>) will:</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Update billing transactions</a:t>
            </a:r>
            <a:r>
              <a:rPr b="0" baseline="0" i="0" lang="en-US" sz="2000" u="none" cap="none" strike="noStrike">
                <a:solidFill>
                  <a:schemeClr val="dk1"/>
                </a:solidFill>
                <a:latin typeface="Arial"/>
                <a:ea typeface="Arial"/>
                <a:cs typeface="Arial"/>
                <a:sym typeface="Arial"/>
              </a:rPr>
              <a:t>, indicating the transaction has been “billed” or sent to the customer</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Select and </a:t>
            </a:r>
            <a:r>
              <a:rPr b="0" baseline="0" i="0" lang="en-US" sz="2000" u="sng" cap="none" strike="noStrike">
                <a:solidFill>
                  <a:schemeClr val="dk1"/>
                </a:solidFill>
                <a:latin typeface="Arial"/>
                <a:ea typeface="Arial"/>
                <a:cs typeface="Arial"/>
                <a:sym typeface="Arial"/>
              </a:rPr>
              <a:t>prepare Billing Documents for PDF statement generation</a:t>
            </a:r>
          </a:p>
          <a:p>
            <a:pPr indent="-130175" lvl="1" marL="568325" marR="0" rtl="0" algn="l">
              <a:spcBef>
                <a:spcPts val="12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Auto-executes the </a:t>
            </a:r>
            <a:r>
              <a:rPr b="0" baseline="0" i="0" lang="en-US" sz="2200" u="sng" cap="none" strike="noStrike">
                <a:solidFill>
                  <a:schemeClr val="dk1"/>
                </a:solidFill>
                <a:latin typeface="Arial"/>
                <a:ea typeface="Arial"/>
                <a:cs typeface="Arial"/>
                <a:sym typeface="Arial"/>
              </a:rPr>
              <a:t>Bill Generation report</a:t>
            </a:r>
            <a:r>
              <a:rPr b="0" baseline="0" i="0" lang="en-US" sz="2200" u="none" cap="none" strike="noStrike">
                <a:solidFill>
                  <a:schemeClr val="dk1"/>
                </a:solidFill>
                <a:latin typeface="Arial"/>
                <a:ea typeface="Arial"/>
                <a:cs typeface="Arial"/>
                <a:sym typeface="Arial"/>
              </a:rPr>
              <a:t>, which produces the individual PDF statements and a consolidated file containing all the bills in the Batch run (grouped by Statement)</a:t>
            </a:r>
          </a:p>
          <a:p>
            <a:pPr indent="-9525" lvl="2" marL="682625" marR="0" rtl="0" algn="l">
              <a:spcBef>
                <a:spcPts val="10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127000" lvl="0" marL="231775" marR="0" rtl="0" algn="l">
              <a:spcBef>
                <a:spcPts val="4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p:txBody>
      </p:sp>
      <p:sp>
        <p:nvSpPr>
          <p:cNvPr id="851" name="Shape 851"/>
          <p:cNvSpPr txBox="1"/>
          <p:nvPr>
            <p:ph idx="12" type="sldNum"/>
          </p:nvPr>
        </p:nvSpPr>
        <p:spPr>
          <a:xfrm>
            <a:off x="0" y="6635261"/>
            <a:ext cx="422029" cy="211626"/>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852" name="Shape 85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7" name="Shape 857"/>
        <p:cNvGrpSpPr/>
        <p:nvPr/>
      </p:nvGrpSpPr>
      <p:grpSpPr>
        <a:xfrm>
          <a:off x="0" y="0"/>
          <a:ext cx="0" cy="0"/>
          <a:chOff x="0" y="0"/>
          <a:chExt cx="0" cy="0"/>
        </a:xfrm>
      </p:grpSpPr>
      <p:sp>
        <p:nvSpPr>
          <p:cNvPr id="858" name="Shape 858"/>
          <p:cNvSpPr txBox="1"/>
          <p:nvPr>
            <p:ph type="title"/>
          </p:nvPr>
        </p:nvSpPr>
        <p:spPr>
          <a:xfrm>
            <a:off x="455612" y="331787"/>
            <a:ext cx="81946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Standard Non-IPAC Billing – Bill Generation Updates</a:t>
            </a:r>
          </a:p>
        </p:txBody>
      </p:sp>
      <p:sp>
        <p:nvSpPr>
          <p:cNvPr id="859" name="Shape 859"/>
          <p:cNvSpPr txBox="1"/>
          <p:nvPr>
            <p:ph idx="1" type="body"/>
          </p:nvPr>
        </p:nvSpPr>
        <p:spPr>
          <a:xfrm>
            <a:off x="357226" y="1099808"/>
            <a:ext cx="8644269" cy="486504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ARBILLGEN – </a:t>
            </a:r>
            <a:r>
              <a:rPr b="1" baseline="0" i="0" lang="en-US" sz="1800" u="sng" cap="none" strike="noStrike">
                <a:solidFill>
                  <a:schemeClr val="dk1"/>
                </a:solidFill>
                <a:latin typeface="Arial"/>
                <a:ea typeface="Arial"/>
                <a:cs typeface="Arial"/>
                <a:sym typeface="Arial"/>
              </a:rPr>
              <a:t>Billing Document Updates</a:t>
            </a:r>
            <a:r>
              <a:rPr b="1" baseline="0" i="0" lang="en-US" sz="1800" u="none" cap="none" strike="noStrike">
                <a:solidFill>
                  <a:schemeClr val="dk1"/>
                </a:solidFill>
                <a:latin typeface="Arial"/>
                <a:ea typeface="Arial"/>
                <a:cs typeface="Arial"/>
                <a:sym typeface="Arial"/>
              </a:rPr>
              <a:t>: </a:t>
            </a:r>
          </a:p>
          <a:p>
            <a:pPr indent="-174625" lvl="0" marL="231775" marR="0" rtl="0" algn="l">
              <a:spcBef>
                <a:spcPts val="240"/>
              </a:spcBef>
              <a:spcAft>
                <a:spcPts val="0"/>
              </a:spcAft>
              <a:buClr>
                <a:srgbClr val="AF242B"/>
              </a:buClr>
              <a:buFont typeface="Noto Sans Symbols"/>
              <a:buNone/>
            </a:pPr>
            <a:r>
              <a:t/>
            </a:r>
            <a:endParaRPr b="1" baseline="0" i="0" sz="12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Billing Status</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 Accounting Line level indicator indicates which GL postings should occur </a:t>
            </a:r>
          </a:p>
          <a:p>
            <a:pPr indent="-241300" lvl="2" marL="914400" marR="0" rtl="0" algn="l">
              <a:spcBef>
                <a:spcPts val="360"/>
              </a:spcBef>
              <a:spcAft>
                <a:spcPts val="0"/>
              </a:spcAft>
              <a:buClr>
                <a:srgbClr val="AF242B"/>
              </a:buClr>
              <a:buSzPct val="75000"/>
              <a:buFont typeface="Noto Sans Symbols"/>
              <a:buChar char="•"/>
            </a:pPr>
            <a:r>
              <a:rPr b="0" baseline="0" i="1" lang="en-US" sz="1800" u="none" cap="none" strike="noStrike">
                <a:solidFill>
                  <a:schemeClr val="dk1"/>
                </a:solidFill>
                <a:latin typeface="Arial"/>
                <a:ea typeface="Arial"/>
                <a:cs typeface="Arial"/>
                <a:sym typeface="Arial"/>
              </a:rPr>
              <a:t>Set to </a:t>
            </a:r>
            <a:r>
              <a:rPr b="1" baseline="0" i="1" lang="en-US" sz="1800" u="none" cap="none" strike="noStrike">
                <a:solidFill>
                  <a:schemeClr val="dk1"/>
                </a:solidFill>
                <a:latin typeface="Arial"/>
                <a:ea typeface="Arial"/>
                <a:cs typeface="Arial"/>
                <a:sym typeface="Arial"/>
              </a:rPr>
              <a:t>'Billed' </a:t>
            </a:r>
            <a:r>
              <a:rPr b="0" baseline="0" i="1" lang="en-US" sz="1800" u="none" cap="none" strike="noStrike">
                <a:solidFill>
                  <a:schemeClr val="dk1"/>
                </a:solidFill>
                <a:latin typeface="Arial"/>
                <a:ea typeface="Arial"/>
                <a:cs typeface="Arial"/>
                <a:sym typeface="Arial"/>
              </a:rPr>
              <a:t>by ARBILLGEN</a:t>
            </a:r>
          </a:p>
          <a:p>
            <a:pPr indent="-241300" lvl="2" marL="914400" marR="0" rtl="0" algn="l">
              <a:spcBef>
                <a:spcPts val="360"/>
              </a:spcBef>
              <a:spcAft>
                <a:spcPts val="0"/>
              </a:spcAft>
              <a:buClr>
                <a:srgbClr val="AF242B"/>
              </a:buClr>
              <a:buSzPct val="75000"/>
              <a:buFont typeface="Noto Sans Symbols"/>
              <a:buChar char="•"/>
            </a:pPr>
            <a:r>
              <a:rPr b="0" baseline="0" i="1" lang="en-US" sz="1800" u="none" cap="none" strike="noStrike">
                <a:solidFill>
                  <a:schemeClr val="dk1"/>
                </a:solidFill>
                <a:latin typeface="Arial"/>
                <a:ea typeface="Arial"/>
                <a:cs typeface="Arial"/>
                <a:sym typeface="Arial"/>
              </a:rPr>
              <a:t>Triggers update from Unbilled (131000.07) to Billed (131000.08)</a:t>
            </a:r>
          </a:p>
          <a:p>
            <a:pPr indent="-184150" lvl="2" marL="914400" marR="0" rtl="0" algn="l">
              <a:spcBef>
                <a:spcPts val="240"/>
              </a:spcBef>
              <a:spcAft>
                <a:spcPts val="0"/>
              </a:spcAft>
              <a:buClr>
                <a:srgbClr val="AF242B"/>
              </a:buClr>
              <a:buFont typeface="Noto Sans Symbols"/>
              <a:buNone/>
            </a:pPr>
            <a:r>
              <a:t/>
            </a:r>
            <a:endParaRPr b="1" baseline="0" i="1" sz="12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Bill Generated Flag</a:t>
            </a:r>
            <a:r>
              <a:rPr b="0" baseline="0" i="0" lang="en-US" sz="1800" u="none" cap="none" strike="noStrike">
                <a:solidFill>
                  <a:schemeClr val="dk1"/>
                </a:solidFill>
                <a:latin typeface="Arial"/>
                <a:ea typeface="Arial"/>
                <a:cs typeface="Arial"/>
                <a:sym typeface="Arial"/>
              </a:rPr>
              <a:t> - when true indicates the PDF statement has been generated and that the BD information has been transmitted to VCSS</a:t>
            </a:r>
          </a:p>
          <a:p>
            <a:pPr indent="-241300" lvl="2" marL="914400" marR="0" rtl="0" algn="l">
              <a:spcBef>
                <a:spcPts val="360"/>
              </a:spcBef>
              <a:spcAft>
                <a:spcPts val="0"/>
              </a:spcAft>
              <a:buClr>
                <a:srgbClr val="AF242B"/>
              </a:buClr>
              <a:buSzPct val="75000"/>
              <a:buFont typeface="Noto Sans Symbols"/>
              <a:buChar char="•"/>
            </a:pPr>
            <a:r>
              <a:rPr b="0" baseline="0" i="1" lang="en-US" sz="1800" u="none" cap="none" strike="noStrike">
                <a:solidFill>
                  <a:schemeClr val="dk1"/>
                </a:solidFill>
                <a:latin typeface="Arial"/>
                <a:ea typeface="Arial"/>
                <a:cs typeface="Arial"/>
                <a:sym typeface="Arial"/>
              </a:rPr>
              <a:t>Set to </a:t>
            </a:r>
            <a:r>
              <a:rPr b="1" baseline="0" i="1" lang="en-US" sz="1800" u="none" cap="none" strike="noStrike">
                <a:solidFill>
                  <a:schemeClr val="dk1"/>
                </a:solidFill>
                <a:latin typeface="Arial"/>
                <a:ea typeface="Arial"/>
                <a:cs typeface="Arial"/>
                <a:sym typeface="Arial"/>
              </a:rPr>
              <a:t>T</a:t>
            </a:r>
            <a:r>
              <a:rPr b="0" baseline="0" i="1" lang="en-US" sz="1800" u="none" cap="none" strike="noStrike">
                <a:solidFill>
                  <a:schemeClr val="dk1"/>
                </a:solidFill>
                <a:latin typeface="Arial"/>
                <a:ea typeface="Arial"/>
                <a:cs typeface="Arial"/>
                <a:sym typeface="Arial"/>
              </a:rPr>
              <a:t> by ARBILLGEN</a:t>
            </a:r>
          </a:p>
          <a:p>
            <a:pPr indent="-184150" lvl="2" marL="914400" marR="0" rtl="0" algn="l">
              <a:spcBef>
                <a:spcPts val="240"/>
              </a:spcBef>
              <a:spcAft>
                <a:spcPts val="0"/>
              </a:spcAft>
              <a:buClr>
                <a:srgbClr val="AF242B"/>
              </a:buClr>
              <a:buFont typeface="Noto Sans Symbols"/>
              <a:buNone/>
            </a:pPr>
            <a:r>
              <a:t/>
            </a:r>
            <a:endParaRPr b="1" baseline="0" i="1" sz="12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Bill Print Date</a:t>
            </a:r>
            <a:r>
              <a:rPr b="0" baseline="0" i="0" lang="en-US" sz="1800" u="none" cap="none" strike="noStrike">
                <a:solidFill>
                  <a:schemeClr val="dk1"/>
                </a:solidFill>
                <a:latin typeface="Arial"/>
                <a:ea typeface="Arial"/>
                <a:cs typeface="Arial"/>
                <a:sym typeface="Arial"/>
              </a:rPr>
              <a:t>, </a:t>
            </a:r>
            <a:r>
              <a:rPr b="1" baseline="0" i="0" lang="en-US" sz="1800" u="sng" cap="none" strike="noStrike">
                <a:solidFill>
                  <a:schemeClr val="dk1"/>
                </a:solidFill>
                <a:latin typeface="Arial"/>
                <a:ea typeface="Arial"/>
                <a:cs typeface="Arial"/>
                <a:sym typeface="Arial"/>
              </a:rPr>
              <a:t>Last Bill Date</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 Accounting Line fields</a:t>
            </a:r>
          </a:p>
          <a:p>
            <a:pPr indent="-241300" lvl="2" marL="914400" marR="0" rtl="0" algn="l">
              <a:spcBef>
                <a:spcPts val="360"/>
              </a:spcBef>
              <a:spcAft>
                <a:spcPts val="0"/>
              </a:spcAft>
              <a:buClr>
                <a:srgbClr val="AF242B"/>
              </a:buClr>
              <a:buSzPct val="75000"/>
              <a:buFont typeface="Noto Sans Symbols"/>
              <a:buChar char="•"/>
            </a:pPr>
            <a:r>
              <a:rPr b="0" baseline="0" i="1" lang="en-US" sz="1800" u="none" cap="none" strike="noStrike">
                <a:solidFill>
                  <a:srgbClr val="000000"/>
                </a:solidFill>
                <a:latin typeface="Arial"/>
                <a:ea typeface="Arial"/>
                <a:cs typeface="Arial"/>
                <a:sym typeface="Arial"/>
              </a:rPr>
              <a:t>Set equal to “Print Date” parameter by ARBILLGEN</a:t>
            </a:r>
          </a:p>
          <a:p>
            <a:pPr indent="-184150" lvl="2" marL="914400" marR="0" rtl="0" algn="l">
              <a:spcBef>
                <a:spcPts val="240"/>
              </a:spcBef>
              <a:spcAft>
                <a:spcPts val="0"/>
              </a:spcAft>
              <a:buClr>
                <a:srgbClr val="AF242B"/>
              </a:buClr>
              <a:buFont typeface="Noto Sans Symbols"/>
              <a:buNone/>
            </a:pPr>
            <a:r>
              <a:t/>
            </a:r>
            <a:endParaRPr b="1" baseline="0" i="1" sz="1200" u="none" cap="none" strike="noStrike">
              <a:solidFill>
                <a:srgbClr val="000000"/>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Last Bill Amount</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 Accounting Line field</a:t>
            </a:r>
          </a:p>
          <a:p>
            <a:pPr indent="-241300" lvl="2" marL="914400" marR="0" rtl="0" algn="l">
              <a:spcBef>
                <a:spcPts val="360"/>
              </a:spcBef>
              <a:spcAft>
                <a:spcPts val="0"/>
              </a:spcAft>
              <a:buClr>
                <a:srgbClr val="AF242B"/>
              </a:buClr>
              <a:buSzPct val="75000"/>
              <a:buFont typeface="Noto Sans Symbols"/>
              <a:buChar char="•"/>
            </a:pPr>
            <a:r>
              <a:rPr b="0" baseline="0" i="1" lang="en-US" sz="1800" u="none" cap="none" strike="noStrike">
                <a:solidFill>
                  <a:srgbClr val="000000"/>
                </a:solidFill>
                <a:latin typeface="Arial"/>
                <a:ea typeface="Arial"/>
                <a:cs typeface="Arial"/>
                <a:sym typeface="Arial"/>
              </a:rPr>
              <a:t>Set equal to outstanding line amount</a:t>
            </a:r>
          </a:p>
          <a:p>
            <a:pPr indent="0" lvl="0" marL="0"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860" name="Shape 860"/>
          <p:cNvSpPr txBox="1"/>
          <p:nvPr>
            <p:ph idx="11" type="ftr"/>
          </p:nvPr>
        </p:nvSpPr>
        <p:spPr>
          <a:xfrm>
            <a:off x="398585"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61" name="Shape 861"/>
          <p:cNvSpPr txBox="1"/>
          <p:nvPr>
            <p:ph idx="12" type="sldNum"/>
          </p:nvPr>
        </p:nvSpPr>
        <p:spPr>
          <a:xfrm>
            <a:off x="0" y="6564922"/>
            <a:ext cx="515814" cy="28196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sp>
        <p:nvSpPr>
          <p:cNvPr id="867" name="Shape 867"/>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868" name="Shape 868"/>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Track Receivables and Record Overdue Charges</a:t>
            </a:r>
          </a:p>
        </p:txBody>
      </p:sp>
      <p:sp>
        <p:nvSpPr>
          <p:cNvPr id="869" name="Shape 869"/>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70" name="Shape 870"/>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5" name="Shape 875"/>
        <p:cNvGrpSpPr/>
        <p:nvPr/>
      </p:nvGrpSpPr>
      <p:grpSpPr>
        <a:xfrm>
          <a:off x="0" y="0"/>
          <a:ext cx="0" cy="0"/>
          <a:chOff x="0" y="0"/>
          <a:chExt cx="0" cy="0"/>
        </a:xfrm>
      </p:grpSpPr>
      <p:sp>
        <p:nvSpPr>
          <p:cNvPr id="876" name="Shape 87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877" name="Shape 87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878" name="Shape 878"/>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879" name="Shape 879"/>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80" name="Shape 880"/>
          <p:cNvSpPr/>
          <p:nvPr/>
        </p:nvSpPr>
        <p:spPr>
          <a:xfrm>
            <a:off x="4797764"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881" name="Shape 881"/>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82" name="Shape 882"/>
          <p:cNvSpPr/>
          <p:nvPr/>
        </p:nvSpPr>
        <p:spPr>
          <a:xfrm>
            <a:off x="4990214" y="30875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883" name="Shape 883"/>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84" name="Shape 884"/>
          <p:cNvSpPr/>
          <p:nvPr/>
        </p:nvSpPr>
        <p:spPr>
          <a:xfrm>
            <a:off x="756329"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885" name="Shape 885"/>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86" name="Shape 886"/>
          <p:cNvSpPr/>
          <p:nvPr/>
        </p:nvSpPr>
        <p:spPr>
          <a:xfrm>
            <a:off x="1622350"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887" name="Shape 887"/>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888" name="Shape 888"/>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889" name="Shape 889"/>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890" name="Shape 890"/>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891" name="Shape 891"/>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p:txBody>
      </p:sp>
      <p:sp>
        <p:nvSpPr>
          <p:cNvPr id="892" name="Shape 892"/>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893" name="Shape 893"/>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894" name="Shape 894"/>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895" name="Shape 895"/>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364" name="Shape 364"/>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Manual Billing Overview</a:t>
            </a:r>
          </a:p>
        </p:txBody>
      </p:sp>
      <p:sp>
        <p:nvSpPr>
          <p:cNvPr id="365" name="Shape 365"/>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366" name="Shape 366"/>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0" name="Shape 900"/>
        <p:cNvGrpSpPr/>
        <p:nvPr/>
      </p:nvGrpSpPr>
      <p:grpSpPr>
        <a:xfrm>
          <a:off x="0" y="0"/>
          <a:ext cx="0" cy="0"/>
          <a:chOff x="0" y="0"/>
          <a:chExt cx="0" cy="0"/>
        </a:xfrm>
      </p:grpSpPr>
      <p:sp>
        <p:nvSpPr>
          <p:cNvPr id="901" name="Shape 90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Overdue Charges – Overview</a:t>
            </a:r>
          </a:p>
        </p:txBody>
      </p:sp>
      <p:sp>
        <p:nvSpPr>
          <p:cNvPr id="902" name="Shape 902"/>
          <p:cNvSpPr txBox="1"/>
          <p:nvPr>
            <p:ph idx="1" type="body"/>
          </p:nvPr>
        </p:nvSpPr>
        <p:spPr>
          <a:xfrm>
            <a:off x="318977" y="1257262"/>
            <a:ext cx="8825022" cy="479915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assesses overdue charges for </a:t>
            </a:r>
            <a:r>
              <a:rPr b="0" baseline="0" i="0" lang="en-US" sz="1800" u="sng" cap="none" strike="noStrike">
                <a:solidFill>
                  <a:schemeClr val="dk1"/>
                </a:solidFill>
                <a:latin typeface="Arial"/>
                <a:ea typeface="Arial"/>
                <a:cs typeface="Arial"/>
                <a:sym typeface="Arial"/>
              </a:rPr>
              <a:t>Non-IPAC customers</a:t>
            </a:r>
            <a:r>
              <a:rPr b="0" baseline="0" i="0" lang="en-US" sz="1800" u="none" cap="none" strike="noStrike">
                <a:solidFill>
                  <a:schemeClr val="dk1"/>
                </a:solidFill>
                <a:latin typeface="Arial"/>
                <a:ea typeface="Arial"/>
                <a:cs typeface="Arial"/>
                <a:sym typeface="Arial"/>
              </a:rPr>
              <a:t> with </a:t>
            </a:r>
            <a:r>
              <a:rPr b="0" baseline="0" i="0" lang="en-US" sz="1800" u="sng" cap="none" strike="noStrike">
                <a:solidFill>
                  <a:schemeClr val="dk1"/>
                </a:solidFill>
                <a:latin typeface="Arial"/>
                <a:ea typeface="Arial"/>
                <a:cs typeface="Arial"/>
                <a:sym typeface="Arial"/>
              </a:rPr>
              <a:t>overdue account balances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Late fees applied to outstanding Billing Documents </a:t>
            </a:r>
            <a:r>
              <a:rPr b="0" baseline="0" i="0" lang="en-US" sz="1800" u="sng" cap="none" strike="noStrike">
                <a:solidFill>
                  <a:schemeClr val="dk1"/>
                </a:solidFill>
                <a:latin typeface="Arial"/>
                <a:ea typeface="Arial"/>
                <a:cs typeface="Arial"/>
                <a:sym typeface="Arial"/>
              </a:rPr>
              <a:t>past Collection Due Date</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Non-Federal:</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Collection Due Date = </a:t>
            </a:r>
            <a:r>
              <a:rPr b="0" baseline="0" i="0" lang="en-US" sz="1600" u="sng" cap="none" strike="noStrike">
                <a:solidFill>
                  <a:schemeClr val="dk1"/>
                </a:solidFill>
                <a:latin typeface="Arial"/>
                <a:ea typeface="Arial"/>
                <a:cs typeface="Arial"/>
                <a:sym typeface="Arial"/>
              </a:rPr>
              <a:t>30 days from Bill Print Date</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Assessed via </a:t>
            </a:r>
            <a:r>
              <a:rPr b="0" baseline="0" i="0" lang="en-US" sz="1600" u="sng" cap="none" strike="noStrike">
                <a:solidFill>
                  <a:schemeClr val="dk1"/>
                </a:solidFill>
                <a:latin typeface="Arial"/>
                <a:ea typeface="Arial"/>
                <a:cs typeface="Arial"/>
                <a:sym typeface="Arial"/>
              </a:rPr>
              <a:t>automated</a:t>
            </a:r>
            <a:r>
              <a:rPr b="0" baseline="0" i="0" lang="en-US" sz="1600" u="none" cap="none" strike="noStrike">
                <a:solidFill>
                  <a:schemeClr val="dk1"/>
                </a:solidFill>
                <a:latin typeface="Arial"/>
                <a:ea typeface="Arial"/>
                <a:cs typeface="Arial"/>
                <a:sym typeface="Arial"/>
              </a:rPr>
              <a:t> Pegasys batch processing for </a:t>
            </a:r>
            <a:r>
              <a:rPr b="0" baseline="0" i="0" lang="en-US" sz="1600" u="sng" cap="none" strike="noStrike">
                <a:solidFill>
                  <a:schemeClr val="dk1"/>
                </a:solidFill>
                <a:latin typeface="Arial"/>
                <a:ea typeface="Arial"/>
                <a:cs typeface="Arial"/>
                <a:sym typeface="Arial"/>
              </a:rPr>
              <a:t>Non-Federal customers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Federal:</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Collection Due Date = </a:t>
            </a:r>
            <a:r>
              <a:rPr b="0" baseline="0" i="0" lang="en-US" sz="1600" u="sng" cap="none" strike="noStrike">
                <a:solidFill>
                  <a:schemeClr val="dk1"/>
                </a:solidFill>
                <a:latin typeface="Arial"/>
                <a:ea typeface="Arial"/>
                <a:cs typeface="Arial"/>
                <a:sym typeface="Arial"/>
              </a:rPr>
              <a:t>45 days from Bill Print Date</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GSA may manually assess overdue charges for certain </a:t>
            </a:r>
            <a:r>
              <a:rPr b="0" baseline="0" i="0" lang="en-US" sz="1600" u="sng" cap="none" strike="noStrike">
                <a:solidFill>
                  <a:schemeClr val="dk1"/>
                </a:solidFill>
                <a:latin typeface="Arial"/>
                <a:ea typeface="Arial"/>
                <a:cs typeface="Arial"/>
                <a:sym typeface="Arial"/>
              </a:rPr>
              <a:t>Federal customers with recurring delinquency issues</a:t>
            </a: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Overdue charges are assessed on outstanding BD at </a:t>
            </a:r>
            <a:r>
              <a:rPr b="0" baseline="0" i="0" lang="en-US" sz="1800" u="sng" cap="none" strike="noStrike">
                <a:solidFill>
                  <a:schemeClr val="dk1"/>
                </a:solidFill>
                <a:latin typeface="Arial"/>
                <a:ea typeface="Arial"/>
                <a:cs typeface="Arial"/>
                <a:sym typeface="Arial"/>
              </a:rPr>
              <a:t>Accounting Line level</a:t>
            </a:r>
            <a:r>
              <a:rPr b="0" baseline="0" i="0" lang="en-US" sz="1800" u="none" cap="none" strike="noStrike">
                <a:solidFill>
                  <a:schemeClr val="dk1"/>
                </a:solidFill>
                <a:latin typeface="Arial"/>
                <a:ea typeface="Arial"/>
                <a:cs typeface="Arial"/>
                <a:sym typeface="Arial"/>
              </a:rPr>
              <a:t> after the BD’s Collection Due Date:</a:t>
            </a:r>
          </a:p>
          <a:p>
            <a:pPr indent="-230187" lvl="2" marL="573088"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Interest Charges</a:t>
            </a:r>
          </a:p>
          <a:p>
            <a:pPr indent="-230187" lvl="2" marL="573088"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Penalty Charges</a:t>
            </a:r>
          </a:p>
          <a:p>
            <a:pPr indent="-230187" lvl="2" marL="573088" marR="0" rtl="0" algn="l">
              <a:spcBef>
                <a:spcPts val="600"/>
              </a:spcBef>
              <a:spcAft>
                <a:spcPts val="60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Administrative Charges</a:t>
            </a:r>
          </a:p>
        </p:txBody>
      </p:sp>
      <p:sp>
        <p:nvSpPr>
          <p:cNvPr id="903" name="Shape 903"/>
          <p:cNvSpPr txBox="1"/>
          <p:nvPr>
            <p:ph idx="12" type="sldNum"/>
          </p:nvPr>
        </p:nvSpPr>
        <p:spPr>
          <a:xfrm>
            <a:off x="0" y="6562846"/>
            <a:ext cx="405112" cy="28404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904" name="Shape 904"/>
          <p:cNvSpPr txBox="1"/>
          <p:nvPr/>
        </p:nvSpPr>
        <p:spPr>
          <a:xfrm>
            <a:off x="487302" y="6225892"/>
            <a:ext cx="7070652" cy="492442"/>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SzPct val="25000"/>
              <a:buNone/>
            </a:pPr>
            <a:r>
              <a:rPr b="0" baseline="0" i="1" lang="en-US" sz="1300" u="sng" cap="none" strike="noStrike">
                <a:solidFill>
                  <a:schemeClr val="dk1"/>
                </a:solidFill>
                <a:latin typeface="Arial"/>
                <a:ea typeface="Arial"/>
                <a:cs typeface="Arial"/>
                <a:sym typeface="Arial"/>
              </a:rPr>
              <a:t>Note:</a:t>
            </a:r>
            <a:r>
              <a:rPr b="0" baseline="0" i="0" lang="en-US" sz="1300" u="none" cap="none" strike="noStrike">
                <a:solidFill>
                  <a:schemeClr val="dk1"/>
                </a:solidFill>
                <a:latin typeface="Arial"/>
                <a:ea typeface="Arial"/>
                <a:cs typeface="Arial"/>
                <a:sym typeface="Arial"/>
              </a:rPr>
              <a:t> More information on Overdue Charges is provided in the Delinquency and Receivables Management course.</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sp>
        <p:nvSpPr>
          <p:cNvPr id="910" name="Shape 910"/>
          <p:cNvSpPr/>
          <p:nvPr/>
        </p:nvSpPr>
        <p:spPr>
          <a:xfrm>
            <a:off x="7766461" y="5759532"/>
            <a:ext cx="1246908" cy="997528"/>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911" name="Shape 911"/>
          <p:cNvSpPr txBox="1"/>
          <p:nvPr>
            <p:ph type="title"/>
          </p:nvPr>
        </p:nvSpPr>
        <p:spPr>
          <a:xfrm>
            <a:off x="466343" y="117500"/>
            <a:ext cx="8239125" cy="92074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Dunning Process – Overview</a:t>
            </a:r>
          </a:p>
        </p:txBody>
      </p:sp>
      <p:sp>
        <p:nvSpPr>
          <p:cNvPr id="912" name="Shape 912"/>
          <p:cNvSpPr txBox="1"/>
          <p:nvPr>
            <p:ph idx="1" type="body"/>
          </p:nvPr>
        </p:nvSpPr>
        <p:spPr>
          <a:xfrm>
            <a:off x="318978" y="1333808"/>
            <a:ext cx="8694394" cy="463104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generates Dunning Notices for </a:t>
            </a:r>
            <a:r>
              <a:rPr b="0" baseline="0" i="0" lang="en-US" sz="2000" u="sng" cap="none" strike="noStrike">
                <a:solidFill>
                  <a:schemeClr val="dk1"/>
                </a:solidFill>
                <a:latin typeface="Arial"/>
                <a:ea typeface="Arial"/>
                <a:cs typeface="Arial"/>
                <a:sym typeface="Arial"/>
              </a:rPr>
              <a:t>Non-IPAC customers</a:t>
            </a:r>
            <a:r>
              <a:rPr b="0" baseline="0" i="0" lang="en-US" sz="2000" u="none" cap="none" strike="noStrike">
                <a:solidFill>
                  <a:schemeClr val="dk1"/>
                </a:solidFill>
                <a:latin typeface="Arial"/>
                <a:ea typeface="Arial"/>
                <a:cs typeface="Arial"/>
                <a:sym typeface="Arial"/>
              </a:rPr>
              <a:t> with </a:t>
            </a:r>
            <a:r>
              <a:rPr b="0" baseline="0" i="0" lang="en-US" sz="2000" u="sng" cap="none" strike="noStrike">
                <a:solidFill>
                  <a:schemeClr val="dk1"/>
                </a:solidFill>
                <a:latin typeface="Arial"/>
                <a:ea typeface="Arial"/>
                <a:cs typeface="Arial"/>
                <a:sym typeface="Arial"/>
              </a:rPr>
              <a:t>overdue account balances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Non-Federal Collection Due Date = </a:t>
            </a:r>
            <a:r>
              <a:rPr b="0" baseline="0" i="0" lang="en-US" sz="1800" u="sng" cap="none" strike="noStrike">
                <a:solidFill>
                  <a:schemeClr val="dk1"/>
                </a:solidFill>
                <a:latin typeface="Arial"/>
                <a:ea typeface="Arial"/>
                <a:cs typeface="Arial"/>
                <a:sym typeface="Arial"/>
              </a:rPr>
              <a:t>30 days from Bill Print Date</a:t>
            </a:r>
          </a:p>
          <a:p>
            <a:pPr indent="-234950" lvl="2" marL="5778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Federal Collection Due Date = </a:t>
            </a:r>
            <a:r>
              <a:rPr b="0" baseline="0" i="0" lang="en-US" sz="1800" u="sng" cap="none" strike="noStrike">
                <a:solidFill>
                  <a:schemeClr val="dk1"/>
                </a:solidFill>
                <a:latin typeface="Arial"/>
                <a:ea typeface="Arial"/>
                <a:cs typeface="Arial"/>
                <a:sym typeface="Arial"/>
              </a:rPr>
              <a:t>45 days from Bill Print Date</a:t>
            </a:r>
          </a:p>
          <a:p>
            <a:pPr indent="-234950" lvl="2" marL="57785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Shows delinquent bill amounts, including </a:t>
            </a:r>
            <a:r>
              <a:rPr b="0" baseline="0" i="0" lang="en-US" sz="1800" u="sng" cap="none" strike="noStrike">
                <a:solidFill>
                  <a:schemeClr val="dk1"/>
                </a:solidFill>
                <a:latin typeface="Arial"/>
                <a:ea typeface="Arial"/>
                <a:cs typeface="Arial"/>
                <a:sym typeface="Arial"/>
              </a:rPr>
              <a:t>principal and IP&amp;A charges</a:t>
            </a:r>
            <a:r>
              <a:rPr b="0" baseline="0" i="0" lang="en-US" sz="1800" u="none" cap="none" strike="noStrike">
                <a:solidFill>
                  <a:schemeClr val="dk1"/>
                </a:solidFill>
                <a:latin typeface="Arial"/>
                <a:ea typeface="Arial"/>
                <a:cs typeface="Arial"/>
                <a:sym typeface="Arial"/>
              </a:rPr>
              <a:t>, as well as </a:t>
            </a:r>
            <a:r>
              <a:rPr b="0" baseline="0" i="0" lang="en-US" sz="1800" u="sng" cap="none" strike="noStrike">
                <a:solidFill>
                  <a:schemeClr val="dk1"/>
                </a:solidFill>
                <a:latin typeface="Arial"/>
                <a:ea typeface="Arial"/>
                <a:cs typeface="Arial"/>
                <a:sym typeface="Arial"/>
              </a:rPr>
              <a:t>any collections</a:t>
            </a:r>
            <a:r>
              <a:rPr b="0" baseline="0" i="0" lang="en-US" sz="1800" u="none" cap="none" strike="noStrike">
                <a:solidFill>
                  <a:schemeClr val="dk1"/>
                </a:solidFill>
                <a:latin typeface="Arial"/>
                <a:ea typeface="Arial"/>
                <a:cs typeface="Arial"/>
                <a:sym typeface="Arial"/>
              </a:rPr>
              <a:t> received by GSA</a:t>
            </a:r>
          </a:p>
          <a:p>
            <a:pPr indent="0" lvl="0" marL="0" marR="0" rtl="0" algn="l">
              <a:spcBef>
                <a:spcPts val="120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Customers with multiple Receivables outstanding have one </a:t>
            </a:r>
            <a:r>
              <a:rPr b="0" baseline="0" i="0" lang="en-US" sz="2000" u="sng" cap="none" strike="noStrike">
                <a:solidFill>
                  <a:schemeClr val="dk1"/>
                </a:solidFill>
                <a:latin typeface="Arial"/>
                <a:ea typeface="Arial"/>
                <a:cs typeface="Arial"/>
                <a:sym typeface="Arial"/>
              </a:rPr>
              <a:t>Dunning Notice generated per Statement</a:t>
            </a:r>
          </a:p>
          <a:p>
            <a:pPr indent="0" lvl="0" marL="0" marR="0" rtl="0" algn="l">
              <a:spcBef>
                <a:spcPts val="1200"/>
              </a:spcBef>
              <a:spcAft>
                <a:spcPts val="0"/>
              </a:spcAft>
              <a:buClr>
                <a:srgbClr val="AF242B"/>
              </a:buClr>
              <a:buFont typeface="Noto Sans Symbols"/>
              <a:buNone/>
            </a:pPr>
            <a:r>
              <a:t/>
            </a:r>
            <a:endParaRPr b="0" baseline="0" i="0" sz="300" u="sng" cap="none" strike="noStrike">
              <a:solidFill>
                <a:schemeClr val="dk1"/>
              </a:solidFill>
              <a:latin typeface="Arial"/>
              <a:ea typeface="Arial"/>
              <a:cs typeface="Arial"/>
              <a:sym typeface="Arial"/>
            </a:endParaRP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Subsequent dunning notices are generated on </a:t>
            </a:r>
            <a:r>
              <a:rPr b="0" baseline="0" i="0" lang="en-US" sz="2000" u="sng" cap="none" strike="noStrike">
                <a:solidFill>
                  <a:schemeClr val="dk1"/>
                </a:solidFill>
                <a:latin typeface="Arial"/>
                <a:ea typeface="Arial"/>
                <a:cs typeface="Arial"/>
                <a:sym typeface="Arial"/>
              </a:rPr>
              <a:t>30 day interval</a:t>
            </a:r>
            <a:r>
              <a:rPr b="0" baseline="0" i="0" lang="en-US" sz="2000" u="none" cap="none" strike="noStrike">
                <a:solidFill>
                  <a:schemeClr val="dk1"/>
                </a:solidFill>
                <a:latin typeface="Arial"/>
                <a:ea typeface="Arial"/>
                <a:cs typeface="Arial"/>
                <a:sym typeface="Arial"/>
              </a:rPr>
              <a:t> after first dunning notice (maximum of 3 for </a:t>
            </a:r>
            <a:r>
              <a:rPr b="0" baseline="0" i="0" lang="en-US" sz="2000" u="sng" cap="none" strike="noStrike">
                <a:solidFill>
                  <a:schemeClr val="dk1"/>
                </a:solidFill>
                <a:latin typeface="Arial"/>
                <a:ea typeface="Arial"/>
                <a:cs typeface="Arial"/>
                <a:sym typeface="Arial"/>
              </a:rPr>
              <a:t>non-Federal</a:t>
            </a:r>
            <a:r>
              <a:rPr b="0" baseline="0" i="0" lang="en-US" sz="2000" u="none" cap="none" strike="noStrike">
                <a:solidFill>
                  <a:schemeClr val="dk1"/>
                </a:solidFill>
                <a:latin typeface="Arial"/>
                <a:ea typeface="Arial"/>
                <a:cs typeface="Arial"/>
                <a:sym typeface="Arial"/>
              </a:rPr>
              <a:t> customers and 4 for </a:t>
            </a:r>
            <a:r>
              <a:rPr b="0" baseline="0" i="0" lang="en-US" sz="2000" u="sng" cap="none" strike="noStrike">
                <a:solidFill>
                  <a:schemeClr val="dk1"/>
                </a:solidFill>
                <a:latin typeface="Arial"/>
                <a:ea typeface="Arial"/>
                <a:cs typeface="Arial"/>
                <a:sym typeface="Arial"/>
              </a:rPr>
              <a:t>Federal</a:t>
            </a:r>
            <a:r>
              <a:rPr b="0" baseline="0" i="0" lang="en-US" sz="2000" u="none" cap="none" strike="noStrike">
                <a:solidFill>
                  <a:schemeClr val="dk1"/>
                </a:solidFill>
                <a:latin typeface="Arial"/>
                <a:ea typeface="Arial"/>
                <a:cs typeface="Arial"/>
                <a:sym typeface="Arial"/>
              </a:rPr>
              <a:t> customers)</a:t>
            </a:r>
          </a:p>
        </p:txBody>
      </p:sp>
      <p:sp>
        <p:nvSpPr>
          <p:cNvPr id="913" name="Shape 913"/>
          <p:cNvSpPr txBox="1"/>
          <p:nvPr>
            <p:ph idx="11" type="ftr"/>
          </p:nvPr>
        </p:nvSpPr>
        <p:spPr>
          <a:xfrm>
            <a:off x="38775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14" name="Shape 914"/>
          <p:cNvSpPr txBox="1"/>
          <p:nvPr>
            <p:ph idx="12" type="sldNum"/>
          </p:nvPr>
        </p:nvSpPr>
        <p:spPr>
          <a:xfrm>
            <a:off x="0" y="6585993"/>
            <a:ext cx="405112" cy="26089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915" name="Shape 915"/>
          <p:cNvSpPr txBox="1"/>
          <p:nvPr/>
        </p:nvSpPr>
        <p:spPr>
          <a:xfrm>
            <a:off x="606056" y="5964848"/>
            <a:ext cx="7070652" cy="523219"/>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SzPct val="25000"/>
              <a:buNone/>
            </a:pPr>
            <a:r>
              <a:rPr b="0" baseline="0" i="1" lang="en-US" sz="1400" u="sng" cap="none" strike="noStrike">
                <a:solidFill>
                  <a:schemeClr val="dk1"/>
                </a:solidFill>
                <a:latin typeface="Arial"/>
                <a:ea typeface="Arial"/>
                <a:cs typeface="Arial"/>
                <a:sym typeface="Arial"/>
              </a:rPr>
              <a:t>Note:</a:t>
            </a:r>
            <a:r>
              <a:rPr b="0" baseline="0" i="0" lang="en-US" sz="1400" u="none" cap="none" strike="noStrike">
                <a:solidFill>
                  <a:schemeClr val="dk1"/>
                </a:solidFill>
                <a:latin typeface="Arial"/>
                <a:ea typeface="Arial"/>
                <a:cs typeface="Arial"/>
                <a:sym typeface="Arial"/>
              </a:rPr>
              <a:t> More information on Dunning is provided in the Delinquency and Receivables Management course.</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0" name="Shape 920"/>
        <p:cNvGrpSpPr/>
        <p:nvPr/>
      </p:nvGrpSpPr>
      <p:grpSpPr>
        <a:xfrm>
          <a:off x="0" y="0"/>
          <a:ext cx="0" cy="0"/>
          <a:chOff x="0" y="0"/>
          <a:chExt cx="0" cy="0"/>
        </a:xfrm>
      </p:grpSpPr>
      <p:sp>
        <p:nvSpPr>
          <p:cNvPr id="921" name="Shape 921"/>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922" name="Shape 922"/>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Recycling Collections</a:t>
            </a:r>
          </a:p>
        </p:txBody>
      </p:sp>
      <p:sp>
        <p:nvSpPr>
          <p:cNvPr id="923" name="Shape 923"/>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24" name="Shape 92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9" name="Shape 929"/>
        <p:cNvGrpSpPr/>
        <p:nvPr/>
      </p:nvGrpSpPr>
      <p:grpSpPr>
        <a:xfrm>
          <a:off x="0" y="0"/>
          <a:ext cx="0" cy="0"/>
          <a:chOff x="0" y="0"/>
          <a:chExt cx="0" cy="0"/>
        </a:xfrm>
      </p:grpSpPr>
      <p:sp>
        <p:nvSpPr>
          <p:cNvPr id="930" name="Shape 93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931" name="Shape 93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32" name="Shape 932"/>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933" name="Shape 933"/>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934" name="Shape 934"/>
          <p:cNvSpPr/>
          <p:nvPr/>
        </p:nvSpPr>
        <p:spPr>
          <a:xfrm>
            <a:off x="4797764"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935" name="Shape 935"/>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936" name="Shape 936"/>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937" name="Shape 937"/>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938" name="Shape 938"/>
          <p:cNvSpPr/>
          <p:nvPr/>
        </p:nvSpPr>
        <p:spPr>
          <a:xfrm>
            <a:off x="756329" y="30875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939" name="Shape 939"/>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940" name="Shape 940"/>
          <p:cNvSpPr/>
          <p:nvPr/>
        </p:nvSpPr>
        <p:spPr>
          <a:xfrm>
            <a:off x="1622350"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941" name="Shape 941"/>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942" name="Shape 942"/>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943" name="Shape 943"/>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944" name="Shape 944"/>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7F7F7F"/>
              </a:buClr>
              <a:buSzPct val="100000"/>
              <a:buFont typeface="Arial"/>
              <a:buChar char="•"/>
            </a:pPr>
            <a:r>
              <a:rPr b="1" baseline="0" i="0" lang="en-US" sz="1200" u="none" cap="none" strike="noStrike">
                <a:solidFill>
                  <a:srgbClr val="7F7F7F"/>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945" name="Shape 945"/>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946" name="Shape 946"/>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947" name="Shape 947"/>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948" name="Shape 948"/>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949" name="Shape 949"/>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4" name="Shape 954"/>
        <p:cNvGrpSpPr/>
        <p:nvPr/>
      </p:nvGrpSpPr>
      <p:grpSpPr>
        <a:xfrm>
          <a:off x="0" y="0"/>
          <a:ext cx="0" cy="0"/>
          <a:chOff x="0" y="0"/>
          <a:chExt cx="0" cy="0"/>
        </a:xfrm>
      </p:grpSpPr>
      <p:sp>
        <p:nvSpPr>
          <p:cNvPr id="955" name="Shape 955"/>
          <p:cNvSpPr txBox="1"/>
          <p:nvPr>
            <p:ph idx="1" type="body"/>
          </p:nvPr>
        </p:nvSpPr>
        <p:spPr>
          <a:xfrm>
            <a:off x="372140" y="1150937"/>
            <a:ext cx="8771859"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Vendors </a:t>
            </a:r>
            <a:r>
              <a:rPr b="0" baseline="0" i="0" lang="en-US" sz="1600" u="sng" cap="none" strike="noStrike">
                <a:solidFill>
                  <a:schemeClr val="dk1"/>
                </a:solidFill>
                <a:latin typeface="Arial"/>
                <a:ea typeface="Arial"/>
                <a:cs typeface="Arial"/>
                <a:sym typeface="Arial"/>
              </a:rPr>
              <a:t>remit payment</a:t>
            </a:r>
            <a:r>
              <a:rPr b="0" baseline="0" i="0" lang="en-US" sz="1600" u="none" cap="none" strike="noStrike">
                <a:solidFill>
                  <a:schemeClr val="dk1"/>
                </a:solidFill>
                <a:latin typeface="Arial"/>
                <a:ea typeface="Arial"/>
                <a:cs typeface="Arial"/>
                <a:sym typeface="Arial"/>
              </a:rPr>
              <a:t> to GSA, including:</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Fee Amount</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Recycling Amount</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Collections recorded as </a:t>
            </a:r>
            <a:r>
              <a:rPr b="0" baseline="0" i="0" lang="en-US" sz="1600" u="sng" cap="none" strike="noStrike">
                <a:solidFill>
                  <a:schemeClr val="dk1"/>
                </a:solidFill>
                <a:latin typeface="Arial"/>
                <a:ea typeface="Arial"/>
                <a:cs typeface="Arial"/>
                <a:sym typeface="Arial"/>
              </a:rPr>
              <a:t>Cash Receipts</a:t>
            </a:r>
            <a:r>
              <a:rPr b="0" baseline="0" i="0" lang="en-US" sz="1600" u="none" cap="none" strike="noStrike">
                <a:solidFill>
                  <a:schemeClr val="dk1"/>
                </a:solidFill>
                <a:latin typeface="Arial"/>
                <a:ea typeface="Arial"/>
                <a:cs typeface="Arial"/>
                <a:sym typeface="Arial"/>
              </a:rPr>
              <a:t> within Pegasys and created via the following methods for Recycling:</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Interfaced</a:t>
            </a:r>
            <a:r>
              <a:rPr b="0" baseline="0" i="0" lang="en-US" sz="1600" u="none" cap="none" strike="noStrike">
                <a:solidFill>
                  <a:schemeClr val="dk1"/>
                </a:solidFill>
                <a:latin typeface="Arial"/>
                <a:ea typeface="Arial"/>
                <a:cs typeface="Arial"/>
                <a:sym typeface="Arial"/>
              </a:rPr>
              <a:t>* via Pegasys batch processing:</a:t>
            </a:r>
          </a:p>
          <a:p>
            <a:pPr indent="-231775" lvl="3" marL="126047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Lockbox (L7M)</a:t>
            </a:r>
          </a:p>
          <a:p>
            <a:pPr indent="-231775" lvl="3" marL="126047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Pay.gov via CIR (PC7)</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Manually</a:t>
            </a:r>
            <a:r>
              <a:rPr b="0" baseline="0" i="0" lang="en-US" sz="1600" u="none" cap="none" strike="noStrike">
                <a:solidFill>
                  <a:schemeClr val="dk1"/>
                </a:solidFill>
                <a:latin typeface="Arial"/>
                <a:ea typeface="Arial"/>
                <a:cs typeface="Arial"/>
                <a:sym typeface="Arial"/>
              </a:rPr>
              <a:t> entered by copying forward from a Billing Document (BD)</a:t>
            </a:r>
          </a:p>
          <a:p>
            <a:pPr indent="-231775" lvl="3" marL="126047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EFT (EF7)</a:t>
            </a:r>
          </a:p>
          <a:p>
            <a:pPr indent="-231775" lvl="0" marL="2317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Cash Receipts generated for Recycling via Lockbox and Pay.gov will be created as </a:t>
            </a:r>
            <a:r>
              <a:rPr b="1" baseline="0" i="0" lang="en-US" sz="1600" u="none" cap="none" strike="noStrike">
                <a:solidFill>
                  <a:schemeClr val="dk1"/>
                </a:solidFill>
                <a:latin typeface="Arial"/>
                <a:ea typeface="Arial"/>
                <a:cs typeface="Arial"/>
                <a:sym typeface="Arial"/>
              </a:rPr>
              <a:t>rejected forms</a:t>
            </a:r>
            <a:r>
              <a:rPr b="0" baseline="0" i="0" lang="en-US" sz="1600" u="none" cap="none" strike="noStrike">
                <a:solidFill>
                  <a:schemeClr val="dk1"/>
                </a:solidFill>
                <a:latin typeface="Arial"/>
                <a:ea typeface="Arial"/>
                <a:cs typeface="Arial"/>
                <a:sym typeface="Arial"/>
              </a:rPr>
              <a:t> in Pegasys</a:t>
            </a:r>
          </a:p>
          <a:p>
            <a:pPr indent="-225425" lvl="1" marL="568325" marR="0" rtl="0" algn="l">
              <a:spcBef>
                <a:spcPts val="1200"/>
              </a:spcBef>
              <a:spcAft>
                <a:spcPts val="60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GSA will correct rejected CR via the </a:t>
            </a:r>
            <a:r>
              <a:rPr b="0" baseline="0" i="0" lang="en-US" sz="1600" u="sng" cap="none" strike="noStrike">
                <a:solidFill>
                  <a:schemeClr val="dk1"/>
                </a:solidFill>
                <a:latin typeface="Arial"/>
                <a:ea typeface="Arial"/>
                <a:cs typeface="Arial"/>
                <a:sym typeface="Arial"/>
              </a:rPr>
              <a:t>Collections Query</a:t>
            </a:r>
            <a:r>
              <a:rPr b="0" baseline="0" i="0" lang="en-US" sz="1600" u="none" cap="none" strike="noStrike">
                <a:solidFill>
                  <a:schemeClr val="dk1"/>
                </a:solidFill>
                <a:latin typeface="Arial"/>
                <a:ea typeface="Arial"/>
                <a:cs typeface="Arial"/>
                <a:sym typeface="Arial"/>
              </a:rPr>
              <a:t> to change the Transaction Type on Line 2 (Recycling Amount) from the inferred value of 01 to 02</a:t>
            </a:r>
          </a:p>
        </p:txBody>
      </p:sp>
      <p:sp>
        <p:nvSpPr>
          <p:cNvPr id="956" name="Shape 956"/>
          <p:cNvSpPr txBox="1"/>
          <p:nvPr>
            <p:ph idx="12" type="sldNum"/>
          </p:nvPr>
        </p:nvSpPr>
        <p:spPr>
          <a:xfrm>
            <a:off x="-51142" y="6498855"/>
            <a:ext cx="497709" cy="39307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957" name="Shape 95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Recycling Collections Overview</a:t>
            </a:r>
          </a:p>
        </p:txBody>
      </p:sp>
      <p:sp>
        <p:nvSpPr>
          <p:cNvPr id="958" name="Shape 958"/>
          <p:cNvSpPr txBox="1"/>
          <p:nvPr/>
        </p:nvSpPr>
        <p:spPr>
          <a:xfrm>
            <a:off x="446566" y="5993553"/>
            <a:ext cx="7495953" cy="769441"/>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SzPct val="25000"/>
              <a:buNone/>
            </a:pPr>
            <a:r>
              <a:rPr b="0" baseline="0" i="1" lang="en-US" sz="1300" u="none" cap="none" strike="noStrike">
                <a:solidFill>
                  <a:schemeClr val="dk1"/>
                </a:solidFill>
                <a:latin typeface="Arial"/>
                <a:ea typeface="Arial"/>
                <a:cs typeface="Arial"/>
                <a:sym typeface="Arial"/>
              </a:rPr>
              <a:t>* Recycling Lockbox collections will reject when submitted to Pegasys via batch processes and will need to be manually corrected.</a:t>
            </a:r>
          </a:p>
          <a:p>
            <a:pPr indent="0" lvl="0" marL="0" marR="0" rtl="0" algn="l">
              <a:spcBef>
                <a:spcPts val="0"/>
              </a:spcBef>
              <a:spcAft>
                <a:spcPts val="600"/>
              </a:spcAft>
              <a:buSzPct val="25000"/>
              <a:buNone/>
            </a:pPr>
            <a:r>
              <a:rPr b="0" baseline="0" i="1" lang="en-US" sz="1300" u="sng" cap="none" strike="noStrike">
                <a:solidFill>
                  <a:schemeClr val="dk1"/>
                </a:solidFill>
                <a:latin typeface="Arial"/>
                <a:ea typeface="Arial"/>
                <a:cs typeface="Arial"/>
                <a:sym typeface="Arial"/>
              </a:rPr>
              <a:t>Note:</a:t>
            </a:r>
            <a:r>
              <a:rPr b="0" baseline="0" i="0" lang="en-US" sz="1300" u="none" cap="none" strike="noStrike">
                <a:solidFill>
                  <a:schemeClr val="dk1"/>
                </a:solidFill>
                <a:latin typeface="Arial"/>
                <a:ea typeface="Arial"/>
                <a:cs typeface="Arial"/>
                <a:sym typeface="Arial"/>
              </a:rPr>
              <a:t> More information on the Collections Query is provided in Segment 5.</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2" name="Shape 962"/>
        <p:cNvGrpSpPr/>
        <p:nvPr/>
      </p:nvGrpSpPr>
      <p:grpSpPr>
        <a:xfrm>
          <a:off x="0" y="0"/>
          <a:ext cx="0" cy="0"/>
          <a:chOff x="0" y="0"/>
          <a:chExt cx="0" cy="0"/>
        </a:xfrm>
      </p:grpSpPr>
      <p:sp>
        <p:nvSpPr>
          <p:cNvPr id="963" name="Shape 963"/>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Collection Processing: Lockbox</a:t>
            </a:r>
          </a:p>
        </p:txBody>
      </p:sp>
      <p:cxnSp>
        <p:nvCxnSpPr>
          <p:cNvPr id="964" name="Shape 964"/>
          <p:cNvCxnSpPr/>
          <p:nvPr/>
        </p:nvCxnSpPr>
        <p:spPr>
          <a:xfrm>
            <a:off x="4795642" y="3685319"/>
            <a:ext cx="536378" cy="922306"/>
          </a:xfrm>
          <a:prstGeom prst="straightConnector1">
            <a:avLst/>
          </a:prstGeom>
          <a:solidFill>
            <a:srgbClr val="ED171F"/>
          </a:solidFill>
          <a:ln>
            <a:noFill/>
          </a:ln>
        </p:spPr>
      </p:cxnSp>
      <p:cxnSp>
        <p:nvCxnSpPr>
          <p:cNvPr id="965" name="Shape 965"/>
          <p:cNvCxnSpPr/>
          <p:nvPr/>
        </p:nvCxnSpPr>
        <p:spPr>
          <a:xfrm>
            <a:off x="4795642" y="3685319"/>
            <a:ext cx="512627" cy="874804"/>
          </a:xfrm>
          <a:prstGeom prst="straightConnector1">
            <a:avLst/>
          </a:prstGeom>
          <a:solidFill>
            <a:srgbClr val="ED171F"/>
          </a:solidFill>
          <a:ln>
            <a:noFill/>
          </a:ln>
        </p:spPr>
      </p:cxnSp>
      <p:sp>
        <p:nvSpPr>
          <p:cNvPr id="966" name="Shape 966"/>
          <p:cNvSpPr txBox="1"/>
          <p:nvPr>
            <p:ph idx="12" type="sldNum"/>
          </p:nvPr>
        </p:nvSpPr>
        <p:spPr>
          <a:xfrm>
            <a:off x="0" y="6562846"/>
            <a:ext cx="428262" cy="28404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967" name="Shape 967"/>
          <p:cNvSpPr txBox="1"/>
          <p:nvPr>
            <p:ph idx="11" type="ftr"/>
          </p:nvPr>
        </p:nvSpPr>
        <p:spPr>
          <a:xfrm>
            <a:off x="3530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68" name="Shape 968"/>
          <p:cNvSpPr txBox="1"/>
          <p:nvPr>
            <p:ph idx="1" type="body"/>
          </p:nvPr>
        </p:nvSpPr>
        <p:spPr>
          <a:xfrm>
            <a:off x="446568" y="1161570"/>
            <a:ext cx="8601737" cy="490672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GSA’s </a:t>
            </a:r>
            <a:r>
              <a:rPr b="0" baseline="0" i="0" lang="en-US" sz="1800" u="sng" cap="none" strike="noStrike">
                <a:solidFill>
                  <a:schemeClr val="dk1"/>
                </a:solidFill>
                <a:latin typeface="Arial"/>
                <a:ea typeface="Arial"/>
                <a:cs typeface="Arial"/>
                <a:sym typeface="Arial"/>
              </a:rPr>
              <a:t>Lockbox Banks </a:t>
            </a:r>
            <a:r>
              <a:rPr b="0" baseline="0" i="0" lang="en-US" sz="1800" u="none" cap="none" strike="noStrike">
                <a:solidFill>
                  <a:schemeClr val="dk1"/>
                </a:solidFill>
                <a:latin typeface="Arial"/>
                <a:ea typeface="Arial"/>
                <a:cs typeface="Arial"/>
                <a:sym typeface="Arial"/>
              </a:rPr>
              <a:t>serve as filing and processing agents</a:t>
            </a:r>
          </a:p>
          <a:p>
            <a:pPr indent="-234950" lvl="1" marL="67945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Allows customers to </a:t>
            </a:r>
            <a:r>
              <a:rPr b="0" baseline="0" i="0" lang="en-US" sz="1600" u="sng" cap="none" strike="noStrike">
                <a:solidFill>
                  <a:schemeClr val="dk1"/>
                </a:solidFill>
                <a:latin typeface="Arial"/>
                <a:ea typeface="Arial"/>
                <a:cs typeface="Arial"/>
                <a:sym typeface="Arial"/>
              </a:rPr>
              <a:t>remit checks to designated Lockbox locations</a:t>
            </a:r>
            <a:r>
              <a:rPr b="0" baseline="0" i="0" lang="en-US" sz="1600" u="none" cap="none" strike="noStrike">
                <a:solidFill>
                  <a:schemeClr val="dk1"/>
                </a:solidFill>
                <a:latin typeface="Arial"/>
                <a:ea typeface="Arial"/>
                <a:cs typeface="Arial"/>
                <a:sym typeface="Arial"/>
              </a:rPr>
              <a:t> around the country</a:t>
            </a:r>
          </a:p>
          <a:p>
            <a:pPr indent="-234950" lvl="1" marL="67945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Lockbox Bank then </a:t>
            </a:r>
            <a:r>
              <a:rPr b="0" baseline="0" i="0" lang="en-US" sz="1600" u="sng" cap="none" strike="noStrike">
                <a:solidFill>
                  <a:schemeClr val="dk1"/>
                </a:solidFill>
                <a:latin typeface="Arial"/>
                <a:ea typeface="Arial"/>
                <a:cs typeface="Arial"/>
                <a:sym typeface="Arial"/>
              </a:rPr>
              <a:t>transmits the check to the Federal Reserve Bank</a:t>
            </a:r>
            <a:r>
              <a:rPr b="0" baseline="0" i="0" lang="en-US" sz="1600" u="none" cap="none" strike="noStrike">
                <a:solidFill>
                  <a:schemeClr val="dk1"/>
                </a:solidFill>
                <a:latin typeface="Arial"/>
                <a:ea typeface="Arial"/>
                <a:cs typeface="Arial"/>
                <a:sym typeface="Arial"/>
              </a:rPr>
              <a:t> (ECP - Electronic Check Processing) for settlement</a:t>
            </a:r>
          </a:p>
          <a:p>
            <a:pPr indent="-234950" lvl="1" marL="67945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 </a:t>
            </a:r>
            <a:r>
              <a:rPr b="0" baseline="0" i="0" lang="en-US" sz="1600" u="sng" cap="none" strike="noStrike">
                <a:solidFill>
                  <a:schemeClr val="dk1"/>
                </a:solidFill>
                <a:latin typeface="Arial"/>
                <a:ea typeface="Arial"/>
                <a:cs typeface="Arial"/>
                <a:sym typeface="Arial"/>
              </a:rPr>
              <a:t>Lockbox interface </a:t>
            </a:r>
            <a:r>
              <a:rPr b="0" baseline="0" i="0" lang="en-US" sz="1600" u="none" cap="none" strike="noStrike">
                <a:solidFill>
                  <a:schemeClr val="dk1"/>
                </a:solidFill>
                <a:latin typeface="Arial"/>
                <a:ea typeface="Arial"/>
                <a:cs typeface="Arial"/>
                <a:sym typeface="Arial"/>
              </a:rPr>
              <a:t>transfers the data file from GSA’s Lockbox Bank provider to Pegasys, generating a </a:t>
            </a:r>
            <a:r>
              <a:rPr b="0" baseline="0" i="0" lang="en-US" sz="1600" u="sng" cap="none" strike="noStrike">
                <a:solidFill>
                  <a:schemeClr val="dk1"/>
                </a:solidFill>
                <a:latin typeface="Arial"/>
                <a:ea typeface="Arial"/>
                <a:cs typeface="Arial"/>
                <a:sym typeface="Arial"/>
              </a:rPr>
              <a:t>Pegasys Cash Receipt</a:t>
            </a:r>
          </a:p>
          <a:p>
            <a:pPr indent="-184150" lvl="0" marL="231775" marR="0" rtl="0" algn="l">
              <a:spcBef>
                <a:spcPts val="1200"/>
              </a:spcBef>
              <a:spcAft>
                <a:spcPts val="0"/>
              </a:spcAft>
              <a:buClr>
                <a:srgbClr val="AF242B"/>
              </a:buClr>
              <a:buFont typeface="Noto Sans Symbols"/>
              <a:buNone/>
            </a:pPr>
            <a:r>
              <a:t/>
            </a:r>
            <a:endParaRPr b="1" baseline="0" i="0" sz="10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creates the </a:t>
            </a:r>
            <a:r>
              <a:rPr b="1" baseline="0" i="0" lang="en-US" sz="1800" u="none" cap="none" strike="noStrike">
                <a:solidFill>
                  <a:schemeClr val="dk1"/>
                </a:solidFill>
                <a:latin typeface="Arial"/>
                <a:ea typeface="Arial"/>
                <a:cs typeface="Arial"/>
                <a:sym typeface="Arial"/>
              </a:rPr>
              <a:t>Lockbox CRs </a:t>
            </a:r>
            <a:r>
              <a:rPr b="0" baseline="0" i="0" lang="en-US" sz="1800" u="none" cap="none" strike="noStrike">
                <a:solidFill>
                  <a:schemeClr val="dk1"/>
                </a:solidFill>
                <a:latin typeface="Arial"/>
                <a:ea typeface="Arial"/>
                <a:cs typeface="Arial"/>
                <a:sym typeface="Arial"/>
              </a:rPr>
              <a:t>from the imported file:</a:t>
            </a:r>
          </a:p>
          <a:p>
            <a:pPr indent="-231775" lvl="1" marL="6889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Lockbox collections are </a:t>
            </a:r>
            <a:r>
              <a:rPr b="0" baseline="0" i="0" lang="en-US" sz="1600" u="sng" cap="none" strike="noStrike">
                <a:solidFill>
                  <a:schemeClr val="dk1"/>
                </a:solidFill>
                <a:latin typeface="Arial"/>
                <a:ea typeface="Arial"/>
                <a:cs typeface="Arial"/>
                <a:sym typeface="Arial"/>
              </a:rPr>
              <a:t>matched using the Statement Number</a:t>
            </a:r>
          </a:p>
          <a:p>
            <a:pPr indent="-231775" lvl="1" marL="6889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Lockbox collections </a:t>
            </a:r>
            <a:r>
              <a:rPr b="0" baseline="0" i="0" lang="en-US" sz="1600" u="sng" cap="none" strike="noStrike">
                <a:solidFill>
                  <a:schemeClr val="dk1"/>
                </a:solidFill>
                <a:latin typeface="Arial"/>
                <a:ea typeface="Arial"/>
                <a:cs typeface="Arial"/>
                <a:sym typeface="Arial"/>
              </a:rPr>
              <a:t>that cannot be successfully matched </a:t>
            </a:r>
            <a:r>
              <a:rPr b="0" baseline="0" i="0" lang="en-US" sz="1600" u="none" cap="none" strike="noStrike">
                <a:solidFill>
                  <a:schemeClr val="dk1"/>
                </a:solidFill>
                <a:latin typeface="Arial"/>
                <a:ea typeface="Arial"/>
                <a:cs typeface="Arial"/>
                <a:sym typeface="Arial"/>
              </a:rPr>
              <a:t>with a Billing Document are created and saved in </a:t>
            </a:r>
            <a:r>
              <a:rPr b="1" baseline="0" i="0" lang="en-US" sz="1600" u="none" cap="none" strike="noStrike">
                <a:solidFill>
                  <a:schemeClr val="dk1"/>
                </a:solidFill>
                <a:latin typeface="Arial"/>
                <a:ea typeface="Arial"/>
                <a:cs typeface="Arial"/>
                <a:sym typeface="Arial"/>
              </a:rPr>
              <a:t>Rejected</a:t>
            </a:r>
            <a:r>
              <a:rPr b="0" baseline="0" i="0" lang="en-US" sz="1600" u="none" cap="none" strike="noStrike">
                <a:solidFill>
                  <a:schemeClr val="dk1"/>
                </a:solidFill>
                <a:latin typeface="Arial"/>
                <a:ea typeface="Arial"/>
                <a:cs typeface="Arial"/>
                <a:sym typeface="Arial"/>
              </a:rPr>
              <a:t> status as </a:t>
            </a:r>
            <a:r>
              <a:rPr b="0" baseline="0" i="0" lang="en-US" sz="1600" u="sng" cap="none" strike="noStrike">
                <a:solidFill>
                  <a:schemeClr val="dk1"/>
                </a:solidFill>
                <a:latin typeface="Arial"/>
                <a:ea typeface="Arial"/>
                <a:cs typeface="Arial"/>
                <a:sym typeface="Arial"/>
              </a:rPr>
              <a:t>Unapplied Collections</a:t>
            </a:r>
          </a:p>
          <a:p>
            <a:pPr indent="-184150" lvl="1" marL="688975" marR="0" rtl="0" algn="l">
              <a:spcBef>
                <a:spcPts val="1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Unapplied Cash Receipts are researched and </a:t>
            </a:r>
            <a:r>
              <a:rPr b="0" baseline="0" i="0" lang="en-US" sz="1800" u="sng" cap="none" strike="noStrike">
                <a:solidFill>
                  <a:schemeClr val="dk1"/>
                </a:solidFill>
                <a:latin typeface="Arial"/>
                <a:ea typeface="Arial"/>
                <a:cs typeface="Arial"/>
                <a:sym typeface="Arial"/>
              </a:rPr>
              <a:t>corrected via the Collections Query</a:t>
            </a:r>
          </a:p>
          <a:p>
            <a:pPr indent="-146050" lvl="0" marL="231775" marR="0" rtl="0" algn="l">
              <a:spcBef>
                <a:spcPts val="9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969" name="Shape 969"/>
          <p:cNvSpPr txBox="1"/>
          <p:nvPr/>
        </p:nvSpPr>
        <p:spPr>
          <a:xfrm>
            <a:off x="446568" y="6264507"/>
            <a:ext cx="7495953" cy="307777"/>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SzPct val="25000"/>
              <a:buNone/>
            </a:pPr>
            <a:r>
              <a:rPr b="0" baseline="0" i="1" lang="en-US" sz="1400" u="sng" cap="none" strike="noStrike">
                <a:solidFill>
                  <a:schemeClr val="dk1"/>
                </a:solidFill>
                <a:latin typeface="Arial"/>
                <a:ea typeface="Arial"/>
                <a:cs typeface="Arial"/>
                <a:sym typeface="Arial"/>
              </a:rPr>
              <a:t>Note:</a:t>
            </a:r>
            <a:r>
              <a:rPr b="0" baseline="0" i="0" lang="en-US" sz="1400" u="none" cap="none" strike="noStrike">
                <a:solidFill>
                  <a:schemeClr val="dk1"/>
                </a:solidFill>
                <a:latin typeface="Arial"/>
                <a:ea typeface="Arial"/>
                <a:cs typeface="Arial"/>
                <a:sym typeface="Arial"/>
              </a:rPr>
              <a:t> More information on Lockbox collections is provided in the Collections course.</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4" name="Shape 974"/>
        <p:cNvGrpSpPr/>
        <p:nvPr/>
      </p:nvGrpSpPr>
      <p:grpSpPr>
        <a:xfrm>
          <a:off x="0" y="0"/>
          <a:ext cx="0" cy="0"/>
          <a:chOff x="0" y="0"/>
          <a:chExt cx="0" cy="0"/>
        </a:xfrm>
      </p:grpSpPr>
      <p:sp>
        <p:nvSpPr>
          <p:cNvPr id="975" name="Shape 975"/>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Collection Processing: Pay.gov via CIR</a:t>
            </a:r>
          </a:p>
        </p:txBody>
      </p:sp>
      <p:cxnSp>
        <p:nvCxnSpPr>
          <p:cNvPr id="976" name="Shape 976"/>
          <p:cNvCxnSpPr/>
          <p:nvPr/>
        </p:nvCxnSpPr>
        <p:spPr>
          <a:xfrm>
            <a:off x="4795642" y="3685319"/>
            <a:ext cx="536378" cy="922306"/>
          </a:xfrm>
          <a:prstGeom prst="straightConnector1">
            <a:avLst/>
          </a:prstGeom>
          <a:solidFill>
            <a:srgbClr val="ED171F"/>
          </a:solidFill>
          <a:ln>
            <a:noFill/>
          </a:ln>
        </p:spPr>
      </p:cxnSp>
      <p:cxnSp>
        <p:nvCxnSpPr>
          <p:cNvPr id="977" name="Shape 977"/>
          <p:cNvCxnSpPr/>
          <p:nvPr/>
        </p:nvCxnSpPr>
        <p:spPr>
          <a:xfrm>
            <a:off x="4795642" y="3685319"/>
            <a:ext cx="512627" cy="874804"/>
          </a:xfrm>
          <a:prstGeom prst="straightConnector1">
            <a:avLst/>
          </a:prstGeom>
          <a:solidFill>
            <a:srgbClr val="ED171F"/>
          </a:solidFill>
          <a:ln>
            <a:noFill/>
          </a:ln>
        </p:spPr>
      </p:cxnSp>
      <p:sp>
        <p:nvSpPr>
          <p:cNvPr id="978" name="Shape 978"/>
          <p:cNvSpPr txBox="1"/>
          <p:nvPr>
            <p:ph idx="12" type="sldNum"/>
          </p:nvPr>
        </p:nvSpPr>
        <p:spPr>
          <a:xfrm>
            <a:off x="0" y="6597570"/>
            <a:ext cx="486135" cy="24931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979" name="Shape 979"/>
          <p:cNvSpPr txBox="1"/>
          <p:nvPr>
            <p:ph idx="11" type="ftr"/>
          </p:nvPr>
        </p:nvSpPr>
        <p:spPr>
          <a:xfrm>
            <a:off x="39932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80" name="Shape 980"/>
          <p:cNvSpPr txBox="1"/>
          <p:nvPr>
            <p:ph idx="1" type="body"/>
          </p:nvPr>
        </p:nvSpPr>
        <p:spPr>
          <a:xfrm>
            <a:off x="446568" y="1148315"/>
            <a:ext cx="8697431" cy="491997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Customer payments submitted to Pay.gov will be transmitted to Pegasys via CIR</a:t>
            </a:r>
          </a:p>
          <a:p>
            <a:pPr indent="-231775" lvl="0" marL="231775" marR="0" rtl="0" algn="l">
              <a:spcBef>
                <a:spcPts val="120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Collections Information Repository (CIR):</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CIR is a collections reporting tool provided by Treasury</a:t>
            </a:r>
          </a:p>
          <a:p>
            <a:pPr indent="-241300" lvl="2" marL="914400"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Receives collection/deposit information</a:t>
            </a:r>
            <a:r>
              <a:rPr b="0" baseline="0" i="0" lang="en-US" sz="1800" u="none" cap="none" strike="noStrike">
                <a:solidFill>
                  <a:schemeClr val="dk1"/>
                </a:solidFill>
                <a:latin typeface="Arial"/>
                <a:ea typeface="Arial"/>
                <a:cs typeface="Arial"/>
                <a:sym typeface="Arial"/>
              </a:rPr>
              <a:t> from FMS collections systems/settlement mechanisms (e.g. Pay.gov)</a:t>
            </a:r>
          </a:p>
          <a:p>
            <a:pPr indent="-241300" lvl="2" marL="914400"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Sends</a:t>
            </a:r>
            <a:r>
              <a:rPr b="0" baseline="0" i="0" lang="en-US" sz="1800" u="none" cap="none" strike="noStrike">
                <a:solidFill>
                  <a:schemeClr val="dk1"/>
                </a:solidFill>
                <a:latin typeface="Arial"/>
                <a:ea typeface="Arial"/>
                <a:cs typeface="Arial"/>
                <a:sym typeface="Arial"/>
              </a:rPr>
              <a:t> detailed and summarized </a:t>
            </a:r>
            <a:r>
              <a:rPr b="0" baseline="0" i="0" lang="en-US" sz="1800" u="sng" cap="none" strike="noStrike">
                <a:solidFill>
                  <a:schemeClr val="dk1"/>
                </a:solidFill>
                <a:latin typeface="Arial"/>
                <a:ea typeface="Arial"/>
                <a:cs typeface="Arial"/>
                <a:sym typeface="Arial"/>
              </a:rPr>
              <a:t>collection records to GSA</a:t>
            </a:r>
            <a:r>
              <a:rPr b="0" baseline="0" i="0" lang="en-US" sz="1800" u="none" cap="none" strike="noStrike">
                <a:solidFill>
                  <a:schemeClr val="dk1"/>
                </a:solidFill>
                <a:latin typeface="Arial"/>
                <a:ea typeface="Arial"/>
                <a:cs typeface="Arial"/>
                <a:sym typeface="Arial"/>
              </a:rPr>
              <a:t> </a:t>
            </a:r>
          </a:p>
          <a:p>
            <a:pPr indent="-241300" lvl="2" marL="914400"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Does </a:t>
            </a:r>
            <a:r>
              <a:rPr b="1" baseline="0" i="0" lang="en-US" sz="1800" u="sng" cap="none" strike="noStrike">
                <a:solidFill>
                  <a:schemeClr val="dk1"/>
                </a:solidFill>
                <a:latin typeface="Arial"/>
                <a:ea typeface="Arial"/>
                <a:cs typeface="Arial"/>
                <a:sym typeface="Arial"/>
              </a:rPr>
              <a:t>not</a:t>
            </a:r>
            <a:r>
              <a:rPr b="0" baseline="0" i="0" lang="en-US" sz="1800" u="none" cap="none" strike="noStrike">
                <a:solidFill>
                  <a:schemeClr val="dk1"/>
                </a:solidFill>
                <a:latin typeface="Arial"/>
                <a:ea typeface="Arial"/>
                <a:cs typeface="Arial"/>
                <a:sym typeface="Arial"/>
              </a:rPr>
              <a:t> include </a:t>
            </a:r>
            <a:r>
              <a:rPr b="1" baseline="0" i="0" lang="en-US" sz="1800" u="none" cap="none" strike="noStrike">
                <a:solidFill>
                  <a:schemeClr val="dk1"/>
                </a:solidFill>
                <a:latin typeface="Arial"/>
                <a:ea typeface="Arial"/>
                <a:cs typeface="Arial"/>
                <a:sym typeface="Arial"/>
              </a:rPr>
              <a:t>IPAC</a:t>
            </a:r>
            <a:r>
              <a:rPr b="0" baseline="0" i="0" lang="en-US" sz="1800" u="none" cap="none" strike="noStrike">
                <a:solidFill>
                  <a:schemeClr val="dk1"/>
                </a:solidFill>
                <a:latin typeface="Arial"/>
                <a:ea typeface="Arial"/>
                <a:cs typeface="Arial"/>
                <a:sym typeface="Arial"/>
              </a:rPr>
              <a:t> transactions</a:t>
            </a:r>
          </a:p>
          <a:p>
            <a:pPr indent="-231775" lvl="0" marL="231775" marR="0" rtl="0" algn="l">
              <a:spcBef>
                <a:spcPts val="120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Pay.gov:</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is an </a:t>
            </a:r>
            <a:r>
              <a:rPr b="0" baseline="0" i="0" lang="en-US" sz="1800" u="sng" cap="none" strike="noStrike">
                <a:solidFill>
                  <a:schemeClr val="dk1"/>
                </a:solidFill>
                <a:latin typeface="Arial"/>
                <a:ea typeface="Arial"/>
                <a:cs typeface="Arial"/>
                <a:sym typeface="Arial"/>
              </a:rPr>
              <a:t>online collection portal</a:t>
            </a:r>
            <a:r>
              <a:rPr b="0" baseline="0" i="0" lang="en-US" sz="1800" u="none" cap="none" strike="noStrike">
                <a:solidFill>
                  <a:schemeClr val="dk1"/>
                </a:solidFill>
                <a:latin typeface="Arial"/>
                <a:ea typeface="Arial"/>
                <a:cs typeface="Arial"/>
                <a:sym typeface="Arial"/>
              </a:rPr>
              <a:t> that allows Federal and Non-Federal customers to make </a:t>
            </a:r>
            <a:r>
              <a:rPr b="0" baseline="0" i="0" lang="en-US" sz="1800" u="sng" cap="none" strike="noStrike">
                <a:solidFill>
                  <a:schemeClr val="dk1"/>
                </a:solidFill>
                <a:latin typeface="Arial"/>
                <a:ea typeface="Arial"/>
                <a:cs typeface="Arial"/>
                <a:sym typeface="Arial"/>
              </a:rPr>
              <a:t>credit card payments electronically </a:t>
            </a:r>
            <a:r>
              <a:rPr b="0" baseline="0" i="0" lang="en-US" sz="1800" u="none" cap="none" strike="noStrike">
                <a:solidFill>
                  <a:schemeClr val="dk1"/>
                </a:solidFill>
                <a:latin typeface="Arial"/>
                <a:ea typeface="Arial"/>
                <a:cs typeface="Arial"/>
                <a:sym typeface="Arial"/>
              </a:rPr>
              <a:t>to GSA </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transactions are </a:t>
            </a:r>
            <a:r>
              <a:rPr b="0" baseline="0" i="0" lang="en-US" sz="1800" u="sng" cap="none" strike="noStrike">
                <a:solidFill>
                  <a:schemeClr val="dk1"/>
                </a:solidFill>
                <a:latin typeface="Arial"/>
                <a:ea typeface="Arial"/>
                <a:cs typeface="Arial"/>
                <a:sym typeface="Arial"/>
              </a:rPr>
              <a:t>settled by Vantiv and sent to CIR</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Vantiv transaction/settlement information is transmitted from CIR to GSA (loaded in Pegasys to create Cash Receipt)</a:t>
            </a:r>
          </a:p>
          <a:p>
            <a:pPr indent="-107950" lvl="0" marL="231775" marR="0" rtl="0" algn="l">
              <a:spcBef>
                <a:spcPts val="1200"/>
              </a:spcBef>
              <a:spcAft>
                <a:spcPts val="60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981" name="Shape 981"/>
          <p:cNvSpPr txBox="1"/>
          <p:nvPr/>
        </p:nvSpPr>
        <p:spPr>
          <a:xfrm>
            <a:off x="446568" y="6264507"/>
            <a:ext cx="7495953" cy="307777"/>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SzPct val="25000"/>
              <a:buNone/>
            </a:pPr>
            <a:r>
              <a:rPr b="0" baseline="0" i="1" lang="en-US" sz="1400" u="sng" cap="none" strike="noStrike">
                <a:solidFill>
                  <a:schemeClr val="dk1"/>
                </a:solidFill>
                <a:latin typeface="Arial"/>
                <a:ea typeface="Arial"/>
                <a:cs typeface="Arial"/>
                <a:sym typeface="Arial"/>
              </a:rPr>
              <a:t>Note:</a:t>
            </a:r>
            <a:r>
              <a:rPr b="0" baseline="0" i="0" lang="en-US" sz="1400" u="none" cap="none" strike="noStrike">
                <a:solidFill>
                  <a:schemeClr val="dk1"/>
                </a:solidFill>
                <a:latin typeface="Arial"/>
                <a:ea typeface="Arial"/>
                <a:cs typeface="Arial"/>
                <a:sym typeface="Arial"/>
              </a:rPr>
              <a:t> More information on Pay.gov collections is provided in the Collections course.</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6" name="Shape 986"/>
        <p:cNvGrpSpPr/>
        <p:nvPr/>
      </p:nvGrpSpPr>
      <p:grpSpPr>
        <a:xfrm>
          <a:off x="0" y="0"/>
          <a:ext cx="0" cy="0"/>
          <a:chOff x="0" y="0"/>
          <a:chExt cx="0" cy="0"/>
        </a:xfrm>
      </p:grpSpPr>
      <p:sp>
        <p:nvSpPr>
          <p:cNvPr id="987" name="Shape 98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Collection Processing: Pay.gov via CIR</a:t>
            </a:r>
          </a:p>
        </p:txBody>
      </p:sp>
      <p:sp>
        <p:nvSpPr>
          <p:cNvPr id="988" name="Shape 988"/>
          <p:cNvSpPr txBox="1"/>
          <p:nvPr>
            <p:ph idx="12" type="sldNum"/>
          </p:nvPr>
        </p:nvSpPr>
        <p:spPr>
          <a:xfrm>
            <a:off x="0" y="6574420"/>
            <a:ext cx="428262" cy="27246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grpSp>
        <p:nvGrpSpPr>
          <p:cNvPr id="989" name="Shape 989"/>
          <p:cNvGrpSpPr/>
          <p:nvPr/>
        </p:nvGrpSpPr>
        <p:grpSpPr>
          <a:xfrm>
            <a:off x="3754948" y="5329987"/>
            <a:ext cx="1594884" cy="1357896"/>
            <a:chOff x="4065180" y="5781600"/>
            <a:chExt cx="1594884" cy="553401"/>
          </a:xfrm>
        </p:grpSpPr>
        <p:sp>
          <p:nvSpPr>
            <p:cNvPr id="990" name="Shape 990"/>
            <p:cNvSpPr/>
            <p:nvPr/>
          </p:nvSpPr>
          <p:spPr>
            <a:xfrm>
              <a:off x="4065180" y="5781600"/>
              <a:ext cx="1594884" cy="553401"/>
            </a:xfrm>
            <a:prstGeom prst="roundRect">
              <a:avLst>
                <a:gd fmla="val 16667" name="adj"/>
              </a:avLst>
            </a:prstGeom>
            <a:solidFill>
              <a:schemeClr val="lt1"/>
            </a:solidFill>
            <a:ln cap="flat" cmpd="sng" w="28575">
              <a:solidFill>
                <a:srgbClr val="44969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991" name="Shape 991"/>
            <p:cNvPicPr preferRelativeResize="0"/>
            <p:nvPr/>
          </p:nvPicPr>
          <p:blipFill rotWithShape="1">
            <a:blip r:embed="rId3">
              <a:alphaModFix/>
            </a:blip>
            <a:srcRect b="82970" l="2697" r="80586" t="1548"/>
            <a:stretch/>
          </p:blipFill>
          <p:spPr>
            <a:xfrm>
              <a:off x="4065180" y="5995121"/>
              <a:ext cx="1594884" cy="131015"/>
            </a:xfrm>
            <a:prstGeom prst="rect">
              <a:avLst/>
            </a:prstGeom>
            <a:noFill/>
            <a:ln>
              <a:noFill/>
            </a:ln>
          </p:spPr>
        </p:pic>
      </p:grpSp>
      <p:sp>
        <p:nvSpPr>
          <p:cNvPr id="992" name="Shape 992"/>
          <p:cNvSpPr/>
          <p:nvPr/>
        </p:nvSpPr>
        <p:spPr>
          <a:xfrm>
            <a:off x="3714380" y="1235965"/>
            <a:ext cx="1594884" cy="935665"/>
          </a:xfrm>
          <a:prstGeom prst="roundRect">
            <a:avLst>
              <a:gd fmla="val 16667" name="adj"/>
            </a:avLst>
          </a:prstGeom>
          <a:solidFill>
            <a:schemeClr val="lt1"/>
          </a:solidFill>
          <a:ln cap="flat" cmpd="sng" w="28575">
            <a:solidFill>
              <a:srgbClr val="44969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993" name="Shape 993"/>
          <p:cNvPicPr preferRelativeResize="0"/>
          <p:nvPr/>
        </p:nvPicPr>
        <p:blipFill rotWithShape="1">
          <a:blip r:embed="rId4">
            <a:alphaModFix/>
          </a:blip>
          <a:srcRect b="78348" l="801" r="91186" t="15669"/>
          <a:stretch/>
        </p:blipFill>
        <p:spPr>
          <a:xfrm>
            <a:off x="4013028" y="1504066"/>
            <a:ext cx="997584" cy="419099"/>
          </a:xfrm>
          <a:prstGeom prst="rect">
            <a:avLst/>
          </a:prstGeom>
          <a:noFill/>
          <a:ln>
            <a:noFill/>
          </a:ln>
        </p:spPr>
      </p:pic>
      <p:grpSp>
        <p:nvGrpSpPr>
          <p:cNvPr id="994" name="Shape 994"/>
          <p:cNvGrpSpPr/>
          <p:nvPr/>
        </p:nvGrpSpPr>
        <p:grpSpPr>
          <a:xfrm>
            <a:off x="3741152" y="3950717"/>
            <a:ext cx="1594884" cy="935664"/>
            <a:chOff x="4349667" y="5704798"/>
            <a:chExt cx="1594884" cy="666044"/>
          </a:xfrm>
        </p:grpSpPr>
        <p:sp>
          <p:nvSpPr>
            <p:cNvPr id="995" name="Shape 995"/>
            <p:cNvSpPr/>
            <p:nvPr/>
          </p:nvSpPr>
          <p:spPr>
            <a:xfrm>
              <a:off x="4349667" y="5704798"/>
              <a:ext cx="1594884" cy="666044"/>
            </a:xfrm>
            <a:prstGeom prst="roundRect">
              <a:avLst>
                <a:gd fmla="val 16667" name="adj"/>
              </a:avLst>
            </a:prstGeom>
            <a:solidFill>
              <a:schemeClr val="lt1"/>
            </a:solidFill>
            <a:ln cap="flat" cmpd="sng" w="28575">
              <a:solidFill>
                <a:srgbClr val="44969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996" name="Shape 996"/>
            <p:cNvSpPr/>
            <p:nvPr/>
          </p:nvSpPr>
          <p:spPr>
            <a:xfrm>
              <a:off x="4636746" y="5877542"/>
              <a:ext cx="1020725" cy="333322"/>
            </a:xfrm>
            <a:prstGeom prst="rect">
              <a:avLst/>
            </a:prstGeom>
            <a:solidFill>
              <a:srgbClr val="4C658A"/>
            </a:solidFill>
            <a:ln>
              <a:noFill/>
            </a:ln>
          </p:spPr>
          <p:txBody>
            <a:bodyPr anchorCtr="0" anchor="ctr"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rgbClr val="FFFFFF"/>
                  </a:solidFill>
                  <a:latin typeface="Arial Black"/>
                  <a:ea typeface="Arial Black"/>
                  <a:cs typeface="Arial Black"/>
                  <a:sym typeface="Arial Black"/>
                </a:rPr>
                <a:t>CIR</a:t>
              </a:r>
            </a:p>
          </p:txBody>
        </p:sp>
      </p:grpSp>
      <p:grpSp>
        <p:nvGrpSpPr>
          <p:cNvPr id="997" name="Shape 997"/>
          <p:cNvGrpSpPr/>
          <p:nvPr/>
        </p:nvGrpSpPr>
        <p:grpSpPr>
          <a:xfrm>
            <a:off x="3741153" y="2596510"/>
            <a:ext cx="1594884" cy="935664"/>
            <a:chOff x="6748657" y="3928212"/>
            <a:chExt cx="1594884" cy="883503"/>
          </a:xfrm>
        </p:grpSpPr>
        <p:sp>
          <p:nvSpPr>
            <p:cNvPr id="998" name="Shape 998"/>
            <p:cNvSpPr/>
            <p:nvPr/>
          </p:nvSpPr>
          <p:spPr>
            <a:xfrm>
              <a:off x="6748657" y="3928212"/>
              <a:ext cx="1594884" cy="883503"/>
            </a:xfrm>
            <a:prstGeom prst="roundRect">
              <a:avLst>
                <a:gd fmla="val 16667" name="adj"/>
              </a:avLst>
            </a:prstGeom>
            <a:solidFill>
              <a:schemeClr val="lt1"/>
            </a:solidFill>
            <a:ln cap="flat" cmpd="sng" w="28575">
              <a:solidFill>
                <a:srgbClr val="44969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999" name="Shape 999"/>
            <p:cNvPicPr preferRelativeResize="0"/>
            <p:nvPr/>
          </p:nvPicPr>
          <p:blipFill rotWithShape="1">
            <a:blip r:embed="rId5">
              <a:alphaModFix/>
            </a:blip>
            <a:srcRect b="14925" l="6689" r="5015" t="13382"/>
            <a:stretch/>
          </p:blipFill>
          <p:spPr>
            <a:xfrm>
              <a:off x="6827756" y="4167078"/>
              <a:ext cx="1436686" cy="397449"/>
            </a:xfrm>
            <a:prstGeom prst="rect">
              <a:avLst/>
            </a:prstGeom>
            <a:noFill/>
            <a:ln>
              <a:noFill/>
            </a:ln>
          </p:spPr>
        </p:pic>
      </p:grpSp>
      <p:sp>
        <p:nvSpPr>
          <p:cNvPr id="1000" name="Shape 1000"/>
          <p:cNvSpPr txBox="1"/>
          <p:nvPr/>
        </p:nvSpPr>
        <p:spPr>
          <a:xfrm>
            <a:off x="5591553" y="2132669"/>
            <a:ext cx="3009412" cy="523219"/>
          </a:xfrm>
          <a:prstGeom prst="rect">
            <a:avLst/>
          </a:prstGeom>
          <a:noFill/>
          <a:ln cap="flat" cmpd="sng" w="9525">
            <a:solidFill>
              <a:srgbClr val="44969F"/>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400" u="none" cap="none" strike="noStrike">
                <a:solidFill>
                  <a:srgbClr val="000000"/>
                </a:solidFill>
                <a:latin typeface="Calibri"/>
                <a:ea typeface="Calibri"/>
                <a:cs typeface="Calibri"/>
                <a:sym typeface="Calibri"/>
              </a:rPr>
              <a:t> Pay.gov sends customer credit card  </a:t>
            </a:r>
          </a:p>
          <a:p>
            <a:pPr indent="0" lvl="0" marL="0" marR="0" rtl="0" algn="l">
              <a:spcBef>
                <a:spcPts val="0"/>
              </a:spcBef>
              <a:spcAft>
                <a:spcPts val="0"/>
              </a:spcAft>
              <a:buSzPct val="25000"/>
              <a:buNone/>
            </a:pPr>
            <a:r>
              <a:rPr b="0" baseline="0" i="0" lang="en-US" sz="1400" u="none" cap="none" strike="noStrike">
                <a:solidFill>
                  <a:srgbClr val="000000"/>
                </a:solidFill>
                <a:latin typeface="Calibri"/>
                <a:ea typeface="Calibri"/>
                <a:cs typeface="Calibri"/>
                <a:sym typeface="Calibri"/>
              </a:rPr>
              <a:t> payments to Vantiv for settlement</a:t>
            </a:r>
          </a:p>
        </p:txBody>
      </p:sp>
      <p:sp>
        <p:nvSpPr>
          <p:cNvPr id="1001" name="Shape 1001"/>
          <p:cNvSpPr txBox="1"/>
          <p:nvPr/>
        </p:nvSpPr>
        <p:spPr>
          <a:xfrm>
            <a:off x="5591553" y="3595971"/>
            <a:ext cx="3009412" cy="307777"/>
          </a:xfrm>
          <a:prstGeom prst="rect">
            <a:avLst/>
          </a:prstGeom>
          <a:noFill/>
          <a:ln cap="flat" cmpd="sng" w="9525">
            <a:solidFill>
              <a:srgbClr val="44969F"/>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400" u="none" cap="none" strike="noStrike">
                <a:solidFill>
                  <a:srgbClr val="000000"/>
                </a:solidFill>
                <a:latin typeface="Calibri"/>
                <a:ea typeface="Calibri"/>
                <a:cs typeface="Calibri"/>
                <a:sym typeface="Calibri"/>
              </a:rPr>
              <a:t> Vantiv sends collection funds to CIR</a:t>
            </a:r>
          </a:p>
        </p:txBody>
      </p:sp>
      <p:sp>
        <p:nvSpPr>
          <p:cNvPr id="1002" name="Shape 1002"/>
          <p:cNvSpPr/>
          <p:nvPr/>
        </p:nvSpPr>
        <p:spPr>
          <a:xfrm>
            <a:off x="5256939" y="3541773"/>
            <a:ext cx="425494" cy="399343"/>
          </a:xfrm>
          <a:prstGeom prst="ellipse">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0" baseline="0" i="0" lang="en-US" sz="2000" u="none" cap="none" strike="noStrike">
                <a:solidFill>
                  <a:srgbClr val="808080"/>
                </a:solidFill>
                <a:latin typeface="Arial"/>
                <a:ea typeface="Arial"/>
                <a:cs typeface="Arial"/>
                <a:sym typeface="Arial"/>
              </a:rPr>
              <a:t>2</a:t>
            </a:r>
          </a:p>
        </p:txBody>
      </p:sp>
      <p:sp>
        <p:nvSpPr>
          <p:cNvPr id="1003" name="Shape 1003"/>
          <p:cNvSpPr txBox="1"/>
          <p:nvPr/>
        </p:nvSpPr>
        <p:spPr>
          <a:xfrm>
            <a:off x="5591553" y="4870044"/>
            <a:ext cx="3009412" cy="523219"/>
          </a:xfrm>
          <a:prstGeom prst="rect">
            <a:avLst/>
          </a:prstGeom>
          <a:noFill/>
          <a:ln cap="flat" cmpd="sng" w="9525">
            <a:solidFill>
              <a:srgbClr val="44969F"/>
            </a:solidFill>
            <a:prstDash val="dash"/>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400" u="none" cap="none" strike="noStrike">
                <a:solidFill>
                  <a:srgbClr val="000000"/>
                </a:solidFill>
                <a:latin typeface="Calibri"/>
                <a:ea typeface="Calibri"/>
                <a:cs typeface="Calibri"/>
                <a:sym typeface="Calibri"/>
              </a:rPr>
              <a:t> CIR notifies GSA of collection and settlement  information</a:t>
            </a:r>
          </a:p>
        </p:txBody>
      </p:sp>
      <p:cxnSp>
        <p:nvCxnSpPr>
          <p:cNvPr id="1004" name="Shape 1004"/>
          <p:cNvCxnSpPr>
            <a:stCxn id="998" idx="2"/>
            <a:endCxn id="995" idx="0"/>
          </p:cNvCxnSpPr>
          <p:nvPr/>
        </p:nvCxnSpPr>
        <p:spPr>
          <a:xfrm>
            <a:off x="4538595" y="3532174"/>
            <a:ext cx="0" cy="418500"/>
          </a:xfrm>
          <a:prstGeom prst="straightConnector1">
            <a:avLst/>
          </a:prstGeom>
          <a:noFill/>
          <a:ln cap="flat" cmpd="sng" w="34925">
            <a:solidFill>
              <a:srgbClr val="44969F"/>
            </a:solidFill>
            <a:prstDash val="solid"/>
            <a:round/>
            <a:headEnd len="med" w="med" type="none"/>
            <a:tailEnd len="lg" w="lg" type="stealth"/>
          </a:ln>
        </p:spPr>
      </p:cxnSp>
      <p:sp>
        <p:nvSpPr>
          <p:cNvPr id="1005" name="Shape 1005"/>
          <p:cNvSpPr/>
          <p:nvPr/>
        </p:nvSpPr>
        <p:spPr>
          <a:xfrm>
            <a:off x="5256937" y="4910308"/>
            <a:ext cx="425494" cy="399343"/>
          </a:xfrm>
          <a:prstGeom prst="ellipse">
            <a:avLst/>
          </a:prstGeom>
          <a:solidFill>
            <a:schemeClr val="accent1"/>
          </a:solidFill>
          <a:ln cap="flat" cmpd="sng" w="25400">
            <a:solidFill>
              <a:srgbClr val="88A3A5"/>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SzPct val="25000"/>
              <a:buNone/>
            </a:pPr>
            <a:r>
              <a:rPr b="0" baseline="0" i="0" lang="en-US" sz="2000" u="none" cap="none" strike="noStrike">
                <a:solidFill>
                  <a:srgbClr val="808080"/>
                </a:solidFill>
                <a:latin typeface="Arial"/>
                <a:ea typeface="Arial"/>
                <a:cs typeface="Arial"/>
                <a:sym typeface="Arial"/>
              </a:rPr>
              <a:t>3</a:t>
            </a:r>
          </a:p>
        </p:txBody>
      </p:sp>
      <p:sp>
        <p:nvSpPr>
          <p:cNvPr id="1006" name="Shape 1006"/>
          <p:cNvSpPr/>
          <p:nvPr/>
        </p:nvSpPr>
        <p:spPr>
          <a:xfrm>
            <a:off x="5256939" y="2177202"/>
            <a:ext cx="425494" cy="399343"/>
          </a:xfrm>
          <a:prstGeom prst="ellipse">
            <a:avLst/>
          </a:prstGeom>
          <a:solidFill>
            <a:schemeClr val="accent1"/>
          </a:solidFill>
          <a:ln cap="flat" cmpd="sng" w="25400">
            <a:solidFill>
              <a:srgbClr val="88A3A5"/>
            </a:solidFill>
            <a:prstDash val="solid"/>
            <a:round/>
            <a:headEnd len="med" w="med" type="none"/>
            <a:tailEnd len="med" w="med" type="none"/>
          </a:ln>
        </p:spPr>
        <p:txBody>
          <a:bodyPr anchorCtr="0" anchor="ctr" bIns="45700" lIns="0" rIns="91425" tIns="45700">
            <a:noAutofit/>
          </a:bodyPr>
          <a:lstStyle/>
          <a:p>
            <a:pPr indent="0" lvl="0" marL="0" marR="0" rtl="0" algn="l">
              <a:spcBef>
                <a:spcPts val="0"/>
              </a:spcBef>
              <a:spcAft>
                <a:spcPts val="0"/>
              </a:spcAft>
              <a:buSzPct val="25000"/>
              <a:buNone/>
            </a:pPr>
            <a:r>
              <a:rPr b="0" baseline="0" i="0" lang="en-US" sz="2000" u="none" cap="none" strike="noStrike">
                <a:solidFill>
                  <a:srgbClr val="808080"/>
                </a:solidFill>
                <a:latin typeface="Arial"/>
                <a:ea typeface="Arial"/>
                <a:cs typeface="Arial"/>
                <a:sym typeface="Arial"/>
              </a:rPr>
              <a:t> 1</a:t>
            </a:r>
          </a:p>
        </p:txBody>
      </p:sp>
      <p:sp>
        <p:nvSpPr>
          <p:cNvPr id="1007" name="Shape 1007"/>
          <p:cNvSpPr/>
          <p:nvPr/>
        </p:nvSpPr>
        <p:spPr>
          <a:xfrm flipH="1">
            <a:off x="3448552" y="5340619"/>
            <a:ext cx="313850" cy="1352357"/>
          </a:xfrm>
          <a:prstGeom prst="rightBrace">
            <a:avLst>
              <a:gd fmla="val 54171" name="adj1"/>
              <a:gd fmla="val 50000" name="adj2"/>
            </a:avLst>
          </a:prstGeom>
          <a:noFill/>
          <a:ln cap="flat" cmpd="sng" w="25400">
            <a:solidFill>
              <a:srgbClr val="3C8C92"/>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008" name="Shape 1008"/>
          <p:cNvSpPr txBox="1"/>
          <p:nvPr/>
        </p:nvSpPr>
        <p:spPr>
          <a:xfrm>
            <a:off x="1211283" y="5549894"/>
            <a:ext cx="2396546" cy="9541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400" u="none" cap="none" strike="noStrike">
                <a:solidFill>
                  <a:srgbClr val="000000"/>
                </a:solidFill>
                <a:latin typeface="Calibri"/>
                <a:ea typeface="Calibri"/>
                <a:cs typeface="Calibri"/>
                <a:sym typeface="Calibri"/>
              </a:rPr>
              <a:t>Pegasys creates CRs </a:t>
            </a:r>
          </a:p>
          <a:p>
            <a:pPr indent="0" lvl="0" marL="0" marR="0" rtl="0" algn="l">
              <a:spcBef>
                <a:spcPts val="0"/>
              </a:spcBef>
              <a:spcAft>
                <a:spcPts val="0"/>
              </a:spcAft>
              <a:buSzPct val="25000"/>
              <a:buNone/>
            </a:pPr>
            <a:r>
              <a:rPr b="0" baseline="0" i="1" lang="en-US" sz="1400" u="none" cap="none" strike="noStrike">
                <a:solidFill>
                  <a:srgbClr val="000000"/>
                </a:solidFill>
                <a:latin typeface="Calibri"/>
                <a:ea typeface="Calibri"/>
                <a:cs typeface="Calibri"/>
                <a:sym typeface="Calibri"/>
              </a:rPr>
              <a:t>Batch Processes: </a:t>
            </a:r>
          </a:p>
          <a:p>
            <a:pPr indent="0" lvl="0" marL="0" marR="0" rtl="0" algn="l">
              <a:spcBef>
                <a:spcPts val="0"/>
              </a:spcBef>
              <a:spcAft>
                <a:spcPts val="0"/>
              </a:spcAft>
              <a:buSzPct val="25000"/>
              <a:buNone/>
            </a:pPr>
            <a:r>
              <a:rPr b="0" baseline="0" i="1" lang="en-US" sz="1400" u="none" cap="none" strike="noStrike">
                <a:solidFill>
                  <a:srgbClr val="262626"/>
                </a:solidFill>
                <a:latin typeface="Calibri"/>
                <a:ea typeface="Calibri"/>
                <a:cs typeface="Calibri"/>
                <a:sym typeface="Calibri"/>
              </a:rPr>
              <a:t>       - </a:t>
            </a:r>
            <a:r>
              <a:rPr b="0" baseline="0" i="1" lang="en-US" sz="1400" u="none" cap="none" strike="noStrike">
                <a:solidFill>
                  <a:srgbClr val="000000"/>
                </a:solidFill>
                <a:latin typeface="Calibri"/>
                <a:ea typeface="Calibri"/>
                <a:cs typeface="Calibri"/>
                <a:sym typeface="Calibri"/>
              </a:rPr>
              <a:t>CIR Import</a:t>
            </a:r>
          </a:p>
          <a:p>
            <a:pPr indent="0" lvl="0" marL="0" marR="0" rtl="0" algn="l">
              <a:spcBef>
                <a:spcPts val="0"/>
              </a:spcBef>
              <a:spcAft>
                <a:spcPts val="0"/>
              </a:spcAft>
              <a:buSzPct val="25000"/>
              <a:buNone/>
            </a:pPr>
            <a:r>
              <a:rPr b="0" baseline="0" i="1" lang="en-US" sz="1400" u="none" cap="none" strike="noStrike">
                <a:solidFill>
                  <a:srgbClr val="000000"/>
                </a:solidFill>
                <a:latin typeface="Calibri"/>
                <a:ea typeface="Calibri"/>
                <a:cs typeface="Calibri"/>
                <a:sym typeface="Calibri"/>
              </a:rPr>
              <a:t>       - CIR Form Generation</a:t>
            </a:r>
          </a:p>
        </p:txBody>
      </p:sp>
      <p:cxnSp>
        <p:nvCxnSpPr>
          <p:cNvPr id="1009" name="Shape 1009"/>
          <p:cNvCxnSpPr/>
          <p:nvPr/>
        </p:nvCxnSpPr>
        <p:spPr>
          <a:xfrm flipH="1">
            <a:off x="4506692" y="2167041"/>
            <a:ext cx="1" cy="418544"/>
          </a:xfrm>
          <a:prstGeom prst="straightConnector1">
            <a:avLst/>
          </a:prstGeom>
          <a:noFill/>
          <a:ln cap="flat" cmpd="sng" w="34925">
            <a:solidFill>
              <a:srgbClr val="44969F"/>
            </a:solidFill>
            <a:prstDash val="solid"/>
            <a:round/>
            <a:headEnd len="med" w="med" type="none"/>
            <a:tailEnd len="lg" w="lg" type="stealth"/>
          </a:ln>
        </p:spPr>
      </p:cxnSp>
      <p:cxnSp>
        <p:nvCxnSpPr>
          <p:cNvPr id="1010" name="Shape 1010"/>
          <p:cNvCxnSpPr/>
          <p:nvPr/>
        </p:nvCxnSpPr>
        <p:spPr>
          <a:xfrm flipH="1">
            <a:off x="4538596" y="4913687"/>
            <a:ext cx="1" cy="418544"/>
          </a:xfrm>
          <a:prstGeom prst="straightConnector1">
            <a:avLst/>
          </a:prstGeom>
          <a:noFill/>
          <a:ln cap="flat" cmpd="sng" w="34925">
            <a:solidFill>
              <a:srgbClr val="44969F"/>
            </a:solidFill>
            <a:prstDash val="solid"/>
            <a:round/>
            <a:headEnd len="med" w="med" type="none"/>
            <a:tailEnd len="lg" w="lg" type="stealth"/>
          </a:ln>
        </p:spPr>
      </p:cxnSp>
      <p:sp>
        <p:nvSpPr>
          <p:cNvPr id="1011" name="Shape 1011"/>
          <p:cNvSpPr txBox="1"/>
          <p:nvPr/>
        </p:nvSpPr>
        <p:spPr>
          <a:xfrm>
            <a:off x="318304" y="6596242"/>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012" name="Shape 1012"/>
          <p:cNvSpPr/>
          <p:nvPr/>
        </p:nvSpPr>
        <p:spPr>
          <a:xfrm>
            <a:off x="1130301" y="1235109"/>
            <a:ext cx="590290" cy="897560"/>
          </a:xfrm>
          <a:prstGeom prst="roundRect">
            <a:avLst>
              <a:gd fmla="val 10000" name="adj"/>
            </a:avLst>
          </a:prstGeom>
          <a:blipFill rotWithShape="1">
            <a:blip r:embed="rId6">
              <a:alphaModFix/>
            </a:blip>
            <a:stretch>
              <a:fillRect b="0" l="0" r="0" t="0"/>
            </a:stretch>
          </a:blipFill>
          <a:ln>
            <a:noFill/>
          </a:ln>
        </p:spPr>
        <p:txBody>
          <a:bodyPr anchorCtr="0" anchor="ctr" bIns="91425" lIns="91425" rIns="91425" tIns="91425">
            <a:noAutofit/>
          </a:bodyPr>
          <a:lstStyle/>
          <a:p>
            <a:pPr>
              <a:spcBef>
                <a:spcPts val="0"/>
              </a:spcBef>
              <a:buNone/>
            </a:pPr>
            <a:r>
              <a:t/>
            </a:r>
            <a:endParaRPr/>
          </a:p>
        </p:txBody>
      </p:sp>
      <p:sp>
        <p:nvSpPr>
          <p:cNvPr id="1013" name="Shape 1013"/>
          <p:cNvSpPr/>
          <p:nvPr/>
        </p:nvSpPr>
        <p:spPr>
          <a:xfrm>
            <a:off x="628004" y="1923166"/>
            <a:ext cx="1594884" cy="935665"/>
          </a:xfrm>
          <a:prstGeom prst="roundRect">
            <a:avLst>
              <a:gd fmla="val 16667" name="adj"/>
            </a:avLst>
          </a:prstGeom>
          <a:solidFill>
            <a:schemeClr val="lt1"/>
          </a:solidFill>
          <a:ln cap="flat" cmpd="sng" w="28575">
            <a:solidFill>
              <a:srgbClr val="44969F"/>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1014" name="Shape 1014"/>
          <p:cNvSpPr txBox="1"/>
          <p:nvPr/>
        </p:nvSpPr>
        <p:spPr>
          <a:xfrm>
            <a:off x="637966" y="1923166"/>
            <a:ext cx="1584923" cy="95410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0" lang="en-US" sz="1400" u="none" cap="none" strike="noStrike">
                <a:solidFill>
                  <a:schemeClr val="dk1"/>
                </a:solidFill>
                <a:latin typeface="Arial"/>
                <a:ea typeface="Arial"/>
                <a:cs typeface="Arial"/>
                <a:sym typeface="Arial"/>
              </a:rPr>
              <a:t>Customer submits credit card payment to Pay.gov </a:t>
            </a:r>
          </a:p>
        </p:txBody>
      </p:sp>
      <p:cxnSp>
        <p:nvCxnSpPr>
          <p:cNvPr id="1015" name="Shape 1015"/>
          <p:cNvCxnSpPr/>
          <p:nvPr/>
        </p:nvCxnSpPr>
        <p:spPr>
          <a:xfrm>
            <a:off x="1852099" y="1683890"/>
            <a:ext cx="1755730" cy="0"/>
          </a:xfrm>
          <a:prstGeom prst="straightConnector1">
            <a:avLst/>
          </a:prstGeom>
          <a:noFill/>
          <a:ln cap="flat" cmpd="sng" w="34925">
            <a:solidFill>
              <a:srgbClr val="44969F"/>
            </a:solidFill>
            <a:prstDash val="solid"/>
            <a:round/>
            <a:headEnd len="med" w="med" type="none"/>
            <a:tailEnd len="lg" w="lg" type="stealth"/>
          </a:ln>
        </p:spPr>
      </p:cxn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9" name="Shape 1019"/>
        <p:cNvGrpSpPr/>
        <p:nvPr/>
      </p:nvGrpSpPr>
      <p:grpSpPr>
        <a:xfrm>
          <a:off x="0" y="0"/>
          <a:ext cx="0" cy="0"/>
          <a:chOff x="0" y="0"/>
          <a:chExt cx="0" cy="0"/>
        </a:xfrm>
      </p:grpSpPr>
      <p:sp>
        <p:nvSpPr>
          <p:cNvPr id="1020" name="Shape 102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Cash Receipt Overview</a:t>
            </a:r>
          </a:p>
        </p:txBody>
      </p:sp>
      <p:cxnSp>
        <p:nvCxnSpPr>
          <p:cNvPr id="1021" name="Shape 1021"/>
          <p:cNvCxnSpPr/>
          <p:nvPr/>
        </p:nvCxnSpPr>
        <p:spPr>
          <a:xfrm>
            <a:off x="4578203" y="6189026"/>
            <a:ext cx="536376" cy="1020605"/>
          </a:xfrm>
          <a:prstGeom prst="straightConnector1">
            <a:avLst/>
          </a:prstGeom>
          <a:solidFill>
            <a:srgbClr val="ED171F"/>
          </a:solidFill>
          <a:ln>
            <a:noFill/>
          </a:ln>
        </p:spPr>
      </p:cxnSp>
      <p:cxnSp>
        <p:nvCxnSpPr>
          <p:cNvPr id="1022" name="Shape 1022"/>
          <p:cNvCxnSpPr/>
          <p:nvPr/>
        </p:nvCxnSpPr>
        <p:spPr>
          <a:xfrm>
            <a:off x="4578203" y="6189026"/>
            <a:ext cx="512626" cy="973104"/>
          </a:xfrm>
          <a:prstGeom prst="straightConnector1">
            <a:avLst/>
          </a:prstGeom>
          <a:solidFill>
            <a:srgbClr val="ED171F"/>
          </a:solidFill>
          <a:ln>
            <a:noFill/>
          </a:ln>
        </p:spPr>
      </p:cxnSp>
      <p:sp>
        <p:nvSpPr>
          <p:cNvPr id="1023" name="Shape 1023"/>
          <p:cNvSpPr txBox="1"/>
          <p:nvPr>
            <p:ph idx="1" type="body"/>
          </p:nvPr>
        </p:nvSpPr>
        <p:spPr>
          <a:xfrm>
            <a:off x="361508" y="1217025"/>
            <a:ext cx="8697431" cy="290621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Cash Receipt </a:t>
            </a:r>
            <a:r>
              <a:rPr b="0" baseline="0" i="0" lang="en-US" sz="1800" u="none" cap="none" strike="noStrike">
                <a:solidFill>
                  <a:schemeClr val="dk1"/>
                </a:solidFill>
                <a:latin typeface="Arial"/>
                <a:ea typeface="Arial"/>
                <a:cs typeface="Arial"/>
                <a:sym typeface="Arial"/>
              </a:rPr>
              <a:t>(CR) documents:</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Record the </a:t>
            </a:r>
            <a:r>
              <a:rPr b="0" baseline="0" i="0" lang="en-US" sz="1600" u="sng" cap="none" strike="noStrike">
                <a:solidFill>
                  <a:schemeClr val="dk1"/>
                </a:solidFill>
                <a:latin typeface="Arial"/>
                <a:ea typeface="Arial"/>
                <a:cs typeface="Arial"/>
                <a:sym typeface="Arial"/>
              </a:rPr>
              <a:t>collection of funds in Pegasys</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Money that is received by GSA as </a:t>
            </a:r>
            <a:r>
              <a:rPr b="0" baseline="0" i="0" lang="en-US" sz="1600" u="sng" cap="none" strike="noStrike">
                <a:solidFill>
                  <a:schemeClr val="dk1"/>
                </a:solidFill>
                <a:latin typeface="Arial"/>
                <a:ea typeface="Arial"/>
                <a:cs typeface="Arial"/>
                <a:sym typeface="Arial"/>
              </a:rPr>
              <a:t>payment for services rendered or goods provided</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Typically used to </a:t>
            </a:r>
            <a:r>
              <a:rPr b="0" baseline="0" i="0" lang="en-US" sz="1600" u="sng" cap="none" strike="noStrike">
                <a:solidFill>
                  <a:schemeClr val="dk1"/>
                </a:solidFill>
                <a:latin typeface="Arial"/>
                <a:ea typeface="Arial"/>
                <a:cs typeface="Arial"/>
                <a:sym typeface="Arial"/>
              </a:rPr>
              <a:t>reduce outstanding receivables</a:t>
            </a:r>
            <a:r>
              <a:rPr b="0" baseline="0" i="0" lang="en-US" sz="1600" u="none" cap="none" strike="noStrike">
                <a:solidFill>
                  <a:schemeClr val="dk1"/>
                </a:solidFill>
                <a:latin typeface="Arial"/>
                <a:ea typeface="Arial"/>
                <a:cs typeface="Arial"/>
                <a:sym typeface="Arial"/>
              </a:rPr>
              <a:t> and </a:t>
            </a:r>
            <a:r>
              <a:rPr b="0" baseline="0" i="0" lang="en-US" sz="1600" u="sng" cap="none" strike="noStrike">
                <a:solidFill>
                  <a:schemeClr val="dk1"/>
                </a:solidFill>
                <a:latin typeface="Arial"/>
                <a:ea typeface="Arial"/>
                <a:cs typeface="Arial"/>
                <a:sym typeface="Arial"/>
              </a:rPr>
              <a:t>record the collection of cash</a:t>
            </a:r>
          </a:p>
          <a:p>
            <a:pPr indent="-238125" lvl="3" marL="9239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Liquidate the receivable balance</a:t>
            </a:r>
            <a:r>
              <a:rPr b="0" baseline="0" i="0" lang="en-US" sz="1600" u="none" cap="none" strike="noStrike">
                <a:solidFill>
                  <a:schemeClr val="dk1"/>
                </a:solidFill>
                <a:latin typeface="Arial"/>
                <a:ea typeface="Arial"/>
                <a:cs typeface="Arial"/>
                <a:sym typeface="Arial"/>
              </a:rPr>
              <a:t> recorded on the </a:t>
            </a:r>
            <a:r>
              <a:rPr b="1" baseline="0" i="0" lang="en-US" sz="1600" u="none" cap="none" strike="noStrike">
                <a:solidFill>
                  <a:schemeClr val="dk1"/>
                </a:solidFill>
                <a:latin typeface="Arial"/>
                <a:ea typeface="Arial"/>
                <a:cs typeface="Arial"/>
                <a:sym typeface="Arial"/>
              </a:rPr>
              <a:t>Billing Document</a:t>
            </a:r>
            <a:r>
              <a:rPr b="0" baseline="0" i="0" lang="en-US" sz="1600" u="none" cap="none" strike="noStrike">
                <a:solidFill>
                  <a:schemeClr val="dk1"/>
                </a:solidFill>
                <a:latin typeface="Arial"/>
                <a:ea typeface="Arial"/>
                <a:cs typeface="Arial"/>
                <a:sym typeface="Arial"/>
              </a:rPr>
              <a:t> (BD), when a CR references a BD</a:t>
            </a:r>
          </a:p>
          <a:p>
            <a:pPr indent="-200025" lvl="3" marL="923925" marR="0" rtl="0" algn="l">
              <a:spcBef>
                <a:spcPts val="6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Cash Receipts contain the following tabs:</a:t>
            </a:r>
          </a:p>
          <a:p>
            <a:pPr indent="-225425" lvl="1" marL="5683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Header</a:t>
            </a:r>
          </a:p>
          <a:p>
            <a:pPr indent="-225425" lvl="1" marL="5683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Accounting Lines </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Recycling Line 1 – Fee Amount; Trans Type 01</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Recycling Line 2 – Recycling Amount; Trans Type 02</a:t>
            </a:r>
          </a:p>
          <a:p>
            <a:pPr indent="-241300" lvl="2" marL="914400"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Charge Lines</a:t>
            </a:r>
          </a:p>
          <a:p>
            <a:pPr indent="-187325" lvl="1" marL="568325" marR="0" rtl="0" algn="l">
              <a:spcBef>
                <a:spcPts val="6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Attachments can also be added to Cash Receipts</a:t>
            </a:r>
          </a:p>
          <a:p>
            <a:pPr indent="-152400" lvl="3" marL="923925" marR="0" rtl="0" algn="l">
              <a:spcBef>
                <a:spcPts val="6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1024" name="Shape 1024"/>
          <p:cNvSpPr txBox="1"/>
          <p:nvPr>
            <p:ph idx="12" type="sldNum"/>
          </p:nvPr>
        </p:nvSpPr>
        <p:spPr>
          <a:xfrm>
            <a:off x="0" y="6585995"/>
            <a:ext cx="428262" cy="260892"/>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025" name="Shape 1025"/>
          <p:cNvSpPr txBox="1"/>
          <p:nvPr>
            <p:ph idx="11" type="ftr"/>
          </p:nvPr>
        </p:nvSpPr>
        <p:spPr>
          <a:xfrm>
            <a:off x="329879"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0" name="Shape 1030"/>
        <p:cNvGrpSpPr/>
        <p:nvPr/>
      </p:nvGrpSpPr>
      <p:grpSpPr>
        <a:xfrm>
          <a:off x="0" y="0"/>
          <a:ext cx="0" cy="0"/>
          <a:chOff x="0" y="0"/>
          <a:chExt cx="0" cy="0"/>
        </a:xfrm>
      </p:grpSpPr>
      <p:sp>
        <p:nvSpPr>
          <p:cNvPr id="1031" name="Shape 103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Cash Receipt Document – Header</a:t>
            </a:r>
          </a:p>
        </p:txBody>
      </p:sp>
      <p:sp>
        <p:nvSpPr>
          <p:cNvPr id="1032" name="Shape 1032"/>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033" name="Shape 1033"/>
          <p:cNvSpPr txBox="1"/>
          <p:nvPr/>
        </p:nvSpPr>
        <p:spPr>
          <a:xfrm>
            <a:off x="427512" y="1054423"/>
            <a:ext cx="8525419" cy="33855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C00000"/>
              </a:buClr>
              <a:buSzPct val="75000"/>
              <a:buFont typeface="Noto Sans Symbols"/>
              <a:buChar char="•"/>
            </a:pPr>
            <a:r>
              <a:rPr b="1" baseline="0" i="0" lang="en-US" sz="1600" u="none" cap="none" strike="noStrike">
                <a:solidFill>
                  <a:srgbClr val="000000"/>
                </a:solidFill>
                <a:latin typeface="Arial"/>
                <a:ea typeface="Arial"/>
                <a:cs typeface="Arial"/>
                <a:sym typeface="Arial"/>
              </a:rPr>
              <a:t>Transactions &gt; Accounts Receivable &gt; New &gt; Cash Receipt</a:t>
            </a:r>
          </a:p>
        </p:txBody>
      </p:sp>
      <p:sp>
        <p:nvSpPr>
          <p:cNvPr id="1034" name="Shape 1034"/>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graphicFrame>
        <p:nvGraphicFramePr>
          <p:cNvPr id="1035" name="Shape 1035"/>
          <p:cNvGraphicFramePr/>
          <p:nvPr/>
        </p:nvGraphicFramePr>
        <p:xfrm>
          <a:off x="522512" y="5197500"/>
          <a:ext cx="3000000" cy="3000000"/>
        </p:xfrm>
        <a:graphic>
          <a:graphicData uri="http://schemas.openxmlformats.org/drawingml/2006/table">
            <a:tbl>
              <a:tblPr bandRow="1" firstRow="1">
                <a:noFill/>
                <a:tableStyleId>{CDF5A0B3-00BF-4E10-A082-89D87605D6C3}</a:tableStyleId>
              </a:tblPr>
              <a:tblGrid>
                <a:gridCol w="1270650"/>
                <a:gridCol w="2944550"/>
                <a:gridCol w="1496825"/>
                <a:gridCol w="2718375"/>
              </a:tblGrid>
              <a:tr h="370850">
                <a:tc>
                  <a:txBody>
                    <a:bodyPr>
                      <a:noAutofit/>
                    </a:bodyPr>
                    <a:lstStyle/>
                    <a:p>
                      <a:pPr indent="0" lvl="0" marL="0" marR="0" rtl="0" algn="l">
                        <a:spcBef>
                          <a:spcPts val="0"/>
                        </a:spcBef>
                        <a:buSzPct val="25000"/>
                        <a:buNone/>
                      </a:pPr>
                      <a:r>
                        <a:rPr baseline="0" lang="en-US" sz="14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Description</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Description</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Document Type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Corresponds to the document type configured for the type of CR entered, e.g. Pay.gov, Check, etc.</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Debit Voucher Number</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Populated on chargebacks and returned checks</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Deposit Number</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Deposit Ticket Number associated with the collection transaction</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Disbursing Office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Disbursing Office stored in Pegasys, e.g. GS187, X0109, etc.</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Document Number</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System-generated number unique to the document</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Accomplished Date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The date Treasury acknowledges the deposit actually occurred</a:t>
                      </a:r>
                    </a:p>
                  </a:txBody>
                  <a:tcPr marT="45725" marB="45725" marR="91450" marL="91450"/>
                </a:tc>
              </a:tr>
            </a:tbl>
          </a:graphicData>
        </a:graphic>
      </p:graphicFrame>
      <p:pic>
        <p:nvPicPr>
          <p:cNvPr id="1036" name="Shape 1036"/>
          <p:cNvPicPr preferRelativeResize="0"/>
          <p:nvPr/>
        </p:nvPicPr>
        <p:blipFill rotWithShape="1">
          <a:blip r:embed="rId3">
            <a:alphaModFix/>
          </a:blip>
          <a:srcRect b="0" l="0" r="0" t="0"/>
          <a:stretch/>
        </p:blipFill>
        <p:spPr>
          <a:xfrm>
            <a:off x="530189" y="1366875"/>
            <a:ext cx="7835977" cy="3577263"/>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1" marL="0" marR="0" rtl="0" algn="l">
              <a:spcBef>
                <a:spcPts val="0"/>
              </a:spcBef>
              <a:spcAft>
                <a:spcPts val="600"/>
              </a:spcAft>
              <a:buSzPct val="25000"/>
              <a:buNone/>
            </a:pPr>
            <a:r>
              <a:rPr b="1" baseline="0" i="0" lang="en-US" sz="2800" u="none" cap="none" strike="noStrike">
                <a:solidFill>
                  <a:schemeClr val="lt1"/>
                </a:solidFill>
                <a:latin typeface="Arial"/>
                <a:ea typeface="Arial"/>
                <a:cs typeface="Arial"/>
                <a:sym typeface="Arial"/>
              </a:rPr>
              <a:t>Manual Billing Overview</a:t>
            </a:r>
          </a:p>
        </p:txBody>
      </p:sp>
      <p:sp>
        <p:nvSpPr>
          <p:cNvPr id="373" name="Shape 373"/>
          <p:cNvSpPr txBox="1"/>
          <p:nvPr>
            <p:ph idx="12" type="sldNum"/>
          </p:nvPr>
        </p:nvSpPr>
        <p:spPr>
          <a:xfrm>
            <a:off x="0" y="6553200"/>
            <a:ext cx="457199" cy="29368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374" name="Shape 374"/>
          <p:cNvSpPr txBox="1"/>
          <p:nvPr>
            <p:ph idx="1" type="body"/>
          </p:nvPr>
        </p:nvSpPr>
        <p:spPr>
          <a:xfrm>
            <a:off x="382771" y="1280540"/>
            <a:ext cx="8761228"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Phase 3 Region 7 Manual Billing - </a:t>
            </a:r>
            <a:r>
              <a:rPr b="1" baseline="0" i="0" lang="en-US" sz="2000" u="sng" cap="none" strike="noStrike">
                <a:solidFill>
                  <a:schemeClr val="dk1"/>
                </a:solidFill>
                <a:latin typeface="Arial"/>
                <a:ea typeface="Arial"/>
                <a:cs typeface="Arial"/>
                <a:sym typeface="Arial"/>
              </a:rPr>
              <a:t>Non-PCAS/Non-DBR Billing Vehicle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Creation of billing transactions </a:t>
            </a:r>
            <a:r>
              <a:rPr b="0" baseline="0" i="0" lang="en-US" sz="1800" u="sng" cap="none" strike="noStrike">
                <a:solidFill>
                  <a:schemeClr val="dk1"/>
                </a:solidFill>
                <a:latin typeface="Arial"/>
                <a:ea typeface="Arial"/>
                <a:cs typeface="Arial"/>
                <a:sym typeface="Arial"/>
              </a:rPr>
              <a:t>without an Agreement or Detail Billing Records</a:t>
            </a:r>
          </a:p>
          <a:p>
            <a:pPr indent="-203200" lvl="0" marL="231775" marR="0" rtl="0" algn="l">
              <a:spcBef>
                <a:spcPts val="120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Non-PCAS/Non-DBR transactions </a:t>
            </a:r>
            <a:r>
              <a:rPr b="0" baseline="0" i="0" lang="en-US" sz="2000" u="sng" cap="none" strike="noStrike">
                <a:solidFill>
                  <a:schemeClr val="dk1"/>
                </a:solidFill>
                <a:latin typeface="Arial"/>
                <a:ea typeface="Arial"/>
                <a:cs typeface="Arial"/>
                <a:sym typeface="Arial"/>
              </a:rPr>
              <a:t>manually</a:t>
            </a:r>
            <a:r>
              <a:rPr b="0" baseline="0" i="0" lang="en-US" sz="2000" u="none" cap="none" strike="noStrike">
                <a:solidFill>
                  <a:schemeClr val="dk1"/>
                </a:solidFill>
                <a:latin typeface="Arial"/>
                <a:ea typeface="Arial"/>
                <a:cs typeface="Arial"/>
                <a:sym typeface="Arial"/>
              </a:rPr>
              <a:t> created in Pegasys: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Billing Documents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Cash Receipts (for “collections-only” business lines)</a:t>
            </a:r>
          </a:p>
          <a:p>
            <a:pPr indent="-212725" lvl="2" marL="914400" marR="0" rtl="0" algn="l">
              <a:spcBef>
                <a:spcPts val="120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Region 7 Business Lines</a:t>
            </a:r>
            <a:r>
              <a:rPr b="0" baseline="0" i="0" lang="en-US" sz="2000" u="none" cap="none" strike="noStrike">
                <a:solidFill>
                  <a:schemeClr val="dk1"/>
                </a:solidFill>
                <a:latin typeface="Arial"/>
                <a:ea typeface="Arial"/>
                <a:cs typeface="Arial"/>
                <a:sym typeface="Arial"/>
              </a:rPr>
              <a:t> utilizing Non-PCAS/Non-DBR Manual Billing covered in this module are:</a:t>
            </a:r>
          </a:p>
          <a:p>
            <a:pPr indent="-225425" lvl="1" marL="568325" marR="0" rtl="0" algn="l">
              <a:spcBef>
                <a:spcPts val="12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Recycling</a:t>
            </a:r>
          </a:p>
          <a:p>
            <a:pPr indent="-225425" lvl="1" marL="568325" marR="0" rtl="0" algn="l">
              <a:spcBef>
                <a:spcPts val="120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International Trade Center (ITC)</a:t>
            </a:r>
          </a:p>
          <a:p>
            <a:pPr indent="-146050" lvl="0" marL="231775" marR="0" rtl="0" algn="l">
              <a:spcBef>
                <a:spcPts val="9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55575" lvl="2" marL="91440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375" name="Shape 375"/>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1" name="Shape 1041"/>
        <p:cNvGrpSpPr/>
        <p:nvPr/>
      </p:nvGrpSpPr>
      <p:grpSpPr>
        <a:xfrm>
          <a:off x="0" y="0"/>
          <a:ext cx="0" cy="0"/>
          <a:chOff x="0" y="0"/>
          <a:chExt cx="0" cy="0"/>
        </a:xfrm>
      </p:grpSpPr>
      <p:sp>
        <p:nvSpPr>
          <p:cNvPr id="1042" name="Shape 104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Cash Receipt Document – Header (cont.)</a:t>
            </a:r>
          </a:p>
        </p:txBody>
      </p:sp>
      <p:sp>
        <p:nvSpPr>
          <p:cNvPr id="1043" name="Shape 104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044" name="Shape 1044"/>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045" name="Shape 1045"/>
          <p:cNvPicPr preferRelativeResize="0"/>
          <p:nvPr/>
        </p:nvPicPr>
        <p:blipFill rotWithShape="1">
          <a:blip r:embed="rId3">
            <a:alphaModFix/>
          </a:blip>
          <a:srcRect b="11984" l="0" r="0" t="0"/>
          <a:stretch/>
        </p:blipFill>
        <p:spPr>
          <a:xfrm>
            <a:off x="658664" y="1123512"/>
            <a:ext cx="7592200" cy="3948218"/>
          </a:xfrm>
          <a:prstGeom prst="rect">
            <a:avLst/>
          </a:prstGeom>
          <a:noFill/>
          <a:ln>
            <a:noFill/>
          </a:ln>
        </p:spPr>
      </p:pic>
      <p:graphicFrame>
        <p:nvGraphicFramePr>
          <p:cNvPr id="1046" name="Shape 1046"/>
          <p:cNvGraphicFramePr/>
          <p:nvPr/>
        </p:nvGraphicFramePr>
        <p:xfrm>
          <a:off x="593306" y="5191405"/>
          <a:ext cx="3000000" cy="3000000"/>
        </p:xfrm>
        <a:graphic>
          <a:graphicData uri="http://schemas.openxmlformats.org/drawingml/2006/table">
            <a:tbl>
              <a:tblPr bandRow="1" firstRow="1">
                <a:noFill/>
                <a:tableStyleId>{CD28339C-2025-41F3-AFCE-E28349EE14AF}</a:tableStyleId>
              </a:tblPr>
              <a:tblGrid>
                <a:gridCol w="1256575"/>
                <a:gridCol w="2911900"/>
                <a:gridCol w="1480225"/>
                <a:gridCol w="2688250"/>
              </a:tblGrid>
              <a:tr h="351375">
                <a:tc>
                  <a:txBody>
                    <a:bodyPr>
                      <a:noAutofit/>
                    </a:bodyPr>
                    <a:lstStyle/>
                    <a:p>
                      <a:pPr indent="0" lvl="0" marL="0" marR="0" rtl="0" algn="l">
                        <a:spcBef>
                          <a:spcPts val="0"/>
                        </a:spcBef>
                        <a:buSzPct val="25000"/>
                        <a:buNone/>
                      </a:pPr>
                      <a:r>
                        <a:rPr baseline="0" lang="en-US" sz="14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Description</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t>Description</a:t>
                      </a:r>
                    </a:p>
                  </a:txBody>
                  <a:tcPr marT="45725" marB="45725" marR="91450" marL="91450"/>
                </a:tc>
              </a:tr>
              <a:tr h="375450">
                <a:tc>
                  <a:txBody>
                    <a:bodyPr>
                      <a:noAutofit/>
                    </a:bodyPr>
                    <a:lstStyle/>
                    <a:p>
                      <a:pPr indent="0" lvl="0" marL="0" marR="0" rtl="0" algn="l">
                        <a:spcBef>
                          <a:spcPts val="0"/>
                        </a:spcBef>
                        <a:buSzPct val="25000"/>
                        <a:buNone/>
                      </a:pPr>
                      <a:r>
                        <a:rPr b="1" baseline="0" lang="en-US" sz="1000" u="none" cap="none" strike="noStrike"/>
                        <a:t>Principal Amount</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Records the total amount of all accounting lines associated to the CR</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Assignment Code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User defined text field used to tie the Finance assignee </a:t>
                      </a:r>
                    </a:p>
                  </a:txBody>
                  <a:tcPr marT="45725" marB="45725" marR="91450" marL="91450"/>
                </a:tc>
              </a:tr>
              <a:tr h="519850">
                <a:tc>
                  <a:txBody>
                    <a:bodyPr>
                      <a:noAutofit/>
                    </a:bodyPr>
                    <a:lstStyle/>
                    <a:p>
                      <a:pPr indent="0" lvl="0" marL="0" marR="0" rtl="0" algn="l">
                        <a:spcBef>
                          <a:spcPts val="0"/>
                        </a:spcBef>
                        <a:buSzPct val="25000"/>
                        <a:buNone/>
                      </a:pPr>
                      <a:r>
                        <a:rPr b="1" baseline="0" lang="en-US" sz="1000" u="none" cap="none" strike="noStrike"/>
                        <a:t>System ID</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Identifies the external system through which the transaction was processed, e.g., R7PAYGOV, etc.</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Description</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Used to enter any additional identifiable information on the transaction</a:t>
                      </a:r>
                    </a:p>
                  </a:txBody>
                  <a:tcPr marT="45725" marB="45725" marR="91450" marL="91450"/>
                </a:tc>
              </a:tr>
            </a:tbl>
          </a:graphicData>
        </a:graphic>
      </p:graphicFrame>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1" name="Shape 1051"/>
        <p:cNvGrpSpPr/>
        <p:nvPr/>
      </p:nvGrpSpPr>
      <p:grpSpPr>
        <a:xfrm>
          <a:off x="0" y="0"/>
          <a:ext cx="0" cy="0"/>
          <a:chOff x="0" y="0"/>
          <a:chExt cx="0" cy="0"/>
        </a:xfrm>
      </p:grpSpPr>
      <p:sp>
        <p:nvSpPr>
          <p:cNvPr id="1052" name="Shape 105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Cash Receipt Document – Accounting Line</a:t>
            </a:r>
          </a:p>
        </p:txBody>
      </p:sp>
      <p:sp>
        <p:nvSpPr>
          <p:cNvPr id="1053" name="Shape 105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054" name="Shape 1054"/>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graphicFrame>
        <p:nvGraphicFramePr>
          <p:cNvPr id="1055" name="Shape 1055"/>
          <p:cNvGraphicFramePr/>
          <p:nvPr/>
        </p:nvGraphicFramePr>
        <p:xfrm>
          <a:off x="582950" y="5393423"/>
          <a:ext cx="3000000" cy="3000000"/>
        </p:xfrm>
        <a:graphic>
          <a:graphicData uri="http://schemas.openxmlformats.org/drawingml/2006/table">
            <a:tbl>
              <a:tblPr bandRow="1" firstRow="1">
                <a:noFill/>
                <a:tableStyleId>{6EBA10F7-6693-427C-8370-58E30D42B998}</a:tableStyleId>
              </a:tblPr>
              <a:tblGrid>
                <a:gridCol w="1250275"/>
                <a:gridCol w="2897325"/>
                <a:gridCol w="1472825"/>
                <a:gridCol w="2674800"/>
              </a:tblGrid>
              <a:tr h="251750">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Principal Transaction Type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Used in combination with document type to infer General Ledger postings</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Business Line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Used to categorize CR documents, e.g. R7ITC, R7RECYCLE, etc.</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Receivable Type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Used for flexible transaction definitions, e.g. R7MANLNI, R7MANLI, etc.</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Vendor Code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Must be valid in Pegasys</a:t>
                      </a:r>
                    </a:p>
                  </a:txBody>
                  <a:tcPr marT="45725" marB="45725" marR="91450" marL="91450"/>
                </a:tc>
              </a:tr>
            </a:tbl>
          </a:graphicData>
        </a:graphic>
      </p:graphicFrame>
      <p:pic>
        <p:nvPicPr>
          <p:cNvPr id="1056" name="Shape 1056"/>
          <p:cNvPicPr preferRelativeResize="0"/>
          <p:nvPr/>
        </p:nvPicPr>
        <p:blipFill rotWithShape="1">
          <a:blip r:embed="rId3">
            <a:alphaModFix/>
          </a:blip>
          <a:srcRect b="0" l="0" r="0" t="0"/>
          <a:stretch/>
        </p:blipFill>
        <p:spPr>
          <a:xfrm>
            <a:off x="473666" y="1125646"/>
            <a:ext cx="7660240" cy="4086224"/>
          </a:xfrm>
          <a:prstGeom prst="rect">
            <a:avLst/>
          </a:prstGeom>
          <a:noFill/>
          <a:ln>
            <a:noFill/>
          </a:ln>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1" name="Shape 1061"/>
        <p:cNvGrpSpPr/>
        <p:nvPr/>
      </p:nvGrpSpPr>
      <p:grpSpPr>
        <a:xfrm>
          <a:off x="0" y="0"/>
          <a:ext cx="0" cy="0"/>
          <a:chOff x="0" y="0"/>
          <a:chExt cx="0" cy="0"/>
        </a:xfrm>
      </p:grpSpPr>
      <p:sp>
        <p:nvSpPr>
          <p:cNvPr id="1062" name="Shape 106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Cash Receipt – Accounting Line (cont.)</a:t>
            </a:r>
          </a:p>
        </p:txBody>
      </p:sp>
      <p:sp>
        <p:nvSpPr>
          <p:cNvPr id="1063" name="Shape 106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064" name="Shape 1064"/>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graphicFrame>
        <p:nvGraphicFramePr>
          <p:cNvPr id="1065" name="Shape 1065"/>
          <p:cNvGraphicFramePr/>
          <p:nvPr/>
        </p:nvGraphicFramePr>
        <p:xfrm>
          <a:off x="582950" y="5560828"/>
          <a:ext cx="3000000" cy="3000000"/>
        </p:xfrm>
        <a:graphic>
          <a:graphicData uri="http://schemas.openxmlformats.org/drawingml/2006/table">
            <a:tbl>
              <a:tblPr bandRow="1" firstRow="1">
                <a:noFill/>
                <a:tableStyleId>{1738BFBC-9A7E-46A9-A72E-5C9DB23E2C33}</a:tableStyleId>
              </a:tblPr>
              <a:tblGrid>
                <a:gridCol w="1270650"/>
                <a:gridCol w="2944550"/>
                <a:gridCol w="1496825"/>
                <a:gridCol w="2718375"/>
              </a:tblGrid>
              <a:tr h="251750">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Line Amounts</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Records principal amount &amp; interest, admin, and penalty charges </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Accounting Dimensions</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Records document’s line of accounting</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Document Reference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BD referenced by the document (if applicable)</a:t>
                      </a:r>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r>
            </a:tbl>
          </a:graphicData>
        </a:graphic>
      </p:graphicFrame>
      <p:pic>
        <p:nvPicPr>
          <p:cNvPr id="1066" name="Shape 1066"/>
          <p:cNvPicPr preferRelativeResize="0"/>
          <p:nvPr/>
        </p:nvPicPr>
        <p:blipFill rotWithShape="1">
          <a:blip r:embed="rId3">
            <a:alphaModFix/>
          </a:blip>
          <a:srcRect b="0" l="0" r="0" t="0"/>
          <a:stretch/>
        </p:blipFill>
        <p:spPr>
          <a:xfrm>
            <a:off x="1774867" y="1139524"/>
            <a:ext cx="5837216" cy="4355461"/>
          </a:xfrm>
          <a:prstGeom prst="rect">
            <a:avLst/>
          </a:prstGeom>
          <a:noFill/>
          <a:ln>
            <a:noFill/>
          </a:ln>
        </p:spPr>
      </p:pic>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1" name="Shape 1071"/>
        <p:cNvGrpSpPr/>
        <p:nvPr/>
      </p:nvGrpSpPr>
      <p:grpSpPr>
        <a:xfrm>
          <a:off x="0" y="0"/>
          <a:ext cx="0" cy="0"/>
          <a:chOff x="0" y="0"/>
          <a:chExt cx="0" cy="0"/>
        </a:xfrm>
      </p:grpSpPr>
      <p:sp>
        <p:nvSpPr>
          <p:cNvPr id="1072" name="Shape 1072"/>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Cash Receipt – Charge Line</a:t>
            </a:r>
          </a:p>
        </p:txBody>
      </p:sp>
      <p:sp>
        <p:nvSpPr>
          <p:cNvPr id="1073" name="Shape 107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074" name="Shape 1074"/>
          <p:cNvSpPr/>
          <p:nvPr/>
        </p:nvSpPr>
        <p:spPr>
          <a:xfrm>
            <a:off x="7718960" y="6008914"/>
            <a:ext cx="1294410" cy="748146"/>
          </a:xfrm>
          <a:prstGeom prst="rect">
            <a:avLst/>
          </a:prstGeom>
          <a:solidFill>
            <a:schemeClr val="lt1"/>
          </a:soli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pic>
        <p:nvPicPr>
          <p:cNvPr id="1075" name="Shape 1075"/>
          <p:cNvPicPr preferRelativeResize="0"/>
          <p:nvPr/>
        </p:nvPicPr>
        <p:blipFill rotWithShape="1">
          <a:blip r:embed="rId3">
            <a:alphaModFix/>
          </a:blip>
          <a:srcRect b="0" l="0" r="0" t="0"/>
          <a:stretch/>
        </p:blipFill>
        <p:spPr>
          <a:xfrm>
            <a:off x="1455737" y="1165225"/>
            <a:ext cx="6545260" cy="4637135"/>
          </a:xfrm>
          <a:prstGeom prst="rect">
            <a:avLst/>
          </a:prstGeom>
          <a:noFill/>
          <a:ln>
            <a:noFill/>
          </a:ln>
        </p:spPr>
      </p:pic>
      <p:graphicFrame>
        <p:nvGraphicFramePr>
          <p:cNvPr id="1076" name="Shape 1076"/>
          <p:cNvGraphicFramePr/>
          <p:nvPr/>
        </p:nvGraphicFramePr>
        <p:xfrm>
          <a:off x="582950" y="6008914"/>
          <a:ext cx="3000000" cy="3000000"/>
        </p:xfrm>
        <a:graphic>
          <a:graphicData uri="http://schemas.openxmlformats.org/drawingml/2006/table">
            <a:tbl>
              <a:tblPr bandRow="1" firstRow="1">
                <a:noFill/>
                <a:tableStyleId>{F96BA881-840C-45AC-911E-E7DEA77D8B7D}</a:tableStyleId>
              </a:tblPr>
              <a:tblGrid>
                <a:gridCol w="1270650"/>
                <a:gridCol w="2944550"/>
                <a:gridCol w="1496825"/>
                <a:gridCol w="2718375"/>
              </a:tblGrid>
              <a:tr h="251750">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r>
              <a:tr h="370850">
                <a:tc>
                  <a:txBody>
                    <a:bodyPr>
                      <a:noAutofit/>
                    </a:bodyPr>
                    <a:lstStyle/>
                    <a:p>
                      <a:pPr indent="0" lvl="0" marL="0" marR="0" rtl="0" algn="l">
                        <a:spcBef>
                          <a:spcPts val="0"/>
                        </a:spcBef>
                        <a:buSzPct val="25000"/>
                        <a:buNone/>
                      </a:pPr>
                      <a:r>
                        <a:rPr b="1" baseline="0" lang="en-US" sz="1000" u="none" cap="none" strike="noStrike"/>
                        <a:t>Record Type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Options: Interest Charge, Administrative Charge, Penalty Charge</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Transaction Type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Used in combination with document type to infer postings to the General Ledger</a:t>
                      </a:r>
                    </a:p>
                  </a:txBody>
                  <a:tcPr marT="45725" marB="45725" marR="91450" marL="91450"/>
                </a:tc>
              </a:tr>
            </a:tbl>
          </a:graphicData>
        </a:graphic>
      </p:graphicFrame>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1" name="Shape 1081"/>
        <p:cNvGrpSpPr/>
        <p:nvPr/>
      </p:nvGrpSpPr>
      <p:grpSpPr>
        <a:xfrm>
          <a:off x="0" y="0"/>
          <a:ext cx="0" cy="0"/>
          <a:chOff x="0" y="0"/>
          <a:chExt cx="0" cy="0"/>
        </a:xfrm>
      </p:grpSpPr>
      <p:sp>
        <p:nvSpPr>
          <p:cNvPr id="1082" name="Shape 1082"/>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Dunning</a:t>
            </a:r>
            <a:br>
              <a:rPr b="1" baseline="0" i="0" lang="en-US" sz="1400" u="none" cap="none" strike="noStrike">
                <a:solidFill>
                  <a:schemeClr val="lt1"/>
                </a:solidFill>
                <a:latin typeface="Arial"/>
                <a:ea typeface="Arial"/>
                <a:cs typeface="Arial"/>
                <a:sym typeface="Arial"/>
              </a:rPr>
            </a:br>
          </a:p>
        </p:txBody>
      </p:sp>
      <p:sp>
        <p:nvSpPr>
          <p:cNvPr id="1083" name="Shape 1083"/>
          <p:cNvSpPr txBox="1"/>
          <p:nvPr>
            <p:ph idx="1" type="body"/>
          </p:nvPr>
        </p:nvSpPr>
        <p:spPr>
          <a:xfrm>
            <a:off x="722312" y="2906713"/>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Refunds</a:t>
            </a:r>
          </a:p>
        </p:txBody>
      </p:sp>
      <p:sp>
        <p:nvSpPr>
          <p:cNvPr id="1084" name="Shape 1084"/>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085" name="Shape 1085"/>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0" name="Shape 1090"/>
        <p:cNvGrpSpPr/>
        <p:nvPr/>
      </p:nvGrpSpPr>
      <p:grpSpPr>
        <a:xfrm>
          <a:off x="0" y="0"/>
          <a:ext cx="0" cy="0"/>
          <a:chOff x="0" y="0"/>
          <a:chExt cx="0" cy="0"/>
        </a:xfrm>
      </p:grpSpPr>
      <p:sp>
        <p:nvSpPr>
          <p:cNvPr id="1091" name="Shape 1091"/>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Recycling Refund Process Overview </a:t>
            </a:r>
          </a:p>
        </p:txBody>
      </p:sp>
      <p:cxnSp>
        <p:nvCxnSpPr>
          <p:cNvPr id="1092" name="Shape 1092"/>
          <p:cNvCxnSpPr/>
          <p:nvPr/>
        </p:nvCxnSpPr>
        <p:spPr>
          <a:xfrm>
            <a:off x="4795642" y="3685319"/>
            <a:ext cx="536378" cy="922306"/>
          </a:xfrm>
          <a:prstGeom prst="straightConnector1">
            <a:avLst/>
          </a:prstGeom>
          <a:solidFill>
            <a:srgbClr val="ED171F"/>
          </a:solidFill>
          <a:ln>
            <a:noFill/>
          </a:ln>
        </p:spPr>
      </p:cxnSp>
      <p:cxnSp>
        <p:nvCxnSpPr>
          <p:cNvPr id="1093" name="Shape 1093"/>
          <p:cNvCxnSpPr/>
          <p:nvPr/>
        </p:nvCxnSpPr>
        <p:spPr>
          <a:xfrm>
            <a:off x="4795642" y="3685319"/>
            <a:ext cx="512627" cy="874804"/>
          </a:xfrm>
          <a:prstGeom prst="straightConnector1">
            <a:avLst/>
          </a:prstGeom>
          <a:solidFill>
            <a:srgbClr val="ED171F"/>
          </a:solidFill>
          <a:ln>
            <a:noFill/>
          </a:ln>
        </p:spPr>
      </p:cxnSp>
      <p:sp>
        <p:nvSpPr>
          <p:cNvPr id="1094" name="Shape 1094"/>
          <p:cNvSpPr txBox="1"/>
          <p:nvPr>
            <p:ph idx="12" type="sldNum"/>
          </p:nvPr>
        </p:nvSpPr>
        <p:spPr>
          <a:xfrm>
            <a:off x="0" y="6597570"/>
            <a:ext cx="486135" cy="24931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095" name="Shape 1095"/>
          <p:cNvSpPr txBox="1"/>
          <p:nvPr>
            <p:ph idx="11" type="ftr"/>
          </p:nvPr>
        </p:nvSpPr>
        <p:spPr>
          <a:xfrm>
            <a:off x="39932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096" name="Shape 1096"/>
          <p:cNvSpPr txBox="1"/>
          <p:nvPr>
            <p:ph idx="1" type="body"/>
          </p:nvPr>
        </p:nvSpPr>
        <p:spPr>
          <a:xfrm>
            <a:off x="680843" y="1299794"/>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One time per year, GSA issues refunds via IPAC to return Collected Amount </a:t>
            </a:r>
            <a:r>
              <a:rPr b="0" baseline="0" i="1" lang="en-US" sz="2200" u="sng" cap="none" strike="noStrike">
                <a:solidFill>
                  <a:schemeClr val="dk1"/>
                </a:solidFill>
                <a:latin typeface="Arial"/>
                <a:ea typeface="Arial"/>
                <a:cs typeface="Arial"/>
                <a:sym typeface="Arial"/>
              </a:rPr>
              <a:t>less</a:t>
            </a:r>
            <a:r>
              <a:rPr b="0" baseline="0" i="0" lang="en-US" sz="2200" u="none" cap="none" strike="noStrike">
                <a:solidFill>
                  <a:schemeClr val="dk1"/>
                </a:solidFill>
                <a:latin typeface="Arial"/>
                <a:ea typeface="Arial"/>
                <a:cs typeface="Arial"/>
                <a:sym typeface="Arial"/>
              </a:rPr>
              <a:t> the Fee Amount to the Federal Agency</a:t>
            </a:r>
          </a:p>
          <a:p>
            <a:pPr indent="-174625" lvl="0" marL="231775"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1" lang="en-US" sz="2200" u="sng" cap="none" strike="noStrike">
                <a:solidFill>
                  <a:schemeClr val="dk1"/>
                </a:solidFill>
                <a:latin typeface="Arial"/>
                <a:ea typeface="Arial"/>
                <a:cs typeface="Arial"/>
                <a:sym typeface="Arial"/>
              </a:rPr>
              <a:t>Example:</a:t>
            </a:r>
            <a:r>
              <a:rPr b="0" baseline="0" i="1" lang="en-US" sz="2200" u="none" cap="none" strike="noStrike">
                <a:solidFill>
                  <a:schemeClr val="dk1"/>
                </a:solidFill>
                <a:latin typeface="Arial"/>
                <a:ea typeface="Arial"/>
                <a:cs typeface="Arial"/>
                <a:sym typeface="Arial"/>
              </a:rPr>
              <a:t> </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GSA contracts with Ace Recycling to collect recycling for the Department of Energy (DoE) with a fee amount of $200</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At the end of the year, GSA has collected $5000 from Ace Recycling for DoE</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GSA will create a payment to DoE for $4800 to refund the collected amount less the fee amount.</a:t>
            </a:r>
          </a:p>
          <a:p>
            <a:pPr indent="-9525" lvl="2" marL="682625" marR="0" rtl="0" algn="l">
              <a:spcBef>
                <a:spcPts val="8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9525" lvl="2" marL="682625" marR="0" rtl="0" algn="l">
              <a:spcBef>
                <a:spcPts val="280"/>
              </a:spcBef>
              <a:spcAft>
                <a:spcPts val="0"/>
              </a:spcAft>
              <a:buClr>
                <a:srgbClr val="AF242B"/>
              </a:buClr>
              <a:buFont typeface="Noto Sans Symbols"/>
              <a:buNone/>
            </a:pPr>
            <a:r>
              <a:t/>
            </a:r>
            <a:endParaRPr b="1" baseline="0" i="0" sz="1400" u="sng" cap="none" strike="noStrike">
              <a:solidFill>
                <a:schemeClr val="dk1"/>
              </a:solidFill>
              <a:latin typeface="Arial"/>
              <a:ea typeface="Arial"/>
              <a:cs typeface="Arial"/>
              <a:sym typeface="Arial"/>
            </a:endParaRPr>
          </a:p>
          <a:p>
            <a:pPr indent="-174625" lvl="3" marL="1260475"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146050" lvl="0" marL="231775" marR="0" rtl="0" algn="l">
              <a:spcBef>
                <a:spcPts val="2400"/>
              </a:spcBef>
              <a:spcAft>
                <a:spcPts val="1200"/>
              </a:spcAft>
              <a:buClr>
                <a:srgbClr val="AF242B"/>
              </a:buClr>
              <a:buFont typeface="Noto Sans Symbols"/>
              <a:buNone/>
            </a:pPr>
            <a:r>
              <a:t/>
            </a:r>
            <a:endParaRPr b="1"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1" name="Shape 1101"/>
        <p:cNvGrpSpPr/>
        <p:nvPr/>
      </p:nvGrpSpPr>
      <p:grpSpPr>
        <a:xfrm>
          <a:off x="0" y="0"/>
          <a:ext cx="0" cy="0"/>
          <a:chOff x="0" y="0"/>
          <a:chExt cx="0" cy="0"/>
        </a:xfrm>
      </p:grpSpPr>
      <p:sp>
        <p:nvSpPr>
          <p:cNvPr id="1102" name="Shape 1102"/>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Recycling Refunds in Pegasys</a:t>
            </a:r>
          </a:p>
        </p:txBody>
      </p:sp>
      <p:cxnSp>
        <p:nvCxnSpPr>
          <p:cNvPr id="1103" name="Shape 1103"/>
          <p:cNvCxnSpPr/>
          <p:nvPr/>
        </p:nvCxnSpPr>
        <p:spPr>
          <a:xfrm>
            <a:off x="4795642" y="3685319"/>
            <a:ext cx="536378" cy="922306"/>
          </a:xfrm>
          <a:prstGeom prst="straightConnector1">
            <a:avLst/>
          </a:prstGeom>
          <a:solidFill>
            <a:srgbClr val="ED171F"/>
          </a:solidFill>
          <a:ln>
            <a:noFill/>
          </a:ln>
        </p:spPr>
      </p:cxnSp>
      <p:cxnSp>
        <p:nvCxnSpPr>
          <p:cNvPr id="1104" name="Shape 1104"/>
          <p:cNvCxnSpPr/>
          <p:nvPr/>
        </p:nvCxnSpPr>
        <p:spPr>
          <a:xfrm>
            <a:off x="4795642" y="3685319"/>
            <a:ext cx="512627" cy="874804"/>
          </a:xfrm>
          <a:prstGeom prst="straightConnector1">
            <a:avLst/>
          </a:prstGeom>
          <a:solidFill>
            <a:srgbClr val="ED171F"/>
          </a:solidFill>
          <a:ln>
            <a:noFill/>
          </a:ln>
        </p:spPr>
      </p:cxnSp>
      <p:sp>
        <p:nvSpPr>
          <p:cNvPr id="1105" name="Shape 1105"/>
          <p:cNvSpPr txBox="1"/>
          <p:nvPr>
            <p:ph idx="12" type="sldNum"/>
          </p:nvPr>
        </p:nvSpPr>
        <p:spPr>
          <a:xfrm>
            <a:off x="0" y="6597570"/>
            <a:ext cx="486135" cy="24931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106" name="Shape 1106"/>
          <p:cNvSpPr txBox="1"/>
          <p:nvPr>
            <p:ph idx="11" type="ftr"/>
          </p:nvPr>
        </p:nvSpPr>
        <p:spPr>
          <a:xfrm>
            <a:off x="39932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07" name="Shape 1107"/>
          <p:cNvSpPr txBox="1"/>
          <p:nvPr>
            <p:ph idx="1" type="body"/>
          </p:nvPr>
        </p:nvSpPr>
        <p:spPr>
          <a:xfrm>
            <a:off x="680843" y="1299794"/>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Recycling Refunds in Pegasys: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Manually created </a:t>
            </a:r>
            <a:r>
              <a:rPr b="1" baseline="0" i="0" lang="en-US" sz="2000" u="sng" cap="none" strike="noStrike">
                <a:solidFill>
                  <a:schemeClr val="dk1"/>
                </a:solidFill>
                <a:latin typeface="Arial"/>
                <a:ea typeface="Arial"/>
                <a:cs typeface="Arial"/>
                <a:sym typeface="Arial"/>
              </a:rPr>
              <a:t>Itemized Payment</a:t>
            </a:r>
            <a:r>
              <a:rPr b="0" baseline="0" i="0" lang="en-US" sz="2000" u="none" cap="none" strike="noStrike">
                <a:solidFill>
                  <a:schemeClr val="dk1"/>
                </a:solidFill>
                <a:latin typeface="Arial"/>
                <a:ea typeface="Arial"/>
                <a:cs typeface="Arial"/>
                <a:sym typeface="Arial"/>
              </a:rPr>
              <a:t> document</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Document Type – RY7</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Trans Type – 01</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Do </a:t>
            </a:r>
            <a:r>
              <a:rPr b="0" baseline="0" i="1" lang="en-US" sz="2000" u="sng" cap="none" strike="noStrike">
                <a:solidFill>
                  <a:schemeClr val="dk1"/>
                </a:solidFill>
                <a:latin typeface="Arial"/>
                <a:ea typeface="Arial"/>
                <a:cs typeface="Arial"/>
                <a:sym typeface="Arial"/>
              </a:rPr>
              <a:t>not</a:t>
            </a:r>
            <a:r>
              <a:rPr b="0" baseline="0" i="0" lang="en-US" sz="2000" u="sng" cap="none" strike="noStrike">
                <a:solidFill>
                  <a:schemeClr val="dk1"/>
                </a:solidFill>
                <a:latin typeface="Arial"/>
                <a:ea typeface="Arial"/>
                <a:cs typeface="Arial"/>
                <a:sym typeface="Arial"/>
              </a:rPr>
              <a:t> reference the non-IPAC Cash Receipt</a:t>
            </a:r>
            <a:r>
              <a:rPr b="0" baseline="0" i="0" lang="en-US" sz="2000" u="none" cap="none" strike="noStrike">
                <a:solidFill>
                  <a:schemeClr val="dk1"/>
                </a:solidFill>
                <a:latin typeface="Arial"/>
                <a:ea typeface="Arial"/>
                <a:cs typeface="Arial"/>
                <a:sym typeface="Arial"/>
              </a:rPr>
              <a:t> (from the Recycling vendor)</a:t>
            </a:r>
          </a:p>
          <a:p>
            <a:pPr indent="0" lvl="0" marL="0"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Payment documents use the following tabs:</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Header</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Accounting Line</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Disbursing Information</a:t>
            </a:r>
          </a:p>
          <a:p>
            <a:pPr indent="-9525" lvl="2" marL="682625" marR="0" rtl="0" algn="l">
              <a:spcBef>
                <a:spcPts val="8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9525" lvl="2" marL="682625" marR="0" rtl="0" algn="l">
              <a:spcBef>
                <a:spcPts val="280"/>
              </a:spcBef>
              <a:spcAft>
                <a:spcPts val="0"/>
              </a:spcAft>
              <a:buClr>
                <a:srgbClr val="AF242B"/>
              </a:buClr>
              <a:buFont typeface="Noto Sans Symbols"/>
              <a:buNone/>
            </a:pPr>
            <a:r>
              <a:t/>
            </a:r>
            <a:endParaRPr b="1" baseline="0" i="0" sz="1400" u="sng" cap="none" strike="noStrike">
              <a:solidFill>
                <a:schemeClr val="dk1"/>
              </a:solidFill>
              <a:latin typeface="Arial"/>
              <a:ea typeface="Arial"/>
              <a:cs typeface="Arial"/>
              <a:sym typeface="Arial"/>
            </a:endParaRPr>
          </a:p>
          <a:p>
            <a:pPr indent="-174625" lvl="3" marL="1260475"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146050" lvl="0" marL="231775" marR="0" rtl="0" algn="l">
              <a:spcBef>
                <a:spcPts val="2400"/>
              </a:spcBef>
              <a:spcAft>
                <a:spcPts val="1200"/>
              </a:spcAft>
              <a:buClr>
                <a:srgbClr val="AF242B"/>
              </a:buClr>
              <a:buFont typeface="Noto Sans Symbols"/>
              <a:buNone/>
            </a:pPr>
            <a:r>
              <a:t/>
            </a:r>
            <a:endParaRPr b="1"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2" name="Shape 1112"/>
        <p:cNvGrpSpPr/>
        <p:nvPr/>
      </p:nvGrpSpPr>
      <p:grpSpPr>
        <a:xfrm>
          <a:off x="0" y="0"/>
          <a:ext cx="0" cy="0"/>
          <a:chOff x="0" y="0"/>
          <a:chExt cx="0" cy="0"/>
        </a:xfrm>
      </p:grpSpPr>
      <p:sp>
        <p:nvSpPr>
          <p:cNvPr id="1113" name="Shape 1113"/>
          <p:cNvSpPr/>
          <p:nvPr/>
        </p:nvSpPr>
        <p:spPr>
          <a:xfrm>
            <a:off x="8040928" y="5890160"/>
            <a:ext cx="1008068" cy="855022"/>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2600" u="none" cap="none" strike="noStrike">
              <a:solidFill>
                <a:schemeClr val="dk1"/>
              </a:solidFill>
              <a:latin typeface="Arial"/>
              <a:ea typeface="Arial"/>
              <a:cs typeface="Arial"/>
              <a:sym typeface="Arial"/>
            </a:endParaRPr>
          </a:p>
        </p:txBody>
      </p:sp>
      <p:sp>
        <p:nvSpPr>
          <p:cNvPr id="1114" name="Shape 1114"/>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Itemized Payment – Header </a:t>
            </a:r>
          </a:p>
        </p:txBody>
      </p:sp>
      <p:cxnSp>
        <p:nvCxnSpPr>
          <p:cNvPr id="1115" name="Shape 1115"/>
          <p:cNvCxnSpPr/>
          <p:nvPr/>
        </p:nvCxnSpPr>
        <p:spPr>
          <a:xfrm>
            <a:off x="4795642" y="3685319"/>
            <a:ext cx="536378" cy="922306"/>
          </a:xfrm>
          <a:prstGeom prst="straightConnector1">
            <a:avLst/>
          </a:prstGeom>
          <a:solidFill>
            <a:srgbClr val="ED171F"/>
          </a:solidFill>
          <a:ln>
            <a:noFill/>
          </a:ln>
        </p:spPr>
      </p:cxnSp>
      <p:cxnSp>
        <p:nvCxnSpPr>
          <p:cNvPr id="1116" name="Shape 1116"/>
          <p:cNvCxnSpPr/>
          <p:nvPr/>
        </p:nvCxnSpPr>
        <p:spPr>
          <a:xfrm>
            <a:off x="4795642" y="3685319"/>
            <a:ext cx="512627" cy="874804"/>
          </a:xfrm>
          <a:prstGeom prst="straightConnector1">
            <a:avLst/>
          </a:prstGeom>
          <a:solidFill>
            <a:srgbClr val="ED171F"/>
          </a:solidFill>
          <a:ln>
            <a:noFill/>
          </a:ln>
        </p:spPr>
      </p:cxnSp>
      <p:sp>
        <p:nvSpPr>
          <p:cNvPr id="1117" name="Shape 1117"/>
          <p:cNvSpPr txBox="1"/>
          <p:nvPr>
            <p:ph idx="12" type="sldNum"/>
          </p:nvPr>
        </p:nvSpPr>
        <p:spPr>
          <a:xfrm>
            <a:off x="0" y="6597570"/>
            <a:ext cx="486135" cy="24931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graphicFrame>
        <p:nvGraphicFramePr>
          <p:cNvPr id="1118" name="Shape 1118"/>
          <p:cNvGraphicFramePr/>
          <p:nvPr/>
        </p:nvGraphicFramePr>
        <p:xfrm>
          <a:off x="526462" y="5611403"/>
          <a:ext cx="3000000" cy="3000000"/>
        </p:xfrm>
        <a:graphic>
          <a:graphicData uri="http://schemas.openxmlformats.org/drawingml/2006/table">
            <a:tbl>
              <a:tblPr bandRow="1" firstRow="1">
                <a:noFill/>
                <a:tableStyleId>{AE0186DC-62FD-4CF9-987F-F6E7258531C8}</a:tableStyleId>
              </a:tblPr>
              <a:tblGrid>
                <a:gridCol w="1677500"/>
                <a:gridCol w="6694625"/>
              </a:tblGrid>
              <a:tr h="229925">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r>
              <a:tr h="310825">
                <a:tc>
                  <a:txBody>
                    <a:bodyPr>
                      <a:noAutofit/>
                    </a:bodyPr>
                    <a:lstStyle/>
                    <a:p>
                      <a:pPr indent="0" lvl="0" marL="0" marR="0" rtl="0" algn="l">
                        <a:spcBef>
                          <a:spcPts val="0"/>
                        </a:spcBef>
                        <a:buSzPct val="25000"/>
                        <a:buNone/>
                      </a:pPr>
                      <a:r>
                        <a:rPr b="1" baseline="0" lang="en-US" sz="1000" u="none" cap="none" strike="noStrike"/>
                        <a:t>Vendor</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Federal Agency being refunded</a:t>
                      </a:r>
                    </a:p>
                  </a:txBody>
                  <a:tcPr marT="45725" marB="45725" marR="91450" marL="91450"/>
                </a:tc>
              </a:tr>
              <a:tr h="310825">
                <a:tc>
                  <a:txBody>
                    <a:bodyPr>
                      <a:noAutofit/>
                    </a:bodyPr>
                    <a:lstStyle/>
                    <a:p>
                      <a:pPr indent="0" lvl="0" marL="0" marR="0" rtl="0" algn="l">
                        <a:spcBef>
                          <a:spcPts val="0"/>
                        </a:spcBef>
                        <a:buSzPct val="25000"/>
                        <a:buNone/>
                      </a:pPr>
                      <a:r>
                        <a:rPr b="1" baseline="0" lang="en-US" sz="1000" u="none" cap="none" strike="noStrike"/>
                        <a:t>Accomplished Date</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The date Treasury acknowledges the deposit actually occurred. Entered by the user when manually creating the payment. After Treasury confirms the IP, the Accomplished Date will automatically be updated with the date the confirmation occurred.</a:t>
                      </a:r>
                    </a:p>
                  </a:txBody>
                  <a:tcPr marT="45725" marB="45725" marR="91450" marL="91450"/>
                </a:tc>
              </a:tr>
            </a:tbl>
          </a:graphicData>
        </a:graphic>
      </p:graphicFrame>
      <p:pic>
        <p:nvPicPr>
          <p:cNvPr id="1119" name="Shape 1119"/>
          <p:cNvPicPr preferRelativeResize="0"/>
          <p:nvPr/>
        </p:nvPicPr>
        <p:blipFill rotWithShape="1">
          <a:blip r:embed="rId3">
            <a:alphaModFix/>
          </a:blip>
          <a:srcRect b="0" l="0" r="0" t="0"/>
          <a:stretch/>
        </p:blipFill>
        <p:spPr>
          <a:xfrm>
            <a:off x="1540716" y="1141758"/>
            <a:ext cx="6343596" cy="4313035"/>
          </a:xfrm>
          <a:prstGeom prst="rect">
            <a:avLst/>
          </a:prstGeom>
          <a:noFill/>
          <a:ln>
            <a:noFill/>
          </a:ln>
        </p:spPr>
      </p:pic>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4" name="Shape 1124"/>
        <p:cNvGrpSpPr/>
        <p:nvPr/>
      </p:nvGrpSpPr>
      <p:grpSpPr>
        <a:xfrm>
          <a:off x="0" y="0"/>
          <a:ext cx="0" cy="0"/>
          <a:chOff x="0" y="0"/>
          <a:chExt cx="0" cy="0"/>
        </a:xfrm>
      </p:grpSpPr>
      <p:sp>
        <p:nvSpPr>
          <p:cNvPr id="1125" name="Shape 1125"/>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Itemized Payment – Accounting Line</a:t>
            </a:r>
          </a:p>
        </p:txBody>
      </p:sp>
      <p:cxnSp>
        <p:nvCxnSpPr>
          <p:cNvPr id="1126" name="Shape 1126"/>
          <p:cNvCxnSpPr/>
          <p:nvPr/>
        </p:nvCxnSpPr>
        <p:spPr>
          <a:xfrm>
            <a:off x="4795642" y="3685319"/>
            <a:ext cx="536378" cy="922306"/>
          </a:xfrm>
          <a:prstGeom prst="straightConnector1">
            <a:avLst/>
          </a:prstGeom>
          <a:solidFill>
            <a:srgbClr val="ED171F"/>
          </a:solidFill>
          <a:ln>
            <a:noFill/>
          </a:ln>
        </p:spPr>
      </p:cxnSp>
      <p:cxnSp>
        <p:nvCxnSpPr>
          <p:cNvPr id="1127" name="Shape 1127"/>
          <p:cNvCxnSpPr/>
          <p:nvPr/>
        </p:nvCxnSpPr>
        <p:spPr>
          <a:xfrm>
            <a:off x="4795642" y="3685319"/>
            <a:ext cx="512627" cy="874804"/>
          </a:xfrm>
          <a:prstGeom prst="straightConnector1">
            <a:avLst/>
          </a:prstGeom>
          <a:solidFill>
            <a:srgbClr val="ED171F"/>
          </a:solidFill>
          <a:ln>
            <a:noFill/>
          </a:ln>
        </p:spPr>
      </p:cxnSp>
      <p:sp>
        <p:nvSpPr>
          <p:cNvPr id="1128" name="Shape 1128"/>
          <p:cNvSpPr txBox="1"/>
          <p:nvPr>
            <p:ph idx="12" type="sldNum"/>
          </p:nvPr>
        </p:nvSpPr>
        <p:spPr>
          <a:xfrm>
            <a:off x="0" y="6597570"/>
            <a:ext cx="486135" cy="24931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129" name="Shape 1129"/>
          <p:cNvSpPr txBox="1"/>
          <p:nvPr>
            <p:ph idx="11" type="ftr"/>
          </p:nvPr>
        </p:nvSpPr>
        <p:spPr>
          <a:xfrm>
            <a:off x="39932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graphicFrame>
        <p:nvGraphicFramePr>
          <p:cNvPr id="1130" name="Shape 1130"/>
          <p:cNvGraphicFramePr/>
          <p:nvPr/>
        </p:nvGraphicFramePr>
        <p:xfrm>
          <a:off x="614847" y="5551712"/>
          <a:ext cx="3000000" cy="3000000"/>
        </p:xfrm>
        <a:graphic>
          <a:graphicData uri="http://schemas.openxmlformats.org/drawingml/2006/table">
            <a:tbl>
              <a:tblPr bandRow="1" firstRow="1">
                <a:noFill/>
                <a:tableStyleId>{77150388-2C72-4C2A-B61F-E2091A54E8C6}</a:tableStyleId>
              </a:tblPr>
              <a:tblGrid>
                <a:gridCol w="980025"/>
                <a:gridCol w="2594350"/>
                <a:gridCol w="1081275"/>
                <a:gridCol w="2608225"/>
              </a:tblGrid>
              <a:tr h="325550">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r>
              <a:tr h="651125">
                <a:tc>
                  <a:txBody>
                    <a:bodyPr>
                      <a:noAutofit/>
                    </a:bodyPr>
                    <a:lstStyle/>
                    <a:p>
                      <a:pPr indent="0" lvl="0" marL="0" marR="0" rtl="0" algn="l">
                        <a:spcBef>
                          <a:spcPts val="0"/>
                        </a:spcBef>
                        <a:buSzPct val="25000"/>
                        <a:buNone/>
                      </a:pPr>
                      <a:r>
                        <a:rPr b="1" baseline="0" lang="en-US" sz="1000" u="none" cap="none" strike="noStrike"/>
                        <a:t>Transaction Type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Used to determine how transaction will post to General Ledger. Set to 01 for Recycling Refund.</a:t>
                      </a:r>
                    </a:p>
                  </a:txBody>
                  <a:tcPr marT="45725" marB="45725" marR="91450" marL="91450"/>
                </a:tc>
                <a:tc>
                  <a:txBody>
                    <a:bodyPr>
                      <a:noAutofit/>
                    </a:bodyPr>
                    <a:lstStyle/>
                    <a:p>
                      <a:pPr indent="0" lvl="0" marL="0" marR="0" rtl="0" algn="l">
                        <a:spcBef>
                          <a:spcPts val="0"/>
                        </a:spcBef>
                        <a:buSzPct val="25000"/>
                        <a:buNone/>
                      </a:pPr>
                      <a:r>
                        <a:rPr b="1" baseline="0" lang="en-US" sz="1000" u="none" cap="none" strike="noStrike"/>
                        <a:t>Payment Amount</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Amount to be refunded to the Federal Agency</a:t>
                      </a:r>
                    </a:p>
                  </a:txBody>
                  <a:tcPr marT="45725" marB="45725" marR="91450" marL="91450"/>
                </a:tc>
              </a:tr>
            </a:tbl>
          </a:graphicData>
        </a:graphic>
      </p:graphicFrame>
      <p:pic>
        <p:nvPicPr>
          <p:cNvPr id="1131" name="Shape 1131"/>
          <p:cNvPicPr preferRelativeResize="0"/>
          <p:nvPr/>
        </p:nvPicPr>
        <p:blipFill rotWithShape="1">
          <a:blip r:embed="rId3">
            <a:alphaModFix/>
          </a:blip>
          <a:srcRect b="0" l="0" r="0" t="0"/>
          <a:stretch/>
        </p:blipFill>
        <p:spPr>
          <a:xfrm>
            <a:off x="603508" y="1091830"/>
            <a:ext cx="6541570" cy="4394569"/>
          </a:xfrm>
          <a:prstGeom prst="rect">
            <a:avLst/>
          </a:prstGeom>
          <a:noFill/>
          <a:ln>
            <a:noFill/>
          </a:ln>
        </p:spPr>
      </p:pic>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6" name="Shape 1136"/>
        <p:cNvGrpSpPr/>
        <p:nvPr/>
      </p:nvGrpSpPr>
      <p:grpSpPr>
        <a:xfrm>
          <a:off x="0" y="0"/>
          <a:ext cx="0" cy="0"/>
          <a:chOff x="0" y="0"/>
          <a:chExt cx="0" cy="0"/>
        </a:xfrm>
      </p:grpSpPr>
      <p:sp>
        <p:nvSpPr>
          <p:cNvPr id="1137" name="Shape 1137"/>
          <p:cNvSpPr txBox="1"/>
          <p:nvPr>
            <p:ph type="title"/>
          </p:nvPr>
        </p:nvSpPr>
        <p:spPr>
          <a:xfrm>
            <a:off x="431862" y="331787"/>
            <a:ext cx="835587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Itemized Payment – Disbursing Information</a:t>
            </a:r>
          </a:p>
        </p:txBody>
      </p:sp>
      <p:cxnSp>
        <p:nvCxnSpPr>
          <p:cNvPr id="1138" name="Shape 1138"/>
          <p:cNvCxnSpPr/>
          <p:nvPr/>
        </p:nvCxnSpPr>
        <p:spPr>
          <a:xfrm>
            <a:off x="4795642" y="3685319"/>
            <a:ext cx="536378" cy="922306"/>
          </a:xfrm>
          <a:prstGeom prst="straightConnector1">
            <a:avLst/>
          </a:prstGeom>
          <a:solidFill>
            <a:srgbClr val="ED171F"/>
          </a:solidFill>
          <a:ln>
            <a:noFill/>
          </a:ln>
        </p:spPr>
      </p:cxnSp>
      <p:cxnSp>
        <p:nvCxnSpPr>
          <p:cNvPr id="1139" name="Shape 1139"/>
          <p:cNvCxnSpPr/>
          <p:nvPr/>
        </p:nvCxnSpPr>
        <p:spPr>
          <a:xfrm>
            <a:off x="4795642" y="3685319"/>
            <a:ext cx="512627" cy="874804"/>
          </a:xfrm>
          <a:prstGeom prst="straightConnector1">
            <a:avLst/>
          </a:prstGeom>
          <a:solidFill>
            <a:srgbClr val="ED171F"/>
          </a:solidFill>
          <a:ln>
            <a:noFill/>
          </a:ln>
        </p:spPr>
      </p:cxnSp>
      <p:sp>
        <p:nvSpPr>
          <p:cNvPr id="1140" name="Shape 1140"/>
          <p:cNvSpPr txBox="1"/>
          <p:nvPr>
            <p:ph idx="12" type="sldNum"/>
          </p:nvPr>
        </p:nvSpPr>
        <p:spPr>
          <a:xfrm>
            <a:off x="0" y="6597570"/>
            <a:ext cx="486135" cy="24931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141" name="Shape 1141"/>
          <p:cNvSpPr txBox="1"/>
          <p:nvPr>
            <p:ph idx="11" type="ftr"/>
          </p:nvPr>
        </p:nvSpPr>
        <p:spPr>
          <a:xfrm>
            <a:off x="39932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graphicFrame>
        <p:nvGraphicFramePr>
          <p:cNvPr id="1142" name="Shape 1142"/>
          <p:cNvGraphicFramePr/>
          <p:nvPr/>
        </p:nvGraphicFramePr>
        <p:xfrm>
          <a:off x="596858" y="5064825"/>
          <a:ext cx="3000000" cy="3000000"/>
        </p:xfrm>
        <a:graphic>
          <a:graphicData uri="http://schemas.openxmlformats.org/drawingml/2006/table">
            <a:tbl>
              <a:tblPr bandRow="1" firstRow="1">
                <a:noFill/>
                <a:tableStyleId>{389ED4BC-B91D-40E6-BA8F-7885DDFF6CBB}</a:tableStyleId>
              </a:tblPr>
              <a:tblGrid>
                <a:gridCol w="1644300"/>
                <a:gridCol w="4352750"/>
              </a:tblGrid>
              <a:tr h="325550">
                <a:tc>
                  <a:txBody>
                    <a:bodyPr>
                      <a:noAutofit/>
                    </a:bodyPr>
                    <a:lstStyle/>
                    <a:p>
                      <a:pPr indent="0" lvl="0" marL="0" marR="0" rtl="0" algn="l">
                        <a:spcBef>
                          <a:spcPts val="0"/>
                        </a:spcBef>
                        <a:buSzPct val="25000"/>
                        <a:buNone/>
                      </a:pPr>
                      <a:r>
                        <a:rPr baseline="0" lang="en-US" sz="1200" u="none" cap="none" strike="noStrike"/>
                        <a:t>Field</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t>Description</a:t>
                      </a:r>
                    </a:p>
                  </a:txBody>
                  <a:tcPr marT="45725" marB="45725" marR="91450" marL="91450"/>
                </a:tc>
              </a:tr>
              <a:tr h="345400">
                <a:tc>
                  <a:txBody>
                    <a:bodyPr>
                      <a:noAutofit/>
                    </a:bodyPr>
                    <a:lstStyle/>
                    <a:p>
                      <a:pPr indent="0" lvl="0" marL="0" marR="0" rtl="0" algn="l">
                        <a:spcBef>
                          <a:spcPts val="0"/>
                        </a:spcBef>
                        <a:buSzPct val="25000"/>
                        <a:buNone/>
                      </a:pPr>
                      <a:r>
                        <a:rPr b="1" baseline="0" lang="en-US" sz="1000" u="none" cap="none" strike="noStrike"/>
                        <a:t>Disbursing Office</a:t>
                      </a:r>
                    </a:p>
                  </a:txBody>
                  <a:tcPr marT="45725" marB="45725" marR="91450" marL="91450"/>
                </a:tc>
                <a:tc>
                  <a:txBody>
                    <a:bodyPr>
                      <a:noAutofit/>
                    </a:bodyPr>
                    <a:lstStyle/>
                    <a:p>
                      <a:pPr indent="0" lvl="0" marL="0" marR="0" rtl="0" algn="l">
                        <a:spcBef>
                          <a:spcPts val="0"/>
                        </a:spcBef>
                        <a:buSzPct val="25000"/>
                        <a:buNone/>
                      </a:pPr>
                      <a:r>
                        <a:rPr baseline="0" lang="en-US" sz="1000" u="none" cap="none" strike="noStrike"/>
                        <a:t>Disbursing Office stored in Pegasys, e.g. GS187, X0112, etc.</a:t>
                      </a:r>
                    </a:p>
                  </a:txBody>
                  <a:tcPr marT="45725" marB="45725" marR="91450" marL="91450"/>
                </a:tc>
              </a:tr>
            </a:tbl>
          </a:graphicData>
        </a:graphic>
      </p:graphicFrame>
      <p:pic>
        <p:nvPicPr>
          <p:cNvPr id="1143" name="Shape 1143"/>
          <p:cNvPicPr preferRelativeResize="0"/>
          <p:nvPr/>
        </p:nvPicPr>
        <p:blipFill rotWithShape="1">
          <a:blip r:embed="rId3">
            <a:alphaModFix/>
          </a:blip>
          <a:srcRect b="0" l="0" r="0" t="0"/>
          <a:stretch/>
        </p:blipFill>
        <p:spPr>
          <a:xfrm>
            <a:off x="526431" y="1253525"/>
            <a:ext cx="6735762" cy="3762374"/>
          </a:xfrm>
          <a:prstGeom prst="rect">
            <a:avLst/>
          </a:prstGeom>
          <a:noFill/>
          <a:ln>
            <a:noFill/>
          </a:ln>
        </p:spPr>
      </p:pic>
      <p:sp>
        <p:nvSpPr>
          <p:cNvPr id="1144" name="Shape 1144"/>
          <p:cNvSpPr/>
          <p:nvPr/>
        </p:nvSpPr>
        <p:spPr>
          <a:xfrm>
            <a:off x="4103962" y="3526971"/>
            <a:ext cx="1513065" cy="225023"/>
          </a:xfrm>
          <a:prstGeom prst="rect">
            <a:avLst/>
          </a:prstGeom>
          <a:noFill/>
          <a:ln cap="flat" cmpd="sng" w="19050">
            <a:solidFill>
              <a:srgbClr val="FF00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
        <p:nvSpPr>
          <p:cNvPr id="1145" name="Shape 1145"/>
          <p:cNvSpPr/>
          <p:nvPr/>
        </p:nvSpPr>
        <p:spPr>
          <a:xfrm>
            <a:off x="622512" y="2646217"/>
            <a:ext cx="1099409" cy="225023"/>
          </a:xfrm>
          <a:prstGeom prst="rect">
            <a:avLst/>
          </a:prstGeom>
          <a:noFill/>
          <a:ln cap="flat" cmpd="sng" w="19050">
            <a:solidFill>
              <a:srgbClr val="FF00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382" name="Shape 38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grpSp>
        <p:nvGrpSpPr>
          <p:cNvPr id="383" name="Shape 383"/>
          <p:cNvGrpSpPr/>
          <p:nvPr/>
        </p:nvGrpSpPr>
        <p:grpSpPr>
          <a:xfrm>
            <a:off x="571152" y="1273341"/>
            <a:ext cx="8260771" cy="3671053"/>
            <a:chOff x="7273" y="30667"/>
            <a:chExt cx="8260771" cy="3671053"/>
          </a:xfrm>
        </p:grpSpPr>
        <p:sp>
          <p:nvSpPr>
            <p:cNvPr id="384" name="Shape 384"/>
            <p:cNvSpPr/>
            <p:nvPr/>
          </p:nvSpPr>
          <p:spPr>
            <a:xfrm>
              <a:off x="7273" y="30667"/>
              <a:ext cx="2173886" cy="1103674"/>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5" name="Shape 385"/>
            <p:cNvSpPr txBox="1"/>
            <p:nvPr/>
          </p:nvSpPr>
          <p:spPr>
            <a:xfrm>
              <a:off x="61150" y="84545"/>
              <a:ext cx="2066132" cy="995920"/>
            </a:xfrm>
            <a:prstGeom prst="rect">
              <a:avLst/>
            </a:prstGeom>
            <a:noFill/>
            <a:ln>
              <a:noFill/>
            </a:ln>
          </p:spPr>
          <p:txBody>
            <a:bodyPr anchorCtr="0" anchor="ctr" bIns="57150" lIns="57150" rIns="57150" tIns="57150">
              <a:noAutofit/>
            </a:bodyPr>
            <a:lstStyle/>
            <a:p>
              <a:pPr indent="0" lvl="0" marL="0" marR="0" rtl="0" algn="ctr">
                <a:lnSpc>
                  <a:spcPct val="90000"/>
                </a:lnSpc>
                <a:spcBef>
                  <a:spcPts val="0"/>
                </a:spcBef>
                <a:spcAft>
                  <a:spcPts val="525"/>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386" name="Shape 386"/>
            <p:cNvSpPr/>
            <p:nvPr/>
          </p:nvSpPr>
          <p:spPr>
            <a:xfrm>
              <a:off x="2372463" y="312942"/>
              <a:ext cx="460863" cy="539124"/>
            </a:xfrm>
            <a:prstGeom prst="rightArrow">
              <a:avLst>
                <a:gd fmla="val 60000" name="adj1"/>
                <a:gd fmla="val 50000" name="adj2"/>
              </a:avLst>
            </a:prstGeom>
            <a:solidFill>
              <a:schemeClr val="accent2"/>
            </a:solidFill>
            <a:ln cap="flat" cmpd="sng" w="25400">
              <a:solidFill>
                <a:srgbClr val="25256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7" name="Shape 387"/>
            <p:cNvSpPr txBox="1"/>
            <p:nvPr/>
          </p:nvSpPr>
          <p:spPr>
            <a:xfrm>
              <a:off x="2372463" y="420768"/>
              <a:ext cx="322604" cy="32347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840"/>
                </a:spcAft>
                <a:buNone/>
              </a:pPr>
              <a:r>
                <a:t/>
              </a:r>
              <a:endParaRPr b="1" baseline="0" i="0" sz="2400" u="none" cap="none" strike="noStrike">
                <a:solidFill>
                  <a:schemeClr val="lt1"/>
                </a:solidFill>
                <a:latin typeface="Arial"/>
                <a:ea typeface="Arial"/>
                <a:cs typeface="Arial"/>
                <a:sym typeface="Arial"/>
              </a:endParaRPr>
            </a:p>
          </p:txBody>
        </p:sp>
        <p:sp>
          <p:nvSpPr>
            <p:cNvPr id="388" name="Shape 388"/>
            <p:cNvSpPr/>
            <p:nvPr/>
          </p:nvSpPr>
          <p:spPr>
            <a:xfrm>
              <a:off x="3050716" y="30667"/>
              <a:ext cx="2173886" cy="1103674"/>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9" name="Shape 389"/>
            <p:cNvSpPr txBox="1"/>
            <p:nvPr/>
          </p:nvSpPr>
          <p:spPr>
            <a:xfrm>
              <a:off x="3104592" y="84545"/>
              <a:ext cx="2066132" cy="995920"/>
            </a:xfrm>
            <a:prstGeom prst="rect">
              <a:avLst/>
            </a:prstGeom>
            <a:noFill/>
            <a:ln>
              <a:noFill/>
            </a:ln>
          </p:spPr>
          <p:txBody>
            <a:bodyPr anchorCtr="0" anchor="ctr" bIns="57150" lIns="57150" rIns="57150" tIns="57150">
              <a:noAutofit/>
            </a:bodyPr>
            <a:lstStyle/>
            <a:p>
              <a:pPr indent="0" lvl="0" marL="0" marR="0" rtl="0" algn="ctr">
                <a:lnSpc>
                  <a:spcPct val="90000"/>
                </a:lnSpc>
                <a:spcBef>
                  <a:spcPts val="0"/>
                </a:spcBef>
                <a:spcAft>
                  <a:spcPts val="525"/>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390" name="Shape 390"/>
            <p:cNvSpPr/>
            <p:nvPr/>
          </p:nvSpPr>
          <p:spPr>
            <a:xfrm>
              <a:off x="5415905" y="312942"/>
              <a:ext cx="460863" cy="539124"/>
            </a:xfrm>
            <a:prstGeom prst="rightArrow">
              <a:avLst>
                <a:gd fmla="val 60000" name="adj1"/>
                <a:gd fmla="val 50000" name="adj2"/>
              </a:avLst>
            </a:prstGeom>
            <a:solidFill>
              <a:schemeClr val="accent2"/>
            </a:solidFill>
            <a:ln cap="flat" cmpd="sng" w="25400">
              <a:solidFill>
                <a:srgbClr val="25256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1" name="Shape 391"/>
            <p:cNvSpPr txBox="1"/>
            <p:nvPr/>
          </p:nvSpPr>
          <p:spPr>
            <a:xfrm>
              <a:off x="5415905" y="420768"/>
              <a:ext cx="322604" cy="32347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840"/>
                </a:spcAft>
                <a:buNone/>
              </a:pPr>
              <a:r>
                <a:t/>
              </a:r>
              <a:endParaRPr b="1" baseline="0" i="0" sz="2400" u="none" cap="none" strike="noStrike">
                <a:solidFill>
                  <a:schemeClr val="lt1"/>
                </a:solidFill>
                <a:latin typeface="Arial"/>
                <a:ea typeface="Arial"/>
                <a:cs typeface="Arial"/>
                <a:sym typeface="Arial"/>
              </a:endParaRPr>
            </a:p>
          </p:txBody>
        </p:sp>
        <p:sp>
          <p:nvSpPr>
            <p:cNvPr id="392" name="Shape 392"/>
            <p:cNvSpPr/>
            <p:nvPr/>
          </p:nvSpPr>
          <p:spPr>
            <a:xfrm>
              <a:off x="6094157" y="30667"/>
              <a:ext cx="2173886" cy="1103674"/>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3" name="Shape 393"/>
            <p:cNvSpPr txBox="1"/>
            <p:nvPr/>
          </p:nvSpPr>
          <p:spPr>
            <a:xfrm>
              <a:off x="6148035" y="84545"/>
              <a:ext cx="2066132" cy="995920"/>
            </a:xfrm>
            <a:prstGeom prst="rect">
              <a:avLst/>
            </a:prstGeom>
            <a:noFill/>
            <a:ln>
              <a:noFill/>
            </a:ln>
          </p:spPr>
          <p:txBody>
            <a:bodyPr anchorCtr="0" anchor="ctr" bIns="57150" lIns="57150" rIns="57150" tIns="57150">
              <a:noAutofit/>
            </a:bodyPr>
            <a:lstStyle/>
            <a:p>
              <a:pPr indent="0" lvl="0" marL="0" marR="0" rtl="0" algn="ctr">
                <a:lnSpc>
                  <a:spcPct val="90000"/>
                </a:lnSpc>
                <a:spcBef>
                  <a:spcPts val="0"/>
                </a:spcBef>
                <a:spcAft>
                  <a:spcPts val="525"/>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394" name="Shape 394"/>
            <p:cNvSpPr/>
            <p:nvPr/>
          </p:nvSpPr>
          <p:spPr>
            <a:xfrm rot="5400000">
              <a:off x="6917854" y="1949097"/>
              <a:ext cx="508915" cy="539124"/>
            </a:xfrm>
            <a:prstGeom prst="rightArrow">
              <a:avLst>
                <a:gd fmla="val 60000" name="adj1"/>
                <a:gd fmla="val 50000" name="adj2"/>
              </a:avLst>
            </a:prstGeom>
            <a:solidFill>
              <a:schemeClr val="accent2"/>
            </a:solidFill>
            <a:ln cap="flat" cmpd="sng" w="25400">
              <a:solidFill>
                <a:srgbClr val="25256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5" name="Shape 395"/>
            <p:cNvSpPr txBox="1"/>
            <p:nvPr/>
          </p:nvSpPr>
          <p:spPr>
            <a:xfrm>
              <a:off x="7010575" y="1964202"/>
              <a:ext cx="323474" cy="356241"/>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945"/>
                </a:spcAft>
                <a:buNone/>
              </a:pPr>
              <a:r>
                <a:t/>
              </a:r>
              <a:endParaRPr b="1" baseline="0" i="0" sz="2700" u="none" cap="none" strike="noStrike">
                <a:solidFill>
                  <a:schemeClr val="lt1"/>
                </a:solidFill>
                <a:latin typeface="Arial"/>
                <a:ea typeface="Arial"/>
                <a:cs typeface="Arial"/>
                <a:sym typeface="Arial"/>
              </a:endParaRPr>
            </a:p>
          </p:txBody>
        </p:sp>
        <p:sp>
          <p:nvSpPr>
            <p:cNvPr id="396" name="Shape 396"/>
            <p:cNvSpPr/>
            <p:nvPr/>
          </p:nvSpPr>
          <p:spPr>
            <a:xfrm>
              <a:off x="6094157" y="2598047"/>
              <a:ext cx="2173886" cy="1103674"/>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7" name="Shape 397"/>
            <p:cNvSpPr txBox="1"/>
            <p:nvPr/>
          </p:nvSpPr>
          <p:spPr>
            <a:xfrm>
              <a:off x="6148035" y="2651924"/>
              <a:ext cx="2066132" cy="995920"/>
            </a:xfrm>
            <a:prstGeom prst="rect">
              <a:avLst/>
            </a:prstGeom>
            <a:noFill/>
            <a:ln>
              <a:noFill/>
            </a:ln>
          </p:spPr>
          <p:txBody>
            <a:bodyPr anchorCtr="0" anchor="ctr" bIns="57150" lIns="57150" rIns="57150" tIns="57150">
              <a:noAutofit/>
            </a:bodyPr>
            <a:lstStyle/>
            <a:p>
              <a:pPr indent="0" lvl="0" marL="0" marR="0" rtl="0" algn="ctr">
                <a:lnSpc>
                  <a:spcPct val="90000"/>
                </a:lnSpc>
                <a:spcBef>
                  <a:spcPts val="0"/>
                </a:spcBef>
                <a:spcAft>
                  <a:spcPts val="525"/>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398" name="Shape 398"/>
            <p:cNvSpPr/>
            <p:nvPr/>
          </p:nvSpPr>
          <p:spPr>
            <a:xfrm rot="10800000">
              <a:off x="5441991" y="2880322"/>
              <a:ext cx="460863" cy="539124"/>
            </a:xfrm>
            <a:prstGeom prst="rightArrow">
              <a:avLst>
                <a:gd fmla="val 60000" name="adj1"/>
                <a:gd fmla="val 50000" name="adj2"/>
              </a:avLst>
            </a:prstGeom>
            <a:solidFill>
              <a:schemeClr val="accent2"/>
            </a:solidFill>
            <a:ln cap="flat" cmpd="sng" w="25400">
              <a:solidFill>
                <a:srgbClr val="25256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9" name="Shape 399"/>
            <p:cNvSpPr txBox="1"/>
            <p:nvPr/>
          </p:nvSpPr>
          <p:spPr>
            <a:xfrm>
              <a:off x="5580251" y="2988147"/>
              <a:ext cx="322604" cy="32347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840"/>
                </a:spcAft>
                <a:buNone/>
              </a:pPr>
              <a:r>
                <a:t/>
              </a:r>
              <a:endParaRPr b="1" baseline="0" i="0" sz="2400" u="none" cap="none" strike="noStrike">
                <a:solidFill>
                  <a:schemeClr val="lt1"/>
                </a:solidFill>
                <a:latin typeface="Arial"/>
                <a:ea typeface="Arial"/>
                <a:cs typeface="Arial"/>
                <a:sym typeface="Arial"/>
              </a:endParaRPr>
            </a:p>
          </p:txBody>
        </p:sp>
        <p:sp>
          <p:nvSpPr>
            <p:cNvPr id="400" name="Shape 400"/>
            <p:cNvSpPr/>
            <p:nvPr/>
          </p:nvSpPr>
          <p:spPr>
            <a:xfrm>
              <a:off x="3050716" y="2598047"/>
              <a:ext cx="2173886" cy="1103674"/>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1" name="Shape 401"/>
            <p:cNvSpPr txBox="1"/>
            <p:nvPr/>
          </p:nvSpPr>
          <p:spPr>
            <a:xfrm>
              <a:off x="3104592" y="2651924"/>
              <a:ext cx="2066132" cy="995920"/>
            </a:xfrm>
            <a:prstGeom prst="rect">
              <a:avLst/>
            </a:prstGeom>
            <a:noFill/>
            <a:ln>
              <a:noFill/>
            </a:ln>
          </p:spPr>
          <p:txBody>
            <a:bodyPr anchorCtr="0" anchor="ctr" bIns="57150" lIns="57150" rIns="57150" tIns="57150">
              <a:noAutofit/>
            </a:bodyPr>
            <a:lstStyle/>
            <a:p>
              <a:pPr indent="0" lvl="0" marL="0" marR="0" rtl="0" algn="ctr">
                <a:lnSpc>
                  <a:spcPct val="90000"/>
                </a:lnSpc>
                <a:spcBef>
                  <a:spcPts val="0"/>
                </a:spcBef>
                <a:spcAft>
                  <a:spcPts val="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90000"/>
                </a:lnSpc>
                <a:spcBef>
                  <a:spcPts val="525"/>
                </a:spcBef>
                <a:spcAft>
                  <a:spcPts val="525"/>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402" name="Shape 402"/>
            <p:cNvSpPr/>
            <p:nvPr/>
          </p:nvSpPr>
          <p:spPr>
            <a:xfrm rot="10800000">
              <a:off x="2398549" y="2880322"/>
              <a:ext cx="460863" cy="539124"/>
            </a:xfrm>
            <a:prstGeom prst="rightArrow">
              <a:avLst>
                <a:gd fmla="val 60000" name="adj1"/>
                <a:gd fmla="val 50000" name="adj2"/>
              </a:avLst>
            </a:prstGeom>
            <a:solidFill>
              <a:schemeClr val="accent2"/>
            </a:solidFill>
            <a:ln cap="flat" cmpd="sng" w="25400">
              <a:solidFill>
                <a:srgbClr val="25256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3" name="Shape 403"/>
            <p:cNvSpPr txBox="1"/>
            <p:nvPr/>
          </p:nvSpPr>
          <p:spPr>
            <a:xfrm>
              <a:off x="2536808" y="2988147"/>
              <a:ext cx="322604" cy="323474"/>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840"/>
                </a:spcAft>
                <a:buNone/>
              </a:pPr>
              <a:r>
                <a:t/>
              </a:r>
              <a:endParaRPr b="1" baseline="0" i="0" sz="2400" u="none" cap="none" strike="noStrike">
                <a:solidFill>
                  <a:schemeClr val="lt1"/>
                </a:solidFill>
                <a:latin typeface="Arial"/>
                <a:ea typeface="Arial"/>
                <a:cs typeface="Arial"/>
                <a:sym typeface="Arial"/>
              </a:endParaRPr>
            </a:p>
          </p:txBody>
        </p:sp>
        <p:sp>
          <p:nvSpPr>
            <p:cNvPr id="404" name="Shape 404"/>
            <p:cNvSpPr/>
            <p:nvPr/>
          </p:nvSpPr>
          <p:spPr>
            <a:xfrm>
              <a:off x="7273" y="2598047"/>
              <a:ext cx="2173886" cy="1103674"/>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5" name="Shape 405"/>
            <p:cNvSpPr txBox="1"/>
            <p:nvPr/>
          </p:nvSpPr>
          <p:spPr>
            <a:xfrm>
              <a:off x="61150" y="2651924"/>
              <a:ext cx="2066132" cy="995920"/>
            </a:xfrm>
            <a:prstGeom prst="rect">
              <a:avLst/>
            </a:prstGeom>
            <a:noFill/>
            <a:ln>
              <a:noFill/>
            </a:ln>
          </p:spPr>
          <p:txBody>
            <a:bodyPr anchorCtr="0" anchor="ctr" bIns="57150" lIns="57150" rIns="57150" tIns="57150">
              <a:noAutofit/>
            </a:bodyPr>
            <a:lstStyle/>
            <a:p>
              <a:pPr indent="0" lvl="0" marL="0" marR="0" rtl="0" algn="ctr">
                <a:lnSpc>
                  <a:spcPct val="90000"/>
                </a:lnSpc>
                <a:spcBef>
                  <a:spcPts val="0"/>
                </a:spcBef>
                <a:spcAft>
                  <a:spcPts val="525"/>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grpSp>
      <p:sp>
        <p:nvSpPr>
          <p:cNvPr id="406" name="Shape 406"/>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lnSpc>
                <a:spcPct val="100000"/>
              </a:lnSpc>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407" name="Shape 407"/>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lnSpc>
                <a:spcPct val="100000"/>
              </a:lnSpc>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lnSpc>
                <a:spcPct val="100000"/>
              </a:lnSpc>
              <a:spcBef>
                <a:spcPts val="30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408" name="Shape 408"/>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ctr">
              <a:lnSpc>
                <a:spcPct val="100000"/>
              </a:lnSpc>
              <a:spcBef>
                <a:spcPts val="6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19050" lvl="0" marL="57150" marR="0" rtl="0" algn="ctr">
              <a:lnSpc>
                <a:spcPct val="100000"/>
              </a:lnSpc>
              <a:spcBef>
                <a:spcPts val="60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409" name="Shape 409"/>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lnSpc>
                <a:spcPct val="100000"/>
              </a:lnSpc>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lnSpc>
                <a:spcPct val="100000"/>
              </a:lnSpc>
              <a:spcBef>
                <a:spcPts val="60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410" name="Shape 410"/>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lnSpc>
                <a:spcPct val="100000"/>
              </a:lnSpc>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411" name="Shape 411"/>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
        <p:nvSpPr>
          <p:cNvPr id="412" name="Shape 412"/>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0" name="Shape 1150"/>
        <p:cNvGrpSpPr/>
        <p:nvPr/>
      </p:nvGrpSpPr>
      <p:grpSpPr>
        <a:xfrm>
          <a:off x="0" y="0"/>
          <a:ext cx="0" cy="0"/>
          <a:chOff x="0" y="0"/>
          <a:chExt cx="0" cy="0"/>
        </a:xfrm>
      </p:grpSpPr>
      <p:sp>
        <p:nvSpPr>
          <p:cNvPr id="1151" name="Shape 115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Exercise</a:t>
            </a:r>
            <a:r>
              <a:rPr b="1" baseline="0" i="0" lang="en-US" sz="2600" u="none" cap="none" strike="noStrike">
                <a:solidFill>
                  <a:schemeClr val="lt1"/>
                </a:solidFill>
                <a:latin typeface="Arial"/>
                <a:ea typeface="Arial"/>
                <a:cs typeface="Arial"/>
                <a:sym typeface="Arial"/>
              </a:rPr>
              <a:t> </a:t>
            </a:r>
          </a:p>
        </p:txBody>
      </p:sp>
      <p:sp>
        <p:nvSpPr>
          <p:cNvPr id="1152" name="Shape 1152"/>
          <p:cNvSpPr txBox="1"/>
          <p:nvPr>
            <p:ph idx="1" type="body"/>
          </p:nvPr>
        </p:nvSpPr>
        <p:spPr>
          <a:xfrm>
            <a:off x="636587" y="1354137"/>
            <a:ext cx="8229600" cy="46910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800" u="none" cap="none" strike="noStrike">
                <a:solidFill>
                  <a:schemeClr val="dk1"/>
                </a:solidFill>
                <a:latin typeface="Arial"/>
                <a:ea typeface="Arial"/>
                <a:cs typeface="Arial"/>
                <a:sym typeface="Arial"/>
              </a:rPr>
              <a:t>Exercise 2: Review a Recycling Refund</a:t>
            </a:r>
          </a:p>
        </p:txBody>
      </p:sp>
      <p:sp>
        <p:nvSpPr>
          <p:cNvPr id="1153" name="Shape 115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154" name="Shape 115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chemeClr val="dk1"/>
                </a:solidFill>
                <a:latin typeface="Arial"/>
                <a:ea typeface="Arial"/>
                <a:cs typeface="Arial"/>
                <a:sym typeface="Arial"/>
              </a:rPr>
              <a:t>‹#›</a:t>
            </a:fld>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8" name="Shape 1158"/>
        <p:cNvGrpSpPr/>
        <p:nvPr/>
      </p:nvGrpSpPr>
      <p:grpSpPr>
        <a:xfrm>
          <a:off x="0" y="0"/>
          <a:ext cx="0" cy="0"/>
          <a:chOff x="0" y="0"/>
          <a:chExt cx="0" cy="0"/>
        </a:xfrm>
      </p:grpSpPr>
      <p:sp>
        <p:nvSpPr>
          <p:cNvPr id="1159" name="Shape 1159"/>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Non-IPAC Disputes via VCSS</a:t>
            </a:r>
            <a:br>
              <a:rPr b="1" baseline="0" i="0" lang="en-US" sz="1400" u="none" cap="none" strike="noStrike">
                <a:solidFill>
                  <a:schemeClr val="lt1"/>
                </a:solidFill>
                <a:latin typeface="Arial"/>
                <a:ea typeface="Arial"/>
                <a:cs typeface="Arial"/>
                <a:sym typeface="Arial"/>
              </a:rPr>
            </a:br>
          </a:p>
        </p:txBody>
      </p:sp>
      <p:sp>
        <p:nvSpPr>
          <p:cNvPr id="1160" name="Shape 1160"/>
          <p:cNvSpPr txBox="1"/>
          <p:nvPr>
            <p:ph idx="1" type="body"/>
          </p:nvPr>
        </p:nvSpPr>
        <p:spPr>
          <a:xfrm>
            <a:off x="618141" y="2339552"/>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    Non-IPAC Disputes</a:t>
            </a:r>
          </a:p>
        </p:txBody>
      </p:sp>
      <p:sp>
        <p:nvSpPr>
          <p:cNvPr id="1161" name="Shape 1161"/>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62" name="Shape 1162"/>
          <p:cNvSpPr txBox="1"/>
          <p:nvPr>
            <p:ph idx="12" type="sldNum"/>
          </p:nvPr>
        </p:nvSpPr>
        <p:spPr>
          <a:xfrm>
            <a:off x="-25400" y="6562845"/>
            <a:ext cx="381000" cy="2951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7" name="Shape 1167"/>
        <p:cNvGrpSpPr/>
        <p:nvPr/>
      </p:nvGrpSpPr>
      <p:grpSpPr>
        <a:xfrm>
          <a:off x="0" y="0"/>
          <a:ext cx="0" cy="0"/>
          <a:chOff x="0" y="0"/>
          <a:chExt cx="0" cy="0"/>
        </a:xfrm>
      </p:grpSpPr>
      <p:sp>
        <p:nvSpPr>
          <p:cNvPr id="1168" name="Shape 116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1169" name="Shape 116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70" name="Shape 1170"/>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1171" name="Shape 1171"/>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172" name="Shape 1172"/>
          <p:cNvSpPr/>
          <p:nvPr/>
        </p:nvSpPr>
        <p:spPr>
          <a:xfrm>
            <a:off x="4797764"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1173" name="Shape 1173"/>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174" name="Shape 1174"/>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1175" name="Shape 1175"/>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176" name="Shape 1176"/>
          <p:cNvSpPr/>
          <p:nvPr/>
        </p:nvSpPr>
        <p:spPr>
          <a:xfrm>
            <a:off x="756329"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1177" name="Shape 1177"/>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178" name="Shape 1178"/>
          <p:cNvSpPr/>
          <p:nvPr/>
        </p:nvSpPr>
        <p:spPr>
          <a:xfrm>
            <a:off x="1622350" y="4415482"/>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1179" name="Shape 1179"/>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180" name="Shape 1180"/>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1181" name="Shape 1181"/>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595959"/>
              </a:buClr>
              <a:buSzPct val="100000"/>
              <a:buFont typeface="Arial"/>
              <a:buChar char="•"/>
            </a:pPr>
            <a:r>
              <a:rPr b="1" baseline="0" i="0" lang="en-US" sz="1200" u="none" cap="none" strike="noStrike">
                <a:solidFill>
                  <a:srgbClr val="595959"/>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1182" name="Shape 1182"/>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595959"/>
              </a:buClr>
              <a:buSzPct val="100000"/>
              <a:buFont typeface="Arial"/>
              <a:buChar char="•"/>
            </a:pPr>
            <a:r>
              <a:rPr b="1" baseline="0" i="0" lang="en-US" sz="1200" u="none" cap="none" strike="noStrike">
                <a:solidFill>
                  <a:srgbClr val="595959"/>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183" name="Shape 1183"/>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p:txBody>
      </p:sp>
      <p:sp>
        <p:nvSpPr>
          <p:cNvPr id="1184" name="Shape 1184"/>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595959"/>
              </a:buClr>
              <a:buSzPct val="100000"/>
              <a:buFont typeface="Arial"/>
              <a:buChar char="•"/>
            </a:pPr>
            <a:r>
              <a:rPr b="1" baseline="0" i="0" lang="en-US" sz="1200" u="none" cap="none" strike="noStrike">
                <a:solidFill>
                  <a:srgbClr val="595959"/>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1185" name="Shape 1185"/>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1186" name="Shape 1186"/>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187" name="Shape 1187"/>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2" name="Shape 1192"/>
        <p:cNvGrpSpPr/>
        <p:nvPr/>
      </p:nvGrpSpPr>
      <p:grpSpPr>
        <a:xfrm>
          <a:off x="0" y="0"/>
          <a:ext cx="0" cy="0"/>
          <a:chOff x="0" y="0"/>
          <a:chExt cx="0" cy="0"/>
        </a:xfrm>
      </p:grpSpPr>
      <p:sp>
        <p:nvSpPr>
          <p:cNvPr id="1193" name="Shape 119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Disputes Overview</a:t>
            </a:r>
          </a:p>
        </p:txBody>
      </p:sp>
      <p:sp>
        <p:nvSpPr>
          <p:cNvPr id="1194" name="Shape 1194"/>
          <p:cNvSpPr txBox="1"/>
          <p:nvPr>
            <p:ph idx="1" type="body"/>
          </p:nvPr>
        </p:nvSpPr>
        <p:spPr>
          <a:xfrm>
            <a:off x="636587" y="1354137"/>
            <a:ext cx="8229600" cy="46910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Customer may have a concern with the general status of their account with GSA or disagree with the statements they have received</a:t>
            </a: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In these cases, customer will contact GSA to file a </a:t>
            </a:r>
            <a:r>
              <a:rPr b="0" baseline="0" i="0" lang="en-US" sz="2200" u="sng" cap="none" strike="noStrike">
                <a:solidFill>
                  <a:schemeClr val="dk1"/>
                </a:solidFill>
                <a:latin typeface="Arial"/>
                <a:ea typeface="Arial"/>
                <a:cs typeface="Arial"/>
                <a:sym typeface="Arial"/>
              </a:rPr>
              <a:t>dispute, which is recorded and tracked via the Disputed Billings Query</a:t>
            </a:r>
          </a:p>
          <a:p>
            <a:pPr indent="-136525" lvl="0" marL="231775" marR="0" rtl="0" algn="l">
              <a:spcBef>
                <a:spcPts val="1200"/>
              </a:spcBef>
              <a:spcAft>
                <a:spcPts val="0"/>
              </a:spcAft>
              <a:buClr>
                <a:srgbClr val="AF242B"/>
              </a:buClr>
              <a:buFont typeface="Noto Sans Symbols"/>
              <a:buNone/>
            </a:pPr>
            <a:r>
              <a:t/>
            </a:r>
            <a:endParaRPr b="0" baseline="0" i="1" sz="2000" u="sng" cap="none" strike="noStrike">
              <a:solidFill>
                <a:schemeClr val="dk1"/>
              </a:solidFill>
              <a:latin typeface="Arial"/>
              <a:ea typeface="Arial"/>
              <a:cs typeface="Arial"/>
              <a:sym typeface="Arial"/>
            </a:endParaRPr>
          </a:p>
          <a:p>
            <a:pPr indent="-136525" lvl="0" marL="231775" marR="0" rtl="0" algn="l">
              <a:spcBef>
                <a:spcPts val="1200"/>
              </a:spcBef>
              <a:spcAft>
                <a:spcPts val="0"/>
              </a:spcAft>
              <a:buClr>
                <a:srgbClr val="AF242B"/>
              </a:buClr>
              <a:buFont typeface="Noto Sans Symbols"/>
              <a:buNone/>
            </a:pPr>
            <a:r>
              <a:t/>
            </a:r>
            <a:endParaRPr b="0" baseline="0" i="1" sz="2000" u="sng" cap="none" strike="noStrike">
              <a:solidFill>
                <a:schemeClr val="dk1"/>
              </a:solidFill>
              <a:latin typeface="Arial"/>
              <a:ea typeface="Arial"/>
              <a:cs typeface="Arial"/>
              <a:sym typeface="Arial"/>
            </a:endParaRPr>
          </a:p>
          <a:p>
            <a:pPr indent="-136525" lvl="0" marL="231775" marR="0" rtl="0" algn="l">
              <a:spcBef>
                <a:spcPts val="1200"/>
              </a:spcBef>
              <a:spcAft>
                <a:spcPts val="0"/>
              </a:spcAft>
              <a:buClr>
                <a:srgbClr val="AF242B"/>
              </a:buClr>
              <a:buFont typeface="Noto Sans Symbols"/>
              <a:buNone/>
            </a:pPr>
            <a:r>
              <a:t/>
            </a:r>
            <a:endParaRPr b="0" baseline="0" i="1" sz="2000" u="sng" cap="none" strike="noStrike">
              <a:solidFill>
                <a:schemeClr val="dk1"/>
              </a:solidFill>
              <a:latin typeface="Arial"/>
              <a:ea typeface="Arial"/>
              <a:cs typeface="Arial"/>
              <a:sym typeface="Arial"/>
            </a:endParaRPr>
          </a:p>
          <a:p>
            <a:pPr indent="-136525" lvl="0" marL="231775" marR="0" rtl="0" algn="l">
              <a:spcBef>
                <a:spcPts val="1200"/>
              </a:spcBef>
              <a:spcAft>
                <a:spcPts val="0"/>
              </a:spcAft>
              <a:buClr>
                <a:srgbClr val="AF242B"/>
              </a:buClr>
              <a:buFont typeface="Noto Sans Symbols"/>
              <a:buNone/>
            </a:pPr>
            <a:r>
              <a:t/>
            </a:r>
            <a:endParaRPr b="0" baseline="0" i="1" sz="2000" u="sng" cap="none" strike="noStrike">
              <a:solidFill>
                <a:schemeClr val="dk1"/>
              </a:solidFill>
              <a:latin typeface="Arial"/>
              <a:ea typeface="Arial"/>
              <a:cs typeface="Arial"/>
              <a:sym typeface="Arial"/>
            </a:endParaRPr>
          </a:p>
          <a:p>
            <a:pPr indent="-98425" lvl="0" marL="231775" marR="0" rtl="0" algn="l">
              <a:spcBef>
                <a:spcPts val="1200"/>
              </a:spcBef>
              <a:spcAft>
                <a:spcPts val="0"/>
              </a:spcAft>
              <a:buClr>
                <a:srgbClr val="AF242B"/>
              </a:buClr>
              <a:buFont typeface="Noto Sans Symbols"/>
              <a:buNone/>
            </a:pPr>
            <a:r>
              <a:t/>
            </a:r>
            <a:endParaRPr b="0" baseline="0" i="1" sz="2800" u="sng" cap="none" strike="noStrike">
              <a:solidFill>
                <a:schemeClr val="dk1"/>
              </a:solidFill>
              <a:latin typeface="Arial"/>
              <a:ea typeface="Arial"/>
              <a:cs typeface="Arial"/>
              <a:sym typeface="Arial"/>
            </a:endParaRPr>
          </a:p>
          <a:p>
            <a:pPr indent="-231775" lvl="0" marL="231775" marR="0" rtl="0" algn="l">
              <a:spcBef>
                <a:spcPts val="1200"/>
              </a:spcBef>
              <a:spcAft>
                <a:spcPts val="600"/>
              </a:spcAft>
              <a:buClr>
                <a:srgbClr val="AF242B"/>
              </a:buClr>
              <a:buSzPct val="75000"/>
              <a:buFont typeface="Noto Sans Symbols"/>
              <a:buChar char="•"/>
            </a:pPr>
            <a:r>
              <a:rPr b="0" baseline="0" i="1" lang="en-US" sz="1600" u="sng" cap="none" strike="noStrike">
                <a:solidFill>
                  <a:schemeClr val="dk1"/>
                </a:solidFill>
                <a:latin typeface="Arial"/>
                <a:ea typeface="Arial"/>
                <a:cs typeface="Arial"/>
                <a:sym typeface="Arial"/>
              </a:rPr>
              <a:t>Note:</a:t>
            </a:r>
            <a:r>
              <a:rPr b="0" baseline="0" i="0" lang="en-US" sz="1600" u="none" cap="none" strike="noStrike">
                <a:solidFill>
                  <a:schemeClr val="dk1"/>
                </a:solidFill>
                <a:latin typeface="Arial"/>
                <a:ea typeface="Arial"/>
                <a:cs typeface="Arial"/>
                <a:sym typeface="Arial"/>
              </a:rPr>
              <a:t> Disputes will be covered in the Delinquency and Receivables Management course.</a:t>
            </a:r>
          </a:p>
        </p:txBody>
      </p:sp>
      <p:sp>
        <p:nvSpPr>
          <p:cNvPr id="1195" name="Shape 119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96" name="Shape 1196"/>
          <p:cNvSpPr txBox="1"/>
          <p:nvPr>
            <p:ph idx="12" type="sldNum"/>
          </p:nvPr>
        </p:nvSpPr>
        <p:spPr>
          <a:xfrm>
            <a:off x="0" y="6574420"/>
            <a:ext cx="393537" cy="27246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0" name="Shape 1200"/>
        <p:cNvGrpSpPr/>
        <p:nvPr/>
      </p:nvGrpSpPr>
      <p:grpSpPr>
        <a:xfrm>
          <a:off x="0" y="0"/>
          <a:ext cx="0" cy="0"/>
          <a:chOff x="0" y="0"/>
          <a:chExt cx="0" cy="0"/>
        </a:xfrm>
      </p:grpSpPr>
      <p:sp>
        <p:nvSpPr>
          <p:cNvPr id="1201" name="Shape 1201"/>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Non-IPAC Disputes via VCSS</a:t>
            </a:r>
            <a:br>
              <a:rPr b="1" baseline="0" i="0" lang="en-US" sz="1400" u="none" cap="none" strike="noStrike">
                <a:solidFill>
                  <a:schemeClr val="lt1"/>
                </a:solidFill>
                <a:latin typeface="Arial"/>
                <a:ea typeface="Arial"/>
                <a:cs typeface="Arial"/>
                <a:sym typeface="Arial"/>
              </a:rPr>
            </a:br>
          </a:p>
        </p:txBody>
      </p:sp>
      <p:sp>
        <p:nvSpPr>
          <p:cNvPr id="1202" name="Shape 1202"/>
          <p:cNvSpPr txBox="1"/>
          <p:nvPr>
            <p:ph idx="1" type="body"/>
          </p:nvPr>
        </p:nvSpPr>
        <p:spPr>
          <a:xfrm>
            <a:off x="618141" y="2339552"/>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    Write-Offs</a:t>
            </a:r>
          </a:p>
        </p:txBody>
      </p:sp>
      <p:sp>
        <p:nvSpPr>
          <p:cNvPr id="1203" name="Shape 1203"/>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04" name="Shape 1204"/>
          <p:cNvSpPr txBox="1"/>
          <p:nvPr>
            <p:ph idx="12" type="sldNum"/>
          </p:nvPr>
        </p:nvSpPr>
        <p:spPr>
          <a:xfrm>
            <a:off x="-25400" y="6562845"/>
            <a:ext cx="381000" cy="2951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9" name="Shape 1209"/>
        <p:cNvGrpSpPr/>
        <p:nvPr/>
      </p:nvGrpSpPr>
      <p:grpSpPr>
        <a:xfrm>
          <a:off x="0" y="0"/>
          <a:ext cx="0" cy="0"/>
          <a:chOff x="0" y="0"/>
          <a:chExt cx="0" cy="0"/>
        </a:xfrm>
      </p:grpSpPr>
      <p:sp>
        <p:nvSpPr>
          <p:cNvPr id="1210" name="Shape 121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1211" name="Shape 121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12" name="Shape 1212"/>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1213" name="Shape 1213"/>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214" name="Shape 1214"/>
          <p:cNvSpPr/>
          <p:nvPr/>
        </p:nvSpPr>
        <p:spPr>
          <a:xfrm>
            <a:off x="4797764"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1215" name="Shape 1215"/>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216" name="Shape 1216"/>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1217" name="Shape 1217"/>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218" name="Shape 1218"/>
          <p:cNvSpPr/>
          <p:nvPr/>
        </p:nvSpPr>
        <p:spPr>
          <a:xfrm>
            <a:off x="756329"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1219" name="Shape 1219"/>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220" name="Shape 1220"/>
          <p:cNvSpPr/>
          <p:nvPr/>
        </p:nvSpPr>
        <p:spPr>
          <a:xfrm>
            <a:off x="1622350"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1221" name="Shape 1221"/>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222" name="Shape 1222"/>
          <p:cNvSpPr/>
          <p:nvPr/>
        </p:nvSpPr>
        <p:spPr>
          <a:xfrm>
            <a:off x="5856235" y="4415482"/>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1223" name="Shape 1223"/>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595959"/>
              </a:buClr>
              <a:buSzPct val="100000"/>
              <a:buFont typeface="Arial"/>
              <a:buChar char="•"/>
            </a:pPr>
            <a:r>
              <a:rPr b="1" baseline="0" i="0" lang="en-US" sz="1200" u="none" cap="none" strike="noStrike">
                <a:solidFill>
                  <a:srgbClr val="595959"/>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1224" name="Shape 1224"/>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595959"/>
              </a:buClr>
              <a:buSzPct val="100000"/>
              <a:buFont typeface="Arial"/>
              <a:buChar char="•"/>
            </a:pPr>
            <a:r>
              <a:rPr b="1" baseline="0" i="0" lang="en-US" sz="1200" u="none" cap="none" strike="noStrike">
                <a:solidFill>
                  <a:srgbClr val="595959"/>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225" name="Shape 1225"/>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p:txBody>
      </p:sp>
      <p:sp>
        <p:nvSpPr>
          <p:cNvPr id="1226" name="Shape 1226"/>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595959"/>
              </a:buClr>
              <a:buSzPct val="100000"/>
              <a:buFont typeface="Arial"/>
              <a:buChar char="•"/>
            </a:pPr>
            <a:r>
              <a:rPr b="1" baseline="0" i="0" lang="en-US" sz="1200" u="none" cap="none" strike="noStrike">
                <a:solidFill>
                  <a:srgbClr val="595959"/>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1227" name="Shape 1227"/>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1228" name="Shape 1228"/>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229" name="Shape 1229"/>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4" name="Shape 1234"/>
        <p:cNvGrpSpPr/>
        <p:nvPr/>
      </p:nvGrpSpPr>
      <p:grpSpPr>
        <a:xfrm>
          <a:off x="0" y="0"/>
          <a:ext cx="0" cy="0"/>
          <a:chOff x="0" y="0"/>
          <a:chExt cx="0" cy="0"/>
        </a:xfrm>
      </p:grpSpPr>
      <p:sp>
        <p:nvSpPr>
          <p:cNvPr id="1235" name="Shape 1235"/>
          <p:cNvSpPr/>
          <p:nvPr/>
        </p:nvSpPr>
        <p:spPr>
          <a:xfrm>
            <a:off x="7861464" y="6044539"/>
            <a:ext cx="1080653" cy="813459"/>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2600" u="none" cap="none" strike="noStrike">
              <a:solidFill>
                <a:schemeClr val="dk1"/>
              </a:solidFill>
              <a:latin typeface="Arial"/>
              <a:ea typeface="Arial"/>
              <a:cs typeface="Arial"/>
              <a:sym typeface="Arial"/>
            </a:endParaRPr>
          </a:p>
        </p:txBody>
      </p:sp>
      <p:sp>
        <p:nvSpPr>
          <p:cNvPr id="1236" name="Shape 123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Recycling Write-off Process</a:t>
            </a:r>
          </a:p>
        </p:txBody>
      </p:sp>
      <p:sp>
        <p:nvSpPr>
          <p:cNvPr id="1237" name="Shape 1237"/>
          <p:cNvSpPr txBox="1"/>
          <p:nvPr>
            <p:ph idx="1" type="body"/>
          </p:nvPr>
        </p:nvSpPr>
        <p:spPr>
          <a:xfrm>
            <a:off x="457606" y="1140995"/>
            <a:ext cx="8229600" cy="4856043"/>
          </a:xfrm>
          <a:prstGeom prst="rect">
            <a:avLst/>
          </a:prstGeom>
          <a:noFill/>
          <a:ln>
            <a:noFill/>
          </a:ln>
        </p:spPr>
        <p:txBody>
          <a:bodyPr anchorCtr="0" anchor="t" bIns="45700" lIns="91425" rIns="91425" tIns="45700">
            <a:noAutofit/>
          </a:bodyPr>
          <a:lstStyle/>
          <a:p>
            <a:pPr indent="-225425" lvl="1" marL="56832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Non-IPAC Receivables outstanding amounts may be written-off if the bill is </a:t>
            </a:r>
            <a:r>
              <a:rPr b="0" baseline="0" i="0" lang="en-US" sz="2200" u="sng" cap="none" strike="noStrike">
                <a:solidFill>
                  <a:schemeClr val="dk1"/>
                </a:solidFill>
                <a:latin typeface="Arial"/>
                <a:ea typeface="Arial"/>
                <a:cs typeface="Arial"/>
                <a:sym typeface="Arial"/>
              </a:rPr>
              <a:t>deemed uncollectible</a:t>
            </a:r>
            <a:r>
              <a:rPr b="0" baseline="0" i="0" lang="en-US" sz="2200" u="none" cap="none" strike="noStrike">
                <a:solidFill>
                  <a:schemeClr val="dk1"/>
                </a:solidFill>
                <a:latin typeface="Arial"/>
                <a:ea typeface="Arial"/>
                <a:cs typeface="Arial"/>
                <a:sym typeface="Arial"/>
              </a:rPr>
              <a:t> by GSA </a:t>
            </a:r>
          </a:p>
          <a:p>
            <a:pPr indent="-225425" lvl="1" marL="56832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Recycling Write-off Process:</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Manual creation of </a:t>
            </a:r>
            <a:r>
              <a:rPr b="0" baseline="0" i="0" lang="en-US" sz="2000" u="sng" cap="none" strike="noStrike">
                <a:solidFill>
                  <a:schemeClr val="dk1"/>
                </a:solidFill>
                <a:latin typeface="Arial"/>
                <a:ea typeface="Arial"/>
                <a:cs typeface="Arial"/>
                <a:sym typeface="Arial"/>
              </a:rPr>
              <a:t>write-off CR for Fee Amount</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Document Type – NW7</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Accounting Line 1: </a:t>
            </a:r>
          </a:p>
          <a:p>
            <a:pPr indent="-168275" lvl="4" marL="15398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Trans Type – 01</a:t>
            </a:r>
          </a:p>
          <a:p>
            <a:pPr indent="-168275" lvl="4" marL="15398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Line Type – Write-off</a:t>
            </a:r>
          </a:p>
          <a:p>
            <a:pPr indent="-168275" lvl="4" marL="15398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Document Reference – Line 1 of the original non-IPAC BD to write-off the fee amount</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Manual correction of </a:t>
            </a:r>
            <a:r>
              <a:rPr b="0" baseline="0" i="0" lang="en-US" sz="2000" u="sng" cap="none" strike="noStrike">
                <a:solidFill>
                  <a:schemeClr val="dk1"/>
                </a:solidFill>
                <a:latin typeface="Arial"/>
                <a:ea typeface="Arial"/>
                <a:cs typeface="Arial"/>
                <a:sym typeface="Arial"/>
              </a:rPr>
              <a:t>original non-IPAC BD to reduce line 2 </a:t>
            </a:r>
            <a:r>
              <a:rPr b="0" baseline="0" i="0" lang="en-US" sz="2000" u="none" cap="none" strike="noStrike">
                <a:solidFill>
                  <a:schemeClr val="dk1"/>
                </a:solidFill>
                <a:latin typeface="Arial"/>
                <a:ea typeface="Arial"/>
                <a:cs typeface="Arial"/>
                <a:sym typeface="Arial"/>
              </a:rPr>
              <a:t>(Recycling Amount) to $0</a:t>
            </a:r>
          </a:p>
          <a:p>
            <a:pPr indent="0" lvl="0" marL="0" marR="0" rtl="0" algn="l">
              <a:spcBef>
                <a:spcPts val="1200"/>
              </a:spcBef>
              <a:spcAft>
                <a:spcPts val="0"/>
              </a:spcAft>
              <a:buClr>
                <a:srgbClr val="AF242B"/>
              </a:buClr>
              <a:buSzPct val="25000"/>
              <a:buFont typeface="Noto Sans Symbols"/>
              <a:buNone/>
            </a:pPr>
            <a:r>
              <a:rPr b="0" baseline="0" i="0" lang="en-US" sz="1600" u="none" cap="none" strike="noStrike">
                <a:solidFill>
                  <a:schemeClr val="dk1"/>
                </a:solidFill>
                <a:latin typeface="Arial"/>
                <a:ea typeface="Arial"/>
                <a:cs typeface="Arial"/>
                <a:sym typeface="Arial"/>
              </a:rPr>
              <a:t>Note: The process above is for </a:t>
            </a:r>
            <a:r>
              <a:rPr b="0" baseline="0" i="0" lang="en-US" sz="1600" u="sng" cap="none" strike="noStrike">
                <a:solidFill>
                  <a:schemeClr val="dk1"/>
                </a:solidFill>
                <a:latin typeface="Arial"/>
                <a:ea typeface="Arial"/>
                <a:cs typeface="Arial"/>
                <a:sym typeface="Arial"/>
              </a:rPr>
              <a:t>Recycling</a:t>
            </a:r>
            <a:r>
              <a:rPr b="0" baseline="0" i="0" lang="en-US" sz="1600" u="none" cap="none" strike="noStrike">
                <a:solidFill>
                  <a:schemeClr val="dk1"/>
                </a:solidFill>
                <a:latin typeface="Arial"/>
                <a:ea typeface="Arial"/>
                <a:cs typeface="Arial"/>
                <a:sym typeface="Arial"/>
              </a:rPr>
              <a:t> only. More information on write-offs for other business lines can be found in the corresponding billing training course materials.</a:t>
            </a:r>
          </a:p>
          <a:p>
            <a:pPr indent="-174625" lvl="2" marL="914400" marR="0" rtl="0" algn="l">
              <a:spcBef>
                <a:spcPts val="1200"/>
              </a:spcBef>
              <a:spcAft>
                <a:spcPts val="60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1238" name="Shape 1238"/>
          <p:cNvSpPr txBox="1"/>
          <p:nvPr>
            <p:ph idx="12" type="sldNum"/>
          </p:nvPr>
        </p:nvSpPr>
        <p:spPr>
          <a:xfrm>
            <a:off x="0" y="6574420"/>
            <a:ext cx="393537" cy="27246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2" name="Shape 1242"/>
        <p:cNvGrpSpPr/>
        <p:nvPr/>
      </p:nvGrpSpPr>
      <p:grpSpPr>
        <a:xfrm>
          <a:off x="0" y="0"/>
          <a:ext cx="0" cy="0"/>
          <a:chOff x="0" y="0"/>
          <a:chExt cx="0" cy="0"/>
        </a:xfrm>
      </p:grpSpPr>
      <p:sp>
        <p:nvSpPr>
          <p:cNvPr id="1243" name="Shape 124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44" name="Shape 1244"/>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245" name="Shape 1245"/>
          <p:cNvSpPr txBox="1"/>
          <p:nvPr/>
        </p:nvSpPr>
        <p:spPr>
          <a:xfrm>
            <a:off x="522514" y="3083441"/>
            <a:ext cx="8419873" cy="198732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rgbClr val="000000"/>
                </a:solidFill>
                <a:latin typeface="Arial"/>
                <a:ea typeface="Arial"/>
                <a:cs typeface="Arial"/>
                <a:sym typeface="Arial"/>
              </a:rPr>
              <a:t>Segment 4:</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rgbClr val="000000"/>
                </a:solidFill>
                <a:latin typeface="Arial"/>
                <a:ea typeface="Arial"/>
                <a:cs typeface="Arial"/>
                <a:sym typeface="Arial"/>
              </a:rPr>
              <a:t>ITC – </a:t>
            </a:r>
            <a:r>
              <a:rPr b="0" baseline="0" i="0" lang="en-US" sz="3200" u="none" cap="none" strike="noStrike">
                <a:solidFill>
                  <a:schemeClr val="dk1"/>
                </a:solidFill>
                <a:latin typeface="Arial"/>
                <a:ea typeface="Arial"/>
                <a:cs typeface="Arial"/>
                <a:sym typeface="Arial"/>
              </a:rPr>
              <a:t>Billing and Downstream Processes </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0" name="Shape 1250"/>
        <p:cNvGrpSpPr/>
        <p:nvPr/>
      </p:nvGrpSpPr>
      <p:grpSpPr>
        <a:xfrm>
          <a:off x="0" y="0"/>
          <a:ext cx="0" cy="0"/>
          <a:chOff x="0" y="0"/>
          <a:chExt cx="0" cy="0"/>
        </a:xfrm>
      </p:grpSpPr>
      <p:sp>
        <p:nvSpPr>
          <p:cNvPr id="1251" name="Shape 1251"/>
          <p:cNvSpPr/>
          <p:nvPr/>
        </p:nvSpPr>
        <p:spPr>
          <a:xfrm>
            <a:off x="382771" y="2524891"/>
            <a:ext cx="8761228" cy="1876988"/>
          </a:xfrm>
          <a:prstGeom prst="rect">
            <a:avLst/>
          </a:prstGeom>
          <a:solidFill>
            <a:srgbClr val="FFFF57"/>
          </a:solidFill>
          <a:ln cap="flat" cmpd="sng" w="9525">
            <a:solidFill>
              <a:srgbClr val="404040"/>
            </a:solidFill>
            <a:prstDash val="solid"/>
            <a:round/>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
        <p:nvSpPr>
          <p:cNvPr id="1252" name="Shape 1252"/>
          <p:cNvSpPr txBox="1"/>
          <p:nvPr>
            <p:ph type="title"/>
          </p:nvPr>
        </p:nvSpPr>
        <p:spPr>
          <a:xfrm>
            <a:off x="455612" y="331787"/>
            <a:ext cx="8603327"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Table of Contents</a:t>
            </a:r>
          </a:p>
        </p:txBody>
      </p:sp>
      <p:sp>
        <p:nvSpPr>
          <p:cNvPr id="1253" name="Shape 1253"/>
          <p:cNvSpPr txBox="1"/>
          <p:nvPr>
            <p:ph idx="12" type="sldNum"/>
          </p:nvPr>
        </p:nvSpPr>
        <p:spPr>
          <a:xfrm>
            <a:off x="-120650" y="6245225"/>
            <a:ext cx="577850"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254" name="Shape 1254"/>
          <p:cNvSpPr txBox="1"/>
          <p:nvPr>
            <p:ph idx="1" type="body"/>
          </p:nvPr>
        </p:nvSpPr>
        <p:spPr>
          <a:xfrm>
            <a:off x="568639" y="1190848"/>
            <a:ext cx="8389494" cy="483781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Manual Billing Overview &amp; Key Concepts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Creating Unbilled Receivables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Recycling - Billing and Downstream Processes </a:t>
            </a:r>
          </a:p>
          <a:p>
            <a:pPr indent="-231775" lvl="0" marL="23177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ITC - Billing and Downstream Processes 		             </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ITC Process Overview</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Pull Payments</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IPAC Collections and Chargebacks</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Standard/Non-IPAC Collections</a:t>
            </a:r>
          </a:p>
          <a:p>
            <a:pPr indent="-231775" lvl="0" marL="23177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Manual Billing Cycle Overview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Manual Billing Queries			             </a:t>
            </a: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7: Manual Billing Reports	</a:t>
            </a:r>
            <a:r>
              <a:rPr b="0" baseline="0" i="0" lang="en-US" sz="1800" u="none" cap="none" strike="noStrike">
                <a:solidFill>
                  <a:srgbClr val="404040"/>
                </a:solidFill>
                <a:latin typeface="Arial"/>
                <a:ea typeface="Arial"/>
                <a:cs typeface="Arial"/>
                <a:sym typeface="Arial"/>
              </a:rPr>
              <a:t>		             </a:t>
            </a:r>
          </a:p>
        </p:txBody>
      </p:sp>
      <p:sp>
        <p:nvSpPr>
          <p:cNvPr id="1255" name="Shape 1255"/>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0" name="Shape 1260"/>
        <p:cNvGrpSpPr/>
        <p:nvPr/>
      </p:nvGrpSpPr>
      <p:grpSpPr>
        <a:xfrm>
          <a:off x="0" y="0"/>
          <a:ext cx="0" cy="0"/>
          <a:chOff x="0" y="0"/>
          <a:chExt cx="0" cy="0"/>
        </a:xfrm>
      </p:grpSpPr>
      <p:sp>
        <p:nvSpPr>
          <p:cNvPr id="1261" name="Shape 1261"/>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Non-IPAC Disputes via VCSS</a:t>
            </a:r>
            <a:br>
              <a:rPr b="1" baseline="0" i="0" lang="en-US" sz="1400" u="none" cap="none" strike="noStrike">
                <a:solidFill>
                  <a:schemeClr val="lt1"/>
                </a:solidFill>
                <a:latin typeface="Arial"/>
                <a:ea typeface="Arial"/>
                <a:cs typeface="Arial"/>
                <a:sym typeface="Arial"/>
              </a:rPr>
            </a:br>
          </a:p>
        </p:txBody>
      </p:sp>
      <p:sp>
        <p:nvSpPr>
          <p:cNvPr id="1262" name="Shape 1262"/>
          <p:cNvSpPr txBox="1"/>
          <p:nvPr>
            <p:ph idx="1" type="body"/>
          </p:nvPr>
        </p:nvSpPr>
        <p:spPr>
          <a:xfrm>
            <a:off x="618141" y="2339552"/>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ITC Process Overview</a:t>
            </a:r>
          </a:p>
        </p:txBody>
      </p:sp>
      <p:sp>
        <p:nvSpPr>
          <p:cNvPr id="1263" name="Shape 1263"/>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64" name="Shape 1264"/>
          <p:cNvSpPr txBox="1"/>
          <p:nvPr>
            <p:ph idx="12" type="sldNum"/>
          </p:nvPr>
        </p:nvSpPr>
        <p:spPr>
          <a:xfrm>
            <a:off x="-25400" y="6562845"/>
            <a:ext cx="381000" cy="2951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a:t>
            </a:r>
          </a:p>
        </p:txBody>
      </p:sp>
      <p:sp>
        <p:nvSpPr>
          <p:cNvPr id="419" name="Shape 419"/>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20" name="Shape 420"/>
          <p:cNvSpPr txBox="1"/>
          <p:nvPr>
            <p:ph idx="1" type="body"/>
          </p:nvPr>
        </p:nvSpPr>
        <p:spPr>
          <a:xfrm>
            <a:off x="689112" y="1356262"/>
            <a:ext cx="7686402" cy="5141813"/>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Billing Method</a:t>
            </a:r>
            <a:r>
              <a:rPr b="0" baseline="0" i="0" lang="en-US" sz="2000" u="none" cap="none" strike="noStrike">
                <a:solidFill>
                  <a:schemeClr val="dk1"/>
                </a:solidFill>
                <a:latin typeface="Arial"/>
                <a:ea typeface="Arial"/>
                <a:cs typeface="Arial"/>
                <a:sym typeface="Arial"/>
              </a:rPr>
              <a:t> – defines: </a:t>
            </a:r>
          </a:p>
          <a:p>
            <a:pPr indent="-346075" lvl="1" marL="688975" marR="0" rtl="0" algn="l">
              <a:spcBef>
                <a:spcPts val="12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Manner in which </a:t>
            </a:r>
            <a:r>
              <a:rPr b="1" baseline="0" i="0" lang="en-US" sz="2000" u="sng" cap="none" strike="noStrike">
                <a:solidFill>
                  <a:schemeClr val="dk1"/>
                </a:solidFill>
                <a:latin typeface="Arial"/>
                <a:ea typeface="Arial"/>
                <a:cs typeface="Arial"/>
                <a:sym typeface="Arial"/>
              </a:rPr>
              <a:t>GSA</a:t>
            </a:r>
            <a:r>
              <a:rPr b="0" baseline="0" i="0" lang="en-US" sz="2000" u="sng" cap="none" strike="noStrike">
                <a:solidFill>
                  <a:schemeClr val="dk1"/>
                </a:solidFill>
                <a:latin typeface="Arial"/>
                <a:ea typeface="Arial"/>
                <a:cs typeface="Arial"/>
                <a:sym typeface="Arial"/>
              </a:rPr>
              <a:t> initiates customer billing</a:t>
            </a:r>
            <a:r>
              <a:rPr b="0" baseline="0" i="0" lang="en-US" sz="2000" u="none" cap="none" strike="noStrike">
                <a:solidFill>
                  <a:schemeClr val="dk1"/>
                </a:solidFill>
                <a:latin typeface="Arial"/>
                <a:ea typeface="Arial"/>
                <a:cs typeface="Arial"/>
                <a:sym typeface="Arial"/>
              </a:rPr>
              <a:t> </a:t>
            </a:r>
          </a:p>
          <a:p>
            <a:pPr indent="-346075" lvl="1" marL="688975" marR="0" rtl="0" algn="l">
              <a:spcBef>
                <a:spcPts val="1200"/>
              </a:spcBef>
              <a:spcAft>
                <a:spcPts val="0"/>
              </a:spcAft>
              <a:buClr>
                <a:srgbClr val="AF242B"/>
              </a:buClr>
              <a:buSzPct val="75000"/>
              <a:buFont typeface="Arial"/>
              <a:buAutoNum type="arabicPeriod"/>
            </a:pPr>
            <a:r>
              <a:rPr b="0" baseline="0" i="0" lang="en-US" sz="2000" u="none" cap="none" strike="noStrike">
                <a:solidFill>
                  <a:schemeClr val="dk1"/>
                </a:solidFill>
                <a:latin typeface="Arial"/>
                <a:ea typeface="Arial"/>
                <a:cs typeface="Arial"/>
                <a:sym typeface="Arial"/>
              </a:rPr>
              <a:t>Manner in which </a:t>
            </a:r>
            <a:r>
              <a:rPr b="1" baseline="0" i="0" lang="en-US" sz="2000" u="sng" cap="none" strike="noStrike">
                <a:solidFill>
                  <a:schemeClr val="dk1"/>
                </a:solidFill>
                <a:latin typeface="Arial"/>
                <a:ea typeface="Arial"/>
                <a:cs typeface="Arial"/>
                <a:sym typeface="Arial"/>
              </a:rPr>
              <a:t>customer</a:t>
            </a:r>
            <a:r>
              <a:rPr b="0" baseline="0" i="0" lang="en-US" sz="2000" u="sng" cap="none" strike="noStrike">
                <a:solidFill>
                  <a:schemeClr val="dk1"/>
                </a:solidFill>
                <a:latin typeface="Arial"/>
                <a:ea typeface="Arial"/>
                <a:cs typeface="Arial"/>
                <a:sym typeface="Arial"/>
              </a:rPr>
              <a:t> remits payment to GSA</a:t>
            </a:r>
            <a:r>
              <a:rPr b="0" baseline="0" i="0" lang="en-US" sz="20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GSA bills and receives customer payments via the following</a:t>
            </a:r>
            <a:r>
              <a:rPr b="0" baseline="0" i="0" lang="en-US" sz="2000" u="sng" cap="none" strike="noStrike">
                <a:solidFill>
                  <a:schemeClr val="dk1"/>
                </a:solidFill>
                <a:latin typeface="Arial"/>
                <a:ea typeface="Arial"/>
                <a:cs typeface="Arial"/>
                <a:sym typeface="Arial"/>
              </a:rPr>
              <a:t> billing methods for ITC and Recycling</a:t>
            </a:r>
            <a:r>
              <a:rPr b="0" baseline="0" i="0" lang="en-US" sz="2000" u="none" cap="none" strike="noStrike">
                <a:solidFill>
                  <a:schemeClr val="dk1"/>
                </a:solidFill>
                <a:latin typeface="Arial"/>
                <a:ea typeface="Arial"/>
                <a:cs typeface="Arial"/>
                <a:sym typeface="Arial"/>
              </a:rPr>
              <a:t>:</a:t>
            </a:r>
          </a:p>
          <a:p>
            <a:pPr indent="-155575" lvl="0" marL="231775" marR="0" rtl="0" algn="l">
              <a:spcBef>
                <a:spcPts val="9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graphicFrame>
        <p:nvGraphicFramePr>
          <p:cNvPr id="421" name="Shape 421"/>
          <p:cNvGraphicFramePr/>
          <p:nvPr/>
        </p:nvGraphicFramePr>
        <p:xfrm>
          <a:off x="1215957" y="3570051"/>
          <a:ext cx="3000000" cy="3000000"/>
        </p:xfrm>
        <a:graphic>
          <a:graphicData uri="http://schemas.openxmlformats.org/drawingml/2006/table">
            <a:tbl>
              <a:tblPr bandRow="1" firstRow="1">
                <a:noFill/>
                <a:tableStyleId>{CA238BA4-015A-4DD1-B88B-C0D2025AA0F6}</a:tableStyleId>
              </a:tblPr>
              <a:tblGrid>
                <a:gridCol w="3170425"/>
              </a:tblGrid>
              <a:tr h="435525">
                <a:tc>
                  <a:txBody>
                    <a:bodyPr>
                      <a:noAutofit/>
                    </a:bodyPr>
                    <a:lstStyle/>
                    <a:p>
                      <a:pPr indent="0" lvl="0" marL="0" marR="0" rtl="0" algn="ctr">
                        <a:spcBef>
                          <a:spcPts val="0"/>
                        </a:spcBef>
                        <a:buSzPct val="25000"/>
                        <a:buNone/>
                      </a:pPr>
                      <a:r>
                        <a:rPr baseline="0" lang="en-US" sz="1800" u="none" cap="none" strike="noStrike">
                          <a:solidFill>
                            <a:schemeClr val="dk1"/>
                          </a:solidFill>
                        </a:rPr>
                        <a:t>Standard/Non-IPAC</a:t>
                      </a:r>
                    </a:p>
                  </a:txBody>
                  <a:tcPr marT="45725" marB="45725" marR="91450" marL="91450"/>
                </a:tc>
              </a:tr>
              <a:tr h="2317400">
                <a:tc>
                  <a:txBody>
                    <a:bodyPr>
                      <a:noAutofit/>
                    </a:bodyPr>
                    <a:lstStyle/>
                    <a:p>
                      <a:pPr indent="-168275" lvl="2" marL="168275" marR="0" rtl="0" algn="l">
                        <a:spcBef>
                          <a:spcPts val="0"/>
                        </a:spcBef>
                        <a:spcAft>
                          <a:spcPts val="0"/>
                        </a:spcAft>
                        <a:buClr>
                          <a:schemeClr val="dk1"/>
                        </a:buClr>
                        <a:buSzPct val="100000"/>
                        <a:buFont typeface="Arial"/>
                        <a:buChar char="•"/>
                      </a:pPr>
                      <a:r>
                        <a:rPr b="0" baseline="0" lang="en-US" sz="1600" u="none" cap="none" strike="noStrike"/>
                        <a:t>Transaction between GSA and </a:t>
                      </a:r>
                      <a:r>
                        <a:rPr b="0" baseline="0" lang="en-US" sz="1600" u="sng" cap="none" strike="noStrike"/>
                        <a:t>external Federal/non-Federal customer</a:t>
                      </a:r>
                    </a:p>
                    <a:p>
                      <a:pPr indent="-168275" lvl="2" marL="168275" marR="0" rtl="0" algn="l">
                        <a:spcBef>
                          <a:spcPts val="600"/>
                        </a:spcBef>
                        <a:spcAft>
                          <a:spcPts val="300"/>
                        </a:spcAft>
                        <a:buClr>
                          <a:schemeClr val="dk1"/>
                        </a:buClr>
                        <a:buSzPct val="100000"/>
                        <a:buFont typeface="Arial"/>
                        <a:buChar char="•"/>
                      </a:pPr>
                      <a:r>
                        <a:rPr b="0" baseline="0" lang="en-US" sz="1600" u="none" cap="none" strike="noStrike"/>
                        <a:t>Customer </a:t>
                      </a:r>
                      <a:r>
                        <a:rPr b="0" baseline="0" lang="en-US" sz="1600" u="sng" cap="none" strike="noStrike"/>
                        <a:t>actively initiates the remittance</a:t>
                      </a:r>
                      <a:r>
                        <a:rPr b="0" baseline="0" lang="en-US" sz="1600" u="none" cap="none" strike="noStrike"/>
                        <a:t> of payment to GSA via available payment methods</a:t>
                      </a:r>
                    </a:p>
                  </a:txBody>
                  <a:tcPr marT="45725" marB="45725" marR="91450" marL="91450"/>
                </a:tc>
              </a:tr>
            </a:tbl>
          </a:graphicData>
        </a:graphic>
      </p:graphicFrame>
      <p:sp>
        <p:nvSpPr>
          <p:cNvPr id="422" name="Shape 42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graphicFrame>
        <p:nvGraphicFramePr>
          <p:cNvPr id="423" name="Shape 423"/>
          <p:cNvGraphicFramePr/>
          <p:nvPr/>
        </p:nvGraphicFramePr>
        <p:xfrm>
          <a:off x="4506850" y="3580600"/>
          <a:ext cx="3000000" cy="3000000"/>
        </p:xfrm>
        <a:graphic>
          <a:graphicData uri="http://schemas.openxmlformats.org/drawingml/2006/table">
            <a:tbl>
              <a:tblPr bandRow="1" firstRow="1">
                <a:noFill/>
                <a:tableStyleId>{6EAC9C73-5CDE-4923-9D31-D2A1D5AFB3DE}</a:tableStyleId>
              </a:tblPr>
              <a:tblGrid>
                <a:gridCol w="3265550"/>
              </a:tblGrid>
              <a:tr h="300700">
                <a:tc>
                  <a:txBody>
                    <a:bodyPr>
                      <a:noAutofit/>
                    </a:bodyPr>
                    <a:lstStyle/>
                    <a:p>
                      <a:pPr indent="0" lvl="0" marL="0" marR="0" rtl="0" algn="ctr">
                        <a:spcBef>
                          <a:spcPts val="0"/>
                        </a:spcBef>
                        <a:buSzPct val="25000"/>
                        <a:buNone/>
                      </a:pPr>
                      <a:r>
                        <a:rPr baseline="0" lang="en-US" sz="1800" u="none" cap="none" strike="noStrike">
                          <a:solidFill>
                            <a:schemeClr val="dk1"/>
                          </a:solidFill>
                        </a:rPr>
                        <a:t>IPAC</a:t>
                      </a:r>
                    </a:p>
                  </a:txBody>
                  <a:tcPr marT="45725" marB="45725" marR="91450" marL="91450"/>
                </a:tc>
              </a:tr>
              <a:tr h="2412500">
                <a:tc>
                  <a:txBody>
                    <a:bodyPr>
                      <a:noAutofit/>
                    </a:bodyPr>
                    <a:lstStyle/>
                    <a:p>
                      <a:pPr indent="-168275" lvl="2" marL="168275" marR="0" rtl="0" algn="l">
                        <a:spcBef>
                          <a:spcPts val="0"/>
                        </a:spcBef>
                        <a:spcAft>
                          <a:spcPts val="0"/>
                        </a:spcAft>
                        <a:buClr>
                          <a:schemeClr val="dk1"/>
                        </a:buClr>
                        <a:buSzPct val="100000"/>
                        <a:buFont typeface="Arial"/>
                        <a:buChar char="•"/>
                      </a:pPr>
                      <a:r>
                        <a:rPr baseline="0" lang="en-US" sz="1400" u="none" cap="none" strike="noStrike"/>
                        <a:t>Transaction between GSA and </a:t>
                      </a:r>
                      <a:r>
                        <a:rPr baseline="0" lang="en-US" sz="1400" u="sng" cap="none" strike="noStrike"/>
                        <a:t>external Federal customer</a:t>
                      </a:r>
                    </a:p>
                    <a:p>
                      <a:pPr indent="-168275" lvl="2" marL="168275" marR="0" rtl="0" algn="l">
                        <a:lnSpc>
                          <a:spcPct val="100000"/>
                        </a:lnSpc>
                        <a:spcBef>
                          <a:spcPts val="600"/>
                        </a:spcBef>
                        <a:spcAft>
                          <a:spcPts val="0"/>
                        </a:spcAft>
                        <a:buClr>
                          <a:schemeClr val="dk1"/>
                        </a:buClr>
                        <a:buSzPct val="100000"/>
                        <a:buFont typeface="Arial"/>
                        <a:buChar char="•"/>
                      </a:pPr>
                      <a:r>
                        <a:rPr baseline="0" lang="en-US" sz="1400" u="none" cap="none" strike="noStrike"/>
                        <a:t>Billing and collection is performed via </a:t>
                      </a:r>
                      <a:r>
                        <a:rPr baseline="0" lang="en-US" sz="1400" u="sng" cap="none" strike="noStrike"/>
                        <a:t>Treasury’s IPAC system</a:t>
                      </a:r>
                    </a:p>
                    <a:p>
                      <a:pPr indent="-179388" lvl="3" marL="344488" marR="0" rtl="0" algn="l">
                        <a:spcBef>
                          <a:spcPts val="600"/>
                        </a:spcBef>
                        <a:spcAft>
                          <a:spcPts val="0"/>
                        </a:spcAft>
                        <a:buClr>
                          <a:schemeClr val="dk1"/>
                        </a:buClr>
                        <a:buSzPct val="100000"/>
                        <a:buFont typeface="Arial"/>
                        <a:buChar char="•"/>
                      </a:pPr>
                      <a:r>
                        <a:rPr baseline="0" lang="en-US" sz="1400" u="none" cap="none" strike="noStrike"/>
                        <a:t>Customer payment </a:t>
                      </a:r>
                      <a:r>
                        <a:rPr baseline="0" lang="en-US" sz="1400" u="sng" cap="none" strike="noStrike"/>
                        <a:t>automatically received</a:t>
                      </a:r>
                      <a:r>
                        <a:rPr baseline="0" lang="en-US" sz="1400" u="none" cap="none" strike="noStrike"/>
                        <a:t> by GSA via IPAC</a:t>
                      </a:r>
                    </a:p>
                    <a:p>
                      <a:pPr indent="-179388" lvl="3" marL="344488" marR="0" rtl="0" algn="l">
                        <a:spcBef>
                          <a:spcPts val="600"/>
                        </a:spcBef>
                        <a:spcAft>
                          <a:spcPts val="300"/>
                        </a:spcAft>
                        <a:buClr>
                          <a:schemeClr val="dk1"/>
                        </a:buClr>
                        <a:buSzPct val="100000"/>
                        <a:buFont typeface="Arial"/>
                        <a:buChar char="•"/>
                      </a:pPr>
                      <a:r>
                        <a:rPr baseline="0" lang="en-US" sz="1400" u="none" cap="none" strike="noStrike"/>
                        <a:t>Customer </a:t>
                      </a:r>
                      <a:r>
                        <a:rPr baseline="0" lang="en-US" sz="1400" u="sng" cap="none" strike="noStrike"/>
                        <a:t>does not actively remit payment</a:t>
                      </a:r>
                      <a:r>
                        <a:rPr baseline="0" lang="en-US" sz="1400" u="none" cap="none" strike="noStrike"/>
                        <a:t> to GSA</a:t>
                      </a:r>
                    </a:p>
                  </a:txBody>
                  <a:tcPr marT="45725" marB="45725" marR="91450" marL="91450"/>
                </a:tc>
              </a:tr>
            </a:tbl>
          </a:graphicData>
        </a:graphic>
      </p:graphicFrame>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9" name="Shape 1269"/>
        <p:cNvGrpSpPr/>
        <p:nvPr/>
      </p:nvGrpSpPr>
      <p:grpSpPr>
        <a:xfrm>
          <a:off x="0" y="0"/>
          <a:ext cx="0" cy="0"/>
          <a:chOff x="0" y="0"/>
          <a:chExt cx="0" cy="0"/>
        </a:xfrm>
      </p:grpSpPr>
      <p:sp>
        <p:nvSpPr>
          <p:cNvPr id="1270" name="Shape 127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ITC Process Overview</a:t>
            </a:r>
          </a:p>
        </p:txBody>
      </p:sp>
      <p:sp>
        <p:nvSpPr>
          <p:cNvPr id="1271" name="Shape 1271"/>
          <p:cNvSpPr txBox="1"/>
          <p:nvPr>
            <p:ph idx="1" type="body"/>
          </p:nvPr>
        </p:nvSpPr>
        <p:spPr>
          <a:xfrm>
            <a:off x="691522" y="1406119"/>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400" u="none" cap="none" strike="noStrike">
                <a:solidFill>
                  <a:schemeClr val="dk1"/>
                </a:solidFill>
                <a:latin typeface="Arial"/>
                <a:ea typeface="Arial"/>
                <a:cs typeface="Arial"/>
                <a:sym typeface="Arial"/>
              </a:rPr>
              <a:t>International Trade Center (ITC)</a:t>
            </a:r>
            <a:r>
              <a:rPr b="0" baseline="0" i="0" lang="en-US" sz="2400" u="none" cap="none" strike="noStrike">
                <a:solidFill>
                  <a:schemeClr val="dk1"/>
                </a:solidFill>
                <a:latin typeface="Arial"/>
                <a:ea typeface="Arial"/>
                <a:cs typeface="Arial"/>
                <a:sym typeface="Arial"/>
              </a:rPr>
              <a:t> – Uses </a:t>
            </a:r>
            <a:r>
              <a:rPr b="0" baseline="0" i="0" lang="en-US" sz="2400" u="sng" cap="none" strike="noStrike">
                <a:solidFill>
                  <a:schemeClr val="dk1"/>
                </a:solidFill>
                <a:latin typeface="Arial"/>
                <a:ea typeface="Arial"/>
                <a:cs typeface="Arial"/>
                <a:sym typeface="Arial"/>
              </a:rPr>
              <a:t>Collections Processes and IPAC Billing</a:t>
            </a:r>
          </a:p>
          <a:p>
            <a:pPr indent="-225425" lvl="1" marL="568325" marR="0" rtl="0" algn="l">
              <a:spcBef>
                <a:spcPts val="220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ITC will:</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Generate a subset of their transactions as </a:t>
            </a:r>
            <a:r>
              <a:rPr b="0" baseline="0" i="0" lang="en-US" sz="2000" u="sng" cap="none" strike="noStrike">
                <a:solidFill>
                  <a:schemeClr val="dk1"/>
                </a:solidFill>
                <a:latin typeface="Arial"/>
                <a:ea typeface="Arial"/>
                <a:cs typeface="Arial"/>
                <a:sym typeface="Arial"/>
              </a:rPr>
              <a:t>collections </a:t>
            </a:r>
            <a:r>
              <a:rPr b="0" baseline="0" i="0" lang="en-US" sz="2000" u="none" cap="none" strike="noStrike">
                <a:solidFill>
                  <a:schemeClr val="dk1"/>
                </a:solidFill>
                <a:latin typeface="Arial"/>
                <a:ea typeface="Arial"/>
                <a:cs typeface="Arial"/>
                <a:sym typeface="Arial"/>
              </a:rPr>
              <a:t>only transactions </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Initiate </a:t>
            </a:r>
            <a:r>
              <a:rPr b="0" baseline="0" i="0" lang="en-US" sz="2000" u="sng" cap="none" strike="noStrike">
                <a:solidFill>
                  <a:schemeClr val="dk1"/>
                </a:solidFill>
                <a:latin typeface="Arial"/>
                <a:ea typeface="Arial"/>
                <a:cs typeface="Arial"/>
                <a:sym typeface="Arial"/>
              </a:rPr>
              <a:t>pull payments</a:t>
            </a:r>
            <a:r>
              <a:rPr b="0" baseline="0" i="0" lang="en-US" sz="2000" u="none" cap="none" strike="noStrike">
                <a:solidFill>
                  <a:schemeClr val="dk1"/>
                </a:solidFill>
                <a:latin typeface="Arial"/>
                <a:ea typeface="Arial"/>
                <a:cs typeface="Arial"/>
                <a:sym typeface="Arial"/>
              </a:rPr>
              <a:t> for a subset of their transactions </a:t>
            </a:r>
          </a:p>
          <a:p>
            <a:pPr indent="-231775" lvl="3" marL="12604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IPAC Billing Documents will be used to initiate pull payments from Treasury’s IPAC system for Federal vendors</a:t>
            </a:r>
          </a:p>
          <a:p>
            <a:pPr indent="-155575" lvl="3" marL="12604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3" marL="12604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3" marL="12604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46050" lvl="2" marL="91440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1272" name="Shape 1272"/>
          <p:cNvSpPr txBox="1"/>
          <p:nvPr>
            <p:ph idx="11" type="ftr"/>
          </p:nvPr>
        </p:nvSpPr>
        <p:spPr>
          <a:xfrm>
            <a:off x="339969"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73" name="Shape 1273"/>
          <p:cNvSpPr txBox="1"/>
          <p:nvPr>
            <p:ph idx="12" type="sldNum"/>
          </p:nvPr>
        </p:nvSpPr>
        <p:spPr>
          <a:xfrm>
            <a:off x="0" y="6553200"/>
            <a:ext cx="468922" cy="29368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7" name="Shape 1277"/>
        <p:cNvGrpSpPr/>
        <p:nvPr/>
      </p:nvGrpSpPr>
      <p:grpSpPr>
        <a:xfrm>
          <a:off x="0" y="0"/>
          <a:ext cx="0" cy="0"/>
          <a:chOff x="0" y="0"/>
          <a:chExt cx="0" cy="0"/>
        </a:xfrm>
      </p:grpSpPr>
      <p:sp>
        <p:nvSpPr>
          <p:cNvPr id="1278" name="Shape 1278"/>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Non-IPAC Disputes via VCSS</a:t>
            </a:r>
            <a:br>
              <a:rPr b="1" baseline="0" i="0" lang="en-US" sz="1400" u="none" cap="none" strike="noStrike">
                <a:solidFill>
                  <a:schemeClr val="lt1"/>
                </a:solidFill>
                <a:latin typeface="Arial"/>
                <a:ea typeface="Arial"/>
                <a:cs typeface="Arial"/>
                <a:sym typeface="Arial"/>
              </a:rPr>
            </a:br>
          </a:p>
        </p:txBody>
      </p:sp>
      <p:sp>
        <p:nvSpPr>
          <p:cNvPr id="1279" name="Shape 1279"/>
          <p:cNvSpPr txBox="1"/>
          <p:nvPr>
            <p:ph idx="1" type="body"/>
          </p:nvPr>
        </p:nvSpPr>
        <p:spPr>
          <a:xfrm>
            <a:off x="618141" y="2339552"/>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Pull Payments</a:t>
            </a:r>
          </a:p>
        </p:txBody>
      </p:sp>
      <p:sp>
        <p:nvSpPr>
          <p:cNvPr id="1280" name="Shape 1280"/>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281" name="Shape 1281"/>
          <p:cNvSpPr txBox="1"/>
          <p:nvPr>
            <p:ph idx="12" type="sldNum"/>
          </p:nvPr>
        </p:nvSpPr>
        <p:spPr>
          <a:xfrm>
            <a:off x="-25400" y="6562845"/>
            <a:ext cx="381000" cy="2951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5" name="Shape 1365"/>
        <p:cNvGrpSpPr/>
        <p:nvPr/>
      </p:nvGrpSpPr>
      <p:grpSpPr>
        <a:xfrm>
          <a:off x="0" y="0"/>
          <a:ext cx="0" cy="0"/>
          <a:chOff x="0" y="0"/>
          <a:chExt cx="0" cy="0"/>
        </a:xfrm>
      </p:grpSpPr>
      <p:sp>
        <p:nvSpPr>
          <p:cNvPr id="1366" name="Shape 136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1367" name="Shape 136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368" name="Shape 1368"/>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1369" name="Shape 1369"/>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370" name="Shape 1370"/>
          <p:cNvSpPr/>
          <p:nvPr/>
        </p:nvSpPr>
        <p:spPr>
          <a:xfrm>
            <a:off x="4797764" y="17596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1371" name="Shape 1371"/>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372" name="Shape 1372"/>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1373" name="Shape 1373"/>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374" name="Shape 1374"/>
          <p:cNvSpPr/>
          <p:nvPr/>
        </p:nvSpPr>
        <p:spPr>
          <a:xfrm>
            <a:off x="756329"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1375" name="Shape 1375"/>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376" name="Shape 1376"/>
          <p:cNvSpPr/>
          <p:nvPr/>
        </p:nvSpPr>
        <p:spPr>
          <a:xfrm>
            <a:off x="1622350"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1377" name="Shape 1377"/>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378" name="Shape 1378"/>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1379" name="Shape 1379"/>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1380" name="Shape 1380"/>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381" name="Shape 1381"/>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382" name="Shape 1382"/>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1383" name="Shape 1383"/>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1384" name="Shape 1384"/>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385" name="Shape 1385"/>
          <p:cNvSpPr txBox="1"/>
          <p:nvPr/>
        </p:nvSpPr>
        <p:spPr>
          <a:xfrm>
            <a:off x="520995" y="5878333"/>
            <a:ext cx="58372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2" name="Shape 1492"/>
        <p:cNvGrpSpPr/>
        <p:nvPr/>
      </p:nvGrpSpPr>
      <p:grpSpPr>
        <a:xfrm>
          <a:off x="0" y="0"/>
          <a:ext cx="0" cy="0"/>
          <a:chOff x="0" y="0"/>
          <a:chExt cx="0" cy="0"/>
        </a:xfrm>
      </p:grpSpPr>
      <p:sp>
        <p:nvSpPr>
          <p:cNvPr id="1493" name="Shape 1493"/>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ITC IPAC Billing</a:t>
            </a:r>
          </a:p>
        </p:txBody>
      </p:sp>
      <p:sp>
        <p:nvSpPr>
          <p:cNvPr id="1494" name="Shape 1494"/>
          <p:cNvSpPr txBox="1"/>
          <p:nvPr>
            <p:ph idx="1" type="body"/>
          </p:nvPr>
        </p:nvSpPr>
        <p:spPr>
          <a:xfrm>
            <a:off x="463406" y="1251878"/>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ITC IPAC Unbilled Receivables (unbilled Billing Documents) go through the following batch processes to become a billed Receivable:</a:t>
            </a:r>
          </a:p>
          <a:p>
            <a:pPr indent="-346075" lvl="1" marL="688975" marR="0" rtl="0" algn="l">
              <a:spcBef>
                <a:spcPts val="2200"/>
              </a:spcBef>
              <a:spcAft>
                <a:spcPts val="0"/>
              </a:spcAft>
              <a:buClr>
                <a:srgbClr val="AF242B"/>
              </a:buClr>
              <a:buSzPct val="75000"/>
              <a:buFont typeface="Arial"/>
              <a:buAutoNum type="arabicPeriod"/>
            </a:pPr>
            <a:r>
              <a:rPr b="1" baseline="0" i="0" lang="en-US" sz="2000" u="sng" cap="none" strike="noStrike">
                <a:solidFill>
                  <a:schemeClr val="dk1"/>
                </a:solidFill>
                <a:latin typeface="Arial"/>
                <a:ea typeface="Arial"/>
                <a:cs typeface="Arial"/>
                <a:sym typeface="Arial"/>
              </a:rPr>
              <a:t>IPAC Outbound </a:t>
            </a:r>
            <a:r>
              <a:rPr b="0" baseline="0" i="0" lang="en-US" sz="2000" u="none" cap="none" strike="noStrike">
                <a:solidFill>
                  <a:schemeClr val="dk1"/>
                </a:solidFill>
                <a:latin typeface="Arial"/>
                <a:ea typeface="Arial"/>
                <a:cs typeface="Arial"/>
                <a:sym typeface="Arial"/>
              </a:rPr>
              <a:t>(GSIPACOUT)</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Update Billing Status from Unbilled to Billed</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Updates IPAC status and creates upload file for Treasury</a:t>
            </a:r>
          </a:p>
          <a:p>
            <a:pPr indent="-9525" lvl="2" marL="68262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346075" lvl="1" marL="688975" marR="0" rtl="0" algn="l">
              <a:spcBef>
                <a:spcPts val="400"/>
              </a:spcBef>
              <a:spcAft>
                <a:spcPts val="0"/>
              </a:spcAft>
              <a:buClr>
                <a:srgbClr val="AF242B"/>
              </a:buClr>
              <a:buSzPct val="75000"/>
              <a:buFont typeface="Arial"/>
              <a:buAutoNum type="arabicPeriod"/>
            </a:pPr>
            <a:r>
              <a:rPr b="1" baseline="0" i="0" lang="en-US" sz="2000" u="sng" cap="none" strike="noStrike">
                <a:solidFill>
                  <a:schemeClr val="dk1"/>
                </a:solidFill>
                <a:latin typeface="Arial"/>
                <a:ea typeface="Arial"/>
                <a:cs typeface="Arial"/>
                <a:sym typeface="Arial"/>
              </a:rPr>
              <a:t>AR Bill Generation </a:t>
            </a:r>
            <a:r>
              <a:rPr b="0" baseline="0" i="0" lang="en-US" sz="2000" u="none" cap="none" strike="noStrike">
                <a:solidFill>
                  <a:schemeClr val="dk1"/>
                </a:solidFill>
                <a:latin typeface="Arial"/>
                <a:ea typeface="Arial"/>
                <a:cs typeface="Arial"/>
                <a:sym typeface="Arial"/>
              </a:rPr>
              <a:t>(ARBILLGEN)</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Populates Billing and Collection dates</a:t>
            </a:r>
          </a:p>
          <a:p>
            <a:pPr indent="-241300" lvl="2" marL="914400"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Generation of PDF statement</a:t>
            </a:r>
          </a:p>
          <a:p>
            <a:pPr indent="-225425" lvl="1" marL="568325" marR="0" rtl="0" algn="l">
              <a:spcBef>
                <a:spcPts val="210"/>
              </a:spcBef>
              <a:spcAft>
                <a:spcPts val="0"/>
              </a:spcAft>
              <a:buClr>
                <a:srgbClr val="AF242B"/>
              </a:buClr>
              <a:buFont typeface="Noto Sans Symbols"/>
              <a:buNone/>
            </a:pPr>
            <a:r>
              <a:t/>
            </a:r>
            <a:endParaRPr b="0" baseline="0" i="0" sz="1050" u="none" cap="none" strike="noStrike">
              <a:solidFill>
                <a:schemeClr val="dk1"/>
              </a:solidFill>
              <a:latin typeface="Arial"/>
              <a:ea typeface="Arial"/>
              <a:cs typeface="Arial"/>
              <a:sym typeface="Arial"/>
            </a:endParaRPr>
          </a:p>
          <a:p>
            <a:pPr indent="-225425" lvl="1" marL="568325" marR="0" rtl="0" algn="l">
              <a:spcBef>
                <a:spcPts val="210"/>
              </a:spcBef>
              <a:spcAft>
                <a:spcPts val="0"/>
              </a:spcAft>
              <a:buClr>
                <a:srgbClr val="AF242B"/>
              </a:buClr>
              <a:buFont typeface="Noto Sans Symbols"/>
              <a:buNone/>
            </a:pPr>
            <a:r>
              <a:t/>
            </a:r>
            <a:endParaRPr b="0" baseline="0" i="0" sz="1050" u="none" cap="none" strike="noStrike">
              <a:solidFill>
                <a:schemeClr val="dk1"/>
              </a:solidFill>
              <a:latin typeface="Arial"/>
              <a:ea typeface="Arial"/>
              <a:cs typeface="Arial"/>
              <a:sym typeface="Arial"/>
            </a:endParaRPr>
          </a:p>
          <a:p>
            <a:pPr indent="-146050" lvl="2" marL="914400"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495" name="Shape 1495"/>
          <p:cNvSpPr txBox="1"/>
          <p:nvPr>
            <p:ph idx="12" type="sldNum"/>
          </p:nvPr>
        </p:nvSpPr>
        <p:spPr>
          <a:xfrm>
            <a:off x="0" y="6561215"/>
            <a:ext cx="457199" cy="28567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496" name="Shape 1496"/>
          <p:cNvSpPr txBox="1"/>
          <p:nvPr>
            <p:ph idx="4294967295" type="ftr"/>
          </p:nvPr>
        </p:nvSpPr>
        <p:spPr>
          <a:xfrm>
            <a:off x="281354"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1" name="Shape 1501"/>
        <p:cNvGrpSpPr/>
        <p:nvPr/>
      </p:nvGrpSpPr>
      <p:grpSpPr>
        <a:xfrm>
          <a:off x="0" y="0"/>
          <a:ext cx="0" cy="0"/>
          <a:chOff x="0" y="0"/>
          <a:chExt cx="0" cy="0"/>
        </a:xfrm>
      </p:grpSpPr>
      <p:sp>
        <p:nvSpPr>
          <p:cNvPr id="1502" name="Shape 1502"/>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Billing – IPAC Outbound</a:t>
            </a:r>
          </a:p>
        </p:txBody>
      </p:sp>
      <p:sp>
        <p:nvSpPr>
          <p:cNvPr id="1503" name="Shape 1503"/>
          <p:cNvSpPr txBox="1"/>
          <p:nvPr>
            <p:ph idx="12" type="sldNum"/>
          </p:nvPr>
        </p:nvSpPr>
        <p:spPr>
          <a:xfrm>
            <a:off x="0" y="6588368"/>
            <a:ext cx="492368" cy="25851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04" name="Shape 1504"/>
          <p:cNvSpPr txBox="1"/>
          <p:nvPr>
            <p:ph idx="1" type="body"/>
          </p:nvPr>
        </p:nvSpPr>
        <p:spPr>
          <a:xfrm>
            <a:off x="711200" y="1270000"/>
            <a:ext cx="8280399" cy="440396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IPAC Outbound (</a:t>
            </a:r>
            <a:r>
              <a:rPr b="1" baseline="0" i="1" lang="en-US" sz="1800" u="none" cap="none" strike="noStrike">
                <a:solidFill>
                  <a:schemeClr val="dk1"/>
                </a:solidFill>
                <a:latin typeface="Arial"/>
                <a:ea typeface="Arial"/>
                <a:cs typeface="Arial"/>
                <a:sym typeface="Arial"/>
              </a:rPr>
              <a:t>GSIPACOUT</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batch process will:</a:t>
            </a:r>
          </a:p>
          <a:p>
            <a:pPr indent="-346075" lvl="1" marL="688975" marR="0" rtl="0" algn="l">
              <a:spcBef>
                <a:spcPts val="36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Update billing transactions</a:t>
            </a:r>
            <a:r>
              <a:rPr b="0" baseline="0" i="0" lang="en-US" sz="1800" u="none" cap="none" strike="noStrike">
                <a:solidFill>
                  <a:schemeClr val="dk1"/>
                </a:solidFill>
                <a:latin typeface="Arial"/>
                <a:ea typeface="Arial"/>
                <a:cs typeface="Arial"/>
                <a:sym typeface="Arial"/>
              </a:rPr>
              <a:t>, indicating the transaction has been “billed” or sent to the customer</a:t>
            </a:r>
          </a:p>
          <a:p>
            <a:pPr indent="-346075" lvl="1" marL="688975" marR="0" rtl="0" algn="l">
              <a:spcBef>
                <a:spcPts val="36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Select billing and payment transactions in the system and </a:t>
            </a:r>
            <a:r>
              <a:rPr b="0" baseline="0" i="0" lang="en-US" sz="1800" u="sng" cap="none" strike="noStrike">
                <a:solidFill>
                  <a:schemeClr val="dk1"/>
                </a:solidFill>
                <a:latin typeface="Arial"/>
                <a:ea typeface="Arial"/>
                <a:cs typeface="Arial"/>
                <a:sym typeface="Arial"/>
              </a:rPr>
              <a:t>create an upload file for Treasury</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Bulk layout</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IPAC Outbound</a:t>
            </a:r>
            <a:r>
              <a:rPr b="0" baseline="0" i="0" lang="en-US" sz="1800" u="none" cap="none" strike="noStrike">
                <a:solidFill>
                  <a:schemeClr val="dk1"/>
                </a:solidFill>
                <a:latin typeface="Arial"/>
                <a:ea typeface="Arial"/>
                <a:cs typeface="Arial"/>
                <a:sym typeface="Arial"/>
              </a:rPr>
              <a:t> preliminary mode:</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Validates Statements are complete with no Rejected documents</a:t>
            </a:r>
          </a:p>
          <a:p>
            <a:pPr indent="-241300" lvl="2" marL="91440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Business lines that send Statement Numbers to Pegasys may not want to send incomplete Statements to Treasury</a:t>
            </a:r>
          </a:p>
          <a:p>
            <a:pPr indent="-231775" lvl="3" marL="12604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“Override Readiness Check” Parameter is set to True in Final Mode to prevent (or in some special cases, submit) partial Statements</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Enables error checking pre-billing</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Performed before GSIPACOUT’s final mode</a:t>
            </a: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505" name="Shape 1505"/>
          <p:cNvSpPr txBox="1"/>
          <p:nvPr/>
        </p:nvSpPr>
        <p:spPr>
          <a:xfrm>
            <a:off x="37513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9" name="Shape 1509"/>
        <p:cNvGrpSpPr/>
        <p:nvPr/>
      </p:nvGrpSpPr>
      <p:grpSpPr>
        <a:xfrm>
          <a:off x="0" y="0"/>
          <a:ext cx="0" cy="0"/>
          <a:chOff x="0" y="0"/>
          <a:chExt cx="0" cy="0"/>
        </a:xfrm>
      </p:grpSpPr>
      <p:sp>
        <p:nvSpPr>
          <p:cNvPr id="1510" name="Shape 1510"/>
          <p:cNvSpPr txBox="1"/>
          <p:nvPr>
            <p:ph type="title"/>
          </p:nvPr>
        </p:nvSpPr>
        <p:spPr>
          <a:xfrm>
            <a:off x="455612" y="331787"/>
            <a:ext cx="81946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Billing – IPAC Outbound Updates</a:t>
            </a:r>
          </a:p>
        </p:txBody>
      </p:sp>
      <p:sp>
        <p:nvSpPr>
          <p:cNvPr id="1511" name="Shape 1511"/>
          <p:cNvSpPr txBox="1"/>
          <p:nvPr>
            <p:ph idx="1" type="body"/>
          </p:nvPr>
        </p:nvSpPr>
        <p:spPr>
          <a:xfrm>
            <a:off x="427779" y="1064182"/>
            <a:ext cx="8229600" cy="506412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IPAC Outbound </a:t>
            </a:r>
            <a:r>
              <a:rPr b="0" baseline="0" i="0" lang="en-US" sz="2000" u="none" cap="none" strike="noStrike">
                <a:solidFill>
                  <a:schemeClr val="dk1"/>
                </a:solidFill>
                <a:latin typeface="Arial"/>
                <a:ea typeface="Arial"/>
                <a:cs typeface="Arial"/>
                <a:sym typeface="Arial"/>
              </a:rPr>
              <a:t>final mode updates:</a:t>
            </a:r>
          </a:p>
          <a:p>
            <a:pPr indent="-225425" lvl="1" marL="568325" marR="0" rtl="0" algn="l">
              <a:spcBef>
                <a:spcPts val="160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Billing Status</a:t>
            </a:r>
            <a:r>
              <a:rPr b="1" baseline="0" i="0" lang="en-US" sz="2000" u="none" cap="none" strike="noStrike">
                <a:solidFill>
                  <a:schemeClr val="dk1"/>
                </a:solidFill>
                <a:latin typeface="Arial"/>
                <a:ea typeface="Arial"/>
                <a:cs typeface="Arial"/>
                <a:sym typeface="Arial"/>
              </a:rPr>
              <a:t> </a:t>
            </a:r>
            <a:r>
              <a:rPr b="0" baseline="0" i="0" lang="en-US" sz="2000" u="none" cap="none" strike="noStrike">
                <a:solidFill>
                  <a:schemeClr val="dk1"/>
                </a:solidFill>
                <a:latin typeface="Arial"/>
                <a:ea typeface="Arial"/>
                <a:cs typeface="Arial"/>
                <a:sym typeface="Arial"/>
              </a:rPr>
              <a:t>- Accounting Line level indicator indicates which GL postings should occur </a:t>
            </a:r>
          </a:p>
          <a:p>
            <a:pPr indent="-241300" lvl="2" marL="914400" marR="0" rtl="0" algn="l">
              <a:spcBef>
                <a:spcPts val="1000"/>
              </a:spcBef>
              <a:spcAft>
                <a:spcPts val="0"/>
              </a:spcAft>
              <a:buClr>
                <a:srgbClr val="AF242B"/>
              </a:buClr>
              <a:buSzPct val="75000"/>
              <a:buFont typeface="Noto Sans Symbols"/>
              <a:buChar char="•"/>
            </a:pPr>
            <a:r>
              <a:rPr b="0" baseline="0" i="1" lang="en-US" sz="2000" u="none" cap="none" strike="noStrike">
                <a:solidFill>
                  <a:schemeClr val="dk1"/>
                </a:solidFill>
                <a:latin typeface="Arial"/>
                <a:ea typeface="Arial"/>
                <a:cs typeface="Arial"/>
                <a:sym typeface="Arial"/>
              </a:rPr>
              <a:t>Set to </a:t>
            </a:r>
            <a:r>
              <a:rPr b="1" baseline="0" i="1" lang="en-US" sz="2000" u="none" cap="none" strike="noStrike">
                <a:solidFill>
                  <a:schemeClr val="dk1"/>
                </a:solidFill>
                <a:latin typeface="Arial"/>
                <a:ea typeface="Arial"/>
                <a:cs typeface="Arial"/>
                <a:sym typeface="Arial"/>
              </a:rPr>
              <a:t>'Billed' </a:t>
            </a:r>
            <a:r>
              <a:rPr b="0" baseline="0" i="1" lang="en-US" sz="2000" u="none" cap="none" strike="noStrike">
                <a:solidFill>
                  <a:schemeClr val="dk1"/>
                </a:solidFill>
                <a:latin typeface="Arial"/>
                <a:ea typeface="Arial"/>
                <a:cs typeface="Arial"/>
                <a:sym typeface="Arial"/>
              </a:rPr>
              <a:t>by GSIPACOUT</a:t>
            </a:r>
          </a:p>
          <a:p>
            <a:pPr indent="-241300" lvl="2" marL="914400" marR="0" rtl="0" algn="l">
              <a:spcBef>
                <a:spcPts val="1000"/>
              </a:spcBef>
              <a:spcAft>
                <a:spcPts val="0"/>
              </a:spcAft>
              <a:buClr>
                <a:srgbClr val="AF242B"/>
              </a:buClr>
              <a:buSzPct val="75000"/>
              <a:buFont typeface="Noto Sans Symbols"/>
              <a:buChar char="•"/>
            </a:pPr>
            <a:r>
              <a:rPr b="0" baseline="0" i="1" lang="en-US" sz="2000" u="none" cap="none" strike="noStrike">
                <a:solidFill>
                  <a:schemeClr val="dk1"/>
                </a:solidFill>
                <a:latin typeface="Arial"/>
                <a:ea typeface="Arial"/>
                <a:cs typeface="Arial"/>
                <a:sym typeface="Arial"/>
              </a:rPr>
              <a:t>Triggers update from Unbilled (131000.07) to Billed (131000.08)</a:t>
            </a:r>
          </a:p>
          <a:p>
            <a:pPr indent="-225425" lvl="1" marL="568325" marR="0" rtl="0" algn="l">
              <a:spcBef>
                <a:spcPts val="100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IPAC Status</a:t>
            </a:r>
            <a:r>
              <a:rPr b="0" baseline="0" i="0" lang="en-US" sz="2000" u="none" cap="none" strike="noStrike">
                <a:solidFill>
                  <a:schemeClr val="dk1"/>
                </a:solidFill>
                <a:latin typeface="Arial"/>
                <a:ea typeface="Arial"/>
                <a:cs typeface="Arial"/>
                <a:sym typeface="Arial"/>
              </a:rPr>
              <a:t> - Article level indicator</a:t>
            </a:r>
          </a:p>
          <a:p>
            <a:pPr indent="-241300" lvl="2" marL="914400"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Many different values that correspond to the IPAC lifecycle in Pegasys</a:t>
            </a:r>
          </a:p>
          <a:p>
            <a:pPr indent="-241300" lvl="2" marL="914400" marR="0" rtl="0" algn="l">
              <a:spcBef>
                <a:spcPts val="1000"/>
              </a:spcBef>
              <a:spcAft>
                <a:spcPts val="0"/>
              </a:spcAft>
              <a:buClr>
                <a:srgbClr val="AF242B"/>
              </a:buClr>
              <a:buSzPct val="75000"/>
              <a:buFont typeface="Noto Sans Symbols"/>
              <a:buChar char="•"/>
            </a:pPr>
            <a:r>
              <a:rPr b="0" baseline="0" i="1" lang="en-US" sz="2000" u="none" cap="none" strike="noStrike">
                <a:solidFill>
                  <a:schemeClr val="dk1"/>
                </a:solidFill>
                <a:latin typeface="Arial"/>
                <a:ea typeface="Arial"/>
                <a:cs typeface="Arial"/>
                <a:sym typeface="Arial"/>
              </a:rPr>
              <a:t>Set to </a:t>
            </a:r>
            <a:r>
              <a:rPr b="1" baseline="0" i="1" lang="en-US" sz="2000" u="none" cap="none" strike="noStrike">
                <a:solidFill>
                  <a:schemeClr val="dk1"/>
                </a:solidFill>
                <a:latin typeface="Arial"/>
                <a:ea typeface="Arial"/>
                <a:cs typeface="Arial"/>
                <a:sym typeface="Arial"/>
              </a:rPr>
              <a:t>‘In Transit’ </a:t>
            </a:r>
            <a:r>
              <a:rPr b="0" baseline="0" i="1" lang="en-US" sz="2000" u="none" cap="none" strike="noStrike">
                <a:solidFill>
                  <a:schemeClr val="dk1"/>
                </a:solidFill>
                <a:latin typeface="Arial"/>
                <a:ea typeface="Arial"/>
                <a:cs typeface="Arial"/>
                <a:sym typeface="Arial"/>
              </a:rPr>
              <a:t>by GSIPACOUT</a:t>
            </a:r>
          </a:p>
          <a:p>
            <a:pPr indent="-225425" lvl="1" marL="568325" marR="0" rtl="0" algn="l">
              <a:spcBef>
                <a:spcPts val="100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Bill Generated Flag</a:t>
            </a:r>
            <a:r>
              <a:rPr b="0" baseline="0" i="0" lang="en-US" sz="2000" u="none" cap="none" strike="noStrike">
                <a:solidFill>
                  <a:schemeClr val="dk1"/>
                </a:solidFill>
                <a:latin typeface="Arial"/>
                <a:ea typeface="Arial"/>
                <a:cs typeface="Arial"/>
                <a:sym typeface="Arial"/>
              </a:rPr>
              <a:t> - Billing Document Header flag that when checked sends the BD information to VCSS </a:t>
            </a:r>
          </a:p>
          <a:p>
            <a:pPr indent="-241300" lvl="2" marL="914400" marR="0" rtl="0" algn="l">
              <a:spcBef>
                <a:spcPts val="1000"/>
              </a:spcBef>
              <a:spcAft>
                <a:spcPts val="0"/>
              </a:spcAft>
              <a:buClr>
                <a:srgbClr val="AF242B"/>
              </a:buClr>
              <a:buSzPct val="75000"/>
              <a:buFont typeface="Noto Sans Symbols"/>
              <a:buChar char="•"/>
            </a:pPr>
            <a:r>
              <a:rPr b="0" baseline="0" i="1" lang="en-US" sz="2000" u="none" cap="none" strike="noStrike">
                <a:solidFill>
                  <a:schemeClr val="dk1"/>
                </a:solidFill>
                <a:latin typeface="Arial"/>
                <a:ea typeface="Arial"/>
                <a:cs typeface="Arial"/>
                <a:sym typeface="Arial"/>
              </a:rPr>
              <a:t>Set to </a:t>
            </a:r>
            <a:r>
              <a:rPr b="1" baseline="0" i="1" lang="en-US" sz="2000" u="none" cap="none" strike="noStrike">
                <a:solidFill>
                  <a:schemeClr val="dk1"/>
                </a:solidFill>
                <a:latin typeface="Arial"/>
                <a:ea typeface="Arial"/>
                <a:cs typeface="Arial"/>
                <a:sym typeface="Arial"/>
              </a:rPr>
              <a:t>T</a:t>
            </a:r>
            <a:r>
              <a:rPr b="0" baseline="0" i="1" lang="en-US" sz="2000" u="none" cap="none" strike="noStrike">
                <a:solidFill>
                  <a:schemeClr val="dk1"/>
                </a:solidFill>
                <a:latin typeface="Arial"/>
                <a:ea typeface="Arial"/>
                <a:cs typeface="Arial"/>
                <a:sym typeface="Arial"/>
              </a:rPr>
              <a:t> by GSIPACOUT</a:t>
            </a:r>
          </a:p>
          <a:p>
            <a:pPr indent="-130175" lvl="1" marL="568325" marR="0" rtl="0" algn="l">
              <a:spcBef>
                <a:spcPts val="10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512" name="Shape 1512"/>
          <p:cNvSpPr txBox="1"/>
          <p:nvPr>
            <p:ph idx="4294967295" type="ftr"/>
          </p:nvPr>
        </p:nvSpPr>
        <p:spPr>
          <a:xfrm>
            <a:off x="398584"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13" name="Shape 1513"/>
          <p:cNvSpPr txBox="1"/>
          <p:nvPr>
            <p:ph idx="12" type="sldNum"/>
          </p:nvPr>
        </p:nvSpPr>
        <p:spPr>
          <a:xfrm>
            <a:off x="0" y="6623538"/>
            <a:ext cx="480645" cy="2233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14" name="Shape 1514"/>
          <p:cNvSpPr txBox="1"/>
          <p:nvPr/>
        </p:nvSpPr>
        <p:spPr>
          <a:xfrm>
            <a:off x="582127" y="6269760"/>
            <a:ext cx="7243436" cy="33855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1" lang="en-US" sz="1600" u="sng" cap="none" strike="noStrike">
                <a:solidFill>
                  <a:srgbClr val="000000"/>
                </a:solidFill>
                <a:latin typeface="Arial"/>
                <a:ea typeface="Arial"/>
                <a:cs typeface="Arial"/>
                <a:sym typeface="Arial"/>
              </a:rPr>
              <a:t>Note:</a:t>
            </a:r>
            <a:r>
              <a:rPr b="0" baseline="0" i="1" lang="en-US" sz="1600" u="none" cap="none" strike="noStrike">
                <a:solidFill>
                  <a:srgbClr val="000000"/>
                </a:solidFill>
                <a:latin typeface="Arial"/>
                <a:ea typeface="Arial"/>
                <a:cs typeface="Arial"/>
                <a:sym typeface="Arial"/>
              </a:rPr>
              <a:t> </a:t>
            </a:r>
            <a:r>
              <a:rPr b="0" baseline="0" i="0" lang="en-US" sz="1600" u="none" cap="none" strike="noStrike">
                <a:solidFill>
                  <a:srgbClr val="000000"/>
                </a:solidFill>
                <a:latin typeface="Arial"/>
                <a:ea typeface="Arial"/>
                <a:cs typeface="Arial"/>
                <a:sym typeface="Arial"/>
              </a:rPr>
              <a:t>More information on IPAC can be found in the IPAC Lifecycle course.</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9" name="Shape 1519"/>
        <p:cNvGrpSpPr/>
        <p:nvPr/>
      </p:nvGrpSpPr>
      <p:grpSpPr>
        <a:xfrm>
          <a:off x="0" y="0"/>
          <a:ext cx="0" cy="0"/>
          <a:chOff x="0" y="0"/>
          <a:chExt cx="0" cy="0"/>
        </a:xfrm>
      </p:grpSpPr>
      <p:sp>
        <p:nvSpPr>
          <p:cNvPr id="1520" name="Shape 1520"/>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Billing – Bill Generation Updates</a:t>
            </a:r>
          </a:p>
        </p:txBody>
      </p:sp>
      <p:sp>
        <p:nvSpPr>
          <p:cNvPr id="1521" name="Shape 1521"/>
          <p:cNvSpPr txBox="1"/>
          <p:nvPr>
            <p:ph idx="12" type="sldNum"/>
          </p:nvPr>
        </p:nvSpPr>
        <p:spPr>
          <a:xfrm>
            <a:off x="0" y="6576646"/>
            <a:ext cx="574430" cy="27024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22" name="Shape 1522"/>
          <p:cNvSpPr txBox="1"/>
          <p:nvPr>
            <p:ph idx="1" type="body"/>
          </p:nvPr>
        </p:nvSpPr>
        <p:spPr>
          <a:xfrm>
            <a:off x="461797" y="1204307"/>
            <a:ext cx="8573714" cy="492918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ARBILLGEN - </a:t>
            </a:r>
            <a:r>
              <a:rPr b="1" baseline="0" i="0" lang="en-US" sz="1800" u="sng" cap="none" strike="noStrike">
                <a:solidFill>
                  <a:schemeClr val="dk1"/>
                </a:solidFill>
                <a:latin typeface="Arial"/>
                <a:ea typeface="Arial"/>
                <a:cs typeface="Arial"/>
                <a:sym typeface="Arial"/>
              </a:rPr>
              <a:t>Billing Document Updates</a:t>
            </a:r>
            <a:r>
              <a:rPr b="0" baseline="0" i="0" lang="en-US" sz="1800" u="none" cap="none" strike="noStrike">
                <a:solidFill>
                  <a:schemeClr val="dk1"/>
                </a:solidFill>
                <a:latin typeface="Arial"/>
                <a:ea typeface="Arial"/>
                <a:cs typeface="Arial"/>
                <a:sym typeface="Arial"/>
              </a:rPr>
              <a:t>: </a:t>
            </a:r>
          </a:p>
          <a:p>
            <a:pPr indent="-146050" lvl="0" marL="231775" marR="0" rtl="0" algn="l">
              <a:spcBef>
                <a:spcPts val="360"/>
              </a:spcBef>
              <a:spcAft>
                <a:spcPts val="0"/>
              </a:spcAft>
              <a:buClr>
                <a:srgbClr val="AF242B"/>
              </a:buClr>
              <a:buFont typeface="Noto Sans Symbols"/>
              <a:buNone/>
            </a:pPr>
            <a:r>
              <a:t/>
            </a:r>
            <a:endParaRPr b="1" baseline="0" i="0" sz="1800" u="none" cap="none" strike="noStrike">
              <a:solidFill>
                <a:schemeClr val="dk1"/>
              </a:solidFill>
              <a:latin typeface="Arial"/>
              <a:ea typeface="Arial"/>
              <a:cs typeface="Arial"/>
              <a:sym typeface="Arial"/>
            </a:endParaRPr>
          </a:p>
          <a:p>
            <a:pPr indent="-225425" lvl="1" marL="56832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Last Bill Amount</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 Accounting </a:t>
            </a:r>
            <a:r>
              <a:rPr b="0" baseline="0" i="0" lang="en-US" sz="1800" u="sng" cap="none" strike="noStrike">
                <a:solidFill>
                  <a:schemeClr val="dk1"/>
                </a:solidFill>
                <a:latin typeface="Arial"/>
                <a:ea typeface="Arial"/>
                <a:cs typeface="Arial"/>
                <a:sym typeface="Arial"/>
              </a:rPr>
              <a:t>Line</a:t>
            </a:r>
            <a:r>
              <a:rPr b="0" baseline="0" i="0" lang="en-US" sz="1800" u="none" cap="none" strike="noStrike">
                <a:solidFill>
                  <a:schemeClr val="dk1"/>
                </a:solidFill>
                <a:latin typeface="Arial"/>
                <a:ea typeface="Arial"/>
                <a:cs typeface="Arial"/>
                <a:sym typeface="Arial"/>
              </a:rPr>
              <a:t> field</a:t>
            </a:r>
          </a:p>
          <a:p>
            <a:pPr indent="-241300" lvl="2" marL="914400" marR="0" rtl="0" algn="l">
              <a:spcBef>
                <a:spcPts val="600"/>
              </a:spcBef>
              <a:spcAft>
                <a:spcPts val="0"/>
              </a:spcAft>
              <a:buClr>
                <a:srgbClr val="AF242B"/>
              </a:buClr>
              <a:buSzPct val="75000"/>
              <a:buFont typeface="Noto Sans Symbols"/>
              <a:buChar char="•"/>
            </a:pPr>
            <a:r>
              <a:rPr b="0" baseline="0" i="1" lang="en-US" sz="1800" u="none" cap="none" strike="noStrike">
                <a:solidFill>
                  <a:srgbClr val="000000"/>
                </a:solidFill>
                <a:latin typeface="Arial"/>
                <a:ea typeface="Arial"/>
                <a:cs typeface="Arial"/>
                <a:sym typeface="Arial"/>
              </a:rPr>
              <a:t>Set equal to outstanding line amount</a:t>
            </a:r>
          </a:p>
          <a:p>
            <a:pPr indent="-146050" lvl="0" marL="231775" marR="0" rtl="0" algn="l">
              <a:spcBef>
                <a:spcPts val="9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1523" name="Shape 1523"/>
          <p:cNvSpPr txBox="1"/>
          <p:nvPr/>
        </p:nvSpPr>
        <p:spPr>
          <a:xfrm>
            <a:off x="398584"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7" name="Shape 1527"/>
        <p:cNvGrpSpPr/>
        <p:nvPr/>
      </p:nvGrpSpPr>
      <p:grpSpPr>
        <a:xfrm>
          <a:off x="0" y="0"/>
          <a:ext cx="0" cy="0"/>
          <a:chOff x="0" y="0"/>
          <a:chExt cx="0" cy="0"/>
        </a:xfrm>
      </p:grpSpPr>
      <p:sp>
        <p:nvSpPr>
          <p:cNvPr id="1528" name="Shape 1528"/>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Non-IPAC Disputes via VCSS</a:t>
            </a:r>
            <a:br>
              <a:rPr b="1" baseline="0" i="0" lang="en-US" sz="1400" u="none" cap="none" strike="noStrike">
                <a:solidFill>
                  <a:schemeClr val="lt1"/>
                </a:solidFill>
                <a:latin typeface="Arial"/>
                <a:ea typeface="Arial"/>
                <a:cs typeface="Arial"/>
                <a:sym typeface="Arial"/>
              </a:rPr>
            </a:br>
          </a:p>
        </p:txBody>
      </p:sp>
      <p:sp>
        <p:nvSpPr>
          <p:cNvPr id="1529" name="Shape 1529"/>
          <p:cNvSpPr txBox="1"/>
          <p:nvPr>
            <p:ph idx="1" type="body"/>
          </p:nvPr>
        </p:nvSpPr>
        <p:spPr>
          <a:xfrm>
            <a:off x="618141" y="2339552"/>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IPAC Collections and Chargebacks</a:t>
            </a:r>
          </a:p>
        </p:txBody>
      </p:sp>
      <p:sp>
        <p:nvSpPr>
          <p:cNvPr id="1530" name="Shape 1530"/>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31" name="Shape 1531"/>
          <p:cNvSpPr txBox="1"/>
          <p:nvPr>
            <p:ph idx="12" type="sldNum"/>
          </p:nvPr>
        </p:nvSpPr>
        <p:spPr>
          <a:xfrm>
            <a:off x="-25400" y="6562845"/>
            <a:ext cx="381000" cy="2951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6" name="Shape 1536"/>
        <p:cNvGrpSpPr/>
        <p:nvPr/>
      </p:nvGrpSpPr>
      <p:grpSpPr>
        <a:xfrm>
          <a:off x="0" y="0"/>
          <a:ext cx="0" cy="0"/>
          <a:chOff x="0" y="0"/>
          <a:chExt cx="0" cy="0"/>
        </a:xfrm>
      </p:grpSpPr>
      <p:sp>
        <p:nvSpPr>
          <p:cNvPr id="1537" name="Shape 153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1538" name="Shape 153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39" name="Shape 1539"/>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1540" name="Shape 1540"/>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541" name="Shape 1541"/>
          <p:cNvSpPr/>
          <p:nvPr/>
        </p:nvSpPr>
        <p:spPr>
          <a:xfrm>
            <a:off x="4797764"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1542" name="Shape 1542"/>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543" name="Shape 1543"/>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1544" name="Shape 1544"/>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545" name="Shape 1545"/>
          <p:cNvSpPr/>
          <p:nvPr/>
        </p:nvSpPr>
        <p:spPr>
          <a:xfrm>
            <a:off x="756329" y="30875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1546" name="Shape 1546"/>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547" name="Shape 1547"/>
          <p:cNvSpPr/>
          <p:nvPr/>
        </p:nvSpPr>
        <p:spPr>
          <a:xfrm>
            <a:off x="1622350" y="4415482"/>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1548" name="Shape 1548"/>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549" name="Shape 1549"/>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1550" name="Shape 1550"/>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1551" name="Shape 1551"/>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552" name="Shape 1552"/>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553" name="Shape 1553"/>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1554" name="Shape 1554"/>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1555" name="Shape 1555"/>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556" name="Shape 1556"/>
          <p:cNvSpPr txBox="1"/>
          <p:nvPr/>
        </p:nvSpPr>
        <p:spPr>
          <a:xfrm>
            <a:off x="629393" y="5976598"/>
            <a:ext cx="642561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4" name="Shape 1574"/>
        <p:cNvGrpSpPr/>
        <p:nvPr/>
      </p:nvGrpSpPr>
      <p:grpSpPr>
        <a:xfrm>
          <a:off x="0" y="0"/>
          <a:ext cx="0" cy="0"/>
          <a:chOff x="0" y="0"/>
          <a:chExt cx="0" cy="0"/>
        </a:xfrm>
      </p:grpSpPr>
      <p:sp>
        <p:nvSpPr>
          <p:cNvPr id="1575" name="Shape 1575"/>
          <p:cNvSpPr txBox="1"/>
          <p:nvPr>
            <p:ph type="title"/>
          </p:nvPr>
        </p:nvSpPr>
        <p:spPr>
          <a:xfrm>
            <a:off x="455612" y="101600"/>
            <a:ext cx="8596946" cy="79374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IPAC Inbound – Overview</a:t>
            </a:r>
          </a:p>
        </p:txBody>
      </p:sp>
      <p:sp>
        <p:nvSpPr>
          <p:cNvPr id="1576" name="Shape 157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577" name="Shape 1577"/>
          <p:cNvSpPr txBox="1"/>
          <p:nvPr>
            <p:ph idx="1" type="body"/>
          </p:nvPr>
        </p:nvSpPr>
        <p:spPr>
          <a:xfrm>
            <a:off x="439383" y="1155334"/>
            <a:ext cx="8455231" cy="542847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IPAC Inbound </a:t>
            </a:r>
            <a:r>
              <a:rPr b="1" baseline="0" i="1" lang="en-US" sz="2000" u="none" cap="none" strike="noStrike">
                <a:solidFill>
                  <a:schemeClr val="dk1"/>
                </a:solidFill>
                <a:latin typeface="Arial"/>
                <a:ea typeface="Arial"/>
                <a:cs typeface="Arial"/>
                <a:sym typeface="Arial"/>
              </a:rPr>
              <a:t>(GSIPACIN) -</a:t>
            </a:r>
            <a:r>
              <a:rPr b="0" baseline="0" i="0" lang="en-US" sz="2000" u="none" cap="none" strike="noStrike">
                <a:solidFill>
                  <a:schemeClr val="dk1"/>
                </a:solidFill>
                <a:latin typeface="Arial"/>
                <a:ea typeface="Arial"/>
                <a:cs typeface="Arial"/>
                <a:sym typeface="Arial"/>
              </a:rPr>
              <a:t> used to upload IPAC data from Treasury into Pegasys in order to create collections</a:t>
            </a:r>
          </a:p>
          <a:p>
            <a:pPr indent="-165100" lvl="0" marL="23177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22250" lvl="0" marL="231775" marR="0" rtl="0" algn="l">
              <a:spcBef>
                <a:spcPts val="300"/>
              </a:spcBef>
              <a:spcAft>
                <a:spcPts val="0"/>
              </a:spcAft>
              <a:buClr>
                <a:srgbClr val="AF242B"/>
              </a:buClr>
              <a:buFont typeface="Noto Sans Symbols"/>
              <a:buNone/>
            </a:pPr>
            <a:r>
              <a:t/>
            </a:r>
            <a:endParaRPr b="0" baseline="0" i="0" sz="2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IPAC Inbound creates the following types of transactions: </a:t>
            </a:r>
          </a:p>
          <a:p>
            <a:pPr indent="-346075" lvl="1" marL="688975" marR="0" rtl="0" algn="l">
              <a:spcBef>
                <a:spcPts val="6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Confirmations of IPAC Outbound Billings:</a:t>
            </a:r>
          </a:p>
          <a:p>
            <a:pPr indent="-349250" lvl="2" marL="1035050" marR="0" rtl="0" algn="l">
              <a:spcBef>
                <a:spcPts val="6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Bill Confirmations/Collections</a:t>
            </a:r>
            <a:r>
              <a:rPr b="0" baseline="0" i="0" lang="en-US" sz="1800" u="none" cap="none" strike="noStrike">
                <a:solidFill>
                  <a:schemeClr val="dk1"/>
                </a:solidFill>
                <a:latin typeface="Arial"/>
                <a:ea typeface="Arial"/>
                <a:cs typeface="Arial"/>
                <a:sym typeface="Arial"/>
              </a:rPr>
              <a:t> (Cash Receipt documents)</a:t>
            </a:r>
          </a:p>
          <a:p>
            <a:pPr indent="-352425" lvl="3" marL="13811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 Inbound confirm bills submitted to Treasury via IPAC Outbound</a:t>
            </a:r>
          </a:p>
          <a:p>
            <a:pPr indent="-346075" lvl="1" marL="688975" marR="0" rtl="0" algn="l">
              <a:spcBef>
                <a:spcPts val="6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New transactions not initiated by GSA via IPAC Outbound or GOALs</a:t>
            </a:r>
          </a:p>
          <a:p>
            <a:pPr indent="-349250" lvl="2" marL="1035050" marR="0" rtl="0" algn="l">
              <a:spcBef>
                <a:spcPts val="6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Adjustments/Chargebacks</a:t>
            </a:r>
            <a:r>
              <a:rPr b="0" baseline="0" i="0" lang="en-US" sz="1800" u="none" cap="none" strike="noStrike">
                <a:solidFill>
                  <a:schemeClr val="dk1"/>
                </a:solidFill>
                <a:latin typeface="Arial"/>
                <a:ea typeface="Arial"/>
                <a:cs typeface="Arial"/>
                <a:sym typeface="Arial"/>
              </a:rPr>
              <a:t> (Cash Receipt and Itemized Payment documents)</a:t>
            </a:r>
          </a:p>
          <a:p>
            <a:pPr indent="-352425" lvl="3" marL="13811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Chargebacks of bills/refunds</a:t>
            </a:r>
          </a:p>
          <a:p>
            <a:pPr indent="-203200" lvl="0" marL="231775" marR="0" rtl="0" algn="l">
              <a:spcBef>
                <a:spcPts val="420"/>
              </a:spcBef>
              <a:spcAft>
                <a:spcPts val="0"/>
              </a:spcAft>
              <a:buClr>
                <a:srgbClr val="AF242B"/>
              </a:buClr>
              <a:buFont typeface="Noto Sans Symbols"/>
              <a:buNone/>
            </a:pPr>
            <a:r>
              <a:t/>
            </a:r>
            <a:endParaRPr b="0" baseline="0" i="0" sz="600" u="none" cap="none" strike="noStrike">
              <a:solidFill>
                <a:schemeClr val="dk1"/>
              </a:solidFill>
              <a:latin typeface="Arial"/>
              <a:ea typeface="Arial"/>
              <a:cs typeface="Arial"/>
              <a:sym typeface="Arial"/>
            </a:endParaRPr>
          </a:p>
          <a:p>
            <a:pPr indent="-149225" lvl="1" marL="56832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578" name="Shape 1578"/>
          <p:cNvSpPr txBox="1"/>
          <p:nvPr>
            <p:ph idx="12" type="sldNum"/>
          </p:nvPr>
        </p:nvSpPr>
        <p:spPr>
          <a:xfrm>
            <a:off x="-66675" y="6245225"/>
            <a:ext cx="503238"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0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Billing Methods – ITC / Recycling Usage</a:t>
            </a:r>
          </a:p>
        </p:txBody>
      </p:sp>
      <p:sp>
        <p:nvSpPr>
          <p:cNvPr id="430" name="Shape 43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31" name="Shape 431"/>
          <p:cNvSpPr txBox="1"/>
          <p:nvPr>
            <p:ph idx="12" type="sldNum"/>
          </p:nvPr>
        </p:nvSpPr>
        <p:spPr>
          <a:xfrm>
            <a:off x="0" y="6553200"/>
            <a:ext cx="435697" cy="30479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32" name="Shape 432"/>
          <p:cNvSpPr txBox="1"/>
          <p:nvPr/>
        </p:nvSpPr>
        <p:spPr>
          <a:xfrm>
            <a:off x="435933" y="1461294"/>
            <a:ext cx="8708064"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sng" cap="none" strike="noStrike">
                <a:solidFill>
                  <a:schemeClr val="dk1"/>
                </a:solidFill>
                <a:latin typeface="Arial"/>
                <a:ea typeface="Arial"/>
                <a:cs typeface="Arial"/>
                <a:sym typeface="Arial"/>
              </a:rPr>
              <a:t>Recycling</a:t>
            </a:r>
            <a:r>
              <a:rPr b="0" baseline="0" i="0" lang="en-US" sz="2200" u="none" cap="none" strike="noStrike">
                <a:solidFill>
                  <a:schemeClr val="dk1"/>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Uses </a:t>
            </a:r>
            <a:r>
              <a:rPr b="1" baseline="0" i="0" lang="en-US" sz="2000" u="none" cap="none" strike="noStrike">
                <a:solidFill>
                  <a:schemeClr val="dk1"/>
                </a:solidFill>
                <a:latin typeface="Arial"/>
                <a:ea typeface="Arial"/>
                <a:cs typeface="Arial"/>
                <a:sym typeface="Arial"/>
              </a:rPr>
              <a:t>Standard/Non-IPAC</a:t>
            </a:r>
            <a:r>
              <a:rPr b="0" baseline="0" i="0" lang="en-US" sz="2000" u="none" cap="none" strike="noStrike">
                <a:solidFill>
                  <a:schemeClr val="dk1"/>
                </a:solidFill>
                <a:latin typeface="Arial"/>
                <a:ea typeface="Arial"/>
                <a:cs typeface="Arial"/>
                <a:sym typeface="Arial"/>
              </a:rPr>
              <a:t> Billing Method</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Uses </a:t>
            </a:r>
            <a:r>
              <a:rPr b="1" baseline="0" i="0" lang="en-US" sz="2000" u="none" cap="none" strike="noStrike">
                <a:solidFill>
                  <a:schemeClr val="dk1"/>
                </a:solidFill>
                <a:latin typeface="Arial"/>
                <a:ea typeface="Arial"/>
                <a:cs typeface="Arial"/>
                <a:sym typeface="Arial"/>
              </a:rPr>
              <a:t>IPAC</a:t>
            </a:r>
            <a:r>
              <a:rPr b="0" baseline="0" i="0" lang="en-US" sz="2000" u="none" cap="none" strike="noStrike">
                <a:solidFill>
                  <a:schemeClr val="dk1"/>
                </a:solidFill>
                <a:latin typeface="Arial"/>
                <a:ea typeface="Arial"/>
                <a:cs typeface="Arial"/>
                <a:sym typeface="Arial"/>
              </a:rPr>
              <a:t> for </a:t>
            </a:r>
            <a:r>
              <a:rPr b="0" baseline="0" i="0" lang="en-US" sz="2000" u="sng" cap="none" strike="noStrike">
                <a:solidFill>
                  <a:schemeClr val="dk1"/>
                </a:solidFill>
                <a:latin typeface="Arial"/>
                <a:ea typeface="Arial"/>
                <a:cs typeface="Arial"/>
                <a:sym typeface="Arial"/>
              </a:rPr>
              <a:t>year-end IPAC refunds to Federal agencies</a:t>
            </a:r>
          </a:p>
          <a:p>
            <a:pPr indent="-120650" lvl="1" marL="568325" marR="0" rtl="0" algn="l">
              <a:spcBef>
                <a:spcPts val="120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200" u="sng" cap="none" strike="noStrike">
                <a:solidFill>
                  <a:schemeClr val="dk1"/>
                </a:solidFill>
                <a:latin typeface="Arial"/>
                <a:ea typeface="Arial"/>
                <a:cs typeface="Arial"/>
                <a:sym typeface="Arial"/>
              </a:rPr>
              <a:t>ITC</a:t>
            </a:r>
            <a:r>
              <a:rPr b="0" baseline="0" i="0" lang="en-US" sz="2200" u="none" cap="none" strike="noStrike">
                <a:solidFill>
                  <a:schemeClr val="dk1"/>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Uses </a:t>
            </a:r>
            <a:r>
              <a:rPr b="1" baseline="0" i="0" lang="en-US" sz="2000" u="none" cap="none" strike="noStrike">
                <a:solidFill>
                  <a:schemeClr val="dk1"/>
                </a:solidFill>
                <a:latin typeface="Arial"/>
                <a:ea typeface="Arial"/>
                <a:cs typeface="Arial"/>
                <a:sym typeface="Arial"/>
              </a:rPr>
              <a:t>IPAC</a:t>
            </a:r>
            <a:r>
              <a:rPr b="0" baseline="0" i="0" lang="en-US" sz="2000" u="none" cap="none" strike="noStrike">
                <a:solidFill>
                  <a:schemeClr val="dk1"/>
                </a:solidFill>
                <a:latin typeface="Arial"/>
                <a:ea typeface="Arial"/>
                <a:cs typeface="Arial"/>
                <a:sym typeface="Arial"/>
              </a:rPr>
              <a:t> Billing Method to </a:t>
            </a:r>
            <a:r>
              <a:rPr b="0" baseline="0" i="0" lang="en-US" sz="2000" u="sng" cap="none" strike="noStrike">
                <a:solidFill>
                  <a:schemeClr val="dk1"/>
                </a:solidFill>
                <a:latin typeface="Arial"/>
                <a:ea typeface="Arial"/>
                <a:cs typeface="Arial"/>
                <a:sym typeface="Arial"/>
              </a:rPr>
              <a:t>pull payments</a:t>
            </a:r>
            <a:r>
              <a:rPr b="0" baseline="0" i="0" lang="en-US" sz="2000" u="none" cap="none" strike="noStrike">
                <a:solidFill>
                  <a:schemeClr val="dk1"/>
                </a:solidFill>
                <a:latin typeface="Arial"/>
                <a:ea typeface="Arial"/>
                <a:cs typeface="Arial"/>
                <a:sym typeface="Arial"/>
              </a:rPr>
              <a:t> from Federal customers configured to use IPAC</a:t>
            </a:r>
          </a:p>
          <a:p>
            <a:pPr indent="-225425" lvl="1" marL="56832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Accepts customer payments from non-Federal customers for </a:t>
            </a:r>
            <a:r>
              <a:rPr b="1" baseline="0" i="0" lang="en-US" sz="2000" u="none" cap="none" strike="noStrike">
                <a:solidFill>
                  <a:schemeClr val="dk1"/>
                </a:solidFill>
                <a:latin typeface="Arial"/>
                <a:ea typeface="Arial"/>
                <a:cs typeface="Arial"/>
                <a:sym typeface="Arial"/>
              </a:rPr>
              <a:t>non-IPAC</a:t>
            </a:r>
            <a:r>
              <a:rPr b="0" baseline="0" i="0" lang="en-US" sz="2000" u="none" cap="none" strike="noStrike">
                <a:solidFill>
                  <a:schemeClr val="dk1"/>
                </a:solidFill>
                <a:latin typeface="Arial"/>
                <a:ea typeface="Arial"/>
                <a:cs typeface="Arial"/>
                <a:sym typeface="Arial"/>
              </a:rPr>
              <a:t> “</a:t>
            </a:r>
            <a:r>
              <a:rPr b="0" baseline="0" i="0" lang="en-US" sz="2000" u="sng" cap="none" strike="noStrike">
                <a:solidFill>
                  <a:schemeClr val="dk1"/>
                </a:solidFill>
                <a:latin typeface="Arial"/>
                <a:ea typeface="Arial"/>
                <a:cs typeface="Arial"/>
                <a:sym typeface="Arial"/>
              </a:rPr>
              <a:t>collections-only</a:t>
            </a:r>
            <a:r>
              <a:rPr b="0" baseline="0" i="0" lang="en-US" sz="2000" u="none" cap="none" strike="noStrike">
                <a:solidFill>
                  <a:schemeClr val="dk1"/>
                </a:solidFill>
                <a:latin typeface="Arial"/>
                <a:ea typeface="Arial"/>
                <a:cs typeface="Arial"/>
                <a:sym typeface="Arial"/>
              </a:rPr>
              <a:t>” transactions</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5" name="Shape 1605"/>
        <p:cNvGrpSpPr/>
        <p:nvPr/>
      </p:nvGrpSpPr>
      <p:grpSpPr>
        <a:xfrm>
          <a:off x="0" y="0"/>
          <a:ext cx="0" cy="0"/>
          <a:chOff x="0" y="0"/>
          <a:chExt cx="0" cy="0"/>
        </a:xfrm>
      </p:grpSpPr>
      <p:sp>
        <p:nvSpPr>
          <p:cNvPr id="1606" name="Shape 1606"/>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Inbound – Updates</a:t>
            </a:r>
          </a:p>
        </p:txBody>
      </p:sp>
      <p:cxnSp>
        <p:nvCxnSpPr>
          <p:cNvPr id="1607" name="Shape 1607"/>
          <p:cNvCxnSpPr/>
          <p:nvPr/>
        </p:nvCxnSpPr>
        <p:spPr>
          <a:xfrm>
            <a:off x="4795642" y="3685319"/>
            <a:ext cx="536378" cy="922306"/>
          </a:xfrm>
          <a:prstGeom prst="straightConnector1">
            <a:avLst/>
          </a:prstGeom>
          <a:solidFill>
            <a:srgbClr val="ED171F"/>
          </a:solidFill>
          <a:ln>
            <a:noFill/>
          </a:ln>
        </p:spPr>
      </p:cxnSp>
      <p:cxnSp>
        <p:nvCxnSpPr>
          <p:cNvPr id="1608" name="Shape 1608"/>
          <p:cNvCxnSpPr/>
          <p:nvPr/>
        </p:nvCxnSpPr>
        <p:spPr>
          <a:xfrm>
            <a:off x="4795642" y="3685319"/>
            <a:ext cx="512627" cy="874804"/>
          </a:xfrm>
          <a:prstGeom prst="straightConnector1">
            <a:avLst/>
          </a:prstGeom>
          <a:solidFill>
            <a:srgbClr val="ED171F"/>
          </a:solidFill>
          <a:ln>
            <a:noFill/>
          </a:ln>
        </p:spPr>
      </p:cxnSp>
      <p:sp>
        <p:nvSpPr>
          <p:cNvPr id="1609" name="Shape 1609"/>
          <p:cNvSpPr txBox="1"/>
          <p:nvPr>
            <p:ph idx="12" type="sldNum"/>
          </p:nvPr>
        </p:nvSpPr>
        <p:spPr>
          <a:xfrm>
            <a:off x="0" y="6551271"/>
            <a:ext cx="451413" cy="30672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10" name="Shape 1610"/>
          <p:cNvSpPr txBox="1"/>
          <p:nvPr>
            <p:ph idx="1" type="body"/>
          </p:nvPr>
        </p:nvSpPr>
        <p:spPr>
          <a:xfrm>
            <a:off x="551527" y="1172325"/>
            <a:ext cx="8229600" cy="50147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sng" cap="none" strike="noStrike">
                <a:solidFill>
                  <a:schemeClr val="dk1"/>
                </a:solidFill>
                <a:latin typeface="Arial"/>
                <a:ea typeface="Arial"/>
                <a:cs typeface="Arial"/>
                <a:sym typeface="Arial"/>
              </a:rPr>
              <a:t>IPAC Inbound Collection Updates:</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Creates Confirmation Transactions</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Cash Receipts (CRs) represent collection of cash</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Document Type – IR7</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Updates Referenced Documents</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CRs liquidate/close IPAC BDs </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CR is the Treasury confirmation of the billing transaction</a:t>
            </a: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IPAC Status- Article level indicator</a:t>
            </a:r>
          </a:p>
          <a:p>
            <a:pPr indent="-225425" lvl="1" marL="56832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Many different values that correspond to the IPAC lifecycle in Pegasys</a:t>
            </a:r>
          </a:p>
          <a:p>
            <a:pPr indent="-225425" lvl="1" marL="568325" marR="0" rtl="0" algn="l">
              <a:spcBef>
                <a:spcPts val="400"/>
              </a:spcBef>
              <a:spcAft>
                <a:spcPts val="0"/>
              </a:spcAft>
              <a:buClr>
                <a:srgbClr val="AF242B"/>
              </a:buClr>
              <a:buSzPct val="75000"/>
              <a:buFont typeface="Noto Sans Symbols"/>
              <a:buChar char="•"/>
            </a:pPr>
            <a:r>
              <a:rPr b="0" baseline="0" i="1" lang="en-US" sz="2000" u="none" cap="none" strike="noStrike">
                <a:solidFill>
                  <a:schemeClr val="dk1"/>
                </a:solidFill>
                <a:latin typeface="Arial"/>
                <a:ea typeface="Arial"/>
                <a:cs typeface="Arial"/>
                <a:sym typeface="Arial"/>
              </a:rPr>
              <a:t>Set to “Confirmed” by GSIPACIN on BDs, CRs </a:t>
            </a:r>
          </a:p>
          <a:p>
            <a:pPr indent="-3175" lvl="1" marL="346075" marR="0" rtl="0" algn="l">
              <a:spcBef>
                <a:spcPts val="400"/>
              </a:spcBef>
              <a:spcAft>
                <a:spcPts val="0"/>
              </a:spcAft>
              <a:buClr>
                <a:srgbClr val="AF242B"/>
              </a:buClr>
              <a:buSzPct val="25000"/>
              <a:buFont typeface="Noto Sans Symbols"/>
              <a:buNone/>
            </a:pPr>
            <a:r>
              <a:rPr b="0" baseline="0" i="1" lang="en-US" sz="2000" u="none" cap="none" strike="noStrike">
                <a:solidFill>
                  <a:schemeClr val="dk1"/>
                </a:solidFill>
                <a:latin typeface="Arial"/>
                <a:ea typeface="Arial"/>
                <a:cs typeface="Arial"/>
                <a:sym typeface="Arial"/>
              </a:rPr>
              <a:t>   (Confirming the BD)</a:t>
            </a: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611" name="Shape 1611"/>
          <p:cNvSpPr txBox="1"/>
          <p:nvPr>
            <p:ph idx="4294967295" type="ftr"/>
          </p:nvPr>
        </p:nvSpPr>
        <p:spPr>
          <a:xfrm>
            <a:off x="376177"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12" name="Shape 1612"/>
          <p:cNvSpPr txBox="1"/>
          <p:nvPr/>
        </p:nvSpPr>
        <p:spPr>
          <a:xfrm>
            <a:off x="558377" y="6298139"/>
            <a:ext cx="7243436" cy="33855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1" lang="en-US" sz="1600" u="sng" cap="none" strike="noStrike">
                <a:solidFill>
                  <a:srgbClr val="000000"/>
                </a:solidFill>
                <a:latin typeface="Arial"/>
                <a:ea typeface="Arial"/>
                <a:cs typeface="Arial"/>
                <a:sym typeface="Arial"/>
              </a:rPr>
              <a:t>Note:</a:t>
            </a:r>
            <a:r>
              <a:rPr b="0" baseline="0" i="1" lang="en-US" sz="1600" u="none" cap="none" strike="noStrike">
                <a:solidFill>
                  <a:srgbClr val="000000"/>
                </a:solidFill>
                <a:latin typeface="Arial"/>
                <a:ea typeface="Arial"/>
                <a:cs typeface="Arial"/>
                <a:sym typeface="Arial"/>
              </a:rPr>
              <a:t> </a:t>
            </a:r>
            <a:r>
              <a:rPr b="0" baseline="0" i="0" lang="en-US" sz="1600" u="none" cap="none" strike="noStrike">
                <a:solidFill>
                  <a:srgbClr val="000000"/>
                </a:solidFill>
                <a:latin typeface="Arial"/>
                <a:ea typeface="Arial"/>
                <a:cs typeface="Arial"/>
                <a:sym typeface="Arial"/>
              </a:rPr>
              <a:t>More information on IPAC can be found in the IPAC Lifecycle course.</a:t>
            </a: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7" name="Shape 1617"/>
        <p:cNvGrpSpPr/>
        <p:nvPr/>
      </p:nvGrpSpPr>
      <p:grpSpPr>
        <a:xfrm>
          <a:off x="0" y="0"/>
          <a:ext cx="0" cy="0"/>
          <a:chOff x="0" y="0"/>
          <a:chExt cx="0" cy="0"/>
        </a:xfrm>
      </p:grpSpPr>
      <p:sp>
        <p:nvSpPr>
          <p:cNvPr id="1618" name="Shape 161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Chargebacks – Overview</a:t>
            </a:r>
          </a:p>
        </p:txBody>
      </p:sp>
      <p:sp>
        <p:nvSpPr>
          <p:cNvPr id="1619" name="Shape 1619"/>
          <p:cNvSpPr txBox="1"/>
          <p:nvPr>
            <p:ph idx="1" type="body"/>
          </p:nvPr>
        </p:nvSpPr>
        <p:spPr>
          <a:xfrm>
            <a:off x="469900" y="1309576"/>
            <a:ext cx="8472488" cy="47116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1800" u="none" cap="none" strike="noStrike">
                <a:solidFill>
                  <a:schemeClr val="dk1"/>
                </a:solidFill>
                <a:latin typeface="Arial"/>
                <a:ea typeface="Arial"/>
                <a:cs typeface="Arial"/>
                <a:sym typeface="Arial"/>
              </a:rPr>
              <a:t>Chargebacks as defined by Treasury (“Adjustments”)</a:t>
            </a:r>
            <a:r>
              <a:rPr b="0" baseline="0" i="0" lang="en-US" sz="1800" u="none" cap="none" strike="noStrike">
                <a:solidFill>
                  <a:schemeClr val="dk1"/>
                </a:solidFill>
                <a:latin typeface="Arial"/>
                <a:ea typeface="Arial"/>
                <a:cs typeface="Arial"/>
                <a:sym typeface="Arial"/>
              </a:rPr>
              <a:t>:</a:t>
            </a:r>
          </a:p>
          <a:p>
            <a:pPr indent="-184150"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a customer agency disagrees with an IPAC transaction sent from GSA, they “charge back” the transaction</a:t>
            </a:r>
          </a:p>
          <a:p>
            <a:pPr indent="-184150"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Treasury calls chargebacks “</a:t>
            </a:r>
            <a:r>
              <a:rPr b="0" baseline="0" i="0" lang="en-US" sz="1800" u="sng" cap="none" strike="noStrike">
                <a:solidFill>
                  <a:schemeClr val="dk1"/>
                </a:solidFill>
                <a:latin typeface="Arial"/>
                <a:ea typeface="Arial"/>
                <a:cs typeface="Arial"/>
                <a:sym typeface="Arial"/>
              </a:rPr>
              <a:t>Adjustments</a:t>
            </a:r>
            <a:r>
              <a:rPr b="0" baseline="0" i="0" lang="en-US" sz="1800" u="none" cap="none" strike="noStrike">
                <a:solidFill>
                  <a:schemeClr val="dk1"/>
                </a:solidFill>
                <a:latin typeface="Arial"/>
                <a:ea typeface="Arial"/>
                <a:cs typeface="Arial"/>
                <a:sym typeface="Arial"/>
              </a:rPr>
              <a:t>”:</a:t>
            </a:r>
          </a:p>
          <a:p>
            <a:pPr indent="-177800" lvl="1" marL="56832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An Adjustment is a transaction the </a:t>
            </a:r>
            <a:r>
              <a:rPr b="0" baseline="0" i="0" lang="en-US" sz="1800" u="sng" cap="none" strike="noStrike">
                <a:solidFill>
                  <a:schemeClr val="dk1"/>
                </a:solidFill>
                <a:latin typeface="Arial"/>
                <a:ea typeface="Arial"/>
                <a:cs typeface="Arial"/>
                <a:sym typeface="Arial"/>
              </a:rPr>
              <a:t>customer agency initiates</a:t>
            </a:r>
            <a:r>
              <a:rPr b="0" baseline="0" i="0" lang="en-US" sz="1800" u="none" cap="none" strike="noStrike">
                <a:solidFill>
                  <a:schemeClr val="dk1"/>
                </a:solidFill>
                <a:latin typeface="Arial"/>
                <a:ea typeface="Arial"/>
                <a:cs typeface="Arial"/>
                <a:sym typeface="Arial"/>
              </a:rPr>
              <a:t> to adjust an erroneous or incorrect payment or collection </a:t>
            </a:r>
          </a:p>
          <a:p>
            <a:pPr indent="-193675" lvl="2" marL="914400"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41300" lvl="2" marL="914400"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Agencies can only use adjustments to </a:t>
            </a:r>
            <a:r>
              <a:rPr b="1" baseline="0" i="0" lang="en-US" sz="1800" u="sng" cap="none" strike="noStrike">
                <a:solidFill>
                  <a:schemeClr val="dk1"/>
                </a:solidFill>
                <a:latin typeface="Arial"/>
                <a:ea typeface="Arial"/>
                <a:cs typeface="Arial"/>
                <a:sym typeface="Arial"/>
              </a:rPr>
              <a:t>reduce (adjust down)</a:t>
            </a:r>
            <a:r>
              <a:rPr b="0" baseline="0" i="0" lang="en-US" sz="1800" u="sng" cap="none" strike="noStrike">
                <a:solidFill>
                  <a:schemeClr val="dk1"/>
                </a:solidFill>
                <a:latin typeface="Arial"/>
                <a:ea typeface="Arial"/>
                <a:cs typeface="Arial"/>
                <a:sym typeface="Arial"/>
              </a:rPr>
              <a:t> the original transaction amount </a:t>
            </a:r>
          </a:p>
          <a:p>
            <a:pPr indent="-193675" lvl="2" marL="914400"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41300" lvl="2" marL="914400"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Agencies can only process an adjustment against a payment or collection that is </a:t>
            </a:r>
            <a:r>
              <a:rPr b="1" baseline="0" i="0" lang="en-US" sz="1800" u="sng" cap="none" strike="noStrike">
                <a:solidFill>
                  <a:schemeClr val="dk1"/>
                </a:solidFill>
                <a:latin typeface="Arial"/>
                <a:ea typeface="Arial"/>
                <a:cs typeface="Arial"/>
                <a:sym typeface="Arial"/>
              </a:rPr>
              <a:t>90 days old or less</a:t>
            </a:r>
            <a:r>
              <a:rPr b="0" baseline="0" i="0" lang="en-US" sz="1800" u="sng" cap="none" strike="noStrike">
                <a:solidFill>
                  <a:schemeClr val="dk1"/>
                </a:solidFill>
                <a:latin typeface="Arial"/>
                <a:ea typeface="Arial"/>
                <a:cs typeface="Arial"/>
                <a:sym typeface="Arial"/>
              </a:rPr>
              <a:t> from the age of the transaction’s accomplished date</a:t>
            </a:r>
          </a:p>
          <a:p>
            <a:pPr indent="-184150" lvl="0" marL="2317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90 Day Window - Treasury limits adjustment transactions to </a:t>
            </a:r>
            <a:r>
              <a:rPr b="1" baseline="0" i="0" lang="en-US" sz="1800" u="sng" cap="none" strike="noStrike">
                <a:solidFill>
                  <a:schemeClr val="dk1"/>
                </a:solidFill>
                <a:latin typeface="Arial"/>
                <a:ea typeface="Arial"/>
                <a:cs typeface="Arial"/>
                <a:sym typeface="Arial"/>
              </a:rPr>
              <a:t>90 days</a:t>
            </a:r>
            <a:r>
              <a:rPr b="0" baseline="0" i="0" lang="en-US" sz="1800" u="sng" cap="none" strike="noStrike">
                <a:solidFill>
                  <a:schemeClr val="dk1"/>
                </a:solidFill>
                <a:latin typeface="Arial"/>
                <a:ea typeface="Arial"/>
                <a:cs typeface="Arial"/>
                <a:sym typeface="Arial"/>
              </a:rPr>
              <a:t> of the original transaction’s accomplish date</a:t>
            </a:r>
          </a:p>
        </p:txBody>
      </p:sp>
      <p:sp>
        <p:nvSpPr>
          <p:cNvPr id="1620" name="Shape 1620"/>
          <p:cNvSpPr txBox="1"/>
          <p:nvPr>
            <p:ph idx="11" type="ftr"/>
          </p:nvPr>
        </p:nvSpPr>
        <p:spPr>
          <a:xfrm>
            <a:off x="399326"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21" name="Shape 1621"/>
          <p:cNvSpPr txBox="1"/>
          <p:nvPr>
            <p:ph idx="12" type="sldNum"/>
          </p:nvPr>
        </p:nvSpPr>
        <p:spPr>
          <a:xfrm>
            <a:off x="0" y="6629400"/>
            <a:ext cx="522513" cy="21748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6" name="Shape 1626"/>
        <p:cNvGrpSpPr/>
        <p:nvPr/>
      </p:nvGrpSpPr>
      <p:grpSpPr>
        <a:xfrm>
          <a:off x="0" y="0"/>
          <a:ext cx="0" cy="0"/>
          <a:chOff x="0" y="0"/>
          <a:chExt cx="0" cy="0"/>
        </a:xfrm>
      </p:grpSpPr>
      <p:sp>
        <p:nvSpPr>
          <p:cNvPr id="1627" name="Shape 1627"/>
          <p:cNvSpPr txBox="1"/>
          <p:nvPr>
            <p:ph type="title"/>
          </p:nvPr>
        </p:nvSpPr>
        <p:spPr>
          <a:xfrm>
            <a:off x="43186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IPAC Transaction Query Overview</a:t>
            </a:r>
          </a:p>
        </p:txBody>
      </p:sp>
      <p:cxnSp>
        <p:nvCxnSpPr>
          <p:cNvPr id="1628" name="Shape 1628"/>
          <p:cNvCxnSpPr/>
          <p:nvPr/>
        </p:nvCxnSpPr>
        <p:spPr>
          <a:xfrm>
            <a:off x="4795642" y="3685319"/>
            <a:ext cx="536378" cy="922306"/>
          </a:xfrm>
          <a:prstGeom prst="straightConnector1">
            <a:avLst/>
          </a:prstGeom>
          <a:solidFill>
            <a:srgbClr val="ED171F"/>
          </a:solidFill>
          <a:ln>
            <a:noFill/>
          </a:ln>
        </p:spPr>
      </p:cxnSp>
      <p:cxnSp>
        <p:nvCxnSpPr>
          <p:cNvPr id="1629" name="Shape 1629"/>
          <p:cNvCxnSpPr/>
          <p:nvPr/>
        </p:nvCxnSpPr>
        <p:spPr>
          <a:xfrm>
            <a:off x="4795642" y="3685319"/>
            <a:ext cx="512627" cy="874804"/>
          </a:xfrm>
          <a:prstGeom prst="straightConnector1">
            <a:avLst/>
          </a:prstGeom>
          <a:solidFill>
            <a:srgbClr val="ED171F"/>
          </a:solidFill>
          <a:ln>
            <a:noFill/>
          </a:ln>
        </p:spPr>
      </p:cxnSp>
      <p:sp>
        <p:nvSpPr>
          <p:cNvPr id="1630" name="Shape 1630"/>
          <p:cNvSpPr txBox="1"/>
          <p:nvPr>
            <p:ph idx="12" type="sldNum"/>
          </p:nvPr>
        </p:nvSpPr>
        <p:spPr>
          <a:xfrm>
            <a:off x="0" y="6574420"/>
            <a:ext cx="486135" cy="27246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31" name="Shape 1631"/>
          <p:cNvSpPr txBox="1"/>
          <p:nvPr>
            <p:ph idx="1" type="body"/>
          </p:nvPr>
        </p:nvSpPr>
        <p:spPr>
          <a:xfrm>
            <a:off x="582158" y="1216251"/>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SzPct val="25000"/>
              <a:buFont typeface="Noto Sans Symbols"/>
              <a:buNone/>
            </a:pPr>
            <a:r>
              <a:rPr b="1" baseline="0" i="0" lang="en-US" sz="2000" u="none" cap="none" strike="noStrike">
                <a:solidFill>
                  <a:schemeClr val="dk1"/>
                </a:solidFill>
                <a:latin typeface="Arial"/>
                <a:ea typeface="Arial"/>
                <a:cs typeface="Arial"/>
                <a:sym typeface="Arial"/>
              </a:rPr>
              <a:t>IPAC Transaction Query</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Cash Receipts created by IPAC Inbound can be viewed on the IPAC Transaction Query</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IPAC Transaction Query is also used to research and review transactions sent to IPAC via IPAC Outbound process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Can be used to find Rejected Documents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Can be used to search by IPAC Status</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Can create Correspondence from IPAC Transaction Query</a:t>
            </a:r>
          </a:p>
          <a:p>
            <a:pPr indent="-107950" lvl="0" marL="231775" marR="0" rtl="0" algn="l">
              <a:spcBef>
                <a:spcPts val="11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632" name="Shape 1632"/>
          <p:cNvSpPr txBox="1"/>
          <p:nvPr>
            <p:ph idx="4294967295"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7" name="Shape 1637"/>
        <p:cNvGrpSpPr/>
        <p:nvPr/>
      </p:nvGrpSpPr>
      <p:grpSpPr>
        <a:xfrm>
          <a:off x="0" y="0"/>
          <a:ext cx="0" cy="0"/>
          <a:chOff x="0" y="0"/>
          <a:chExt cx="0" cy="0"/>
        </a:xfrm>
      </p:grpSpPr>
      <p:pic>
        <p:nvPicPr>
          <p:cNvPr id="1638" name="Shape 1638"/>
          <p:cNvPicPr preferRelativeResize="0"/>
          <p:nvPr/>
        </p:nvPicPr>
        <p:blipFill rotWithShape="1">
          <a:blip r:embed="rId3">
            <a:alphaModFix/>
          </a:blip>
          <a:srcRect b="0" l="0" r="0" t="0"/>
          <a:stretch/>
        </p:blipFill>
        <p:spPr>
          <a:xfrm>
            <a:off x="913387" y="1609634"/>
            <a:ext cx="6111363" cy="4135453"/>
          </a:xfrm>
          <a:prstGeom prst="rect">
            <a:avLst/>
          </a:prstGeom>
          <a:noFill/>
          <a:ln>
            <a:noFill/>
          </a:ln>
        </p:spPr>
      </p:pic>
      <p:sp>
        <p:nvSpPr>
          <p:cNvPr id="1639" name="Shape 1639"/>
          <p:cNvSpPr txBox="1"/>
          <p:nvPr>
            <p:ph type="title"/>
          </p:nvPr>
        </p:nvSpPr>
        <p:spPr>
          <a:xfrm>
            <a:off x="455612" y="91440"/>
            <a:ext cx="8525826" cy="80390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IPAC Transaction Query Search Criteria</a:t>
            </a:r>
          </a:p>
        </p:txBody>
      </p:sp>
      <p:sp>
        <p:nvSpPr>
          <p:cNvPr id="1640" name="Shape 164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41" name="Shape 1641"/>
          <p:cNvSpPr txBox="1"/>
          <p:nvPr>
            <p:ph idx="12" type="sldNum"/>
          </p:nvPr>
        </p:nvSpPr>
        <p:spPr>
          <a:xfrm>
            <a:off x="-132223" y="6383453"/>
            <a:ext cx="633045" cy="34314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100" u="none" cap="none" strike="noStrike">
                <a:solidFill>
                  <a:srgbClr val="000000"/>
                </a:solidFill>
                <a:latin typeface="Arial"/>
                <a:ea typeface="Arial"/>
                <a:cs typeface="Arial"/>
                <a:sym typeface="Arial"/>
              </a:rPr>
              <a:t>‹#›</a:t>
            </a:fld>
          </a:p>
        </p:txBody>
      </p:sp>
      <p:sp>
        <p:nvSpPr>
          <p:cNvPr id="1642" name="Shape 1642"/>
          <p:cNvSpPr txBox="1"/>
          <p:nvPr/>
        </p:nvSpPr>
        <p:spPr>
          <a:xfrm>
            <a:off x="492949" y="1170817"/>
            <a:ext cx="7950407" cy="4691061"/>
          </a:xfrm>
          <a:prstGeom prst="rect">
            <a:avLst/>
          </a:prstGeom>
          <a:noFill/>
          <a:ln>
            <a:noFill/>
          </a:ln>
        </p:spPr>
        <p:txBody>
          <a:bodyPr anchorCtr="0" anchor="t" bIns="45700" lIns="91425" rIns="91425" tIns="45700">
            <a:noAutofit/>
          </a:bodyPr>
          <a:lstStyle/>
          <a:p>
            <a:pPr indent="-231775" lvl="1"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&gt; Queries &gt; General System &gt; IPAC Transaction Query</a:t>
            </a: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36525" lvl="1"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55575" lvl="1"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231775" lvl="1" marL="231775"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Additional search criteria available in the IPAC Reference, Additional Criteria, Vendor, Chargeback Information, and Accounting Dimensions search criteria sections</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graphicFrame>
        <p:nvGraphicFramePr>
          <p:cNvPr id="1643" name="Shape 1643"/>
          <p:cNvGraphicFramePr/>
          <p:nvPr/>
        </p:nvGraphicFramePr>
        <p:xfrm>
          <a:off x="7160821" y="1919750"/>
          <a:ext cx="3000000" cy="3000000"/>
        </p:xfrm>
        <a:graphic>
          <a:graphicData uri="http://schemas.openxmlformats.org/drawingml/2006/table">
            <a:tbl>
              <a:tblPr bandRow="1" firstRow="1">
                <a:noFill/>
                <a:tableStyleId>{CA1F03BF-221E-4C7B-ABC3-823618B665F5}</a:tableStyleId>
              </a:tblPr>
              <a:tblGrid>
                <a:gridCol w="1845375"/>
              </a:tblGrid>
              <a:tr h="260225">
                <a:tc>
                  <a:txBody>
                    <a:bodyPr>
                      <a:noAutofit/>
                    </a:bodyPr>
                    <a:lstStyle/>
                    <a:p>
                      <a:pPr indent="0" lvl="0" marL="0" marR="0" rtl="0" algn="l">
                        <a:spcBef>
                          <a:spcPts val="0"/>
                        </a:spcBef>
                        <a:buSzPct val="25000"/>
                        <a:buNone/>
                      </a:pPr>
                      <a:r>
                        <a:rPr baseline="0" lang="en-US" sz="1200" u="none" cap="none" strike="noStrike"/>
                        <a:t>General Criteria</a:t>
                      </a:r>
                    </a:p>
                  </a:txBody>
                  <a:tcPr marT="45725" marB="45725" marR="91450" marL="91450"/>
                </a:tc>
              </a:tr>
              <a:tr h="260225">
                <a:tc>
                  <a:txBody>
                    <a:bodyPr>
                      <a:noAutofit/>
                    </a:bodyPr>
                    <a:lstStyle/>
                    <a:p>
                      <a:pPr indent="0" lvl="0" marL="0" marR="0" rtl="0" algn="l">
                        <a:spcBef>
                          <a:spcPts val="0"/>
                        </a:spcBef>
                        <a:buSzPct val="25000"/>
                        <a:buNone/>
                      </a:pPr>
                      <a:r>
                        <a:rPr b="0" baseline="0" lang="en-US" sz="1200" u="none" cap="none" strike="noStrike"/>
                        <a:t>Document Category</a:t>
                      </a:r>
                    </a:p>
                  </a:txBody>
                  <a:tcPr marT="45725" marB="45725" marR="91450" marL="91450"/>
                </a:tc>
              </a:tr>
              <a:tr h="260225">
                <a:tc>
                  <a:txBody>
                    <a:bodyPr>
                      <a:noAutofit/>
                    </a:bodyPr>
                    <a:lstStyle/>
                    <a:p>
                      <a:pPr indent="0" lvl="0" marL="0" marR="0" rtl="0" algn="l">
                        <a:spcBef>
                          <a:spcPts val="0"/>
                        </a:spcBef>
                        <a:buSzPct val="25000"/>
                        <a:buNone/>
                      </a:pPr>
                      <a:r>
                        <a:rPr b="0" baseline="0" lang="en-US" sz="1200" u="none" cap="none" strike="noStrike"/>
                        <a:t>Document Type</a:t>
                      </a:r>
                    </a:p>
                  </a:txBody>
                  <a:tcPr marT="45725" marB="45725" marR="91450" marL="91450"/>
                </a:tc>
              </a:tr>
              <a:tr h="260225">
                <a:tc>
                  <a:txBody>
                    <a:bodyPr>
                      <a:noAutofit/>
                    </a:bodyPr>
                    <a:lstStyle/>
                    <a:p>
                      <a:pPr indent="0" lvl="0" marL="0" marR="0" rtl="0" algn="l">
                        <a:spcBef>
                          <a:spcPts val="0"/>
                        </a:spcBef>
                        <a:buSzPct val="25000"/>
                        <a:buNone/>
                      </a:pPr>
                      <a:r>
                        <a:rPr b="0" baseline="0" lang="en-US" sz="1200" u="none" cap="none" strike="noStrike"/>
                        <a:t>Document Number</a:t>
                      </a:r>
                    </a:p>
                  </a:txBody>
                  <a:tcPr marT="45725" marB="45725" marR="91450" marL="91450"/>
                </a:tc>
              </a:tr>
            </a:tbl>
          </a:graphicData>
        </a:graphic>
      </p:graphicFrame>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1" name="Shape 1661"/>
        <p:cNvGrpSpPr/>
        <p:nvPr/>
      </p:nvGrpSpPr>
      <p:grpSpPr>
        <a:xfrm>
          <a:off x="0" y="0"/>
          <a:ext cx="0" cy="0"/>
          <a:chOff x="0" y="0"/>
          <a:chExt cx="0" cy="0"/>
        </a:xfrm>
      </p:grpSpPr>
      <p:sp>
        <p:nvSpPr>
          <p:cNvPr id="1662" name="Shape 1662"/>
          <p:cNvSpPr txBox="1"/>
          <p:nvPr>
            <p:ph type="title"/>
          </p:nvPr>
        </p:nvSpPr>
        <p:spPr>
          <a:xfrm>
            <a:off x="455612" y="91440"/>
            <a:ext cx="8160067" cy="803909"/>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IPAC Transaction Query – IPAC Statuses:</a:t>
            </a: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Billing Documents</a:t>
            </a:r>
          </a:p>
        </p:txBody>
      </p:sp>
      <p:sp>
        <p:nvSpPr>
          <p:cNvPr id="1663" name="Shape 166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64" name="Shape 1664"/>
          <p:cNvSpPr txBox="1"/>
          <p:nvPr>
            <p:ph idx="12" type="sldNum"/>
          </p:nvPr>
        </p:nvSpPr>
        <p:spPr>
          <a:xfrm>
            <a:off x="-89197" y="6245225"/>
            <a:ext cx="547687" cy="476249"/>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000" u="none" cap="none" strike="noStrike">
                <a:solidFill>
                  <a:srgbClr val="000000"/>
                </a:solidFill>
                <a:latin typeface="Arial"/>
                <a:ea typeface="Arial"/>
                <a:cs typeface="Arial"/>
                <a:sym typeface="Arial"/>
              </a:rPr>
              <a:t>‹#›</a:t>
            </a:fld>
          </a:p>
        </p:txBody>
      </p:sp>
      <p:graphicFrame>
        <p:nvGraphicFramePr>
          <p:cNvPr id="1665" name="Shape 1665"/>
          <p:cNvGraphicFramePr/>
          <p:nvPr/>
        </p:nvGraphicFramePr>
        <p:xfrm>
          <a:off x="538616" y="1211283"/>
          <a:ext cx="3000000" cy="3000000"/>
        </p:xfrm>
        <a:graphic>
          <a:graphicData uri="http://schemas.openxmlformats.org/drawingml/2006/table">
            <a:tbl>
              <a:tblPr bandRow="1" firstRow="1">
                <a:noFill/>
                <a:tableStyleId>{798E5FB9-2A44-4201-8458-92308FD1E9FC}</a:tableStyleId>
              </a:tblPr>
              <a:tblGrid>
                <a:gridCol w="1340000"/>
                <a:gridCol w="7041875"/>
              </a:tblGrid>
              <a:tr h="283400">
                <a:tc>
                  <a:txBody>
                    <a:bodyPr>
                      <a:noAutofit/>
                    </a:bodyPr>
                    <a:lstStyle/>
                    <a:p>
                      <a:pPr indent="0" lvl="0" marL="0" marR="0" rtl="0" algn="ctr">
                        <a:spcBef>
                          <a:spcPts val="0"/>
                        </a:spcBef>
                        <a:buSzPct val="25000"/>
                        <a:buNone/>
                      </a:pPr>
                      <a:r>
                        <a:rPr baseline="0" lang="en-US" sz="1000" u="none" cap="none" strike="noStrike"/>
                        <a:t>IPAC Status</a:t>
                      </a:r>
                    </a:p>
                  </a:txBody>
                  <a:tcPr marT="45725" marB="45725" marR="91450" marL="91450" anchor="ctr"/>
                </a:tc>
                <a:tc>
                  <a:txBody>
                    <a:bodyPr>
                      <a:noAutofit/>
                    </a:bodyPr>
                    <a:lstStyle/>
                    <a:p>
                      <a:pPr indent="0" lvl="0" marL="0" marR="0" rtl="0" algn="ctr">
                        <a:spcBef>
                          <a:spcPts val="0"/>
                        </a:spcBef>
                        <a:buSzPct val="25000"/>
                        <a:buNone/>
                      </a:pPr>
                      <a:r>
                        <a:rPr baseline="0" lang="en-US" sz="1000" u="none" cap="none" strike="noStrike"/>
                        <a:t>Description</a:t>
                      </a:r>
                    </a:p>
                  </a:txBody>
                  <a:tcPr marT="0" marB="0" marR="0" marL="0" anchor="ctr"/>
                </a:tc>
              </a:tr>
              <a:tr h="527975">
                <a:tc>
                  <a:txBody>
                    <a:bodyPr>
                      <a:noAutofit/>
                    </a:bodyPr>
                    <a:lstStyle/>
                    <a:p>
                      <a:pPr indent="0" lvl="0" marL="0" marR="0" rtl="0" algn="l">
                        <a:spcBef>
                          <a:spcPts val="0"/>
                        </a:spcBef>
                        <a:spcAft>
                          <a:spcPts val="600"/>
                        </a:spcAft>
                        <a:buSzPct val="25000"/>
                        <a:buNone/>
                      </a:pPr>
                      <a:r>
                        <a:rPr b="0" baseline="0" lang="en-US" sz="1200" u="none" cap="none" strike="noStrike">
                          <a:solidFill>
                            <a:srgbClr val="000000"/>
                          </a:solidFill>
                          <a:latin typeface="Arial"/>
                          <a:ea typeface="Arial"/>
                          <a:cs typeface="Arial"/>
                          <a:sym typeface="Arial"/>
                        </a:rPr>
                        <a:t>Not Submitted</a:t>
                      </a:r>
                    </a:p>
                  </a:txBody>
                  <a:tcPr marT="0" marB="0" marR="68575" marL="68575"/>
                </a:tc>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An IPAC Status equal to Not Submitted is given to any IPAC Bill that has been processed but not yet been sent to IPAC via </a:t>
                      </a:r>
                      <a:r>
                        <a:rPr b="0" baseline="0" i="0" lang="en-US" sz="1200" u="none" cap="none" strike="noStrike"/>
                        <a:t>IPAC Outbound</a:t>
                      </a:r>
                      <a:r>
                        <a:rPr b="0" baseline="0" lang="en-US" sz="1200" u="none" cap="none" strike="noStrike">
                          <a:solidFill>
                            <a:srgbClr val="000000"/>
                          </a:solidFill>
                          <a:latin typeface="Arial"/>
                          <a:ea typeface="Arial"/>
                          <a:cs typeface="Arial"/>
                          <a:sym typeface="Arial"/>
                        </a:rPr>
                        <a:t>.</a:t>
                      </a:r>
                    </a:p>
                  </a:txBody>
                  <a:tcPr marT="0" marB="0" marR="68575" marL="68575"/>
                </a:tc>
              </a:tr>
              <a:tr h="527975">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In Transit</a:t>
                      </a:r>
                    </a:p>
                  </a:txBody>
                  <a:tcPr marT="0" marB="0" marR="68575" marL="68575"/>
                </a:tc>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An IPAC Status equal to In Transit is given to any IPAC Bill that has been sent to IPAC via </a:t>
                      </a:r>
                      <a:r>
                        <a:rPr b="0" baseline="0" i="0" lang="en-US" sz="1200" u="none" cap="none" strike="noStrike"/>
                        <a:t>IPAC Outbound</a:t>
                      </a:r>
                      <a:r>
                        <a:rPr b="0" baseline="0" lang="en-US" sz="1200" u="none" cap="none" strike="noStrike">
                          <a:solidFill>
                            <a:srgbClr val="000000"/>
                          </a:solidFill>
                          <a:latin typeface="Arial"/>
                          <a:ea typeface="Arial"/>
                          <a:cs typeface="Arial"/>
                          <a:sym typeface="Arial"/>
                        </a:rPr>
                        <a:t> and awaiting confirmation via IPAC Inbound.</a:t>
                      </a:r>
                    </a:p>
                  </a:txBody>
                  <a:tcPr marT="0" marB="0" marR="68575" marL="68575"/>
                </a:tc>
              </a:tr>
              <a:tr h="676450">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Rejected</a:t>
                      </a:r>
                    </a:p>
                  </a:txBody>
                  <a:tcPr marT="0" marB="0" marR="68575" marL="68575"/>
                </a:tc>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An IPAC Status = Rejected is given to any IPAC Bill that has been sent to IPAC but has been rejected by IPAC. IPAC will notify the sending agency of a problem with the payment or collection via e-mail correspondence and the IPAC status will be manually set to Rejected.</a:t>
                      </a:r>
                    </a:p>
                  </a:txBody>
                  <a:tcPr marT="0" marB="0" marR="68575" marL="68575"/>
                </a:tc>
              </a:tr>
              <a:tr h="708425">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Confirmed</a:t>
                      </a:r>
                    </a:p>
                  </a:txBody>
                  <a:tcPr marT="0" marB="0" marR="68575" marL="68575"/>
                </a:tc>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An IPAC Status equal to Confirmed is given to any IPAC Billing Document  that has been sent to IPAC via </a:t>
                      </a:r>
                      <a:r>
                        <a:rPr b="0" baseline="0" i="0" lang="en-US" sz="1200" u="none" cap="none" strike="noStrike"/>
                        <a:t>IPAC Outbound</a:t>
                      </a:r>
                      <a:r>
                        <a:rPr b="0" baseline="0" lang="en-US" sz="1200" u="none" cap="none" strike="noStrike">
                          <a:solidFill>
                            <a:srgbClr val="000000"/>
                          </a:solidFill>
                          <a:latin typeface="Arial"/>
                          <a:ea typeface="Arial"/>
                          <a:cs typeface="Arial"/>
                          <a:sym typeface="Arial"/>
                        </a:rPr>
                        <a:t> and IPAC has accepted and confirmed the transaction. Confirmation from IPAC is processed via </a:t>
                      </a:r>
                      <a:r>
                        <a:rPr b="0" baseline="0" i="0" lang="en-US" sz="1200" u="none" cap="none" strike="noStrike"/>
                        <a:t>IPAC Inbound</a:t>
                      </a:r>
                      <a:r>
                        <a:rPr b="0" baseline="0" lang="en-US" sz="1200" u="none" cap="none" strike="noStrike">
                          <a:solidFill>
                            <a:srgbClr val="000000"/>
                          </a:solidFill>
                          <a:latin typeface="Arial"/>
                          <a:ea typeface="Arial"/>
                          <a:cs typeface="Arial"/>
                          <a:sym typeface="Arial"/>
                        </a:rPr>
                        <a:t>.</a:t>
                      </a:r>
                    </a:p>
                    <a:p>
                      <a:pPr indent="0" lvl="0" marL="0" marR="0" rtl="0" algn="l">
                        <a:spcBef>
                          <a:spcPts val="0"/>
                        </a:spcBef>
                        <a:spcAft>
                          <a:spcPts val="0"/>
                        </a:spcAft>
                        <a:buNone/>
                      </a:pPr>
                      <a:r>
                        <a:t/>
                      </a:r>
                      <a:endParaRPr b="0" baseline="0" sz="1200" u="none" cap="none" strike="noStrike">
                        <a:solidFill>
                          <a:srgbClr val="000000"/>
                        </a:solidFill>
                        <a:latin typeface="Arial"/>
                        <a:ea typeface="Arial"/>
                        <a:cs typeface="Arial"/>
                        <a:sym typeface="Arial"/>
                      </a:endParaRPr>
                    </a:p>
                  </a:txBody>
                  <a:tcPr marT="0" marB="0" marR="68575" marL="68575"/>
                </a:tc>
              </a:tr>
              <a:tr h="676450">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Hold-Pending Chargeback</a:t>
                      </a:r>
                    </a:p>
                  </a:txBody>
                  <a:tcPr marT="0" marB="0" marR="68575" marL="68575"/>
                </a:tc>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An IPAC Status of Hold-Pending Chargeback is given to an IPAC Billing Document that has an inbound collection adjustment referencing a CR which references a confirmed BD.</a:t>
                      </a:r>
                    </a:p>
                  </a:txBody>
                  <a:tcPr marT="0" marB="0" marR="68575" marL="68575"/>
                </a:tc>
              </a:tr>
              <a:tr h="824950">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Do Not Send</a:t>
                      </a:r>
                    </a:p>
                  </a:txBody>
                  <a:tcPr marT="0" marB="0" marR="68575" marL="68575"/>
                </a:tc>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An IPAC Status equal to Do Not Send is given to any Billing Document Article where the Rebill flag is true but the user has determined that the bill should not be resent to IPAC. The status of Do Not Send can only be set on an Article where the rebill flag is true, meaning the Article was automatically created when a Debit Voucher set to re-open the bill is processed.</a:t>
                      </a:r>
                    </a:p>
                  </a:txBody>
                  <a:tcPr marT="0" marB="0" marR="68575" marL="68575"/>
                </a:tc>
              </a:tr>
              <a:tr h="527975">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Write-Off</a:t>
                      </a:r>
                    </a:p>
                  </a:txBody>
                  <a:tcPr marT="0" marB="0" marR="68575" marL="68575"/>
                </a:tc>
                <a:tc>
                  <a:txBody>
                    <a:bodyPr>
                      <a:noAutofit/>
                    </a:bodyPr>
                    <a:lstStyle/>
                    <a:p>
                      <a:pPr indent="0" lvl="0" marL="0" marR="0" rtl="0" algn="l">
                        <a:spcBef>
                          <a:spcPts val="0"/>
                        </a:spcBef>
                        <a:spcAft>
                          <a:spcPts val="0"/>
                        </a:spcAft>
                        <a:buSzPct val="25000"/>
                        <a:buNone/>
                      </a:pPr>
                      <a:r>
                        <a:rPr b="0" baseline="0" lang="en-US" sz="1200" u="none" cap="none" strike="noStrike">
                          <a:solidFill>
                            <a:srgbClr val="000000"/>
                          </a:solidFill>
                          <a:latin typeface="Arial"/>
                          <a:ea typeface="Arial"/>
                          <a:cs typeface="Arial"/>
                          <a:sym typeface="Arial"/>
                        </a:rPr>
                        <a:t>An IPAC Status = Write-Off  is given to the IPAC BD (Bill) when the write-off amount equals the total Article amount.</a:t>
                      </a:r>
                    </a:p>
                  </a:txBody>
                  <a:tcPr marT="0" marB="0" marR="68575" marL="68575"/>
                </a:tc>
              </a:tr>
            </a:tbl>
          </a:graphicData>
        </a:graphic>
      </p:graphicFrame>
      <p:sp>
        <p:nvSpPr>
          <p:cNvPr id="1666" name="Shape 1666"/>
          <p:cNvSpPr txBox="1"/>
          <p:nvPr/>
        </p:nvSpPr>
        <p:spPr>
          <a:xfrm>
            <a:off x="582127" y="6099744"/>
            <a:ext cx="7243436" cy="52321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1" lang="en-US" sz="1400" u="sng" cap="none" strike="noStrike">
                <a:solidFill>
                  <a:srgbClr val="000000"/>
                </a:solidFill>
                <a:latin typeface="Arial"/>
                <a:ea typeface="Arial"/>
                <a:cs typeface="Arial"/>
                <a:sym typeface="Arial"/>
              </a:rPr>
              <a:t>Note:</a:t>
            </a:r>
            <a:r>
              <a:rPr b="0" baseline="0" i="1" lang="en-US" sz="1400" u="none" cap="none" strike="noStrike">
                <a:solidFill>
                  <a:srgbClr val="000000"/>
                </a:solidFill>
                <a:latin typeface="Arial"/>
                <a:ea typeface="Arial"/>
                <a:cs typeface="Arial"/>
                <a:sym typeface="Arial"/>
              </a:rPr>
              <a:t> </a:t>
            </a:r>
            <a:r>
              <a:rPr b="0" baseline="0" i="0" lang="en-US" sz="1400" u="none" cap="none" strike="noStrike">
                <a:solidFill>
                  <a:srgbClr val="000000"/>
                </a:solidFill>
                <a:latin typeface="Arial"/>
                <a:ea typeface="Arial"/>
                <a:cs typeface="Arial"/>
                <a:sym typeface="Arial"/>
              </a:rPr>
              <a:t>More information on the IPAC Transaction Query can be found in the IPAC Lifecycle course.</a:t>
            </a:r>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1" name="Shape 1671"/>
        <p:cNvGrpSpPr/>
        <p:nvPr/>
      </p:nvGrpSpPr>
      <p:grpSpPr>
        <a:xfrm>
          <a:off x="0" y="0"/>
          <a:ext cx="0" cy="0"/>
          <a:chOff x="0" y="0"/>
          <a:chExt cx="0" cy="0"/>
        </a:xfrm>
      </p:grpSpPr>
      <p:sp>
        <p:nvSpPr>
          <p:cNvPr id="1672" name="Shape 1672"/>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r>
              <a:rPr b="1" baseline="0" i="0" lang="en-US" sz="3200" u="none" cap="none" strike="noStrike">
                <a:solidFill>
                  <a:schemeClr val="lt1"/>
                </a:solidFill>
                <a:latin typeface="Arial"/>
                <a:ea typeface="Arial"/>
                <a:cs typeface="Arial"/>
                <a:sym typeface="Arial"/>
              </a:rPr>
              <a:t>Non-IPAC Disputes via VCSS</a:t>
            </a:r>
            <a:br>
              <a:rPr b="1" baseline="0" i="0" lang="en-US" sz="1400" u="none" cap="none" strike="noStrike">
                <a:solidFill>
                  <a:schemeClr val="lt1"/>
                </a:solidFill>
                <a:latin typeface="Arial"/>
                <a:ea typeface="Arial"/>
                <a:cs typeface="Arial"/>
                <a:sym typeface="Arial"/>
              </a:rPr>
            </a:br>
          </a:p>
        </p:txBody>
      </p:sp>
      <p:sp>
        <p:nvSpPr>
          <p:cNvPr id="1673" name="Shape 1673"/>
          <p:cNvSpPr txBox="1"/>
          <p:nvPr>
            <p:ph idx="1" type="body"/>
          </p:nvPr>
        </p:nvSpPr>
        <p:spPr>
          <a:xfrm>
            <a:off x="618141" y="2339552"/>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Standard / Non-IPAC </a:t>
            </a:r>
          </a:p>
          <a:p>
            <a:pPr indent="0" lvl="0" marL="0"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Collections</a:t>
            </a:r>
          </a:p>
        </p:txBody>
      </p:sp>
      <p:sp>
        <p:nvSpPr>
          <p:cNvPr id="1674" name="Shape 1674"/>
          <p:cNvSpPr txBox="1"/>
          <p:nvPr>
            <p:ph idx="11" type="ftr"/>
          </p:nvPr>
        </p:nvSpPr>
        <p:spPr>
          <a:xfrm>
            <a:off x="36460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75" name="Shape 1675"/>
          <p:cNvSpPr txBox="1"/>
          <p:nvPr>
            <p:ph idx="12" type="sldNum"/>
          </p:nvPr>
        </p:nvSpPr>
        <p:spPr>
          <a:xfrm>
            <a:off x="-25400" y="6562845"/>
            <a:ext cx="381000" cy="295154"/>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0" name="Shape 1680"/>
        <p:cNvGrpSpPr/>
        <p:nvPr/>
      </p:nvGrpSpPr>
      <p:grpSpPr>
        <a:xfrm>
          <a:off x="0" y="0"/>
          <a:ext cx="0" cy="0"/>
          <a:chOff x="0" y="0"/>
          <a:chExt cx="0" cy="0"/>
        </a:xfrm>
      </p:grpSpPr>
      <p:sp>
        <p:nvSpPr>
          <p:cNvPr id="1681" name="Shape 1681"/>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Non-PCAS/Non-DBR Billing Lifecycle</a:t>
            </a:r>
          </a:p>
        </p:txBody>
      </p:sp>
      <p:sp>
        <p:nvSpPr>
          <p:cNvPr id="1682" name="Shape 168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683" name="Shape 1683"/>
          <p:cNvSpPr/>
          <p:nvPr/>
        </p:nvSpPr>
        <p:spPr>
          <a:xfrm>
            <a:off x="563879"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1684" name="Shape 1684"/>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685" name="Shape 1685"/>
          <p:cNvSpPr/>
          <p:nvPr/>
        </p:nvSpPr>
        <p:spPr>
          <a:xfrm>
            <a:off x="4797764" y="17596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Send Bill to Customer</a:t>
            </a:r>
          </a:p>
        </p:txBody>
      </p:sp>
      <p:sp>
        <p:nvSpPr>
          <p:cNvPr id="1686" name="Shape 1686"/>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687" name="Shape 1687"/>
          <p:cNvSpPr/>
          <p:nvPr/>
        </p:nvSpPr>
        <p:spPr>
          <a:xfrm>
            <a:off x="4990214" y="3087583"/>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1688" name="Shape 1688"/>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689" name="Shape 1689"/>
          <p:cNvSpPr/>
          <p:nvPr/>
        </p:nvSpPr>
        <p:spPr>
          <a:xfrm>
            <a:off x="756329" y="30875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1690" name="Shape 1690"/>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691" name="Shape 1691"/>
          <p:cNvSpPr/>
          <p:nvPr/>
        </p:nvSpPr>
        <p:spPr>
          <a:xfrm>
            <a:off x="1622350"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1692" name="Shape 1692"/>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1693" name="Shape 1693"/>
          <p:cNvSpPr/>
          <p:nvPr/>
        </p:nvSpPr>
        <p:spPr>
          <a:xfrm>
            <a:off x="5856235" y="4415482"/>
            <a:ext cx="1924493" cy="1154695"/>
          </a:xfrm>
          <a:prstGeom prst="roundRect">
            <a:avLst>
              <a:gd fmla="val 16667" name="adj"/>
            </a:avLst>
          </a:prstGeom>
          <a:gradFill>
            <a:gsLst>
              <a:gs pos="0">
                <a:srgbClr val="F38787"/>
              </a:gs>
              <a:gs pos="50000">
                <a:srgbClr val="F5B7B7"/>
              </a:gs>
              <a:gs pos="100000">
                <a:srgbClr val="F9DCDC"/>
              </a:gs>
            </a:gsLst>
            <a:path path="circle">
              <a:fillToRect b="50%" l="50%" r="50%" t="50%"/>
            </a:path>
            <a:tileRect/>
          </a:gra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1694" name="Shape 1694"/>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1695" name="Shape 1695"/>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696" name="Shape 1696"/>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1697" name="Shape 1697"/>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1698" name="Shape 1698"/>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1699" name="Shape 1699"/>
          <p:cNvSpPr txBox="1"/>
          <p:nvPr>
            <p:ph idx="12" type="sldNum"/>
          </p:nvPr>
        </p:nvSpPr>
        <p:spPr>
          <a:xfrm>
            <a:off x="0" y="6559200"/>
            <a:ext cx="471487" cy="315023"/>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00" name="Shape 1700"/>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5" name="Shape 1705"/>
        <p:cNvGrpSpPr/>
        <p:nvPr/>
      </p:nvGrpSpPr>
      <p:grpSpPr>
        <a:xfrm>
          <a:off x="0" y="0"/>
          <a:ext cx="0" cy="0"/>
          <a:chOff x="0" y="0"/>
          <a:chExt cx="0" cy="0"/>
        </a:xfrm>
      </p:grpSpPr>
      <p:sp>
        <p:nvSpPr>
          <p:cNvPr id="1706" name="Shape 1706"/>
          <p:cNvSpPr txBox="1"/>
          <p:nvPr>
            <p:ph idx="1" type="body"/>
          </p:nvPr>
        </p:nvSpPr>
        <p:spPr>
          <a:xfrm>
            <a:off x="494066" y="1352819"/>
            <a:ext cx="8048438" cy="4751098"/>
          </a:xfrm>
          <a:prstGeom prst="rect">
            <a:avLst/>
          </a:prstGeom>
          <a:noFill/>
          <a:ln>
            <a:noFill/>
          </a:ln>
        </p:spPr>
        <p:txBody>
          <a:bodyPr anchorCtr="0" anchor="t" bIns="45700" lIns="91425" rIns="91425" tIns="45700">
            <a:noAutofit/>
          </a:bodyPr>
          <a:lstStyle/>
          <a:p>
            <a:pPr indent="-231775" lvl="2"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ITC is primarily a collections only business line</a:t>
            </a:r>
          </a:p>
          <a:p>
            <a:pPr indent="-234950" lvl="3" marL="57785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Cash Receipts with </a:t>
            </a:r>
            <a:r>
              <a:rPr b="0" baseline="0" i="0" lang="en-US" sz="1800" u="sng" cap="none" strike="noStrike">
                <a:solidFill>
                  <a:schemeClr val="dk1"/>
                </a:solidFill>
                <a:latin typeface="Arial"/>
                <a:ea typeface="Arial"/>
                <a:cs typeface="Arial"/>
                <a:sym typeface="Arial"/>
              </a:rPr>
              <a:t>no BD reference </a:t>
            </a:r>
            <a:r>
              <a:rPr b="0" baseline="0" i="0" lang="en-US" sz="1800" u="none" cap="none" strike="noStrike">
                <a:solidFill>
                  <a:schemeClr val="dk1"/>
                </a:solidFill>
                <a:latin typeface="Arial"/>
                <a:ea typeface="Arial"/>
                <a:cs typeface="Arial"/>
                <a:sym typeface="Arial"/>
              </a:rPr>
              <a:t>will be created in Pegasys for these collections</a:t>
            </a:r>
          </a:p>
          <a:p>
            <a:pPr indent="-217487" lvl="0" marL="231775" marR="0" rtl="0" algn="l">
              <a:spcBef>
                <a:spcPts val="6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184150" lvl="3" marL="1260475" marR="0" rtl="0" algn="l">
              <a:spcBef>
                <a:spcPts val="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ITC Collections within Pegasys contain the following tabs:</a:t>
            </a:r>
          </a:p>
          <a:p>
            <a:pPr indent="-225425" lvl="1" marL="568325" marR="0" rtl="0" algn="l">
              <a:spcBef>
                <a:spcPts val="3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Header</a:t>
            </a:r>
          </a:p>
          <a:p>
            <a:pPr indent="-225425" lvl="1" marL="568325"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Accounting Lines:</a:t>
            </a:r>
            <a:r>
              <a:rPr b="0" baseline="0" i="0" lang="en-US" sz="1800" u="none" cap="none" strike="noStrike">
                <a:solidFill>
                  <a:schemeClr val="dk1"/>
                </a:solidFill>
                <a:latin typeface="Arial"/>
                <a:ea typeface="Arial"/>
                <a:cs typeface="Arial"/>
                <a:sym typeface="Arial"/>
              </a:rPr>
              <a:t> </a:t>
            </a:r>
          </a:p>
          <a:p>
            <a:pPr indent="-241300" lvl="2" marL="914400" marR="0" rtl="0" algn="l">
              <a:spcBef>
                <a:spcPts val="600"/>
              </a:spcBef>
              <a:spcAft>
                <a:spcPts val="0"/>
              </a:spcAft>
              <a:buClr>
                <a:srgbClr val="AF242B"/>
              </a:buClr>
              <a:buSzPct val="75000"/>
              <a:buFont typeface="Noto Sans Symbols"/>
              <a:buChar char="•"/>
            </a:pPr>
            <a:r>
              <a:rPr b="1" baseline="0" i="0" lang="en-US" sz="1800" u="none" cap="none" strike="noStrike">
                <a:solidFill>
                  <a:srgbClr val="000000"/>
                </a:solidFill>
                <a:latin typeface="Arial"/>
                <a:ea typeface="Arial"/>
                <a:cs typeface="Arial"/>
                <a:sym typeface="Arial"/>
              </a:rPr>
              <a:t>One</a:t>
            </a:r>
            <a:r>
              <a:rPr b="0" baseline="0" i="0" lang="en-US" sz="1800" u="none" cap="none" strike="noStrike">
                <a:solidFill>
                  <a:srgbClr val="000000"/>
                </a:solidFill>
                <a:latin typeface="Arial"/>
                <a:ea typeface="Arial"/>
                <a:cs typeface="Arial"/>
                <a:sym typeface="Arial"/>
              </a:rPr>
              <a:t> Line using </a:t>
            </a:r>
            <a:r>
              <a:rPr b="1" baseline="0" i="0" lang="en-US" sz="1800" u="none" cap="none" strike="noStrike">
                <a:solidFill>
                  <a:srgbClr val="000000"/>
                </a:solidFill>
                <a:latin typeface="Arial"/>
                <a:ea typeface="Arial"/>
                <a:cs typeface="Arial"/>
                <a:sym typeface="Arial"/>
              </a:rPr>
              <a:t>Trans Type 01</a:t>
            </a:r>
          </a:p>
          <a:p>
            <a:pPr indent="-211137" lvl="1" marL="568325" marR="0" rtl="0" algn="l">
              <a:spcBef>
                <a:spcPts val="600"/>
              </a:spcBef>
              <a:spcAft>
                <a:spcPts val="30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p:txBody>
      </p:sp>
      <p:sp>
        <p:nvSpPr>
          <p:cNvPr id="1707" name="Shape 1707"/>
          <p:cNvSpPr txBox="1"/>
          <p:nvPr>
            <p:ph idx="12" type="sldNum"/>
          </p:nvPr>
        </p:nvSpPr>
        <p:spPr>
          <a:xfrm>
            <a:off x="-51141" y="6418396"/>
            <a:ext cx="497709" cy="39307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08" name="Shape 170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ITC Collections Overview</a:t>
            </a:r>
          </a:p>
        </p:txBody>
      </p:sp>
      <p:sp>
        <p:nvSpPr>
          <p:cNvPr id="1709" name="Shape 1709"/>
          <p:cNvSpPr txBox="1"/>
          <p:nvPr/>
        </p:nvSpPr>
        <p:spPr>
          <a:xfrm>
            <a:off x="410939" y="6215496"/>
            <a:ext cx="7495953" cy="292388"/>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SzPct val="25000"/>
              <a:buNone/>
            </a:pPr>
            <a:r>
              <a:rPr b="0" baseline="0" i="1" lang="en-US" sz="1300" u="sng" cap="none" strike="noStrike">
                <a:solidFill>
                  <a:schemeClr val="dk1"/>
                </a:solidFill>
                <a:latin typeface="Arial"/>
                <a:ea typeface="Arial"/>
                <a:cs typeface="Arial"/>
                <a:sym typeface="Arial"/>
              </a:rPr>
              <a:t>Note:</a:t>
            </a:r>
            <a:r>
              <a:rPr b="0" baseline="0" i="0" lang="en-US" sz="1300" u="none" cap="none" strike="noStrike">
                <a:solidFill>
                  <a:schemeClr val="dk1"/>
                </a:solidFill>
                <a:latin typeface="Arial"/>
                <a:ea typeface="Arial"/>
                <a:cs typeface="Arial"/>
                <a:sym typeface="Arial"/>
              </a:rPr>
              <a:t> More information on Cash Receipts is provided in Segment 3.</a:t>
            </a:r>
          </a:p>
        </p:txBody>
      </p:sp>
      <p:sp>
        <p:nvSpPr>
          <p:cNvPr id="1710" name="Shape 171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4" name="Shape 1714"/>
        <p:cNvGrpSpPr/>
        <p:nvPr/>
      </p:nvGrpSpPr>
      <p:grpSpPr>
        <a:xfrm>
          <a:off x="0" y="0"/>
          <a:ext cx="0" cy="0"/>
          <a:chOff x="0" y="0"/>
          <a:chExt cx="0" cy="0"/>
        </a:xfrm>
      </p:grpSpPr>
      <p:sp>
        <p:nvSpPr>
          <p:cNvPr id="1715" name="Shape 1715"/>
          <p:cNvSpPr txBox="1"/>
          <p:nvPr>
            <p:ph idx="1" type="body"/>
          </p:nvPr>
        </p:nvSpPr>
        <p:spPr>
          <a:xfrm>
            <a:off x="529693" y="1186563"/>
            <a:ext cx="8048438" cy="4751098"/>
          </a:xfrm>
          <a:prstGeom prst="rect">
            <a:avLst/>
          </a:prstGeom>
          <a:noFill/>
          <a:ln>
            <a:noFill/>
          </a:ln>
        </p:spPr>
        <p:txBody>
          <a:bodyPr anchorCtr="0" anchor="t" bIns="45700" lIns="91425" rIns="91425" tIns="45700">
            <a:noAutofit/>
          </a:bodyPr>
          <a:lstStyle/>
          <a:p>
            <a:pPr indent="-217487" lvl="0" marL="231775" marR="0" rtl="0" algn="l">
              <a:spcBef>
                <a:spcPts val="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Collections recorded as </a:t>
            </a:r>
            <a:r>
              <a:rPr b="0" baseline="0" i="0" lang="en-US" sz="2000" u="sng" cap="none" strike="noStrike">
                <a:solidFill>
                  <a:schemeClr val="dk1"/>
                </a:solidFill>
                <a:latin typeface="Arial"/>
                <a:ea typeface="Arial"/>
                <a:cs typeface="Arial"/>
                <a:sym typeface="Arial"/>
              </a:rPr>
              <a:t>Cash Receipts</a:t>
            </a:r>
            <a:r>
              <a:rPr b="0" baseline="0" i="0" lang="en-US" sz="2000" u="none" cap="none" strike="noStrike">
                <a:solidFill>
                  <a:schemeClr val="dk1"/>
                </a:solidFill>
                <a:latin typeface="Arial"/>
                <a:ea typeface="Arial"/>
                <a:cs typeface="Arial"/>
                <a:sym typeface="Arial"/>
              </a:rPr>
              <a:t> within Pegasys are created via the following methods for Recycling:</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Interfaced</a:t>
            </a:r>
            <a:r>
              <a:rPr b="0" baseline="0" i="0" lang="en-US" sz="1800" u="none" cap="none" strike="noStrike">
                <a:solidFill>
                  <a:schemeClr val="dk1"/>
                </a:solidFill>
                <a:latin typeface="Arial"/>
                <a:ea typeface="Arial"/>
                <a:cs typeface="Arial"/>
                <a:sym typeface="Arial"/>
              </a:rPr>
              <a:t>* via Pegasys batch processing:</a:t>
            </a:r>
          </a:p>
          <a:p>
            <a:pPr indent="-231775" lvl="3" marL="12604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Lockbox (L7M)</a:t>
            </a:r>
          </a:p>
          <a:p>
            <a:pPr indent="-231775" lvl="3" marL="12604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via CIR (PC7 – Collection, PV7 – Pay.gov Refund)</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Manually</a:t>
            </a:r>
            <a:r>
              <a:rPr b="0" baseline="0" i="0" lang="en-US" sz="1800" u="none" cap="none" strike="noStrike">
                <a:solidFill>
                  <a:schemeClr val="dk1"/>
                </a:solidFill>
                <a:latin typeface="Arial"/>
                <a:ea typeface="Arial"/>
                <a:cs typeface="Arial"/>
                <a:sym typeface="Arial"/>
              </a:rPr>
              <a:t> entered by copying forward from a Billing Document (BD)</a:t>
            </a:r>
          </a:p>
          <a:p>
            <a:pPr indent="-231775" lvl="3" marL="126047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EFT (EF7)</a:t>
            </a:r>
          </a:p>
          <a:p>
            <a:pPr indent="-217487" lvl="3" marL="1260475" marR="0" rtl="0" algn="l">
              <a:spcBef>
                <a:spcPts val="6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211137" lvl="1" marL="568325" marR="0" rtl="0" algn="l">
              <a:spcBef>
                <a:spcPts val="300"/>
              </a:spcBef>
              <a:spcAft>
                <a:spcPts val="0"/>
              </a:spcAft>
              <a:buClr>
                <a:srgbClr val="AF242B"/>
              </a:buClr>
              <a:buFont typeface="Noto Sans Symbols"/>
              <a:buNone/>
            </a:pPr>
            <a:r>
              <a:t/>
            </a:r>
            <a:endParaRPr b="0" baseline="0" i="0" sz="300" u="none" cap="none" strike="noStrike">
              <a:solidFill>
                <a:schemeClr val="dk1"/>
              </a:solidFill>
              <a:latin typeface="Arial"/>
              <a:ea typeface="Arial"/>
              <a:cs typeface="Arial"/>
              <a:sym typeface="Arial"/>
            </a:endParaRPr>
          </a:p>
          <a:p>
            <a:pPr indent="-231775" lvl="0" marL="231775" marR="0" rtl="0" algn="l">
              <a:spcBef>
                <a:spcPts val="7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Cash Receipts generated for ITC via Lockbox and Pay.gov will be created as </a:t>
            </a:r>
            <a:r>
              <a:rPr b="1" baseline="0" i="0" lang="en-US" sz="2000" u="none" cap="none" strike="noStrike">
                <a:solidFill>
                  <a:schemeClr val="dk1"/>
                </a:solidFill>
                <a:latin typeface="Arial"/>
                <a:ea typeface="Arial"/>
                <a:cs typeface="Arial"/>
                <a:sym typeface="Arial"/>
              </a:rPr>
              <a:t>rejected</a:t>
            </a:r>
            <a:r>
              <a:rPr b="0" baseline="0" i="0" lang="en-US" sz="2000" u="none" cap="none" strike="noStrike">
                <a:solidFill>
                  <a:schemeClr val="dk1"/>
                </a:solidFill>
                <a:latin typeface="Arial"/>
                <a:ea typeface="Arial"/>
                <a:cs typeface="Arial"/>
                <a:sym typeface="Arial"/>
              </a:rPr>
              <a:t> in Pegasys</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Users will correct rejected CR via the </a:t>
            </a:r>
            <a:r>
              <a:rPr b="0" baseline="0" i="0" lang="en-US" sz="1800" u="sng" cap="none" strike="noStrike">
                <a:solidFill>
                  <a:schemeClr val="dk1"/>
                </a:solidFill>
                <a:latin typeface="Arial"/>
                <a:ea typeface="Arial"/>
                <a:cs typeface="Arial"/>
                <a:sym typeface="Arial"/>
              </a:rPr>
              <a:t>Collections Query</a:t>
            </a:r>
            <a:r>
              <a:rPr b="0" baseline="0" i="0" lang="en-US" sz="1800" u="none" cap="none" strike="noStrike">
                <a:solidFill>
                  <a:schemeClr val="dk1"/>
                </a:solidFill>
                <a:latin typeface="Arial"/>
                <a:ea typeface="Arial"/>
                <a:cs typeface="Arial"/>
                <a:sym typeface="Arial"/>
              </a:rPr>
              <a:t> to enter the required data and submit for processing</a:t>
            </a:r>
          </a:p>
        </p:txBody>
      </p:sp>
      <p:sp>
        <p:nvSpPr>
          <p:cNvPr id="1716" name="Shape 1716"/>
          <p:cNvSpPr txBox="1"/>
          <p:nvPr>
            <p:ph idx="12" type="sldNum"/>
          </p:nvPr>
        </p:nvSpPr>
        <p:spPr>
          <a:xfrm>
            <a:off x="-51141" y="6418396"/>
            <a:ext cx="497709" cy="393078"/>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17" name="Shape 171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ITC Collections Overview (cont.)</a:t>
            </a:r>
          </a:p>
        </p:txBody>
      </p:sp>
      <p:sp>
        <p:nvSpPr>
          <p:cNvPr id="1718" name="Shape 1718"/>
          <p:cNvSpPr txBox="1"/>
          <p:nvPr/>
        </p:nvSpPr>
        <p:spPr>
          <a:xfrm>
            <a:off x="410939" y="5607712"/>
            <a:ext cx="8353051" cy="769441"/>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SzPct val="25000"/>
              <a:buNone/>
            </a:pPr>
            <a:r>
              <a:rPr b="0" baseline="0" i="1" lang="en-US" sz="1300" u="none" cap="none" strike="noStrike">
                <a:solidFill>
                  <a:schemeClr val="dk1"/>
                </a:solidFill>
                <a:latin typeface="Arial"/>
                <a:ea typeface="Arial"/>
                <a:cs typeface="Arial"/>
                <a:sym typeface="Arial"/>
              </a:rPr>
              <a:t>* Recycling Lockbox collections will reject when submitted to Pegasys via batch processes and will need to be manually corrected.</a:t>
            </a:r>
          </a:p>
          <a:p>
            <a:pPr indent="0" lvl="0" marL="0" marR="0" rtl="0" algn="l">
              <a:spcBef>
                <a:spcPts val="0"/>
              </a:spcBef>
              <a:spcAft>
                <a:spcPts val="600"/>
              </a:spcAft>
              <a:buSzPct val="25000"/>
              <a:buNone/>
            </a:pPr>
            <a:r>
              <a:rPr b="0" baseline="0" i="1" lang="en-US" sz="1300" u="sng" cap="none" strike="noStrike">
                <a:solidFill>
                  <a:schemeClr val="dk1"/>
                </a:solidFill>
                <a:latin typeface="Arial"/>
                <a:ea typeface="Arial"/>
                <a:cs typeface="Arial"/>
                <a:sym typeface="Arial"/>
              </a:rPr>
              <a:t>Note:</a:t>
            </a:r>
            <a:r>
              <a:rPr b="0" baseline="0" i="0" lang="en-US" sz="1300" u="none" cap="none" strike="noStrike">
                <a:solidFill>
                  <a:schemeClr val="dk1"/>
                </a:solidFill>
                <a:latin typeface="Arial"/>
                <a:ea typeface="Arial"/>
                <a:cs typeface="Arial"/>
                <a:sym typeface="Arial"/>
              </a:rPr>
              <a:t> More information on the Collections Query is provided in Segment 5.</a:t>
            </a:r>
          </a:p>
        </p:txBody>
      </p:sp>
      <p:sp>
        <p:nvSpPr>
          <p:cNvPr id="1719" name="Shape 171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3" name="Shape 1723"/>
        <p:cNvGrpSpPr/>
        <p:nvPr/>
      </p:nvGrpSpPr>
      <p:grpSpPr>
        <a:xfrm>
          <a:off x="0" y="0"/>
          <a:ext cx="0" cy="0"/>
          <a:chOff x="0" y="0"/>
          <a:chExt cx="0" cy="0"/>
        </a:xfrm>
      </p:grpSpPr>
      <p:sp>
        <p:nvSpPr>
          <p:cNvPr id="1724" name="Shape 172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725" name="Shape 1725"/>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26" name="Shape 1726"/>
          <p:cNvSpPr txBox="1"/>
          <p:nvPr/>
        </p:nvSpPr>
        <p:spPr>
          <a:xfrm>
            <a:off x="522514" y="3083441"/>
            <a:ext cx="8419873" cy="1987321"/>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rgbClr val="000000"/>
                </a:solidFill>
                <a:latin typeface="Arial"/>
                <a:ea typeface="Arial"/>
                <a:cs typeface="Arial"/>
                <a:sym typeface="Arial"/>
              </a:rPr>
              <a:t>Segment 5:</a:t>
            </a:r>
          </a:p>
          <a:p>
            <a:pPr indent="0" lvl="0" marL="0" marR="0" rtl="0" algn="ctr">
              <a:spcBef>
                <a:spcPts val="640"/>
              </a:spcBef>
              <a:spcAft>
                <a:spcPts val="0"/>
              </a:spcAft>
              <a:buClr>
                <a:srgbClr val="AF242B"/>
              </a:buClr>
              <a:buSzPct val="25000"/>
              <a:buFont typeface="Noto Sans Symbols"/>
              <a:buNone/>
            </a:pPr>
            <a:r>
              <a:rPr b="0" baseline="0" i="0" lang="en-US" sz="3200" u="none" cap="none" strike="noStrike">
                <a:solidFill>
                  <a:srgbClr val="000000"/>
                </a:solidFill>
                <a:latin typeface="Arial"/>
                <a:ea typeface="Arial"/>
                <a:cs typeface="Arial"/>
                <a:sym typeface="Arial"/>
              </a:rPr>
              <a:t>Manual Billing Cycle Overview</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5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7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6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8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4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4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