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3" r:id="rId157"/>
    <p:sldId id="404" r:id="rId158"/>
    <p:sldId id="405" r:id="rId159"/>
    <p:sldId id="406" r:id="rId160"/>
    <p:sldId id="407" r:id="rId161"/>
    <p:sldId id="408" r:id="rId162"/>
    <p:sldId id="409" r:id="rId163"/>
    <p:sldId id="410" r:id="rId164"/>
  </p:sldIdLst>
  <p:sldSz cy="6858000" cx="9144000"/>
  <p:notesSz cx="7010400" cy="92964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6046F18-B092-4A28-8FA7-2E7A2ABFEF90}">
  <a:tblStyle styleId="{D6046F18-B092-4A28-8FA7-2E7A2ABFEF90}" styleName="Table_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2F721B5F-A2A0-4366-AF3C-C7740A024DBC}" styleName="Table_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A298471D-6FC3-4C11-B464-4ECC1AD65E22}" styleName="Table_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5F428B6C-4DD8-42B0-9822-0C083C0FF9E4}" styleName="Table_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FC96FFD4-E592-45E8-B671-0F90234BE2FB}" styleName="Table_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7B403243-3FA1-4225-93F9-26D39A3A9AA1}" styleName="Table_5"/>
  <a:tblStyle styleId="{0E5F2EFF-10B1-4566-BC7E-4EF84B07E582}" styleName="Table_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15A5DBEF-F8A7-4230-8A98-61006ADEA21D}" styleName="Table_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9E22A864-A35A-4862-A039-6C43E2A58257}" styleName="Table_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70978A01-F7F0-4654-B37C-501D0F41927F}" styleName="Table_9"/>
  <a:tblStyle styleId="{226F0072-9F69-4322-B886-9EBA8CD68F80}" styleName="Table_1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FB76DAF7-F4AF-4312-9F27-58A5EB44BA53}" styleName="Table_1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C6451B7E-3EA7-4E85-82E8-1A57DEC2C48A}" styleName="Table_12"/>
  <a:tblStyle styleId="{6F435CAA-51DC-452E-BD97-30C6F8FA8621}" styleName="Table_1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FF5907C2-F4C3-411E-8ED3-915EE790D597}" styleName="Table_14"/>
  <a:tblStyle styleId="{CBA26F40-DF82-4A57-A09F-83C2163B2801}" styleName="Table_15"/>
  <a:tblStyle styleId="{586C81AE-2D34-4566-A745-CF1B6D8EB2BE}" styleName="Table_1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262F9ECE-0B63-40DA-B80F-286657C6608B}" styleName="Table_1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5C3E3792-1CD9-4CEA-A48E-1E2D74FBF250}" styleName="Table_18"/>
  <a:tblStyle styleId="{F278CBE9-F6C1-46AC-9299-6F8CD462B0C5}" styleName="Table_19"/>
  <a:tblStyle styleId="{B5762C4A-BA01-4326-9A11-DB43F24858E8}" styleName="Table_2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1F0DD923-D3BA-4475-85CF-5B39F1093D50}" styleName="Table_2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CE6430E7-9491-4679-80B8-9B014694E849}" styleName="Table_2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98397FAC-0A8B-4B1A-8C00-16AC8EC24A55}" styleName="Table_23"/>
  <a:tblStyle styleId="{6EF0CAF4-C78B-4CCB-AC91-C3368D49D083}" styleName="Table_2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69F6AC94-8D0E-4A5B-B172-806939E07D27}" styleName="Table_2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72C3A011-ED17-43F1-9BF3-3C3E716EE3DA}" styleName="Table_2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D1A48151-D949-4064-BBD0-25D33485CBDF}" styleName="Table_2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306922C4-6174-4AB9-BC8D-62D193C6B63F}" styleName="Table_2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9906FD83-B1B3-487A-BCDF-29F4FD52F26D}" styleName="Table_29">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41D33E08-ED43-41D9-BDBD-5ABB628D3349}" styleName="Table_3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4293512B-3744-469B-A82E-EB00D039EC05}" styleName="Table_3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870E33C7-C76C-489A-9F73-0F7084B824B5}" styleName="Table_3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18978532-554D-40AA-BE97-E8A56BAB902A}" styleName="Table_3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954A0178-BC94-4841-92F6-9159F4F31B5C}" styleName="Table_3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54B416F1-EF0B-43B0-8959-737C7FA870DB}" styleName="Table_3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0DB51BE1-0B25-4FFC-B0E9-D9B7A8EAE58C}" styleName="Table_3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7B235D3E-156D-4C14-AF3F-F8BC620BCE04}" styleName="Table_3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FE147958-0120-4F47-80A2-0872C01B47DD}" styleName="Table_3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C1CE8C5C-82E6-4C47-B1CD-1BD5D0A80162}" styleName="Table_39">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241C0879-BA20-417E-8E28-09C63B4289D7}" styleName="Table_4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5BF4945B-64BD-42E8-8AE4-9BB16CB9DE8F}" styleName="Table_4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3C189C89-3FCD-447A-9192-33D29A78805D}" styleName="Table_4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BC26CF22-5C4C-4AC4-8D1F-7B2EF6B5097D}" styleName="Table_4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C8448262-2A41-4E6F-A823-EFA4475BD477}" styleName="Table_4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27FDF6E6-205C-4317-84B0-0D0D37C4669D}" styleName="Table_4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71C4E8B9-5A47-49FA-A5DA-6398166661E5}" styleName="Table_4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F01C44A3-97D5-4F83-8156-E5247F51BA6D}" styleName="Table_4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E7AB0456-7C33-4859-89E4-5A7FA37AC88A}" styleName="Table_4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263AA0F1-05E8-4911-A01C-CE6F25ED362D}" styleName="Table_49">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D98E92A6-1572-453F-B188-0DE30D665538}" styleName="Table_5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48BA90DA-F844-4EC9-AADA-3011993C0C67}" styleName="Table_5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DE928314-7AA8-4127-A1BA-A8033A42425D}" styleName="Table_5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CD330825-94B5-4DE7-B86F-D4E2879DC11E}" styleName="Table_5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60C53E7A-B9E7-4FBE-8382-2D00FC54ADA5}" styleName="Table_5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CA85A2B2-5BCE-467E-A3AE-D0937BB0115F}" styleName="Table_5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11366E2B-1570-4754-94B3-5FBCBCDB1E32}" styleName="Table_5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493BD2C4-FE65-4B11-8A61-31F73527428D}" styleName="Table_5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57501062-7DC2-482F-AED9-8D0E1002F75E}" styleName="Table_5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8146EC7C-2AE9-408D-8171-2722130F786A}" styleName="Table_59">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D4B8B309-10F2-4141-9FD4-6B2EE4C8BBE6}" styleName="Table_6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F11DE796-3C66-4D0A-82F5-873898FF497F}" styleName="Table_6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86C0BAC7-C69D-44F3-9479-CFDE3DF7A8B2}" styleName="Table_62"/>
  <a:tblStyle styleId="{564233B6-9044-4940-9AFA-B2D4E3912C14}" styleName="Table_63"/>
  <a:tblStyle styleId="{E73DBB79-FFBE-4EA9-BB75-436A2D06DC2E}" styleName="Table_64"/>
  <a:tblStyle styleId="{DB757884-B5D6-4A7D-B5BF-2CB6C8528B48}" styleName="Table_65"/>
  <a:tblStyle styleId="{ED1F8F0C-85DB-4EAD-99CA-5D422263FEB3}" styleName="Table_66"/>
  <a:tblStyle styleId="{0D2959FD-DD84-4C78-8264-726EEB7C7A97}" styleName="Table_67"/>
  <a:tblStyle styleId="{9AC5A190-2C95-4DEF-A35C-690C0F97611F}" styleName="Table_68"/>
  <a:tblStyle styleId="{DE893801-6B3D-4883-987D-3CC437382669}" styleName="Table_69"/>
  <a:tblStyle styleId="{1D08051E-4146-4F77-9C39-FD6ECF5F0CFF}" styleName="Table_70"/>
  <a:tblStyle styleId="{9E7CABFB-A057-4470-9C64-5712E4F7F9E7}" styleName="Table_71"/>
  <a:tblStyle styleId="{D08553D0-7AAF-4356-A352-E469C0BD1858}" styleName="Table_72"/>
  <a:tblStyle styleId="{C5A7B708-63BC-47AD-9004-E6D4A6A2B9A8}" styleName="Table_73"/>
  <a:tblStyle styleId="{7A604165-5325-46B9-AB66-9B193FB7238F}" styleName="Table_74"/>
  <a:tblStyle styleId="{A9D43639-16B2-4872-99D0-6501344C79C7}" styleName="Table_75"/>
  <a:tblStyle styleId="{02FC8AB4-5F46-4BD5-A664-A008716C4BB5}" styleName="Table_76"/>
  <a:tblStyle styleId="{414471F4-3DB4-4758-B863-BA4D075642D5}" styleName="Table_77"/>
  <a:tblStyle styleId="{D247FAC1-80A9-4970-B931-69750D42DFF5}" styleName="Table_78"/>
  <a:tblStyle styleId="{9B219329-8A28-48BA-93F8-E67D89B51926}" styleName="Table_79"/>
  <a:tblStyle styleId="{6265EDEF-542B-4F20-9649-12FA365D79BF}" styleName="Table_80"/>
  <a:tblStyle styleId="{7CDA618B-91EA-4E7B-B311-6C776A376A6C}" styleName="Table_81"/>
  <a:tblStyle styleId="{5DC154B5-8BC6-466C-B91F-32A66C1F8192}" styleName="Table_82"/>
  <a:tblStyle styleId="{E93AC43F-1B9F-49F9-988C-5A979D3937E6}" styleName="Table_83"/>
  <a:tblStyle styleId="{BEB7C59F-00AB-41AB-94E7-6D35E34FE7BB}" styleName="Table_84"/>
  <a:tblStyle styleId="{E9E21CDA-C99F-4707-A80D-186A40E93582}" styleName="Table_85"/>
</a:tblStyleLst>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9" Type="http://schemas.openxmlformats.org/officeDocument/2006/relationships/slide" Target="slides/slide100.xml"/><Relationship Id="rId108" Type="http://schemas.openxmlformats.org/officeDocument/2006/relationships/slide" Target="slides/slide99.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26" Type="http://schemas.openxmlformats.org/officeDocument/2006/relationships/slide" Target="slides/slide17.xml"/><Relationship Id="rId121" Type="http://schemas.openxmlformats.org/officeDocument/2006/relationships/slide" Target="slides/slide112.xml"/><Relationship Id="rId25" Type="http://schemas.openxmlformats.org/officeDocument/2006/relationships/slide" Target="slides/slide16.xml"/><Relationship Id="rId120" Type="http://schemas.openxmlformats.org/officeDocument/2006/relationships/slide" Target="slides/slide111.xml"/><Relationship Id="rId28" Type="http://schemas.openxmlformats.org/officeDocument/2006/relationships/slide" Target="slides/slide19.xml"/><Relationship Id="rId27" Type="http://schemas.openxmlformats.org/officeDocument/2006/relationships/slide" Target="slides/slide18.xml"/><Relationship Id="rId125" Type="http://schemas.openxmlformats.org/officeDocument/2006/relationships/slide" Target="slides/slide116.xml"/><Relationship Id="rId29" Type="http://schemas.openxmlformats.org/officeDocument/2006/relationships/slide" Target="slides/slide20.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11" Type="http://schemas.openxmlformats.org/officeDocument/2006/relationships/slide" Target="slides/slide2.xml"/><Relationship Id="rId99" Type="http://schemas.openxmlformats.org/officeDocument/2006/relationships/slide" Target="slides/slide90.xml"/><Relationship Id="rId10" Type="http://schemas.openxmlformats.org/officeDocument/2006/relationships/slide" Target="slides/slide1.xml"/><Relationship Id="rId98" Type="http://schemas.openxmlformats.org/officeDocument/2006/relationships/slide" Target="slides/slide89.xml"/><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9" Type="http://schemas.openxmlformats.org/officeDocument/2006/relationships/slide" Target="slides/slide110.xml"/><Relationship Id="rId15" Type="http://schemas.openxmlformats.org/officeDocument/2006/relationships/slide" Target="slides/slide6.xml"/><Relationship Id="rId110" Type="http://schemas.openxmlformats.org/officeDocument/2006/relationships/slide" Target="slides/slide101.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14" Type="http://schemas.openxmlformats.org/officeDocument/2006/relationships/slide" Target="slides/slide105.xml"/><Relationship Id="rId18" Type="http://schemas.openxmlformats.org/officeDocument/2006/relationships/slide" Target="slides/slide9.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150" Type="http://schemas.openxmlformats.org/officeDocument/2006/relationships/slide" Target="slides/slide141.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0.xml"/><Relationship Id="rId4" Type="http://schemas.openxmlformats.org/officeDocument/2006/relationships/slideMaster" Target="slideMasters/slideMaster1.xml"/><Relationship Id="rId148" Type="http://schemas.openxmlformats.org/officeDocument/2006/relationships/slide" Target="slides/slide139.xml"/><Relationship Id="rId9" Type="http://schemas.openxmlformats.org/officeDocument/2006/relationships/notesMaster" Target="notesMasters/notesMaster1.xml"/><Relationship Id="rId143" Type="http://schemas.openxmlformats.org/officeDocument/2006/relationships/slide" Target="slides/slide134.xml"/><Relationship Id="rId142" Type="http://schemas.openxmlformats.org/officeDocument/2006/relationships/slide" Target="slides/slide133.xml"/><Relationship Id="rId141" Type="http://schemas.openxmlformats.org/officeDocument/2006/relationships/slide" Target="slides/slide132.xml"/><Relationship Id="rId140" Type="http://schemas.openxmlformats.org/officeDocument/2006/relationships/slide" Target="slides/slide131.xml"/><Relationship Id="rId5" Type="http://schemas.openxmlformats.org/officeDocument/2006/relationships/slideMaster" Target="slideMasters/slideMaster2.xml"/><Relationship Id="rId147" Type="http://schemas.openxmlformats.org/officeDocument/2006/relationships/slide" Target="slides/slide138.xml"/><Relationship Id="rId6" Type="http://schemas.openxmlformats.org/officeDocument/2006/relationships/slideMaster" Target="slideMasters/slideMaster3.xml"/><Relationship Id="rId146" Type="http://schemas.openxmlformats.org/officeDocument/2006/relationships/slide" Target="slides/slide137.xml"/><Relationship Id="rId7" Type="http://schemas.openxmlformats.org/officeDocument/2006/relationships/slideMaster" Target="slideMasters/slideMaster4.xml"/><Relationship Id="rId145" Type="http://schemas.openxmlformats.org/officeDocument/2006/relationships/slide" Target="slides/slide136.xml"/><Relationship Id="rId8" Type="http://schemas.openxmlformats.org/officeDocument/2006/relationships/slideMaster" Target="slideMasters/slideMaster5.xml"/><Relationship Id="rId144" Type="http://schemas.openxmlformats.org/officeDocument/2006/relationships/slide" Target="slides/slide135.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139" Type="http://schemas.openxmlformats.org/officeDocument/2006/relationships/slide" Target="slides/slide130.xml"/><Relationship Id="rId138" Type="http://schemas.openxmlformats.org/officeDocument/2006/relationships/slide" Target="slides/slide129.xml"/><Relationship Id="rId137" Type="http://schemas.openxmlformats.org/officeDocument/2006/relationships/slide" Target="slides/slide128.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69" Type="http://schemas.openxmlformats.org/officeDocument/2006/relationships/slide" Target="slides/slide60.xml"/><Relationship Id="rId164" Type="http://schemas.openxmlformats.org/officeDocument/2006/relationships/slide" Target="slides/slide155.xml"/><Relationship Id="rId163" Type="http://schemas.openxmlformats.org/officeDocument/2006/relationships/slide" Target="slides/slide154.xml"/><Relationship Id="rId162" Type="http://schemas.openxmlformats.org/officeDocument/2006/relationships/slide" Target="slides/slide153.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161" Type="http://schemas.openxmlformats.org/officeDocument/2006/relationships/slide" Target="slides/slide152.xml"/><Relationship Id="rId54" Type="http://schemas.openxmlformats.org/officeDocument/2006/relationships/slide" Target="slides/slide45.xml"/><Relationship Id="rId160" Type="http://schemas.openxmlformats.org/officeDocument/2006/relationships/slide" Target="slides/slide151.xml"/><Relationship Id="rId57" Type="http://schemas.openxmlformats.org/officeDocument/2006/relationships/slide" Target="slides/slide48.xml"/><Relationship Id="rId56" Type="http://schemas.openxmlformats.org/officeDocument/2006/relationships/slide" Target="slides/slide47.xml"/><Relationship Id="rId159" Type="http://schemas.openxmlformats.org/officeDocument/2006/relationships/slide" Target="slides/slide150.xml"/><Relationship Id="rId59" Type="http://schemas.openxmlformats.org/officeDocument/2006/relationships/slide" Target="slides/slide50.xml"/><Relationship Id="rId154" Type="http://schemas.openxmlformats.org/officeDocument/2006/relationships/slide" Target="slides/slide145.xml"/><Relationship Id="rId58" Type="http://schemas.openxmlformats.org/officeDocument/2006/relationships/slide" Target="slides/slide49.xml"/><Relationship Id="rId153" Type="http://schemas.openxmlformats.org/officeDocument/2006/relationships/slide" Target="slides/slide144.xml"/><Relationship Id="rId152" Type="http://schemas.openxmlformats.org/officeDocument/2006/relationships/slide" Target="slides/slide143.xml"/><Relationship Id="rId151" Type="http://schemas.openxmlformats.org/officeDocument/2006/relationships/slide" Target="slides/slide142.xml"/><Relationship Id="rId158" Type="http://schemas.openxmlformats.org/officeDocument/2006/relationships/slide" Target="slides/slide149.xml"/><Relationship Id="rId157" Type="http://schemas.openxmlformats.org/officeDocument/2006/relationships/slide" Target="slides/slide148.xml"/><Relationship Id="rId156" Type="http://schemas.openxmlformats.org/officeDocument/2006/relationships/slide" Target="slides/slide147.xml"/><Relationship Id="rId155" Type="http://schemas.openxmlformats.org/officeDocument/2006/relationships/slide" Target="slides/slide1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3038475" cy="46355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13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 name="Shape 3"/>
          <p:cNvSpPr txBox="1"/>
          <p:nvPr>
            <p:ph idx="10" type="dt"/>
          </p:nvPr>
        </p:nvSpPr>
        <p:spPr>
          <a:xfrm>
            <a:off x="3970337" y="0"/>
            <a:ext cx="3038475" cy="463550"/>
          </a:xfrm>
          <a:prstGeom prst="rect">
            <a:avLst/>
          </a:prstGeom>
          <a:noFill/>
          <a:ln>
            <a:noFill/>
          </a:ln>
        </p:spPr>
        <p:txBody>
          <a:bodyPr anchorCtr="0" anchor="t" bIns="91425" lIns="91425" rIns="91425" tIns="91425"/>
          <a:lstStyle>
            <a:lvl1pPr indent="0" marL="0" marR="0" rtl="0" algn="r">
              <a:spcBef>
                <a:spcPts val="0"/>
              </a:spcBef>
              <a:spcAft>
                <a:spcPts val="0"/>
              </a:spcAft>
              <a:defRPr b="0" baseline="0" i="0" sz="13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 name="Shape 4"/>
          <p:cNvSpPr/>
          <p:nvPr>
            <p:ph idx="3"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 name="Shape 5"/>
          <p:cNvSpPr txBox="1"/>
          <p:nvPr>
            <p:ph idx="1" type="body"/>
          </p:nvPr>
        </p:nvSpPr>
        <p:spPr>
          <a:xfrm>
            <a:off x="701675" y="4416425"/>
            <a:ext cx="5607049" cy="4183063"/>
          </a:xfrm>
          <a:prstGeom prst="rect">
            <a:avLst/>
          </a:prstGeom>
          <a:noFill/>
          <a:ln>
            <a:noFill/>
          </a:ln>
        </p:spPr>
        <p:txBody>
          <a:bodyPr anchorCtr="0" anchor="t" bIns="91425" lIns="91425" rIns="91425" tIns="91425"/>
          <a:lstStyle>
            <a:lvl1pPr indent="0" marL="0" marR="0" rtl="0" algn="l">
              <a:spcBef>
                <a:spcPts val="36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360"/>
              </a:spcBef>
              <a:spcAft>
                <a:spcPts val="0"/>
              </a:spcAft>
              <a:defRPr b="0" baseline="0" i="0" sz="1200" u="none" cap="none" strike="noStrike">
                <a:solidFill>
                  <a:schemeClr val="dk1"/>
                </a:solidFill>
                <a:latin typeface="Arial"/>
                <a:ea typeface="Arial"/>
                <a:cs typeface="Arial"/>
                <a:sym typeface="Arial"/>
              </a:defRPr>
            </a:lvl2pPr>
            <a:lvl3pPr indent="0" marL="914400" marR="0" rtl="0" algn="l">
              <a:spcBef>
                <a:spcPts val="360"/>
              </a:spcBef>
              <a:spcAft>
                <a:spcPts val="0"/>
              </a:spcAft>
              <a:defRPr b="0" baseline="0" i="0" sz="1200" u="none" cap="none" strike="noStrike">
                <a:solidFill>
                  <a:schemeClr val="dk1"/>
                </a:solidFill>
                <a:latin typeface="Arial"/>
                <a:ea typeface="Arial"/>
                <a:cs typeface="Arial"/>
                <a:sym typeface="Arial"/>
              </a:defRPr>
            </a:lvl3pPr>
            <a:lvl4pPr indent="0" marL="1371600" marR="0" rtl="0" algn="l">
              <a:spcBef>
                <a:spcPts val="360"/>
              </a:spcBef>
              <a:spcAft>
                <a:spcPts val="0"/>
              </a:spcAft>
              <a:defRPr b="0" baseline="0" i="0" sz="1200" u="none" cap="none" strike="noStrike">
                <a:solidFill>
                  <a:schemeClr val="dk1"/>
                </a:solidFill>
                <a:latin typeface="Arial"/>
                <a:ea typeface="Arial"/>
                <a:cs typeface="Arial"/>
                <a:sym typeface="Arial"/>
              </a:defRPr>
            </a:lvl4pPr>
            <a:lvl5pPr indent="0" marL="1828800" marR="0" rtl="0" algn="l">
              <a:spcBef>
                <a:spcPts val="360"/>
              </a:spcBef>
              <a:spcAft>
                <a:spcPts val="0"/>
              </a:spcAft>
              <a:defRPr b="0" baseline="0" i="0" sz="1200" u="none" cap="none" strike="noStrike">
                <a:solidFill>
                  <a:schemeClr val="dk1"/>
                </a:solidFill>
                <a:latin typeface="Arial"/>
                <a:ea typeface="Arial"/>
                <a:cs typeface="Arial"/>
                <a:sym typeface="Arial"/>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831263"/>
            <a:ext cx="3038475" cy="463550"/>
          </a:xfrm>
          <a:prstGeom prst="rect">
            <a:avLst/>
          </a:prstGeom>
          <a:noFill/>
          <a:ln>
            <a:noFill/>
          </a:ln>
        </p:spPr>
        <p:txBody>
          <a:bodyPr anchorCtr="0" anchor="b" bIns="91425" lIns="91425" rIns="91425" tIns="91425"/>
          <a:lstStyle>
            <a:lvl1pPr indent="0" marL="0" marR="0" rtl="0" algn="l">
              <a:spcBef>
                <a:spcPts val="0"/>
              </a:spcBef>
              <a:spcAft>
                <a:spcPts val="0"/>
              </a:spcAft>
              <a:defRPr b="0" baseline="0" i="0" sz="13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 name="Shape 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98" name="Shape 9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99" name="Shape 9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13" name="Shape 41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14" name="Shape 41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0" name="Shape 1280"/>
        <p:cNvGrpSpPr/>
        <p:nvPr/>
      </p:nvGrpSpPr>
      <p:grpSpPr>
        <a:xfrm>
          <a:off x="0" y="0"/>
          <a:ext cx="0" cy="0"/>
          <a:chOff x="0" y="0"/>
          <a:chExt cx="0" cy="0"/>
        </a:xfrm>
      </p:grpSpPr>
      <p:sp>
        <p:nvSpPr>
          <p:cNvPr id="1281" name="Shape 128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82" name="Shape 128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9" name="Shape 1289"/>
        <p:cNvGrpSpPr/>
        <p:nvPr/>
      </p:nvGrpSpPr>
      <p:grpSpPr>
        <a:xfrm>
          <a:off x="0" y="0"/>
          <a:ext cx="0" cy="0"/>
          <a:chOff x="0" y="0"/>
          <a:chExt cx="0" cy="0"/>
        </a:xfrm>
      </p:grpSpPr>
      <p:sp>
        <p:nvSpPr>
          <p:cNvPr id="1290" name="Shape 129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91" name="Shape 129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7" name="Shape 1297"/>
        <p:cNvGrpSpPr/>
        <p:nvPr/>
      </p:nvGrpSpPr>
      <p:grpSpPr>
        <a:xfrm>
          <a:off x="0" y="0"/>
          <a:ext cx="0" cy="0"/>
          <a:chOff x="0" y="0"/>
          <a:chExt cx="0" cy="0"/>
        </a:xfrm>
      </p:grpSpPr>
      <p:sp>
        <p:nvSpPr>
          <p:cNvPr id="1298" name="Shape 129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99" name="Shape 129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00" name="Shape 130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6" name="Shape 1306"/>
        <p:cNvGrpSpPr/>
        <p:nvPr/>
      </p:nvGrpSpPr>
      <p:grpSpPr>
        <a:xfrm>
          <a:off x="0" y="0"/>
          <a:ext cx="0" cy="0"/>
          <a:chOff x="0" y="0"/>
          <a:chExt cx="0" cy="0"/>
        </a:xfrm>
      </p:grpSpPr>
      <p:sp>
        <p:nvSpPr>
          <p:cNvPr id="1307" name="Shape 130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08" name="Shape 130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09" name="Shape 130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6" name="Shape 1316"/>
        <p:cNvGrpSpPr/>
        <p:nvPr/>
      </p:nvGrpSpPr>
      <p:grpSpPr>
        <a:xfrm>
          <a:off x="0" y="0"/>
          <a:ext cx="0" cy="0"/>
          <a:chOff x="0" y="0"/>
          <a:chExt cx="0" cy="0"/>
        </a:xfrm>
      </p:grpSpPr>
      <p:sp>
        <p:nvSpPr>
          <p:cNvPr id="1317" name="Shape 131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18" name="Shape 131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19" name="Shape 131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4" name="Shape 1324"/>
        <p:cNvGrpSpPr/>
        <p:nvPr/>
      </p:nvGrpSpPr>
      <p:grpSpPr>
        <a:xfrm>
          <a:off x="0" y="0"/>
          <a:ext cx="0" cy="0"/>
          <a:chOff x="0" y="0"/>
          <a:chExt cx="0" cy="0"/>
        </a:xfrm>
      </p:grpSpPr>
      <p:sp>
        <p:nvSpPr>
          <p:cNvPr id="1325" name="Shape 132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326" name="Shape 132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327" name="Shape 132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5" name="Shape 1335"/>
        <p:cNvGrpSpPr/>
        <p:nvPr/>
      </p:nvGrpSpPr>
      <p:grpSpPr>
        <a:xfrm>
          <a:off x="0" y="0"/>
          <a:ext cx="0" cy="0"/>
          <a:chOff x="0" y="0"/>
          <a:chExt cx="0" cy="0"/>
        </a:xfrm>
      </p:grpSpPr>
      <p:sp>
        <p:nvSpPr>
          <p:cNvPr id="1336" name="Shape 133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37" name="Shape 133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38" name="Shape 133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7" name="Shape 1347"/>
        <p:cNvGrpSpPr/>
        <p:nvPr/>
      </p:nvGrpSpPr>
      <p:grpSpPr>
        <a:xfrm>
          <a:off x="0" y="0"/>
          <a:ext cx="0" cy="0"/>
          <a:chOff x="0" y="0"/>
          <a:chExt cx="0" cy="0"/>
        </a:xfrm>
      </p:grpSpPr>
      <p:sp>
        <p:nvSpPr>
          <p:cNvPr id="1348" name="Shape 134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49" name="Shape 134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50" name="Shape 135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7" name="Shape 1357"/>
        <p:cNvGrpSpPr/>
        <p:nvPr/>
      </p:nvGrpSpPr>
      <p:grpSpPr>
        <a:xfrm>
          <a:off x="0" y="0"/>
          <a:ext cx="0" cy="0"/>
          <a:chOff x="0" y="0"/>
          <a:chExt cx="0" cy="0"/>
        </a:xfrm>
      </p:grpSpPr>
      <p:sp>
        <p:nvSpPr>
          <p:cNvPr id="1358" name="Shape 135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59" name="Shape 135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6" name="Shape 1366"/>
        <p:cNvGrpSpPr/>
        <p:nvPr/>
      </p:nvGrpSpPr>
      <p:grpSpPr>
        <a:xfrm>
          <a:off x="0" y="0"/>
          <a:ext cx="0" cy="0"/>
          <a:chOff x="0" y="0"/>
          <a:chExt cx="0" cy="0"/>
        </a:xfrm>
      </p:grpSpPr>
      <p:sp>
        <p:nvSpPr>
          <p:cNvPr id="1367" name="Shape 136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368" name="Shape 136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422" name="Shape 42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423" name="Shape 42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4" name="Shape 1374"/>
        <p:cNvGrpSpPr/>
        <p:nvPr/>
      </p:nvGrpSpPr>
      <p:grpSpPr>
        <a:xfrm>
          <a:off x="0" y="0"/>
          <a:ext cx="0" cy="0"/>
          <a:chOff x="0" y="0"/>
          <a:chExt cx="0" cy="0"/>
        </a:xfrm>
      </p:grpSpPr>
      <p:sp>
        <p:nvSpPr>
          <p:cNvPr id="1375" name="Shape 137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76" name="Shape 137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77" name="Shape 137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4" name="Shape 1384"/>
        <p:cNvGrpSpPr/>
        <p:nvPr/>
      </p:nvGrpSpPr>
      <p:grpSpPr>
        <a:xfrm>
          <a:off x="0" y="0"/>
          <a:ext cx="0" cy="0"/>
          <a:chOff x="0" y="0"/>
          <a:chExt cx="0" cy="0"/>
        </a:xfrm>
      </p:grpSpPr>
      <p:sp>
        <p:nvSpPr>
          <p:cNvPr id="1385" name="Shape 138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86" name="Shape 138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387" name="Shape 138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2" name="Shape 1392"/>
        <p:cNvGrpSpPr/>
        <p:nvPr/>
      </p:nvGrpSpPr>
      <p:grpSpPr>
        <a:xfrm>
          <a:off x="0" y="0"/>
          <a:ext cx="0" cy="0"/>
          <a:chOff x="0" y="0"/>
          <a:chExt cx="0" cy="0"/>
        </a:xfrm>
      </p:grpSpPr>
      <p:sp>
        <p:nvSpPr>
          <p:cNvPr id="1393" name="Shape 139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394" name="Shape 139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395" name="Shape 139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2" name="Shape 1402"/>
        <p:cNvGrpSpPr/>
        <p:nvPr/>
      </p:nvGrpSpPr>
      <p:grpSpPr>
        <a:xfrm>
          <a:off x="0" y="0"/>
          <a:ext cx="0" cy="0"/>
          <a:chOff x="0" y="0"/>
          <a:chExt cx="0" cy="0"/>
        </a:xfrm>
      </p:grpSpPr>
      <p:sp>
        <p:nvSpPr>
          <p:cNvPr id="1403" name="Shape 140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04" name="Shape 140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405" name="Shape 140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1" name="Shape 1411"/>
        <p:cNvGrpSpPr/>
        <p:nvPr/>
      </p:nvGrpSpPr>
      <p:grpSpPr>
        <a:xfrm>
          <a:off x="0" y="0"/>
          <a:ext cx="0" cy="0"/>
          <a:chOff x="0" y="0"/>
          <a:chExt cx="0" cy="0"/>
        </a:xfrm>
      </p:grpSpPr>
      <p:sp>
        <p:nvSpPr>
          <p:cNvPr id="1412" name="Shape 141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13" name="Shape 141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0" name="Shape 1420"/>
        <p:cNvGrpSpPr/>
        <p:nvPr/>
      </p:nvGrpSpPr>
      <p:grpSpPr>
        <a:xfrm>
          <a:off x="0" y="0"/>
          <a:ext cx="0" cy="0"/>
          <a:chOff x="0" y="0"/>
          <a:chExt cx="0" cy="0"/>
        </a:xfrm>
      </p:grpSpPr>
      <p:sp>
        <p:nvSpPr>
          <p:cNvPr id="1421" name="Shape 142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22" name="Shape 142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423" name="Shape 142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0" name="Shape 1430"/>
        <p:cNvGrpSpPr/>
        <p:nvPr/>
      </p:nvGrpSpPr>
      <p:grpSpPr>
        <a:xfrm>
          <a:off x="0" y="0"/>
          <a:ext cx="0" cy="0"/>
          <a:chOff x="0" y="0"/>
          <a:chExt cx="0" cy="0"/>
        </a:xfrm>
      </p:grpSpPr>
      <p:sp>
        <p:nvSpPr>
          <p:cNvPr id="1431" name="Shape 143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32" name="Shape 143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9" name="Shape 1439"/>
        <p:cNvGrpSpPr/>
        <p:nvPr/>
      </p:nvGrpSpPr>
      <p:grpSpPr>
        <a:xfrm>
          <a:off x="0" y="0"/>
          <a:ext cx="0" cy="0"/>
          <a:chOff x="0" y="0"/>
          <a:chExt cx="0" cy="0"/>
        </a:xfrm>
      </p:grpSpPr>
      <p:sp>
        <p:nvSpPr>
          <p:cNvPr id="1440" name="Shape 144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41" name="Shape 144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8" name="Shape 1448"/>
        <p:cNvGrpSpPr/>
        <p:nvPr/>
      </p:nvGrpSpPr>
      <p:grpSpPr>
        <a:xfrm>
          <a:off x="0" y="0"/>
          <a:ext cx="0" cy="0"/>
          <a:chOff x="0" y="0"/>
          <a:chExt cx="0" cy="0"/>
        </a:xfrm>
      </p:grpSpPr>
      <p:sp>
        <p:nvSpPr>
          <p:cNvPr id="1449" name="Shape 144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450" name="Shape 145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6" name="Shape 1456"/>
        <p:cNvGrpSpPr/>
        <p:nvPr/>
      </p:nvGrpSpPr>
      <p:grpSpPr>
        <a:xfrm>
          <a:off x="0" y="0"/>
          <a:ext cx="0" cy="0"/>
          <a:chOff x="0" y="0"/>
          <a:chExt cx="0" cy="0"/>
        </a:xfrm>
      </p:grpSpPr>
      <p:sp>
        <p:nvSpPr>
          <p:cNvPr id="1457" name="Shape 145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58" name="Shape 145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459" name="Shape 145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460" name="Shape 46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8" name="Shape 1468"/>
        <p:cNvGrpSpPr/>
        <p:nvPr/>
      </p:nvGrpSpPr>
      <p:grpSpPr>
        <a:xfrm>
          <a:off x="0" y="0"/>
          <a:ext cx="0" cy="0"/>
          <a:chOff x="0" y="0"/>
          <a:chExt cx="0" cy="0"/>
        </a:xfrm>
      </p:grpSpPr>
      <p:sp>
        <p:nvSpPr>
          <p:cNvPr id="1469" name="Shape 146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70" name="Shape 147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471" name="Shape 147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7" name="Shape 1477"/>
        <p:cNvGrpSpPr/>
        <p:nvPr/>
      </p:nvGrpSpPr>
      <p:grpSpPr>
        <a:xfrm>
          <a:off x="0" y="0"/>
          <a:ext cx="0" cy="0"/>
          <a:chOff x="0" y="0"/>
          <a:chExt cx="0" cy="0"/>
        </a:xfrm>
      </p:grpSpPr>
      <p:sp>
        <p:nvSpPr>
          <p:cNvPr id="1478" name="Shape 147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79" name="Shape 147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480" name="Shape 148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7" name="Shape 1487"/>
        <p:cNvGrpSpPr/>
        <p:nvPr/>
      </p:nvGrpSpPr>
      <p:grpSpPr>
        <a:xfrm>
          <a:off x="0" y="0"/>
          <a:ext cx="0" cy="0"/>
          <a:chOff x="0" y="0"/>
          <a:chExt cx="0" cy="0"/>
        </a:xfrm>
      </p:grpSpPr>
      <p:sp>
        <p:nvSpPr>
          <p:cNvPr id="1488" name="Shape 148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89" name="Shape 148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490" name="Shape 149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5" name="Shape 1495"/>
        <p:cNvGrpSpPr/>
        <p:nvPr/>
      </p:nvGrpSpPr>
      <p:grpSpPr>
        <a:xfrm>
          <a:off x="0" y="0"/>
          <a:ext cx="0" cy="0"/>
          <a:chOff x="0" y="0"/>
          <a:chExt cx="0" cy="0"/>
        </a:xfrm>
      </p:grpSpPr>
      <p:sp>
        <p:nvSpPr>
          <p:cNvPr id="1496" name="Shape 149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497" name="Shape 149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498" name="Shape 149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5" name="Shape 1505"/>
        <p:cNvGrpSpPr/>
        <p:nvPr/>
      </p:nvGrpSpPr>
      <p:grpSpPr>
        <a:xfrm>
          <a:off x="0" y="0"/>
          <a:ext cx="0" cy="0"/>
          <a:chOff x="0" y="0"/>
          <a:chExt cx="0" cy="0"/>
        </a:xfrm>
      </p:grpSpPr>
      <p:sp>
        <p:nvSpPr>
          <p:cNvPr id="1506" name="Shape 150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07" name="Shape 150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3" name="Shape 1513"/>
        <p:cNvGrpSpPr/>
        <p:nvPr/>
      </p:nvGrpSpPr>
      <p:grpSpPr>
        <a:xfrm>
          <a:off x="0" y="0"/>
          <a:ext cx="0" cy="0"/>
          <a:chOff x="0" y="0"/>
          <a:chExt cx="0" cy="0"/>
        </a:xfrm>
      </p:grpSpPr>
      <p:sp>
        <p:nvSpPr>
          <p:cNvPr id="1514" name="Shape 151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15" name="Shape 151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3" name="Shape 1523"/>
        <p:cNvGrpSpPr/>
        <p:nvPr/>
      </p:nvGrpSpPr>
      <p:grpSpPr>
        <a:xfrm>
          <a:off x="0" y="0"/>
          <a:ext cx="0" cy="0"/>
          <a:chOff x="0" y="0"/>
          <a:chExt cx="0" cy="0"/>
        </a:xfrm>
      </p:grpSpPr>
      <p:sp>
        <p:nvSpPr>
          <p:cNvPr id="1524" name="Shape 152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25" name="Shape 152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0" name="Shape 1540"/>
        <p:cNvGrpSpPr/>
        <p:nvPr/>
      </p:nvGrpSpPr>
      <p:grpSpPr>
        <a:xfrm>
          <a:off x="0" y="0"/>
          <a:ext cx="0" cy="0"/>
          <a:chOff x="0" y="0"/>
          <a:chExt cx="0" cy="0"/>
        </a:xfrm>
      </p:grpSpPr>
      <p:sp>
        <p:nvSpPr>
          <p:cNvPr id="1541" name="Shape 154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42" name="Shape 154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0" name="Shape 1550"/>
        <p:cNvGrpSpPr/>
        <p:nvPr/>
      </p:nvGrpSpPr>
      <p:grpSpPr>
        <a:xfrm>
          <a:off x="0" y="0"/>
          <a:ext cx="0" cy="0"/>
          <a:chOff x="0" y="0"/>
          <a:chExt cx="0" cy="0"/>
        </a:xfrm>
      </p:grpSpPr>
      <p:sp>
        <p:nvSpPr>
          <p:cNvPr id="1551" name="Shape 155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52" name="Shape 155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2" name="Shape 1562"/>
        <p:cNvGrpSpPr/>
        <p:nvPr/>
      </p:nvGrpSpPr>
      <p:grpSpPr>
        <a:xfrm>
          <a:off x="0" y="0"/>
          <a:ext cx="0" cy="0"/>
          <a:chOff x="0" y="0"/>
          <a:chExt cx="0" cy="0"/>
        </a:xfrm>
      </p:grpSpPr>
      <p:sp>
        <p:nvSpPr>
          <p:cNvPr id="1563" name="Shape 156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64" name="Shape 156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68" name="Shape 46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69" name="Shape 46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5" name="Shape 1575"/>
        <p:cNvGrpSpPr/>
        <p:nvPr/>
      </p:nvGrpSpPr>
      <p:grpSpPr>
        <a:xfrm>
          <a:off x="0" y="0"/>
          <a:ext cx="0" cy="0"/>
          <a:chOff x="0" y="0"/>
          <a:chExt cx="0" cy="0"/>
        </a:xfrm>
      </p:grpSpPr>
      <p:sp>
        <p:nvSpPr>
          <p:cNvPr id="1576" name="Shape 157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77" name="Shape 157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6" name="Shape 1586"/>
        <p:cNvGrpSpPr/>
        <p:nvPr/>
      </p:nvGrpSpPr>
      <p:grpSpPr>
        <a:xfrm>
          <a:off x="0" y="0"/>
          <a:ext cx="0" cy="0"/>
          <a:chOff x="0" y="0"/>
          <a:chExt cx="0" cy="0"/>
        </a:xfrm>
      </p:grpSpPr>
      <p:sp>
        <p:nvSpPr>
          <p:cNvPr id="1587" name="Shape 158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588" name="Shape 158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0" name="Shape 1600"/>
        <p:cNvGrpSpPr/>
        <p:nvPr/>
      </p:nvGrpSpPr>
      <p:grpSpPr>
        <a:xfrm>
          <a:off x="0" y="0"/>
          <a:ext cx="0" cy="0"/>
          <a:chOff x="0" y="0"/>
          <a:chExt cx="0" cy="0"/>
        </a:xfrm>
      </p:grpSpPr>
      <p:sp>
        <p:nvSpPr>
          <p:cNvPr id="1601" name="Shape 160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02" name="Shape 160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3" name="Shape 1613"/>
        <p:cNvGrpSpPr/>
        <p:nvPr/>
      </p:nvGrpSpPr>
      <p:grpSpPr>
        <a:xfrm>
          <a:off x="0" y="0"/>
          <a:ext cx="0" cy="0"/>
          <a:chOff x="0" y="0"/>
          <a:chExt cx="0" cy="0"/>
        </a:xfrm>
      </p:grpSpPr>
      <p:sp>
        <p:nvSpPr>
          <p:cNvPr id="1614" name="Shape 161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15" name="Shape 161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7" name="Shape 1627"/>
        <p:cNvGrpSpPr/>
        <p:nvPr/>
      </p:nvGrpSpPr>
      <p:grpSpPr>
        <a:xfrm>
          <a:off x="0" y="0"/>
          <a:ext cx="0" cy="0"/>
          <a:chOff x="0" y="0"/>
          <a:chExt cx="0" cy="0"/>
        </a:xfrm>
      </p:grpSpPr>
      <p:sp>
        <p:nvSpPr>
          <p:cNvPr id="1628" name="Shape 162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29" name="Shape 162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4" name="Shape 1634"/>
        <p:cNvGrpSpPr/>
        <p:nvPr/>
      </p:nvGrpSpPr>
      <p:grpSpPr>
        <a:xfrm>
          <a:off x="0" y="0"/>
          <a:ext cx="0" cy="0"/>
          <a:chOff x="0" y="0"/>
          <a:chExt cx="0" cy="0"/>
        </a:xfrm>
      </p:grpSpPr>
      <p:sp>
        <p:nvSpPr>
          <p:cNvPr id="1635" name="Shape 163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636" name="Shape 163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637" name="Shape 163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4" name="Shape 1644"/>
        <p:cNvGrpSpPr/>
        <p:nvPr/>
      </p:nvGrpSpPr>
      <p:grpSpPr>
        <a:xfrm>
          <a:off x="0" y="0"/>
          <a:ext cx="0" cy="0"/>
          <a:chOff x="0" y="0"/>
          <a:chExt cx="0" cy="0"/>
        </a:xfrm>
      </p:grpSpPr>
      <p:sp>
        <p:nvSpPr>
          <p:cNvPr id="1645" name="Shape 164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46" name="Shape 164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2" name="Shape 1652"/>
        <p:cNvGrpSpPr/>
        <p:nvPr/>
      </p:nvGrpSpPr>
      <p:grpSpPr>
        <a:xfrm>
          <a:off x="0" y="0"/>
          <a:ext cx="0" cy="0"/>
          <a:chOff x="0" y="0"/>
          <a:chExt cx="0" cy="0"/>
        </a:xfrm>
      </p:grpSpPr>
      <p:sp>
        <p:nvSpPr>
          <p:cNvPr id="1653" name="Shape 165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54" name="Shape 165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2" name="Shape 1662"/>
        <p:cNvGrpSpPr/>
        <p:nvPr/>
      </p:nvGrpSpPr>
      <p:grpSpPr>
        <a:xfrm>
          <a:off x="0" y="0"/>
          <a:ext cx="0" cy="0"/>
          <a:chOff x="0" y="0"/>
          <a:chExt cx="0" cy="0"/>
        </a:xfrm>
      </p:grpSpPr>
      <p:sp>
        <p:nvSpPr>
          <p:cNvPr id="1663" name="Shape 166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64" name="Shape 166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2" name="Shape 1672"/>
        <p:cNvGrpSpPr/>
        <p:nvPr/>
      </p:nvGrpSpPr>
      <p:grpSpPr>
        <a:xfrm>
          <a:off x="0" y="0"/>
          <a:ext cx="0" cy="0"/>
          <a:chOff x="0" y="0"/>
          <a:chExt cx="0" cy="0"/>
        </a:xfrm>
      </p:grpSpPr>
      <p:sp>
        <p:nvSpPr>
          <p:cNvPr id="1673" name="Shape 167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74" name="Shape 167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77" name="Shape 47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78" name="Shape 47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3" name="Shape 1683"/>
        <p:cNvGrpSpPr/>
        <p:nvPr/>
      </p:nvGrpSpPr>
      <p:grpSpPr>
        <a:xfrm>
          <a:off x="0" y="0"/>
          <a:ext cx="0" cy="0"/>
          <a:chOff x="0" y="0"/>
          <a:chExt cx="0" cy="0"/>
        </a:xfrm>
      </p:grpSpPr>
      <p:sp>
        <p:nvSpPr>
          <p:cNvPr id="1684" name="Shape 168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85" name="Shape 168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5" name="Shape 1695"/>
        <p:cNvGrpSpPr/>
        <p:nvPr/>
      </p:nvGrpSpPr>
      <p:grpSpPr>
        <a:xfrm>
          <a:off x="0" y="0"/>
          <a:ext cx="0" cy="0"/>
          <a:chOff x="0" y="0"/>
          <a:chExt cx="0" cy="0"/>
        </a:xfrm>
      </p:grpSpPr>
      <p:sp>
        <p:nvSpPr>
          <p:cNvPr id="1696" name="Shape 169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697" name="Shape 169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8" name="Shape 1708"/>
        <p:cNvGrpSpPr/>
        <p:nvPr/>
      </p:nvGrpSpPr>
      <p:grpSpPr>
        <a:xfrm>
          <a:off x="0" y="0"/>
          <a:ext cx="0" cy="0"/>
          <a:chOff x="0" y="0"/>
          <a:chExt cx="0" cy="0"/>
        </a:xfrm>
      </p:grpSpPr>
      <p:sp>
        <p:nvSpPr>
          <p:cNvPr id="1709" name="Shape 170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710" name="Shape 171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1" name="Shape 1721"/>
        <p:cNvGrpSpPr/>
        <p:nvPr/>
      </p:nvGrpSpPr>
      <p:grpSpPr>
        <a:xfrm>
          <a:off x="0" y="0"/>
          <a:ext cx="0" cy="0"/>
          <a:chOff x="0" y="0"/>
          <a:chExt cx="0" cy="0"/>
        </a:xfrm>
      </p:grpSpPr>
      <p:sp>
        <p:nvSpPr>
          <p:cNvPr id="1722" name="Shape 172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723" name="Shape 172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8" name="Shape 1738"/>
        <p:cNvGrpSpPr/>
        <p:nvPr/>
      </p:nvGrpSpPr>
      <p:grpSpPr>
        <a:xfrm>
          <a:off x="0" y="0"/>
          <a:ext cx="0" cy="0"/>
          <a:chOff x="0" y="0"/>
          <a:chExt cx="0" cy="0"/>
        </a:xfrm>
      </p:grpSpPr>
      <p:sp>
        <p:nvSpPr>
          <p:cNvPr id="1739" name="Shape 173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740" name="Shape 174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7" name="Shape 1747"/>
        <p:cNvGrpSpPr/>
        <p:nvPr/>
      </p:nvGrpSpPr>
      <p:grpSpPr>
        <a:xfrm>
          <a:off x="0" y="0"/>
          <a:ext cx="0" cy="0"/>
          <a:chOff x="0" y="0"/>
          <a:chExt cx="0" cy="0"/>
        </a:xfrm>
      </p:grpSpPr>
      <p:sp>
        <p:nvSpPr>
          <p:cNvPr id="1748" name="Shape 174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749" name="Shape 174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2" name="Shape 1762"/>
        <p:cNvGrpSpPr/>
        <p:nvPr/>
      </p:nvGrpSpPr>
      <p:grpSpPr>
        <a:xfrm>
          <a:off x="0" y="0"/>
          <a:ext cx="0" cy="0"/>
          <a:chOff x="0" y="0"/>
          <a:chExt cx="0" cy="0"/>
        </a:xfrm>
      </p:grpSpPr>
      <p:sp>
        <p:nvSpPr>
          <p:cNvPr id="1763" name="Shape 176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764" name="Shape 176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2" name="Shape 1772"/>
        <p:cNvGrpSpPr/>
        <p:nvPr/>
      </p:nvGrpSpPr>
      <p:grpSpPr>
        <a:xfrm>
          <a:off x="0" y="0"/>
          <a:ext cx="0" cy="0"/>
          <a:chOff x="0" y="0"/>
          <a:chExt cx="0" cy="0"/>
        </a:xfrm>
      </p:grpSpPr>
      <p:sp>
        <p:nvSpPr>
          <p:cNvPr id="1773" name="Shape 177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774" name="Shape 177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2" name="Shape 1792"/>
        <p:cNvGrpSpPr/>
        <p:nvPr/>
      </p:nvGrpSpPr>
      <p:grpSpPr>
        <a:xfrm>
          <a:off x="0" y="0"/>
          <a:ext cx="0" cy="0"/>
          <a:chOff x="0" y="0"/>
          <a:chExt cx="0" cy="0"/>
        </a:xfrm>
      </p:grpSpPr>
      <p:sp>
        <p:nvSpPr>
          <p:cNvPr id="1793" name="Shape 179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794" name="Shape 179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2" name="Shape 1802"/>
        <p:cNvGrpSpPr/>
        <p:nvPr/>
      </p:nvGrpSpPr>
      <p:grpSpPr>
        <a:xfrm>
          <a:off x="0" y="0"/>
          <a:ext cx="0" cy="0"/>
          <a:chOff x="0" y="0"/>
          <a:chExt cx="0" cy="0"/>
        </a:xfrm>
      </p:grpSpPr>
      <p:sp>
        <p:nvSpPr>
          <p:cNvPr id="1803" name="Shape 180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804" name="Shape 180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86" name="Shape 48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87" name="Shape 48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3" name="Shape 1813"/>
        <p:cNvGrpSpPr/>
        <p:nvPr/>
      </p:nvGrpSpPr>
      <p:grpSpPr>
        <a:xfrm>
          <a:off x="0" y="0"/>
          <a:ext cx="0" cy="0"/>
          <a:chOff x="0" y="0"/>
          <a:chExt cx="0" cy="0"/>
        </a:xfrm>
      </p:grpSpPr>
      <p:sp>
        <p:nvSpPr>
          <p:cNvPr id="1814" name="Shape 181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815" name="Shape 181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4" name="Shape 1824"/>
        <p:cNvGrpSpPr/>
        <p:nvPr/>
      </p:nvGrpSpPr>
      <p:grpSpPr>
        <a:xfrm>
          <a:off x="0" y="0"/>
          <a:ext cx="0" cy="0"/>
          <a:chOff x="0" y="0"/>
          <a:chExt cx="0" cy="0"/>
        </a:xfrm>
      </p:grpSpPr>
      <p:sp>
        <p:nvSpPr>
          <p:cNvPr id="1825" name="Shape 182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826" name="Shape 182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1" name="Shape 1831"/>
        <p:cNvGrpSpPr/>
        <p:nvPr/>
      </p:nvGrpSpPr>
      <p:grpSpPr>
        <a:xfrm>
          <a:off x="0" y="0"/>
          <a:ext cx="0" cy="0"/>
          <a:chOff x="0" y="0"/>
          <a:chExt cx="0" cy="0"/>
        </a:xfrm>
      </p:grpSpPr>
      <p:sp>
        <p:nvSpPr>
          <p:cNvPr id="1832" name="Shape 183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833" name="Shape 183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834" name="Shape 183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1" name="Shape 1841"/>
        <p:cNvGrpSpPr/>
        <p:nvPr/>
      </p:nvGrpSpPr>
      <p:grpSpPr>
        <a:xfrm>
          <a:off x="0" y="0"/>
          <a:ext cx="0" cy="0"/>
          <a:chOff x="0" y="0"/>
          <a:chExt cx="0" cy="0"/>
        </a:xfrm>
      </p:grpSpPr>
      <p:sp>
        <p:nvSpPr>
          <p:cNvPr id="1842" name="Shape 184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843" name="Shape 184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0" name="Shape 1850"/>
        <p:cNvGrpSpPr/>
        <p:nvPr/>
      </p:nvGrpSpPr>
      <p:grpSpPr>
        <a:xfrm>
          <a:off x="0" y="0"/>
          <a:ext cx="0" cy="0"/>
          <a:chOff x="0" y="0"/>
          <a:chExt cx="0" cy="0"/>
        </a:xfrm>
      </p:grpSpPr>
      <p:sp>
        <p:nvSpPr>
          <p:cNvPr id="1851" name="Shape 185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852" name="Shape 185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8" name="Shape 1858"/>
        <p:cNvGrpSpPr/>
        <p:nvPr/>
      </p:nvGrpSpPr>
      <p:grpSpPr>
        <a:xfrm>
          <a:off x="0" y="0"/>
          <a:ext cx="0" cy="0"/>
          <a:chOff x="0" y="0"/>
          <a:chExt cx="0" cy="0"/>
        </a:xfrm>
      </p:grpSpPr>
      <p:sp>
        <p:nvSpPr>
          <p:cNvPr id="1859" name="Shape 185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860" name="Shape 186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494" name="Shape 49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495" name="Shape 49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04" name="Shape 50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63" name="Shape 56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71" name="Shape 57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85" name="Shape 18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86" name="Shape 18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7" name="Shape 577"/>
        <p:cNvGrpSpPr/>
        <p:nvPr/>
      </p:nvGrpSpPr>
      <p:grpSpPr>
        <a:xfrm>
          <a:off x="0" y="0"/>
          <a:ext cx="0" cy="0"/>
          <a:chOff x="0" y="0"/>
          <a:chExt cx="0" cy="0"/>
        </a:xfrm>
      </p:grpSpPr>
      <p:sp>
        <p:nvSpPr>
          <p:cNvPr id="578" name="Shape 57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79" name="Shape 57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87" name="Shape 58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596" name="Shape 59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05" name="Shape 60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13" name="Shape 61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22" name="Shape 62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30" name="Shape 63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38" name="Shape 63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47" name="Shape 64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654" name="Shape 65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655" name="Shape 65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94" name="Shape 19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63" name="Shape 66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670" name="Shape 67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671" name="Shape 67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79" name="Shape 67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87" name="Shape 68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695" name="Shape 69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1" name="Shape 701"/>
        <p:cNvGrpSpPr/>
        <p:nvPr/>
      </p:nvGrpSpPr>
      <p:grpSpPr>
        <a:xfrm>
          <a:off x="0" y="0"/>
          <a:ext cx="0" cy="0"/>
          <a:chOff x="0" y="0"/>
          <a:chExt cx="0" cy="0"/>
        </a:xfrm>
      </p:grpSpPr>
      <p:sp>
        <p:nvSpPr>
          <p:cNvPr id="702" name="Shape 70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03" name="Shape 70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11" name="Shape 71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19" name="Shape 71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5" name="Shape 725"/>
        <p:cNvGrpSpPr/>
        <p:nvPr/>
      </p:nvGrpSpPr>
      <p:grpSpPr>
        <a:xfrm>
          <a:off x="0" y="0"/>
          <a:ext cx="0" cy="0"/>
          <a:chOff x="0" y="0"/>
          <a:chExt cx="0" cy="0"/>
        </a:xfrm>
      </p:grpSpPr>
      <p:sp>
        <p:nvSpPr>
          <p:cNvPr id="726" name="Shape 72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27" name="Shape 72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3" name="Shape 733"/>
        <p:cNvGrpSpPr/>
        <p:nvPr/>
      </p:nvGrpSpPr>
      <p:grpSpPr>
        <a:xfrm>
          <a:off x="0" y="0"/>
          <a:ext cx="0" cy="0"/>
          <a:chOff x="0" y="0"/>
          <a:chExt cx="0" cy="0"/>
        </a:xfrm>
      </p:grpSpPr>
      <p:sp>
        <p:nvSpPr>
          <p:cNvPr id="734" name="Shape 73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35" name="Shape 73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280" name="Shape 28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281" name="Shape 28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43" name="Shape 74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9" name="Shape 749"/>
        <p:cNvGrpSpPr/>
        <p:nvPr/>
      </p:nvGrpSpPr>
      <p:grpSpPr>
        <a:xfrm>
          <a:off x="0" y="0"/>
          <a:ext cx="0" cy="0"/>
          <a:chOff x="0" y="0"/>
          <a:chExt cx="0" cy="0"/>
        </a:xfrm>
      </p:grpSpPr>
      <p:sp>
        <p:nvSpPr>
          <p:cNvPr id="750" name="Shape 75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51" name="Shape 75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7" name="Shape 757"/>
        <p:cNvGrpSpPr/>
        <p:nvPr/>
      </p:nvGrpSpPr>
      <p:grpSpPr>
        <a:xfrm>
          <a:off x="0" y="0"/>
          <a:ext cx="0" cy="0"/>
          <a:chOff x="0" y="0"/>
          <a:chExt cx="0" cy="0"/>
        </a:xfrm>
      </p:grpSpPr>
      <p:sp>
        <p:nvSpPr>
          <p:cNvPr id="758" name="Shape 75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59" name="Shape 75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67" name="Shape 76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3" name="Shape 773"/>
        <p:cNvGrpSpPr/>
        <p:nvPr/>
      </p:nvGrpSpPr>
      <p:grpSpPr>
        <a:xfrm>
          <a:off x="0" y="0"/>
          <a:ext cx="0" cy="0"/>
          <a:chOff x="0" y="0"/>
          <a:chExt cx="0" cy="0"/>
        </a:xfrm>
      </p:grpSpPr>
      <p:sp>
        <p:nvSpPr>
          <p:cNvPr id="774" name="Shape 77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75" name="Shape 77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84" name="Shape 78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792" name="Shape 79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8" name="Shape 798"/>
        <p:cNvGrpSpPr/>
        <p:nvPr/>
      </p:nvGrpSpPr>
      <p:grpSpPr>
        <a:xfrm>
          <a:off x="0" y="0"/>
          <a:ext cx="0" cy="0"/>
          <a:chOff x="0" y="0"/>
          <a:chExt cx="0" cy="0"/>
        </a:xfrm>
      </p:grpSpPr>
      <p:sp>
        <p:nvSpPr>
          <p:cNvPr id="799" name="Shape 79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00" name="Shape 80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09" name="Shape 80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5" name="Shape 815"/>
        <p:cNvGrpSpPr/>
        <p:nvPr/>
      </p:nvGrpSpPr>
      <p:grpSpPr>
        <a:xfrm>
          <a:off x="0" y="0"/>
          <a:ext cx="0" cy="0"/>
          <a:chOff x="0" y="0"/>
          <a:chExt cx="0" cy="0"/>
        </a:xfrm>
      </p:grpSpPr>
      <p:sp>
        <p:nvSpPr>
          <p:cNvPr id="816" name="Shape 81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17" name="Shape 81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290" name="Shape 29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3" name="Shape 823"/>
        <p:cNvGrpSpPr/>
        <p:nvPr/>
      </p:nvGrpSpPr>
      <p:grpSpPr>
        <a:xfrm>
          <a:off x="0" y="0"/>
          <a:ext cx="0" cy="0"/>
          <a:chOff x="0" y="0"/>
          <a:chExt cx="0" cy="0"/>
        </a:xfrm>
      </p:grpSpPr>
      <p:sp>
        <p:nvSpPr>
          <p:cNvPr id="824" name="Shape 82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25" name="Shape 82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33" name="Shape 83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41" name="Shape 84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8" name="Shape 848"/>
        <p:cNvGrpSpPr/>
        <p:nvPr/>
      </p:nvGrpSpPr>
      <p:grpSpPr>
        <a:xfrm>
          <a:off x="0" y="0"/>
          <a:ext cx="0" cy="0"/>
          <a:chOff x="0" y="0"/>
          <a:chExt cx="0" cy="0"/>
        </a:xfrm>
      </p:grpSpPr>
      <p:sp>
        <p:nvSpPr>
          <p:cNvPr id="849" name="Shape 84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50" name="Shape 85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6" name="Shape 856"/>
        <p:cNvGrpSpPr/>
        <p:nvPr/>
      </p:nvGrpSpPr>
      <p:grpSpPr>
        <a:xfrm>
          <a:off x="0" y="0"/>
          <a:ext cx="0" cy="0"/>
          <a:chOff x="0" y="0"/>
          <a:chExt cx="0" cy="0"/>
        </a:xfrm>
      </p:grpSpPr>
      <p:sp>
        <p:nvSpPr>
          <p:cNvPr id="857" name="Shape 85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58" name="Shape 85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66" name="Shape 86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74" name="Shape 87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2" name="Shape 882"/>
        <p:cNvGrpSpPr/>
        <p:nvPr/>
      </p:nvGrpSpPr>
      <p:grpSpPr>
        <a:xfrm>
          <a:off x="0" y="0"/>
          <a:ext cx="0" cy="0"/>
          <a:chOff x="0" y="0"/>
          <a:chExt cx="0" cy="0"/>
        </a:xfrm>
      </p:grpSpPr>
      <p:sp>
        <p:nvSpPr>
          <p:cNvPr id="883" name="Shape 88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84" name="Shape 88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92" name="Shape 89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00" name="Shape 90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377" name="Shape 37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378" name="Shape 37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08" name="Shape 90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4" name="Shape 914"/>
        <p:cNvGrpSpPr/>
        <p:nvPr/>
      </p:nvGrpSpPr>
      <p:grpSpPr>
        <a:xfrm>
          <a:off x="0" y="0"/>
          <a:ext cx="0" cy="0"/>
          <a:chOff x="0" y="0"/>
          <a:chExt cx="0" cy="0"/>
        </a:xfrm>
      </p:grpSpPr>
      <p:sp>
        <p:nvSpPr>
          <p:cNvPr id="915" name="Shape 915"/>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16" name="Shape 91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2" name="Shape 922"/>
        <p:cNvGrpSpPr/>
        <p:nvPr/>
      </p:nvGrpSpPr>
      <p:grpSpPr>
        <a:xfrm>
          <a:off x="0" y="0"/>
          <a:ext cx="0" cy="0"/>
          <a:chOff x="0" y="0"/>
          <a:chExt cx="0" cy="0"/>
        </a:xfrm>
      </p:grpSpPr>
      <p:sp>
        <p:nvSpPr>
          <p:cNvPr id="923" name="Shape 92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24" name="Shape 92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9" name="Shape 929"/>
        <p:cNvGrpSpPr/>
        <p:nvPr/>
      </p:nvGrpSpPr>
      <p:grpSpPr>
        <a:xfrm>
          <a:off x="0" y="0"/>
          <a:ext cx="0" cy="0"/>
          <a:chOff x="0" y="0"/>
          <a:chExt cx="0" cy="0"/>
        </a:xfrm>
      </p:grpSpPr>
      <p:sp>
        <p:nvSpPr>
          <p:cNvPr id="930" name="Shape 93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931" name="Shape 93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932" name="Shape 93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8" name="Shape 938"/>
        <p:cNvGrpSpPr/>
        <p:nvPr/>
      </p:nvGrpSpPr>
      <p:grpSpPr>
        <a:xfrm>
          <a:off x="0" y="0"/>
          <a:ext cx="0" cy="0"/>
          <a:chOff x="0" y="0"/>
          <a:chExt cx="0" cy="0"/>
        </a:xfrm>
      </p:grpSpPr>
      <p:sp>
        <p:nvSpPr>
          <p:cNvPr id="939" name="Shape 939"/>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40" name="Shape 94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5" name="Shape 945"/>
        <p:cNvGrpSpPr/>
        <p:nvPr/>
      </p:nvGrpSpPr>
      <p:grpSpPr>
        <a:xfrm>
          <a:off x="0" y="0"/>
          <a:ext cx="0" cy="0"/>
          <a:chOff x="0" y="0"/>
          <a:chExt cx="0" cy="0"/>
        </a:xfrm>
      </p:grpSpPr>
      <p:sp>
        <p:nvSpPr>
          <p:cNvPr id="946" name="Shape 94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947" name="Shape 94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948" name="Shape 94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57" name="Shape 95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3" name="Shape 963"/>
        <p:cNvGrpSpPr/>
        <p:nvPr/>
      </p:nvGrpSpPr>
      <p:grpSpPr>
        <a:xfrm>
          <a:off x="0" y="0"/>
          <a:ext cx="0" cy="0"/>
          <a:chOff x="0" y="0"/>
          <a:chExt cx="0" cy="0"/>
        </a:xfrm>
      </p:grpSpPr>
      <p:sp>
        <p:nvSpPr>
          <p:cNvPr id="964" name="Shape 96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965" name="Shape 96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2" name="Shape 972"/>
        <p:cNvGrpSpPr/>
        <p:nvPr/>
      </p:nvGrpSpPr>
      <p:grpSpPr>
        <a:xfrm>
          <a:off x="0" y="0"/>
          <a:ext cx="0" cy="0"/>
          <a:chOff x="0" y="0"/>
          <a:chExt cx="0" cy="0"/>
        </a:xfrm>
      </p:grpSpPr>
      <p:sp>
        <p:nvSpPr>
          <p:cNvPr id="973" name="Shape 97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74" name="Shape 97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75" name="Shape 97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1" name="Shape 981"/>
        <p:cNvGrpSpPr/>
        <p:nvPr/>
      </p:nvGrpSpPr>
      <p:grpSpPr>
        <a:xfrm>
          <a:off x="0" y="0"/>
          <a:ext cx="0" cy="0"/>
          <a:chOff x="0" y="0"/>
          <a:chExt cx="0" cy="0"/>
        </a:xfrm>
      </p:grpSpPr>
      <p:sp>
        <p:nvSpPr>
          <p:cNvPr id="982" name="Shape 98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83" name="Shape 98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84" name="Shape 98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386" name="Shape 38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387" name="Shape 38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1" name="Shape 991"/>
        <p:cNvGrpSpPr/>
        <p:nvPr/>
      </p:nvGrpSpPr>
      <p:grpSpPr>
        <a:xfrm>
          <a:off x="0" y="0"/>
          <a:ext cx="0" cy="0"/>
          <a:chOff x="0" y="0"/>
          <a:chExt cx="0" cy="0"/>
        </a:xfrm>
      </p:grpSpPr>
      <p:sp>
        <p:nvSpPr>
          <p:cNvPr id="992" name="Shape 99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93" name="Shape 99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94" name="Shape 99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2" name="Shape 1002"/>
        <p:cNvGrpSpPr/>
        <p:nvPr/>
      </p:nvGrpSpPr>
      <p:grpSpPr>
        <a:xfrm>
          <a:off x="0" y="0"/>
          <a:ext cx="0" cy="0"/>
          <a:chOff x="0" y="0"/>
          <a:chExt cx="0" cy="0"/>
        </a:xfrm>
      </p:grpSpPr>
      <p:sp>
        <p:nvSpPr>
          <p:cNvPr id="1003" name="Shape 100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04" name="Shape 100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2" name="Shape 1012"/>
        <p:cNvGrpSpPr/>
        <p:nvPr/>
      </p:nvGrpSpPr>
      <p:grpSpPr>
        <a:xfrm>
          <a:off x="0" y="0"/>
          <a:ext cx="0" cy="0"/>
          <a:chOff x="0" y="0"/>
          <a:chExt cx="0" cy="0"/>
        </a:xfrm>
      </p:grpSpPr>
      <p:sp>
        <p:nvSpPr>
          <p:cNvPr id="1013" name="Shape 101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14" name="Shape 101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2" name="Shape 1022"/>
        <p:cNvGrpSpPr/>
        <p:nvPr/>
      </p:nvGrpSpPr>
      <p:grpSpPr>
        <a:xfrm>
          <a:off x="0" y="0"/>
          <a:ext cx="0" cy="0"/>
          <a:chOff x="0" y="0"/>
          <a:chExt cx="0" cy="0"/>
        </a:xfrm>
      </p:grpSpPr>
      <p:sp>
        <p:nvSpPr>
          <p:cNvPr id="1023" name="Shape 102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24" name="Shape 102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1" name="Shape 1031"/>
        <p:cNvGrpSpPr/>
        <p:nvPr/>
      </p:nvGrpSpPr>
      <p:grpSpPr>
        <a:xfrm>
          <a:off x="0" y="0"/>
          <a:ext cx="0" cy="0"/>
          <a:chOff x="0" y="0"/>
          <a:chExt cx="0" cy="0"/>
        </a:xfrm>
      </p:grpSpPr>
      <p:sp>
        <p:nvSpPr>
          <p:cNvPr id="1032" name="Shape 103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33" name="Shape 103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0" name="Shape 1040"/>
        <p:cNvGrpSpPr/>
        <p:nvPr/>
      </p:nvGrpSpPr>
      <p:grpSpPr>
        <a:xfrm>
          <a:off x="0" y="0"/>
          <a:ext cx="0" cy="0"/>
          <a:chOff x="0" y="0"/>
          <a:chExt cx="0" cy="0"/>
        </a:xfrm>
      </p:grpSpPr>
      <p:sp>
        <p:nvSpPr>
          <p:cNvPr id="1041" name="Shape 104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42" name="Shape 104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43" name="Shape 104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9" name="Shape 1049"/>
        <p:cNvGrpSpPr/>
        <p:nvPr/>
      </p:nvGrpSpPr>
      <p:grpSpPr>
        <a:xfrm>
          <a:off x="0" y="0"/>
          <a:ext cx="0" cy="0"/>
          <a:chOff x="0" y="0"/>
          <a:chExt cx="0" cy="0"/>
        </a:xfrm>
      </p:grpSpPr>
      <p:sp>
        <p:nvSpPr>
          <p:cNvPr id="1050" name="Shape 105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51" name="Shape 105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52" name="Shape 105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8" name="Shape 1058"/>
        <p:cNvGrpSpPr/>
        <p:nvPr/>
      </p:nvGrpSpPr>
      <p:grpSpPr>
        <a:xfrm>
          <a:off x="0" y="0"/>
          <a:ext cx="0" cy="0"/>
          <a:chOff x="0" y="0"/>
          <a:chExt cx="0" cy="0"/>
        </a:xfrm>
      </p:grpSpPr>
      <p:sp>
        <p:nvSpPr>
          <p:cNvPr id="1059" name="Shape 105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60" name="Shape 106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61" name="Shape 106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9" name="Shape 1069"/>
        <p:cNvGrpSpPr/>
        <p:nvPr/>
      </p:nvGrpSpPr>
      <p:grpSpPr>
        <a:xfrm>
          <a:off x="0" y="0"/>
          <a:ext cx="0" cy="0"/>
          <a:chOff x="0" y="0"/>
          <a:chExt cx="0" cy="0"/>
        </a:xfrm>
      </p:grpSpPr>
      <p:sp>
        <p:nvSpPr>
          <p:cNvPr id="1070" name="Shape 107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71" name="Shape 107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72" name="Shape 107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7" name="Shape 1077"/>
        <p:cNvGrpSpPr/>
        <p:nvPr/>
      </p:nvGrpSpPr>
      <p:grpSpPr>
        <a:xfrm>
          <a:off x="0" y="0"/>
          <a:ext cx="0" cy="0"/>
          <a:chOff x="0" y="0"/>
          <a:chExt cx="0" cy="0"/>
        </a:xfrm>
      </p:grpSpPr>
      <p:sp>
        <p:nvSpPr>
          <p:cNvPr id="1078" name="Shape 107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079" name="Shape 107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080" name="Shape 108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395" name="Shape 39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89" name="Shape 108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90" name="Shape 109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8" name="Shape 1098"/>
        <p:cNvGrpSpPr/>
        <p:nvPr/>
      </p:nvGrpSpPr>
      <p:grpSpPr>
        <a:xfrm>
          <a:off x="0" y="0"/>
          <a:ext cx="0" cy="0"/>
          <a:chOff x="0" y="0"/>
          <a:chExt cx="0" cy="0"/>
        </a:xfrm>
      </p:grpSpPr>
      <p:sp>
        <p:nvSpPr>
          <p:cNvPr id="1099" name="Shape 109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00" name="Shape 110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01" name="Shape 110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7" name="Shape 1107"/>
        <p:cNvGrpSpPr/>
        <p:nvPr/>
      </p:nvGrpSpPr>
      <p:grpSpPr>
        <a:xfrm>
          <a:off x="0" y="0"/>
          <a:ext cx="0" cy="0"/>
          <a:chOff x="0" y="0"/>
          <a:chExt cx="0" cy="0"/>
        </a:xfrm>
      </p:grpSpPr>
      <p:sp>
        <p:nvSpPr>
          <p:cNvPr id="1108" name="Shape 110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09" name="Shape 110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10" name="Shape 111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6" name="Shape 1116"/>
        <p:cNvGrpSpPr/>
        <p:nvPr/>
      </p:nvGrpSpPr>
      <p:grpSpPr>
        <a:xfrm>
          <a:off x="0" y="0"/>
          <a:ext cx="0" cy="0"/>
          <a:chOff x="0" y="0"/>
          <a:chExt cx="0" cy="0"/>
        </a:xfrm>
      </p:grpSpPr>
      <p:sp>
        <p:nvSpPr>
          <p:cNvPr id="1117" name="Shape 111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18" name="Shape 111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19" name="Shape 111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6" name="Shape 1126"/>
        <p:cNvGrpSpPr/>
        <p:nvPr/>
      </p:nvGrpSpPr>
      <p:grpSpPr>
        <a:xfrm>
          <a:off x="0" y="0"/>
          <a:ext cx="0" cy="0"/>
          <a:chOff x="0" y="0"/>
          <a:chExt cx="0" cy="0"/>
        </a:xfrm>
      </p:grpSpPr>
      <p:sp>
        <p:nvSpPr>
          <p:cNvPr id="1127" name="Shape 112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28" name="Shape 112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6" name="Shape 1136"/>
        <p:cNvGrpSpPr/>
        <p:nvPr/>
      </p:nvGrpSpPr>
      <p:grpSpPr>
        <a:xfrm>
          <a:off x="0" y="0"/>
          <a:ext cx="0" cy="0"/>
          <a:chOff x="0" y="0"/>
          <a:chExt cx="0" cy="0"/>
        </a:xfrm>
      </p:grpSpPr>
      <p:sp>
        <p:nvSpPr>
          <p:cNvPr id="1137" name="Shape 113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38" name="Shape 113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5" name="Shape 1145"/>
        <p:cNvGrpSpPr/>
        <p:nvPr/>
      </p:nvGrpSpPr>
      <p:grpSpPr>
        <a:xfrm>
          <a:off x="0" y="0"/>
          <a:ext cx="0" cy="0"/>
          <a:chOff x="0" y="0"/>
          <a:chExt cx="0" cy="0"/>
        </a:xfrm>
      </p:grpSpPr>
      <p:sp>
        <p:nvSpPr>
          <p:cNvPr id="1146" name="Shape 114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47" name="Shape 114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3" name="Shape 1153"/>
        <p:cNvGrpSpPr/>
        <p:nvPr/>
      </p:nvGrpSpPr>
      <p:grpSpPr>
        <a:xfrm>
          <a:off x="0" y="0"/>
          <a:ext cx="0" cy="0"/>
          <a:chOff x="0" y="0"/>
          <a:chExt cx="0" cy="0"/>
        </a:xfrm>
      </p:grpSpPr>
      <p:sp>
        <p:nvSpPr>
          <p:cNvPr id="1154" name="Shape 115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55" name="Shape 115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56" name="Shape 115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3" name="Shape 1163"/>
        <p:cNvGrpSpPr/>
        <p:nvPr/>
      </p:nvGrpSpPr>
      <p:grpSpPr>
        <a:xfrm>
          <a:off x="0" y="0"/>
          <a:ext cx="0" cy="0"/>
          <a:chOff x="0" y="0"/>
          <a:chExt cx="0" cy="0"/>
        </a:xfrm>
      </p:grpSpPr>
      <p:sp>
        <p:nvSpPr>
          <p:cNvPr id="1164" name="Shape 116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65" name="Shape 116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66" name="Shape 116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1" name="Shape 1171"/>
        <p:cNvGrpSpPr/>
        <p:nvPr/>
      </p:nvGrpSpPr>
      <p:grpSpPr>
        <a:xfrm>
          <a:off x="0" y="0"/>
          <a:ext cx="0" cy="0"/>
          <a:chOff x="0" y="0"/>
          <a:chExt cx="0" cy="0"/>
        </a:xfrm>
      </p:grpSpPr>
      <p:sp>
        <p:nvSpPr>
          <p:cNvPr id="1172" name="Shape 117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173" name="Shape 117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174" name="Shape 117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404" name="Shape 40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2" name="Shape 1182"/>
        <p:cNvGrpSpPr/>
        <p:nvPr/>
      </p:nvGrpSpPr>
      <p:grpSpPr>
        <a:xfrm>
          <a:off x="0" y="0"/>
          <a:ext cx="0" cy="0"/>
          <a:chOff x="0" y="0"/>
          <a:chExt cx="0" cy="0"/>
        </a:xfrm>
      </p:grpSpPr>
      <p:sp>
        <p:nvSpPr>
          <p:cNvPr id="1183" name="Shape 118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84" name="Shape 118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85" name="Shape 118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1" name="Shape 1191"/>
        <p:cNvGrpSpPr/>
        <p:nvPr/>
      </p:nvGrpSpPr>
      <p:grpSpPr>
        <a:xfrm>
          <a:off x="0" y="0"/>
          <a:ext cx="0" cy="0"/>
          <a:chOff x="0" y="0"/>
          <a:chExt cx="0" cy="0"/>
        </a:xfrm>
      </p:grpSpPr>
      <p:sp>
        <p:nvSpPr>
          <p:cNvPr id="1192" name="Shape 119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93" name="Shape 119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94" name="Shape 119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1" name="Shape 1201"/>
        <p:cNvGrpSpPr/>
        <p:nvPr/>
      </p:nvGrpSpPr>
      <p:grpSpPr>
        <a:xfrm>
          <a:off x="0" y="0"/>
          <a:ext cx="0" cy="0"/>
          <a:chOff x="0" y="0"/>
          <a:chExt cx="0" cy="0"/>
        </a:xfrm>
      </p:grpSpPr>
      <p:sp>
        <p:nvSpPr>
          <p:cNvPr id="1202" name="Shape 1202"/>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03" name="Shape 120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0" name="Shape 1210"/>
        <p:cNvGrpSpPr/>
        <p:nvPr/>
      </p:nvGrpSpPr>
      <p:grpSpPr>
        <a:xfrm>
          <a:off x="0" y="0"/>
          <a:ext cx="0" cy="0"/>
          <a:chOff x="0" y="0"/>
          <a:chExt cx="0" cy="0"/>
        </a:xfrm>
      </p:grpSpPr>
      <p:sp>
        <p:nvSpPr>
          <p:cNvPr id="1211" name="Shape 121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12" name="Shape 121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8" name="Shape 1218"/>
        <p:cNvGrpSpPr/>
        <p:nvPr/>
      </p:nvGrpSpPr>
      <p:grpSpPr>
        <a:xfrm>
          <a:off x="0" y="0"/>
          <a:ext cx="0" cy="0"/>
          <a:chOff x="0" y="0"/>
          <a:chExt cx="0" cy="0"/>
        </a:xfrm>
      </p:grpSpPr>
      <p:sp>
        <p:nvSpPr>
          <p:cNvPr id="1219" name="Shape 121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20" name="Shape 122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221" name="Shape 122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9" name="Shape 1229"/>
        <p:cNvGrpSpPr/>
        <p:nvPr/>
      </p:nvGrpSpPr>
      <p:grpSpPr>
        <a:xfrm>
          <a:off x="0" y="0"/>
          <a:ext cx="0" cy="0"/>
          <a:chOff x="0" y="0"/>
          <a:chExt cx="0" cy="0"/>
        </a:xfrm>
      </p:grpSpPr>
      <p:sp>
        <p:nvSpPr>
          <p:cNvPr id="1230" name="Shape 123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31" name="Shape 123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232" name="Shape 123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7" name="Shape 1237"/>
        <p:cNvGrpSpPr/>
        <p:nvPr/>
      </p:nvGrpSpPr>
      <p:grpSpPr>
        <a:xfrm>
          <a:off x="0" y="0"/>
          <a:ext cx="0" cy="0"/>
          <a:chOff x="0" y="0"/>
          <a:chExt cx="0" cy="0"/>
        </a:xfrm>
      </p:grpSpPr>
      <p:sp>
        <p:nvSpPr>
          <p:cNvPr id="1238" name="Shape 123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239" name="Shape 123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240" name="Shape 124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8" name="Shape 1248"/>
        <p:cNvGrpSpPr/>
        <p:nvPr/>
      </p:nvGrpSpPr>
      <p:grpSpPr>
        <a:xfrm>
          <a:off x="0" y="0"/>
          <a:ext cx="0" cy="0"/>
          <a:chOff x="0" y="0"/>
          <a:chExt cx="0" cy="0"/>
        </a:xfrm>
      </p:grpSpPr>
      <p:sp>
        <p:nvSpPr>
          <p:cNvPr id="1249" name="Shape 124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50" name="Shape 125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251" name="Shape 125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7" name="Shape 1257"/>
        <p:cNvGrpSpPr/>
        <p:nvPr/>
      </p:nvGrpSpPr>
      <p:grpSpPr>
        <a:xfrm>
          <a:off x="0" y="0"/>
          <a:ext cx="0" cy="0"/>
          <a:chOff x="0" y="0"/>
          <a:chExt cx="0" cy="0"/>
        </a:xfrm>
      </p:grpSpPr>
      <p:sp>
        <p:nvSpPr>
          <p:cNvPr id="1258" name="Shape 125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59" name="Shape 125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0" name="Shape 1270"/>
        <p:cNvGrpSpPr/>
        <p:nvPr/>
      </p:nvGrpSpPr>
      <p:grpSpPr>
        <a:xfrm>
          <a:off x="0" y="0"/>
          <a:ext cx="0" cy="0"/>
          <a:chOff x="0" y="0"/>
          <a:chExt cx="0" cy="0"/>
        </a:xfrm>
      </p:grpSpPr>
      <p:sp>
        <p:nvSpPr>
          <p:cNvPr id="1271" name="Shape 127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72" name="Shape 127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273" name="Shape 127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5.jpg"/><Relationship Id="rId4" Type="http://schemas.openxmlformats.org/officeDocument/2006/relationships/image" Target="../media/image02.jpg"/><Relationship Id="rId5" Type="http://schemas.openxmlformats.org/officeDocument/2006/relationships/image" Target="../media/image0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 Id="rId3" Type="http://schemas.openxmlformats.org/officeDocument/2006/relationships/image" Target="../media/image05.jpg"/><Relationship Id="rId4" Type="http://schemas.openxmlformats.org/officeDocument/2006/relationships/image" Target="../media/image02.jpg"/><Relationship Id="rId5" Type="http://schemas.openxmlformats.org/officeDocument/2006/relationships/image" Target="../media/image0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0.png"/><Relationship Id="rId3" Type="http://schemas.openxmlformats.org/officeDocument/2006/relationships/image" Target="../media/image05.jpg"/><Relationship Id="rId4" Type="http://schemas.openxmlformats.org/officeDocument/2006/relationships/image" Target="../media/image02.jpg"/><Relationship Id="rId5" Type="http://schemas.openxmlformats.org/officeDocument/2006/relationships/image" Target="../media/image03.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00.png"/><Relationship Id="rId3" Type="http://schemas.openxmlformats.org/officeDocument/2006/relationships/image" Target="../media/image05.jpg"/><Relationship Id="rId4" Type="http://schemas.openxmlformats.org/officeDocument/2006/relationships/image" Target="../media/image02.jpg"/><Relationship Id="rId5" Type="http://schemas.openxmlformats.org/officeDocument/2006/relationships/image" Target="../media/image03.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00.png"/><Relationship Id="rId3" Type="http://schemas.openxmlformats.org/officeDocument/2006/relationships/image" Target="../media/image05.jpg"/><Relationship Id="rId4" Type="http://schemas.openxmlformats.org/officeDocument/2006/relationships/image" Target="../media/image02.jpg"/><Relationship Id="rId5" Type="http://schemas.openxmlformats.org/officeDocument/2006/relationships/image" Target="../media/image03.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1" name="Shape 21"/>
        <p:cNvGrpSpPr/>
        <p:nvPr/>
      </p:nvGrpSpPr>
      <p:grpSpPr>
        <a:xfrm>
          <a:off x="0" y="0"/>
          <a:ext cx="0" cy="0"/>
          <a:chOff x="0" y="0"/>
          <a:chExt cx="0" cy="0"/>
        </a:xfrm>
      </p:grpSpPr>
      <p:pic>
        <p:nvPicPr>
          <p:cNvPr id="22" name="Shape 22"/>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23" name="Shape 23"/>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24" name="Shape 24"/>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25" name="Shape 25"/>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26" name="Shape 26"/>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27" name="Shape 27"/>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28" name="Shape 28"/>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29" name="Shape 29"/>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30" name="Shape 30"/>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76" name="Shape 76"/>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77" name="Shape 7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9" name="Shape 79"/>
        <p:cNvGrpSpPr/>
        <p:nvPr/>
      </p:nvGrpSpPr>
      <p:grpSpPr>
        <a:xfrm>
          <a:off x="0" y="0"/>
          <a:ext cx="0" cy="0"/>
          <a:chOff x="0" y="0"/>
          <a:chExt cx="0" cy="0"/>
        </a:xfrm>
      </p:grpSpPr>
      <p:sp>
        <p:nvSpPr>
          <p:cNvPr id="80" name="Shape 80"/>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81" name="Shape 81"/>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82" name="Shape 8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84" name="Shape 84"/>
        <p:cNvGrpSpPr/>
        <p:nvPr/>
      </p:nvGrpSpPr>
      <p:grpSpPr>
        <a:xfrm>
          <a:off x="0" y="0"/>
          <a:ext cx="0" cy="0"/>
          <a:chOff x="0" y="0"/>
          <a:chExt cx="0" cy="0"/>
        </a:xfrm>
      </p:grpSpPr>
      <p:sp>
        <p:nvSpPr>
          <p:cNvPr id="85" name="Shape 8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86" name="Shape 8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7" name="Shape 8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88" name="Shape 88"/>
        <p:cNvGrpSpPr/>
        <p:nvPr/>
      </p:nvGrpSpPr>
      <p:grpSpPr>
        <a:xfrm>
          <a:off x="0" y="0"/>
          <a:ext cx="0" cy="0"/>
          <a:chOff x="0" y="0"/>
          <a:chExt cx="0" cy="0"/>
        </a:xfrm>
      </p:grpSpPr>
      <p:sp>
        <p:nvSpPr>
          <p:cNvPr id="89" name="Shape 89"/>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90" name="Shape 9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08" name="Shape 108"/>
        <p:cNvGrpSpPr/>
        <p:nvPr/>
      </p:nvGrpSpPr>
      <p:grpSpPr>
        <a:xfrm>
          <a:off x="0" y="0"/>
          <a:ext cx="0" cy="0"/>
          <a:chOff x="0" y="0"/>
          <a:chExt cx="0" cy="0"/>
        </a:xfrm>
      </p:grpSpPr>
      <p:sp>
        <p:nvSpPr>
          <p:cNvPr id="109" name="Shape 109"/>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10" name="Shape 110"/>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11" name="Shape 11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12" name="Shape 11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3" name="Shape 113"/>
        <p:cNvGrpSpPr/>
        <p:nvPr/>
      </p:nvGrpSpPr>
      <p:grpSpPr>
        <a:xfrm>
          <a:off x="0" y="0"/>
          <a:ext cx="0" cy="0"/>
          <a:chOff x="0" y="0"/>
          <a:chExt cx="0" cy="0"/>
        </a:xfrm>
      </p:grpSpPr>
      <p:pic>
        <p:nvPicPr>
          <p:cNvPr id="114" name="Shape 114"/>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115" name="Shape 115"/>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116" name="Shape 116"/>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117" name="Shape 117"/>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118" name="Shape 118"/>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119" name="Shape 119"/>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120" name="Shape 120"/>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21" name="Shape 121"/>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22" name="Shape 122"/>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3" name="Shape 123"/>
        <p:cNvGrpSpPr/>
        <p:nvPr/>
      </p:nvGrpSpPr>
      <p:grpSpPr>
        <a:xfrm>
          <a:off x="0" y="0"/>
          <a:ext cx="0" cy="0"/>
          <a:chOff x="0" y="0"/>
          <a:chExt cx="0" cy="0"/>
        </a:xfrm>
      </p:grpSpPr>
      <p:sp>
        <p:nvSpPr>
          <p:cNvPr id="124" name="Shape 124"/>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25" name="Shape 1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126" name="Shape 12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7" name="Shape 12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28" name="Shape 128"/>
        <p:cNvGrpSpPr/>
        <p:nvPr/>
      </p:nvGrpSpPr>
      <p:grpSpPr>
        <a:xfrm>
          <a:off x="0" y="0"/>
          <a:ext cx="0" cy="0"/>
          <a:chOff x="0" y="0"/>
          <a:chExt cx="0" cy="0"/>
        </a:xfrm>
      </p:grpSpPr>
      <p:sp>
        <p:nvSpPr>
          <p:cNvPr id="129" name="Shape 129"/>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0" name="Shape 130"/>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31" name="Shape 131"/>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32" name="Shape 13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3" name="Shape 13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6" name="Shape 13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37" name="Shape 137"/>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38" name="Shape 138"/>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39" name="Shape 139"/>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40" name="Shape 14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1" name="Shape 141"/>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2" name="Shape 142"/>
        <p:cNvGrpSpPr/>
        <p:nvPr/>
      </p:nvGrpSpPr>
      <p:grpSpPr>
        <a:xfrm>
          <a:off x="0" y="0"/>
          <a:ext cx="0" cy="0"/>
          <a:chOff x="0" y="0"/>
          <a:chExt cx="0" cy="0"/>
        </a:xfrm>
      </p:grpSpPr>
      <p:sp>
        <p:nvSpPr>
          <p:cNvPr id="143" name="Shape 143"/>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4" name="Shape 14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5" name="Shape 14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1" name="Shape 31"/>
        <p:cNvGrpSpPr/>
        <p:nvPr/>
      </p:nvGrpSpPr>
      <p:grpSpPr>
        <a:xfrm>
          <a:off x="0" y="0"/>
          <a:ext cx="0" cy="0"/>
          <a:chOff x="0" y="0"/>
          <a:chExt cx="0" cy="0"/>
        </a:xfrm>
      </p:grpSpPr>
      <p:sp>
        <p:nvSpPr>
          <p:cNvPr id="32" name="Shape 3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3" name="Shape 33"/>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34" name="Shape 3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6" name="Shape 146"/>
        <p:cNvGrpSpPr/>
        <p:nvPr/>
      </p:nvGrpSpPr>
      <p:grpSpPr>
        <a:xfrm>
          <a:off x="0" y="0"/>
          <a:ext cx="0" cy="0"/>
          <a:chOff x="0" y="0"/>
          <a:chExt cx="0" cy="0"/>
        </a:xfrm>
      </p:grpSpPr>
      <p:sp>
        <p:nvSpPr>
          <p:cNvPr id="147" name="Shape 14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8" name="Shape 148"/>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49" name="Shape 149"/>
        <p:cNvGrpSpPr/>
        <p:nvPr/>
      </p:nvGrpSpPr>
      <p:grpSpPr>
        <a:xfrm>
          <a:off x="0" y="0"/>
          <a:ext cx="0" cy="0"/>
          <a:chOff x="0" y="0"/>
          <a:chExt cx="0" cy="0"/>
        </a:xfrm>
      </p:grpSpPr>
      <p:sp>
        <p:nvSpPr>
          <p:cNvPr id="150" name="Shape 150"/>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51" name="Shape 151"/>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152" name="Shape 152"/>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53" name="Shape 15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54" name="Shape 15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55" name="Shape 155"/>
        <p:cNvGrpSpPr/>
        <p:nvPr/>
      </p:nvGrpSpPr>
      <p:grpSpPr>
        <a:xfrm>
          <a:off x="0" y="0"/>
          <a:ext cx="0" cy="0"/>
          <a:chOff x="0" y="0"/>
          <a:chExt cx="0" cy="0"/>
        </a:xfrm>
      </p:grpSpPr>
      <p:sp>
        <p:nvSpPr>
          <p:cNvPr id="156" name="Shape 156"/>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57" name="Shape 157"/>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158" name="Shape 15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59" name="Shape 15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60" name="Shape 16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1" name="Shape 161"/>
        <p:cNvGrpSpPr/>
        <p:nvPr/>
      </p:nvGrpSpPr>
      <p:grpSpPr>
        <a:xfrm>
          <a:off x="0" y="0"/>
          <a:ext cx="0" cy="0"/>
          <a:chOff x="0" y="0"/>
          <a:chExt cx="0" cy="0"/>
        </a:xfrm>
      </p:grpSpPr>
      <p:sp>
        <p:nvSpPr>
          <p:cNvPr id="162" name="Shape 16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63" name="Shape 163"/>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64" name="Shape 16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65" name="Shape 16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6" name="Shape 166"/>
        <p:cNvGrpSpPr/>
        <p:nvPr/>
      </p:nvGrpSpPr>
      <p:grpSpPr>
        <a:xfrm>
          <a:off x="0" y="0"/>
          <a:ext cx="0" cy="0"/>
          <a:chOff x="0" y="0"/>
          <a:chExt cx="0" cy="0"/>
        </a:xfrm>
      </p:grpSpPr>
      <p:sp>
        <p:nvSpPr>
          <p:cNvPr id="167" name="Shape 167"/>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68" name="Shape 168"/>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69" name="Shape 16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70" name="Shape 17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171" name="Shape 171"/>
        <p:cNvGrpSpPr/>
        <p:nvPr/>
      </p:nvGrpSpPr>
      <p:grpSpPr>
        <a:xfrm>
          <a:off x="0" y="0"/>
          <a:ext cx="0" cy="0"/>
          <a:chOff x="0" y="0"/>
          <a:chExt cx="0" cy="0"/>
        </a:xfrm>
      </p:grpSpPr>
      <p:sp>
        <p:nvSpPr>
          <p:cNvPr id="172" name="Shape 17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73" name="Shape 17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74" name="Shape 17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175" name="Shape 175"/>
        <p:cNvGrpSpPr/>
        <p:nvPr/>
      </p:nvGrpSpPr>
      <p:grpSpPr>
        <a:xfrm>
          <a:off x="0" y="0"/>
          <a:ext cx="0" cy="0"/>
          <a:chOff x="0" y="0"/>
          <a:chExt cx="0" cy="0"/>
        </a:xfrm>
      </p:grpSpPr>
      <p:sp>
        <p:nvSpPr>
          <p:cNvPr id="176" name="Shape 176"/>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77" name="Shape 17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78" name="Shape 178"/>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3" name="Shape 203"/>
        <p:cNvGrpSpPr/>
        <p:nvPr/>
      </p:nvGrpSpPr>
      <p:grpSpPr>
        <a:xfrm>
          <a:off x="0" y="0"/>
          <a:ext cx="0" cy="0"/>
          <a:chOff x="0" y="0"/>
          <a:chExt cx="0" cy="0"/>
        </a:xfrm>
      </p:grpSpPr>
      <p:sp>
        <p:nvSpPr>
          <p:cNvPr id="204" name="Shape 204"/>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05" name="Shape 205"/>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206" name="Shape 20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07" name="Shape 20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8" name="Shape 208"/>
        <p:cNvGrpSpPr/>
        <p:nvPr/>
      </p:nvGrpSpPr>
      <p:grpSpPr>
        <a:xfrm>
          <a:off x="0" y="0"/>
          <a:ext cx="0" cy="0"/>
          <a:chOff x="0" y="0"/>
          <a:chExt cx="0" cy="0"/>
        </a:xfrm>
      </p:grpSpPr>
      <p:pic>
        <p:nvPicPr>
          <p:cNvPr id="209" name="Shape 209"/>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210" name="Shape 210"/>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211" name="Shape 211"/>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212" name="Shape 212"/>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213" name="Shape 213"/>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214" name="Shape 214"/>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215" name="Shape 215"/>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216" name="Shape 216"/>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217" name="Shape 217"/>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8" name="Shape 218"/>
        <p:cNvGrpSpPr/>
        <p:nvPr/>
      </p:nvGrpSpPr>
      <p:grpSpPr>
        <a:xfrm>
          <a:off x="0" y="0"/>
          <a:ext cx="0" cy="0"/>
          <a:chOff x="0" y="0"/>
          <a:chExt cx="0" cy="0"/>
        </a:xfrm>
      </p:grpSpPr>
      <p:sp>
        <p:nvSpPr>
          <p:cNvPr id="219" name="Shape 219"/>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220" name="Shape 220"/>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221" name="Shape 22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22" name="Shape 222"/>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6" name="Shape 36"/>
        <p:cNvGrpSpPr/>
        <p:nvPr/>
      </p:nvGrpSpPr>
      <p:grpSpPr>
        <a:xfrm>
          <a:off x="0" y="0"/>
          <a:ext cx="0" cy="0"/>
          <a:chOff x="0" y="0"/>
          <a:chExt cx="0" cy="0"/>
        </a:xfrm>
      </p:grpSpPr>
      <p:sp>
        <p:nvSpPr>
          <p:cNvPr id="37" name="Shape 37"/>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8" name="Shape 3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39" name="Shape 3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23" name="Shape 223"/>
        <p:cNvGrpSpPr/>
        <p:nvPr/>
      </p:nvGrpSpPr>
      <p:grpSpPr>
        <a:xfrm>
          <a:off x="0" y="0"/>
          <a:ext cx="0" cy="0"/>
          <a:chOff x="0" y="0"/>
          <a:chExt cx="0" cy="0"/>
        </a:xfrm>
      </p:grpSpPr>
      <p:sp>
        <p:nvSpPr>
          <p:cNvPr id="224" name="Shape 224"/>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25" name="Shape 225"/>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226" name="Shape 226"/>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227" name="Shape 22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28" name="Shape 228"/>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231" name="Shape 231"/>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232" name="Shape 232"/>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233" name="Shape 233"/>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234" name="Shape 234"/>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235" name="Shape 23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36" name="Shape 236"/>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7" name="Shape 237"/>
        <p:cNvGrpSpPr/>
        <p:nvPr/>
      </p:nvGrpSpPr>
      <p:grpSpPr>
        <a:xfrm>
          <a:off x="0" y="0"/>
          <a:ext cx="0" cy="0"/>
          <a:chOff x="0" y="0"/>
          <a:chExt cx="0" cy="0"/>
        </a:xfrm>
      </p:grpSpPr>
      <p:sp>
        <p:nvSpPr>
          <p:cNvPr id="238" name="Shape 238"/>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39" name="Shape 23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40" name="Shape 24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41" name="Shape 241"/>
        <p:cNvGrpSpPr/>
        <p:nvPr/>
      </p:nvGrpSpPr>
      <p:grpSpPr>
        <a:xfrm>
          <a:off x="0" y="0"/>
          <a:ext cx="0" cy="0"/>
          <a:chOff x="0" y="0"/>
          <a:chExt cx="0" cy="0"/>
        </a:xfrm>
      </p:grpSpPr>
      <p:sp>
        <p:nvSpPr>
          <p:cNvPr id="242" name="Shape 24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43" name="Shape 24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44" name="Shape 244"/>
        <p:cNvGrpSpPr/>
        <p:nvPr/>
      </p:nvGrpSpPr>
      <p:grpSpPr>
        <a:xfrm>
          <a:off x="0" y="0"/>
          <a:ext cx="0" cy="0"/>
          <a:chOff x="0" y="0"/>
          <a:chExt cx="0" cy="0"/>
        </a:xfrm>
      </p:grpSpPr>
      <p:sp>
        <p:nvSpPr>
          <p:cNvPr id="245" name="Shape 245"/>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246" name="Shape 24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247" name="Shape 24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248" name="Shape 24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49" name="Shape 249"/>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50" name="Shape 250"/>
        <p:cNvGrpSpPr/>
        <p:nvPr/>
      </p:nvGrpSpPr>
      <p:grpSpPr>
        <a:xfrm>
          <a:off x="0" y="0"/>
          <a:ext cx="0" cy="0"/>
          <a:chOff x="0" y="0"/>
          <a:chExt cx="0" cy="0"/>
        </a:xfrm>
      </p:grpSpPr>
      <p:sp>
        <p:nvSpPr>
          <p:cNvPr id="251" name="Shape 251"/>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252" name="Shape 252"/>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253" name="Shape 253"/>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254" name="Shape 25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55" name="Shape 25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6" name="Shape 256"/>
        <p:cNvGrpSpPr/>
        <p:nvPr/>
      </p:nvGrpSpPr>
      <p:grpSpPr>
        <a:xfrm>
          <a:off x="0" y="0"/>
          <a:ext cx="0" cy="0"/>
          <a:chOff x="0" y="0"/>
          <a:chExt cx="0" cy="0"/>
        </a:xfrm>
      </p:grpSpPr>
      <p:sp>
        <p:nvSpPr>
          <p:cNvPr id="257" name="Shape 257"/>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58" name="Shape 258"/>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259" name="Shape 25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60" name="Shape 26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61" name="Shape 261"/>
        <p:cNvGrpSpPr/>
        <p:nvPr/>
      </p:nvGrpSpPr>
      <p:grpSpPr>
        <a:xfrm>
          <a:off x="0" y="0"/>
          <a:ext cx="0" cy="0"/>
          <a:chOff x="0" y="0"/>
          <a:chExt cx="0" cy="0"/>
        </a:xfrm>
      </p:grpSpPr>
      <p:sp>
        <p:nvSpPr>
          <p:cNvPr id="262" name="Shape 262"/>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63" name="Shape 263"/>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264" name="Shape 26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65" name="Shape 265"/>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266" name="Shape 266"/>
        <p:cNvGrpSpPr/>
        <p:nvPr/>
      </p:nvGrpSpPr>
      <p:grpSpPr>
        <a:xfrm>
          <a:off x="0" y="0"/>
          <a:ext cx="0" cy="0"/>
          <a:chOff x="0" y="0"/>
          <a:chExt cx="0" cy="0"/>
        </a:xfrm>
      </p:grpSpPr>
      <p:sp>
        <p:nvSpPr>
          <p:cNvPr id="267" name="Shape 267"/>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68" name="Shape 26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69" name="Shape 269"/>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270" name="Shape 270"/>
        <p:cNvGrpSpPr/>
        <p:nvPr/>
      </p:nvGrpSpPr>
      <p:grpSpPr>
        <a:xfrm>
          <a:off x="0" y="0"/>
          <a:ext cx="0" cy="0"/>
          <a:chOff x="0" y="0"/>
          <a:chExt cx="0" cy="0"/>
        </a:xfrm>
      </p:grpSpPr>
      <p:sp>
        <p:nvSpPr>
          <p:cNvPr id="271" name="Shape 271"/>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72" name="Shape 27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73" name="Shape 27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1" name="Shape 41"/>
        <p:cNvGrpSpPr/>
        <p:nvPr/>
      </p:nvGrpSpPr>
      <p:grpSpPr>
        <a:xfrm>
          <a:off x="0" y="0"/>
          <a:ext cx="0" cy="0"/>
          <a:chOff x="0" y="0"/>
          <a:chExt cx="0" cy="0"/>
        </a:xfrm>
      </p:grpSpPr>
      <p:sp>
        <p:nvSpPr>
          <p:cNvPr id="42" name="Shape 4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43" name="Shape 43"/>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4" name="Shape 44"/>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5" name="Shape 4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99" name="Shape 299"/>
        <p:cNvGrpSpPr/>
        <p:nvPr/>
      </p:nvGrpSpPr>
      <p:grpSpPr>
        <a:xfrm>
          <a:off x="0" y="0"/>
          <a:ext cx="0" cy="0"/>
          <a:chOff x="0" y="0"/>
          <a:chExt cx="0" cy="0"/>
        </a:xfrm>
      </p:grpSpPr>
      <p:sp>
        <p:nvSpPr>
          <p:cNvPr id="300" name="Shape 300"/>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01" name="Shape 301"/>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302" name="Shape 30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03" name="Shape 30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04" name="Shape 304"/>
        <p:cNvGrpSpPr/>
        <p:nvPr/>
      </p:nvGrpSpPr>
      <p:grpSpPr>
        <a:xfrm>
          <a:off x="0" y="0"/>
          <a:ext cx="0" cy="0"/>
          <a:chOff x="0" y="0"/>
          <a:chExt cx="0" cy="0"/>
        </a:xfrm>
      </p:grpSpPr>
      <p:pic>
        <p:nvPicPr>
          <p:cNvPr id="305" name="Shape 305"/>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306" name="Shape 306"/>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307" name="Shape 307"/>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308" name="Shape 308"/>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309" name="Shape 309"/>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310" name="Shape 310"/>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311" name="Shape 311"/>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312" name="Shape 312"/>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313" name="Shape 313"/>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4" name="Shape 314"/>
        <p:cNvGrpSpPr/>
        <p:nvPr/>
      </p:nvGrpSpPr>
      <p:grpSpPr>
        <a:xfrm>
          <a:off x="0" y="0"/>
          <a:ext cx="0" cy="0"/>
          <a:chOff x="0" y="0"/>
          <a:chExt cx="0" cy="0"/>
        </a:xfrm>
      </p:grpSpPr>
      <p:sp>
        <p:nvSpPr>
          <p:cNvPr id="315" name="Shape 315"/>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16" name="Shape 316"/>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317" name="Shape 31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18" name="Shape 318"/>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9" name="Shape 319"/>
        <p:cNvGrpSpPr/>
        <p:nvPr/>
      </p:nvGrpSpPr>
      <p:grpSpPr>
        <a:xfrm>
          <a:off x="0" y="0"/>
          <a:ext cx="0" cy="0"/>
          <a:chOff x="0" y="0"/>
          <a:chExt cx="0" cy="0"/>
        </a:xfrm>
      </p:grpSpPr>
      <p:sp>
        <p:nvSpPr>
          <p:cNvPr id="320" name="Shape 320"/>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21" name="Shape 321"/>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22" name="Shape 322"/>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23" name="Shape 32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24" name="Shape 324"/>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27" name="Shape 327"/>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328" name="Shape 328"/>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329" name="Shape 329"/>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330" name="Shape 330"/>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331" name="Shape 33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32" name="Shape 332"/>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33" name="Shape 333"/>
        <p:cNvGrpSpPr/>
        <p:nvPr/>
      </p:nvGrpSpPr>
      <p:grpSpPr>
        <a:xfrm>
          <a:off x="0" y="0"/>
          <a:ext cx="0" cy="0"/>
          <a:chOff x="0" y="0"/>
          <a:chExt cx="0" cy="0"/>
        </a:xfrm>
      </p:grpSpPr>
      <p:sp>
        <p:nvSpPr>
          <p:cNvPr id="334" name="Shape 334"/>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35" name="Shape 33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36" name="Shape 33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37" name="Shape 337"/>
        <p:cNvGrpSpPr/>
        <p:nvPr/>
      </p:nvGrpSpPr>
      <p:grpSpPr>
        <a:xfrm>
          <a:off x="0" y="0"/>
          <a:ext cx="0" cy="0"/>
          <a:chOff x="0" y="0"/>
          <a:chExt cx="0" cy="0"/>
        </a:xfrm>
      </p:grpSpPr>
      <p:sp>
        <p:nvSpPr>
          <p:cNvPr id="338" name="Shape 33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39" name="Shape 339"/>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40" name="Shape 340"/>
        <p:cNvGrpSpPr/>
        <p:nvPr/>
      </p:nvGrpSpPr>
      <p:grpSpPr>
        <a:xfrm>
          <a:off x="0" y="0"/>
          <a:ext cx="0" cy="0"/>
          <a:chOff x="0" y="0"/>
          <a:chExt cx="0" cy="0"/>
        </a:xfrm>
      </p:grpSpPr>
      <p:sp>
        <p:nvSpPr>
          <p:cNvPr id="341" name="Shape 341"/>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42" name="Shape 342"/>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343" name="Shape 343"/>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344" name="Shape 34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45" name="Shape 345"/>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46" name="Shape 346"/>
        <p:cNvGrpSpPr/>
        <p:nvPr/>
      </p:nvGrpSpPr>
      <p:grpSpPr>
        <a:xfrm>
          <a:off x="0" y="0"/>
          <a:ext cx="0" cy="0"/>
          <a:chOff x="0" y="0"/>
          <a:chExt cx="0" cy="0"/>
        </a:xfrm>
      </p:grpSpPr>
      <p:sp>
        <p:nvSpPr>
          <p:cNvPr id="347" name="Shape 347"/>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48" name="Shape 348"/>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349" name="Shape 349"/>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350" name="Shape 35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51" name="Shape 35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352" name="Shape 352"/>
        <p:cNvGrpSpPr/>
        <p:nvPr/>
      </p:nvGrpSpPr>
      <p:grpSpPr>
        <a:xfrm>
          <a:off x="0" y="0"/>
          <a:ext cx="0" cy="0"/>
          <a:chOff x="0" y="0"/>
          <a:chExt cx="0" cy="0"/>
        </a:xfrm>
      </p:grpSpPr>
      <p:sp>
        <p:nvSpPr>
          <p:cNvPr id="353" name="Shape 353"/>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54" name="Shape 354"/>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355" name="Shape 35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56" name="Shape 35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49" name="Shape 49"/>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50" name="Shape 50"/>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1" name="Shape 51"/>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52" name="Shape 52"/>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3" name="Shape 5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357" name="Shape 357"/>
        <p:cNvGrpSpPr/>
        <p:nvPr/>
      </p:nvGrpSpPr>
      <p:grpSpPr>
        <a:xfrm>
          <a:off x="0" y="0"/>
          <a:ext cx="0" cy="0"/>
          <a:chOff x="0" y="0"/>
          <a:chExt cx="0" cy="0"/>
        </a:xfrm>
      </p:grpSpPr>
      <p:sp>
        <p:nvSpPr>
          <p:cNvPr id="358" name="Shape 358"/>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59" name="Shape 359"/>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360" name="Shape 36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61" name="Shape 36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362" name="Shape 362"/>
        <p:cNvGrpSpPr/>
        <p:nvPr/>
      </p:nvGrpSpPr>
      <p:grpSpPr>
        <a:xfrm>
          <a:off x="0" y="0"/>
          <a:ext cx="0" cy="0"/>
          <a:chOff x="0" y="0"/>
          <a:chExt cx="0" cy="0"/>
        </a:xfrm>
      </p:grpSpPr>
      <p:sp>
        <p:nvSpPr>
          <p:cNvPr id="363" name="Shape 363"/>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64" name="Shape 36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65" name="Shape 365"/>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366" name="Shape 366"/>
        <p:cNvGrpSpPr/>
        <p:nvPr/>
      </p:nvGrpSpPr>
      <p:grpSpPr>
        <a:xfrm>
          <a:off x="0" y="0"/>
          <a:ext cx="0" cy="0"/>
          <a:chOff x="0" y="0"/>
          <a:chExt cx="0" cy="0"/>
        </a:xfrm>
      </p:grpSpPr>
      <p:sp>
        <p:nvSpPr>
          <p:cNvPr id="367" name="Shape 367"/>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68" name="Shape 36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69" name="Shape 369"/>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32" name="Shape 432"/>
        <p:cNvGrpSpPr/>
        <p:nvPr/>
      </p:nvGrpSpPr>
      <p:grpSpPr>
        <a:xfrm>
          <a:off x="0" y="0"/>
          <a:ext cx="0" cy="0"/>
          <a:chOff x="0" y="0"/>
          <a:chExt cx="0" cy="0"/>
        </a:xfrm>
      </p:grpSpPr>
      <p:sp>
        <p:nvSpPr>
          <p:cNvPr id="433" name="Shape 433"/>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434" name="Shape 434"/>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435" name="Shape 43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36" name="Shape 43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37" name="Shape 437"/>
        <p:cNvGrpSpPr/>
        <p:nvPr/>
      </p:nvGrpSpPr>
      <p:grpSpPr>
        <a:xfrm>
          <a:off x="0" y="0"/>
          <a:ext cx="0" cy="0"/>
          <a:chOff x="0" y="0"/>
          <a:chExt cx="0" cy="0"/>
        </a:xfrm>
      </p:grpSpPr>
      <p:pic>
        <p:nvPicPr>
          <p:cNvPr id="438" name="Shape 438"/>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439" name="Shape 439"/>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440" name="Shape 440"/>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441" name="Shape 441"/>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442" name="Shape 442"/>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443" name="Shape 443"/>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444" name="Shape 444"/>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445" name="Shape 445"/>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446" name="Shape 446"/>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47" name="Shape 447"/>
        <p:cNvGrpSpPr/>
        <p:nvPr/>
      </p:nvGrpSpPr>
      <p:grpSpPr>
        <a:xfrm>
          <a:off x="0" y="0"/>
          <a:ext cx="0" cy="0"/>
          <a:chOff x="0" y="0"/>
          <a:chExt cx="0" cy="0"/>
        </a:xfrm>
      </p:grpSpPr>
      <p:sp>
        <p:nvSpPr>
          <p:cNvPr id="448" name="Shape 448"/>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449" name="Shape 44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450" name="Shape 45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51" name="Shape 451"/>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x="0" y="0"/>
          <a:ext cx="0" cy="0"/>
          <a:chOff x="0" y="0"/>
          <a:chExt cx="0" cy="0"/>
        </a:xfrm>
      </p:grpSpPr>
      <p:sp>
        <p:nvSpPr>
          <p:cNvPr id="56" name="Shape 56"/>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57" name="Shape 5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2" name="Shape 62"/>
        <p:cNvGrpSpPr/>
        <p:nvPr/>
      </p:nvGrpSpPr>
      <p:grpSpPr>
        <a:xfrm>
          <a:off x="0" y="0"/>
          <a:ext cx="0" cy="0"/>
          <a:chOff x="0" y="0"/>
          <a:chExt cx="0" cy="0"/>
        </a:xfrm>
      </p:grpSpPr>
      <p:sp>
        <p:nvSpPr>
          <p:cNvPr id="63" name="Shape 63"/>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64" name="Shape 64"/>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5" name="Shape 65"/>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66" name="Shape 6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70" name="Shape 70"/>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71" name="Shape 7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72" name="Shape 7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04.jpg"/><Relationship Id="rId2" Type="http://schemas.openxmlformats.org/officeDocument/2006/relationships/image" Target="../media/image01.png"/><Relationship Id="rId3" Type="http://schemas.openxmlformats.org/officeDocument/2006/relationships/image" Target="../media/image03.jpg"/><Relationship Id="rId4" Type="http://schemas.openxmlformats.org/officeDocument/2006/relationships/image" Target="../media/image02.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18" Type="http://schemas.openxmlformats.org/officeDocument/2006/relationships/theme" Target="../theme/theme5.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04.jpg"/><Relationship Id="rId2" Type="http://schemas.openxmlformats.org/officeDocument/2006/relationships/image" Target="../media/image01.pn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image" Target="../media/image04.jpg"/><Relationship Id="rId2" Type="http://schemas.openxmlformats.org/officeDocument/2006/relationships/image" Target="../media/image01.png"/><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6" Type="http://schemas.openxmlformats.org/officeDocument/2006/relationships/theme" Target="../theme/theme1.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image" Target="../media/image04.jpg"/><Relationship Id="rId2" Type="http://schemas.openxmlformats.org/officeDocument/2006/relationships/image" Target="../media/image01.png"/><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6" Type="http://schemas.openxmlformats.org/officeDocument/2006/relationships/theme" Target="../theme/theme6.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04.jpg"/><Relationship Id="rId2" Type="http://schemas.openxmlformats.org/officeDocument/2006/relationships/image" Target="../media/image01.png"/><Relationship Id="rId3" Type="http://schemas.openxmlformats.org/officeDocument/2006/relationships/slideLayout" Target="../slideLayouts/slideLayout53.xml"/><Relationship Id="rId4" Type="http://schemas.openxmlformats.org/officeDocument/2006/relationships/slideLayout" Target="../slideLayouts/slideLayout54.xml"/><Relationship Id="rId5" Type="http://schemas.openxmlformats.org/officeDocument/2006/relationships/slideLayout" Target="../slideLayouts/slideLayout55.xml"/><Relationship Id="rId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pic>
        <p:nvPicPr>
          <p:cNvPr id="9" name="Shape 9"/>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0" name="Shape 10"/>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1" name="Shape 11"/>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2" name="Shape 12"/>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3" name="Shape 1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5" name="Shape 15"/>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grpSp>
        <p:nvGrpSpPr>
          <p:cNvPr id="16" name="Shape 16"/>
          <p:cNvGrpSpPr/>
          <p:nvPr/>
        </p:nvGrpSpPr>
        <p:grpSpPr>
          <a:xfrm>
            <a:off x="6262688" y="71438"/>
            <a:ext cx="2808287" cy="936624"/>
            <a:chOff x="2788" y="1321"/>
            <a:chExt cx="1768" cy="589"/>
          </a:xfrm>
        </p:grpSpPr>
        <p:sp>
          <p:nvSpPr>
            <p:cNvPr id="17" name="Shape 17"/>
            <p:cNvSpPr/>
            <p:nvPr/>
          </p:nvSpPr>
          <p:spPr>
            <a:xfrm>
              <a:off x="2788" y="1321"/>
              <a:ext cx="1768" cy="589"/>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grpSp>
          <p:nvGrpSpPr>
            <p:cNvPr id="18" name="Shape 18"/>
            <p:cNvGrpSpPr/>
            <p:nvPr/>
          </p:nvGrpSpPr>
          <p:grpSpPr>
            <a:xfrm>
              <a:off x="2789" y="1321"/>
              <a:ext cx="1768" cy="587"/>
              <a:chOff x="1382" y="1434"/>
              <a:chExt cx="1768" cy="587"/>
            </a:xfrm>
          </p:grpSpPr>
          <p:pic>
            <p:nvPicPr>
              <p:cNvPr id="19" name="Shape 19"/>
              <p:cNvPicPr preferRelativeResize="0"/>
              <p:nvPr/>
            </p:nvPicPr>
            <p:blipFill rotWithShape="1">
              <a:blip r:embed="rId3">
                <a:alphaModFix/>
              </a:blip>
              <a:srcRect b="0" l="13982" r="258" t="0"/>
              <a:stretch/>
            </p:blipFill>
            <p:spPr>
              <a:xfrm>
                <a:off x="1382" y="1456"/>
                <a:ext cx="929" cy="544"/>
              </a:xfrm>
              <a:prstGeom prst="rect">
                <a:avLst/>
              </a:prstGeom>
              <a:noFill/>
              <a:ln>
                <a:noFill/>
              </a:ln>
            </p:spPr>
          </p:pic>
          <p:pic>
            <p:nvPicPr>
              <p:cNvPr id="20" name="Shape 20"/>
              <p:cNvPicPr preferRelativeResize="0"/>
              <p:nvPr/>
            </p:nvPicPr>
            <p:blipFill rotWithShape="1">
              <a:blip r:embed="rId4">
                <a:alphaModFix/>
              </a:blip>
              <a:srcRect b="0" l="0" r="0" t="0"/>
              <a:stretch/>
            </p:blipFill>
            <p:spPr>
              <a:xfrm>
                <a:off x="2312" y="1434"/>
                <a:ext cx="838" cy="587"/>
              </a:xfrm>
              <a:prstGeom prst="rect">
                <a:avLst/>
              </a:prstGeom>
              <a:noFill/>
              <a:ln>
                <a:noFill/>
              </a:ln>
            </p:spPr>
          </p:pic>
        </p:grpSp>
      </p:gr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0" name="Shape 100"/>
        <p:cNvGrpSpPr/>
        <p:nvPr/>
      </p:nvGrpSpPr>
      <p:grpSpPr>
        <a:xfrm>
          <a:off x="0" y="0"/>
          <a:ext cx="0" cy="0"/>
          <a:chOff x="0" y="0"/>
          <a:chExt cx="0" cy="0"/>
        </a:xfrm>
      </p:grpSpPr>
      <p:pic>
        <p:nvPicPr>
          <p:cNvPr id="101" name="Shape 101"/>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02" name="Shape 102"/>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03" name="Shape 103"/>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04" name="Shape 104"/>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05" name="Shape 10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7" name="Shape 107"/>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95" name="Shape 195"/>
        <p:cNvGrpSpPr/>
        <p:nvPr/>
      </p:nvGrpSpPr>
      <p:grpSpPr>
        <a:xfrm>
          <a:off x="0" y="0"/>
          <a:ext cx="0" cy="0"/>
          <a:chOff x="0" y="0"/>
          <a:chExt cx="0" cy="0"/>
        </a:xfrm>
      </p:grpSpPr>
      <p:pic>
        <p:nvPicPr>
          <p:cNvPr id="196" name="Shape 196"/>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97" name="Shape 197"/>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98" name="Shape 198"/>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99" name="Shape 199"/>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200" name="Shape 20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01" name="Shape 201"/>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202" name="Shape 202"/>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1" name="Shape 291"/>
        <p:cNvGrpSpPr/>
        <p:nvPr/>
      </p:nvGrpSpPr>
      <p:grpSpPr>
        <a:xfrm>
          <a:off x="0" y="0"/>
          <a:ext cx="0" cy="0"/>
          <a:chOff x="0" y="0"/>
          <a:chExt cx="0" cy="0"/>
        </a:xfrm>
      </p:grpSpPr>
      <p:pic>
        <p:nvPicPr>
          <p:cNvPr id="292" name="Shape 292"/>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293" name="Shape 293"/>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294" name="Shape 294"/>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295" name="Shape 295"/>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296" name="Shape 29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97" name="Shape 29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98" name="Shape 298"/>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24" name="Shape 424"/>
        <p:cNvGrpSpPr/>
        <p:nvPr/>
      </p:nvGrpSpPr>
      <p:grpSpPr>
        <a:xfrm>
          <a:off x="0" y="0"/>
          <a:ext cx="0" cy="0"/>
          <a:chOff x="0" y="0"/>
          <a:chExt cx="0" cy="0"/>
        </a:xfrm>
      </p:grpSpPr>
      <p:pic>
        <p:nvPicPr>
          <p:cNvPr id="425" name="Shape 425"/>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426" name="Shape 426"/>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427" name="Shape 427"/>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428" name="Shape 428"/>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429" name="Shape 42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30" name="Shape 430"/>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31" name="Shape 431"/>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0" r:id="rId3"/>
    <p:sldLayoutId id="2147483701" r:id="rId4"/>
    <p:sldLayoutId id="2147483702" r:id="rId5"/>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7.xml"/><Relationship Id="rId3" Type="http://schemas.openxmlformats.org/officeDocument/2006/relationships/image" Target="../media/image1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5.xml"/><Relationship Id="rId3" Type="http://schemas.openxmlformats.org/officeDocument/2006/relationships/image" Target="../media/image1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6.xml"/><Relationship Id="rId3" Type="http://schemas.openxmlformats.org/officeDocument/2006/relationships/image" Target="../media/image16.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7.xml"/><Relationship Id="rId3" Type="http://schemas.openxmlformats.org/officeDocument/2006/relationships/image" Target="../media/image13.png"/><Relationship Id="rId4" Type="http://schemas.openxmlformats.org/officeDocument/2006/relationships/image" Target="../media/image1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8.xml"/><Relationship Id="rId3" Type="http://schemas.openxmlformats.org/officeDocument/2006/relationships/image" Target="../media/image17.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9.xml"/><Relationship Id="rId3" Type="http://schemas.openxmlformats.org/officeDocument/2006/relationships/image" Target="../media/image1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0.xml"/><Relationship Id="rId3" Type="http://schemas.openxmlformats.org/officeDocument/2006/relationships/image" Target="../media/image18.png"/><Relationship Id="rId4" Type="http://schemas.openxmlformats.org/officeDocument/2006/relationships/image" Target="../media/image19.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1.xml"/><Relationship Id="rId3" Type="http://schemas.openxmlformats.org/officeDocument/2006/relationships/image" Target="../media/image2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2.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3.xml"/><Relationship Id="rId3" Type="http://schemas.openxmlformats.org/officeDocument/2006/relationships/image" Target="../media/image24.png"/><Relationship Id="rId4" Type="http://schemas.openxmlformats.org/officeDocument/2006/relationships/image" Target="../media/image2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4.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29.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0.xml"/><Relationship Id="rId3" Type="http://schemas.openxmlformats.org/officeDocument/2006/relationships/image" Target="../media/image3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3.xml"/><Relationship Id="rId3" Type="http://schemas.openxmlformats.org/officeDocument/2006/relationships/image" Target="../media/image34.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5.xml"/><Relationship Id="rId3" Type="http://schemas.openxmlformats.org/officeDocument/2006/relationships/image" Target="../media/image37.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7.xml"/><Relationship Id="rId3" Type="http://schemas.openxmlformats.org/officeDocument/2006/relationships/image" Target="../media/image30.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9.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1.xml"/><Relationship Id="rId3" Type="http://schemas.openxmlformats.org/officeDocument/2006/relationships/image" Target="../media/image3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4.xml"/><Relationship Id="rId3" Type="http://schemas.openxmlformats.org/officeDocument/2006/relationships/image" Target="../media/image3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5.xml"/><Relationship Id="rId3" Type="http://schemas.openxmlformats.org/officeDocument/2006/relationships/image" Target="../media/image3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 Id="rId3" Type="http://schemas.openxmlformats.org/officeDocument/2006/relationships/image" Target="../media/image0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 Id="rId3" Type="http://schemas.openxmlformats.org/officeDocument/2006/relationships/image" Target="../media/image0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0.xml"/><Relationship Id="rId3"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9.xml"/><Relationship Id="rId3"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ctrTitle"/>
          </p:nvPr>
        </p:nvSpPr>
        <p:spPr>
          <a:xfrm>
            <a:off x="2133600" y="1600200"/>
            <a:ext cx="7015163" cy="12954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3200" u="none" cap="none" strike="noStrike">
                <a:solidFill>
                  <a:schemeClr val="dk1"/>
                </a:solidFill>
                <a:latin typeface="Arial"/>
                <a:ea typeface="Arial"/>
                <a:cs typeface="Arial"/>
                <a:sym typeface="Arial"/>
              </a:rPr>
              <a:t>BAAR System Operations Training</a:t>
            </a:r>
            <a:br>
              <a:rPr b="1" baseline="0" i="0" lang="en-US" sz="3200" u="none" cap="none" strike="noStrike">
                <a:solidFill>
                  <a:schemeClr val="dk1"/>
                </a:solidFill>
                <a:latin typeface="Arial"/>
                <a:ea typeface="Arial"/>
                <a:cs typeface="Arial"/>
                <a:sym typeface="Arial"/>
              </a:rPr>
            </a:br>
            <a:r>
              <a:rPr b="1" baseline="0" i="0" lang="en-US" sz="3200" u="none" cap="none" strike="noStrike">
                <a:solidFill>
                  <a:schemeClr val="dk1"/>
                </a:solidFill>
                <a:latin typeface="Arial"/>
                <a:ea typeface="Arial"/>
                <a:cs typeface="Arial"/>
                <a:sym typeface="Arial"/>
              </a:rPr>
              <a:t>Phase 3</a:t>
            </a:r>
          </a:p>
        </p:txBody>
      </p:sp>
      <p:sp>
        <p:nvSpPr>
          <p:cNvPr id="94" name="Shape 94"/>
          <p:cNvSpPr txBox="1"/>
          <p:nvPr>
            <p:ph idx="11" type="ftr"/>
          </p:nvPr>
        </p:nvSpPr>
        <p:spPr>
          <a:xfrm>
            <a:off x="2133600" y="6553200"/>
            <a:ext cx="4343400" cy="3047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5" name="Shape 95"/>
          <p:cNvSpPr txBox="1"/>
          <p:nvPr/>
        </p:nvSpPr>
        <p:spPr>
          <a:xfrm>
            <a:off x="2293938" y="5443537"/>
            <a:ext cx="2125662" cy="3698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800" u="none" cap="none" strike="noStrike">
                <a:solidFill>
                  <a:schemeClr val="dk1"/>
                </a:solidFill>
                <a:latin typeface="Arial"/>
                <a:ea typeface="Arial"/>
                <a:cs typeface="Arial"/>
                <a:sym typeface="Arial"/>
              </a:rPr>
              <a:t>October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 2 Business Lines</a:t>
            </a:r>
          </a:p>
        </p:txBody>
      </p:sp>
      <p:graphicFrame>
        <p:nvGraphicFramePr>
          <p:cNvPr id="407" name="Shape 407"/>
          <p:cNvGraphicFramePr/>
          <p:nvPr/>
        </p:nvGraphicFramePr>
        <p:xfrm>
          <a:off x="516575" y="1230446"/>
          <a:ext cx="3000000" cy="3000000"/>
        </p:xfrm>
        <a:graphic>
          <a:graphicData uri="http://schemas.openxmlformats.org/drawingml/2006/table">
            <a:tbl>
              <a:tblPr bandRow="1" firstCol="1" firstRow="1">
                <a:noFill/>
                <a:tableStyleId>{D6046F18-B092-4A28-8FA7-2E7A2ABFEF90}</a:tableStyleId>
              </a:tblPr>
              <a:tblGrid>
                <a:gridCol w="3349250"/>
                <a:gridCol w="2105250"/>
                <a:gridCol w="893125"/>
                <a:gridCol w="1403500"/>
              </a:tblGrid>
              <a:tr h="291900">
                <a:tc>
                  <a:txBody>
                    <a:bodyPr>
                      <a:noAutofit/>
                    </a:bodyPr>
                    <a:lstStyle/>
                    <a:p>
                      <a:pPr indent="0" lvl="0" marL="0" marR="0" rtl="0" algn="ctr">
                        <a:spcBef>
                          <a:spcPts val="0"/>
                        </a:spcBef>
                        <a:buSzPct val="25000"/>
                        <a:buNone/>
                      </a:pPr>
                      <a:r>
                        <a:rPr baseline="0" lang="en-US" sz="1050" u="none" cap="none" strike="noStrike"/>
                        <a:t>Automated Business Lines (Full Name)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Business Line (Short Name)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Phase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Finance Division</a:t>
                      </a:r>
                    </a:p>
                  </a:txBody>
                  <a:tcPr marT="0" marB="0" marR="68575" marL="68575" anchor="ctr">
                    <a:solidFill>
                      <a:srgbClr val="44969F"/>
                    </a:solidFill>
                  </a:tcPr>
                </a:tc>
              </a:tr>
              <a:tr h="291900">
                <a:tc>
                  <a:txBody>
                    <a:bodyPr>
                      <a:noAutofit/>
                    </a:bodyPr>
                    <a:lstStyle/>
                    <a:p>
                      <a:pPr indent="0" lvl="0" marL="0" marR="0" rtl="0" algn="l">
                        <a:spcBef>
                          <a:spcPts val="0"/>
                        </a:spcBef>
                        <a:buSzPct val="25000"/>
                        <a:buNone/>
                      </a:pPr>
                      <a:r>
                        <a:rPr baseline="0" lang="en-US" sz="1050" u="none" cap="none" strike="noStrike"/>
                        <a:t>Reimbursable Work Authorization</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RWA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7</a:t>
                      </a:r>
                    </a:p>
                  </a:txBody>
                  <a:tcPr marT="0" marB="0" marR="68575" marL="68575" anchor="ctr">
                    <a:solidFill>
                      <a:srgbClr val="BADDE1"/>
                    </a:solidFill>
                  </a:tcPr>
                </a:tc>
              </a:tr>
              <a:tr h="291900">
                <a:tc>
                  <a:txBody>
                    <a:bodyPr>
                      <a:noAutofit/>
                    </a:bodyPr>
                    <a:lstStyle/>
                    <a:p>
                      <a:pPr indent="0" lvl="0" marL="0" marR="0" rtl="0" algn="l">
                        <a:spcBef>
                          <a:spcPts val="0"/>
                        </a:spcBef>
                        <a:buSzPct val="25000"/>
                        <a:buNone/>
                      </a:pPr>
                      <a:r>
                        <a:rPr baseline="0" lang="en-US" sz="1050" u="none" cap="none" strike="noStrike"/>
                        <a:t>Heating Operation and Transmission District</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HOTD</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7</a:t>
                      </a:r>
                    </a:p>
                  </a:txBody>
                  <a:tcPr marT="0" marB="0" marR="68575" marL="68575" anchor="ctr">
                    <a:solidFill>
                      <a:schemeClr val="accent5"/>
                    </a:solidFill>
                  </a:tcPr>
                </a:tc>
              </a:tr>
              <a:tr h="291900">
                <a:tc>
                  <a:txBody>
                    <a:bodyPr>
                      <a:noAutofit/>
                    </a:bodyPr>
                    <a:lstStyle/>
                    <a:p>
                      <a:pPr indent="0" lvl="0" marL="0" marR="0" rtl="0" algn="l">
                        <a:spcBef>
                          <a:spcPts val="0"/>
                        </a:spcBef>
                        <a:buSzPct val="25000"/>
                        <a:buNone/>
                      </a:pPr>
                      <a:r>
                        <a:rPr baseline="0" lang="en-US" sz="1050" u="none" cap="none" strike="noStrike"/>
                        <a:t>Global Supply</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SUPPLY</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2B</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91900">
                <a:tc>
                  <a:txBody>
                    <a:bodyPr>
                      <a:noAutofit/>
                    </a:bodyPr>
                    <a:lstStyle/>
                    <a:p>
                      <a:pPr indent="0" lvl="0" marL="0" marR="0" rtl="0" algn="l">
                        <a:spcBef>
                          <a:spcPts val="0"/>
                        </a:spcBef>
                        <a:buSzPct val="25000"/>
                        <a:buNone/>
                      </a:pPr>
                      <a:r>
                        <a:rPr baseline="0" lang="en-US" sz="1050" u="none" cap="none" strike="noStrike"/>
                        <a:t>Automotive Purchases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AUTOPURCH</a:t>
                      </a:r>
                    </a:p>
                  </a:txBody>
                  <a:tcPr marT="0" marB="0" marR="0" marL="0" anchor="ctr">
                    <a:solidFill>
                      <a:schemeClr val="accent5"/>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91900">
                <a:tc>
                  <a:txBody>
                    <a:bodyPr>
                      <a:noAutofit/>
                    </a:bodyPr>
                    <a:lstStyle/>
                    <a:p>
                      <a:pPr indent="0" lvl="0" marL="0" marR="0" rtl="0" algn="l">
                        <a:spcBef>
                          <a:spcPts val="0"/>
                        </a:spcBef>
                        <a:buSzPct val="25000"/>
                        <a:buNone/>
                      </a:pPr>
                      <a:r>
                        <a:rPr baseline="0" lang="en-US" sz="1050" u="none" cap="none" strike="noStrike"/>
                        <a:t>Multiple Award Schedule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MAS</a:t>
                      </a:r>
                    </a:p>
                  </a:txBody>
                  <a:tcPr marT="0" marB="0" marR="0" marL="0" anchor="ctr">
                    <a:solidFill>
                      <a:srgbClr val="BADDE1"/>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919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50" u="none" cap="none" strike="noStrike"/>
                        <a:t> Government Wide Acquisition Contract </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GWAC</a:t>
                      </a:r>
                    </a:p>
                  </a:txBody>
                  <a:tcPr marT="0" marB="0" marR="0" marL="0" anchor="ctr">
                    <a:solidFill>
                      <a:schemeClr val="accent5"/>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91900">
                <a:tc>
                  <a:txBody>
                    <a:bodyPr>
                      <a:noAutofit/>
                    </a:bodyPr>
                    <a:lstStyle/>
                    <a:p>
                      <a:pPr indent="0" lvl="0" marL="0" marR="0" rtl="0" algn="l">
                        <a:spcBef>
                          <a:spcPts val="0"/>
                        </a:spcBef>
                        <a:buSzPct val="25000"/>
                        <a:buNone/>
                      </a:pPr>
                      <a:r>
                        <a:rPr baseline="0" lang="en-US" sz="1050" u="none" cap="none" strike="noStrike"/>
                        <a:t>Travel and Transportation</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TRAVTRAN</a:t>
                      </a:r>
                    </a:p>
                  </a:txBody>
                  <a:tcPr marT="0" marB="0" marR="0" marL="0" anchor="ctr">
                    <a:solidFill>
                      <a:srgbClr val="BADDE1"/>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bl>
          </a:graphicData>
        </a:graphic>
      </p:graphicFrame>
      <p:graphicFrame>
        <p:nvGraphicFramePr>
          <p:cNvPr id="408" name="Shape 408"/>
          <p:cNvGraphicFramePr/>
          <p:nvPr/>
        </p:nvGraphicFramePr>
        <p:xfrm>
          <a:off x="508243" y="3770753"/>
          <a:ext cx="3000000" cy="3000000"/>
        </p:xfrm>
        <a:graphic>
          <a:graphicData uri="http://schemas.openxmlformats.org/drawingml/2006/table">
            <a:tbl>
              <a:tblPr bandRow="1" firstCol="1" firstRow="1">
                <a:noFill/>
                <a:tableStyleId>{2F721B5F-A2A0-4366-AF3C-C7740A024DBC}</a:tableStyleId>
              </a:tblPr>
              <a:tblGrid>
                <a:gridCol w="4851475"/>
                <a:gridCol w="1516075"/>
                <a:gridCol w="1430000"/>
              </a:tblGrid>
              <a:tr h="280825">
                <a:tc>
                  <a:txBody>
                    <a:bodyPr>
                      <a:noAutofit/>
                    </a:bodyPr>
                    <a:lstStyle/>
                    <a:p>
                      <a:pPr indent="0" lvl="0" marL="0" marR="0" rtl="0" algn="ctr">
                        <a:spcBef>
                          <a:spcPts val="0"/>
                        </a:spcBef>
                        <a:buSzPct val="25000"/>
                        <a:buNone/>
                      </a:pPr>
                      <a:r>
                        <a:rPr baseline="0" lang="en-US" sz="1050" u="none" cap="none" strike="noStrike"/>
                        <a:t>Manual Business Lines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Phase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Finance Division</a:t>
                      </a:r>
                    </a:p>
                  </a:txBody>
                  <a:tcPr marT="0" marB="0" marR="68575" marL="68575" anchor="ctr">
                    <a:solidFill>
                      <a:srgbClr val="44969F"/>
                    </a:solidFill>
                  </a:tcPr>
                </a:tc>
              </a:tr>
              <a:tr h="280825">
                <a:tc>
                  <a:txBody>
                    <a:bodyPr>
                      <a:noAutofit/>
                    </a:bodyPr>
                    <a:lstStyle/>
                    <a:p>
                      <a:pPr indent="0" lvl="0" marL="0" marR="0" rtl="0" algn="l">
                        <a:spcBef>
                          <a:spcPts val="0"/>
                        </a:spcBef>
                        <a:buSzPct val="25000"/>
                        <a:buNone/>
                      </a:pPr>
                      <a:r>
                        <a:rPr baseline="0" lang="en-US" sz="1050" u="none" cap="none" strike="noStrike"/>
                        <a:t>GM&amp;A Central Office PCAS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808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50" u="none" cap="none" strike="noStrike"/>
                        <a:t>Acquisition Policy</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80825">
                <a:tc>
                  <a:txBody>
                    <a:bodyPr>
                      <a:noAutofit/>
                    </a:bodyPr>
                    <a:lstStyle/>
                    <a:p>
                      <a:pPr indent="0" lvl="0" marL="0" marR="0" rtl="0" algn="l">
                        <a:spcBef>
                          <a:spcPts val="0"/>
                        </a:spcBef>
                        <a:buSzPct val="25000"/>
                        <a:buNone/>
                      </a:pPr>
                      <a:r>
                        <a:rPr baseline="0" lang="en-US" sz="1050" u="none" cap="none" strike="noStrike"/>
                        <a:t>Office of Inspector General (OIG) Investigative Programs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80825">
                <a:tc>
                  <a:txBody>
                    <a:bodyPr>
                      <a:noAutofit/>
                    </a:bodyPr>
                    <a:lstStyle/>
                    <a:p>
                      <a:pPr indent="0" lvl="0" marL="0" marR="0" rtl="0" algn="l">
                        <a:spcBef>
                          <a:spcPts val="0"/>
                        </a:spcBef>
                        <a:buSzPct val="25000"/>
                        <a:buNone/>
                      </a:pPr>
                      <a:r>
                        <a:rPr baseline="0" lang="en-US" sz="1050" u="none" cap="none" strike="noStrike"/>
                        <a:t>Real Property Utilization and Disposal Division (RPUDD)</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2A</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80825">
                <a:tc>
                  <a:txBody>
                    <a:bodyPr>
                      <a:noAutofit/>
                    </a:bodyPr>
                    <a:lstStyle/>
                    <a:p>
                      <a:pPr indent="0" lvl="0" marL="0" marR="0" rtl="0" algn="l">
                        <a:spcBef>
                          <a:spcPts val="0"/>
                        </a:spcBef>
                        <a:buSzPct val="25000"/>
                        <a:buNone/>
                      </a:pPr>
                      <a:r>
                        <a:rPr baseline="0" lang="en-US" sz="1050" u="none" cap="none" strike="noStrike"/>
                        <a:t>US Marshal Service Personal Property Sales</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80825">
                <a:tc>
                  <a:txBody>
                    <a:bodyPr>
                      <a:noAutofit/>
                    </a:bodyPr>
                    <a:lstStyle/>
                    <a:p>
                      <a:pPr indent="0" lvl="0" marL="0" marR="0" rtl="0" algn="l">
                        <a:spcBef>
                          <a:spcPts val="0"/>
                        </a:spcBef>
                        <a:buSzPct val="25000"/>
                        <a:buNone/>
                      </a:pPr>
                      <a:r>
                        <a:rPr baseline="0" lang="en-US" sz="1050" u="none" cap="none" strike="noStrike"/>
                        <a:t>Personal Property Center</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80825">
                <a:tc>
                  <a:txBody>
                    <a:bodyPr>
                      <a:noAutofit/>
                    </a:bodyPr>
                    <a:lstStyle/>
                    <a:p>
                      <a:pPr indent="0" lvl="0" marL="0" marR="0" rtl="0" algn="l">
                        <a:spcBef>
                          <a:spcPts val="0"/>
                        </a:spcBef>
                        <a:buSzPct val="25000"/>
                        <a:buNone/>
                      </a:pPr>
                      <a:r>
                        <a:rPr baseline="0" lang="en-US" sz="1050" u="none" cap="none" strike="noStrike"/>
                        <a:t>eTravel</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bl>
          </a:graphicData>
        </a:graphic>
      </p:graphicFrame>
      <p:sp>
        <p:nvSpPr>
          <p:cNvPr id="409" name="Shape 409"/>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10" name="Shape 410"/>
          <p:cNvSpPr txBox="1"/>
          <p:nvPr>
            <p:ph idx="11" type="ftr"/>
          </p:nvPr>
        </p:nvSpPr>
        <p:spPr>
          <a:xfrm>
            <a:off x="381000" y="6531428"/>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4" name="Shape 1274"/>
        <p:cNvGrpSpPr/>
        <p:nvPr/>
      </p:nvGrpSpPr>
      <p:grpSpPr>
        <a:xfrm>
          <a:off x="0" y="0"/>
          <a:ext cx="0" cy="0"/>
          <a:chOff x="0" y="0"/>
          <a:chExt cx="0" cy="0"/>
        </a:xfrm>
      </p:grpSpPr>
      <p:sp>
        <p:nvSpPr>
          <p:cNvPr id="1275" name="Shape 127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276" name="Shape 1276"/>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Collections (AREOCOLL)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Instances</a:t>
            </a:r>
          </a:p>
        </p:txBody>
      </p:sp>
      <p:sp>
        <p:nvSpPr>
          <p:cNvPr id="1277" name="Shape 1277"/>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78" name="Shape 127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279" name="Shape 1279"/>
          <p:cNvGraphicFramePr/>
          <p:nvPr/>
        </p:nvGraphicFramePr>
        <p:xfrm>
          <a:off x="491316" y="1270484"/>
          <a:ext cx="3000000" cy="3000000"/>
        </p:xfrm>
        <a:graphic>
          <a:graphicData uri="http://schemas.openxmlformats.org/drawingml/2006/table">
            <a:tbl>
              <a:tblPr bandRow="1" firstRow="1">
                <a:noFill/>
                <a:tableStyleId>{27FDF6E6-205C-4317-84B0-0D0D37C4669D}</a:tableStyleId>
              </a:tblPr>
              <a:tblGrid>
                <a:gridCol w="1583150"/>
                <a:gridCol w="2006225"/>
                <a:gridCol w="495412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Process Code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ID</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Name</a:t>
                      </a:r>
                    </a:p>
                  </a:txBody>
                  <a:tcPr marT="0" marB="0" marR="0" marL="0" anchor="ctr"/>
                </a:tc>
              </a:tr>
              <a:tr h="496750">
                <a:tc rowSpan="2">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t>AREOCOLL</a:t>
                      </a:r>
                    </a:p>
                  </a:txBody>
                  <a:tcPr marT="0" marB="0" marR="0" marL="0" anchor="ctr"/>
                </a:tc>
                <a:tc>
                  <a:txBody>
                    <a:bodyPr>
                      <a:noAutofit/>
                    </a:bodyPr>
                    <a:lstStyle/>
                    <a:p>
                      <a:pPr indent="-9525" lvl="0" marL="60325" marR="0" rtl="0" algn="l">
                        <a:spcBef>
                          <a:spcPts val="0"/>
                        </a:spcBef>
                        <a:buSzPct val="25000"/>
                        <a:buNone/>
                      </a:pPr>
                      <a:r>
                        <a:rPr baseline="0" lang="en-US" sz="1400" u="none" cap="none" strike="noStrike">
                          <a:solidFill>
                            <a:schemeClr val="dk1"/>
                          </a:solidFill>
                          <a:latin typeface="Arial"/>
                          <a:ea typeface="Arial"/>
                          <a:cs typeface="Arial"/>
                          <a:sym typeface="Arial"/>
                        </a:rPr>
                        <a:t>R6AREOCOLL</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t>Region 6 External Collections Processor</a:t>
                      </a:r>
                    </a:p>
                  </a:txBody>
                  <a:tcPr marT="0" marB="0" marR="0" marL="0" anchor="ctr"/>
                </a:tc>
              </a:tr>
              <a:tr h="496750">
                <a:tc vMerge="1"/>
                <a:tc>
                  <a:txBody>
                    <a:bodyPr>
                      <a:noAutofit/>
                    </a:bodyPr>
                    <a:lstStyle/>
                    <a:p>
                      <a:pPr indent="-9525" lvl="0" marL="60325" marR="0" rtl="0" algn="l">
                        <a:lnSpc>
                          <a:spcPct val="100000"/>
                        </a:lnSpc>
                        <a:spcBef>
                          <a:spcPts val="0"/>
                        </a:spcBef>
                        <a:spcAft>
                          <a:spcPts val="600"/>
                        </a:spcAft>
                        <a:buClr>
                          <a:schemeClr val="dk1"/>
                        </a:buClr>
                        <a:buSzPct val="25000"/>
                        <a:buFont typeface="Arial"/>
                        <a:buNone/>
                      </a:pPr>
                      <a:r>
                        <a:rPr baseline="0" lang="en-US" sz="1400" u="none" cap="none" strike="noStrike">
                          <a:solidFill>
                            <a:schemeClr val="dk1"/>
                          </a:solidFill>
                          <a:latin typeface="Arial"/>
                          <a:ea typeface="Arial"/>
                          <a:cs typeface="Arial"/>
                          <a:sym typeface="Arial"/>
                        </a:rPr>
                        <a:t>R7AREOCOLL</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t>Region 7 External Collections Processor</a:t>
                      </a:r>
                    </a:p>
                  </a:txBody>
                  <a:tcPr marT="0" marB="0" marR="0" marL="0" anchor="ctr"/>
                </a:tc>
              </a:tr>
            </a:tbl>
          </a:graphicData>
        </a:graphic>
      </p:graphicFrame>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3" name="Shape 1283"/>
        <p:cNvGrpSpPr/>
        <p:nvPr/>
      </p:nvGrpSpPr>
      <p:grpSpPr>
        <a:xfrm>
          <a:off x="0" y="0"/>
          <a:ext cx="0" cy="0"/>
          <a:chOff x="0" y="0"/>
          <a:chExt cx="0" cy="0"/>
        </a:xfrm>
      </p:grpSpPr>
      <p:sp>
        <p:nvSpPr>
          <p:cNvPr id="1284" name="Shape 128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285" name="Shape 1285"/>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Collections (AREOCOLL)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Parameters</a:t>
            </a:r>
          </a:p>
        </p:txBody>
      </p:sp>
      <p:sp>
        <p:nvSpPr>
          <p:cNvPr id="1286" name="Shape 1286"/>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87" name="Shape 128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288" name="Shape 1288"/>
          <p:cNvGraphicFramePr/>
          <p:nvPr/>
        </p:nvGraphicFramePr>
        <p:xfrm>
          <a:off x="463264" y="1270495"/>
          <a:ext cx="3000000" cy="3000000"/>
        </p:xfrm>
        <a:graphic>
          <a:graphicData uri="http://schemas.openxmlformats.org/drawingml/2006/table">
            <a:tbl>
              <a:tblPr bandRow="1" firstRow="1">
                <a:noFill/>
                <a:tableStyleId>{71C4E8B9-5A47-49FA-A5DA-6398166661E5}</a:tableStyleId>
              </a:tblPr>
              <a:tblGrid>
                <a:gridCol w="1486750"/>
                <a:gridCol w="5022300"/>
                <a:gridCol w="2076175"/>
              </a:tblGrid>
              <a:tr h="176350">
                <a:tc>
                  <a:txBody>
                    <a:bodyPr>
                      <a:noAutofit/>
                    </a:bodyPr>
                    <a:lstStyle/>
                    <a:p>
                      <a:pPr indent="0" lvl="0" marL="0" marR="0" rtl="0" algn="l">
                        <a:spcBef>
                          <a:spcPts val="0"/>
                        </a:spcBef>
                        <a:buSzPct val="25000"/>
                        <a:buNone/>
                      </a:pPr>
                      <a:r>
                        <a:rPr baseline="0" lang="en-US" sz="1800" u="none" cap="none" strike="noStrike">
                          <a:solidFill>
                            <a:schemeClr val="dk1"/>
                          </a:solidFill>
                        </a:rPr>
                        <a:t>Parameter</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Description</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Sample Value</a:t>
                      </a:r>
                    </a:p>
                  </a:txBody>
                  <a:tcPr marT="45725" marB="45725" marR="91450" marL="9145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ALC</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Agency Location Code that is associated with the records to be selected from the input file. Must be valid on the Agency Location Code maintenance table.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47000017</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User Id</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identification code associated with all database updates. Where necessary, the security permissions of the ID are checked and validated against the requirements for completing the updates. In addition, all log entries made are associated with the given value. Must be a valid entry on the Principal Maintenance table.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runbatchareocoll</a:t>
                      </a:r>
                    </a:p>
                  </a:txBody>
                  <a:tcPr marT="0" marB="0" marR="0" marL="0"/>
                </a:tc>
              </a:tr>
            </a:tbl>
          </a:graphicData>
        </a:graphic>
      </p:graphicFrame>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2" name="Shape 1292"/>
        <p:cNvGrpSpPr/>
        <p:nvPr/>
      </p:nvGrpSpPr>
      <p:grpSpPr>
        <a:xfrm>
          <a:off x="0" y="0"/>
          <a:ext cx="0" cy="0"/>
          <a:chOff x="0" y="0"/>
          <a:chExt cx="0" cy="0"/>
        </a:xfrm>
      </p:grpSpPr>
      <p:sp>
        <p:nvSpPr>
          <p:cNvPr id="1293" name="Shape 1293"/>
          <p:cNvSpPr txBox="1"/>
          <p:nvPr>
            <p:ph type="title"/>
          </p:nvPr>
        </p:nvSpPr>
        <p:spPr>
          <a:xfrm>
            <a:off x="455612" y="331787"/>
            <a:ext cx="8579205"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Collections (AREOCOLL)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Common Errors and Resolutions</a:t>
            </a:r>
          </a:p>
        </p:txBody>
      </p:sp>
      <p:graphicFrame>
        <p:nvGraphicFramePr>
          <p:cNvPr id="1294" name="Shape 1294"/>
          <p:cNvGraphicFramePr/>
          <p:nvPr/>
        </p:nvGraphicFramePr>
        <p:xfrm>
          <a:off x="572570" y="1184154"/>
          <a:ext cx="3000000" cy="3000000"/>
        </p:xfrm>
        <a:graphic>
          <a:graphicData uri="http://schemas.openxmlformats.org/drawingml/2006/table">
            <a:tbl>
              <a:tblPr bandRow="1" firstRow="1">
                <a:noFill/>
                <a:tableStyleId>{F01C44A3-97D5-4F83-8156-E5247F51BA6D}</a:tableStyleId>
              </a:tblPr>
              <a:tblGrid>
                <a:gridCol w="1024350"/>
                <a:gridCol w="3660575"/>
                <a:gridCol w="3660575"/>
              </a:tblGrid>
              <a:tr h="176350">
                <a:tc>
                  <a:txBody>
                    <a:bodyPr>
                      <a:noAutofit/>
                    </a:bodyPr>
                    <a:lstStyle/>
                    <a:p>
                      <a:pPr indent="0" lvl="0" marL="0" marR="0" rtl="0" algn="ctr">
                        <a:spcBef>
                          <a:spcPts val="0"/>
                        </a:spcBef>
                        <a:buSzPct val="25000"/>
                        <a:buNone/>
                      </a:pPr>
                      <a:r>
                        <a:rPr baseline="0" lang="en-US" sz="1800" u="none" cap="none" strike="noStrike">
                          <a:solidFill>
                            <a:schemeClr val="dk1"/>
                          </a:solidFill>
                        </a:rPr>
                        <a:t>Return Code</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Error Description</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Resolution</a:t>
                      </a:r>
                    </a:p>
                  </a:txBody>
                  <a:tcPr marT="45725" marB="45725" marR="91450" marL="91450" anchor="ctr"/>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8</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Invalid batch parameters</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Example: GS4302E: The User Id value, [entered invalid value], is not valid in the database.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Update the parameter value to the valid parameter value. </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Refer to the configuration specifications for the valid parameter settings</a:t>
                      </a:r>
                    </a:p>
                  </a:txBody>
                  <a:tcPr marT="0" marB="0" marR="0" marL="0"/>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65, 67, 68, 69, -1, 1, no return code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Batch job does not complete</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 most cases, these error codes do not produce a batch execution report; therefore no error messages are displayed</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Contact CGI production support</a:t>
                      </a:r>
                    </a:p>
                  </a:txBody>
                  <a:tcPr marT="0" marB="0" marR="0" marL="0"/>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8</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Unable to open file - BJ0009E : Unable to open file: [File name]</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Check to verify the file name is correct and that the read/write permission are correct on the file</a:t>
                      </a:r>
                    </a:p>
                  </a:txBody>
                  <a:tcPr marT="0" marB="0" marR="0" marL="0"/>
                </a:tc>
              </a:tr>
            </a:tbl>
          </a:graphicData>
        </a:graphic>
      </p:graphicFrame>
      <p:sp>
        <p:nvSpPr>
          <p:cNvPr id="1295" name="Shape 129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296" name="Shape 1296"/>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1" name="Shape 1301"/>
        <p:cNvGrpSpPr/>
        <p:nvPr/>
      </p:nvGrpSpPr>
      <p:grpSpPr>
        <a:xfrm>
          <a:off x="0" y="0"/>
          <a:ext cx="0" cy="0"/>
          <a:chOff x="0" y="0"/>
          <a:chExt cx="0" cy="0"/>
        </a:xfrm>
      </p:grpSpPr>
      <p:sp>
        <p:nvSpPr>
          <p:cNvPr id="1302" name="Shape 130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Collections (AREOCOLL) Inputs, Dependencies, Database Updates, &amp; Outputs</a:t>
            </a:r>
          </a:p>
        </p:txBody>
      </p:sp>
      <p:graphicFrame>
        <p:nvGraphicFramePr>
          <p:cNvPr id="1303" name="Shape 1303"/>
          <p:cNvGraphicFramePr/>
          <p:nvPr/>
        </p:nvGraphicFramePr>
        <p:xfrm>
          <a:off x="600500" y="1299701"/>
          <a:ext cx="3000000" cy="3000000"/>
        </p:xfrm>
        <a:graphic>
          <a:graphicData uri="http://schemas.openxmlformats.org/drawingml/2006/table">
            <a:tbl>
              <a:tblPr bandRow="1" firstRow="1">
                <a:noFill/>
                <a:tableStyleId>{E7AB0456-7C33-4859-89E4-5A7FA37AC88A}</a:tableStyleId>
              </a:tblPr>
              <a:tblGrid>
                <a:gridCol w="4162575"/>
                <a:gridCol w="416257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Inputs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Dependencies</a:t>
                      </a:r>
                    </a:p>
                  </a:txBody>
                  <a:tcPr marT="0" marB="0" marR="0" marL="0" anchor="ctr"/>
                </a:tc>
              </a:tr>
              <a:tr h="496750">
                <a:tc>
                  <a:txBody>
                    <a:bodyPr>
                      <a:noAutofit/>
                    </a:bodyPr>
                    <a:lstStyle/>
                    <a:p>
                      <a:pPr indent="-1841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External Collections batch process requires a weekly Treasury collection input file containing collections associated to the debts referred to Treasury via the Treasury Referral process</a:t>
                      </a:r>
                    </a:p>
                  </a:txBody>
                  <a:tcPr marT="0" marB="0" marR="0" marL="0"/>
                </a:tc>
                <a:tc>
                  <a:txBody>
                    <a:bodyPr>
                      <a:noAutofit/>
                    </a:bodyPr>
                    <a:lstStyle/>
                    <a:p>
                      <a:pPr indent="-285750" lvl="0" marL="285750" marR="0" rtl="0" algn="l">
                        <a:lnSpc>
                          <a:spcPct val="100000"/>
                        </a:lnSpc>
                        <a:spcBef>
                          <a:spcPts val="0"/>
                        </a:spcBef>
                        <a:spcAft>
                          <a:spcPts val="0"/>
                        </a:spcAft>
                        <a:buClr>
                          <a:schemeClr val="dk1"/>
                        </a:buClr>
                        <a:buSzPct val="100000"/>
                        <a:buFont typeface="Arial"/>
                        <a:buChar char="•"/>
                      </a:pPr>
                      <a:r>
                        <a:rPr baseline="0" lang="en-US" sz="1800" u="none" cap="none" strike="noStrike">
                          <a:latin typeface="Arial"/>
                          <a:ea typeface="Arial"/>
                          <a:cs typeface="Arial"/>
                          <a:sym typeface="Arial"/>
                        </a:rPr>
                        <a:t>The External Collections batch process is dependent on the transmission of the output file generated by the Treasury Referral and Cross-Servicing Extract batch process to Treasury</a:t>
                      </a:r>
                    </a:p>
                    <a:p>
                      <a:pPr indent="-285750" lvl="0" marL="285750" marR="0" rtl="0" algn="l">
                        <a:lnSpc>
                          <a:spcPct val="100000"/>
                        </a:lnSpc>
                        <a:spcBef>
                          <a:spcPts val="120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External Collections batch process is dependent on running the daily IPAC Inbound file</a:t>
                      </a:r>
                    </a:p>
                  </a:txBody>
                  <a:tcPr marT="0" marB="0" marR="0" marL="0"/>
                </a:tc>
              </a:tr>
            </a:tbl>
          </a:graphicData>
        </a:graphic>
      </p:graphicFrame>
      <p:sp>
        <p:nvSpPr>
          <p:cNvPr id="1304" name="Shape 130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305" name="Shape 1305"/>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0" name="Shape 1310"/>
        <p:cNvGrpSpPr/>
        <p:nvPr/>
      </p:nvGrpSpPr>
      <p:grpSpPr>
        <a:xfrm>
          <a:off x="0" y="0"/>
          <a:ext cx="0" cy="0"/>
          <a:chOff x="0" y="0"/>
          <a:chExt cx="0" cy="0"/>
        </a:xfrm>
      </p:grpSpPr>
      <p:sp>
        <p:nvSpPr>
          <p:cNvPr id="1311" name="Shape 1311"/>
          <p:cNvSpPr/>
          <p:nvPr/>
        </p:nvSpPr>
        <p:spPr>
          <a:xfrm>
            <a:off x="7839075" y="5924550"/>
            <a:ext cx="1095375" cy="784098"/>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312" name="Shape 131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Collections (AREOCOLL) Inputs, Dependencies, Database Updates, &amp; Outputs</a:t>
            </a:r>
          </a:p>
        </p:txBody>
      </p:sp>
      <p:sp>
        <p:nvSpPr>
          <p:cNvPr id="1313" name="Shape 131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314" name="Shape 1314"/>
          <p:cNvGraphicFramePr/>
          <p:nvPr/>
        </p:nvGraphicFramePr>
        <p:xfrm>
          <a:off x="584458" y="1295191"/>
          <a:ext cx="3000000" cy="3000000"/>
        </p:xfrm>
        <a:graphic>
          <a:graphicData uri="http://schemas.openxmlformats.org/drawingml/2006/table">
            <a:tbl>
              <a:tblPr bandRow="1" firstRow="1">
                <a:noFill/>
                <a:tableStyleId>{263AA0F1-05E8-4911-A01C-CE6F25ED362D}</a:tableStyleId>
              </a:tblPr>
              <a:tblGrid>
                <a:gridCol w="4162575"/>
                <a:gridCol w="4162575"/>
              </a:tblGrid>
              <a:tr h="513625">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Database Updates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Outputs</a:t>
                      </a:r>
                    </a:p>
                  </a:txBody>
                  <a:tcPr marT="0" marB="0" marR="0" marL="0" anchor="ctr"/>
                </a:tc>
              </a:tr>
              <a:tr h="4553900">
                <a:tc>
                  <a:txBody>
                    <a:bodyPr>
                      <a:noAutofit/>
                    </a:bodyPr>
                    <a:lstStyle/>
                    <a:p>
                      <a:pPr indent="-184150" lvl="0" marL="285750" marR="0" rtl="0" algn="l">
                        <a:lnSpc>
                          <a:spcPct val="100000"/>
                        </a:lnSpc>
                        <a:spcBef>
                          <a:spcPts val="0"/>
                        </a:spcBef>
                        <a:spcAft>
                          <a:spcPts val="0"/>
                        </a:spcAft>
                        <a:buClr>
                          <a:schemeClr val="dk1"/>
                        </a:buClr>
                        <a:buSzPct val="100000"/>
                        <a:buFont typeface="Arial"/>
                        <a:buChar char="•"/>
                      </a:pPr>
                      <a:r>
                        <a:rPr baseline="0" lang="en-US" sz="1800" u="none" cap="none" strike="noStrike">
                          <a:latin typeface="Arial"/>
                          <a:ea typeface="Arial"/>
                          <a:cs typeface="Arial"/>
                          <a:sym typeface="Arial"/>
                        </a:rPr>
                        <a:t>The External Collections Processor updates the External Collections Reconciliation table by populating the values received in the input file to the table, including:</a:t>
                      </a:r>
                    </a:p>
                    <a:p>
                      <a:pPr indent="-184150" lvl="1" marL="7429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IPAC Reference Number</a:t>
                      </a:r>
                    </a:p>
                    <a:p>
                      <a:pPr indent="-184150" lvl="1" marL="7429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Debt Account Number OR Billing Document Number</a:t>
                      </a:r>
                    </a:p>
                    <a:p>
                      <a:pPr indent="-184150" lvl="1" marL="7429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Principal Amount</a:t>
                      </a:r>
                    </a:p>
                    <a:p>
                      <a:pPr indent="-184150" lvl="1" marL="7429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Interest, Penalty, and Admin Charge Amounts</a:t>
                      </a:r>
                    </a:p>
                    <a:p>
                      <a:pPr indent="-184150" lvl="0" marL="2857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Main tables updated:</a:t>
                      </a:r>
                    </a:p>
                    <a:p>
                      <a:pPr indent="-184150" lvl="1" marL="742950"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MF_XTRN_CLTS_RCON</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External Collections batch process does not create an output file</a:t>
                      </a:r>
                    </a:p>
                  </a:txBody>
                  <a:tcPr marT="0" marB="0" marR="0" marL="0"/>
                </a:tc>
              </a:tr>
            </a:tbl>
          </a:graphicData>
        </a:graphic>
      </p:graphicFrame>
      <p:sp>
        <p:nvSpPr>
          <p:cNvPr id="1315" name="Shape 1315"/>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0" name="Shape 1320"/>
        <p:cNvGrpSpPr/>
        <p:nvPr/>
      </p:nvGrpSpPr>
      <p:grpSpPr>
        <a:xfrm>
          <a:off x="0" y="0"/>
          <a:ext cx="0" cy="0"/>
          <a:chOff x="0" y="0"/>
          <a:chExt cx="0" cy="0"/>
        </a:xfrm>
      </p:grpSpPr>
      <p:sp>
        <p:nvSpPr>
          <p:cNvPr id="1321" name="Shape 1321"/>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Font typeface="Noto Sans Symbols"/>
              <a:buNone/>
            </a:pPr>
            <a:r>
              <a:t/>
            </a:r>
            <a:endParaRPr b="0" baseline="0" i="0" sz="32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Treasury Referral and External Offset Error Batch Job</a:t>
            </a:r>
          </a:p>
        </p:txBody>
      </p:sp>
      <p:sp>
        <p:nvSpPr>
          <p:cNvPr id="1322" name="Shape 132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23" name="Shape 132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8" name="Shape 1328"/>
        <p:cNvGrpSpPr/>
        <p:nvPr/>
      </p:nvGrpSpPr>
      <p:grpSpPr>
        <a:xfrm>
          <a:off x="0" y="0"/>
          <a:ext cx="0" cy="0"/>
          <a:chOff x="0" y="0"/>
          <a:chExt cx="0" cy="0"/>
        </a:xfrm>
      </p:grpSpPr>
      <p:sp>
        <p:nvSpPr>
          <p:cNvPr id="1329" name="Shape 132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340" u="none" cap="none" strike="noStrike">
                <a:solidFill>
                  <a:schemeClr val="lt1"/>
                </a:solidFill>
                <a:latin typeface="Arial"/>
                <a:ea typeface="Arial"/>
                <a:cs typeface="Arial"/>
                <a:sym typeface="Arial"/>
              </a:rPr>
              <a:t>Treasury Referral External Offset Error (ARTREOERR) Batch Process Overview</a:t>
            </a:r>
          </a:p>
        </p:txBody>
      </p:sp>
      <p:sp>
        <p:nvSpPr>
          <p:cNvPr id="1330" name="Shape 1330"/>
          <p:cNvSpPr txBox="1"/>
          <p:nvPr>
            <p:ph idx="12" type="sldNum"/>
          </p:nvPr>
        </p:nvSpPr>
        <p:spPr>
          <a:xfrm>
            <a:off x="-60296" y="6338605"/>
            <a:ext cx="474561" cy="29561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331" name="Shape 1331"/>
          <p:cNvSpPr/>
          <p:nvPr/>
        </p:nvSpPr>
        <p:spPr>
          <a:xfrm>
            <a:off x="377253" y="802758"/>
            <a:ext cx="8683620" cy="5252483"/>
          </a:xfrm>
          <a:prstGeom prst="rect">
            <a:avLst/>
          </a:prstGeom>
          <a:noFill/>
          <a:ln>
            <a:noFill/>
          </a:ln>
        </p:spPr>
        <p:txBody>
          <a:bodyPr anchorCtr="0" anchor="t" bIns="45700" lIns="91425" rIns="91425" tIns="45700">
            <a:noAutofit/>
          </a:bodyPr>
          <a:lstStyle/>
          <a:p>
            <a:pPr indent="-149225" lvl="1" marL="568325" marR="0" rtl="0" algn="l">
              <a:spcBef>
                <a:spcPts val="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65100" lvl="2" marL="914400"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332" name="Shape 1332"/>
          <p:cNvSpPr/>
          <p:nvPr/>
        </p:nvSpPr>
        <p:spPr>
          <a:xfrm>
            <a:off x="1149475" y="1203325"/>
            <a:ext cx="7206398" cy="4700559"/>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Delinquent Debt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Transmit to FedDebt/TOP</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Treasury successfully collects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 Treasury IPACs money back to Agency &amp; records on the weekly Collections file</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Agency records collections in their system against the debt</a:t>
            </a:r>
          </a:p>
        </p:txBody>
      </p:sp>
      <p:sp>
        <p:nvSpPr>
          <p:cNvPr id="1333" name="Shape 133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34" name="Shape 1334"/>
          <p:cNvSpPr/>
          <p:nvPr/>
        </p:nvSpPr>
        <p:spPr>
          <a:xfrm>
            <a:off x="2581274" y="1162050"/>
            <a:ext cx="1447800" cy="4810124"/>
          </a:xfrm>
          <a:prstGeom prst="rect">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9" name="Shape 1339"/>
        <p:cNvGrpSpPr/>
        <p:nvPr/>
      </p:nvGrpSpPr>
      <p:grpSpPr>
        <a:xfrm>
          <a:off x="0" y="0"/>
          <a:ext cx="0" cy="0"/>
          <a:chOff x="0" y="0"/>
          <a:chExt cx="0" cy="0"/>
        </a:xfrm>
      </p:grpSpPr>
      <p:sp>
        <p:nvSpPr>
          <p:cNvPr id="1340" name="Shape 1340"/>
          <p:cNvSpPr/>
          <p:nvPr/>
        </p:nvSpPr>
        <p:spPr>
          <a:xfrm>
            <a:off x="455610" y="1226636"/>
            <a:ext cx="8780676" cy="482733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Treasury Referral and External Offset Error (ARTREOERR) batch job</a:t>
            </a:r>
            <a:r>
              <a:rPr b="0" baseline="0" i="0" lang="en-US" sz="2000" u="none" cap="none" strike="noStrike">
                <a:solidFill>
                  <a:schemeClr val="dk1"/>
                </a:solidFill>
                <a:latin typeface="Arial"/>
                <a:ea typeface="Arial"/>
                <a:cs typeface="Arial"/>
                <a:sym typeface="Arial"/>
              </a:rPr>
              <a:t> </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Reads Treasury Referral Error file containing unsuccessful transfers</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Using Agency Debt ID, identifies/updates rejected referral records on Referral Entry Query</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Referral Status = Rejected</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Referral Type = Treasury Cross-Servicing</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Treasury error code</a:t>
            </a:r>
          </a:p>
          <a:p>
            <a:pPr indent="-165100" lvl="2" marL="914400" marR="0" rtl="0" algn="l">
              <a:spcBef>
                <a:spcPts val="120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212725" lvl="5" marL="1368425" marR="0" rtl="0" algn="l">
              <a:spcBef>
                <a:spcPts val="120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0" lvl="2" marL="0" marR="0" rtl="0" algn="l">
              <a:spcBef>
                <a:spcPts val="120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9525" lvl="2" marL="682625"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341" name="Shape 1341"/>
          <p:cNvSpPr txBox="1"/>
          <p:nvPr>
            <p:ph type="title"/>
          </p:nvPr>
        </p:nvSpPr>
        <p:spPr>
          <a:xfrm>
            <a:off x="455610" y="28727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Error (ARTREOERR) Batch Process Overview</a:t>
            </a:r>
          </a:p>
        </p:txBody>
      </p:sp>
      <p:sp>
        <p:nvSpPr>
          <p:cNvPr id="1342" name="Shape 1342"/>
          <p:cNvSpPr txBox="1"/>
          <p:nvPr>
            <p:ph idx="12" type="sldNum"/>
          </p:nvPr>
        </p:nvSpPr>
        <p:spPr>
          <a:xfrm>
            <a:off x="-31279" y="6435796"/>
            <a:ext cx="486890" cy="260892"/>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grpSp>
        <p:nvGrpSpPr>
          <p:cNvPr id="1343" name="Shape 1343"/>
          <p:cNvGrpSpPr/>
          <p:nvPr/>
        </p:nvGrpSpPr>
        <p:grpSpPr>
          <a:xfrm>
            <a:off x="2227517" y="4341435"/>
            <a:ext cx="4695824" cy="1962149"/>
            <a:chOff x="2224088" y="3875889"/>
            <a:chExt cx="4695824" cy="1962149"/>
          </a:xfrm>
        </p:grpSpPr>
        <p:pic>
          <p:nvPicPr>
            <p:cNvPr id="1344" name="Shape 1344"/>
            <p:cNvPicPr preferRelativeResize="0"/>
            <p:nvPr/>
          </p:nvPicPr>
          <p:blipFill rotWithShape="1">
            <a:blip r:embed="rId3">
              <a:alphaModFix/>
            </a:blip>
            <a:srcRect b="0" l="0" r="0" t="0"/>
            <a:stretch/>
          </p:blipFill>
          <p:spPr>
            <a:xfrm>
              <a:off x="2224088" y="3875889"/>
              <a:ext cx="4695824" cy="1962149"/>
            </a:xfrm>
            <a:prstGeom prst="rect">
              <a:avLst/>
            </a:prstGeom>
            <a:solidFill>
              <a:srgbClr val="ECECEC"/>
            </a:solidFill>
            <a:ln cap="sq" cmpd="sng" w="88900">
              <a:solidFill>
                <a:srgbClr val="FFFFFF"/>
              </a:solidFill>
              <a:prstDash val="solid"/>
              <a:miter/>
              <a:headEnd len="med" w="med" type="none"/>
              <a:tailEnd len="med" w="med" type="none"/>
            </a:ln>
          </p:spPr>
        </p:pic>
        <p:sp>
          <p:nvSpPr>
            <p:cNvPr id="1345" name="Shape 1345"/>
            <p:cNvSpPr/>
            <p:nvPr/>
          </p:nvSpPr>
          <p:spPr>
            <a:xfrm>
              <a:off x="2289375" y="4039071"/>
              <a:ext cx="4286610" cy="583031"/>
            </a:xfrm>
            <a:prstGeom prst="rect">
              <a:avLst/>
            </a:prstGeom>
            <a:noFill/>
            <a:ln cap="flat" cmpd="sng" w="38100">
              <a:solidFill>
                <a:srgbClr val="FF0000"/>
              </a:solidFill>
              <a:prstDash val="solid"/>
              <a:miter/>
              <a:headEnd len="med" w="med" type="none"/>
              <a:tailEnd len="med" w="med" type="none"/>
            </a:ln>
          </p:spPr>
          <p:txBody>
            <a:bodyPr anchorCtr="0" anchor="ctr" bIns="0" lIns="63500" rIns="64800" tIns="0">
              <a:noAutofit/>
            </a:bodyPr>
            <a:lstStyle/>
            <a:p>
              <a:pPr indent="0" lvl="0" marL="0" marR="0" rtl="0" algn="ctr">
                <a:spcBef>
                  <a:spcPts val="0"/>
                </a:spcBef>
                <a:spcAft>
                  <a:spcPts val="0"/>
                </a:spcAft>
                <a:buNone/>
              </a:pPr>
              <a:r>
                <a:t/>
              </a:r>
              <a:endParaRPr b="1" baseline="0" i="0" sz="1600" u="none" cap="none" strike="noStrike">
                <a:solidFill>
                  <a:schemeClr val="lt1"/>
                </a:solidFill>
                <a:latin typeface="Arial"/>
                <a:ea typeface="Arial"/>
                <a:cs typeface="Arial"/>
                <a:sym typeface="Arial"/>
              </a:endParaRPr>
            </a:p>
          </p:txBody>
        </p:sp>
      </p:grpSp>
      <p:sp>
        <p:nvSpPr>
          <p:cNvPr id="1346" name="Shape 1346"/>
          <p:cNvSpPr txBox="1"/>
          <p:nvPr>
            <p:ph idx="11" type="ftr"/>
          </p:nvPr>
        </p:nvSpPr>
        <p:spPr>
          <a:xfrm>
            <a:off x="329879"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1" name="Shape 1351"/>
        <p:cNvGrpSpPr/>
        <p:nvPr/>
      </p:nvGrpSpPr>
      <p:grpSpPr>
        <a:xfrm>
          <a:off x="0" y="0"/>
          <a:ext cx="0" cy="0"/>
          <a:chOff x="0" y="0"/>
          <a:chExt cx="0" cy="0"/>
        </a:xfrm>
      </p:grpSpPr>
      <p:sp>
        <p:nvSpPr>
          <p:cNvPr id="1352" name="Shape 135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353" name="Shape 1353"/>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Error (ARTREOERR) Batch Job Instances</a:t>
            </a:r>
          </a:p>
        </p:txBody>
      </p:sp>
      <p:sp>
        <p:nvSpPr>
          <p:cNvPr id="1354" name="Shape 1354"/>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55" name="Shape 135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356" name="Shape 1356"/>
          <p:cNvGraphicFramePr/>
          <p:nvPr/>
        </p:nvGraphicFramePr>
        <p:xfrm>
          <a:off x="491316" y="1270484"/>
          <a:ext cx="3000000" cy="3000000"/>
        </p:xfrm>
        <a:graphic>
          <a:graphicData uri="http://schemas.openxmlformats.org/drawingml/2006/table">
            <a:tbl>
              <a:tblPr bandRow="1" firstRow="1">
                <a:noFill/>
                <a:tableStyleId>{D98E92A6-1572-453F-B188-0DE30D665538}</a:tableStyleId>
              </a:tblPr>
              <a:tblGrid>
                <a:gridCol w="1583150"/>
                <a:gridCol w="2006225"/>
                <a:gridCol w="495412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Process Code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ID</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Name</a:t>
                      </a:r>
                    </a:p>
                  </a:txBody>
                  <a:tcPr marT="0" marB="0" marR="0" marL="0" anchor="ctr"/>
                </a:tc>
              </a:tr>
              <a:tr h="496750">
                <a:tc rowSpan="2">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t>ARTREOERR</a:t>
                      </a:r>
                    </a:p>
                  </a:txBody>
                  <a:tcPr marT="0" marB="0" marR="0" marL="0" anchor="ctr"/>
                </a:tc>
                <a:tc>
                  <a:txBody>
                    <a:bodyPr>
                      <a:noAutofit/>
                    </a:bodyPr>
                    <a:lstStyle/>
                    <a:p>
                      <a:pPr indent="0" lvl="0" marL="0" marR="0" rtl="0" algn="l">
                        <a:spcBef>
                          <a:spcPts val="0"/>
                        </a:spcBef>
                        <a:buSzPct val="25000"/>
                        <a:buNone/>
                      </a:pPr>
                      <a:r>
                        <a:rPr baseline="0" lang="en-US" sz="1400" u="none" cap="none" strike="noStrike">
                          <a:solidFill>
                            <a:schemeClr val="dk1"/>
                          </a:solidFill>
                          <a:latin typeface="Arial"/>
                          <a:ea typeface="Arial"/>
                          <a:cs typeface="Arial"/>
                          <a:sym typeface="Arial"/>
                        </a:rPr>
                        <a:t>R6ARTREOERR</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t>Region 6 Treasury Referral External Offset Error Processor</a:t>
                      </a:r>
                    </a:p>
                  </a:txBody>
                  <a:tcPr marT="0" marB="0" marR="0" marL="0" anchor="ctr"/>
                </a:tc>
              </a:tr>
              <a:tr h="496750">
                <a:tc vMerge="1"/>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solidFill>
                            <a:schemeClr val="dk1"/>
                          </a:solidFill>
                          <a:latin typeface="Arial"/>
                          <a:ea typeface="Arial"/>
                          <a:cs typeface="Arial"/>
                          <a:sym typeface="Arial"/>
                        </a:rPr>
                        <a:t>R7ARTREOERR</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t>Region 7 Treasury Referral External Offset Error Processor</a:t>
                      </a:r>
                    </a:p>
                  </a:txBody>
                  <a:tcPr marT="0" marB="0" marR="0" marL="0" anchor="ctr"/>
                </a:tc>
              </a:tr>
            </a:tbl>
          </a:graphicData>
        </a:graphic>
      </p:graphicFrame>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0" name="Shape 1360"/>
        <p:cNvGrpSpPr/>
        <p:nvPr/>
      </p:nvGrpSpPr>
      <p:grpSpPr>
        <a:xfrm>
          <a:off x="0" y="0"/>
          <a:ext cx="0" cy="0"/>
          <a:chOff x="0" y="0"/>
          <a:chExt cx="0" cy="0"/>
        </a:xfrm>
      </p:grpSpPr>
      <p:sp>
        <p:nvSpPr>
          <p:cNvPr id="1361" name="Shape 136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362" name="Shape 1362"/>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Error (ARTREOERR) Batch Job Parameters</a:t>
            </a:r>
          </a:p>
        </p:txBody>
      </p:sp>
      <p:sp>
        <p:nvSpPr>
          <p:cNvPr id="1363" name="Shape 1363"/>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64" name="Shape 136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365" name="Shape 1365"/>
          <p:cNvGraphicFramePr/>
          <p:nvPr/>
        </p:nvGraphicFramePr>
        <p:xfrm>
          <a:off x="463264" y="1270495"/>
          <a:ext cx="3000000" cy="3000000"/>
        </p:xfrm>
        <a:graphic>
          <a:graphicData uri="http://schemas.openxmlformats.org/drawingml/2006/table">
            <a:tbl>
              <a:tblPr bandRow="1" firstRow="1">
                <a:noFill/>
                <a:tableStyleId>{48BA90DA-F844-4EC9-AADA-3011993C0C67}</a:tableStyleId>
              </a:tblPr>
              <a:tblGrid>
                <a:gridCol w="1486750"/>
                <a:gridCol w="4874050"/>
                <a:gridCol w="2224400"/>
              </a:tblGrid>
              <a:tr h="176350">
                <a:tc>
                  <a:txBody>
                    <a:bodyPr>
                      <a:noAutofit/>
                    </a:bodyPr>
                    <a:lstStyle/>
                    <a:p>
                      <a:pPr indent="0" lvl="0" marL="0" marR="0" rtl="0" algn="l">
                        <a:spcBef>
                          <a:spcPts val="0"/>
                        </a:spcBef>
                        <a:buSzPct val="25000"/>
                        <a:buNone/>
                      </a:pPr>
                      <a:r>
                        <a:rPr baseline="0" lang="en-US" sz="1800" u="none" cap="none" strike="noStrike">
                          <a:solidFill>
                            <a:schemeClr val="dk1"/>
                          </a:solidFill>
                        </a:rPr>
                        <a:t>Parameter</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Description</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Sample Value</a:t>
                      </a:r>
                    </a:p>
                  </a:txBody>
                  <a:tcPr marT="45725" marB="45725" marR="91450" marL="9145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ALC</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Agency Location Code that is associated with the records to be selected from the input file. Must be valid on the Agency Location Code maintenance table.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47000016</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User Id</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identification code associated with all database updates. Where necessary, the security permissions of the ID are checked and validated against the requirements for completing the updates. In addition, all log entries made are associated with the given value. Must be a valid entry on the Principal Maintenance table.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runbatchartreoerr</a:t>
                      </a:r>
                    </a:p>
                  </a:txBody>
                  <a:tcPr marT="0" marB="0" marR="0" marL="0"/>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 3 Introduction</a:t>
            </a:r>
          </a:p>
        </p:txBody>
      </p:sp>
      <p:sp>
        <p:nvSpPr>
          <p:cNvPr id="417" name="Shape 417"/>
          <p:cNvSpPr txBox="1"/>
          <p:nvPr>
            <p:ph idx="1" type="body"/>
          </p:nvPr>
        </p:nvSpPr>
        <p:spPr>
          <a:xfrm>
            <a:off x="582160" y="1275628"/>
            <a:ext cx="8229600" cy="5147748"/>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400" u="none" cap="none" strike="noStrike">
                <a:solidFill>
                  <a:schemeClr val="dk1"/>
                </a:solidFill>
                <a:latin typeface="Arial"/>
                <a:ea typeface="Arial"/>
                <a:cs typeface="Arial"/>
                <a:sym typeface="Arial"/>
              </a:rPr>
              <a:t>Phase 3 Enhanced Functionality</a:t>
            </a:r>
          </a:p>
          <a:p>
            <a:pPr indent="-225425" lvl="1" marL="568325" marR="0" rtl="0" algn="l">
              <a:spcBef>
                <a:spcPts val="1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Leverages existing BAAR functionality currently in use today</a:t>
            </a:r>
          </a:p>
          <a:p>
            <a:pPr indent="-225425" lvl="1" marL="568325" marR="0" rtl="0" algn="l">
              <a:spcBef>
                <a:spcPts val="1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Implements </a:t>
            </a:r>
            <a:r>
              <a:rPr b="1" baseline="0" i="0" lang="en-US" sz="2000" u="sng" cap="none" strike="noStrike">
                <a:solidFill>
                  <a:schemeClr val="dk1"/>
                </a:solidFill>
                <a:latin typeface="Arial"/>
                <a:ea typeface="Arial"/>
                <a:cs typeface="Arial"/>
                <a:sym typeface="Arial"/>
              </a:rPr>
              <a:t>new</a:t>
            </a:r>
            <a:r>
              <a:rPr b="0" baseline="0" i="0" lang="en-US" sz="2000" u="none" cap="none" strike="noStrike">
                <a:solidFill>
                  <a:schemeClr val="dk1"/>
                </a:solidFill>
                <a:latin typeface="Arial"/>
                <a:ea typeface="Arial"/>
                <a:cs typeface="Arial"/>
                <a:sym typeface="Arial"/>
              </a:rPr>
              <a:t> Accounts Receivable functionality, including:</a:t>
            </a:r>
          </a:p>
          <a:p>
            <a:pPr indent="-241300" lvl="2" marL="914400"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Debt Accounts (Claims)</a:t>
            </a:r>
          </a:p>
          <a:p>
            <a:pPr indent="-241300" lvl="2" marL="914400"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Treasury Referrals Process</a:t>
            </a:r>
          </a:p>
          <a:p>
            <a:pPr indent="-241300" lvl="2" marL="914400"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Automated Allowance for Loss</a:t>
            </a:r>
          </a:p>
          <a:p>
            <a:pPr indent="-241300" lvl="2" marL="914400"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Treasury Report on Receivables (TROR)</a:t>
            </a:r>
          </a:p>
          <a:p>
            <a:pPr indent="-155575" lvl="3" marL="1260475" marR="0" rtl="0" algn="l">
              <a:spcBef>
                <a:spcPts val="15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3" marL="1260475" marR="0" rtl="0" algn="l">
              <a:spcBef>
                <a:spcPts val="15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3" marL="1260475" marR="0" rtl="0" algn="l">
              <a:spcBef>
                <a:spcPts val="15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07950" lvl="0" marL="231775" marR="0" rtl="0" algn="l">
              <a:spcBef>
                <a:spcPts val="17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418" name="Shape 418"/>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19" name="Shape 419"/>
          <p:cNvSpPr txBox="1"/>
          <p:nvPr>
            <p:ph idx="11" type="ftr"/>
          </p:nvPr>
        </p:nvSpPr>
        <p:spPr>
          <a:xfrm>
            <a:off x="40277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9" name="Shape 1369"/>
        <p:cNvGrpSpPr/>
        <p:nvPr/>
      </p:nvGrpSpPr>
      <p:grpSpPr>
        <a:xfrm>
          <a:off x="0" y="0"/>
          <a:ext cx="0" cy="0"/>
          <a:chOff x="0" y="0"/>
          <a:chExt cx="0" cy="0"/>
        </a:xfrm>
      </p:grpSpPr>
      <p:sp>
        <p:nvSpPr>
          <p:cNvPr id="1370" name="Shape 1370"/>
          <p:cNvSpPr txBox="1"/>
          <p:nvPr>
            <p:ph type="title"/>
          </p:nvPr>
        </p:nvSpPr>
        <p:spPr>
          <a:xfrm>
            <a:off x="455612" y="331787"/>
            <a:ext cx="8579205"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Error (ARTREOERR) Common Errors and Resolutions</a:t>
            </a:r>
          </a:p>
        </p:txBody>
      </p:sp>
      <p:sp>
        <p:nvSpPr>
          <p:cNvPr id="1371" name="Shape 137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372" name="Shape 1372"/>
          <p:cNvGraphicFramePr/>
          <p:nvPr/>
        </p:nvGraphicFramePr>
        <p:xfrm>
          <a:off x="575929" y="1186580"/>
          <a:ext cx="3000000" cy="3000000"/>
        </p:xfrm>
        <a:graphic>
          <a:graphicData uri="http://schemas.openxmlformats.org/drawingml/2006/table">
            <a:tbl>
              <a:tblPr bandRow="1" firstRow="1">
                <a:noFill/>
                <a:tableStyleId>{DE928314-7AA8-4127-A1BA-A8033A42425D}</a:tableStyleId>
              </a:tblPr>
              <a:tblGrid>
                <a:gridCol w="1024350"/>
                <a:gridCol w="3660575"/>
                <a:gridCol w="3660575"/>
              </a:tblGrid>
              <a:tr h="176350">
                <a:tc>
                  <a:txBody>
                    <a:bodyPr>
                      <a:noAutofit/>
                    </a:bodyPr>
                    <a:lstStyle/>
                    <a:p>
                      <a:pPr indent="0" lvl="0" marL="0" marR="0" rtl="0" algn="ctr">
                        <a:spcBef>
                          <a:spcPts val="0"/>
                        </a:spcBef>
                        <a:buSzPct val="25000"/>
                        <a:buNone/>
                      </a:pPr>
                      <a:r>
                        <a:rPr baseline="0" lang="en-US" sz="1800" u="none" cap="none" strike="noStrike">
                          <a:solidFill>
                            <a:schemeClr val="dk1"/>
                          </a:solidFill>
                        </a:rPr>
                        <a:t>Return Code</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Error Description</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Resolution</a:t>
                      </a:r>
                    </a:p>
                  </a:txBody>
                  <a:tcPr marT="45725" marB="45725" marR="91450" marL="91450" anchor="ctr"/>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8</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Invalid batch parameters</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Example: GS4302E: The User Id value, [entered invalid value], is not valid in the database.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Update the parameter value to the valid parameter value. </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Refer to the configuration specifications for the valid parameter settings</a:t>
                      </a:r>
                    </a:p>
                  </a:txBody>
                  <a:tcPr marT="0" marB="0" marR="0" marL="0"/>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65, 67, 68, 69, -1, 1, no return code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Batch job does not complete</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 most cases, these error codes do not produce a batch execution report; therefore no error messages are displayed</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Contact CGI production support</a:t>
                      </a:r>
                    </a:p>
                  </a:txBody>
                  <a:tcPr marT="0" marB="0" marR="0" marL="0"/>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8</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Unable to open file - BJ0009E : Unable to open file: [File name]</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Check to verify the file name is correct and that the read/write permission are correct on the file</a:t>
                      </a:r>
                    </a:p>
                  </a:txBody>
                  <a:tcPr marT="0" marB="0" marR="0" marL="0"/>
                </a:tc>
              </a:tr>
            </a:tbl>
          </a:graphicData>
        </a:graphic>
      </p:graphicFrame>
      <p:sp>
        <p:nvSpPr>
          <p:cNvPr id="1373" name="Shape 1373"/>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8" name="Shape 1378"/>
        <p:cNvGrpSpPr/>
        <p:nvPr/>
      </p:nvGrpSpPr>
      <p:grpSpPr>
        <a:xfrm>
          <a:off x="0" y="0"/>
          <a:ext cx="0" cy="0"/>
          <a:chOff x="0" y="0"/>
          <a:chExt cx="0" cy="0"/>
        </a:xfrm>
      </p:grpSpPr>
      <p:sp>
        <p:nvSpPr>
          <p:cNvPr id="1379" name="Shape 1379"/>
          <p:cNvSpPr/>
          <p:nvPr/>
        </p:nvSpPr>
        <p:spPr>
          <a:xfrm>
            <a:off x="7839075" y="5924550"/>
            <a:ext cx="1095375" cy="784098"/>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380" name="Shape 138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Error (ARTREOERR) Inputs, Dependencies, Database Updates, &amp; Outputs</a:t>
            </a:r>
          </a:p>
        </p:txBody>
      </p:sp>
      <p:graphicFrame>
        <p:nvGraphicFramePr>
          <p:cNvPr id="1381" name="Shape 1381"/>
          <p:cNvGraphicFramePr/>
          <p:nvPr/>
        </p:nvGraphicFramePr>
        <p:xfrm>
          <a:off x="632585" y="1283661"/>
          <a:ext cx="3000000" cy="3000000"/>
        </p:xfrm>
        <a:graphic>
          <a:graphicData uri="http://schemas.openxmlformats.org/drawingml/2006/table">
            <a:tbl>
              <a:tblPr bandRow="1" firstRow="1">
                <a:noFill/>
                <a:tableStyleId>{CD330825-94B5-4DE7-B86F-D4E2879DC11E}</a:tableStyleId>
              </a:tblPr>
              <a:tblGrid>
                <a:gridCol w="4162575"/>
                <a:gridCol w="416257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Inputs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Dependencies</a:t>
                      </a:r>
                    </a:p>
                  </a:txBody>
                  <a:tcPr marT="0" marB="0" marR="0" marL="0" anchor="ctr"/>
                </a:tc>
              </a:tr>
              <a:tr h="496750">
                <a:tc>
                  <a:txBody>
                    <a:bodyPr>
                      <a:noAutofit/>
                    </a:bodyPr>
                    <a:lstStyle/>
                    <a:p>
                      <a:pPr indent="-1841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Treasury Referral and External Offset Error batch process requires a Treasury Referral Error Record input file containing transactions that were not successfully referred to Treasury via the Treasury Referral process</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Treasury Referral and External Offset Error batch process is dependent on the transmission of the output file generated by the Treasury Referral and Cross-Servicing Extract batch process to Treasury</a:t>
                      </a:r>
                    </a:p>
                  </a:txBody>
                  <a:tcPr marT="0" marB="0" marR="0" marL="0"/>
                </a:tc>
              </a:tr>
            </a:tbl>
          </a:graphicData>
        </a:graphic>
      </p:graphicFrame>
      <p:sp>
        <p:nvSpPr>
          <p:cNvPr id="1382" name="Shape 138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383" name="Shape 1383"/>
          <p:cNvGraphicFramePr/>
          <p:nvPr/>
        </p:nvGraphicFramePr>
        <p:xfrm>
          <a:off x="609316" y="3566616"/>
          <a:ext cx="3000000" cy="3000000"/>
        </p:xfrm>
        <a:graphic>
          <a:graphicData uri="http://schemas.openxmlformats.org/drawingml/2006/table">
            <a:tbl>
              <a:tblPr bandRow="1" firstRow="1">
                <a:noFill/>
                <a:tableStyleId>{60C53E7A-B9E7-4FBE-8382-2D00FC54ADA5}</a:tableStyleId>
              </a:tblPr>
              <a:tblGrid>
                <a:gridCol w="4162575"/>
                <a:gridCol w="4162575"/>
              </a:tblGrid>
              <a:tr h="542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Database Updates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Outputs</a:t>
                      </a:r>
                    </a:p>
                  </a:txBody>
                  <a:tcPr marT="0" marB="0" marR="0" marL="0" anchor="ctr"/>
                </a:tc>
              </a:tr>
              <a:tr h="2599275">
                <a:tc>
                  <a:txBody>
                    <a:bodyPr>
                      <a:noAutofit/>
                    </a:bodyPr>
                    <a:lstStyle/>
                    <a:p>
                      <a:pPr indent="-184150" lvl="0" marL="285750" marR="0" rtl="0" algn="l">
                        <a:lnSpc>
                          <a:spcPct val="100000"/>
                        </a:lnSpc>
                        <a:spcBef>
                          <a:spcPts val="0"/>
                        </a:spcBef>
                        <a:spcAft>
                          <a:spcPts val="0"/>
                        </a:spcAft>
                        <a:buClr>
                          <a:schemeClr val="dk1"/>
                        </a:buClr>
                        <a:buSzPct val="100000"/>
                        <a:buFont typeface="Arial"/>
                        <a:buChar char="•"/>
                      </a:pPr>
                      <a:r>
                        <a:rPr baseline="0" lang="en-US" sz="1800" u="none" cap="none" strike="noStrike">
                          <a:latin typeface="Arial"/>
                          <a:ea typeface="Arial"/>
                          <a:cs typeface="Arial"/>
                          <a:sym typeface="Arial"/>
                        </a:rPr>
                        <a:t>Treasury Referral and External Offset Error updates the Referral Entry table by populating the associated Pegasys Referral error code and error information</a:t>
                      </a:r>
                    </a:p>
                    <a:p>
                      <a:pPr indent="-184150" lvl="0" marL="2857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Main tables updated:</a:t>
                      </a:r>
                    </a:p>
                    <a:p>
                      <a:pPr indent="-184150" lvl="1" marL="742950"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MF_AR_RFRL</a:t>
                      </a:r>
                    </a:p>
                    <a:p>
                      <a:pPr indent="-184150" lvl="1" marL="742950"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MF_TRES_ERR_CD_JN</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Treasury Referral and External Offset Error batch process does not create an output file</a:t>
                      </a:r>
                    </a:p>
                  </a:txBody>
                  <a:tcPr marT="0" marB="0" marR="0" marL="0"/>
                </a:tc>
              </a:tr>
            </a:tbl>
          </a:graphicData>
        </a:graphic>
      </p:graphicFrame>
    </p:spTree>
  </p:cSld>
  <p:clrMapOvr>
    <a:masterClrMapping/>
  </p:clrMapOvr>
  <p:transition spd="slow">
    <p:cut/>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8" name="Shape 1388"/>
        <p:cNvGrpSpPr/>
        <p:nvPr/>
      </p:nvGrpSpPr>
      <p:grpSpPr>
        <a:xfrm>
          <a:off x="0" y="0"/>
          <a:ext cx="0" cy="0"/>
          <a:chOff x="0" y="0"/>
          <a:chExt cx="0" cy="0"/>
        </a:xfrm>
      </p:grpSpPr>
      <p:sp>
        <p:nvSpPr>
          <p:cNvPr id="1389" name="Shape 1389"/>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Font typeface="Noto Sans Symbols"/>
              <a:buNone/>
            </a:pPr>
            <a:r>
              <a:t/>
            </a:r>
            <a:endParaRPr b="0" baseline="0" i="0" sz="32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TROR Selection</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Batch Job</a:t>
            </a:r>
          </a:p>
        </p:txBody>
      </p:sp>
      <p:sp>
        <p:nvSpPr>
          <p:cNvPr id="1390" name="Shape 139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391" name="Shape 139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6" name="Shape 1396"/>
        <p:cNvGrpSpPr/>
        <p:nvPr/>
      </p:nvGrpSpPr>
      <p:grpSpPr>
        <a:xfrm>
          <a:off x="0" y="0"/>
          <a:ext cx="0" cy="0"/>
          <a:chOff x="0" y="0"/>
          <a:chExt cx="0" cy="0"/>
        </a:xfrm>
      </p:grpSpPr>
      <p:sp>
        <p:nvSpPr>
          <p:cNvPr id="1397" name="Shape 139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340" u="none" cap="none" strike="noStrike">
                <a:solidFill>
                  <a:schemeClr val="lt1"/>
                </a:solidFill>
                <a:latin typeface="Arial"/>
                <a:ea typeface="Arial"/>
                <a:cs typeface="Arial"/>
                <a:sym typeface="Arial"/>
              </a:rPr>
              <a:t>TROR Selection (ERTROR) </a:t>
            </a:r>
            <a:br>
              <a:rPr b="1" baseline="0" i="0" lang="en-US" sz="2340" u="none" cap="none" strike="noStrike">
                <a:solidFill>
                  <a:schemeClr val="lt1"/>
                </a:solidFill>
                <a:latin typeface="Arial"/>
                <a:ea typeface="Arial"/>
                <a:cs typeface="Arial"/>
                <a:sym typeface="Arial"/>
              </a:rPr>
            </a:br>
            <a:r>
              <a:rPr b="1" baseline="0" i="0" lang="en-US" sz="2340" u="none" cap="none" strike="noStrike">
                <a:solidFill>
                  <a:schemeClr val="lt1"/>
                </a:solidFill>
                <a:latin typeface="Arial"/>
                <a:ea typeface="Arial"/>
                <a:cs typeface="Arial"/>
                <a:sym typeface="Arial"/>
              </a:rPr>
              <a:t>Batch Process Overview</a:t>
            </a:r>
          </a:p>
        </p:txBody>
      </p:sp>
      <p:sp>
        <p:nvSpPr>
          <p:cNvPr id="1398" name="Shape 1398"/>
          <p:cNvSpPr txBox="1"/>
          <p:nvPr>
            <p:ph idx="12" type="sldNum"/>
          </p:nvPr>
        </p:nvSpPr>
        <p:spPr>
          <a:xfrm>
            <a:off x="-70928" y="6436846"/>
            <a:ext cx="474561" cy="29561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399" name="Shape 1399"/>
          <p:cNvSpPr/>
          <p:nvPr/>
        </p:nvSpPr>
        <p:spPr>
          <a:xfrm>
            <a:off x="377253" y="802758"/>
            <a:ext cx="8683620" cy="5252483"/>
          </a:xfrm>
          <a:prstGeom prst="rect">
            <a:avLst/>
          </a:prstGeom>
          <a:noFill/>
          <a:ln>
            <a:noFill/>
          </a:ln>
        </p:spPr>
        <p:txBody>
          <a:bodyPr anchorCtr="0" anchor="t" bIns="45700" lIns="91425" rIns="91425" tIns="45700">
            <a:noAutofit/>
          </a:bodyPr>
          <a:lstStyle/>
          <a:p>
            <a:pPr indent="-149225" lvl="1" marL="568325" marR="0" rtl="0" algn="l">
              <a:spcBef>
                <a:spcPts val="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65100" lvl="2" marL="914400"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400" name="Shape 1400"/>
          <p:cNvSpPr/>
          <p:nvPr/>
        </p:nvSpPr>
        <p:spPr>
          <a:xfrm>
            <a:off x="1149475" y="1203325"/>
            <a:ext cx="7206398" cy="4700559"/>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Capture Transactions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Establish Cell Criteria (*backend only)</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Execute Batch Job (ERTROR</a:t>
            </a:r>
            <a:r>
              <a:rPr b="0" baseline="0" i="0" lang="en-US" sz="1800" u="none" cap="none" strike="noStrike">
                <a:solidFill>
                  <a:schemeClr val="dk1"/>
                </a:solidFill>
                <a:latin typeface="Arial"/>
                <a:ea typeface="Arial"/>
                <a:cs typeface="Arial"/>
                <a:sym typeface="Arial"/>
              </a:rPr>
              <a: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 </a:t>
            </a:r>
            <a:r>
              <a:rPr b="1" baseline="0" i="0" lang="en-US" sz="1800" u="none" cap="none" strike="noStrike">
                <a:solidFill>
                  <a:schemeClr val="dk1"/>
                </a:solidFill>
                <a:latin typeface="Arial"/>
                <a:ea typeface="Arial"/>
                <a:cs typeface="Arial"/>
                <a:sym typeface="Arial"/>
              </a:rPr>
              <a:t>Review Results on Query</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Perform Adjustments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Generate Report</a:t>
            </a:r>
          </a:p>
        </p:txBody>
      </p:sp>
      <p:sp>
        <p:nvSpPr>
          <p:cNvPr id="1401" name="Shape 140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6" name="Shape 1406"/>
        <p:cNvGrpSpPr/>
        <p:nvPr/>
      </p:nvGrpSpPr>
      <p:grpSpPr>
        <a:xfrm>
          <a:off x="0" y="0"/>
          <a:ext cx="0" cy="0"/>
          <a:chOff x="0" y="0"/>
          <a:chExt cx="0" cy="0"/>
        </a:xfrm>
      </p:grpSpPr>
      <p:sp>
        <p:nvSpPr>
          <p:cNvPr id="1407" name="Shape 1407"/>
          <p:cNvSpPr txBox="1"/>
          <p:nvPr>
            <p:ph idx="1" type="body"/>
          </p:nvPr>
        </p:nvSpPr>
        <p:spPr>
          <a:xfrm>
            <a:off x="487410" y="1230573"/>
            <a:ext cx="8229600" cy="3832746"/>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TROR Data Extract (ERTROR) Batch Job</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Extracts the applicable records based on the </a:t>
            </a:r>
            <a:r>
              <a:rPr b="0" baseline="0" i="0" lang="en-US" sz="1800" u="sng" cap="none" strike="noStrike">
                <a:solidFill>
                  <a:schemeClr val="dk1"/>
                </a:solidFill>
                <a:latin typeface="Arial"/>
                <a:ea typeface="Arial"/>
                <a:cs typeface="Arial"/>
                <a:sym typeface="Arial"/>
              </a:rPr>
              <a:t>simple input parameters</a:t>
            </a:r>
            <a:r>
              <a:rPr b="0" baseline="0" i="0" lang="en-US" sz="1800" u="none" cap="none" strike="noStrike">
                <a:solidFill>
                  <a:schemeClr val="dk1"/>
                </a:solidFill>
                <a:latin typeface="Arial"/>
                <a:ea typeface="Arial"/>
                <a:cs typeface="Arial"/>
                <a:sym typeface="Arial"/>
              </a:rPr>
              <a:t> and </a:t>
            </a:r>
            <a:r>
              <a:rPr b="0" baseline="0" i="0" lang="en-US" sz="1800" u="sng" cap="none" strike="noStrike">
                <a:solidFill>
                  <a:schemeClr val="dk1"/>
                </a:solidFill>
                <a:latin typeface="Arial"/>
                <a:ea typeface="Arial"/>
                <a:cs typeface="Arial"/>
                <a:sym typeface="Arial"/>
              </a:rPr>
              <a:t>hard-coded selection criteria</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Hard-coded selection criteria include</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Specified Agency</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Specified Bureau</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Vendor Attribute not equal to Government</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Accounting Event not equal to BExx</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Builds the TROR entity based on the </a:t>
            </a:r>
            <a:r>
              <a:rPr b="0" baseline="0" i="0" lang="en-US" sz="1800" u="sng" cap="none" strike="noStrike">
                <a:solidFill>
                  <a:schemeClr val="dk1"/>
                </a:solidFill>
                <a:latin typeface="Arial"/>
                <a:ea typeface="Arial"/>
                <a:cs typeface="Arial"/>
                <a:sym typeface="Arial"/>
              </a:rPr>
              <a:t>extracted data and cell criteria rules</a:t>
            </a:r>
          </a:p>
          <a:p>
            <a:pPr indent="-241300" lvl="2" marL="914400" marR="0" rtl="0" algn="l">
              <a:spcBef>
                <a:spcPts val="1200"/>
              </a:spcBef>
              <a:spcAft>
                <a:spcPts val="60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Not</a:t>
            </a:r>
            <a:r>
              <a:rPr b="0" baseline="0" i="0" lang="en-US" sz="1800" u="none" cap="none" strike="noStrike">
                <a:solidFill>
                  <a:schemeClr val="dk1"/>
                </a:solidFill>
                <a:latin typeface="Arial"/>
                <a:ea typeface="Arial"/>
                <a:cs typeface="Arial"/>
                <a:sym typeface="Arial"/>
              </a:rPr>
              <a:t> all cells/fields are pre-filled/calculated by the ERTROR process</a:t>
            </a:r>
          </a:p>
        </p:txBody>
      </p:sp>
      <p:sp>
        <p:nvSpPr>
          <p:cNvPr id="1408" name="Shape 140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TROR Selection (ERTROR)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Overview</a:t>
            </a:r>
          </a:p>
        </p:txBody>
      </p:sp>
      <p:sp>
        <p:nvSpPr>
          <p:cNvPr id="1409" name="Shape 1409"/>
          <p:cNvSpPr txBox="1"/>
          <p:nvPr>
            <p:ph idx="12" type="sldNum"/>
          </p:nvPr>
        </p:nvSpPr>
        <p:spPr>
          <a:xfrm>
            <a:off x="-74428" y="6095873"/>
            <a:ext cx="434769"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rgbClr val="000000"/>
                </a:solidFill>
                <a:latin typeface="Arial"/>
                <a:ea typeface="Arial"/>
                <a:cs typeface="Arial"/>
                <a:sym typeface="Arial"/>
              </a:rPr>
              <a:t>‹#›</a:t>
            </a:fld>
          </a:p>
        </p:txBody>
      </p:sp>
      <p:sp>
        <p:nvSpPr>
          <p:cNvPr id="1410" name="Shape 1410"/>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4" name="Shape 1414"/>
        <p:cNvGrpSpPr/>
        <p:nvPr/>
      </p:nvGrpSpPr>
      <p:grpSpPr>
        <a:xfrm>
          <a:off x="0" y="0"/>
          <a:ext cx="0" cy="0"/>
          <a:chOff x="0" y="0"/>
          <a:chExt cx="0" cy="0"/>
        </a:xfrm>
      </p:grpSpPr>
      <p:sp>
        <p:nvSpPr>
          <p:cNvPr id="1415" name="Shape 1415"/>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TROR Selection (ERTROR)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Overview - Receivables Query</a:t>
            </a:r>
          </a:p>
        </p:txBody>
      </p:sp>
      <p:sp>
        <p:nvSpPr>
          <p:cNvPr id="1416" name="Shape 1416"/>
          <p:cNvSpPr txBox="1"/>
          <p:nvPr>
            <p:ph idx="12" type="sldNum"/>
          </p:nvPr>
        </p:nvSpPr>
        <p:spPr>
          <a:xfrm>
            <a:off x="-94679" y="6337028"/>
            <a:ext cx="455612" cy="260892"/>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417" name="Shape 1417"/>
          <p:cNvSpPr txBox="1"/>
          <p:nvPr>
            <p:ph idx="11" type="ftr"/>
          </p:nvPr>
        </p:nvSpPr>
        <p:spPr>
          <a:xfrm>
            <a:off x="35302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18" name="Shape 1418"/>
          <p:cNvSpPr/>
          <p:nvPr/>
        </p:nvSpPr>
        <p:spPr>
          <a:xfrm>
            <a:off x="455612" y="1100237"/>
            <a:ext cx="8573980" cy="5252483"/>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TROR Query provides the ability to: </a:t>
            </a:r>
          </a:p>
          <a:p>
            <a:pPr indent="-225425" lvl="1" marL="568325"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View the results </a:t>
            </a:r>
            <a:r>
              <a:rPr b="0" baseline="0" i="0" lang="en-US" sz="1600" u="none" cap="none" strike="noStrike">
                <a:solidFill>
                  <a:schemeClr val="dk1"/>
                </a:solidFill>
                <a:latin typeface="Arial"/>
                <a:ea typeface="Arial"/>
                <a:cs typeface="Arial"/>
                <a:sym typeface="Arial"/>
              </a:rPr>
              <a:t>of the TROR Extract (ERTROR) process</a:t>
            </a:r>
          </a:p>
          <a:p>
            <a:pPr indent="-225425" lvl="1" marL="568325"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Drill-down</a:t>
            </a:r>
            <a:r>
              <a:rPr b="0" baseline="0" i="0" lang="en-US" sz="1600" u="none" cap="none" strike="noStrike">
                <a:solidFill>
                  <a:schemeClr val="dk1"/>
                </a:solidFill>
                <a:latin typeface="Arial"/>
                <a:ea typeface="Arial"/>
                <a:cs typeface="Arial"/>
                <a:sym typeface="Arial"/>
              </a:rPr>
              <a:t> on a given TROR field to view the detailed transaction information</a:t>
            </a:r>
          </a:p>
          <a:p>
            <a:pPr indent="-225425" lvl="1" marL="568325"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Perform adjustment</a:t>
            </a:r>
            <a:r>
              <a:rPr b="0" baseline="0" i="0" lang="en-US" sz="1600" u="none" cap="none" strike="noStrike">
                <a:solidFill>
                  <a:schemeClr val="dk1"/>
                </a:solidFill>
                <a:latin typeface="Arial"/>
                <a:ea typeface="Arial"/>
                <a:cs typeface="Arial"/>
                <a:sym typeface="Arial"/>
              </a:rPr>
              <a:t> and </a:t>
            </a:r>
            <a:r>
              <a:rPr b="0" baseline="0" i="0" lang="en-US" sz="1600" u="sng" cap="none" strike="noStrike">
                <a:solidFill>
                  <a:schemeClr val="dk1"/>
                </a:solidFill>
                <a:latin typeface="Arial"/>
                <a:ea typeface="Arial"/>
                <a:cs typeface="Arial"/>
                <a:sym typeface="Arial"/>
              </a:rPr>
              <a:t>add footnotes</a:t>
            </a:r>
          </a:p>
          <a:p>
            <a:pPr indent="-231775" lvl="0" marL="23177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TROR Query displays one ‘header’ record for each </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Reporting Period (FM/FY or FQ/FY)</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Agency/Bureau</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TROR Classification</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Version Number</a:t>
            </a:r>
          </a:p>
          <a:p>
            <a:pPr indent="-165100" lvl="2" marL="914400" marR="0" rtl="0" algn="l">
              <a:spcBef>
                <a:spcPts val="6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pic>
        <p:nvPicPr>
          <p:cNvPr id="1419" name="Shape 1419"/>
          <p:cNvPicPr preferRelativeResize="0"/>
          <p:nvPr/>
        </p:nvPicPr>
        <p:blipFill rotWithShape="1">
          <a:blip r:embed="rId3">
            <a:alphaModFix/>
          </a:blip>
          <a:srcRect b="0" l="0" r="0" t="0"/>
          <a:stretch/>
        </p:blipFill>
        <p:spPr>
          <a:xfrm>
            <a:off x="647699" y="4062210"/>
            <a:ext cx="7042300" cy="2405265"/>
          </a:xfrm>
          <a:prstGeom prst="rect">
            <a:avLst/>
          </a:prstGeom>
          <a:noFill/>
          <a:ln cap="flat" cmpd="sng" w="22225">
            <a:solidFill>
              <a:schemeClr val="dk1"/>
            </a:solidFill>
            <a:prstDash val="solid"/>
            <a:miter/>
            <a:headEnd len="med" w="med" type="none"/>
            <a:tailEnd len="med" w="med" type="none"/>
          </a:ln>
        </p:spPr>
      </p:pic>
    </p:spTree>
  </p:cSld>
  <p:clrMapOvr>
    <a:masterClrMapping/>
  </p:clrMapOvr>
  <p:transition spd="slow">
    <p:cut/>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4" name="Shape 1424"/>
        <p:cNvGrpSpPr/>
        <p:nvPr/>
      </p:nvGrpSpPr>
      <p:grpSpPr>
        <a:xfrm>
          <a:off x="0" y="0"/>
          <a:ext cx="0" cy="0"/>
          <a:chOff x="0" y="0"/>
          <a:chExt cx="0" cy="0"/>
        </a:xfrm>
      </p:grpSpPr>
      <p:sp>
        <p:nvSpPr>
          <p:cNvPr id="1425" name="Shape 142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426" name="Shape 1426"/>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TROR Selection (ERTROR)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Instances</a:t>
            </a:r>
          </a:p>
        </p:txBody>
      </p:sp>
      <p:sp>
        <p:nvSpPr>
          <p:cNvPr id="1427" name="Shape 1427"/>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28" name="Shape 142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429" name="Shape 1429"/>
          <p:cNvGraphicFramePr/>
          <p:nvPr/>
        </p:nvGraphicFramePr>
        <p:xfrm>
          <a:off x="491316" y="1270484"/>
          <a:ext cx="3000000" cy="3000000"/>
        </p:xfrm>
        <a:graphic>
          <a:graphicData uri="http://schemas.openxmlformats.org/drawingml/2006/table">
            <a:tbl>
              <a:tblPr bandRow="1" firstRow="1">
                <a:noFill/>
                <a:tableStyleId>{CA85A2B2-5BCE-467E-A3AE-D0937BB0115F}</a:tableStyleId>
              </a:tblPr>
              <a:tblGrid>
                <a:gridCol w="1583150"/>
                <a:gridCol w="2006225"/>
                <a:gridCol w="495412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Process Code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ID</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Name</a:t>
                      </a:r>
                    </a:p>
                  </a:txBody>
                  <a:tcPr marT="0" marB="0" marR="0" marL="0" anchor="ctr"/>
                </a:tc>
              </a:tr>
              <a:tr h="496750">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t>ERTROR</a:t>
                      </a:r>
                    </a:p>
                  </a:txBody>
                  <a:tcPr marT="0" marB="0" marR="0" marL="0" anchor="ctr"/>
                </a:tc>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solidFill>
                            <a:schemeClr val="dk1"/>
                          </a:solidFill>
                          <a:latin typeface="Arial"/>
                          <a:ea typeface="Arial"/>
                          <a:cs typeface="Arial"/>
                          <a:sym typeface="Arial"/>
                        </a:rPr>
                        <a:t>TRORSEL</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t>Treasury Report on Receivables Selection Job</a:t>
                      </a:r>
                    </a:p>
                  </a:txBody>
                  <a:tcPr marT="0" marB="0" marR="0" marL="0" anchor="ctr"/>
                </a:tc>
              </a:tr>
            </a:tbl>
          </a:graphicData>
        </a:graphic>
      </p:graphicFrame>
    </p:spTree>
  </p:cSld>
  <p:clrMapOvr>
    <a:masterClrMapping/>
  </p:clrMapOvr>
  <p:transition spd="slow">
    <p:cut/>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3" name="Shape 1433"/>
        <p:cNvGrpSpPr/>
        <p:nvPr/>
      </p:nvGrpSpPr>
      <p:grpSpPr>
        <a:xfrm>
          <a:off x="0" y="0"/>
          <a:ext cx="0" cy="0"/>
          <a:chOff x="0" y="0"/>
          <a:chExt cx="0" cy="0"/>
        </a:xfrm>
      </p:grpSpPr>
      <p:sp>
        <p:nvSpPr>
          <p:cNvPr id="1434" name="Shape 143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435" name="Shape 1435"/>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TROR Selection (ERTROR)</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Parameters</a:t>
            </a:r>
          </a:p>
        </p:txBody>
      </p:sp>
      <p:sp>
        <p:nvSpPr>
          <p:cNvPr id="1436" name="Shape 1436"/>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37" name="Shape 143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438" name="Shape 1438"/>
          <p:cNvGraphicFramePr/>
          <p:nvPr/>
        </p:nvGraphicFramePr>
        <p:xfrm>
          <a:off x="463264" y="1270495"/>
          <a:ext cx="3000000" cy="3000000"/>
        </p:xfrm>
        <a:graphic>
          <a:graphicData uri="http://schemas.openxmlformats.org/drawingml/2006/table">
            <a:tbl>
              <a:tblPr bandRow="1" firstRow="1">
                <a:noFill/>
                <a:tableStyleId>{11366E2B-1570-4754-94B3-5FBCBCDB1E32}</a:tableStyleId>
              </a:tblPr>
              <a:tblGrid>
                <a:gridCol w="1486750"/>
                <a:gridCol w="4874050"/>
                <a:gridCol w="2224400"/>
              </a:tblGrid>
              <a:tr h="176350">
                <a:tc>
                  <a:txBody>
                    <a:bodyPr>
                      <a:noAutofit/>
                    </a:bodyPr>
                    <a:lstStyle/>
                    <a:p>
                      <a:pPr indent="0" lvl="0" marL="0" marR="0" rtl="0" algn="l">
                        <a:spcBef>
                          <a:spcPts val="0"/>
                        </a:spcBef>
                        <a:buSzPct val="25000"/>
                        <a:buNone/>
                      </a:pPr>
                      <a:r>
                        <a:rPr baseline="0" lang="en-US" sz="1800" u="none" cap="none" strike="noStrike">
                          <a:solidFill>
                            <a:schemeClr val="dk1"/>
                          </a:solidFill>
                        </a:rPr>
                        <a:t>Parameter</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Description</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Sample Value</a:t>
                      </a:r>
                    </a:p>
                  </a:txBody>
                  <a:tcPr marT="45725" marB="45725" marR="91450" marL="9145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Agency</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agency to be included in the batch process. Must be a valid record on the Agency maintenance table.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047</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Beginning FY Balance Amount</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Reflects the dollar amount of outstanding receivables as of the beginning of the fiscal year. This figure should agree with the ending balance reported in DMIS for the previous fiscal year. Accepts positive dollar amounts.</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***Will need to be updated by GSA/USDA at the beginning of each Fiscal Year***</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Beginning FY Balance Number</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Reflects the number of outstanding receivables as of the beginning of the fiscal year. This figure should agree with the ending balance reported in DMIS for the previous fiscal year. Accepts positive integer amounts.</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***Will need to be updated by GSA/USDA at the beginning of each Fiscal Year***</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Bureau</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bureau to be included in the batch process. Must be a valid record on the Bureau maintenance table. Multiple values are allowed. Set to blank for all instances.</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 </a:t>
                      </a:r>
                    </a:p>
                  </a:txBody>
                  <a:tcPr marT="0" marB="0" marR="0" marL="0"/>
                </a:tc>
              </a:tr>
            </a:tbl>
          </a:graphicData>
        </a:graphic>
      </p:graphicFrame>
    </p:spTree>
  </p:cSld>
  <p:clrMapOvr>
    <a:masterClrMapping/>
  </p:clrMapOvr>
  <p:transition spd="slow">
    <p:cut/>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2" name="Shape 1442"/>
        <p:cNvGrpSpPr/>
        <p:nvPr/>
      </p:nvGrpSpPr>
      <p:grpSpPr>
        <a:xfrm>
          <a:off x="0" y="0"/>
          <a:ext cx="0" cy="0"/>
          <a:chOff x="0" y="0"/>
          <a:chExt cx="0" cy="0"/>
        </a:xfrm>
      </p:grpSpPr>
      <p:sp>
        <p:nvSpPr>
          <p:cNvPr id="1443" name="Shape 144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444" name="Shape 1444"/>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TROR Selection (ERTROR)</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Parameters</a:t>
            </a:r>
          </a:p>
        </p:txBody>
      </p:sp>
      <p:sp>
        <p:nvSpPr>
          <p:cNvPr id="1445" name="Shape 1445"/>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46" name="Shape 144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447" name="Shape 1447"/>
          <p:cNvGraphicFramePr/>
          <p:nvPr/>
        </p:nvGraphicFramePr>
        <p:xfrm>
          <a:off x="463264" y="1270495"/>
          <a:ext cx="3000000" cy="3000000"/>
        </p:xfrm>
        <a:graphic>
          <a:graphicData uri="http://schemas.openxmlformats.org/drawingml/2006/table">
            <a:tbl>
              <a:tblPr bandRow="1" firstRow="1">
                <a:noFill/>
                <a:tableStyleId>{493BD2C4-FE65-4B11-8A61-31F73527428D}</a:tableStyleId>
              </a:tblPr>
              <a:tblGrid>
                <a:gridCol w="1486750"/>
                <a:gridCol w="4874050"/>
                <a:gridCol w="2224400"/>
              </a:tblGrid>
              <a:tr h="176350">
                <a:tc>
                  <a:txBody>
                    <a:bodyPr>
                      <a:noAutofit/>
                    </a:bodyPr>
                    <a:lstStyle/>
                    <a:p>
                      <a:pPr indent="0" lvl="0" marL="0" marR="0" rtl="0" algn="l">
                        <a:spcBef>
                          <a:spcPts val="0"/>
                        </a:spcBef>
                        <a:buSzPct val="25000"/>
                        <a:buNone/>
                      </a:pPr>
                      <a:r>
                        <a:rPr baseline="0" lang="en-US" sz="1800" u="none" cap="none" strike="noStrike">
                          <a:solidFill>
                            <a:schemeClr val="dk1"/>
                          </a:solidFill>
                        </a:rPr>
                        <a:t>Parameter</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Description</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Sample Value</a:t>
                      </a:r>
                    </a:p>
                  </a:txBody>
                  <a:tcPr marT="45725" marB="45725" marR="91450" marL="9145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Fiscal Month</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fiscal month to be included in the batch process. Required if the report type is set to monthly. Must be a valid month in the format MM. Set to blank for all instances.</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 </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Fiscal Quarter</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fiscal quarter to be included in the batch process. Required if the report type is set to quarterly. Value must be a valid fiscal quarter (1, 2, 3, or 4).</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&lt;To be passed in via the mscript&gt;</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Fiscal Year</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fiscal year to be included in the batch process. Value must be a valid fiscal year in the format YYYY.</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&lt;To be passed in via the mscript&gt;</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Report Type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report type to be included in the batch process. Valid values include: M (Monthly) and Q (Quarterly).</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Q</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TROR Classification</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TROR classification to be included in the batch process. Valid values include: A (Administrative), D (Direct Loan), and F (Defaulted Guaranteed Loan). Multiple values are permitted.</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A</a:t>
                      </a:r>
                    </a:p>
                  </a:txBody>
                  <a:tcPr marT="0" marB="0" marR="0" marL="0"/>
                </a:tc>
              </a:tr>
            </a:tbl>
          </a:graphicData>
        </a:graphic>
      </p:graphicFrame>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1" name="Shape 1451"/>
        <p:cNvGrpSpPr/>
        <p:nvPr/>
      </p:nvGrpSpPr>
      <p:grpSpPr>
        <a:xfrm>
          <a:off x="0" y="0"/>
          <a:ext cx="0" cy="0"/>
          <a:chOff x="0" y="0"/>
          <a:chExt cx="0" cy="0"/>
        </a:xfrm>
      </p:grpSpPr>
      <p:sp>
        <p:nvSpPr>
          <p:cNvPr id="1452" name="Shape 1452"/>
          <p:cNvSpPr txBox="1"/>
          <p:nvPr>
            <p:ph type="title"/>
          </p:nvPr>
        </p:nvSpPr>
        <p:spPr>
          <a:xfrm>
            <a:off x="455612" y="331787"/>
            <a:ext cx="8579205"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TROR Selection (ERTROR)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Common Errors and Resolutions</a:t>
            </a:r>
          </a:p>
        </p:txBody>
      </p:sp>
      <p:graphicFrame>
        <p:nvGraphicFramePr>
          <p:cNvPr id="1453" name="Shape 1453"/>
          <p:cNvGraphicFramePr/>
          <p:nvPr/>
        </p:nvGraphicFramePr>
        <p:xfrm>
          <a:off x="599743" y="1611695"/>
          <a:ext cx="3000000" cy="3000000"/>
        </p:xfrm>
        <a:graphic>
          <a:graphicData uri="http://schemas.openxmlformats.org/drawingml/2006/table">
            <a:tbl>
              <a:tblPr bandRow="1" firstRow="1">
                <a:noFill/>
                <a:tableStyleId>{57501062-7DC2-482F-AED9-8D0E1002F75E}</a:tableStyleId>
              </a:tblPr>
              <a:tblGrid>
                <a:gridCol w="1024350"/>
                <a:gridCol w="3660575"/>
                <a:gridCol w="3660575"/>
              </a:tblGrid>
              <a:tr h="176350">
                <a:tc>
                  <a:txBody>
                    <a:bodyPr>
                      <a:noAutofit/>
                    </a:bodyPr>
                    <a:lstStyle/>
                    <a:p>
                      <a:pPr indent="0" lvl="0" marL="0" marR="0" rtl="0" algn="ctr">
                        <a:spcBef>
                          <a:spcPts val="0"/>
                        </a:spcBef>
                        <a:buSzPct val="25000"/>
                        <a:buNone/>
                      </a:pPr>
                      <a:r>
                        <a:rPr baseline="0" lang="en-US" sz="1800" u="none" cap="none" strike="noStrike">
                          <a:solidFill>
                            <a:schemeClr val="dk1"/>
                          </a:solidFill>
                        </a:rPr>
                        <a:t>Return Code</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Error Description</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Resolution</a:t>
                      </a:r>
                    </a:p>
                  </a:txBody>
                  <a:tcPr marT="45725" marB="45725" marR="91450" marL="91450" anchor="ctr"/>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8</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Invalid batch parameters</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Example: GS4302E: The System Id value, [entered invalid value], is not valid in the database.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Update the parameter value to the valid parameter value. </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Refer to the configuration specifications for the valid parameter settings</a:t>
                      </a:r>
                    </a:p>
                  </a:txBody>
                  <a:tcPr marT="0" marB="0" marR="0" marL="0"/>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65, 67, 68, 69, -1, 1, no return code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Batch job does not complete</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 most cases, these error codes do not produce a batch execution report; therefore no error messages are displayed</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Contact CGI production support</a:t>
                      </a:r>
                    </a:p>
                  </a:txBody>
                  <a:tcPr marT="0" marB="0" marR="0" marL="0"/>
                </a:tc>
              </a:tr>
            </a:tbl>
          </a:graphicData>
        </a:graphic>
      </p:graphicFrame>
      <p:sp>
        <p:nvSpPr>
          <p:cNvPr id="1454" name="Shape 145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455" name="Shape 1455"/>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Phase 3 Introduction</a:t>
            </a:r>
          </a:p>
        </p:txBody>
      </p:sp>
      <p:sp>
        <p:nvSpPr>
          <p:cNvPr id="454" name="Shape 454"/>
          <p:cNvSpPr/>
          <p:nvPr/>
        </p:nvSpPr>
        <p:spPr>
          <a:xfrm>
            <a:off x="522287" y="1125537"/>
            <a:ext cx="8229600" cy="4525961"/>
          </a:xfrm>
          <a:prstGeom prst="rect">
            <a:avLst/>
          </a:prstGeom>
          <a:noFill/>
          <a:ln>
            <a:noFill/>
          </a:ln>
        </p:spPr>
        <p:txBody>
          <a:bodyPr anchorCtr="0" anchor="t" bIns="45700" lIns="91425" rIns="91425" tIns="45700">
            <a:noAutofit/>
          </a:bodyPr>
          <a:lstStyle/>
          <a:p>
            <a:pPr indent="-12700" lvl="0" marL="114300" marR="0" rtl="0" algn="l">
              <a:spcBef>
                <a:spcPts val="0"/>
              </a:spcBef>
              <a:spcAft>
                <a:spcPts val="0"/>
              </a:spcAft>
              <a:buClr>
                <a:srgbClr val="333399"/>
              </a:buClr>
              <a:buFont typeface="Noto Sans Symbols"/>
              <a:buNone/>
            </a:pPr>
            <a:r>
              <a:t/>
            </a:r>
            <a:endParaRPr b="0" baseline="0" i="0" sz="1600" u="none" cap="none" strike="noStrike">
              <a:solidFill>
                <a:srgbClr val="000000"/>
              </a:solidFill>
              <a:latin typeface="Arial"/>
              <a:ea typeface="Arial"/>
              <a:cs typeface="Arial"/>
              <a:sym typeface="Arial"/>
            </a:endParaRPr>
          </a:p>
        </p:txBody>
      </p:sp>
      <p:sp>
        <p:nvSpPr>
          <p:cNvPr id="455" name="Shape 455"/>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56" name="Shape 456"/>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57" name="Shape 457"/>
          <p:cNvSpPr/>
          <p:nvPr/>
        </p:nvSpPr>
        <p:spPr>
          <a:xfrm>
            <a:off x="430139" y="1148833"/>
            <a:ext cx="8229600" cy="4525961"/>
          </a:xfrm>
          <a:prstGeom prst="rect">
            <a:avLst/>
          </a:prstGeom>
          <a:noFill/>
          <a:ln>
            <a:noFill/>
          </a:ln>
        </p:spPr>
        <p:txBody>
          <a:bodyPr anchorCtr="0" anchor="t" bIns="45700" lIns="91425" rIns="91425" tIns="45700">
            <a:noAutofit/>
          </a:bodyPr>
          <a:lstStyle/>
          <a:p>
            <a:pPr indent="-342900" lvl="0" marL="342900" marR="0" rtl="0" algn="l">
              <a:lnSpc>
                <a:spcPct val="120000"/>
              </a:lnSpc>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BAAR Phase 3 implements </a:t>
            </a:r>
            <a:r>
              <a:rPr b="1" baseline="0" i="0" lang="en-US" sz="1600" u="sng" cap="none" strike="noStrike">
                <a:solidFill>
                  <a:schemeClr val="dk1"/>
                </a:solidFill>
                <a:latin typeface="Arial"/>
                <a:ea typeface="Arial"/>
                <a:cs typeface="Arial"/>
                <a:sym typeface="Arial"/>
              </a:rPr>
              <a:t>remaining business lines</a:t>
            </a:r>
            <a:r>
              <a:rPr b="0" baseline="0" i="0" lang="en-US" sz="1600" u="none" cap="none" strike="noStrike">
                <a:solidFill>
                  <a:schemeClr val="dk1"/>
                </a:solidFill>
                <a:latin typeface="Arial"/>
                <a:ea typeface="Arial"/>
                <a:cs typeface="Arial"/>
                <a:sym typeface="Arial"/>
              </a:rPr>
              <a:t> from NEAR</a:t>
            </a:r>
          </a:p>
          <a:p>
            <a:pPr indent="-342900" lvl="0" marL="3429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Implemented in 6.5</a:t>
            </a:r>
          </a:p>
          <a:p>
            <a:pPr indent="-285750" lvl="1" marL="742950" marR="0" rtl="0" algn="l">
              <a:lnSpc>
                <a:spcPct val="120000"/>
              </a:lnSpc>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Wave 3.1 (Aug 2014)</a:t>
            </a:r>
            <a:r>
              <a:rPr b="0" baseline="0" i="0" lang="en-US" sz="1600" u="none" cap="none" strike="noStrike">
                <a:solidFill>
                  <a:schemeClr val="dk1"/>
                </a:solidFill>
                <a:latin typeface="Arial"/>
                <a:ea typeface="Arial"/>
                <a:cs typeface="Arial"/>
                <a:sym typeface="Arial"/>
              </a:rPr>
              <a:t> – Simple/low complexity Manual Business lines. Use Agreement/Non-Agreement based billing methods. No new batch jobs or cycles.</a:t>
            </a:r>
          </a:p>
          <a:p>
            <a:pPr indent="-285750" lvl="1" marL="742950" marR="0" rtl="0" algn="l">
              <a:lnSpc>
                <a:spcPct val="120000"/>
              </a:lnSpc>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Wave 3.2 (Feb 2015)</a:t>
            </a:r>
            <a:r>
              <a:rPr b="0" baseline="0" i="0" lang="en-US" sz="1600" u="none" cap="none" strike="noStrike">
                <a:solidFill>
                  <a:schemeClr val="dk1"/>
                </a:solidFill>
                <a:latin typeface="Arial"/>
                <a:ea typeface="Arial"/>
                <a:cs typeface="Arial"/>
                <a:sym typeface="Arial"/>
              </a:rPr>
              <a:t> – Medium complexity Manual Business lines. Create new document types. Non-agreement based billing method or flat-rate based agreement billing method. No new batch jobs or cycles. </a:t>
            </a:r>
          </a:p>
          <a:p>
            <a:pPr indent="-285750" lvl="0" marL="28575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Implemented in 7.1.2</a:t>
            </a:r>
          </a:p>
          <a:p>
            <a:pPr indent="-342900" lvl="1" marL="800100" marR="0" rtl="0" algn="l">
              <a:lnSpc>
                <a:spcPct val="120000"/>
              </a:lnSpc>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Wave 3.3 (Nov 2015)</a:t>
            </a:r>
            <a:r>
              <a:rPr b="0" baseline="0" i="0" lang="en-US" sz="1600" u="none" cap="none" strike="noStrike">
                <a:solidFill>
                  <a:schemeClr val="dk1"/>
                </a:solidFill>
                <a:latin typeface="Arial"/>
                <a:ea typeface="Arial"/>
                <a:cs typeface="Arial"/>
                <a:sym typeface="Arial"/>
              </a:rPr>
              <a:t> – Outlease, Claims, and Complex Manual Business lines. New batch jobs and cycles.</a:t>
            </a:r>
          </a:p>
          <a:p>
            <a:pPr indent="-342900" lvl="1" marL="800100" marR="0" rtl="0" algn="l">
              <a:lnSpc>
                <a:spcPct val="120000"/>
              </a:lnSpc>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Wave 3.4 (Feb 2016)</a:t>
            </a:r>
            <a:r>
              <a:rPr b="0" baseline="0" i="0" lang="en-US" sz="1600" u="none" cap="none" strike="noStrike">
                <a:solidFill>
                  <a:schemeClr val="dk1"/>
                </a:solidFill>
                <a:latin typeface="Arial"/>
                <a:ea typeface="Arial"/>
                <a:cs typeface="Arial"/>
                <a:sym typeface="Arial"/>
              </a:rPr>
              <a:t> – AAS, ITS, Telecom, WAN. New batch jobs and cycles.</a:t>
            </a:r>
          </a:p>
          <a:p>
            <a:pPr indent="-114300" lvl="0" marL="1143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Workload Characteristics</a:t>
            </a:r>
          </a:p>
          <a:p>
            <a:pPr indent="-342900" lvl="2" marL="10287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Lower data volumes </a:t>
            </a:r>
          </a:p>
          <a:p>
            <a:pPr indent="-342900" lvl="2" marL="10287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New and additions to existing batch cycles </a:t>
            </a:r>
          </a:p>
          <a:p>
            <a:pPr indent="-342900" lvl="2" marL="10287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New ETL and report outputs</a:t>
            </a:r>
          </a:p>
        </p:txBody>
      </p:sp>
    </p:spTree>
  </p:cSld>
  <p:clrMapOvr>
    <a:masterClrMapping/>
  </p:clrMapOvr>
  <p:transition spd="slow">
    <p:cut/>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0" name="Shape 1460"/>
        <p:cNvGrpSpPr/>
        <p:nvPr/>
      </p:nvGrpSpPr>
      <p:grpSpPr>
        <a:xfrm>
          <a:off x="0" y="0"/>
          <a:ext cx="0" cy="0"/>
          <a:chOff x="0" y="0"/>
          <a:chExt cx="0" cy="0"/>
        </a:xfrm>
      </p:grpSpPr>
      <p:sp>
        <p:nvSpPr>
          <p:cNvPr id="1461" name="Shape 1461"/>
          <p:cNvSpPr/>
          <p:nvPr/>
        </p:nvSpPr>
        <p:spPr>
          <a:xfrm>
            <a:off x="8059478" y="5709683"/>
            <a:ext cx="970115" cy="1073888"/>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462" name="Shape 1462"/>
          <p:cNvSpPr txBox="1"/>
          <p:nvPr>
            <p:ph type="title"/>
          </p:nvPr>
        </p:nvSpPr>
        <p:spPr>
          <a:xfrm>
            <a:off x="455612" y="331787"/>
            <a:ext cx="8579205"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TROR Selection (ERTROR)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Common Errors and Resolutions</a:t>
            </a:r>
          </a:p>
        </p:txBody>
      </p:sp>
      <p:graphicFrame>
        <p:nvGraphicFramePr>
          <p:cNvPr id="1463" name="Shape 1463"/>
          <p:cNvGraphicFramePr/>
          <p:nvPr/>
        </p:nvGraphicFramePr>
        <p:xfrm>
          <a:off x="621008" y="1888141"/>
          <a:ext cx="3000000" cy="3000000"/>
        </p:xfrm>
        <a:graphic>
          <a:graphicData uri="http://schemas.openxmlformats.org/drawingml/2006/table">
            <a:tbl>
              <a:tblPr bandRow="1" firstRow="1">
                <a:noFill/>
                <a:tableStyleId>{8146EC7C-2AE9-408D-8171-2722130F786A}</a:tableStyleId>
              </a:tblPr>
              <a:tblGrid>
                <a:gridCol w="1024350"/>
                <a:gridCol w="3660575"/>
                <a:gridCol w="3660575"/>
              </a:tblGrid>
              <a:tr h="176350">
                <a:tc>
                  <a:txBody>
                    <a:bodyPr>
                      <a:noAutofit/>
                    </a:bodyPr>
                    <a:lstStyle/>
                    <a:p>
                      <a:pPr indent="0" lvl="0" marL="0" marR="0" rtl="0" algn="ctr">
                        <a:spcBef>
                          <a:spcPts val="0"/>
                        </a:spcBef>
                        <a:buSzPct val="25000"/>
                        <a:buNone/>
                      </a:pPr>
                      <a:r>
                        <a:rPr baseline="0" lang="en-US" sz="1800" u="none" cap="none" strike="noStrike">
                          <a:solidFill>
                            <a:schemeClr val="dk1"/>
                          </a:solidFill>
                        </a:rPr>
                        <a:t>Return Code</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Error Description</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Resolution</a:t>
                      </a:r>
                    </a:p>
                  </a:txBody>
                  <a:tcPr marT="45725" marB="45725" marR="91450" marL="91450" anchor="ctr"/>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0</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A query record exists with no data associated to it. </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There are no records that meet the parameters for this Bureau. Double check the Bureau parameter in the report. The Bureau code is inferred from the fund associated to the documents. Verify that your funds are configured to the correct Bureau code.</a:t>
                      </a:r>
                    </a:p>
                  </a:txBody>
                  <a:tcPr marT="0" marB="0" marR="0" marL="0"/>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0</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The FY Beginning Balance Amount is not correct in the query.</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The batch parameter needs to be updated. This can also be adjusted within the TROR Query.</a:t>
                      </a:r>
                    </a:p>
                    <a:p>
                      <a:pPr indent="-171450" lvl="0" marL="285750" marR="0" rtl="0" algn="l">
                        <a:lnSpc>
                          <a:spcPct val="110000"/>
                        </a:lnSpc>
                        <a:spcBef>
                          <a:spcPts val="1200"/>
                        </a:spcBef>
                        <a:spcAft>
                          <a:spcPts val="600"/>
                        </a:spcAft>
                        <a:buClr>
                          <a:schemeClr val="dk1"/>
                        </a:buClr>
                        <a:buFont typeface="Arial"/>
                        <a:buNone/>
                      </a:pPr>
                      <a:r>
                        <a:t/>
                      </a:r>
                      <a:endParaRPr baseline="0" sz="1800" u="none" cap="none" strike="noStrike">
                        <a:solidFill>
                          <a:schemeClr val="dk1"/>
                        </a:solidFill>
                        <a:latin typeface="Arial"/>
                        <a:ea typeface="Arial"/>
                        <a:cs typeface="Arial"/>
                        <a:sym typeface="Arial"/>
                      </a:endParaRPr>
                    </a:p>
                  </a:txBody>
                  <a:tcPr marT="0" marB="0" marR="0" marL="0"/>
                </a:tc>
              </a:tr>
            </a:tbl>
          </a:graphicData>
        </a:graphic>
      </p:graphicFrame>
      <p:sp>
        <p:nvSpPr>
          <p:cNvPr id="1464" name="Shape 146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465" name="Shape 1465"/>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466" name="Shape 1466"/>
          <p:cNvSpPr txBox="1"/>
          <p:nvPr/>
        </p:nvSpPr>
        <p:spPr>
          <a:xfrm>
            <a:off x="-2030818" y="4359348"/>
            <a:ext cx="184730"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467" name="Shape 1467"/>
          <p:cNvSpPr/>
          <p:nvPr/>
        </p:nvSpPr>
        <p:spPr>
          <a:xfrm>
            <a:off x="455612" y="1275444"/>
            <a:ext cx="8573980" cy="60097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Functional errors that may get directed to the System Operations personnel:</a:t>
            </a:r>
          </a:p>
          <a:p>
            <a:pPr indent="-165100" lvl="2" marL="914400" marR="0" rtl="0" algn="l">
              <a:spcBef>
                <a:spcPts val="6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2" name="Shape 1472"/>
        <p:cNvGrpSpPr/>
        <p:nvPr/>
      </p:nvGrpSpPr>
      <p:grpSpPr>
        <a:xfrm>
          <a:off x="0" y="0"/>
          <a:ext cx="0" cy="0"/>
          <a:chOff x="0" y="0"/>
          <a:chExt cx="0" cy="0"/>
        </a:xfrm>
      </p:grpSpPr>
      <p:sp>
        <p:nvSpPr>
          <p:cNvPr id="1473" name="Shape 1473"/>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TROR Selection (ERTROR) Inputs, Dependencies, Database Updates, &amp; Outputs</a:t>
            </a:r>
          </a:p>
        </p:txBody>
      </p:sp>
      <p:graphicFrame>
        <p:nvGraphicFramePr>
          <p:cNvPr id="1474" name="Shape 1474"/>
          <p:cNvGraphicFramePr/>
          <p:nvPr/>
        </p:nvGraphicFramePr>
        <p:xfrm>
          <a:off x="555883" y="1572920"/>
          <a:ext cx="3000000" cy="3000000"/>
        </p:xfrm>
        <a:graphic>
          <a:graphicData uri="http://schemas.openxmlformats.org/drawingml/2006/table">
            <a:tbl>
              <a:tblPr bandRow="1" firstRow="1">
                <a:noFill/>
                <a:tableStyleId>{D4B8B309-10F2-4141-9FD4-6B2EE4C8BBE6}</a:tableStyleId>
              </a:tblPr>
              <a:tblGrid>
                <a:gridCol w="4162575"/>
                <a:gridCol w="416257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Inputs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Dependencies</a:t>
                      </a:r>
                    </a:p>
                  </a:txBody>
                  <a:tcPr marT="0" marB="0" marR="0" marL="0" anchor="ctr"/>
                </a:tc>
              </a:tr>
              <a:tr h="496750">
                <a:tc>
                  <a:txBody>
                    <a:bodyPr>
                      <a:noAutofit/>
                    </a:bodyPr>
                    <a:lstStyle/>
                    <a:p>
                      <a:pPr indent="-1841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There are no input files for the TROR Selection batch job. Data is selected for this job is based on the status of receivables in the reporting period and the collections received during the reporting period</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TROR Selection has no dependencies</a:t>
                      </a:r>
                    </a:p>
                  </a:txBody>
                  <a:tcPr marT="0" marB="0" marR="0" marL="0"/>
                </a:tc>
              </a:tr>
            </a:tbl>
          </a:graphicData>
        </a:graphic>
      </p:graphicFrame>
      <p:sp>
        <p:nvSpPr>
          <p:cNvPr id="1475" name="Shape 147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476" name="Shape 1476"/>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1" name="Shape 1481"/>
        <p:cNvGrpSpPr/>
        <p:nvPr/>
      </p:nvGrpSpPr>
      <p:grpSpPr>
        <a:xfrm>
          <a:off x="0" y="0"/>
          <a:ext cx="0" cy="0"/>
          <a:chOff x="0" y="0"/>
          <a:chExt cx="0" cy="0"/>
        </a:xfrm>
      </p:grpSpPr>
      <p:sp>
        <p:nvSpPr>
          <p:cNvPr id="1482" name="Shape 1482"/>
          <p:cNvSpPr/>
          <p:nvPr/>
        </p:nvSpPr>
        <p:spPr>
          <a:xfrm>
            <a:off x="7839075" y="5924550"/>
            <a:ext cx="1095375" cy="784098"/>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483" name="Shape 1483"/>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TROR Selection (ERTROR) Inputs, Dependencies, Database Updates, &amp; Outputs</a:t>
            </a:r>
          </a:p>
        </p:txBody>
      </p:sp>
      <p:sp>
        <p:nvSpPr>
          <p:cNvPr id="1484" name="Shape 148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485" name="Shape 1485"/>
          <p:cNvGraphicFramePr/>
          <p:nvPr/>
        </p:nvGraphicFramePr>
        <p:xfrm>
          <a:off x="581952" y="1104691"/>
          <a:ext cx="3000000" cy="3000000"/>
        </p:xfrm>
        <a:graphic>
          <a:graphicData uri="http://schemas.openxmlformats.org/drawingml/2006/table">
            <a:tbl>
              <a:tblPr bandRow="1" firstRow="1">
                <a:noFill/>
                <a:tableStyleId>{F11DE796-3C66-4D0A-82F5-873898FF497F}</a:tableStyleId>
              </a:tblPr>
              <a:tblGrid>
                <a:gridCol w="4162575"/>
                <a:gridCol w="4162575"/>
              </a:tblGrid>
              <a:tr h="734325">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Database Updates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Outputs</a:t>
                      </a:r>
                    </a:p>
                  </a:txBody>
                  <a:tcPr marT="0" marB="0" marR="0" marL="0" anchor="ctr"/>
                </a:tc>
              </a:tr>
              <a:tr h="4218900">
                <a:tc>
                  <a:txBody>
                    <a:bodyPr>
                      <a:noAutofit/>
                    </a:bodyPr>
                    <a:lstStyle/>
                    <a:p>
                      <a:pPr indent="-184150" lvl="0" marL="285750" marR="0" rtl="0" algn="l">
                        <a:lnSpc>
                          <a:spcPct val="100000"/>
                        </a:lnSpc>
                        <a:spcBef>
                          <a:spcPts val="0"/>
                        </a:spcBef>
                        <a:spcAft>
                          <a:spcPts val="0"/>
                        </a:spcAft>
                        <a:buClr>
                          <a:schemeClr val="dk1"/>
                        </a:buClr>
                        <a:buSzPct val="100000"/>
                        <a:buFont typeface="Arial"/>
                        <a:buChar char="•"/>
                      </a:pPr>
                      <a:r>
                        <a:rPr baseline="0" lang="en-US" sz="1800" u="none" cap="none" strike="noStrike">
                          <a:latin typeface="Arial"/>
                          <a:ea typeface="Arial"/>
                          <a:cs typeface="Arial"/>
                          <a:sym typeface="Arial"/>
                        </a:rPr>
                        <a:t>The TROR Selection batch captures applicable transactions in the reporting period and writes them to the tables used in the TROR Query so users can review the transactions associated with TROR reporting criteria and make adjustments accordingly</a:t>
                      </a:r>
                    </a:p>
                    <a:p>
                      <a:pPr indent="-184150" lvl="0" marL="2857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Main tables updated:</a:t>
                      </a:r>
                    </a:p>
                    <a:p>
                      <a:pPr indent="-293687" lvl="1" marL="852487"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MF_TROR</a:t>
                      </a:r>
                    </a:p>
                    <a:p>
                      <a:pPr indent="-293687" lvl="1" marL="852487"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MF_TROR_CELL</a:t>
                      </a:r>
                    </a:p>
                    <a:p>
                      <a:pPr indent="-293687" lvl="1" marL="852487"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MF_TROR_CELL_AC</a:t>
                      </a:r>
                    </a:p>
                    <a:p>
                      <a:pPr indent="-293687" lvl="1" marL="852487"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MF_TROR_CELL_FTNT</a:t>
                      </a:r>
                    </a:p>
                    <a:p>
                      <a:pPr indent="-293687" lvl="1" marL="852487"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MF_TROR_CELL_SPNG_ATTR</a:t>
                      </a:r>
                      <a:br>
                        <a:rPr baseline="0" lang="en-US" sz="1800" u="none" cap="none" strike="noStrike">
                          <a:solidFill>
                            <a:schemeClr val="dk1"/>
                          </a:solidFill>
                          <a:latin typeface="Arial"/>
                          <a:ea typeface="Arial"/>
                          <a:cs typeface="Arial"/>
                          <a:sym typeface="Arial"/>
                        </a:rPr>
                      </a:b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TROR Selection process does not create output files</a:t>
                      </a:r>
                    </a:p>
                  </a:txBody>
                  <a:tcPr marT="0" marB="0" marR="0" marL="0"/>
                </a:tc>
              </a:tr>
            </a:tbl>
          </a:graphicData>
        </a:graphic>
      </p:graphicFrame>
      <p:sp>
        <p:nvSpPr>
          <p:cNvPr id="1486" name="Shape 1486"/>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1" name="Shape 1491"/>
        <p:cNvGrpSpPr/>
        <p:nvPr/>
      </p:nvGrpSpPr>
      <p:grpSpPr>
        <a:xfrm>
          <a:off x="0" y="0"/>
          <a:ext cx="0" cy="0"/>
          <a:chOff x="0" y="0"/>
          <a:chExt cx="0" cy="0"/>
        </a:xfrm>
      </p:grpSpPr>
      <p:sp>
        <p:nvSpPr>
          <p:cNvPr id="1492" name="Shape 1492"/>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4:</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BAAR Batch Cycles</a:t>
            </a:r>
          </a:p>
        </p:txBody>
      </p:sp>
      <p:sp>
        <p:nvSpPr>
          <p:cNvPr id="1493" name="Shape 149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494" name="Shape 149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9" name="Shape 1499"/>
        <p:cNvGrpSpPr/>
        <p:nvPr/>
      </p:nvGrpSpPr>
      <p:grpSpPr>
        <a:xfrm>
          <a:off x="0" y="0"/>
          <a:ext cx="0" cy="0"/>
          <a:chOff x="0" y="0"/>
          <a:chExt cx="0" cy="0"/>
        </a:xfrm>
      </p:grpSpPr>
      <p:sp>
        <p:nvSpPr>
          <p:cNvPr id="1500" name="Shape 1500"/>
          <p:cNvSpPr/>
          <p:nvPr/>
        </p:nvSpPr>
        <p:spPr>
          <a:xfrm>
            <a:off x="382771" y="2634016"/>
            <a:ext cx="8761228" cy="1037230"/>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501" name="Shape 1501"/>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502" name="Shape 1502"/>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1: BAAR Introduction</a:t>
            </a:r>
            <a:r>
              <a:rPr b="0" baseline="0" i="0" lang="en-US" sz="20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2: BAAR Technical Architecture	</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3: BAAR Batch Jobs	</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4: BAAR Billing Cycle</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BAAR Batch Cycle Overview</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5: Tivoli Job Streams</a:t>
            </a:r>
          </a:p>
          <a:p>
            <a:pPr indent="-231775" lvl="0" marL="231775" marR="0" rtl="0" algn="l">
              <a:spcBef>
                <a:spcPts val="120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6: Data Exchanges with Pegasys</a:t>
            </a:r>
          </a:p>
        </p:txBody>
      </p:sp>
      <p:sp>
        <p:nvSpPr>
          <p:cNvPr id="1503" name="Shape 150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504" name="Shape 150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8" name="Shape 1508"/>
        <p:cNvGrpSpPr/>
        <p:nvPr/>
      </p:nvGrpSpPr>
      <p:grpSpPr>
        <a:xfrm>
          <a:off x="0" y="0"/>
          <a:ext cx="0" cy="0"/>
          <a:chOff x="0" y="0"/>
          <a:chExt cx="0" cy="0"/>
        </a:xfrm>
      </p:grpSpPr>
      <p:sp>
        <p:nvSpPr>
          <p:cNvPr id="1509" name="Shape 150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Batch Cycle Overview Description</a:t>
            </a:r>
          </a:p>
        </p:txBody>
      </p:sp>
      <p:sp>
        <p:nvSpPr>
          <p:cNvPr id="1510" name="Shape 1510"/>
          <p:cNvSpPr/>
          <p:nvPr/>
        </p:nvSpPr>
        <p:spPr>
          <a:xfrm>
            <a:off x="458787" y="1339701"/>
            <a:ext cx="8483599" cy="4540398"/>
          </a:xfrm>
          <a:prstGeom prst="rect">
            <a:avLst/>
          </a:prstGeom>
          <a:noFill/>
          <a:ln>
            <a:noFill/>
          </a:ln>
        </p:spPr>
        <p:txBody>
          <a:bodyPr anchorCtr="0" anchor="t" bIns="45700" lIns="91425" rIns="91425" tIns="45700">
            <a:noAutofit/>
          </a:bodyPr>
          <a:lstStyle/>
          <a:p>
            <a:pPr indent="-238125" lvl="0" marL="517525" marR="0" rtl="0" algn="l">
              <a:lnSpc>
                <a:spcPct val="120000"/>
              </a:lnSpc>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A BAAR Billing cycle is a </a:t>
            </a:r>
            <a:r>
              <a:rPr b="0" baseline="0" i="0" lang="en-US" sz="2400" u="sng" cap="none" strike="noStrike">
                <a:solidFill>
                  <a:schemeClr val="dk1"/>
                </a:solidFill>
                <a:latin typeface="Arial"/>
                <a:ea typeface="Arial"/>
                <a:cs typeface="Arial"/>
                <a:sym typeface="Arial"/>
              </a:rPr>
              <a:t>group of BAAR batch processes </a:t>
            </a:r>
            <a:r>
              <a:rPr b="0" baseline="0" i="0" lang="en-US" sz="2400" u="none" cap="none" strike="noStrike">
                <a:solidFill>
                  <a:schemeClr val="dk1"/>
                </a:solidFill>
                <a:latin typeface="Arial"/>
                <a:ea typeface="Arial"/>
                <a:cs typeface="Arial"/>
                <a:sym typeface="Arial"/>
              </a:rPr>
              <a:t>that are executed together on a periodic basis</a:t>
            </a:r>
          </a:p>
          <a:p>
            <a:pPr indent="-238125" lvl="0" marL="517525" marR="0" rtl="0" algn="l">
              <a:lnSpc>
                <a:spcPct val="120000"/>
              </a:lnSpc>
              <a:spcBef>
                <a:spcPts val="1200"/>
              </a:spcBef>
              <a:spcAft>
                <a:spcPts val="0"/>
              </a:spcAft>
              <a:buClr>
                <a:srgbClr val="AF242B"/>
              </a:buClr>
              <a:buSzPct val="75000"/>
              <a:buFont typeface="Noto Sans Symbols"/>
              <a:buChar char="•"/>
            </a:pPr>
            <a:r>
              <a:rPr b="0" baseline="0" i="0" lang="en-US" sz="2400" u="sng" cap="none" strike="noStrike">
                <a:solidFill>
                  <a:schemeClr val="dk1"/>
                </a:solidFill>
                <a:latin typeface="Arial"/>
                <a:ea typeface="Arial"/>
                <a:cs typeface="Arial"/>
                <a:sym typeface="Arial"/>
              </a:rPr>
              <a:t>Timing, scheduling, and dependencies</a:t>
            </a:r>
            <a:r>
              <a:rPr b="0" baseline="0" i="0" lang="en-US" sz="2400" u="none" cap="none" strike="noStrike">
                <a:solidFill>
                  <a:schemeClr val="dk1"/>
                </a:solidFill>
                <a:latin typeface="Arial"/>
                <a:ea typeface="Arial"/>
                <a:cs typeface="Arial"/>
                <a:sym typeface="Arial"/>
              </a:rPr>
              <a:t> considered when defining and executing the Billing cycle</a:t>
            </a:r>
          </a:p>
          <a:p>
            <a:pPr indent="-238125" lvl="1" marL="974725" marR="0" rtl="0" algn="l">
              <a:lnSpc>
                <a:spcPct val="120000"/>
              </a:lnSpc>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Dependency can be a </a:t>
            </a:r>
            <a:r>
              <a:rPr b="0" baseline="0" i="0" lang="en-US" sz="2400" u="sng" cap="none" strike="noStrike">
                <a:solidFill>
                  <a:schemeClr val="dk1"/>
                </a:solidFill>
                <a:latin typeface="Arial"/>
                <a:ea typeface="Arial"/>
                <a:cs typeface="Arial"/>
                <a:sym typeface="Arial"/>
              </a:rPr>
              <a:t>file</a:t>
            </a:r>
            <a:r>
              <a:rPr b="0" baseline="0" i="0" lang="en-US" sz="2400" u="none" cap="none" strike="noStrike">
                <a:solidFill>
                  <a:schemeClr val="dk1"/>
                </a:solidFill>
                <a:latin typeface="Arial"/>
                <a:ea typeface="Arial"/>
                <a:cs typeface="Arial"/>
                <a:sym typeface="Arial"/>
              </a:rPr>
              <a:t> or </a:t>
            </a:r>
            <a:r>
              <a:rPr b="0" baseline="0" i="0" lang="en-US" sz="2400" u="sng" cap="none" strike="noStrike">
                <a:solidFill>
                  <a:schemeClr val="dk1"/>
                </a:solidFill>
                <a:latin typeface="Arial"/>
                <a:ea typeface="Arial"/>
                <a:cs typeface="Arial"/>
                <a:sym typeface="Arial"/>
              </a:rPr>
              <a:t>a batch job</a:t>
            </a:r>
          </a:p>
        </p:txBody>
      </p:sp>
      <p:sp>
        <p:nvSpPr>
          <p:cNvPr id="1511" name="Shape 151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12" name="Shape 151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6" name="Shape 1516"/>
        <p:cNvGrpSpPr/>
        <p:nvPr/>
      </p:nvGrpSpPr>
      <p:grpSpPr>
        <a:xfrm>
          <a:off x="0" y="0"/>
          <a:ext cx="0" cy="0"/>
          <a:chOff x="0" y="0"/>
          <a:chExt cx="0" cy="0"/>
        </a:xfrm>
      </p:grpSpPr>
      <p:sp>
        <p:nvSpPr>
          <p:cNvPr id="1517" name="Shape 151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Outlease Business Line: Cycles Overview</a:t>
            </a:r>
          </a:p>
        </p:txBody>
      </p:sp>
      <p:sp>
        <p:nvSpPr>
          <p:cNvPr id="1518" name="Shape 151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519" name="Shape 151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520" name="Shape 1520"/>
          <p:cNvSpPr txBox="1"/>
          <p:nvPr>
            <p:ph idx="1" type="body"/>
          </p:nvPr>
        </p:nvSpPr>
        <p:spPr>
          <a:xfrm>
            <a:off x="382137" y="1119116"/>
            <a:ext cx="8304661" cy="1432698"/>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Outlease does not have specific daily cycle</a:t>
            </a:r>
          </a:p>
          <a:p>
            <a:pPr indent="-231775" lvl="0" marL="231775" marR="0" rtl="0" algn="l">
              <a:spcBef>
                <a:spcPts val="52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Outlease Monthly cycle starts on Day 4</a:t>
            </a:r>
          </a:p>
          <a:p>
            <a:pPr indent="0" lvl="0" marL="0"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521" name="Shape 1521"/>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522" name="Shape 1522"/>
          <p:cNvPicPr preferRelativeResize="0"/>
          <p:nvPr/>
        </p:nvPicPr>
        <p:blipFill rotWithShape="1">
          <a:blip r:embed="rId3">
            <a:alphaModFix/>
          </a:blip>
          <a:srcRect b="0" l="0" r="0" t="0"/>
          <a:stretch/>
        </p:blipFill>
        <p:spPr>
          <a:xfrm>
            <a:off x="1498858" y="2275366"/>
            <a:ext cx="6007728" cy="3317802"/>
          </a:xfrm>
          <a:prstGeom prst="rect">
            <a:avLst/>
          </a:prstGeom>
          <a:noFill/>
          <a:ln>
            <a:noFill/>
          </a:ln>
        </p:spPr>
      </p:pic>
    </p:spTree>
  </p:cSld>
  <p:clrMapOvr>
    <a:masterClrMapping/>
  </p:clrMapOvr>
  <p:transition spd="slow">
    <p:cut/>
  </p:transition>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6" name="Shape 1526"/>
        <p:cNvGrpSpPr/>
        <p:nvPr/>
      </p:nvGrpSpPr>
      <p:grpSpPr>
        <a:xfrm>
          <a:off x="0" y="0"/>
          <a:ext cx="0" cy="0"/>
          <a:chOff x="0" y="0"/>
          <a:chExt cx="0" cy="0"/>
        </a:xfrm>
      </p:grpSpPr>
      <p:sp>
        <p:nvSpPr>
          <p:cNvPr id="1527" name="Shape 1527"/>
          <p:cNvSpPr/>
          <p:nvPr/>
        </p:nvSpPr>
        <p:spPr>
          <a:xfrm>
            <a:off x="7772400" y="5773478"/>
            <a:ext cx="1233376" cy="99946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528" name="Shape 152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R6/R7 Claims Business Line: Cycles Overview</a:t>
            </a:r>
          </a:p>
        </p:txBody>
      </p:sp>
      <p:sp>
        <p:nvSpPr>
          <p:cNvPr id="1529" name="Shape 152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530" name="Shape 153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531" name="Shape 1531"/>
          <p:cNvSpPr txBox="1"/>
          <p:nvPr>
            <p:ph idx="1" type="body"/>
          </p:nvPr>
        </p:nvSpPr>
        <p:spPr>
          <a:xfrm>
            <a:off x="382137" y="1119116"/>
            <a:ext cx="8560250" cy="122004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R6/R7 Claims have no monthly cycle</a:t>
            </a:r>
          </a:p>
          <a:p>
            <a:pPr indent="-231775" lvl="0" marL="231775" marR="0" rtl="0" algn="l">
              <a:spcBef>
                <a:spcPts val="52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R6/R7 Daily cycle is shown below</a:t>
            </a:r>
          </a:p>
        </p:txBody>
      </p:sp>
      <p:sp>
        <p:nvSpPr>
          <p:cNvPr id="1532" name="Shape 1532"/>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533" name="Shape 1533"/>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534" name="Shape 1534"/>
          <p:cNvPicPr preferRelativeResize="0"/>
          <p:nvPr/>
        </p:nvPicPr>
        <p:blipFill rotWithShape="1">
          <a:blip r:embed="rId3">
            <a:alphaModFix/>
          </a:blip>
          <a:srcRect b="0" l="0" r="0" t="0"/>
          <a:stretch/>
        </p:blipFill>
        <p:spPr>
          <a:xfrm>
            <a:off x="2551813" y="4837814"/>
            <a:ext cx="5507665" cy="1686146"/>
          </a:xfrm>
          <a:prstGeom prst="rect">
            <a:avLst/>
          </a:prstGeom>
          <a:noFill/>
          <a:ln>
            <a:noFill/>
          </a:ln>
        </p:spPr>
      </p:pic>
      <p:pic>
        <p:nvPicPr>
          <p:cNvPr id="1535" name="Shape 1535"/>
          <p:cNvPicPr preferRelativeResize="0"/>
          <p:nvPr/>
        </p:nvPicPr>
        <p:blipFill rotWithShape="1">
          <a:blip r:embed="rId4">
            <a:alphaModFix/>
          </a:blip>
          <a:srcRect b="0" l="0" r="0" t="0"/>
          <a:stretch/>
        </p:blipFill>
        <p:spPr>
          <a:xfrm>
            <a:off x="1212112" y="2115878"/>
            <a:ext cx="3891183" cy="2509285"/>
          </a:xfrm>
          <a:prstGeom prst="rect">
            <a:avLst/>
          </a:prstGeom>
          <a:noFill/>
          <a:ln>
            <a:noFill/>
          </a:ln>
        </p:spPr>
      </p:pic>
      <p:cxnSp>
        <p:nvCxnSpPr>
          <p:cNvPr id="1536" name="Shape 1536"/>
          <p:cNvCxnSpPr/>
          <p:nvPr/>
        </p:nvCxnSpPr>
        <p:spPr>
          <a:xfrm>
            <a:off x="6007394" y="3838353"/>
            <a:ext cx="0" cy="988828"/>
          </a:xfrm>
          <a:prstGeom prst="straightConnector1">
            <a:avLst/>
          </a:prstGeom>
          <a:solidFill>
            <a:srgbClr val="ED171F"/>
          </a:solidFill>
          <a:ln cap="flat" cmpd="sng" w="9525">
            <a:solidFill>
              <a:schemeClr val="dk2"/>
            </a:solidFill>
            <a:prstDash val="solid"/>
            <a:round/>
            <a:headEnd len="med" w="med" type="none"/>
            <a:tailEnd len="lg" w="lg" type="stealth"/>
          </a:ln>
        </p:spPr>
      </p:cxnSp>
      <p:cxnSp>
        <p:nvCxnSpPr>
          <p:cNvPr id="1537" name="Shape 1537"/>
          <p:cNvCxnSpPr/>
          <p:nvPr/>
        </p:nvCxnSpPr>
        <p:spPr>
          <a:xfrm flipH="1" rot="-5400000">
            <a:off x="5162121" y="3577841"/>
            <a:ext cx="1286399" cy="1212000"/>
          </a:xfrm>
          <a:prstGeom prst="bentConnector3">
            <a:avLst>
              <a:gd fmla="val 50000" name="adj1"/>
            </a:avLst>
          </a:prstGeom>
          <a:solidFill>
            <a:srgbClr val="ED171F"/>
          </a:solidFill>
          <a:ln>
            <a:noFill/>
          </a:ln>
        </p:spPr>
      </p:cxnSp>
      <p:cxnSp>
        <p:nvCxnSpPr>
          <p:cNvPr id="1538" name="Shape 1538"/>
          <p:cNvCxnSpPr/>
          <p:nvPr/>
        </p:nvCxnSpPr>
        <p:spPr>
          <a:xfrm flipH="1" rot="-5400000">
            <a:off x="4832247" y="3513979"/>
            <a:ext cx="1584300" cy="1042200"/>
          </a:xfrm>
          <a:prstGeom prst="bentConnector3">
            <a:avLst>
              <a:gd fmla="val 50000" name="adj1"/>
            </a:avLst>
          </a:prstGeom>
          <a:solidFill>
            <a:srgbClr val="ED171F"/>
          </a:solidFill>
          <a:ln>
            <a:noFill/>
          </a:ln>
        </p:spPr>
      </p:cxnSp>
      <p:cxnSp>
        <p:nvCxnSpPr>
          <p:cNvPr id="1539" name="Shape 1539"/>
          <p:cNvCxnSpPr/>
          <p:nvPr/>
        </p:nvCxnSpPr>
        <p:spPr>
          <a:xfrm>
            <a:off x="5103296" y="3838353"/>
            <a:ext cx="904098" cy="0"/>
          </a:xfrm>
          <a:prstGeom prst="straightConnector1">
            <a:avLst/>
          </a:prstGeom>
          <a:solidFill>
            <a:srgbClr val="ED171F"/>
          </a:solidFill>
          <a:ln cap="flat" cmpd="sng" w="9525">
            <a:solidFill>
              <a:schemeClr val="dk2"/>
            </a:solidFill>
            <a:prstDash val="solid"/>
            <a:round/>
            <a:headEnd len="med" w="med" type="none"/>
            <a:tailEnd len="med" w="med" type="none"/>
          </a:ln>
        </p:spPr>
      </p:cxnSp>
    </p:spTree>
  </p:cSld>
  <p:clrMapOvr>
    <a:masterClrMapping/>
  </p:clrMapOvr>
  <p:transition spd="slow">
    <p:cut/>
  </p:transition>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3" name="Shape 1543"/>
        <p:cNvGrpSpPr/>
        <p:nvPr/>
      </p:nvGrpSpPr>
      <p:grpSpPr>
        <a:xfrm>
          <a:off x="0" y="0"/>
          <a:ext cx="0" cy="0"/>
          <a:chOff x="0" y="0"/>
          <a:chExt cx="0" cy="0"/>
        </a:xfrm>
      </p:grpSpPr>
      <p:sp>
        <p:nvSpPr>
          <p:cNvPr id="1544" name="Shape 154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6 Manual Business Lines: Cycles Overview</a:t>
            </a:r>
          </a:p>
        </p:txBody>
      </p:sp>
      <p:sp>
        <p:nvSpPr>
          <p:cNvPr id="1545" name="Shape 154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546" name="Shape 154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547" name="Shape 1547"/>
          <p:cNvSpPr txBox="1"/>
          <p:nvPr>
            <p:ph idx="1" type="body"/>
          </p:nvPr>
        </p:nvSpPr>
        <p:spPr>
          <a:xfrm>
            <a:off x="382137" y="1119116"/>
            <a:ext cx="8560250" cy="221950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Region 6 Manual requires only the External Collections to run daily</a:t>
            </a:r>
          </a:p>
          <a:p>
            <a:pPr indent="-231775" lvl="0" marL="231775" marR="0" rtl="0" algn="l">
              <a:spcBef>
                <a:spcPts val="52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Region 6 Manual has a monthly cycle that starts on 20</a:t>
            </a:r>
            <a:r>
              <a:rPr b="0" baseline="30000" i="0" lang="en-US" sz="2600" u="none" cap="none" strike="noStrike">
                <a:solidFill>
                  <a:schemeClr val="dk1"/>
                </a:solidFill>
                <a:latin typeface="Arial"/>
                <a:ea typeface="Arial"/>
                <a:cs typeface="Arial"/>
                <a:sym typeface="Arial"/>
              </a:rPr>
              <a:t>th</a:t>
            </a:r>
            <a:r>
              <a:rPr b="0" baseline="0" i="0" lang="en-US" sz="2600" u="none" cap="none" strike="noStrike">
                <a:solidFill>
                  <a:schemeClr val="dk1"/>
                </a:solidFill>
                <a:latin typeface="Arial"/>
                <a:ea typeface="Arial"/>
                <a:cs typeface="Arial"/>
                <a:sym typeface="Arial"/>
              </a:rPr>
              <a:t> similar to cycle set up in Phase 2</a:t>
            </a: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548" name="Shape 1548"/>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549" name="Shape 1549"/>
          <p:cNvPicPr preferRelativeResize="0"/>
          <p:nvPr/>
        </p:nvPicPr>
        <p:blipFill rotWithShape="1">
          <a:blip r:embed="rId3">
            <a:alphaModFix/>
          </a:blip>
          <a:srcRect b="0" l="0" r="0" t="0"/>
          <a:stretch/>
        </p:blipFill>
        <p:spPr>
          <a:xfrm>
            <a:off x="2711302" y="3147236"/>
            <a:ext cx="3923414" cy="3200399"/>
          </a:xfrm>
          <a:prstGeom prst="rect">
            <a:avLst/>
          </a:prstGeom>
          <a:noFill/>
          <a:ln>
            <a:noFill/>
          </a:ln>
        </p:spPr>
      </p:pic>
    </p:spTree>
  </p:cSld>
  <p:clrMapOvr>
    <a:masterClrMapping/>
  </p:clrMapOvr>
  <p:transition spd="slow">
    <p:cut/>
  </p:transition>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3" name="Shape 1553"/>
        <p:cNvGrpSpPr/>
        <p:nvPr/>
      </p:nvGrpSpPr>
      <p:grpSpPr>
        <a:xfrm>
          <a:off x="0" y="0"/>
          <a:ext cx="0" cy="0"/>
          <a:chOff x="0" y="0"/>
          <a:chExt cx="0" cy="0"/>
        </a:xfrm>
      </p:grpSpPr>
      <p:sp>
        <p:nvSpPr>
          <p:cNvPr id="1554" name="Shape 155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7 Manual Business Lines: Cycles Overview</a:t>
            </a:r>
          </a:p>
        </p:txBody>
      </p:sp>
      <p:sp>
        <p:nvSpPr>
          <p:cNvPr id="1555" name="Shape 155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556" name="Shape 155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557" name="Shape 1557"/>
          <p:cNvSpPr txBox="1"/>
          <p:nvPr>
            <p:ph idx="1" type="body"/>
          </p:nvPr>
        </p:nvSpPr>
        <p:spPr>
          <a:xfrm>
            <a:off x="382137" y="1119116"/>
            <a:ext cx="8560250" cy="103929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Region 7 Manual daily cycle is shown below</a:t>
            </a:r>
          </a:p>
        </p:txBody>
      </p:sp>
      <p:sp>
        <p:nvSpPr>
          <p:cNvPr id="1558" name="Shape 1558"/>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559" name="Shape 1559"/>
          <p:cNvSpPr txBox="1"/>
          <p:nvPr/>
        </p:nvSpPr>
        <p:spPr>
          <a:xfrm>
            <a:off x="291873" y="3685105"/>
            <a:ext cx="8560250" cy="103929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Region 7 Manual monthly cycle (date TBD) is shown below</a:t>
            </a:r>
          </a:p>
        </p:txBody>
      </p:sp>
      <p:pic>
        <p:nvPicPr>
          <p:cNvPr id="1560" name="Shape 1560"/>
          <p:cNvPicPr preferRelativeResize="0"/>
          <p:nvPr/>
        </p:nvPicPr>
        <p:blipFill rotWithShape="1">
          <a:blip r:embed="rId3">
            <a:alphaModFix/>
          </a:blip>
          <a:srcRect b="0" l="0" r="0" t="0"/>
          <a:stretch/>
        </p:blipFill>
        <p:spPr>
          <a:xfrm>
            <a:off x="1983469" y="1765858"/>
            <a:ext cx="4960254" cy="1505980"/>
          </a:xfrm>
          <a:prstGeom prst="rect">
            <a:avLst/>
          </a:prstGeom>
          <a:noFill/>
          <a:ln>
            <a:noFill/>
          </a:ln>
        </p:spPr>
      </p:pic>
      <p:pic>
        <p:nvPicPr>
          <p:cNvPr id="1561" name="Shape 1561"/>
          <p:cNvPicPr preferRelativeResize="0"/>
          <p:nvPr/>
        </p:nvPicPr>
        <p:blipFill rotWithShape="1">
          <a:blip r:embed="rId4">
            <a:alphaModFix/>
          </a:blip>
          <a:srcRect b="0" l="0" r="0" t="0"/>
          <a:stretch/>
        </p:blipFill>
        <p:spPr>
          <a:xfrm>
            <a:off x="1616755" y="4509992"/>
            <a:ext cx="6041343" cy="1576481"/>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graphicFrame>
        <p:nvGraphicFramePr>
          <p:cNvPr id="462" name="Shape 462"/>
          <p:cNvGraphicFramePr/>
          <p:nvPr/>
        </p:nvGraphicFramePr>
        <p:xfrm>
          <a:off x="886057" y="1185632"/>
          <a:ext cx="3000000" cy="3000000"/>
        </p:xfrm>
        <a:graphic>
          <a:graphicData uri="http://schemas.openxmlformats.org/drawingml/2006/table">
            <a:tbl>
              <a:tblPr bandRow="1" firstCol="1" firstRow="1">
                <a:noFill/>
                <a:tableStyleId>{A298471D-6FC3-4C11-B464-4ECC1AD65E22}</a:tableStyleId>
              </a:tblPr>
              <a:tblGrid>
                <a:gridCol w="3823025"/>
                <a:gridCol w="1379200"/>
                <a:gridCol w="1720850"/>
              </a:tblGrid>
              <a:tr h="305175">
                <a:tc>
                  <a:txBody>
                    <a:bodyPr>
                      <a:noAutofit/>
                    </a:bodyPr>
                    <a:lstStyle/>
                    <a:p>
                      <a:pPr indent="0" lvl="0" marL="0" marR="0" rtl="0" algn="ctr">
                        <a:spcBef>
                          <a:spcPts val="0"/>
                        </a:spcBef>
                        <a:buSzPct val="25000"/>
                        <a:buNone/>
                      </a:pPr>
                      <a:r>
                        <a:rPr baseline="0" lang="en-US" sz="1200" u="none" cap="none" strike="noStrike"/>
                        <a:t>Business Process</a:t>
                      </a:r>
                    </a:p>
                  </a:txBody>
                  <a:tcPr marT="0" marB="0" marR="75175" marL="751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Wave</a:t>
                      </a:r>
                    </a:p>
                  </a:txBody>
                  <a:tcPr marT="0" marB="0" marR="75175" marL="751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Finance Division</a:t>
                      </a:r>
                    </a:p>
                  </a:txBody>
                  <a:tcPr marT="0" marB="0" marR="75175" marL="75175" anchor="ctr">
                    <a:solidFill>
                      <a:srgbClr val="44969F"/>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AAMS-EADS</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Board of Contract Appeals</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Comprehensive HR Integration System (CHRIS) Program </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Congressional Support Prg</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ECIPC</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Government Wide Policy </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NCSC - PBS Billing</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Teleproduction</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Training Programs- Federal Acquisition Institute (FAI) – SARAH</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Broker Rebates</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7</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NGAP</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7</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Concessions</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7</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Pay to Park</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7</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Fund 210X Manual Payroll Processing</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3.2</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Employee Details (PIF Program and 18F)</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3.2</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Working Capital Fund – External Clients - Updated</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3.2</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6</a:t>
                      </a:r>
                    </a:p>
                  </a:txBody>
                  <a:tcPr marT="0" marB="0" marR="75175" marL="75175" anchor="ctr">
                    <a:solidFill>
                      <a:schemeClr val="accent5"/>
                    </a:solidFill>
                  </a:tcPr>
                </a:tc>
              </a:tr>
            </a:tbl>
          </a:graphicData>
        </a:graphic>
      </p:graphicFrame>
      <p:sp>
        <p:nvSpPr>
          <p:cNvPr id="463" name="Shape 46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64" name="Shape 464"/>
          <p:cNvSpPr txBox="1"/>
          <p:nvPr>
            <p:ph type="title"/>
          </p:nvPr>
        </p:nvSpPr>
        <p:spPr>
          <a:xfrm>
            <a:off x="455612" y="391162"/>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rgbClr val="FFFFFF"/>
                </a:solidFill>
                <a:latin typeface="Arial"/>
                <a:ea typeface="Arial"/>
                <a:cs typeface="Arial"/>
                <a:sym typeface="Arial"/>
              </a:rPr>
              <a:t>BAAR Phase 3 Manual Business Lines: </a:t>
            </a:r>
            <a:br>
              <a:rPr b="1" baseline="0" i="0" lang="en-US" sz="2800" u="none" cap="none" strike="noStrike">
                <a:solidFill>
                  <a:srgbClr val="FFFFFF"/>
                </a:solidFill>
                <a:latin typeface="Arial"/>
                <a:ea typeface="Arial"/>
                <a:cs typeface="Arial"/>
                <a:sym typeface="Arial"/>
              </a:rPr>
            </a:br>
            <a:r>
              <a:rPr b="1" baseline="0" i="0" lang="en-US" sz="2800" u="none" cap="none" strike="noStrike">
                <a:solidFill>
                  <a:srgbClr val="FFFFFF"/>
                </a:solidFill>
                <a:latin typeface="Arial"/>
                <a:ea typeface="Arial"/>
                <a:cs typeface="Arial"/>
                <a:sym typeface="Arial"/>
              </a:rPr>
              <a:t>Waves 3.1 and 3.2 </a:t>
            </a:r>
          </a:p>
        </p:txBody>
      </p:sp>
      <p:sp>
        <p:nvSpPr>
          <p:cNvPr id="465" name="Shape 465"/>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5" name="Shape 1565"/>
        <p:cNvGrpSpPr/>
        <p:nvPr/>
      </p:nvGrpSpPr>
      <p:grpSpPr>
        <a:xfrm>
          <a:off x="0" y="0"/>
          <a:ext cx="0" cy="0"/>
          <a:chOff x="0" y="0"/>
          <a:chExt cx="0" cy="0"/>
        </a:xfrm>
      </p:grpSpPr>
      <p:sp>
        <p:nvSpPr>
          <p:cNvPr id="1566" name="Shape 156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AAS/ITS Business Lines: Cycles Overview</a:t>
            </a:r>
          </a:p>
        </p:txBody>
      </p:sp>
      <p:sp>
        <p:nvSpPr>
          <p:cNvPr id="1567" name="Shape 156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568" name="Shape 1568"/>
          <p:cNvSpPr txBox="1"/>
          <p:nvPr>
            <p:ph idx="1" type="body"/>
          </p:nvPr>
        </p:nvSpPr>
        <p:spPr>
          <a:xfrm>
            <a:off x="496437" y="1109591"/>
            <a:ext cx="8560250" cy="82664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AAS daily cycle is shown below</a:t>
            </a:r>
          </a:p>
        </p:txBody>
      </p:sp>
      <p:sp>
        <p:nvSpPr>
          <p:cNvPr id="1569" name="Shape 1569"/>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570" name="Shape 1570"/>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571" name="Shape 1571"/>
          <p:cNvSpPr txBox="1"/>
          <p:nvPr/>
        </p:nvSpPr>
        <p:spPr>
          <a:xfrm>
            <a:off x="425222" y="3381617"/>
            <a:ext cx="8560250" cy="82664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AAS day 1 cycle is shown below</a:t>
            </a:r>
          </a:p>
        </p:txBody>
      </p:sp>
      <p:pic>
        <p:nvPicPr>
          <p:cNvPr id="1572" name="Shape 1572"/>
          <p:cNvPicPr preferRelativeResize="0"/>
          <p:nvPr/>
        </p:nvPicPr>
        <p:blipFill rotWithShape="1">
          <a:blip r:embed="rId3">
            <a:alphaModFix/>
          </a:blip>
          <a:srcRect b="0" l="0" r="0" t="0"/>
          <a:stretch/>
        </p:blipFill>
        <p:spPr>
          <a:xfrm>
            <a:off x="681037" y="1581149"/>
            <a:ext cx="5305997" cy="1533524"/>
          </a:xfrm>
          <a:prstGeom prst="rect">
            <a:avLst/>
          </a:prstGeom>
          <a:noFill/>
          <a:ln>
            <a:noFill/>
          </a:ln>
        </p:spPr>
      </p:pic>
      <p:pic>
        <p:nvPicPr>
          <p:cNvPr id="1573" name="Shape 1573"/>
          <p:cNvPicPr preferRelativeResize="0"/>
          <p:nvPr/>
        </p:nvPicPr>
        <p:blipFill rotWithShape="1">
          <a:blip r:embed="rId4">
            <a:alphaModFix/>
          </a:blip>
          <a:srcRect b="0" l="0" r="0" t="0"/>
          <a:stretch/>
        </p:blipFill>
        <p:spPr>
          <a:xfrm>
            <a:off x="681037" y="4071937"/>
            <a:ext cx="5305997" cy="1380173"/>
          </a:xfrm>
          <a:prstGeom prst="rect">
            <a:avLst/>
          </a:prstGeom>
          <a:noFill/>
          <a:ln>
            <a:noFill/>
          </a:ln>
        </p:spPr>
      </p:pic>
      <p:sp>
        <p:nvSpPr>
          <p:cNvPr id="1574" name="Shape 157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8" name="Shape 1578"/>
        <p:cNvGrpSpPr/>
        <p:nvPr/>
      </p:nvGrpSpPr>
      <p:grpSpPr>
        <a:xfrm>
          <a:off x="0" y="0"/>
          <a:ext cx="0" cy="0"/>
          <a:chOff x="0" y="0"/>
          <a:chExt cx="0" cy="0"/>
        </a:xfrm>
      </p:grpSpPr>
      <p:sp>
        <p:nvSpPr>
          <p:cNvPr id="1579" name="Shape 157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AAS/ITS Business Lines: Cycles Overview</a:t>
            </a:r>
          </a:p>
        </p:txBody>
      </p:sp>
      <p:sp>
        <p:nvSpPr>
          <p:cNvPr id="1580" name="Shape 158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581" name="Shape 1581"/>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582" name="Shape 1582"/>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583" name="Shape 1583"/>
          <p:cNvPicPr preferRelativeResize="0"/>
          <p:nvPr/>
        </p:nvPicPr>
        <p:blipFill rotWithShape="1">
          <a:blip r:embed="rId3">
            <a:alphaModFix/>
          </a:blip>
          <a:srcRect b="0" l="0" r="0" t="0"/>
          <a:stretch/>
        </p:blipFill>
        <p:spPr>
          <a:xfrm>
            <a:off x="839563" y="1754797"/>
            <a:ext cx="5305997" cy="2662972"/>
          </a:xfrm>
          <a:prstGeom prst="rect">
            <a:avLst/>
          </a:prstGeom>
          <a:noFill/>
          <a:ln>
            <a:noFill/>
          </a:ln>
        </p:spPr>
      </p:pic>
      <p:sp>
        <p:nvSpPr>
          <p:cNvPr id="1584" name="Shape 1584"/>
          <p:cNvSpPr txBox="1"/>
          <p:nvPr/>
        </p:nvSpPr>
        <p:spPr>
          <a:xfrm>
            <a:off x="583749" y="1295641"/>
            <a:ext cx="8560250" cy="82664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AAS billing cycle is run on 6</a:t>
            </a:r>
            <a:r>
              <a:rPr b="0" baseline="30000" i="0" lang="en-US" sz="2000" u="none" cap="none" strike="noStrike">
                <a:solidFill>
                  <a:schemeClr val="dk1"/>
                </a:solidFill>
                <a:latin typeface="Arial"/>
                <a:ea typeface="Arial"/>
                <a:cs typeface="Arial"/>
                <a:sym typeface="Arial"/>
              </a:rPr>
              <a:t>th</a:t>
            </a:r>
            <a:r>
              <a:rPr b="0" baseline="0" i="0" lang="en-US" sz="2000" u="none" cap="none" strike="noStrike">
                <a:solidFill>
                  <a:schemeClr val="dk1"/>
                </a:solidFill>
                <a:latin typeface="Arial"/>
                <a:ea typeface="Arial"/>
                <a:cs typeface="Arial"/>
                <a:sym typeface="Arial"/>
              </a:rPr>
              <a:t> and 21</a:t>
            </a:r>
            <a:r>
              <a:rPr b="0" baseline="30000" i="0" lang="en-US" sz="2000" u="none" cap="none" strike="noStrike">
                <a:solidFill>
                  <a:schemeClr val="dk1"/>
                </a:solidFill>
                <a:latin typeface="Arial"/>
                <a:ea typeface="Arial"/>
                <a:cs typeface="Arial"/>
                <a:sym typeface="Arial"/>
              </a:rPr>
              <a:t>st</a:t>
            </a:r>
          </a:p>
        </p:txBody>
      </p:sp>
      <p:sp>
        <p:nvSpPr>
          <p:cNvPr id="1585" name="Shape 158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9" name="Shape 1589"/>
        <p:cNvGrpSpPr/>
        <p:nvPr/>
      </p:nvGrpSpPr>
      <p:grpSpPr>
        <a:xfrm>
          <a:off x="0" y="0"/>
          <a:ext cx="0" cy="0"/>
          <a:chOff x="0" y="0"/>
          <a:chExt cx="0" cy="0"/>
        </a:xfrm>
      </p:grpSpPr>
      <p:sp>
        <p:nvSpPr>
          <p:cNvPr id="1590" name="Shape 159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Telecom/WAN Business Lines: Cycles Overview</a:t>
            </a:r>
          </a:p>
        </p:txBody>
      </p:sp>
      <p:sp>
        <p:nvSpPr>
          <p:cNvPr id="1591" name="Shape 159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592" name="Shape 159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593" name="Shape 1593"/>
          <p:cNvSpPr txBox="1"/>
          <p:nvPr>
            <p:ph idx="1" type="body"/>
          </p:nvPr>
        </p:nvSpPr>
        <p:spPr>
          <a:xfrm>
            <a:off x="382137" y="1119116"/>
            <a:ext cx="8560250" cy="192179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WAN sends a billing file on the 10</a:t>
            </a:r>
            <a:r>
              <a:rPr b="0" baseline="30000" i="0" lang="en-US" sz="1800" u="none" cap="none" strike="noStrike">
                <a:solidFill>
                  <a:schemeClr val="dk1"/>
                </a:solidFill>
                <a:latin typeface="Arial"/>
                <a:ea typeface="Arial"/>
                <a:cs typeface="Arial"/>
                <a:sym typeface="Arial"/>
              </a:rPr>
              <a:t>th</a:t>
            </a:r>
            <a:r>
              <a:rPr b="0" baseline="0" i="0" lang="en-US" sz="1800" u="none" cap="none" strike="noStrike">
                <a:solidFill>
                  <a:schemeClr val="dk1"/>
                </a:solidFill>
                <a:latin typeface="Arial"/>
                <a:ea typeface="Arial"/>
                <a:cs typeface="Arial"/>
                <a:sym typeface="Arial"/>
              </a:rPr>
              <a:t> and runs through the daily jobs. </a:t>
            </a: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Telecom sends a billing file on the 23</a:t>
            </a:r>
            <a:r>
              <a:rPr b="0" baseline="30000" i="0" lang="en-US" sz="1800" u="none" cap="none" strike="noStrike">
                <a:solidFill>
                  <a:schemeClr val="dk1"/>
                </a:solidFill>
                <a:latin typeface="Arial"/>
                <a:ea typeface="Arial"/>
                <a:cs typeface="Arial"/>
                <a:sym typeface="Arial"/>
              </a:rPr>
              <a:t>rd</a:t>
            </a:r>
            <a:r>
              <a:rPr b="0" baseline="0" i="0" lang="en-US" sz="1800" u="none" cap="none" strike="noStrike">
                <a:solidFill>
                  <a:schemeClr val="dk1"/>
                </a:solidFill>
                <a:latin typeface="Arial"/>
                <a:ea typeface="Arial"/>
                <a:cs typeface="Arial"/>
                <a:sym typeface="Arial"/>
              </a:rPr>
              <a:t> and run the daily jobs. </a:t>
            </a: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From 24</a:t>
            </a:r>
            <a:r>
              <a:rPr b="0" baseline="30000" i="0" lang="en-US" sz="1800" u="none" cap="none" strike="noStrike">
                <a:solidFill>
                  <a:schemeClr val="dk1"/>
                </a:solidFill>
                <a:latin typeface="Arial"/>
                <a:ea typeface="Arial"/>
                <a:cs typeface="Arial"/>
                <a:sym typeface="Arial"/>
              </a:rPr>
              <a:t>th</a:t>
            </a:r>
            <a:r>
              <a:rPr b="0" baseline="0" i="0" lang="en-US" sz="1800" u="none" cap="none" strike="noStrike">
                <a:solidFill>
                  <a:schemeClr val="dk1"/>
                </a:solidFill>
                <a:latin typeface="Arial"/>
                <a:ea typeface="Arial"/>
                <a:cs typeface="Arial"/>
                <a:sym typeface="Arial"/>
              </a:rPr>
              <a:t> to the last day of the month, combined WAN and Telecom daily files are run through the daily jobs. </a:t>
            </a:r>
          </a:p>
        </p:txBody>
      </p:sp>
      <p:sp>
        <p:nvSpPr>
          <p:cNvPr id="1594" name="Shape 1594"/>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595" name="Shape 1595"/>
          <p:cNvPicPr preferRelativeResize="0"/>
          <p:nvPr/>
        </p:nvPicPr>
        <p:blipFill rotWithShape="1">
          <a:blip r:embed="rId3">
            <a:alphaModFix/>
          </a:blip>
          <a:srcRect b="0" l="0" r="0" t="0"/>
          <a:stretch/>
        </p:blipFill>
        <p:spPr>
          <a:xfrm>
            <a:off x="329609" y="3700130"/>
            <a:ext cx="3733800" cy="2371725"/>
          </a:xfrm>
          <a:prstGeom prst="rect">
            <a:avLst/>
          </a:prstGeom>
          <a:noFill/>
          <a:ln>
            <a:noFill/>
          </a:ln>
        </p:spPr>
      </p:pic>
      <p:sp>
        <p:nvSpPr>
          <p:cNvPr id="1596" name="Shape 1596"/>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597" name="Shape 1597"/>
          <p:cNvPicPr preferRelativeResize="0"/>
          <p:nvPr/>
        </p:nvPicPr>
        <p:blipFill rotWithShape="1">
          <a:blip r:embed="rId4">
            <a:alphaModFix/>
          </a:blip>
          <a:srcRect b="0" l="0" r="0" t="0"/>
          <a:stretch/>
        </p:blipFill>
        <p:spPr>
          <a:xfrm>
            <a:off x="3678864" y="2328530"/>
            <a:ext cx="5162549" cy="1219199"/>
          </a:xfrm>
          <a:prstGeom prst="rect">
            <a:avLst/>
          </a:prstGeom>
          <a:noFill/>
          <a:ln>
            <a:noFill/>
          </a:ln>
        </p:spPr>
      </p:pic>
      <p:sp>
        <p:nvSpPr>
          <p:cNvPr id="1598" name="Shape 1598"/>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599" name="Shape 1599"/>
          <p:cNvPicPr preferRelativeResize="0"/>
          <p:nvPr/>
        </p:nvPicPr>
        <p:blipFill rotWithShape="1">
          <a:blip r:embed="rId5">
            <a:alphaModFix/>
          </a:blip>
          <a:srcRect b="0" l="0" r="0" t="0"/>
          <a:stretch/>
        </p:blipFill>
        <p:spPr>
          <a:xfrm>
            <a:off x="4572000" y="4125432"/>
            <a:ext cx="3733800" cy="1219199"/>
          </a:xfrm>
          <a:prstGeom prst="rect">
            <a:avLst/>
          </a:prstGeom>
          <a:noFill/>
          <a:ln>
            <a:noFill/>
          </a:ln>
        </p:spPr>
      </p:pic>
    </p:spTree>
  </p:cSld>
  <p:clrMapOvr>
    <a:masterClrMapping/>
  </p:clrMapOvr>
  <p:transition spd="slow">
    <p:cut/>
  </p:transition>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3" name="Shape 1603"/>
        <p:cNvGrpSpPr/>
        <p:nvPr/>
      </p:nvGrpSpPr>
      <p:grpSpPr>
        <a:xfrm>
          <a:off x="0" y="0"/>
          <a:ext cx="0" cy="0"/>
          <a:chOff x="0" y="0"/>
          <a:chExt cx="0" cy="0"/>
        </a:xfrm>
      </p:grpSpPr>
      <p:sp>
        <p:nvSpPr>
          <p:cNvPr id="1604" name="Shape 160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Telecom/WAN Business Lines: Cycles Overview</a:t>
            </a:r>
          </a:p>
        </p:txBody>
      </p:sp>
      <p:sp>
        <p:nvSpPr>
          <p:cNvPr id="1605" name="Shape 160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606" name="Shape 160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607" name="Shape 1607"/>
          <p:cNvSpPr txBox="1"/>
          <p:nvPr>
            <p:ph idx="1" type="body"/>
          </p:nvPr>
        </p:nvSpPr>
        <p:spPr>
          <a:xfrm>
            <a:off x="372612" y="1290566"/>
            <a:ext cx="8560250" cy="192179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Telecom and WAN Billing Cycles are shown below</a:t>
            </a:r>
          </a:p>
        </p:txBody>
      </p:sp>
      <p:sp>
        <p:nvSpPr>
          <p:cNvPr id="1608" name="Shape 1608"/>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609" name="Shape 1609"/>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610" name="Shape 1610"/>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611" name="Shape 1611"/>
          <p:cNvPicPr preferRelativeResize="0"/>
          <p:nvPr/>
        </p:nvPicPr>
        <p:blipFill rotWithShape="1">
          <a:blip r:embed="rId3">
            <a:alphaModFix/>
          </a:blip>
          <a:srcRect b="0" l="0" r="0" t="0"/>
          <a:stretch/>
        </p:blipFill>
        <p:spPr>
          <a:xfrm>
            <a:off x="1023937" y="1728786"/>
            <a:ext cx="3386136" cy="1735546"/>
          </a:xfrm>
          <a:prstGeom prst="rect">
            <a:avLst/>
          </a:prstGeom>
          <a:noFill/>
          <a:ln>
            <a:noFill/>
          </a:ln>
        </p:spPr>
      </p:pic>
      <p:pic>
        <p:nvPicPr>
          <p:cNvPr id="1612" name="Shape 1612"/>
          <p:cNvPicPr preferRelativeResize="0"/>
          <p:nvPr/>
        </p:nvPicPr>
        <p:blipFill rotWithShape="1">
          <a:blip r:embed="rId4">
            <a:alphaModFix/>
          </a:blip>
          <a:srcRect b="0" l="0" r="0" t="0"/>
          <a:stretch/>
        </p:blipFill>
        <p:spPr>
          <a:xfrm>
            <a:off x="1023937" y="3838576"/>
            <a:ext cx="3386136" cy="1675493"/>
          </a:xfrm>
          <a:prstGeom prst="rect">
            <a:avLst/>
          </a:prstGeom>
          <a:noFill/>
          <a:ln>
            <a:noFill/>
          </a:ln>
        </p:spPr>
      </p:pic>
    </p:spTree>
  </p:cSld>
  <p:clrMapOvr>
    <a:masterClrMapping/>
  </p:clrMapOvr>
  <p:transition spd="slow">
    <p:cut/>
  </p:transition>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6" name="Shape 1616"/>
        <p:cNvGrpSpPr/>
        <p:nvPr/>
      </p:nvGrpSpPr>
      <p:grpSpPr>
        <a:xfrm>
          <a:off x="0" y="0"/>
          <a:ext cx="0" cy="0"/>
          <a:chOff x="0" y="0"/>
          <a:chExt cx="0" cy="0"/>
        </a:xfrm>
      </p:grpSpPr>
      <p:sp>
        <p:nvSpPr>
          <p:cNvPr id="1617" name="Shape 1617"/>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Services Business Line: Cycles Overview</a:t>
            </a:r>
          </a:p>
        </p:txBody>
      </p:sp>
      <p:sp>
        <p:nvSpPr>
          <p:cNvPr id="1618" name="Shape 161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619" name="Shape 161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620" name="Shape 1620"/>
          <p:cNvSpPr txBox="1"/>
          <p:nvPr>
            <p:ph idx="1" type="body"/>
          </p:nvPr>
        </p:nvSpPr>
        <p:spPr>
          <a:xfrm>
            <a:off x="372612" y="1290566"/>
            <a:ext cx="8560250" cy="192179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External Services Billing Cycles are shown below</a:t>
            </a:r>
          </a:p>
        </p:txBody>
      </p:sp>
      <p:sp>
        <p:nvSpPr>
          <p:cNvPr id="1621" name="Shape 1621"/>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622" name="Shape 1622"/>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623" name="Shape 1623"/>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624" name="Shape 1624"/>
          <p:cNvPicPr preferRelativeResize="0"/>
          <p:nvPr/>
        </p:nvPicPr>
        <p:blipFill rotWithShape="1">
          <a:blip r:embed="rId3">
            <a:alphaModFix/>
          </a:blip>
          <a:srcRect b="0" l="0" r="0" t="0"/>
          <a:stretch/>
        </p:blipFill>
        <p:spPr>
          <a:xfrm>
            <a:off x="928687" y="1809750"/>
            <a:ext cx="2657474" cy="1333499"/>
          </a:xfrm>
          <a:prstGeom prst="rect">
            <a:avLst/>
          </a:prstGeom>
          <a:noFill/>
          <a:ln>
            <a:noFill/>
          </a:ln>
        </p:spPr>
      </p:pic>
      <p:pic>
        <p:nvPicPr>
          <p:cNvPr id="1625" name="Shape 1625"/>
          <p:cNvPicPr preferRelativeResize="0"/>
          <p:nvPr/>
        </p:nvPicPr>
        <p:blipFill rotWithShape="1">
          <a:blip r:embed="rId4">
            <a:alphaModFix/>
          </a:blip>
          <a:srcRect b="0" l="0" r="0" t="0"/>
          <a:stretch/>
        </p:blipFill>
        <p:spPr>
          <a:xfrm>
            <a:off x="4291012" y="1809750"/>
            <a:ext cx="3943350" cy="1333499"/>
          </a:xfrm>
          <a:prstGeom prst="rect">
            <a:avLst/>
          </a:prstGeom>
          <a:noFill/>
          <a:ln>
            <a:noFill/>
          </a:ln>
        </p:spPr>
      </p:pic>
      <p:pic>
        <p:nvPicPr>
          <p:cNvPr id="1626" name="Shape 1626"/>
          <p:cNvPicPr preferRelativeResize="0"/>
          <p:nvPr/>
        </p:nvPicPr>
        <p:blipFill rotWithShape="1">
          <a:blip r:embed="rId5">
            <a:alphaModFix/>
          </a:blip>
          <a:srcRect b="0" l="0" r="0" t="0"/>
          <a:stretch/>
        </p:blipFill>
        <p:spPr>
          <a:xfrm>
            <a:off x="1462087" y="3514725"/>
            <a:ext cx="4638674" cy="2609849"/>
          </a:xfrm>
          <a:prstGeom prst="rect">
            <a:avLst/>
          </a:prstGeom>
          <a:noFill/>
          <a:ln>
            <a:noFill/>
          </a:ln>
        </p:spPr>
      </p:pic>
    </p:spTree>
  </p:cSld>
  <p:clrMapOvr>
    <a:masterClrMapping/>
  </p:clrMapOvr>
  <p:transition spd="slow">
    <p:cut/>
  </p:transition>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0" name="Shape 1630"/>
        <p:cNvGrpSpPr/>
        <p:nvPr/>
      </p:nvGrpSpPr>
      <p:grpSpPr>
        <a:xfrm>
          <a:off x="0" y="0"/>
          <a:ext cx="0" cy="0"/>
          <a:chOff x="0" y="0"/>
          <a:chExt cx="0" cy="0"/>
        </a:xfrm>
      </p:grpSpPr>
      <p:sp>
        <p:nvSpPr>
          <p:cNvPr id="1631" name="Shape 1631"/>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5:</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Tivoli Job Streams</a:t>
            </a:r>
          </a:p>
        </p:txBody>
      </p:sp>
      <p:sp>
        <p:nvSpPr>
          <p:cNvPr id="1632" name="Shape 163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33" name="Shape 163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8" name="Shape 1638"/>
        <p:cNvGrpSpPr/>
        <p:nvPr/>
      </p:nvGrpSpPr>
      <p:grpSpPr>
        <a:xfrm>
          <a:off x="0" y="0"/>
          <a:ext cx="0" cy="0"/>
          <a:chOff x="0" y="0"/>
          <a:chExt cx="0" cy="0"/>
        </a:xfrm>
      </p:grpSpPr>
      <p:sp>
        <p:nvSpPr>
          <p:cNvPr id="1639" name="Shape 1639"/>
          <p:cNvSpPr/>
          <p:nvPr/>
        </p:nvSpPr>
        <p:spPr>
          <a:xfrm>
            <a:off x="382771" y="2947916"/>
            <a:ext cx="8761228" cy="2975211"/>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640" name="Shape 1640"/>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641" name="Shape 1641"/>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BAAR Introduction</a:t>
            </a:r>
            <a:r>
              <a:rPr b="0" baseline="0" i="0" lang="en-US" sz="18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BAAR Technical Architecture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BAAR Batch Jobs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BAAR Billing Cycle</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Tivoli Job Streams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Tivoli Job Streams Overview</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Outlease Job Streams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R6/R7 Claims Job Streams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Manual Business Lines Job Stetams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AAS/ITS Job Streams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Telecom/WAN Job Streams</a:t>
            </a: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Data Exchanges with Pegasys</a:t>
            </a:r>
          </a:p>
        </p:txBody>
      </p:sp>
      <p:sp>
        <p:nvSpPr>
          <p:cNvPr id="1642" name="Shape 164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43" name="Shape 164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7" name="Shape 1647"/>
        <p:cNvGrpSpPr/>
        <p:nvPr/>
      </p:nvGrpSpPr>
      <p:grpSpPr>
        <a:xfrm>
          <a:off x="0" y="0"/>
          <a:ext cx="0" cy="0"/>
          <a:chOff x="0" y="0"/>
          <a:chExt cx="0" cy="0"/>
        </a:xfrm>
      </p:grpSpPr>
      <p:sp>
        <p:nvSpPr>
          <p:cNvPr id="1648" name="Shape 1648"/>
          <p:cNvSpPr/>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Tivoli Job Streams Overview</a:t>
            </a:r>
          </a:p>
        </p:txBody>
      </p:sp>
      <p:sp>
        <p:nvSpPr>
          <p:cNvPr id="1649" name="Shape 1649"/>
          <p:cNvSpPr/>
          <p:nvPr/>
        </p:nvSpPr>
        <p:spPr>
          <a:xfrm>
            <a:off x="446087" y="1163637"/>
            <a:ext cx="8445500" cy="4767262"/>
          </a:xfrm>
          <a:prstGeom prst="rect">
            <a:avLst/>
          </a:prstGeom>
          <a:noFill/>
          <a:ln>
            <a:noFill/>
          </a:ln>
        </p:spPr>
        <p:txBody>
          <a:bodyPr anchorCtr="0" anchor="t" bIns="45700" lIns="91425" rIns="91425" tIns="45700">
            <a:noAutofit/>
          </a:bodyPr>
          <a:lstStyle/>
          <a:p>
            <a:pPr indent="-231775" lvl="0" marL="231775" marR="0" rtl="0" algn="l">
              <a:lnSpc>
                <a:spcPct val="120000"/>
              </a:lnSpc>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BAAR Billing Cycles, and their timing, scheduling and dependencies are established using </a:t>
            </a:r>
            <a:r>
              <a:rPr b="0" baseline="0" i="0" lang="en-US" sz="2000" u="sng" cap="none" strike="noStrike">
                <a:solidFill>
                  <a:schemeClr val="dk1"/>
                </a:solidFill>
                <a:latin typeface="Arial"/>
                <a:ea typeface="Arial"/>
                <a:cs typeface="Arial"/>
                <a:sym typeface="Arial"/>
              </a:rPr>
              <a:t>IBM® Tivoli® Workload Scheduler</a:t>
            </a:r>
          </a:p>
          <a:p>
            <a:pPr indent="-231775" lvl="0" marL="231775" marR="0" rtl="0" algn="l">
              <a:lnSpc>
                <a:spcPct val="120000"/>
              </a:lnSpc>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More </a:t>
            </a:r>
            <a:r>
              <a:rPr b="0" baseline="0" i="0" lang="en-US" sz="2000" u="sng" cap="none" strike="noStrike">
                <a:solidFill>
                  <a:schemeClr val="dk1"/>
                </a:solidFill>
                <a:latin typeface="Arial"/>
                <a:ea typeface="Arial"/>
                <a:cs typeface="Arial"/>
                <a:sym typeface="Arial"/>
              </a:rPr>
              <a:t>automation</a:t>
            </a:r>
            <a:r>
              <a:rPr b="0" baseline="0" i="0" lang="en-US" sz="2000" u="none" cap="none" strike="noStrike">
                <a:solidFill>
                  <a:schemeClr val="dk1"/>
                </a:solidFill>
                <a:latin typeface="Arial"/>
                <a:ea typeface="Arial"/>
                <a:cs typeface="Arial"/>
                <a:sym typeface="Arial"/>
              </a:rPr>
              <a:t> based on file, time, prior job completion</a:t>
            </a:r>
          </a:p>
          <a:p>
            <a:pPr indent="-231775" lvl="0" marL="231775" marR="0" rtl="0" algn="l">
              <a:lnSpc>
                <a:spcPct val="120000"/>
              </a:lnSpc>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Identify jobs that can </a:t>
            </a:r>
            <a:r>
              <a:rPr b="0" baseline="0" i="0" lang="en-US" sz="2000" u="sng" cap="none" strike="noStrike">
                <a:solidFill>
                  <a:schemeClr val="dk1"/>
                </a:solidFill>
                <a:latin typeface="Arial"/>
                <a:ea typeface="Arial"/>
                <a:cs typeface="Arial"/>
                <a:sym typeface="Arial"/>
              </a:rPr>
              <a:t>run off-hours</a:t>
            </a:r>
          </a:p>
          <a:p>
            <a:pPr indent="-231775" lvl="0" marL="231775" marR="0" rtl="0" algn="l">
              <a:lnSpc>
                <a:spcPct val="120000"/>
              </a:lnSpc>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Run non-BAAR and BAAR jobs in </a:t>
            </a:r>
            <a:r>
              <a:rPr b="0" baseline="0" i="0" lang="en-US" sz="2000" u="sng" cap="none" strike="noStrike">
                <a:solidFill>
                  <a:schemeClr val="dk1"/>
                </a:solidFill>
                <a:latin typeface="Arial"/>
                <a:ea typeface="Arial"/>
                <a:cs typeface="Arial"/>
                <a:sym typeface="Arial"/>
              </a:rPr>
              <a:t>parallel</a:t>
            </a:r>
          </a:p>
          <a:p>
            <a:pPr indent="-231775" lvl="0" marL="231775" marR="0" rtl="0" algn="l">
              <a:lnSpc>
                <a:spcPct val="120000"/>
              </a:lnSpc>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Kick off mscripts that </a:t>
            </a:r>
            <a:r>
              <a:rPr b="0" baseline="0" i="0" lang="en-US" sz="2000" u="sng" cap="none" strike="noStrike">
                <a:solidFill>
                  <a:schemeClr val="dk1"/>
                </a:solidFill>
                <a:latin typeface="Arial"/>
                <a:ea typeface="Arial"/>
                <a:cs typeface="Arial"/>
                <a:sym typeface="Arial"/>
              </a:rPr>
              <a:t>“wrap” batch jobs</a:t>
            </a:r>
          </a:p>
        </p:txBody>
      </p:sp>
      <p:sp>
        <p:nvSpPr>
          <p:cNvPr id="1650" name="Shape 165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51" name="Shape 165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5" name="Shape 1655"/>
        <p:cNvGrpSpPr/>
        <p:nvPr/>
      </p:nvGrpSpPr>
      <p:grpSpPr>
        <a:xfrm>
          <a:off x="0" y="0"/>
          <a:ext cx="0" cy="0"/>
          <a:chOff x="0" y="0"/>
          <a:chExt cx="0" cy="0"/>
        </a:xfrm>
      </p:grpSpPr>
      <p:sp>
        <p:nvSpPr>
          <p:cNvPr id="1656" name="Shape 1656"/>
          <p:cNvSpPr/>
          <p:nvPr/>
        </p:nvSpPr>
        <p:spPr>
          <a:xfrm>
            <a:off x="7827963" y="6018028"/>
            <a:ext cx="1209710" cy="839972"/>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657" name="Shape 1657"/>
          <p:cNvSpPr/>
          <p:nvPr/>
        </p:nvSpPr>
        <p:spPr>
          <a:xfrm>
            <a:off x="446087" y="272339"/>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Tivoli Job Streams Overview (cont.)</a:t>
            </a:r>
          </a:p>
        </p:txBody>
      </p:sp>
      <p:sp>
        <p:nvSpPr>
          <p:cNvPr id="1658" name="Shape 165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59" name="Shape 1659"/>
          <p:cNvSpPr/>
          <p:nvPr/>
        </p:nvSpPr>
        <p:spPr>
          <a:xfrm>
            <a:off x="774164" y="1150144"/>
            <a:ext cx="3683535" cy="4767262"/>
          </a:xfrm>
          <a:prstGeom prst="rect">
            <a:avLst/>
          </a:prstGeom>
          <a:noFill/>
          <a:ln>
            <a:noFill/>
          </a:ln>
        </p:spPr>
        <p:txBody>
          <a:bodyPr anchorCtr="0" anchor="t" bIns="45700" lIns="91425" rIns="91425" tIns="45700">
            <a:noAutofit/>
          </a:bodyPr>
          <a:lstStyle/>
          <a:p>
            <a:pPr indent="-241300" lvl="0" marL="342900" marR="0" rtl="0" algn="l">
              <a:lnSpc>
                <a:spcPct val="120000"/>
              </a:lnSpc>
              <a:spcBef>
                <a:spcPts val="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Outlease</a:t>
            </a:r>
          </a:p>
          <a:p>
            <a:pPr indent="-241300" lvl="1" marL="800100" marR="0" rtl="0" algn="l">
              <a:lnSpc>
                <a:spcPct val="120000"/>
              </a:lnSpc>
              <a:spcBef>
                <a:spcPts val="600"/>
              </a:spcBef>
              <a:spcAft>
                <a:spcPts val="0"/>
              </a:spcAft>
              <a:buClr>
                <a:srgbClr val="AF242B"/>
              </a:buClr>
              <a:buSzPct val="75000"/>
              <a:buFont typeface="Noto Sans Symbols"/>
              <a:buChar char="•"/>
            </a:pPr>
            <a:r>
              <a:rPr b="0" baseline="0" i="0" lang="en-US" sz="1500" u="none" cap="none" strike="noStrike">
                <a:solidFill>
                  <a:srgbClr val="000000"/>
                </a:solidFill>
                <a:latin typeface="Arial"/>
                <a:ea typeface="Arial"/>
                <a:cs typeface="Arial"/>
                <a:sym typeface="Arial"/>
              </a:rPr>
              <a:t>BAAR_OUTLSE_BILL</a:t>
            </a:r>
          </a:p>
          <a:p>
            <a:pPr indent="-231775" lvl="0" marL="231775"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R6/R7 Claims</a:t>
            </a:r>
          </a:p>
          <a:p>
            <a:pPr indent="-231775" lvl="2" marL="688975" marR="0" rtl="0" algn="l">
              <a:lnSpc>
                <a:spcPct val="120000"/>
              </a:lnSpc>
              <a:spcBef>
                <a:spcPts val="600"/>
              </a:spcBef>
              <a:spcAft>
                <a:spcPts val="0"/>
              </a:spcAft>
              <a:buClr>
                <a:srgbClr val="AF242B"/>
              </a:buClr>
              <a:buSzPct val="75000"/>
              <a:buFont typeface="Noto Sans Symbols"/>
              <a:buChar char="•"/>
            </a:pPr>
            <a:r>
              <a:rPr b="0" baseline="0" i="0" lang="en-US" sz="1500" u="none" cap="none" strike="noStrike">
                <a:solidFill>
                  <a:srgbClr val="000000"/>
                </a:solidFill>
                <a:latin typeface="Arial"/>
                <a:ea typeface="Arial"/>
                <a:cs typeface="Arial"/>
                <a:sym typeface="Arial"/>
              </a:rPr>
              <a:t>BAAR_R67CLM_DAILY, BAAR_RWAHOTD_5</a:t>
            </a:r>
          </a:p>
          <a:p>
            <a:pPr indent="-231775" lvl="0" marL="231775"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R6 Manual Business Lines</a:t>
            </a:r>
          </a:p>
          <a:p>
            <a:pPr indent="-231775" lvl="2" marL="688975" marR="0" rtl="0" algn="l">
              <a:lnSpc>
                <a:spcPct val="120000"/>
              </a:lnSpc>
              <a:spcBef>
                <a:spcPts val="600"/>
              </a:spcBef>
              <a:spcAft>
                <a:spcPts val="0"/>
              </a:spcAft>
              <a:buClr>
                <a:srgbClr val="AF242B"/>
              </a:buClr>
              <a:buSzPct val="75000"/>
              <a:buFont typeface="Noto Sans Symbols"/>
              <a:buChar char="•"/>
            </a:pPr>
            <a:r>
              <a:rPr b="0" baseline="0" i="0" lang="en-US" sz="1500" u="none" cap="none" strike="noStrike">
                <a:solidFill>
                  <a:srgbClr val="000000"/>
                </a:solidFill>
                <a:latin typeface="Arial"/>
                <a:ea typeface="Arial"/>
                <a:cs typeface="Arial"/>
                <a:sym typeface="Arial"/>
              </a:rPr>
              <a:t>BAAR_MAN_3, BAAR_MAN_2</a:t>
            </a:r>
          </a:p>
          <a:p>
            <a:pPr indent="-241300" lvl="0" marL="3429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R7 Manual Business Lines</a:t>
            </a:r>
          </a:p>
          <a:p>
            <a:pPr indent="-241300" lvl="1" marL="800100" marR="0" rtl="0" algn="l">
              <a:lnSpc>
                <a:spcPct val="120000"/>
              </a:lnSpc>
              <a:spcBef>
                <a:spcPts val="600"/>
              </a:spcBef>
              <a:spcAft>
                <a:spcPts val="600"/>
              </a:spcAft>
              <a:buClr>
                <a:srgbClr val="AF242B"/>
              </a:buClr>
              <a:buSzPct val="80000"/>
              <a:buFont typeface="Noto Sans Symbols"/>
              <a:buChar char="•"/>
            </a:pPr>
            <a:r>
              <a:rPr b="0" baseline="0" i="0" lang="en-US" sz="1500" u="none" cap="none" strike="noStrike">
                <a:solidFill>
                  <a:schemeClr val="dk1"/>
                </a:solidFill>
                <a:latin typeface="Arial"/>
                <a:ea typeface="Arial"/>
                <a:cs typeface="Arial"/>
                <a:sym typeface="Arial"/>
              </a:rPr>
              <a:t>BAAR_R7MAN_MTH</a:t>
            </a:r>
            <a:r>
              <a:rPr b="0" baseline="0" i="0" lang="en-US" sz="1600" u="none" cap="none" strike="noStrike">
                <a:solidFill>
                  <a:schemeClr val="dk1"/>
                </a:solidFill>
                <a:latin typeface="Arial"/>
                <a:ea typeface="Arial"/>
                <a:cs typeface="Arial"/>
                <a:sym typeface="Arial"/>
              </a:rPr>
              <a:t>, </a:t>
            </a:r>
            <a:r>
              <a:rPr b="0" baseline="0" i="0" lang="en-US" sz="1500" u="none" cap="none" strike="noStrike">
                <a:solidFill>
                  <a:srgbClr val="000000"/>
                </a:solidFill>
                <a:latin typeface="Arial"/>
                <a:ea typeface="Arial"/>
                <a:cs typeface="Arial"/>
                <a:sym typeface="Arial"/>
              </a:rPr>
              <a:t>BAAR_RWAHOTD_5, </a:t>
            </a:r>
            <a:r>
              <a:rPr b="0" baseline="0" i="0" lang="en-US" sz="1500" u="none" cap="none" strike="noStrike">
                <a:solidFill>
                  <a:schemeClr val="dk1"/>
                </a:solidFill>
                <a:latin typeface="Arial"/>
                <a:ea typeface="Arial"/>
                <a:cs typeface="Arial"/>
                <a:sym typeface="Arial"/>
              </a:rPr>
              <a:t>BAAR_RWAHOTD_WF, </a:t>
            </a:r>
            <a:r>
              <a:rPr b="0" baseline="0" i="0" lang="en-US" sz="1500" u="none" cap="none" strike="noStrike">
                <a:solidFill>
                  <a:srgbClr val="000000"/>
                </a:solidFill>
                <a:latin typeface="Arial"/>
                <a:ea typeface="Arial"/>
                <a:cs typeface="Arial"/>
                <a:sym typeface="Arial"/>
              </a:rPr>
              <a:t>BAAR_RWAHOTD_1</a:t>
            </a:r>
          </a:p>
        </p:txBody>
      </p:sp>
      <p:sp>
        <p:nvSpPr>
          <p:cNvPr id="1660" name="Shape 1660"/>
          <p:cNvSpPr/>
          <p:nvPr/>
        </p:nvSpPr>
        <p:spPr>
          <a:xfrm>
            <a:off x="4457700" y="1150144"/>
            <a:ext cx="4579974" cy="4767262"/>
          </a:xfrm>
          <a:prstGeom prst="rect">
            <a:avLst/>
          </a:prstGeom>
          <a:noFill/>
          <a:ln>
            <a:noFill/>
          </a:ln>
        </p:spPr>
        <p:txBody>
          <a:bodyPr anchorCtr="0" anchor="t" bIns="45700" lIns="91425" rIns="91425" tIns="45700">
            <a:noAutofit/>
          </a:bodyPr>
          <a:lstStyle/>
          <a:p>
            <a:pPr indent="-241300" lvl="0" marL="342900" marR="0" rtl="0" algn="l">
              <a:lnSpc>
                <a:spcPct val="120000"/>
              </a:lnSpc>
              <a:spcBef>
                <a:spcPts val="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AAS</a:t>
            </a:r>
          </a:p>
          <a:p>
            <a:pPr indent="-241300" lvl="1" marL="800100" marR="0" rtl="0" algn="l">
              <a:lnSpc>
                <a:spcPct val="120000"/>
              </a:lnSpc>
              <a:spcBef>
                <a:spcPts val="600"/>
              </a:spcBef>
              <a:spcAft>
                <a:spcPts val="0"/>
              </a:spcAft>
              <a:buClr>
                <a:srgbClr val="AF242B"/>
              </a:buClr>
              <a:buSzPct val="75000"/>
              <a:buFont typeface="Noto Sans Symbols"/>
              <a:buChar char="•"/>
            </a:pPr>
            <a:r>
              <a:rPr b="0" baseline="0" i="0" lang="en-US" sz="1500" u="none" cap="none" strike="noStrike">
                <a:solidFill>
                  <a:schemeClr val="dk1"/>
                </a:solidFill>
                <a:latin typeface="Arial"/>
                <a:ea typeface="Arial"/>
                <a:cs typeface="Arial"/>
                <a:sym typeface="Arial"/>
              </a:rPr>
              <a:t>BAAR_AAS_DAY1</a:t>
            </a:r>
            <a:r>
              <a:rPr b="0" baseline="0" i="0" lang="en-US" sz="1500" u="none" cap="none" strike="noStrike">
                <a:solidFill>
                  <a:srgbClr val="000000"/>
                </a:solidFill>
                <a:latin typeface="Arial"/>
                <a:ea typeface="Arial"/>
                <a:cs typeface="Arial"/>
                <a:sym typeface="Arial"/>
              </a:rPr>
              <a:t>, BAAR_AAS_DAILY, BAAR_AAS_BILL, BAAR_AAS_DNEW</a:t>
            </a:r>
          </a:p>
          <a:p>
            <a:pPr indent="-241300" lvl="0" marL="3429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Telecom/WAN</a:t>
            </a:r>
          </a:p>
          <a:p>
            <a:pPr indent="-241300" lvl="1" marL="800100" marR="0" rtl="0" algn="l">
              <a:lnSpc>
                <a:spcPct val="120000"/>
              </a:lnSpc>
              <a:spcBef>
                <a:spcPts val="600"/>
              </a:spcBef>
              <a:spcAft>
                <a:spcPts val="0"/>
              </a:spcAft>
              <a:buClr>
                <a:srgbClr val="AF242B"/>
              </a:buClr>
              <a:buSzPct val="75000"/>
              <a:buFont typeface="Noto Sans Symbols"/>
              <a:buChar char="•"/>
            </a:pPr>
            <a:r>
              <a:rPr b="0" baseline="0" i="0" lang="en-US" sz="1500" u="none" cap="none" strike="noStrike">
                <a:solidFill>
                  <a:srgbClr val="000000"/>
                </a:solidFill>
                <a:latin typeface="Arial"/>
                <a:ea typeface="Arial"/>
                <a:cs typeface="Arial"/>
                <a:sym typeface="Arial"/>
              </a:rPr>
              <a:t>BAAR_TELW_DAILY, BAAR_TEL_DNEW, </a:t>
            </a:r>
            <a:r>
              <a:rPr b="0" baseline="0" i="0" lang="en-US" sz="1500" u="none" cap="none" strike="noStrike">
                <a:solidFill>
                  <a:schemeClr val="dk1"/>
                </a:solidFill>
                <a:latin typeface="Arial"/>
                <a:ea typeface="Arial"/>
                <a:cs typeface="Arial"/>
                <a:sym typeface="Arial"/>
              </a:rPr>
              <a:t>BAAR_TEL_BILL, BAAR_WAN_DNEW, BAAR_WAN_BILL</a:t>
            </a:r>
          </a:p>
          <a:p>
            <a:pPr indent="-231775" lvl="0" marL="231775"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External Services</a:t>
            </a:r>
          </a:p>
          <a:p>
            <a:pPr indent="-231775" lvl="2" marL="688975" marR="0" rtl="0" algn="l">
              <a:lnSpc>
                <a:spcPct val="120000"/>
              </a:lnSpc>
              <a:spcBef>
                <a:spcPts val="600"/>
              </a:spcBef>
              <a:spcAft>
                <a:spcPts val="0"/>
              </a:spcAft>
              <a:buClr>
                <a:srgbClr val="AF242B"/>
              </a:buClr>
              <a:buSzPct val="75000"/>
              <a:buFont typeface="Noto Sans Symbols"/>
              <a:buChar char="•"/>
            </a:pPr>
            <a:r>
              <a:rPr b="0" baseline="0" i="0" lang="en-US" sz="1500" u="none" cap="none" strike="noStrike">
                <a:solidFill>
                  <a:schemeClr val="dk1"/>
                </a:solidFill>
                <a:latin typeface="Arial"/>
                <a:ea typeface="Arial"/>
                <a:cs typeface="Arial"/>
                <a:sym typeface="Arial"/>
              </a:rPr>
              <a:t>BAAR_MAN_2, BAAR_MAN_4</a:t>
            </a:r>
          </a:p>
          <a:p>
            <a:pPr indent="-231775" lvl="1" marL="231775"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Multiple business lines</a:t>
            </a:r>
          </a:p>
          <a:p>
            <a:pPr indent="-231775" lvl="2" marL="688975" marR="0" rtl="0" algn="l">
              <a:lnSpc>
                <a:spcPct val="120000"/>
              </a:lnSpc>
              <a:spcBef>
                <a:spcPts val="600"/>
              </a:spcBef>
              <a:spcAft>
                <a:spcPts val="0"/>
              </a:spcAft>
              <a:buClr>
                <a:srgbClr val="AF242B"/>
              </a:buClr>
              <a:buSzPct val="75000"/>
              <a:buFont typeface="Noto Sans Symbols"/>
              <a:buChar char="•"/>
            </a:pPr>
            <a:r>
              <a:rPr b="0" baseline="0" i="0" lang="en-US" sz="1500" u="none" cap="none" strike="noStrike">
                <a:solidFill>
                  <a:srgbClr val="000000"/>
                </a:solidFill>
                <a:latin typeface="Arial"/>
                <a:ea typeface="Arial"/>
                <a:cs typeface="Arial"/>
                <a:sym typeface="Arial"/>
              </a:rPr>
              <a:t>LAST-1, ME+2, R6/R7 Dun, </a:t>
            </a:r>
            <a:r>
              <a:rPr b="0" baseline="0" i="0" lang="en-US" sz="1500" u="none" cap="none" strike="noStrike">
                <a:solidFill>
                  <a:schemeClr val="dk1"/>
                </a:solidFill>
                <a:latin typeface="Arial"/>
                <a:ea typeface="Arial"/>
                <a:cs typeface="Arial"/>
                <a:sym typeface="Arial"/>
              </a:rPr>
              <a:t>DMMON_THRU_FRI_S</a:t>
            </a:r>
            <a:r>
              <a:rPr b="0" baseline="0" i="0" lang="en-US" sz="1500" u="none" cap="none" strike="noStrike">
                <a:solidFill>
                  <a:srgbClr val="000000"/>
                </a:solidFill>
                <a:latin typeface="Arial"/>
                <a:ea typeface="Arial"/>
                <a:cs typeface="Arial"/>
                <a:sym typeface="Arial"/>
              </a:rPr>
              <a:t>, BAAR_R6_A4LOSS, BAAR_R7_A4LOSS</a:t>
            </a:r>
          </a:p>
          <a:p>
            <a:pPr indent="-169862" lvl="1" marL="800100" marR="0" rtl="0" algn="l">
              <a:lnSpc>
                <a:spcPct val="120000"/>
              </a:lnSpc>
              <a:spcBef>
                <a:spcPts val="600"/>
              </a:spcBef>
              <a:spcAft>
                <a:spcPts val="600"/>
              </a:spcAft>
              <a:buClr>
                <a:srgbClr val="AF242B"/>
              </a:buClr>
              <a:buFont typeface="Noto Sans Symbols"/>
              <a:buNone/>
            </a:pPr>
            <a:r>
              <a:t/>
            </a:r>
            <a:endParaRPr b="0" baseline="0" i="0" sz="1500" u="none" cap="none" strike="noStrike">
              <a:solidFill>
                <a:srgbClr val="000000"/>
              </a:solidFill>
              <a:latin typeface="Arial"/>
              <a:ea typeface="Arial"/>
              <a:cs typeface="Arial"/>
              <a:sym typeface="Arial"/>
            </a:endParaRPr>
          </a:p>
        </p:txBody>
      </p:sp>
      <p:sp>
        <p:nvSpPr>
          <p:cNvPr id="1661" name="Shape 1661"/>
          <p:cNvSpPr/>
          <p:nvPr/>
        </p:nvSpPr>
        <p:spPr>
          <a:xfrm>
            <a:off x="573679" y="6120905"/>
            <a:ext cx="8134386" cy="1197740"/>
          </a:xfrm>
          <a:prstGeom prst="rect">
            <a:avLst/>
          </a:prstGeom>
          <a:noFill/>
          <a:ln>
            <a:noFill/>
          </a:ln>
        </p:spPr>
        <p:txBody>
          <a:bodyPr anchorCtr="0" anchor="t" bIns="45700" lIns="91425" rIns="91425" tIns="45700">
            <a:noAutofit/>
          </a:bodyPr>
          <a:lstStyle/>
          <a:p>
            <a:pPr indent="0" lvl="0" marL="0" marR="0" rtl="0" algn="l">
              <a:lnSpc>
                <a:spcPct val="120000"/>
              </a:lnSpc>
              <a:spcBef>
                <a:spcPts val="0"/>
              </a:spcBef>
              <a:spcAft>
                <a:spcPts val="600"/>
              </a:spcAft>
              <a:buSzPct val="25000"/>
              <a:buNone/>
            </a:pPr>
            <a:r>
              <a:rPr b="0" baseline="0" i="1" lang="en-US" sz="1300" u="sng" cap="none" strike="noStrike">
                <a:solidFill>
                  <a:srgbClr val="000000"/>
                </a:solidFill>
                <a:latin typeface="Arial"/>
                <a:ea typeface="Arial"/>
                <a:cs typeface="Arial"/>
                <a:sym typeface="Arial"/>
              </a:rPr>
              <a:t>Note</a:t>
            </a:r>
            <a:r>
              <a:rPr b="0" baseline="0" i="1" lang="en-US" sz="1300" u="none" cap="none" strike="noStrike">
                <a:solidFill>
                  <a:srgbClr val="000000"/>
                </a:solidFill>
                <a:latin typeface="Arial"/>
                <a:ea typeface="Arial"/>
                <a:cs typeface="Arial"/>
                <a:sym typeface="Arial"/>
              </a:rPr>
              <a:t>:</a:t>
            </a:r>
            <a:r>
              <a:rPr b="0" baseline="0" i="0" lang="en-US" sz="1300" u="none" cap="none" strike="noStrike">
                <a:solidFill>
                  <a:srgbClr val="000000"/>
                </a:solidFill>
                <a:latin typeface="Arial"/>
                <a:ea typeface="Arial"/>
                <a:cs typeface="Arial"/>
                <a:sym typeface="Arial"/>
              </a:rPr>
              <a:t> Some batch jobs for Phase 3 business lines were </a:t>
            </a:r>
            <a:r>
              <a:rPr b="1" baseline="0" i="0" lang="en-US" sz="1300" u="sng" cap="none" strike="noStrike">
                <a:solidFill>
                  <a:srgbClr val="000000"/>
                </a:solidFill>
                <a:latin typeface="Arial"/>
                <a:ea typeface="Arial"/>
                <a:cs typeface="Arial"/>
                <a:sym typeface="Arial"/>
              </a:rPr>
              <a:t>added to Phase 1 or Phase 2 job streams</a:t>
            </a:r>
            <a:r>
              <a:rPr b="0" baseline="0" i="0" lang="en-US" sz="1300" u="none" cap="none" strike="noStrike">
                <a:solidFill>
                  <a:srgbClr val="000000"/>
                </a:solidFill>
                <a:latin typeface="Arial"/>
                <a:ea typeface="Arial"/>
                <a:cs typeface="Arial"/>
                <a:sym typeface="Arial"/>
              </a:rPr>
              <a:t> based on timing needed. These are included in the list above and on the following slides.</a:t>
            </a:r>
          </a:p>
        </p:txBody>
      </p:sp>
    </p:spTree>
  </p:cSld>
  <p:clrMapOvr>
    <a:masterClrMapping/>
  </p:clrMapOvr>
  <p:transition spd="slow">
    <p:cut/>
  </p:transition>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5" name="Shape 1665"/>
        <p:cNvGrpSpPr/>
        <p:nvPr/>
      </p:nvGrpSpPr>
      <p:grpSpPr>
        <a:xfrm>
          <a:off x="0" y="0"/>
          <a:ext cx="0" cy="0"/>
          <a:chOff x="0" y="0"/>
          <a:chExt cx="0" cy="0"/>
        </a:xfrm>
      </p:grpSpPr>
      <p:sp>
        <p:nvSpPr>
          <p:cNvPr id="1666" name="Shape 1666"/>
          <p:cNvSpPr/>
          <p:nvPr/>
        </p:nvSpPr>
        <p:spPr>
          <a:xfrm>
            <a:off x="446087" y="1392237"/>
            <a:ext cx="8445500" cy="789781"/>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BAAR_OUTLSE_BILL (Day 4)</a:t>
            </a:r>
          </a:p>
        </p:txBody>
      </p:sp>
      <p:sp>
        <p:nvSpPr>
          <p:cNvPr id="1667" name="Shape 1667"/>
          <p:cNvSpPr/>
          <p:nvPr/>
        </p:nvSpPr>
        <p:spPr>
          <a:xfrm>
            <a:off x="446087" y="272339"/>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Outlease Job Streams</a:t>
            </a:r>
          </a:p>
        </p:txBody>
      </p:sp>
      <p:sp>
        <p:nvSpPr>
          <p:cNvPr id="1668" name="Shape 166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69" name="Shape 166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70" name="Shape 1670"/>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graphicFrame>
        <p:nvGraphicFramePr>
          <p:cNvPr id="1671" name="Shape 1671"/>
          <p:cNvGraphicFramePr/>
          <p:nvPr/>
        </p:nvGraphicFramePr>
        <p:xfrm>
          <a:off x="1137204" y="2112334"/>
          <a:ext cx="3000000" cy="3000000"/>
        </p:xfrm>
        <a:graphic>
          <a:graphicData uri="http://schemas.openxmlformats.org/drawingml/2006/table">
            <a:tbl>
              <a:tblPr>
                <a:noFill/>
                <a:tableStyleId>{86C0BAC7-C69D-44F3-9479-CFDE3DF7A8B2}</a:tableStyleId>
              </a:tblPr>
              <a:tblGrid>
                <a:gridCol w="3706125"/>
                <a:gridCol w="3433900"/>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1" baseline="0" i="0" lang="en-US" sz="1800" u="none" cap="none" strike="noStrike">
                          <a:solidFill>
                            <a:srgbClr val="000000"/>
                          </a:solidFill>
                          <a:latin typeface="Arial"/>
                          <a:ea typeface="Arial"/>
                          <a:cs typeface="Arial"/>
                          <a:sym typeface="Arial"/>
                        </a:rPr>
                        <a:t>Batch Job</a:t>
                      </a:r>
                    </a:p>
                  </a:txBody>
                  <a:tcPr marT="45725" marB="45725" marR="91450" marL="91450" anchor="b">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1" baseline="0" i="0" lang="en-US" sz="1800" u="none" cap="none" strike="noStrike">
                          <a:solidFill>
                            <a:srgbClr val="000000"/>
                          </a:solidFill>
                          <a:latin typeface="Arial"/>
                          <a:ea typeface="Arial"/>
                          <a:cs typeface="Arial"/>
                          <a:sym typeface="Arial"/>
                        </a:rPr>
                        <a:t>Batch Instance</a:t>
                      </a:r>
                    </a:p>
                  </a:txBody>
                  <a:tcPr marT="45725" marB="45725" marR="91450" marL="91450" anchor="b">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342900" lvl="0" marL="3429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Project Bill Generation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800" u="none" cap="none" strike="noStrike">
                          <a:solidFill>
                            <a:schemeClr val="dk1"/>
                          </a:solidFill>
                          <a:latin typeface="Arial"/>
                          <a:ea typeface="Arial"/>
                          <a:cs typeface="Arial"/>
                          <a:sym typeface="Arial"/>
                        </a:rPr>
                        <a:t>OLPROJBILL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Overdue Charges Generation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800" u="none" cap="none" strike="noStrike">
                          <a:solidFill>
                            <a:schemeClr val="dk1"/>
                          </a:solidFill>
                          <a:latin typeface="Arial"/>
                          <a:ea typeface="Arial"/>
                          <a:cs typeface="Arial"/>
                          <a:sym typeface="Arial"/>
                        </a:rPr>
                        <a:t>BAAROLAROVERDUE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87325">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aseline="0" lang="en-US" sz="1800" u="none" cap="none" strike="noStrike">
                          <a:solidFill>
                            <a:schemeClr val="dk1"/>
                          </a:solidFill>
                          <a:latin typeface="Arial"/>
                          <a:ea typeface="Arial"/>
                          <a:cs typeface="Arial"/>
                          <a:sym typeface="Arial"/>
                        </a:rPr>
                        <a:t>Credit App</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0" baseline="0" lang="en-US" sz="1800" u="none" cap="none" strike="noStrike">
                          <a:solidFill>
                            <a:schemeClr val="dk1"/>
                          </a:solidFill>
                          <a:latin typeface="Arial"/>
                          <a:ea typeface="Arial"/>
                          <a:cs typeface="Arial"/>
                          <a:sym typeface="Arial"/>
                        </a:rPr>
                        <a:t>OLNIARCRDAPP</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Bill Generation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800" u="none" cap="none" strike="noStrike">
                          <a:solidFill>
                            <a:schemeClr val="dk1"/>
                          </a:solidFill>
                          <a:latin typeface="Arial"/>
                          <a:ea typeface="Arial"/>
                          <a:cs typeface="Arial"/>
                          <a:sym typeface="Arial"/>
                        </a:rPr>
                        <a:t>OLNIARBILLGEN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55600">
                <a:tc>
                  <a:txBody>
                    <a:bodyPr>
                      <a:noAutofit/>
                    </a:bodyPr>
                    <a:lstStyle/>
                    <a:p>
                      <a:pPr indent="-342900" lvl="0" marL="3429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Dunning</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800" u="none" cap="none" strike="noStrike">
                          <a:solidFill>
                            <a:schemeClr val="dk1"/>
                          </a:solidFill>
                          <a:latin typeface="Arial"/>
                          <a:ea typeface="Arial"/>
                          <a:cs typeface="Arial"/>
                          <a:sym typeface="Arial"/>
                        </a:rPr>
                        <a:t>ARDUNNINGOL1NF</a:t>
                      </a:r>
                    </a:p>
                    <a:p>
                      <a:pPr indent="-342900" lvl="0" marL="342900" marR="0" rtl="0" algn="l">
                        <a:lnSpc>
                          <a:spcPct val="100000"/>
                        </a:lnSpc>
                        <a:spcBef>
                          <a:spcPts val="0"/>
                        </a:spcBef>
                        <a:spcAft>
                          <a:spcPts val="0"/>
                        </a:spcAft>
                        <a:buClr>
                          <a:schemeClr val="dk1"/>
                        </a:buClr>
                        <a:buSzPct val="25000"/>
                        <a:buFont typeface="Arial"/>
                        <a:buNone/>
                      </a:pPr>
                      <a:r>
                        <a:rPr b="0" baseline="0" lang="en-US" sz="1800" u="none" cap="none" strike="noStrike">
                          <a:solidFill>
                            <a:schemeClr val="dk1"/>
                          </a:solidFill>
                          <a:latin typeface="Arial"/>
                          <a:ea typeface="Arial"/>
                          <a:cs typeface="Arial"/>
                          <a:sym typeface="Arial"/>
                        </a:rPr>
                        <a:t>ARDUNNINGOL23NF</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455612" y="379287"/>
            <a:ext cx="843320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 3 Automated Business Lines: </a:t>
            </a:r>
            <a:br>
              <a:rPr b="1" baseline="0" i="0" lang="en-US" sz="28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Waves 3.3 and 3.4 </a:t>
            </a:r>
          </a:p>
        </p:txBody>
      </p:sp>
      <p:graphicFrame>
        <p:nvGraphicFramePr>
          <p:cNvPr id="472" name="Shape 472"/>
          <p:cNvGraphicFramePr/>
          <p:nvPr/>
        </p:nvGraphicFramePr>
        <p:xfrm>
          <a:off x="1068542" y="1299563"/>
          <a:ext cx="3000000" cy="3000000"/>
        </p:xfrm>
        <a:graphic>
          <a:graphicData uri="http://schemas.openxmlformats.org/drawingml/2006/table">
            <a:tbl>
              <a:tblPr bandRow="1" firstCol="1" firstRow="1">
                <a:noFill/>
                <a:tableStyleId>{5F428B6C-4DD8-42B0-9822-0C083C0FF9E4}</a:tableStyleId>
              </a:tblPr>
              <a:tblGrid>
                <a:gridCol w="1987750"/>
                <a:gridCol w="2138100"/>
                <a:gridCol w="1133075"/>
                <a:gridCol w="1570150"/>
              </a:tblGrid>
              <a:tr h="357125">
                <a:tc>
                  <a:txBody>
                    <a:bodyPr>
                      <a:noAutofit/>
                    </a:bodyPr>
                    <a:lstStyle/>
                    <a:p>
                      <a:pPr indent="0" lvl="0" marL="0" marR="0" rtl="0" algn="ctr">
                        <a:spcBef>
                          <a:spcPts val="0"/>
                        </a:spcBef>
                        <a:buSzPct val="25000"/>
                        <a:buNone/>
                      </a:pPr>
                      <a:r>
                        <a:rPr baseline="0" lang="en-US" sz="1200" u="none" cap="none" strike="noStrike"/>
                        <a:t>Business Line (Full Name)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Business Line (Short Name)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Wave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Finance Division</a:t>
                      </a:r>
                    </a:p>
                  </a:txBody>
                  <a:tcPr marT="0" marB="0" marR="68575" marL="68575" anchor="ctr">
                    <a:solidFill>
                      <a:srgbClr val="44969F"/>
                    </a:solidFill>
                  </a:tcPr>
                </a:tc>
              </a:tr>
              <a:tr h="472875">
                <a:tc>
                  <a:txBody>
                    <a:bodyPr>
                      <a:noAutofit/>
                    </a:bodyPr>
                    <a:lstStyle/>
                    <a:p>
                      <a:pPr indent="0" lvl="0" marL="0" marR="0" rtl="0" algn="l">
                        <a:spcBef>
                          <a:spcPts val="0"/>
                        </a:spcBef>
                        <a:buSzPct val="25000"/>
                        <a:buNone/>
                      </a:pPr>
                      <a:r>
                        <a:rPr baseline="0" lang="en-US" sz="1200" u="none" cap="none" strike="noStrike"/>
                        <a:t>Claims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R6CLAIMS, R7CLAIMS</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 and 7</a:t>
                      </a:r>
                    </a:p>
                  </a:txBody>
                  <a:tcPr marT="0" marB="0" marR="68575" marL="68575" anchor="ctr">
                    <a:solidFill>
                      <a:srgbClr val="BADDE1"/>
                    </a:solidFill>
                  </a:tcPr>
                </a:tc>
              </a:tr>
              <a:tr h="279475">
                <a:tc>
                  <a:txBody>
                    <a:bodyPr>
                      <a:noAutofit/>
                    </a:bodyPr>
                    <a:lstStyle/>
                    <a:p>
                      <a:pPr indent="0" lvl="0" marL="0" marR="0" rtl="0" algn="l">
                        <a:spcBef>
                          <a:spcPts val="0"/>
                        </a:spcBef>
                        <a:buSzPct val="25000"/>
                        <a:buNone/>
                      </a:pPr>
                      <a:r>
                        <a:rPr baseline="0" lang="en-US" sz="1200" u="none" cap="none" strike="noStrike"/>
                        <a:t>Outlease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OUTLEASE</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7</a:t>
                      </a:r>
                    </a:p>
                  </a:txBody>
                  <a:tcPr marT="0" marB="0" marR="68575" marL="68575" anchor="ctr">
                    <a:solidFill>
                      <a:schemeClr val="accent5"/>
                    </a:solidFill>
                  </a:tcPr>
                </a:tc>
              </a:tr>
              <a:tr h="535700">
                <a:tc>
                  <a:txBody>
                    <a:bodyPr>
                      <a:noAutofit/>
                    </a:bodyPr>
                    <a:lstStyle/>
                    <a:p>
                      <a:pPr indent="0" lvl="0" marL="0" marR="0" rtl="0" algn="l">
                        <a:spcBef>
                          <a:spcPts val="0"/>
                        </a:spcBef>
                        <a:buSzPct val="25000"/>
                        <a:buNone/>
                      </a:pPr>
                      <a:r>
                        <a:rPr baseline="0" lang="en-US" sz="1200" u="none" cap="none" strike="noStrike"/>
                        <a:t>National Assisted Acquisition Services-FEDSIM</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AASFEDSIM</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464350">
                <a:tc>
                  <a:txBody>
                    <a:bodyPr>
                      <a:noAutofit/>
                    </a:bodyPr>
                    <a:lstStyle/>
                    <a:p>
                      <a:pPr indent="0" lvl="0" marL="0" marR="0" rtl="0" algn="l">
                        <a:spcBef>
                          <a:spcPts val="0"/>
                        </a:spcBef>
                        <a:buSzPct val="25000"/>
                        <a:buNone/>
                      </a:pPr>
                      <a:r>
                        <a:rPr baseline="0" lang="en-US" sz="1200" u="none" cap="none" strike="noStrike"/>
                        <a:t>Regional Assisted Acquisition Services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AASREGIT</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535700">
                <a:tc>
                  <a:txBody>
                    <a:bodyPr>
                      <a:noAutofit/>
                    </a:bodyPr>
                    <a:lstStyle/>
                    <a:p>
                      <a:pPr indent="0" lvl="0" marL="0" marR="0" rtl="0" algn="l">
                        <a:spcBef>
                          <a:spcPts val="0"/>
                        </a:spcBef>
                        <a:buSzPct val="25000"/>
                        <a:buNone/>
                      </a:pPr>
                      <a:r>
                        <a:rPr baseline="0" lang="en-US" sz="1200" u="none" cap="none" strike="noStrike"/>
                        <a:t>Integrated Workplace Acquisition Center (IWAC)</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IWAC</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535700">
                <a:tc>
                  <a:txBody>
                    <a:bodyPr>
                      <a:noAutofit/>
                    </a:bodyPr>
                    <a:lstStyle/>
                    <a:p>
                      <a:pPr indent="0" lvl="0" marL="0" marR="0" rtl="0" algn="l">
                        <a:spcBef>
                          <a:spcPts val="0"/>
                        </a:spcBef>
                        <a:buSzPct val="25000"/>
                        <a:buNone/>
                      </a:pPr>
                      <a:r>
                        <a:rPr baseline="0" lang="en-US" sz="1200" u="none" cap="none" strike="noStrike"/>
                        <a:t>Regional Network Services-Expanded Services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ITSEXPSER</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279475">
                <a:tc>
                  <a:txBody>
                    <a:bodyPr>
                      <a:noAutofit/>
                    </a:bodyPr>
                    <a:lstStyle/>
                    <a:p>
                      <a:pPr indent="0" lvl="0" marL="0" marR="0" rtl="0" algn="l">
                        <a:spcBef>
                          <a:spcPts val="0"/>
                        </a:spcBef>
                        <a:buSzPct val="25000"/>
                        <a:buNone/>
                      </a:pPr>
                      <a:r>
                        <a:rPr baseline="0" lang="en-US" sz="1200" u="none" cap="none" strike="noStrike"/>
                        <a:t>Wide Area Network</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ITSWAN</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464350">
                <a:tc>
                  <a:txBody>
                    <a:bodyPr>
                      <a:noAutofit/>
                    </a:bodyPr>
                    <a:lstStyle/>
                    <a:p>
                      <a:pPr indent="0" lvl="0" marL="0" marR="0" rtl="0" algn="l">
                        <a:spcBef>
                          <a:spcPts val="0"/>
                        </a:spcBef>
                        <a:buSzPct val="25000"/>
                        <a:buNone/>
                      </a:pPr>
                      <a:r>
                        <a:rPr baseline="0" lang="en-US" sz="1200" u="none" cap="none" strike="noStrike"/>
                        <a:t>Regional Network Services-Telecom</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ITSREGTEL</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357125">
                <a:tc>
                  <a:txBody>
                    <a:bodyPr>
                      <a:noAutofit/>
                    </a:bodyPr>
                    <a:lstStyle/>
                    <a:p>
                      <a:pPr indent="0" lvl="0" marL="0" marR="0" rtl="0" algn="l">
                        <a:spcBef>
                          <a:spcPts val="0"/>
                        </a:spcBef>
                        <a:buSzPct val="25000"/>
                        <a:buNone/>
                      </a:pPr>
                      <a:r>
                        <a:rPr baseline="0" lang="en-US" sz="1200" u="none" cap="none" strike="noStrike"/>
                        <a:t>National IT Commodity Program</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ITSNATITCM</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279475">
                <a:tc>
                  <a:txBody>
                    <a:bodyPr>
                      <a:noAutofit/>
                    </a:bodyPr>
                    <a:lstStyle/>
                    <a:p>
                      <a:pPr indent="0" lvl="0" marL="0" marR="0" rtl="0" algn="l">
                        <a:spcBef>
                          <a:spcPts val="0"/>
                        </a:spcBef>
                        <a:buSzPct val="25000"/>
                        <a:buNone/>
                      </a:pPr>
                      <a:r>
                        <a:rPr baseline="0" lang="en-US" sz="1200" u="none" cap="none" strike="noStrike"/>
                        <a:t>HSPD-12</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ITSHSPD12</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bl>
          </a:graphicData>
        </a:graphic>
      </p:graphicFrame>
      <p:sp>
        <p:nvSpPr>
          <p:cNvPr id="473" name="Shape 47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74" name="Shape 474"/>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5" name="Shape 1675"/>
        <p:cNvGrpSpPr/>
        <p:nvPr/>
      </p:nvGrpSpPr>
      <p:grpSpPr>
        <a:xfrm>
          <a:off x="0" y="0"/>
          <a:ext cx="0" cy="0"/>
          <a:chOff x="0" y="0"/>
          <a:chExt cx="0" cy="0"/>
        </a:xfrm>
      </p:grpSpPr>
      <p:sp>
        <p:nvSpPr>
          <p:cNvPr id="1676" name="Shape 1676"/>
          <p:cNvSpPr/>
          <p:nvPr/>
        </p:nvSpPr>
        <p:spPr>
          <a:xfrm>
            <a:off x="7772400" y="5773478"/>
            <a:ext cx="1233376" cy="99946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677" name="Shape 167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Outlease Job Stream</a:t>
            </a:r>
          </a:p>
        </p:txBody>
      </p:sp>
      <p:sp>
        <p:nvSpPr>
          <p:cNvPr id="1678" name="Shape 167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79" name="Shape 167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80" name="Shape 1680"/>
          <p:cNvSpPr/>
          <p:nvPr/>
        </p:nvSpPr>
        <p:spPr>
          <a:xfrm>
            <a:off x="446087" y="1163637"/>
            <a:ext cx="8445500" cy="789781"/>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Outlease Calendar</a:t>
            </a:r>
          </a:p>
        </p:txBody>
      </p:sp>
      <p:sp>
        <p:nvSpPr>
          <p:cNvPr id="1681" name="Shape 1681"/>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1682" name="Shape 1682"/>
          <p:cNvPicPr preferRelativeResize="0"/>
          <p:nvPr/>
        </p:nvPicPr>
        <p:blipFill rotWithShape="1">
          <a:blip r:embed="rId3">
            <a:alphaModFix/>
          </a:blip>
          <a:srcRect b="0" l="0" r="0" t="0"/>
          <a:stretch/>
        </p:blipFill>
        <p:spPr>
          <a:xfrm>
            <a:off x="446087" y="1698238"/>
            <a:ext cx="8629649" cy="4674779"/>
          </a:xfrm>
          <a:prstGeom prst="rect">
            <a:avLst/>
          </a:prstGeom>
          <a:noFill/>
          <a:ln>
            <a:noFill/>
          </a:ln>
        </p:spPr>
      </p:pic>
    </p:spTree>
  </p:cSld>
  <p:clrMapOvr>
    <a:masterClrMapping/>
  </p:clrMapOvr>
  <p:transition spd="slow">
    <p:cut/>
  </p:transition>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6" name="Shape 1686"/>
        <p:cNvGrpSpPr/>
        <p:nvPr/>
      </p:nvGrpSpPr>
      <p:grpSpPr>
        <a:xfrm>
          <a:off x="0" y="0"/>
          <a:ext cx="0" cy="0"/>
          <a:chOff x="0" y="0"/>
          <a:chExt cx="0" cy="0"/>
        </a:xfrm>
      </p:grpSpPr>
      <p:sp>
        <p:nvSpPr>
          <p:cNvPr id="1687" name="Shape 1687"/>
          <p:cNvSpPr/>
          <p:nvPr/>
        </p:nvSpPr>
        <p:spPr>
          <a:xfrm>
            <a:off x="446087" y="1163637"/>
            <a:ext cx="8445500"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No Monthly cycle</a:t>
            </a:r>
          </a:p>
          <a:p>
            <a:pPr indent="-238125" lvl="0" marL="454025"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BAAR_R67CLM_DAILY  </a:t>
            </a:r>
          </a:p>
        </p:txBody>
      </p:sp>
      <p:sp>
        <p:nvSpPr>
          <p:cNvPr id="1688" name="Shape 1688"/>
          <p:cNvSpPr/>
          <p:nvPr/>
        </p:nvSpPr>
        <p:spPr>
          <a:xfrm>
            <a:off x="446087" y="272339"/>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R6/R7 Claims Job Streams</a:t>
            </a:r>
          </a:p>
        </p:txBody>
      </p:sp>
      <p:sp>
        <p:nvSpPr>
          <p:cNvPr id="1689" name="Shape 168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90" name="Shape 169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graphicFrame>
        <p:nvGraphicFramePr>
          <p:cNvPr id="1691" name="Shape 1691"/>
          <p:cNvGraphicFramePr/>
          <p:nvPr/>
        </p:nvGraphicFramePr>
        <p:xfrm>
          <a:off x="4914900" y="1163637"/>
          <a:ext cx="3000000" cy="3000000"/>
        </p:xfrm>
        <a:graphic>
          <a:graphicData uri="http://schemas.openxmlformats.org/drawingml/2006/table">
            <a:tbl>
              <a:tblPr>
                <a:noFill/>
                <a:tableStyleId>{564233B6-9044-4940-9AFA-B2D4E3912C14}</a:tableStyleId>
              </a:tblPr>
              <a:tblGrid>
                <a:gridCol w="1657350"/>
                <a:gridCol w="2079625"/>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R6 Batch Job</a:t>
                      </a:r>
                    </a:p>
                  </a:txBody>
                  <a:tcPr marT="45725" marB="45725" marR="91450" marL="91450" anchor="b">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b">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Vehicle Claims Form Import </a:t>
                      </a:r>
                    </a:p>
                  </a:txBody>
                  <a:tcPr marT="45725" marB="45725" marR="9145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VHCLMGSIMPORT</a:t>
                      </a:r>
                    </a:p>
                  </a:txBody>
                  <a:tcPr marT="45725" marB="45725" marR="91450" marL="91450" anchor="ctr">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87325">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Overdue Charges </a:t>
                      </a:r>
                    </a:p>
                  </a:txBody>
                  <a:tcPr marT="45725" marB="45725" marR="9145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R6CLMAROVERDUE</a:t>
                      </a:r>
                    </a:p>
                    <a:p>
                      <a:pPr indent="0" lvl="0" marL="0" marR="0" rtl="0" algn="l">
                        <a:spcBef>
                          <a:spcPts val="0"/>
                        </a:spcBef>
                        <a:buNone/>
                      </a:pPr>
                      <a:r>
                        <a:t/>
                      </a:r>
                      <a:endParaRPr b="0" baseline="0" sz="1400" u="none" cap="none" strike="noStrike">
                        <a:solidFill>
                          <a:schemeClr val="dk1"/>
                        </a:solidFill>
                        <a:latin typeface="Arial"/>
                        <a:ea typeface="Arial"/>
                        <a:cs typeface="Arial"/>
                        <a:sym typeface="Arial"/>
                      </a:endParaRPr>
                    </a:p>
                  </a:txBody>
                  <a:tcPr marT="45725" marB="45725" marR="91450" marL="91450" anchor="ctr">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Dunning</a:t>
                      </a:r>
                    </a:p>
                  </a:txBody>
                  <a:tcPr marT="45725" marB="45725" marR="9145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ARDUNNR6POC1NF</a:t>
                      </a:r>
                    </a:p>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ARDUNNR6POC2NF</a:t>
                      </a:r>
                    </a:p>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ARDUNNINGR6C1NF</a:t>
                      </a:r>
                    </a:p>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ARDUNINGR6C23NF</a:t>
                      </a:r>
                    </a:p>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ARDUNINGR6PR1NF</a:t>
                      </a:r>
                    </a:p>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ARDUNNR6PR23NF</a:t>
                      </a:r>
                    </a:p>
                  </a:txBody>
                  <a:tcPr marT="45725" marB="45725" marR="91450" marL="91450" anchor="ctr">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56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Referral Selection </a:t>
                      </a:r>
                    </a:p>
                  </a:txBody>
                  <a:tcPr marT="45725" marB="45725" marR="9145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R6CLMARREFERSEL</a:t>
                      </a:r>
                    </a:p>
                  </a:txBody>
                  <a:tcPr marT="45725" marB="45725" marR="91450" marL="91450" anchor="ctr">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56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Write Off Selection </a:t>
                      </a:r>
                    </a:p>
                  </a:txBody>
                  <a:tcPr marT="45725" marB="45725" marR="9145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ARWOSELR6C</a:t>
                      </a:r>
                    </a:p>
                  </a:txBody>
                  <a:tcPr marT="45725" marB="45725" marR="91450" marL="91450" anchor="ctr">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graphicFrame>
        <p:nvGraphicFramePr>
          <p:cNvPr id="1692" name="Shape 1692"/>
          <p:cNvGraphicFramePr/>
          <p:nvPr/>
        </p:nvGraphicFramePr>
        <p:xfrm>
          <a:off x="660549" y="2140910"/>
          <a:ext cx="3000000" cy="3000000"/>
        </p:xfrm>
        <a:graphic>
          <a:graphicData uri="http://schemas.openxmlformats.org/drawingml/2006/table">
            <a:tbl>
              <a:tblPr>
                <a:noFill/>
                <a:tableStyleId>{E73DBB79-FFBE-4EA9-BB75-436A2D06DC2E}</a:tableStyleId>
              </a:tblPr>
              <a:tblGrid>
                <a:gridCol w="1855650"/>
                <a:gridCol w="2152650"/>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R7 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2873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 Overdue Charges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0" baseline="0" lang="en-US" sz="1400" u="none" cap="none" strike="noStrike">
                          <a:solidFill>
                            <a:schemeClr val="dk1"/>
                          </a:solidFill>
                          <a:latin typeface="Arial"/>
                          <a:ea typeface="Arial"/>
                          <a:cs typeface="Arial"/>
                          <a:sym typeface="Arial"/>
                        </a:rPr>
                        <a:t>R7CLMAROVERDUE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Dunning</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ARDUNNINGR7C1NF</a:t>
                      </a:r>
                    </a:p>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ARDUNINGR7C23NF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556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Write-Off Selection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0" baseline="0" lang="en-US" sz="1400" u="none" cap="none" strike="noStrike">
                          <a:solidFill>
                            <a:schemeClr val="dk1"/>
                          </a:solidFill>
                          <a:latin typeface="Arial"/>
                          <a:ea typeface="Arial"/>
                          <a:cs typeface="Arial"/>
                          <a:sym typeface="Arial"/>
                        </a:rPr>
                        <a:t>ARWOSELR7C</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556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Write Off Generation </a:t>
                      </a:r>
                    </a:p>
                  </a:txBody>
                  <a:tcPr marT="45725" marB="45725" marR="9145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b="0" baseline="0" lang="en-US" sz="1400" u="none" cap="none" strike="noStrike">
                          <a:solidFill>
                            <a:schemeClr val="dk1"/>
                          </a:solidFill>
                          <a:latin typeface="Arial"/>
                          <a:ea typeface="Arial"/>
                          <a:cs typeface="Arial"/>
                          <a:sym typeface="Arial"/>
                        </a:rPr>
                        <a:t>ARWOGENRCLMS</a:t>
                      </a:r>
                    </a:p>
                  </a:txBody>
                  <a:tcPr marT="45725" marB="45725" marR="91450" marL="91450" anchor="ctr">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graphicFrame>
        <p:nvGraphicFramePr>
          <p:cNvPr id="1693" name="Shape 1693"/>
          <p:cNvGraphicFramePr/>
          <p:nvPr/>
        </p:nvGraphicFramePr>
        <p:xfrm>
          <a:off x="861292" y="4968257"/>
          <a:ext cx="3000000" cy="3000000"/>
        </p:xfrm>
        <a:graphic>
          <a:graphicData uri="http://schemas.openxmlformats.org/drawingml/2006/table">
            <a:tbl>
              <a:tblPr>
                <a:noFill/>
                <a:tableStyleId>{DB757884-B5D6-4A7D-B5BF-2CB6C8528B48}</a:tableStyleId>
              </a:tblPr>
              <a:tblGrid>
                <a:gridCol w="1435875"/>
                <a:gridCol w="2116850"/>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R7 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2873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Region 7 Claims Referral Selection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0" baseline="0" lang="en-US" sz="1400" u="none" cap="none" strike="noStrike">
                          <a:solidFill>
                            <a:schemeClr val="dk1"/>
                          </a:solidFill>
                          <a:latin typeface="Arial"/>
                          <a:ea typeface="Arial"/>
                          <a:cs typeface="Arial"/>
                          <a:sym typeface="Arial"/>
                        </a:rPr>
                        <a:t>R7CLMARREFERSEL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694" name="Shape 1694"/>
          <p:cNvSpPr/>
          <p:nvPr/>
        </p:nvSpPr>
        <p:spPr>
          <a:xfrm>
            <a:off x="446087" y="4438908"/>
            <a:ext cx="8445500"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60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BAAR_RWAHOTD_5 (15</a:t>
            </a:r>
            <a:r>
              <a:rPr b="0" baseline="30000" i="0" lang="en-US" sz="1600" u="none" cap="none" strike="noStrike">
                <a:solidFill>
                  <a:schemeClr val="dk1"/>
                </a:solidFill>
                <a:latin typeface="Arial"/>
                <a:ea typeface="Arial"/>
                <a:cs typeface="Arial"/>
                <a:sym typeface="Arial"/>
              </a:rPr>
              <a:t>th</a:t>
            </a:r>
            <a:r>
              <a:rPr b="0" baseline="0" i="0" lang="en-US" sz="1600" u="none" cap="none" strike="noStrike">
                <a:solidFill>
                  <a:schemeClr val="dk1"/>
                </a:solidFill>
                <a:latin typeface="Arial"/>
                <a:ea typeface="Arial"/>
                <a:cs typeface="Arial"/>
                <a:sym typeface="Arial"/>
              </a:rPr>
              <a:t>)  </a:t>
            </a:r>
          </a:p>
        </p:txBody>
      </p:sp>
    </p:spTree>
  </p:cSld>
  <p:clrMapOvr>
    <a:masterClrMapping/>
  </p:clrMapOvr>
  <p:transition spd="slow">
    <p:cut/>
  </p:transition>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8" name="Shape 1698"/>
        <p:cNvGrpSpPr/>
        <p:nvPr/>
      </p:nvGrpSpPr>
      <p:grpSpPr>
        <a:xfrm>
          <a:off x="0" y="0"/>
          <a:ext cx="0" cy="0"/>
          <a:chOff x="0" y="0"/>
          <a:chExt cx="0" cy="0"/>
        </a:xfrm>
      </p:grpSpPr>
      <p:sp>
        <p:nvSpPr>
          <p:cNvPr id="1699" name="Shape 1699"/>
          <p:cNvSpPr/>
          <p:nvPr/>
        </p:nvSpPr>
        <p:spPr>
          <a:xfrm>
            <a:off x="446087" y="30214"/>
            <a:ext cx="8219447" cy="750101"/>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Region 6 Manual Business Lines Job Streams</a:t>
            </a:r>
          </a:p>
        </p:txBody>
      </p:sp>
      <p:sp>
        <p:nvSpPr>
          <p:cNvPr id="1700" name="Shape 170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701" name="Shape 170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02" name="Shape 1702"/>
          <p:cNvSpPr/>
          <p:nvPr/>
        </p:nvSpPr>
        <p:spPr>
          <a:xfrm>
            <a:off x="446087" y="1163637"/>
            <a:ext cx="3690937"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Region 6 BAAR_MAN_2 (20</a:t>
            </a:r>
            <a:r>
              <a:rPr b="0" baseline="30000" i="0" lang="en-US" sz="1600" u="none" cap="none" strike="noStrike">
                <a:solidFill>
                  <a:schemeClr val="dk1"/>
                </a:solidFill>
                <a:latin typeface="Arial"/>
                <a:ea typeface="Arial"/>
                <a:cs typeface="Arial"/>
                <a:sym typeface="Arial"/>
              </a:rPr>
              <a:t>th</a:t>
            </a:r>
            <a:r>
              <a:rPr b="0" baseline="0" i="0" lang="en-US" sz="1600" u="none" cap="none" strike="noStrike">
                <a:solidFill>
                  <a:schemeClr val="dk1"/>
                </a:solidFill>
                <a:latin typeface="Arial"/>
                <a:ea typeface="Arial"/>
                <a:cs typeface="Arial"/>
                <a:sym typeface="Arial"/>
              </a:rPr>
              <a:t>)  </a:t>
            </a:r>
          </a:p>
        </p:txBody>
      </p:sp>
      <p:graphicFrame>
        <p:nvGraphicFramePr>
          <p:cNvPr id="1703" name="Shape 1703"/>
          <p:cNvGraphicFramePr/>
          <p:nvPr/>
        </p:nvGraphicFramePr>
        <p:xfrm>
          <a:off x="872388" y="1654885"/>
          <a:ext cx="3000000" cy="3000000"/>
        </p:xfrm>
        <a:graphic>
          <a:graphicData uri="http://schemas.openxmlformats.org/drawingml/2006/table">
            <a:tbl>
              <a:tblPr>
                <a:noFill/>
                <a:tableStyleId>{ED1F8F0C-85DB-4EAD-99CA-5D422263FEB3}</a:tableStyleId>
              </a:tblPr>
              <a:tblGrid>
                <a:gridCol w="3985350"/>
                <a:gridCol w="2105025"/>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Region 6 Treasury Referral External Offset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R6ARTREOEX</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BAAR Region 6 Manual Overdue Charges Generation Batch Job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R6MNLAROVERDUE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04" name="Shape 1704"/>
          <p:cNvSpPr/>
          <p:nvPr/>
        </p:nvSpPr>
        <p:spPr>
          <a:xfrm>
            <a:off x="446087" y="3053456"/>
            <a:ext cx="8445500"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Region 6 BAAR_MAN_3 (21</a:t>
            </a:r>
            <a:r>
              <a:rPr b="0" baseline="30000" i="0" lang="en-US" sz="1600" u="none" cap="none" strike="noStrike">
                <a:solidFill>
                  <a:schemeClr val="dk1"/>
                </a:solidFill>
                <a:latin typeface="Arial"/>
                <a:ea typeface="Arial"/>
                <a:cs typeface="Arial"/>
                <a:sym typeface="Arial"/>
              </a:rPr>
              <a:t>st</a:t>
            </a:r>
            <a:r>
              <a:rPr b="0" baseline="0" i="0" lang="en-US" sz="1600" u="none" cap="none" strike="noStrike">
                <a:solidFill>
                  <a:schemeClr val="dk1"/>
                </a:solidFill>
                <a:latin typeface="Arial"/>
                <a:ea typeface="Arial"/>
                <a:cs typeface="Arial"/>
                <a:sym typeface="Arial"/>
              </a:rPr>
              <a:t>)</a:t>
            </a:r>
          </a:p>
        </p:txBody>
      </p:sp>
      <p:graphicFrame>
        <p:nvGraphicFramePr>
          <p:cNvPr id="1705" name="Shape 1705"/>
          <p:cNvGraphicFramePr/>
          <p:nvPr/>
        </p:nvGraphicFramePr>
        <p:xfrm>
          <a:off x="929538" y="3458978"/>
          <a:ext cx="3000000" cy="3000000"/>
        </p:xfrm>
        <a:graphic>
          <a:graphicData uri="http://schemas.openxmlformats.org/drawingml/2006/table">
            <a:tbl>
              <a:tblPr>
                <a:noFill/>
                <a:tableStyleId>{0D2959FD-DD84-4C78-8264-726EEB7C7A97}</a:tableStyleId>
              </a:tblPr>
              <a:tblGrid>
                <a:gridCol w="3651975"/>
                <a:gridCol w="2198275"/>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Treasury Referral External Offset Error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R6ARTREOERR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06" name="Shape 1706"/>
          <p:cNvSpPr/>
          <p:nvPr/>
        </p:nvSpPr>
        <p:spPr>
          <a:xfrm>
            <a:off x="446087" y="4497462"/>
            <a:ext cx="4728422"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Region 6 DMMON-THRU-FRI-S (Daily)</a:t>
            </a:r>
          </a:p>
        </p:txBody>
      </p:sp>
      <p:graphicFrame>
        <p:nvGraphicFramePr>
          <p:cNvPr id="1707" name="Shape 1707"/>
          <p:cNvGraphicFramePr/>
          <p:nvPr/>
        </p:nvGraphicFramePr>
        <p:xfrm>
          <a:off x="937623" y="5044467"/>
          <a:ext cx="3000000" cy="3000000"/>
        </p:xfrm>
        <a:graphic>
          <a:graphicData uri="http://schemas.openxmlformats.org/drawingml/2006/table">
            <a:tbl>
              <a:tblPr>
                <a:noFill/>
                <a:tableStyleId>{9AC5A190-2C95-4DEF-A35C-690C0F97611F}</a:tableStyleId>
              </a:tblPr>
              <a:tblGrid>
                <a:gridCol w="2881900"/>
                <a:gridCol w="1857375"/>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Region 6 External Collections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R6AREOCOLL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1" name="Shape 1711"/>
        <p:cNvGrpSpPr/>
        <p:nvPr/>
      </p:nvGrpSpPr>
      <p:grpSpPr>
        <a:xfrm>
          <a:off x="0" y="0"/>
          <a:ext cx="0" cy="0"/>
          <a:chOff x="0" y="0"/>
          <a:chExt cx="0" cy="0"/>
        </a:xfrm>
      </p:grpSpPr>
      <p:sp>
        <p:nvSpPr>
          <p:cNvPr id="1712" name="Shape 171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713" name="Shape 171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14" name="Shape 1714"/>
          <p:cNvSpPr txBox="1"/>
          <p:nvPr/>
        </p:nvSpPr>
        <p:spPr>
          <a:xfrm>
            <a:off x="446087" y="254204"/>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Region 6 Manual Business Lines Job Stream</a:t>
            </a:r>
          </a:p>
        </p:txBody>
      </p:sp>
      <p:sp>
        <p:nvSpPr>
          <p:cNvPr id="1715" name="Shape 1715"/>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716" name="Shape 1716"/>
          <p:cNvSpPr txBox="1"/>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17" name="Shape 1717"/>
          <p:cNvSpPr/>
          <p:nvPr/>
        </p:nvSpPr>
        <p:spPr>
          <a:xfrm>
            <a:off x="446087" y="1068387"/>
            <a:ext cx="8445500" cy="789781"/>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R6 Manual Calendar</a:t>
            </a:r>
          </a:p>
        </p:txBody>
      </p:sp>
      <p:sp>
        <p:nvSpPr>
          <p:cNvPr id="1718" name="Shape 1718"/>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719" name="Shape 1719"/>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1720" name="Shape 1720"/>
          <p:cNvPicPr preferRelativeResize="0"/>
          <p:nvPr/>
        </p:nvPicPr>
        <p:blipFill rotWithShape="1">
          <a:blip r:embed="rId3">
            <a:alphaModFix/>
          </a:blip>
          <a:srcRect b="0" l="0" r="0" t="0"/>
          <a:stretch/>
        </p:blipFill>
        <p:spPr>
          <a:xfrm>
            <a:off x="301698" y="1558529"/>
            <a:ext cx="8842301" cy="5299471"/>
          </a:xfrm>
          <a:prstGeom prst="rect">
            <a:avLst/>
          </a:prstGeom>
          <a:noFill/>
          <a:ln>
            <a:noFill/>
          </a:ln>
        </p:spPr>
      </p:pic>
    </p:spTree>
  </p:cSld>
  <p:clrMapOvr>
    <a:masterClrMapping/>
  </p:clrMapOvr>
  <p:transition spd="slow">
    <p:cut/>
  </p:transition>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4" name="Shape 1724"/>
        <p:cNvGrpSpPr/>
        <p:nvPr/>
      </p:nvGrpSpPr>
      <p:grpSpPr>
        <a:xfrm>
          <a:off x="0" y="0"/>
          <a:ext cx="0" cy="0"/>
          <a:chOff x="0" y="0"/>
          <a:chExt cx="0" cy="0"/>
        </a:xfrm>
      </p:grpSpPr>
      <p:sp>
        <p:nvSpPr>
          <p:cNvPr id="1725" name="Shape 1725"/>
          <p:cNvSpPr txBox="1"/>
          <p:nvPr>
            <p:ph type="title"/>
          </p:nvPr>
        </p:nvSpPr>
        <p:spPr>
          <a:xfrm>
            <a:off x="446087" y="246728"/>
            <a:ext cx="8390675"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7 Manual Business Lines Job Streams</a:t>
            </a:r>
          </a:p>
        </p:txBody>
      </p:sp>
      <p:sp>
        <p:nvSpPr>
          <p:cNvPr id="1726" name="Shape 172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727" name="Shape 172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28" name="Shape 1728"/>
          <p:cNvSpPr/>
          <p:nvPr/>
        </p:nvSpPr>
        <p:spPr>
          <a:xfrm>
            <a:off x="446087" y="1163637"/>
            <a:ext cx="3969489"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Region 7 BAAR_R7MAN_MTH (TBD)</a:t>
            </a:r>
          </a:p>
        </p:txBody>
      </p:sp>
      <p:graphicFrame>
        <p:nvGraphicFramePr>
          <p:cNvPr id="1729" name="Shape 1729"/>
          <p:cNvGraphicFramePr/>
          <p:nvPr/>
        </p:nvGraphicFramePr>
        <p:xfrm>
          <a:off x="584312" y="1569161"/>
          <a:ext cx="3000000" cy="3000000"/>
        </p:xfrm>
        <a:graphic>
          <a:graphicData uri="http://schemas.openxmlformats.org/drawingml/2006/table">
            <a:tbl>
              <a:tblPr>
                <a:noFill/>
                <a:tableStyleId>{DE893801-6B3D-4883-987D-3CC437382669}</a:tableStyleId>
              </a:tblPr>
              <a:tblGrid>
                <a:gridCol w="2043925"/>
                <a:gridCol w="2067575"/>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 Manual IPACOUT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R7MFINALIPACOUT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Rejected Form Purge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M7BDNVREJFORMPG</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Automated Credit Application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R7MNIPACARCRDAP</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Bill Generation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R7MLNIARBILLGEN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graphicFrame>
        <p:nvGraphicFramePr>
          <p:cNvPr id="1730" name="Shape 1730"/>
          <p:cNvGraphicFramePr/>
          <p:nvPr/>
        </p:nvGraphicFramePr>
        <p:xfrm>
          <a:off x="598487" y="4475392"/>
          <a:ext cx="3000000" cy="3000000"/>
        </p:xfrm>
        <a:graphic>
          <a:graphicData uri="http://schemas.openxmlformats.org/drawingml/2006/table">
            <a:tbl>
              <a:tblPr>
                <a:noFill/>
                <a:tableStyleId>{1D08051E-4146-4F77-9C39-FD6ECF5F0CFF}</a:tableStyleId>
              </a:tblPr>
              <a:tblGrid>
                <a:gridCol w="2144700"/>
                <a:gridCol w="1914525"/>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Region 7 BD Referral Selection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R7BILARREFERSEL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Referral External Offset Generation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R7ARTREOEX</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31" name="Shape 1731"/>
          <p:cNvSpPr/>
          <p:nvPr/>
        </p:nvSpPr>
        <p:spPr>
          <a:xfrm>
            <a:off x="4577501" y="1144662"/>
            <a:ext cx="4728422"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Region 7 DMMON_THRU_FRI_S (Daily)</a:t>
            </a:r>
          </a:p>
        </p:txBody>
      </p:sp>
      <p:graphicFrame>
        <p:nvGraphicFramePr>
          <p:cNvPr id="1732" name="Shape 1732"/>
          <p:cNvGraphicFramePr/>
          <p:nvPr/>
        </p:nvGraphicFramePr>
        <p:xfrm>
          <a:off x="4931937" y="1550186"/>
          <a:ext cx="3000000" cy="3000000"/>
        </p:xfrm>
        <a:graphic>
          <a:graphicData uri="http://schemas.openxmlformats.org/drawingml/2006/table">
            <a:tbl>
              <a:tblPr>
                <a:noFill/>
                <a:tableStyleId>{9E7CABFB-A057-4470-9C64-5712E4F7F9E7}</a:tableStyleId>
              </a:tblPr>
              <a:tblGrid>
                <a:gridCol w="1900275"/>
                <a:gridCol w="2119275"/>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Lockbox</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R7MARLOCKREC</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External Collections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R7AREOCOLL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33" name="Shape 1733"/>
          <p:cNvSpPr/>
          <p:nvPr/>
        </p:nvSpPr>
        <p:spPr>
          <a:xfrm>
            <a:off x="446087" y="4069869"/>
            <a:ext cx="3838832"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Region 7 BAAR_RWAHOTD_5 (15</a:t>
            </a:r>
            <a:r>
              <a:rPr b="0" baseline="30000" i="0" lang="en-US" sz="1400" u="none" cap="none" strike="noStrike">
                <a:solidFill>
                  <a:schemeClr val="dk1"/>
                </a:solidFill>
                <a:latin typeface="Arial"/>
                <a:ea typeface="Arial"/>
                <a:cs typeface="Arial"/>
                <a:sym typeface="Arial"/>
              </a:rPr>
              <a:t>th</a:t>
            </a:r>
            <a:r>
              <a:rPr b="0" baseline="0" i="0" lang="en-US" sz="1400" u="none" cap="none" strike="noStrike">
                <a:solidFill>
                  <a:schemeClr val="dk1"/>
                </a:solidFill>
                <a:latin typeface="Arial"/>
                <a:ea typeface="Arial"/>
                <a:cs typeface="Arial"/>
                <a:sym typeface="Arial"/>
              </a:rPr>
              <a:t>)</a:t>
            </a:r>
          </a:p>
        </p:txBody>
      </p:sp>
      <p:sp>
        <p:nvSpPr>
          <p:cNvPr id="1734" name="Shape 1734"/>
          <p:cNvSpPr/>
          <p:nvPr/>
        </p:nvSpPr>
        <p:spPr>
          <a:xfrm>
            <a:off x="4577498" y="4593780"/>
            <a:ext cx="4728422"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Region 7 BAAR_RWAHOTD_1 (19</a:t>
            </a:r>
            <a:r>
              <a:rPr b="0" baseline="30000" i="0" lang="en-US" sz="1400" u="none" cap="none" strike="noStrike">
                <a:solidFill>
                  <a:schemeClr val="dk1"/>
                </a:solidFill>
                <a:latin typeface="Arial"/>
                <a:ea typeface="Arial"/>
                <a:cs typeface="Arial"/>
                <a:sym typeface="Arial"/>
              </a:rPr>
              <a:t>th</a:t>
            </a:r>
            <a:r>
              <a:rPr b="0" baseline="0" i="0" lang="en-US" sz="1400" u="none" cap="none" strike="noStrike">
                <a:solidFill>
                  <a:schemeClr val="dk1"/>
                </a:solidFill>
                <a:latin typeface="Arial"/>
                <a:ea typeface="Arial"/>
                <a:cs typeface="Arial"/>
                <a:sym typeface="Arial"/>
              </a:rPr>
              <a:t>)</a:t>
            </a:r>
          </a:p>
        </p:txBody>
      </p:sp>
      <p:graphicFrame>
        <p:nvGraphicFramePr>
          <p:cNvPr id="1735" name="Shape 1735"/>
          <p:cNvGraphicFramePr/>
          <p:nvPr/>
        </p:nvGraphicFramePr>
        <p:xfrm>
          <a:off x="4907107" y="5064585"/>
          <a:ext cx="3000000" cy="3000000"/>
        </p:xfrm>
        <a:graphic>
          <a:graphicData uri="http://schemas.openxmlformats.org/drawingml/2006/table">
            <a:tbl>
              <a:tblPr>
                <a:noFill/>
                <a:tableStyleId>{D08553D0-7AAF-4356-A352-E469C0BD1858}</a:tableStyleId>
              </a:tblPr>
              <a:tblGrid>
                <a:gridCol w="2284275"/>
                <a:gridCol w="1771650"/>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Treasury Referral External Offset Error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R7ARTREOERR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36" name="Shape 1736"/>
          <p:cNvSpPr/>
          <p:nvPr/>
        </p:nvSpPr>
        <p:spPr>
          <a:xfrm>
            <a:off x="4577501" y="2818483"/>
            <a:ext cx="4728422"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Region 7 BAAR_RWAHOTD_WF</a:t>
            </a:r>
          </a:p>
        </p:txBody>
      </p:sp>
      <p:graphicFrame>
        <p:nvGraphicFramePr>
          <p:cNvPr id="1737" name="Shape 1737"/>
          <p:cNvGraphicFramePr/>
          <p:nvPr/>
        </p:nvGraphicFramePr>
        <p:xfrm>
          <a:off x="4931937" y="3224007"/>
          <a:ext cx="3000000" cy="3000000"/>
        </p:xfrm>
        <a:graphic>
          <a:graphicData uri="http://schemas.openxmlformats.org/drawingml/2006/table">
            <a:tbl>
              <a:tblPr>
                <a:noFill/>
                <a:tableStyleId>{C5A7B708-63BC-47AD-9004-E6D4A6A2B9A8}</a:tableStyleId>
              </a:tblPr>
              <a:tblGrid>
                <a:gridCol w="1900275"/>
                <a:gridCol w="2119275"/>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R7 Manual IPACOUT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R7MFINALIPACOUT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R7 Manual IPACOUT Rebill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R7MREBILIPACOUT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1" name="Shape 1741"/>
        <p:cNvGrpSpPr/>
        <p:nvPr/>
      </p:nvGrpSpPr>
      <p:grpSpPr>
        <a:xfrm>
          <a:off x="0" y="0"/>
          <a:ext cx="0" cy="0"/>
          <a:chOff x="0" y="0"/>
          <a:chExt cx="0" cy="0"/>
        </a:xfrm>
      </p:grpSpPr>
      <p:sp>
        <p:nvSpPr>
          <p:cNvPr id="1742" name="Shape 1742"/>
          <p:cNvSpPr txBox="1"/>
          <p:nvPr>
            <p:ph type="title"/>
          </p:nvPr>
        </p:nvSpPr>
        <p:spPr>
          <a:xfrm>
            <a:off x="446087" y="214829"/>
            <a:ext cx="816739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7 Manual Business Lines Job Streams</a:t>
            </a:r>
          </a:p>
        </p:txBody>
      </p:sp>
      <p:sp>
        <p:nvSpPr>
          <p:cNvPr id="1743" name="Shape 174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44" name="Shape 1744"/>
          <p:cNvSpPr/>
          <p:nvPr/>
        </p:nvSpPr>
        <p:spPr>
          <a:xfrm>
            <a:off x="446087" y="1057312"/>
            <a:ext cx="8445500" cy="789781"/>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R7 Manual Calendar</a:t>
            </a:r>
          </a:p>
        </p:txBody>
      </p:sp>
      <p:sp>
        <p:nvSpPr>
          <p:cNvPr id="1745" name="Shape 1745"/>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1746" name="Shape 1746"/>
          <p:cNvPicPr preferRelativeResize="0"/>
          <p:nvPr/>
        </p:nvPicPr>
        <p:blipFill rotWithShape="1">
          <a:blip r:embed="rId3">
            <a:alphaModFix/>
          </a:blip>
          <a:srcRect b="0" l="0" r="0" t="0"/>
          <a:stretch/>
        </p:blipFill>
        <p:spPr>
          <a:xfrm>
            <a:off x="255180" y="1558528"/>
            <a:ext cx="8782492" cy="5182513"/>
          </a:xfrm>
          <a:prstGeom prst="rect">
            <a:avLst/>
          </a:prstGeom>
          <a:noFill/>
          <a:ln>
            <a:noFill/>
          </a:ln>
        </p:spPr>
      </p:pic>
    </p:spTree>
  </p:cSld>
  <p:clrMapOvr>
    <a:masterClrMapping/>
  </p:clrMapOvr>
  <p:transition spd="slow">
    <p:cut/>
  </p:transition>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0" name="Shape 1750"/>
        <p:cNvGrpSpPr/>
        <p:nvPr/>
      </p:nvGrpSpPr>
      <p:grpSpPr>
        <a:xfrm>
          <a:off x="0" y="0"/>
          <a:ext cx="0" cy="0"/>
          <a:chOff x="0" y="0"/>
          <a:chExt cx="0" cy="0"/>
        </a:xfrm>
      </p:grpSpPr>
      <p:sp>
        <p:nvSpPr>
          <p:cNvPr id="1751" name="Shape 1751"/>
          <p:cNvSpPr/>
          <p:nvPr/>
        </p:nvSpPr>
        <p:spPr>
          <a:xfrm>
            <a:off x="446087" y="1163637"/>
            <a:ext cx="3792536" cy="856547"/>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BAAR_AAS_DAILY (2nd to 5th, 7th to 20th, 22nd to Last-Day) </a:t>
            </a:r>
          </a:p>
        </p:txBody>
      </p:sp>
      <p:sp>
        <p:nvSpPr>
          <p:cNvPr id="1752" name="Shape 1752"/>
          <p:cNvSpPr/>
          <p:nvPr/>
        </p:nvSpPr>
        <p:spPr>
          <a:xfrm>
            <a:off x="446087" y="272339"/>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AAS/ITS Job Streams</a:t>
            </a:r>
          </a:p>
        </p:txBody>
      </p:sp>
      <p:sp>
        <p:nvSpPr>
          <p:cNvPr id="1753" name="Shape 175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754" name="Shape 175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graphicFrame>
        <p:nvGraphicFramePr>
          <p:cNvPr id="1755" name="Shape 1755"/>
          <p:cNvGraphicFramePr/>
          <p:nvPr/>
        </p:nvGraphicFramePr>
        <p:xfrm>
          <a:off x="593837" y="1756348"/>
          <a:ext cx="3000000" cy="3000000"/>
        </p:xfrm>
        <a:graphic>
          <a:graphicData uri="http://schemas.openxmlformats.org/drawingml/2006/table">
            <a:tbl>
              <a:tblPr>
                <a:noFill/>
                <a:tableStyleId>{7A604165-5325-46B9-AB66-9B193FB7238F}</a:tableStyleId>
              </a:tblPr>
              <a:tblGrid>
                <a:gridCol w="1939825"/>
                <a:gridCol w="2085975"/>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4125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DBR Import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AASARDBIMPORT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Crosswalk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AASDTBLXWLK</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Summarization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ASDLYARDBSUMR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Accrual Form Import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AASACRUGSIMPORT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56" name="Shape 1756"/>
          <p:cNvSpPr/>
          <p:nvPr/>
        </p:nvSpPr>
        <p:spPr>
          <a:xfrm>
            <a:off x="446087" y="3672737"/>
            <a:ext cx="4335461" cy="428273"/>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BAAR_AAS_BILL (6th and 21st)</a:t>
            </a:r>
          </a:p>
        </p:txBody>
      </p:sp>
      <p:graphicFrame>
        <p:nvGraphicFramePr>
          <p:cNvPr id="1757" name="Shape 1757"/>
          <p:cNvGraphicFramePr/>
          <p:nvPr/>
        </p:nvGraphicFramePr>
        <p:xfrm>
          <a:off x="584312" y="4101010"/>
          <a:ext cx="3000000" cy="3000000"/>
        </p:xfrm>
        <a:graphic>
          <a:graphicData uri="http://schemas.openxmlformats.org/drawingml/2006/table">
            <a:tbl>
              <a:tblPr>
                <a:noFill/>
                <a:tableStyleId>{A9D43639-16B2-4872-99D0-6501344C79C7}</a:tableStyleId>
              </a:tblPr>
              <a:tblGrid>
                <a:gridCol w="1939825"/>
                <a:gridCol w="2114550"/>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41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AAS/ITS/Telecom Rejected Form Purge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AASBDNVREJFRMPG</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Credit Application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AASIPARCRDAPP</a:t>
                      </a:r>
                    </a:p>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AASNIARCRDAPP</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IPAC Outbound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AASFINALIPACOUT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Bill Generation</a:t>
                      </a:r>
                    </a:p>
                  </a:txBody>
                  <a:tcPr marT="45725" marB="45725" marR="9145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AASIPARBILLGEN</a:t>
                      </a:r>
                    </a:p>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AASNIPARBILLGEN</a:t>
                      </a:r>
                    </a:p>
                  </a:txBody>
                  <a:tcPr marT="45725" marB="45725" marR="91450" marL="91450" anchor="ctr">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1758" name="Shape 1758"/>
          <p:cNvSpPr/>
          <p:nvPr/>
        </p:nvSpPr>
        <p:spPr>
          <a:xfrm>
            <a:off x="4383680" y="1163637"/>
            <a:ext cx="4760319" cy="856547"/>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BAAR_AAS_DNEW (6th or 21st  after BAAR_AAS_BILL) </a:t>
            </a:r>
          </a:p>
        </p:txBody>
      </p:sp>
      <p:graphicFrame>
        <p:nvGraphicFramePr>
          <p:cNvPr id="1759" name="Shape 1759"/>
          <p:cNvGraphicFramePr/>
          <p:nvPr/>
        </p:nvGraphicFramePr>
        <p:xfrm>
          <a:off x="4933951" y="1766650"/>
          <a:ext cx="3000000" cy="3000000"/>
        </p:xfrm>
        <a:graphic>
          <a:graphicData uri="http://schemas.openxmlformats.org/drawingml/2006/table">
            <a:tbl>
              <a:tblPr>
                <a:noFill/>
                <a:tableStyleId>{02FC8AB4-5F46-4BD5-A664-A008716C4BB5}</a:tableStyleId>
              </a:tblPr>
              <a:tblGrid>
                <a:gridCol w="1828800"/>
                <a:gridCol w="2130925"/>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41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DBR Import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AASARDBIMPORT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Crosswalk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AASDTBLXWLK</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Summarization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ASNEWARDBSUMR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Accrual Form Import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AASACRUGSIMPORT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60" name="Shape 1760"/>
          <p:cNvSpPr/>
          <p:nvPr/>
        </p:nvSpPr>
        <p:spPr>
          <a:xfrm>
            <a:off x="4792273" y="3682987"/>
            <a:ext cx="2556597" cy="32707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BAAR_AAS_DAY1 (1st)</a:t>
            </a:r>
          </a:p>
        </p:txBody>
      </p:sp>
      <p:graphicFrame>
        <p:nvGraphicFramePr>
          <p:cNvPr id="1761" name="Shape 1761"/>
          <p:cNvGraphicFramePr/>
          <p:nvPr/>
        </p:nvGraphicFramePr>
        <p:xfrm>
          <a:off x="4887523" y="4101010"/>
          <a:ext cx="3000000" cy="3000000"/>
        </p:xfrm>
        <a:graphic>
          <a:graphicData uri="http://schemas.openxmlformats.org/drawingml/2006/table">
            <a:tbl>
              <a:tblPr>
                <a:noFill/>
                <a:tableStyleId>{414471F4-3DB4-4758-B863-BA4D075642D5}</a:tableStyleId>
              </a:tblPr>
              <a:tblGrid>
                <a:gridCol w="1939825"/>
                <a:gridCol w="2085975"/>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4125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DBR Import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AASARDBIMPORT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Crosswalk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AASDTBLXWLK</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Summarization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ASDL1ARDBSUMR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Accrual Form Import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AASACRUGSIMPORT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5" name="Shape 1765"/>
        <p:cNvGrpSpPr/>
        <p:nvPr/>
      </p:nvGrpSpPr>
      <p:grpSpPr>
        <a:xfrm>
          <a:off x="0" y="0"/>
          <a:ext cx="0" cy="0"/>
          <a:chOff x="0" y="0"/>
          <a:chExt cx="0" cy="0"/>
        </a:xfrm>
      </p:grpSpPr>
      <p:sp>
        <p:nvSpPr>
          <p:cNvPr id="1766" name="Shape 176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767" name="Shape 176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68" name="Shape 176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AAS/ITS Job Streams</a:t>
            </a:r>
          </a:p>
        </p:txBody>
      </p:sp>
      <p:sp>
        <p:nvSpPr>
          <p:cNvPr id="1769" name="Shape 1769"/>
          <p:cNvSpPr/>
          <p:nvPr/>
        </p:nvSpPr>
        <p:spPr>
          <a:xfrm>
            <a:off x="446087" y="1163637"/>
            <a:ext cx="8445500" cy="789781"/>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AAS/ITS Calendar</a:t>
            </a:r>
          </a:p>
        </p:txBody>
      </p:sp>
      <p:sp>
        <p:nvSpPr>
          <p:cNvPr id="1770" name="Shape 1770"/>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1771" name="Shape 1771"/>
          <p:cNvPicPr preferRelativeResize="0"/>
          <p:nvPr/>
        </p:nvPicPr>
        <p:blipFill rotWithShape="1">
          <a:blip r:embed="rId3">
            <a:alphaModFix/>
          </a:blip>
          <a:srcRect b="0" l="0" r="0" t="0"/>
          <a:stretch/>
        </p:blipFill>
        <p:spPr>
          <a:xfrm>
            <a:off x="151625" y="1711841"/>
            <a:ext cx="8992374" cy="5146157"/>
          </a:xfrm>
          <a:prstGeom prst="rect">
            <a:avLst/>
          </a:prstGeom>
          <a:noFill/>
          <a:ln>
            <a:noFill/>
          </a:ln>
        </p:spPr>
      </p:pic>
    </p:spTree>
  </p:cSld>
  <p:clrMapOvr>
    <a:masterClrMapping/>
  </p:clrMapOvr>
  <p:transition spd="slow">
    <p:cut/>
  </p:transition>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5" name="Shape 1775"/>
        <p:cNvGrpSpPr/>
        <p:nvPr/>
      </p:nvGrpSpPr>
      <p:grpSpPr>
        <a:xfrm>
          <a:off x="0" y="0"/>
          <a:ext cx="0" cy="0"/>
          <a:chOff x="0" y="0"/>
          <a:chExt cx="0" cy="0"/>
        </a:xfrm>
      </p:grpSpPr>
      <p:sp>
        <p:nvSpPr>
          <p:cNvPr id="1776" name="Shape 1776"/>
          <p:cNvSpPr/>
          <p:nvPr/>
        </p:nvSpPr>
        <p:spPr>
          <a:xfrm>
            <a:off x="7827963" y="5886450"/>
            <a:ext cx="1163637" cy="97155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777" name="Shape 1777"/>
          <p:cNvSpPr/>
          <p:nvPr/>
        </p:nvSpPr>
        <p:spPr>
          <a:xfrm>
            <a:off x="446087" y="272339"/>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Telecom/WAN Job Streams</a:t>
            </a:r>
          </a:p>
        </p:txBody>
      </p:sp>
      <p:sp>
        <p:nvSpPr>
          <p:cNvPr id="1778" name="Shape 177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rgbClr val="000000"/>
                </a:solidFill>
                <a:latin typeface="Arial"/>
                <a:ea typeface="Arial"/>
                <a:cs typeface="Arial"/>
                <a:sym typeface="Arial"/>
              </a:rPr>
              <a:t>‹#›</a:t>
            </a:fld>
          </a:p>
        </p:txBody>
      </p:sp>
      <p:sp>
        <p:nvSpPr>
          <p:cNvPr id="1779" name="Shape 1779"/>
          <p:cNvSpPr/>
          <p:nvPr/>
        </p:nvSpPr>
        <p:spPr>
          <a:xfrm>
            <a:off x="255662" y="1163637"/>
            <a:ext cx="3881363" cy="856547"/>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DMMON_THRU_FRI_S. Daily</a:t>
            </a:r>
          </a:p>
        </p:txBody>
      </p:sp>
      <p:graphicFrame>
        <p:nvGraphicFramePr>
          <p:cNvPr id="1780" name="Shape 1780"/>
          <p:cNvGraphicFramePr/>
          <p:nvPr/>
        </p:nvGraphicFramePr>
        <p:xfrm>
          <a:off x="584312" y="1525237"/>
          <a:ext cx="3000000" cy="3000000"/>
        </p:xfrm>
        <a:graphic>
          <a:graphicData uri="http://schemas.openxmlformats.org/drawingml/2006/table">
            <a:tbl>
              <a:tblPr>
                <a:noFill/>
                <a:tableStyleId>{D247FAC1-80A9-4970-B931-69750D42DFF5}</a:tableStyleId>
              </a:tblPr>
              <a:tblGrid>
                <a:gridCol w="1435875"/>
                <a:gridCol w="2116850"/>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4125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Lockbox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ITARLOCKREC</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81" name="Shape 1781"/>
          <p:cNvSpPr/>
          <p:nvPr/>
        </p:nvSpPr>
        <p:spPr>
          <a:xfrm>
            <a:off x="4479848" y="4758328"/>
            <a:ext cx="4951706" cy="856547"/>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BAAR_TELW_DAILY (24th to last day of month)</a:t>
            </a:r>
          </a:p>
        </p:txBody>
      </p:sp>
      <p:graphicFrame>
        <p:nvGraphicFramePr>
          <p:cNvPr id="1782" name="Shape 1782"/>
          <p:cNvGraphicFramePr/>
          <p:nvPr/>
        </p:nvGraphicFramePr>
        <p:xfrm>
          <a:off x="4972492" y="5124396"/>
          <a:ext cx="3000000" cy="3000000"/>
        </p:xfrm>
        <a:graphic>
          <a:graphicData uri="http://schemas.openxmlformats.org/drawingml/2006/table">
            <a:tbl>
              <a:tblPr>
                <a:noFill/>
                <a:tableStyleId>{9B219329-8A28-48BA-93F8-E67D89B51926}</a:tableStyleId>
              </a:tblPr>
              <a:tblGrid>
                <a:gridCol w="1369600"/>
                <a:gridCol w="2019125"/>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4125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DBR Import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TLCARDBIMPORT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Crosswalk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TLCDTBLXWLK</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Summarization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TLDLYARDBSUMR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83" name="Shape 1783"/>
          <p:cNvSpPr/>
          <p:nvPr/>
        </p:nvSpPr>
        <p:spPr>
          <a:xfrm>
            <a:off x="255662" y="4746126"/>
            <a:ext cx="4951706" cy="856547"/>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BAAR_TEL_DNEW (23rd for Telecom)</a:t>
            </a:r>
          </a:p>
        </p:txBody>
      </p:sp>
      <p:graphicFrame>
        <p:nvGraphicFramePr>
          <p:cNvPr id="1784" name="Shape 1784"/>
          <p:cNvGraphicFramePr/>
          <p:nvPr/>
        </p:nvGraphicFramePr>
        <p:xfrm>
          <a:off x="692408" y="5124396"/>
          <a:ext cx="3000000" cy="3000000"/>
        </p:xfrm>
        <a:graphic>
          <a:graphicData uri="http://schemas.openxmlformats.org/drawingml/2006/table">
            <a:tbl>
              <a:tblPr>
                <a:noFill/>
                <a:tableStyleId>{6265EDEF-542B-4F20-9649-12FA365D79BF}</a:tableStyleId>
              </a:tblPr>
              <a:tblGrid>
                <a:gridCol w="1369600"/>
                <a:gridCol w="2019125"/>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4125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DBR Import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TLCARDBIMPORT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Crosswalk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TLCDTBLXWLK</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Summarization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TLNEWARDBSUMR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graphicFrame>
        <p:nvGraphicFramePr>
          <p:cNvPr id="1785" name="Shape 1785"/>
          <p:cNvGraphicFramePr/>
          <p:nvPr/>
        </p:nvGraphicFramePr>
        <p:xfrm>
          <a:off x="4914217" y="1536241"/>
          <a:ext cx="3000000" cy="3000000"/>
        </p:xfrm>
        <a:graphic>
          <a:graphicData uri="http://schemas.openxmlformats.org/drawingml/2006/table">
            <a:tbl>
              <a:tblPr>
                <a:noFill/>
                <a:tableStyleId>{7CDA618B-91EA-4E7B-B311-6C776A376A6C}</a:tableStyleId>
              </a:tblPr>
              <a:tblGrid>
                <a:gridCol w="1435875"/>
                <a:gridCol w="2116850"/>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IPACOUT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TLFINALIPACOUT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Bill Generation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TLIPARBILLGEN</a:t>
                      </a:r>
                    </a:p>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TLNIPARBILLGEN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786" name="Shape 1786"/>
          <p:cNvSpPr/>
          <p:nvPr/>
        </p:nvSpPr>
        <p:spPr>
          <a:xfrm>
            <a:off x="4479848" y="1163637"/>
            <a:ext cx="3881363" cy="856547"/>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BAAR_TEL_BILL (Day 5)</a:t>
            </a:r>
          </a:p>
        </p:txBody>
      </p:sp>
      <p:sp>
        <p:nvSpPr>
          <p:cNvPr id="1787" name="Shape 1787"/>
          <p:cNvSpPr/>
          <p:nvPr/>
        </p:nvSpPr>
        <p:spPr>
          <a:xfrm>
            <a:off x="255662" y="2292592"/>
            <a:ext cx="4951706" cy="856547"/>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BAAR_WAN_DNEW (10th for WAN )</a:t>
            </a:r>
          </a:p>
        </p:txBody>
      </p:sp>
      <p:graphicFrame>
        <p:nvGraphicFramePr>
          <p:cNvPr id="1788" name="Shape 1788"/>
          <p:cNvGraphicFramePr/>
          <p:nvPr/>
        </p:nvGraphicFramePr>
        <p:xfrm>
          <a:off x="587858" y="2733899"/>
          <a:ext cx="3000000" cy="3000000"/>
        </p:xfrm>
        <a:graphic>
          <a:graphicData uri="http://schemas.openxmlformats.org/drawingml/2006/table">
            <a:tbl>
              <a:tblPr>
                <a:noFill/>
                <a:tableStyleId>{5DC154B5-8BC6-466C-B91F-32A66C1F8192}</a:tableStyleId>
              </a:tblPr>
              <a:tblGrid>
                <a:gridCol w="1778800"/>
                <a:gridCol w="1894500"/>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41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DBR Import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TLCARDBIMPORT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Crosswalk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TLCDTBLXWLK</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Summarization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TLNEWARDBSUMR</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Credit Application </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WANIPARCRDAPP</a:t>
                      </a:r>
                    </a:p>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WANNIARCRDAPP</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graphicFrame>
        <p:nvGraphicFramePr>
          <p:cNvPr id="1789" name="Shape 1789"/>
          <p:cNvGraphicFramePr/>
          <p:nvPr/>
        </p:nvGraphicFramePr>
        <p:xfrm>
          <a:off x="4984673" y="3387266"/>
          <a:ext cx="3000000" cy="3000000"/>
        </p:xfrm>
        <a:graphic>
          <a:graphicData uri="http://schemas.openxmlformats.org/drawingml/2006/table">
            <a:tbl>
              <a:tblPr>
                <a:noFill/>
                <a:tableStyleId>{E93AC43F-1B9F-49F9-988C-5A979D3937E6}</a:tableStyleId>
              </a:tblPr>
              <a:tblGrid>
                <a:gridCol w="1435875"/>
                <a:gridCol w="2116850"/>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IPACOUT</a:t>
                      </a:r>
                    </a:p>
                  </a:txBody>
                  <a:tcPr marT="45725" marB="45725" marR="9145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WANFINALIPACOUT</a:t>
                      </a:r>
                    </a:p>
                  </a:txBody>
                  <a:tcPr marT="45725" marB="45725" marR="91450" marL="91450" anchor="ctr">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1000">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Bill Generation </a:t>
                      </a:r>
                    </a:p>
                  </a:txBody>
                  <a:tcPr marT="45725" marB="45725" marR="9145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WANIPARBILLGEN</a:t>
                      </a:r>
                    </a:p>
                    <a:p>
                      <a:pPr indent="-342900" lvl="0" marL="342900" marR="0" rtl="0" algn="l">
                        <a:lnSpc>
                          <a:spcPct val="100000"/>
                        </a:lnSpc>
                        <a:spcBef>
                          <a:spcPts val="0"/>
                        </a:spcBef>
                        <a:spcAft>
                          <a:spcPts val="0"/>
                        </a:spcAft>
                        <a:buClr>
                          <a:schemeClr val="dk1"/>
                        </a:buClr>
                        <a:buSzPct val="25000"/>
                        <a:buFont typeface="Arial"/>
                        <a:buNone/>
                      </a:pPr>
                      <a:r>
                        <a:rPr b="0" baseline="0" lang="en-US" sz="1400" u="none" cap="none" strike="noStrike">
                          <a:solidFill>
                            <a:schemeClr val="dk1"/>
                          </a:solidFill>
                          <a:latin typeface="Arial"/>
                          <a:ea typeface="Arial"/>
                          <a:cs typeface="Arial"/>
                          <a:sym typeface="Arial"/>
                        </a:rPr>
                        <a:t>WANNIPARBILLGEN </a:t>
                      </a:r>
                    </a:p>
                  </a:txBody>
                  <a:tcPr marT="45725" marB="45725" marR="91450" marL="91450" anchor="ctr">
                    <a:lnL cap="flat" cmpd="sng" w="12700">
                      <a:solidFill>
                        <a:srgbClr val="000000"/>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1790" name="Shape 1790"/>
          <p:cNvSpPr/>
          <p:nvPr/>
        </p:nvSpPr>
        <p:spPr>
          <a:xfrm>
            <a:off x="4479848" y="2997091"/>
            <a:ext cx="3881363" cy="856547"/>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BAAR_WAN_BILL (Day 5)</a:t>
            </a:r>
          </a:p>
        </p:txBody>
      </p:sp>
      <p:sp>
        <p:nvSpPr>
          <p:cNvPr id="1791" name="Shape 1791"/>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5" name="Shape 1795"/>
        <p:cNvGrpSpPr/>
        <p:nvPr/>
      </p:nvGrpSpPr>
      <p:grpSpPr>
        <a:xfrm>
          <a:off x="0" y="0"/>
          <a:ext cx="0" cy="0"/>
          <a:chOff x="0" y="0"/>
          <a:chExt cx="0" cy="0"/>
        </a:xfrm>
      </p:grpSpPr>
      <p:sp>
        <p:nvSpPr>
          <p:cNvPr id="1796" name="Shape 179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797" name="Shape 179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98" name="Shape 179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Telecom/WAN Job Streams</a:t>
            </a:r>
          </a:p>
        </p:txBody>
      </p:sp>
      <p:sp>
        <p:nvSpPr>
          <p:cNvPr id="1799" name="Shape 1799"/>
          <p:cNvSpPr/>
          <p:nvPr/>
        </p:nvSpPr>
        <p:spPr>
          <a:xfrm>
            <a:off x="446087" y="1067945"/>
            <a:ext cx="8445500" cy="789781"/>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Telecom/WAN Calendar</a:t>
            </a:r>
          </a:p>
        </p:txBody>
      </p:sp>
      <p:sp>
        <p:nvSpPr>
          <p:cNvPr id="1800" name="Shape 1800"/>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1801" name="Shape 1801"/>
          <p:cNvPicPr preferRelativeResize="0"/>
          <p:nvPr/>
        </p:nvPicPr>
        <p:blipFill rotWithShape="1">
          <a:blip r:embed="rId3">
            <a:alphaModFix/>
          </a:blip>
          <a:srcRect b="0" l="0" r="0" t="0"/>
          <a:stretch/>
        </p:blipFill>
        <p:spPr>
          <a:xfrm>
            <a:off x="74428" y="1558528"/>
            <a:ext cx="9069572" cy="5299472"/>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455612" y="391162"/>
            <a:ext cx="8401308"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 3 Manual Business Lines</a:t>
            </a:r>
            <a:r>
              <a:rPr b="1" baseline="0" i="0" lang="en-US" sz="2800" u="none" cap="none" strike="noStrike">
                <a:solidFill>
                  <a:srgbClr val="FFFFFF"/>
                </a:solidFill>
                <a:latin typeface="Arial"/>
                <a:ea typeface="Arial"/>
                <a:cs typeface="Arial"/>
                <a:sym typeface="Arial"/>
              </a:rPr>
              <a:t>: </a:t>
            </a:r>
            <a:br>
              <a:rPr b="1" baseline="0" i="0" lang="en-US" sz="2800" u="none" cap="none" strike="noStrike">
                <a:solidFill>
                  <a:srgbClr val="FFFFFF"/>
                </a:solidFill>
                <a:latin typeface="Arial"/>
                <a:ea typeface="Arial"/>
                <a:cs typeface="Arial"/>
                <a:sym typeface="Arial"/>
              </a:rPr>
            </a:br>
            <a:r>
              <a:rPr b="1" baseline="0" i="0" lang="en-US" sz="2800" u="none" cap="none" strike="noStrike">
                <a:solidFill>
                  <a:srgbClr val="FFFFFF"/>
                </a:solidFill>
                <a:latin typeface="Arial"/>
                <a:ea typeface="Arial"/>
                <a:cs typeface="Arial"/>
                <a:sym typeface="Arial"/>
              </a:rPr>
              <a:t>Waves 3.3 and 3.4 </a:t>
            </a:r>
          </a:p>
        </p:txBody>
      </p:sp>
      <p:graphicFrame>
        <p:nvGraphicFramePr>
          <p:cNvPr id="481" name="Shape 481"/>
          <p:cNvGraphicFramePr/>
          <p:nvPr/>
        </p:nvGraphicFramePr>
        <p:xfrm>
          <a:off x="700535" y="1374571"/>
          <a:ext cx="3000000" cy="3000000"/>
        </p:xfrm>
        <a:graphic>
          <a:graphicData uri="http://schemas.openxmlformats.org/drawingml/2006/table">
            <a:tbl>
              <a:tblPr bandRow="1" firstCol="1" firstRow="1">
                <a:noFill/>
                <a:tableStyleId>{FC96FFD4-E592-45E8-B671-0F90234BE2FB}</a:tableStyleId>
              </a:tblPr>
              <a:tblGrid>
                <a:gridCol w="3487475"/>
                <a:gridCol w="1569850"/>
                <a:gridCol w="1885950"/>
              </a:tblGrid>
              <a:tr h="305175">
                <a:tc>
                  <a:txBody>
                    <a:bodyPr>
                      <a:noAutofit/>
                    </a:bodyPr>
                    <a:lstStyle/>
                    <a:p>
                      <a:pPr indent="0" lvl="0" marL="0" marR="0" rtl="0" algn="ctr">
                        <a:spcBef>
                          <a:spcPts val="0"/>
                        </a:spcBef>
                        <a:buSzPct val="25000"/>
                        <a:buNone/>
                      </a:pPr>
                      <a:r>
                        <a:rPr baseline="0" lang="en-US" sz="1200" u="none" cap="none" strike="noStrike"/>
                        <a:t>Business Process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Wave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Finance Division</a:t>
                      </a:r>
                    </a:p>
                  </a:txBody>
                  <a:tcPr marT="0" marB="0" marR="68575" marL="68575" anchor="ctr">
                    <a:solidFill>
                      <a:srgbClr val="44969F"/>
                    </a:solidFill>
                  </a:tcPr>
                </a:tc>
              </a:tr>
              <a:tr h="305175">
                <a:tc>
                  <a:txBody>
                    <a:bodyPr>
                      <a:noAutofit/>
                    </a:bodyPr>
                    <a:lstStyle/>
                    <a:p>
                      <a:pPr indent="0" lvl="0" marL="0" marR="0" rtl="0" algn="l">
                        <a:spcBef>
                          <a:spcPts val="0"/>
                        </a:spcBef>
                        <a:buSzPct val="25000"/>
                        <a:buNone/>
                      </a:pPr>
                      <a:r>
                        <a:rPr baseline="0" lang="en-US" sz="1200" u="none" cap="none" strike="noStrike"/>
                        <a:t>Employee Details – other</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305175">
                <a:tc>
                  <a:txBody>
                    <a:bodyPr>
                      <a:noAutofit/>
                    </a:bodyPr>
                    <a:lstStyle/>
                    <a:p>
                      <a:pPr indent="0" lvl="0" marL="0" marR="0" rtl="0" algn="l">
                        <a:spcBef>
                          <a:spcPts val="0"/>
                        </a:spcBef>
                        <a:buSzPct val="25000"/>
                        <a:buNone/>
                      </a:pPr>
                      <a:r>
                        <a:rPr baseline="0" lang="en-US" sz="1200" u="none" cap="none" strike="noStrike"/>
                        <a:t>IT Schedule-IT Comm Ctr-SmartBuy</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305175">
                <a:tc>
                  <a:txBody>
                    <a:bodyPr>
                      <a:noAutofit/>
                    </a:bodyPr>
                    <a:lstStyle/>
                    <a:p>
                      <a:pPr indent="0" lvl="0" marL="0" marR="0" rtl="0" algn="l">
                        <a:spcBef>
                          <a:spcPts val="0"/>
                        </a:spcBef>
                        <a:buSzPct val="25000"/>
                        <a:buNone/>
                      </a:pPr>
                      <a:r>
                        <a:rPr baseline="0" lang="en-US" sz="1200" u="none" cap="none" strike="noStrike"/>
                        <a:t>Transportation Audit</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305175">
                <a:tc>
                  <a:txBody>
                    <a:bodyPr>
                      <a:noAutofit/>
                    </a:bodyPr>
                    <a:lstStyle/>
                    <a:p>
                      <a:pPr indent="0" lvl="0" marL="0" marR="0" rtl="0" algn="l">
                        <a:spcBef>
                          <a:spcPts val="0"/>
                        </a:spcBef>
                        <a:buSzPct val="25000"/>
                        <a:buNone/>
                      </a:pPr>
                      <a:r>
                        <a:rPr baseline="0" lang="en-US" sz="1200" u="none" cap="none" strike="noStrike"/>
                        <a:t>TMVCS/Travel Training</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305175">
                <a:tc>
                  <a:txBody>
                    <a:bodyPr>
                      <a:noAutofit/>
                    </a:bodyPr>
                    <a:lstStyle/>
                    <a:p>
                      <a:pPr indent="0" lvl="0" marL="0" marR="0" rtl="0" algn="l">
                        <a:spcBef>
                          <a:spcPts val="0"/>
                        </a:spcBef>
                        <a:buSzPct val="25000"/>
                        <a:buNone/>
                      </a:pPr>
                      <a:r>
                        <a:rPr baseline="0" lang="en-US" sz="1200" u="none" cap="none" strike="noStrike"/>
                        <a:t>External Services Clients </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305175">
                <a:tc>
                  <a:txBody>
                    <a:bodyPr>
                      <a:noAutofit/>
                    </a:bodyPr>
                    <a:lstStyle/>
                    <a:p>
                      <a:pPr indent="0" lvl="0" marL="0" marR="0" rtl="0" algn="l">
                        <a:spcBef>
                          <a:spcPts val="0"/>
                        </a:spcBef>
                        <a:buSzPct val="25000"/>
                        <a:buNone/>
                      </a:pPr>
                      <a:r>
                        <a:rPr baseline="0" lang="en-US" sz="1200" u="none" cap="none" strike="noStrike"/>
                        <a:t>Scrap Metal</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305175">
                <a:tc>
                  <a:txBody>
                    <a:bodyPr>
                      <a:noAutofit/>
                    </a:bodyPr>
                    <a:lstStyle/>
                    <a:p>
                      <a:pPr indent="0" lvl="0" marL="0" marR="0" rtl="0" algn="l">
                        <a:spcBef>
                          <a:spcPts val="0"/>
                        </a:spcBef>
                        <a:buSzPct val="25000"/>
                        <a:buNone/>
                      </a:pPr>
                      <a:r>
                        <a:rPr baseline="0" lang="en-US" sz="1200" u="none" cap="none" strike="noStrike"/>
                        <a:t>Recycling</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7</a:t>
                      </a:r>
                    </a:p>
                  </a:txBody>
                  <a:tcPr marT="0" marB="0" marR="68575" marL="68575" anchor="ctr">
                    <a:solidFill>
                      <a:srgbClr val="BADDE1"/>
                    </a:solidFill>
                  </a:tcPr>
                </a:tc>
              </a:tr>
              <a:tr h="305175">
                <a:tc>
                  <a:txBody>
                    <a:bodyPr>
                      <a:noAutofit/>
                    </a:bodyPr>
                    <a:lstStyle/>
                    <a:p>
                      <a:pPr indent="0" lvl="0" marL="0" marR="0" rtl="0" algn="l">
                        <a:spcBef>
                          <a:spcPts val="0"/>
                        </a:spcBef>
                        <a:buSzPct val="25000"/>
                        <a:buNone/>
                      </a:pPr>
                      <a:r>
                        <a:rPr baseline="0" lang="en-US" sz="1200" u="none" cap="none" strike="noStrike"/>
                        <a:t>International Trade Center</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7</a:t>
                      </a:r>
                    </a:p>
                  </a:txBody>
                  <a:tcPr marT="0" marB="0" marR="68575" marL="68575" anchor="ctr">
                    <a:solidFill>
                      <a:schemeClr val="accent5"/>
                    </a:solidFill>
                  </a:tcPr>
                </a:tc>
              </a:tr>
              <a:tr h="305175">
                <a:tc>
                  <a:txBody>
                    <a:bodyPr>
                      <a:noAutofit/>
                    </a:bodyPr>
                    <a:lstStyle/>
                    <a:p>
                      <a:pPr indent="0" lvl="0" marL="0" marR="0" rtl="0" algn="l">
                        <a:spcBef>
                          <a:spcPts val="0"/>
                        </a:spcBef>
                        <a:buSzPct val="25000"/>
                        <a:buNone/>
                      </a:pPr>
                      <a:r>
                        <a:rPr baseline="0" lang="en-US" sz="1200" u="none" cap="none" strike="noStrike"/>
                        <a:t>Public Key Infrastructure (PKI)</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294525">
                <a:tc>
                  <a:txBody>
                    <a:bodyPr>
                      <a:noAutofit/>
                    </a:bodyPr>
                    <a:lstStyle/>
                    <a:p>
                      <a:pPr indent="0" lvl="0" marL="0" marR="0" rtl="0" algn="l">
                        <a:spcBef>
                          <a:spcPts val="0"/>
                        </a:spcBef>
                        <a:buSzPct val="25000"/>
                        <a:buNone/>
                      </a:pPr>
                      <a:r>
                        <a:rPr baseline="0" lang="en-US" sz="1200" u="none" cap="none" strike="noStrike"/>
                        <a:t>Network Rebate Treasury (WAN Process)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294525">
                <a:tc>
                  <a:txBody>
                    <a:bodyPr>
                      <a:noAutofit/>
                    </a:bodyPr>
                    <a:lstStyle/>
                    <a:p>
                      <a:pPr indent="0" lvl="0" marL="0" marR="0" rtl="0" algn="l">
                        <a:spcBef>
                          <a:spcPts val="0"/>
                        </a:spcBef>
                        <a:buSzPct val="25000"/>
                        <a:buNone/>
                      </a:pPr>
                      <a:r>
                        <a:rPr baseline="0" lang="en-US" sz="1200" u="none" cap="none" strike="noStrike"/>
                        <a:t>Great Seal of US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294525">
                <a:tc>
                  <a:txBody>
                    <a:bodyPr>
                      <a:noAutofit/>
                    </a:bodyPr>
                    <a:lstStyle/>
                    <a:p>
                      <a:pPr indent="0" lvl="0" marL="0" marR="0" rtl="0" algn="l">
                        <a:spcBef>
                          <a:spcPts val="0"/>
                        </a:spcBef>
                        <a:buSzPct val="25000"/>
                        <a:buNone/>
                      </a:pPr>
                      <a:r>
                        <a:rPr baseline="0" lang="en-US" sz="1200" u="none" cap="none" strike="noStrike"/>
                        <a:t>Interagency Council</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3.4</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6</a:t>
                      </a:r>
                    </a:p>
                  </a:txBody>
                  <a:tcPr marT="0" marB="0" marR="68575" marL="68575" anchor="ctr">
                    <a:solidFill>
                      <a:schemeClr val="accent5"/>
                    </a:solidFill>
                  </a:tcPr>
                </a:tc>
              </a:tr>
              <a:tr h="294525">
                <a:tc>
                  <a:txBody>
                    <a:bodyPr>
                      <a:noAutofit/>
                    </a:bodyPr>
                    <a:lstStyle/>
                    <a:p>
                      <a:pPr indent="0" lvl="0" marL="0" marR="0" rtl="0" algn="l">
                        <a:spcBef>
                          <a:spcPts val="0"/>
                        </a:spcBef>
                        <a:buSzPct val="25000"/>
                        <a:buNone/>
                      </a:pPr>
                      <a:r>
                        <a:rPr baseline="0" lang="en-US" sz="1200" u="none" cap="none" strike="noStrike"/>
                        <a:t>University for People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3.4</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6</a:t>
                      </a:r>
                    </a:p>
                  </a:txBody>
                  <a:tcPr marT="0" marB="0" marR="68575" marL="68575" anchor="ctr">
                    <a:solidFill>
                      <a:srgbClr val="BADDE1"/>
                    </a:solidFill>
                  </a:tcPr>
                </a:tc>
              </a:tr>
              <a:tr h="294525">
                <a:tc>
                  <a:txBody>
                    <a:bodyPr>
                      <a:noAutofit/>
                    </a:bodyPr>
                    <a:lstStyle/>
                    <a:p>
                      <a:pPr indent="0" lvl="0" marL="0" marR="0" rtl="0" algn="l">
                        <a:spcBef>
                          <a:spcPts val="0"/>
                        </a:spcBef>
                        <a:buSzPct val="25000"/>
                        <a:buNone/>
                      </a:pPr>
                      <a:r>
                        <a:rPr baseline="0" lang="en-US" sz="1200" u="none" cap="none" strike="noStrike"/>
                        <a:t>Federal Citizen Services (FCS)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294525">
                <a:tc>
                  <a:txBody>
                    <a:bodyPr>
                      <a:noAutofit/>
                    </a:bodyPr>
                    <a:lstStyle/>
                    <a:p>
                      <a:pPr indent="0" lvl="0" marL="0" marR="0" rtl="0" algn="l">
                        <a:spcBef>
                          <a:spcPts val="0"/>
                        </a:spcBef>
                        <a:buSzPct val="25000"/>
                        <a:buNone/>
                      </a:pPr>
                      <a:r>
                        <a:rPr baseline="0" lang="en-US" sz="1200" u="none" cap="none" strike="noStrike"/>
                        <a:t>IAE- Integrated Acquisition Environment</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bl>
          </a:graphicData>
        </a:graphic>
      </p:graphicFrame>
      <p:sp>
        <p:nvSpPr>
          <p:cNvPr id="482" name="Shape 482"/>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83" name="Shape 483"/>
          <p:cNvSpPr txBox="1"/>
          <p:nvPr>
            <p:ph idx="11" type="ftr"/>
          </p:nvPr>
        </p:nvSpPr>
        <p:spPr>
          <a:xfrm>
            <a:off x="370113"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5" name="Shape 1805"/>
        <p:cNvGrpSpPr/>
        <p:nvPr/>
      </p:nvGrpSpPr>
      <p:grpSpPr>
        <a:xfrm>
          <a:off x="0" y="0"/>
          <a:ext cx="0" cy="0"/>
          <a:chOff x="0" y="0"/>
          <a:chExt cx="0" cy="0"/>
        </a:xfrm>
      </p:grpSpPr>
      <p:sp>
        <p:nvSpPr>
          <p:cNvPr id="1806" name="Shape 1806"/>
          <p:cNvSpPr/>
          <p:nvPr/>
        </p:nvSpPr>
        <p:spPr>
          <a:xfrm>
            <a:off x="446087" y="30214"/>
            <a:ext cx="8219447" cy="750101"/>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External Services Job Streams</a:t>
            </a:r>
          </a:p>
        </p:txBody>
      </p:sp>
      <p:sp>
        <p:nvSpPr>
          <p:cNvPr id="1807" name="Shape 180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808" name="Shape 180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809" name="Shape 1809"/>
          <p:cNvSpPr/>
          <p:nvPr/>
        </p:nvSpPr>
        <p:spPr>
          <a:xfrm>
            <a:off x="446087" y="1163637"/>
            <a:ext cx="4954586"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External Services BAAR_MAN_2 (20</a:t>
            </a:r>
            <a:r>
              <a:rPr b="0" baseline="30000" i="0" lang="en-US" sz="1600" u="none" cap="none" strike="noStrike">
                <a:solidFill>
                  <a:schemeClr val="dk1"/>
                </a:solidFill>
                <a:latin typeface="Arial"/>
                <a:ea typeface="Arial"/>
                <a:cs typeface="Arial"/>
                <a:sym typeface="Arial"/>
              </a:rPr>
              <a:t>th</a:t>
            </a:r>
            <a:r>
              <a:rPr b="0" baseline="0" i="0" lang="en-US" sz="1600" u="none" cap="none" strike="noStrike">
                <a:solidFill>
                  <a:schemeClr val="dk1"/>
                </a:solidFill>
                <a:latin typeface="Arial"/>
                <a:ea typeface="Arial"/>
                <a:cs typeface="Arial"/>
                <a:sym typeface="Arial"/>
              </a:rPr>
              <a:t>)  </a:t>
            </a:r>
          </a:p>
        </p:txBody>
      </p:sp>
      <p:graphicFrame>
        <p:nvGraphicFramePr>
          <p:cNvPr id="1810" name="Shape 1810"/>
          <p:cNvGraphicFramePr/>
          <p:nvPr/>
        </p:nvGraphicFramePr>
        <p:xfrm>
          <a:off x="843813" y="5093410"/>
          <a:ext cx="3000000" cy="3000000"/>
        </p:xfrm>
        <a:graphic>
          <a:graphicData uri="http://schemas.openxmlformats.org/drawingml/2006/table">
            <a:tbl>
              <a:tblPr>
                <a:noFill/>
                <a:tableStyleId>{BEB7C59F-00AB-41AB-94E7-6D35E34FE7BB}</a:tableStyleId>
              </a:tblPr>
              <a:tblGrid>
                <a:gridCol w="2423250"/>
                <a:gridCol w="2200275"/>
              </a:tblGrid>
              <a:tr h="3286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IPAC Outbound</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ESREBILIPACOUT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810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IPAC Outbound Refund</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ESMANIPACOUTIP</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1811" name="Shape 1811"/>
          <p:cNvSpPr/>
          <p:nvPr/>
        </p:nvSpPr>
        <p:spPr>
          <a:xfrm>
            <a:off x="446087" y="4644130"/>
            <a:ext cx="8445500" cy="811046"/>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External Services BAAR_MAN_4 (Monday, Wednesday, Friday)</a:t>
            </a:r>
          </a:p>
        </p:txBody>
      </p:sp>
      <p:graphicFrame>
        <p:nvGraphicFramePr>
          <p:cNvPr id="1812" name="Shape 1812"/>
          <p:cNvGraphicFramePr/>
          <p:nvPr/>
        </p:nvGraphicFramePr>
        <p:xfrm>
          <a:off x="870946" y="1612257"/>
          <a:ext cx="3000000" cy="3000000"/>
        </p:xfrm>
        <a:graphic>
          <a:graphicData uri="http://schemas.openxmlformats.org/drawingml/2006/table">
            <a:tbl>
              <a:tblPr>
                <a:noFill/>
                <a:tableStyleId>{E9E21CDA-C99F-4707-A80D-186A40E93582}</a:tableStyleId>
              </a:tblPr>
              <a:tblGrid>
                <a:gridCol w="2539000"/>
                <a:gridCol w="2362200"/>
              </a:tblGrid>
              <a:tr h="328625">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Job</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c>
                  <a:txBody>
                    <a:bodyPr>
                      <a:noAutofit/>
                    </a:bodyPr>
                    <a:lstStyle/>
                    <a:p>
                      <a:pPr indent="-342900" lvl="0" marL="342900" marR="0" rtl="0" algn="ctr">
                        <a:lnSpc>
                          <a:spcPct val="100000"/>
                        </a:lnSpc>
                        <a:spcBef>
                          <a:spcPts val="0"/>
                        </a:spcBef>
                        <a:spcAft>
                          <a:spcPts val="0"/>
                        </a:spcAft>
                        <a:buClr>
                          <a:srgbClr val="000000"/>
                        </a:buClr>
                        <a:buSzPct val="25000"/>
                        <a:buFont typeface="Arial"/>
                        <a:buNone/>
                      </a:pPr>
                      <a:r>
                        <a:rPr b="0" baseline="0" i="0" lang="en-US" sz="1400" u="none" cap="none" strike="noStrike">
                          <a:solidFill>
                            <a:srgbClr val="000000"/>
                          </a:solidFill>
                          <a:latin typeface="Arial"/>
                          <a:ea typeface="Arial"/>
                          <a:cs typeface="Arial"/>
                          <a:sym typeface="Arial"/>
                        </a:rPr>
                        <a:t>Batch Instance</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0C0C0"/>
                    </a:solidFill>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PCProjBill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ESPROJBILL</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IPAC Credit Application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0" baseline="0" i="0" lang="en-US" sz="1400" u="none" cap="none" strike="noStrike">
                          <a:solidFill>
                            <a:schemeClr val="dk1"/>
                          </a:solidFill>
                          <a:latin typeface="Arial"/>
                          <a:ea typeface="Arial"/>
                          <a:cs typeface="Arial"/>
                          <a:sym typeface="Arial"/>
                        </a:rPr>
                        <a:t>ESIPACARCRDAPP</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Non-IPAC Credit Application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0" baseline="0" i="0" lang="en-US" sz="1400" u="none" cap="none" strike="noStrike">
                          <a:solidFill>
                            <a:schemeClr val="dk1"/>
                          </a:solidFill>
                          <a:latin typeface="Arial"/>
                          <a:ea typeface="Arial"/>
                          <a:cs typeface="Arial"/>
                          <a:sym typeface="Arial"/>
                        </a:rPr>
                        <a:t>ESNIPACARCRDAPP</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IPAC Outbound</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0" baseline="0" i="0" lang="en-US" sz="1400" u="none" cap="none" strike="noStrike">
                          <a:solidFill>
                            <a:schemeClr val="dk1"/>
                          </a:solidFill>
                          <a:latin typeface="Arial"/>
                          <a:ea typeface="Arial"/>
                          <a:cs typeface="Arial"/>
                          <a:sym typeface="Arial"/>
                        </a:rPr>
                        <a:t>ESFINALIPACOUT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Non-IPAC  Bill Generation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0" baseline="0" i="0" lang="en-US" sz="1400" u="none" cap="none" strike="noStrike">
                          <a:solidFill>
                            <a:schemeClr val="dk1"/>
                          </a:solidFill>
                          <a:latin typeface="Arial"/>
                          <a:ea typeface="Arial"/>
                          <a:cs typeface="Arial"/>
                          <a:sym typeface="Arial"/>
                        </a:rPr>
                        <a:t>ESNIARBILLGEN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2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IPAC Bill Generation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1400" u="none" cap="none" strike="noStrike">
                          <a:solidFill>
                            <a:schemeClr val="dk1"/>
                          </a:solidFill>
                          <a:latin typeface="Arial"/>
                          <a:ea typeface="Arial"/>
                          <a:cs typeface="Arial"/>
                          <a:sym typeface="Arial"/>
                        </a:rPr>
                        <a:t>ESIPARBILLGEN</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6" name="Shape 1816"/>
        <p:cNvGrpSpPr/>
        <p:nvPr/>
      </p:nvGrpSpPr>
      <p:grpSpPr>
        <a:xfrm>
          <a:off x="0" y="0"/>
          <a:ext cx="0" cy="0"/>
          <a:chOff x="0" y="0"/>
          <a:chExt cx="0" cy="0"/>
        </a:xfrm>
      </p:grpSpPr>
      <p:sp>
        <p:nvSpPr>
          <p:cNvPr id="1817" name="Shape 181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818" name="Shape 181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819" name="Shape 181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Services Job Streams</a:t>
            </a:r>
          </a:p>
        </p:txBody>
      </p:sp>
      <p:sp>
        <p:nvSpPr>
          <p:cNvPr id="1820" name="Shape 1820"/>
          <p:cNvSpPr/>
          <p:nvPr/>
        </p:nvSpPr>
        <p:spPr>
          <a:xfrm>
            <a:off x="446087" y="1067945"/>
            <a:ext cx="8445500" cy="789781"/>
          </a:xfrm>
          <a:prstGeom prst="rect">
            <a:avLst/>
          </a:prstGeom>
          <a:noFill/>
          <a:ln>
            <a:noFill/>
          </a:ln>
        </p:spPr>
        <p:txBody>
          <a:bodyPr anchorCtr="0" anchor="t" bIns="45700" lIns="91425" rIns="91425" tIns="45700">
            <a:noAutofit/>
          </a:bodyPr>
          <a:lstStyle/>
          <a:p>
            <a:pPr indent="-238125" lvl="0" marL="454025" marR="0" rtl="0" algn="l">
              <a:lnSpc>
                <a:spcPct val="120000"/>
              </a:lnSpc>
              <a:spcBef>
                <a:spcPts val="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External Services Calendar</a:t>
            </a:r>
          </a:p>
        </p:txBody>
      </p:sp>
      <p:sp>
        <p:nvSpPr>
          <p:cNvPr id="1821" name="Shape 1821"/>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822" name="Shape 1822"/>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823" name="Shape 1823"/>
          <p:cNvPicPr preferRelativeResize="0"/>
          <p:nvPr/>
        </p:nvPicPr>
        <p:blipFill rotWithShape="1">
          <a:blip r:embed="rId3">
            <a:alphaModFix/>
          </a:blip>
          <a:srcRect b="0" l="0" r="0" t="0"/>
          <a:stretch/>
        </p:blipFill>
        <p:spPr>
          <a:xfrm>
            <a:off x="329479" y="1555669"/>
            <a:ext cx="8814521" cy="5302332"/>
          </a:xfrm>
          <a:prstGeom prst="rect">
            <a:avLst/>
          </a:prstGeom>
          <a:noFill/>
          <a:ln>
            <a:noFill/>
          </a:ln>
        </p:spPr>
      </p:pic>
    </p:spTree>
  </p:cSld>
  <p:clrMapOvr>
    <a:masterClrMapping/>
  </p:clrMapOvr>
  <p:transition spd="slow">
    <p:cut/>
  </p:transition>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7" name="Shape 1827"/>
        <p:cNvGrpSpPr/>
        <p:nvPr/>
      </p:nvGrpSpPr>
      <p:grpSpPr>
        <a:xfrm>
          <a:off x="0" y="0"/>
          <a:ext cx="0" cy="0"/>
          <a:chOff x="0" y="0"/>
          <a:chExt cx="0" cy="0"/>
        </a:xfrm>
      </p:grpSpPr>
      <p:sp>
        <p:nvSpPr>
          <p:cNvPr id="1828" name="Shape 1828"/>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6:</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Data Exchanges with Pegasys</a:t>
            </a:r>
          </a:p>
        </p:txBody>
      </p:sp>
      <p:sp>
        <p:nvSpPr>
          <p:cNvPr id="1829" name="Shape 182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830" name="Shape 183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5" name="Shape 1835"/>
        <p:cNvGrpSpPr/>
        <p:nvPr/>
      </p:nvGrpSpPr>
      <p:grpSpPr>
        <a:xfrm>
          <a:off x="0" y="0"/>
          <a:ext cx="0" cy="0"/>
          <a:chOff x="0" y="0"/>
          <a:chExt cx="0" cy="0"/>
        </a:xfrm>
      </p:grpSpPr>
      <p:sp>
        <p:nvSpPr>
          <p:cNvPr id="1836" name="Shape 1836"/>
          <p:cNvSpPr/>
          <p:nvPr/>
        </p:nvSpPr>
        <p:spPr>
          <a:xfrm>
            <a:off x="382771" y="3357348"/>
            <a:ext cx="8761228" cy="982638"/>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837" name="Shape 1837"/>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1838" name="Shape 1838"/>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BAAR Introduction</a:t>
            </a:r>
            <a:r>
              <a:rPr b="0" baseline="0" i="0" lang="en-US" sz="18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BAAR Technical Architecture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BAAR Batch Jobs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BAAR Billing Cycle</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Tivoli Job Streams</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Data Exchanges with Pegasys</a:t>
            </a:r>
          </a:p>
          <a:p>
            <a:pPr indent="-225425" lvl="1" marL="568325" marR="0" rtl="0" algn="l">
              <a:spcBef>
                <a:spcPts val="120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Data Exchanges with Pegasys</a:t>
            </a:r>
          </a:p>
        </p:txBody>
      </p:sp>
      <p:sp>
        <p:nvSpPr>
          <p:cNvPr id="1839" name="Shape 183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840" name="Shape 184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4" name="Shape 1844"/>
        <p:cNvGrpSpPr/>
        <p:nvPr/>
      </p:nvGrpSpPr>
      <p:grpSpPr>
        <a:xfrm>
          <a:off x="0" y="0"/>
          <a:ext cx="0" cy="0"/>
          <a:chOff x="0" y="0"/>
          <a:chExt cx="0" cy="0"/>
        </a:xfrm>
      </p:grpSpPr>
      <p:sp>
        <p:nvSpPr>
          <p:cNvPr id="1845" name="Shape 1845"/>
          <p:cNvSpPr/>
          <p:nvPr/>
        </p:nvSpPr>
        <p:spPr>
          <a:xfrm>
            <a:off x="446087" y="272339"/>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Data Exchanges between GSA and Pegasys</a:t>
            </a:r>
          </a:p>
        </p:txBody>
      </p:sp>
      <p:sp>
        <p:nvSpPr>
          <p:cNvPr id="1846" name="Shape 184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847" name="Shape 184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848" name="Shape 1848"/>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1849" name="Shape 1849"/>
          <p:cNvPicPr preferRelativeResize="0"/>
          <p:nvPr/>
        </p:nvPicPr>
        <p:blipFill rotWithShape="1">
          <a:blip r:embed="rId3">
            <a:alphaModFix/>
          </a:blip>
          <a:srcRect b="0" l="0" r="0" t="0"/>
          <a:stretch/>
        </p:blipFill>
        <p:spPr>
          <a:xfrm>
            <a:off x="447675" y="1362075"/>
            <a:ext cx="8763000" cy="5238750"/>
          </a:xfrm>
          <a:prstGeom prst="rect">
            <a:avLst/>
          </a:prstGeom>
          <a:noFill/>
          <a:ln>
            <a:noFill/>
          </a:ln>
        </p:spPr>
      </p:pic>
    </p:spTree>
  </p:cSld>
  <p:clrMapOvr>
    <a:masterClrMapping/>
  </p:clrMapOvr>
  <p:transition spd="slow">
    <p:cut/>
  </p:transition>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3" name="Shape 1853"/>
        <p:cNvGrpSpPr/>
        <p:nvPr/>
      </p:nvGrpSpPr>
      <p:grpSpPr>
        <a:xfrm>
          <a:off x="0" y="0"/>
          <a:ext cx="0" cy="0"/>
          <a:chOff x="0" y="0"/>
          <a:chExt cx="0" cy="0"/>
        </a:xfrm>
      </p:grpSpPr>
      <p:pic>
        <p:nvPicPr>
          <p:cNvPr id="1854" name="Shape 1854"/>
          <p:cNvPicPr preferRelativeResize="0"/>
          <p:nvPr/>
        </p:nvPicPr>
        <p:blipFill rotWithShape="1">
          <a:blip r:embed="rId3">
            <a:alphaModFix/>
          </a:blip>
          <a:srcRect b="0" l="0" r="8647" t="17149"/>
          <a:stretch/>
        </p:blipFill>
        <p:spPr>
          <a:xfrm>
            <a:off x="1047750" y="1371600"/>
            <a:ext cx="7048499" cy="4565650"/>
          </a:xfrm>
          <a:prstGeom prst="rect">
            <a:avLst/>
          </a:prstGeom>
          <a:noFill/>
          <a:ln>
            <a:noFill/>
          </a:ln>
        </p:spPr>
      </p:pic>
      <p:sp>
        <p:nvSpPr>
          <p:cNvPr id="1855" name="Shape 1855"/>
          <p:cNvSpPr/>
          <p:nvPr/>
        </p:nvSpPr>
        <p:spPr>
          <a:xfrm>
            <a:off x="446087" y="272339"/>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rgbClr val="FFFFFF"/>
                </a:solidFill>
                <a:latin typeface="Arial"/>
                <a:ea typeface="Arial"/>
                <a:cs typeface="Arial"/>
                <a:sym typeface="Arial"/>
              </a:rPr>
              <a:t>Questions</a:t>
            </a:r>
          </a:p>
        </p:txBody>
      </p:sp>
      <p:sp>
        <p:nvSpPr>
          <p:cNvPr id="1856" name="Shape 185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857" name="Shape 185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2:</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BAAR Technical Architecture</a:t>
            </a:r>
          </a:p>
        </p:txBody>
      </p:sp>
      <p:sp>
        <p:nvSpPr>
          <p:cNvPr id="490" name="Shape 49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91" name="Shape 49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p:nvPr/>
        </p:nvSpPr>
        <p:spPr>
          <a:xfrm>
            <a:off x="382771" y="1569492"/>
            <a:ext cx="8761228" cy="2715903"/>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498" name="Shape 498"/>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499" name="Shape 499"/>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BAAR Introduction</a:t>
            </a:r>
            <a:r>
              <a:rPr b="0" baseline="0" i="0" lang="en-US" sz="18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BAAR Technical Architecture	</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Technical Architecture Overview</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BAAR Subsystem Overview</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FMESB Overview</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VCSS Overview</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BAAR Reporting Overview</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BAAR Batch Jobs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BAAR Billing Cycle</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Tivoli Job Streams</a:t>
            </a: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Data Exchanges with Pegasys</a:t>
            </a:r>
          </a:p>
        </p:txBody>
      </p:sp>
      <p:sp>
        <p:nvSpPr>
          <p:cNvPr id="500" name="Shape 50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501" name="Shape 50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p:nvPr/>
        </p:nvSpPr>
        <p:spPr>
          <a:xfrm>
            <a:off x="381000" y="228600"/>
            <a:ext cx="7381874" cy="563563"/>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baseline="0" i="0" lang="en-US" sz="3000" u="none" cap="none" strike="noStrike">
                <a:solidFill>
                  <a:schemeClr val="lt1"/>
                </a:solidFill>
                <a:latin typeface="Arial"/>
                <a:ea typeface="Arial"/>
                <a:cs typeface="Arial"/>
                <a:sym typeface="Arial"/>
              </a:rPr>
              <a:t>BAAR Technical Architecture</a:t>
            </a:r>
          </a:p>
        </p:txBody>
      </p:sp>
      <p:sp>
        <p:nvSpPr>
          <p:cNvPr id="507" name="Shape 507"/>
          <p:cNvSpPr/>
          <p:nvPr/>
        </p:nvSpPr>
        <p:spPr>
          <a:xfrm>
            <a:off x="4097337" y="4859337"/>
            <a:ext cx="3562350" cy="1998661"/>
          </a:xfrm>
          <a:prstGeom prst="roundRect">
            <a:avLst>
              <a:gd fmla="val 1745" name="adj"/>
            </a:avLst>
          </a:prstGeom>
          <a:solidFill>
            <a:srgbClr val="BAD4D9">
              <a:alpha val="18431"/>
            </a:srgbClr>
          </a:solidFill>
          <a:ln cap="flat" cmpd="sng" w="19050">
            <a:solidFill>
              <a:srgbClr val="B2B2B2"/>
            </a:solidFill>
            <a:prstDash val="solid"/>
            <a:round/>
            <a:headEnd len="med" w="med" type="none"/>
            <a:tailEnd len="med" w="med" type="none"/>
          </a:ln>
        </p:spPr>
        <p:txBody>
          <a:bodyPr anchorCtr="0" anchor="t" bIns="45700" lIns="45700" rIns="45700" tIns="320025">
            <a:noAutofit/>
          </a:bodyPr>
          <a:lstStyle/>
          <a:p>
            <a:pPr indent="0" lvl="0" marL="0" marR="0" rtl="0" algn="r">
              <a:spcBef>
                <a:spcPts val="0"/>
              </a:spcBef>
              <a:spcAft>
                <a:spcPts val="0"/>
              </a:spcAft>
              <a:buSzPct val="25000"/>
              <a:buNone/>
            </a:pPr>
            <a:r>
              <a:rPr b="0" baseline="0" i="0" lang="en-US" sz="1800" u="none" cap="none" strike="noStrike">
                <a:solidFill>
                  <a:srgbClr val="000000"/>
                </a:solidFill>
                <a:latin typeface="Arial"/>
                <a:ea typeface="Arial"/>
                <a:cs typeface="Arial"/>
                <a:sym typeface="Arial"/>
              </a:rPr>
              <a:t>VCSS</a:t>
            </a:r>
          </a:p>
        </p:txBody>
      </p:sp>
      <p:sp>
        <p:nvSpPr>
          <p:cNvPr id="508" name="Shape 508"/>
          <p:cNvSpPr/>
          <p:nvPr/>
        </p:nvSpPr>
        <p:spPr>
          <a:xfrm>
            <a:off x="6708775" y="2193925"/>
            <a:ext cx="2435224" cy="2609849"/>
          </a:xfrm>
          <a:prstGeom prst="roundRect">
            <a:avLst>
              <a:gd fmla="val 1745" name="adj"/>
            </a:avLst>
          </a:prstGeom>
          <a:solidFill>
            <a:srgbClr val="CDCFD0">
              <a:alpha val="32549"/>
            </a:srgbClr>
          </a:solidFill>
          <a:ln cap="flat" cmpd="sng" w="19050">
            <a:solidFill>
              <a:srgbClr val="B2B2B2"/>
            </a:solidFill>
            <a:prstDash val="solid"/>
            <a:round/>
            <a:headEnd len="med" w="med" type="none"/>
            <a:tailEnd len="med" w="med" type="none"/>
          </a:ln>
        </p:spPr>
        <p:txBody>
          <a:bodyPr anchorCtr="0" anchor="t" bIns="45700" lIns="45700" rIns="45700" tIns="45700">
            <a:noAutofit/>
          </a:bodyPr>
          <a:lstStyle/>
          <a:p>
            <a:pPr indent="0" lvl="0" marL="0" marR="0" rtl="0" algn="l">
              <a:spcBef>
                <a:spcPts val="0"/>
              </a:spcBef>
              <a:spcAft>
                <a:spcPts val="0"/>
              </a:spcAft>
              <a:buSzPct val="25000"/>
              <a:buNone/>
            </a:pPr>
            <a:r>
              <a:rPr b="0" baseline="0" i="0" lang="en-US" sz="1600" u="none" cap="none" strike="noStrike">
                <a:solidFill>
                  <a:srgbClr val="000000"/>
                </a:solidFill>
                <a:latin typeface="Arial"/>
                <a:ea typeface="Arial"/>
                <a:cs typeface="Arial"/>
                <a:sym typeface="Arial"/>
              </a:rPr>
              <a:t>Business</a:t>
            </a:r>
          </a:p>
          <a:p>
            <a:pPr indent="0" lvl="0" marL="0" marR="0" rtl="0" algn="l">
              <a:spcBef>
                <a:spcPts val="0"/>
              </a:spcBef>
              <a:spcAft>
                <a:spcPts val="0"/>
              </a:spcAft>
              <a:buSzPct val="25000"/>
              <a:buNone/>
            </a:pPr>
            <a:r>
              <a:rPr b="0" baseline="0" i="0" lang="en-US" sz="1600" u="none" cap="none" strike="noStrike">
                <a:solidFill>
                  <a:srgbClr val="000000"/>
                </a:solidFill>
                <a:latin typeface="Arial"/>
                <a:ea typeface="Arial"/>
                <a:cs typeface="Arial"/>
                <a:sym typeface="Arial"/>
              </a:rPr>
              <a:t>Intelligence</a:t>
            </a:r>
          </a:p>
        </p:txBody>
      </p:sp>
      <p:sp>
        <p:nvSpPr>
          <p:cNvPr id="509" name="Shape 509"/>
          <p:cNvSpPr/>
          <p:nvPr/>
        </p:nvSpPr>
        <p:spPr>
          <a:xfrm>
            <a:off x="0" y="3192463"/>
            <a:ext cx="6532562" cy="2611436"/>
          </a:xfrm>
          <a:prstGeom prst="roundRect">
            <a:avLst>
              <a:gd fmla="val 1745" name="adj"/>
            </a:avLst>
          </a:prstGeom>
          <a:solidFill>
            <a:srgbClr val="CCB899">
              <a:alpha val="18431"/>
            </a:srgbClr>
          </a:solidFill>
          <a:ln cap="flat" cmpd="sng" w="19050">
            <a:solidFill>
              <a:srgbClr val="B2B2B2"/>
            </a:solidFill>
            <a:prstDash val="solid"/>
            <a:round/>
            <a:headEnd len="med" w="med" type="none"/>
            <a:tailEnd len="med" w="med" type="none"/>
          </a:ln>
        </p:spPr>
        <p:txBody>
          <a:bodyPr anchorCtr="0" anchor="t" bIns="45700" lIns="45700" rIns="45700" tIns="45700">
            <a:noAutofit/>
          </a:bodyPr>
          <a:lstStyle/>
          <a:p>
            <a:pPr indent="0" lvl="0" marL="0" marR="0" rtl="0" algn="r">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510" name="Shape 510"/>
          <p:cNvSpPr/>
          <p:nvPr/>
        </p:nvSpPr>
        <p:spPr>
          <a:xfrm>
            <a:off x="5641975" y="4914900"/>
            <a:ext cx="711200" cy="777875"/>
          </a:xfrm>
          <a:prstGeom prst="can">
            <a:avLst>
              <a:gd fmla="val 23166" name="adj"/>
            </a:avLst>
          </a:prstGeom>
          <a:gradFill>
            <a:gsLst>
              <a:gs pos="0">
                <a:srgbClr val="D44762"/>
              </a:gs>
              <a:gs pos="100000">
                <a:srgbClr val="C60C30"/>
              </a:gs>
            </a:gsLst>
            <a:path path="circle">
              <a:fillToRect b="50%" l="50%" r="50%" t="50%"/>
            </a:path>
            <a:tileRect/>
          </a:gradFill>
          <a:ln cap="flat" cmpd="sng" w="9525">
            <a:solidFill>
              <a:srgbClr val="C60C30"/>
            </a:solidFill>
            <a:prstDash val="solid"/>
            <a:round/>
            <a:headEnd len="med" w="med" type="none"/>
            <a:tailEnd len="med" w="med" type="none"/>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11" name="Shape 511"/>
          <p:cNvSpPr/>
          <p:nvPr/>
        </p:nvSpPr>
        <p:spPr>
          <a:xfrm>
            <a:off x="5700712" y="5969000"/>
            <a:ext cx="890587" cy="666749"/>
          </a:xfrm>
          <a:prstGeom prst="roundRect">
            <a:avLst>
              <a:gd fmla="val 8620" name="adj"/>
            </a:avLst>
          </a:prstGeom>
          <a:gradFill>
            <a:gsLst>
              <a:gs pos="0">
                <a:srgbClr val="C60C30"/>
              </a:gs>
              <a:gs pos="50000">
                <a:srgbClr val="D44762"/>
              </a:gs>
              <a:gs pos="100000">
                <a:srgbClr val="C60C30"/>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12" name="Shape 512"/>
          <p:cNvSpPr/>
          <p:nvPr/>
        </p:nvSpPr>
        <p:spPr>
          <a:xfrm>
            <a:off x="1187450" y="920750"/>
            <a:ext cx="3562350" cy="2162174"/>
          </a:xfrm>
          <a:prstGeom prst="roundRect">
            <a:avLst>
              <a:gd fmla="val 1745" name="adj"/>
            </a:avLst>
          </a:prstGeom>
          <a:solidFill>
            <a:srgbClr val="BAD4D9">
              <a:alpha val="18431"/>
            </a:srgbClr>
          </a:solidFill>
          <a:ln cap="flat" cmpd="sng" w="19050">
            <a:solidFill>
              <a:srgbClr val="B2B2B2"/>
            </a:solidFill>
            <a:prstDash val="solid"/>
            <a:round/>
            <a:headEnd len="med" w="med" type="none"/>
            <a:tailEnd len="med" w="med" type="none"/>
          </a:ln>
        </p:spPr>
        <p:txBody>
          <a:bodyPr anchorCtr="0" anchor="t" bIns="45700" lIns="45700" rIns="45700" tIns="45700">
            <a:noAutofit/>
          </a:bodyPr>
          <a:lstStyle/>
          <a:p>
            <a:pPr indent="0" lvl="0" marL="0" marR="0" rtl="0" algn="r">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513" name="Shape 513"/>
          <p:cNvSpPr/>
          <p:nvPr/>
        </p:nvSpPr>
        <p:spPr>
          <a:xfrm>
            <a:off x="1544637" y="2249488"/>
            <a:ext cx="890587" cy="666749"/>
          </a:xfrm>
          <a:prstGeom prst="roundRect">
            <a:avLst>
              <a:gd fmla="val 8620" name="adj"/>
            </a:avLst>
          </a:prstGeom>
          <a:gradFill>
            <a:gsLst>
              <a:gs pos="0">
                <a:srgbClr val="C60C30"/>
              </a:gs>
              <a:gs pos="50000">
                <a:srgbClr val="D44762"/>
              </a:gs>
              <a:gs pos="100000">
                <a:srgbClr val="C60C30"/>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14" name="Shape 514"/>
          <p:cNvSpPr/>
          <p:nvPr/>
        </p:nvSpPr>
        <p:spPr>
          <a:xfrm>
            <a:off x="1423987" y="2360613"/>
            <a:ext cx="892174" cy="666749"/>
          </a:xfrm>
          <a:prstGeom prst="roundRect">
            <a:avLst>
              <a:gd fmla="val 8620" name="adj"/>
            </a:avLst>
          </a:prstGeom>
          <a:gradFill>
            <a:gsLst>
              <a:gs pos="0">
                <a:srgbClr val="A7A5A9"/>
              </a:gs>
              <a:gs pos="50000">
                <a:srgbClr val="E4E4E5"/>
              </a:gs>
              <a:gs pos="100000">
                <a:srgbClr val="A7A5A9"/>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500" u="none" cap="none" strike="noStrike">
                <a:solidFill>
                  <a:srgbClr val="000000"/>
                </a:solidFill>
                <a:latin typeface="Arial"/>
                <a:ea typeface="Arial"/>
                <a:cs typeface="Arial"/>
                <a:sym typeface="Arial"/>
              </a:rPr>
              <a:t>External FTP Server</a:t>
            </a:r>
          </a:p>
        </p:txBody>
      </p:sp>
      <p:sp>
        <p:nvSpPr>
          <p:cNvPr id="515" name="Shape 515"/>
          <p:cNvSpPr/>
          <p:nvPr/>
        </p:nvSpPr>
        <p:spPr>
          <a:xfrm>
            <a:off x="5580062" y="6080125"/>
            <a:ext cx="892174" cy="666749"/>
          </a:xfrm>
          <a:prstGeom prst="roundRect">
            <a:avLst>
              <a:gd fmla="val 8620" name="adj"/>
            </a:avLst>
          </a:prstGeom>
          <a:gradFill>
            <a:gsLst>
              <a:gs pos="0">
                <a:srgbClr val="A7A5A9"/>
              </a:gs>
              <a:gs pos="50000">
                <a:srgbClr val="E4E4E5"/>
              </a:gs>
              <a:gs pos="100000">
                <a:srgbClr val="A7A5A9"/>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500" u="none" cap="none" strike="noStrike">
                <a:solidFill>
                  <a:srgbClr val="000000"/>
                </a:solidFill>
                <a:latin typeface="Arial"/>
                <a:ea typeface="Arial"/>
                <a:cs typeface="Arial"/>
                <a:sym typeface="Arial"/>
              </a:rPr>
              <a:t>VCSS</a:t>
            </a:r>
          </a:p>
          <a:p>
            <a:pPr indent="0" lvl="0" marL="0" marR="0" rtl="0" algn="ctr">
              <a:lnSpc>
                <a:spcPct val="90000"/>
              </a:lnSpc>
              <a:spcBef>
                <a:spcPts val="0"/>
              </a:spcBef>
              <a:spcAft>
                <a:spcPts val="0"/>
              </a:spcAft>
              <a:buSzPct val="25000"/>
              <a:buNone/>
            </a:pPr>
            <a:r>
              <a:rPr b="1" baseline="0" i="1" lang="en-US" sz="1500" u="none" cap="none" strike="noStrike">
                <a:solidFill>
                  <a:srgbClr val="000000"/>
                </a:solidFill>
                <a:latin typeface="Arial"/>
                <a:ea typeface="Arial"/>
                <a:cs typeface="Arial"/>
                <a:sym typeface="Arial"/>
              </a:rPr>
              <a:t>Weblogic</a:t>
            </a:r>
          </a:p>
        </p:txBody>
      </p:sp>
      <p:sp>
        <p:nvSpPr>
          <p:cNvPr id="516" name="Shape 516"/>
          <p:cNvSpPr/>
          <p:nvPr/>
        </p:nvSpPr>
        <p:spPr>
          <a:xfrm>
            <a:off x="3388858" y="1471612"/>
            <a:ext cx="1068387" cy="333374"/>
          </a:xfrm>
          <a:prstGeom prst="roundRect">
            <a:avLst>
              <a:gd fmla="val 8620" name="adj"/>
            </a:avLst>
          </a:prstGeom>
          <a:gradFill>
            <a:gsLst>
              <a:gs pos="0">
                <a:srgbClr val="96C0DC"/>
              </a:gs>
              <a:gs pos="50000">
                <a:srgbClr val="D5E6F1"/>
              </a:gs>
              <a:gs pos="100000">
                <a:srgbClr val="96C0DC"/>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500" u="none" cap="none" strike="noStrike">
                <a:solidFill>
                  <a:srgbClr val="000000"/>
                </a:solidFill>
                <a:latin typeface="Arial"/>
                <a:ea typeface="Arial"/>
                <a:cs typeface="Arial"/>
                <a:sym typeface="Arial"/>
              </a:rPr>
              <a:t>GSA Feeder systems</a:t>
            </a:r>
          </a:p>
        </p:txBody>
      </p:sp>
      <p:sp>
        <p:nvSpPr>
          <p:cNvPr id="517" name="Shape 517"/>
          <p:cNvSpPr/>
          <p:nvPr/>
        </p:nvSpPr>
        <p:spPr>
          <a:xfrm>
            <a:off x="1365250" y="1306512"/>
            <a:ext cx="1366837" cy="668337"/>
          </a:xfrm>
          <a:custGeom>
            <a:pathLst>
              <a:path extrusionOk="0" h="120000" w="120000">
                <a:moveTo>
                  <a:pt x="10827" y="39888"/>
                </a:moveTo>
                <a:cubicBezTo>
                  <a:pt x="4672" y="40755"/>
                  <a:pt x="0" y="47850"/>
                  <a:pt x="0" y="56316"/>
                </a:cubicBezTo>
                <a:cubicBezTo>
                  <a:pt x="-5" y="62177"/>
                  <a:pt x="2272" y="67605"/>
                  <a:pt x="5966" y="70566"/>
                </a:cubicBezTo>
                <a:lnTo>
                  <a:pt x="5905" y="70377"/>
                </a:lnTo>
                <a:cubicBezTo>
                  <a:pt x="3805" y="73427"/>
                  <a:pt x="2638" y="77444"/>
                  <a:pt x="2638" y="81611"/>
                </a:cubicBezTo>
                <a:cubicBezTo>
                  <a:pt x="2638" y="90694"/>
                  <a:pt x="8061" y="98055"/>
                  <a:pt x="14750" y="98055"/>
                </a:cubicBezTo>
                <a:cubicBezTo>
                  <a:pt x="15216" y="98055"/>
                  <a:pt x="15688" y="98016"/>
                  <a:pt x="16161" y="97938"/>
                </a:cubicBezTo>
                <a:lnTo>
                  <a:pt x="16094" y="98050"/>
                </a:lnTo>
                <a:cubicBezTo>
                  <a:pt x="19916" y="107155"/>
                  <a:pt x="27016" y="112777"/>
                  <a:pt x="34705" y="112777"/>
                </a:cubicBezTo>
                <a:cubicBezTo>
                  <a:pt x="38594" y="112772"/>
                  <a:pt x="42416" y="111327"/>
                  <a:pt x="45750" y="108588"/>
                </a:cubicBezTo>
                <a:lnTo>
                  <a:pt x="45716" y="108611"/>
                </a:lnTo>
                <a:cubicBezTo>
                  <a:pt x="49194" y="115716"/>
                  <a:pt x="55044" y="119983"/>
                  <a:pt x="61311" y="119983"/>
                </a:cubicBezTo>
                <a:cubicBezTo>
                  <a:pt x="69572" y="119977"/>
                  <a:pt x="76866" y="112594"/>
                  <a:pt x="79261" y="101800"/>
                </a:cubicBezTo>
                <a:lnTo>
                  <a:pt x="79277" y="101944"/>
                </a:lnTo>
                <a:cubicBezTo>
                  <a:pt x="81833" y="104111"/>
                  <a:pt x="84777" y="105261"/>
                  <a:pt x="87788" y="105261"/>
                </a:cubicBezTo>
                <a:cubicBezTo>
                  <a:pt x="96611" y="105255"/>
                  <a:pt x="103788" y="95583"/>
                  <a:pt x="103855" y="83583"/>
                </a:cubicBezTo>
                <a:lnTo>
                  <a:pt x="103827" y="83527"/>
                </a:lnTo>
                <a:cubicBezTo>
                  <a:pt x="113094" y="81722"/>
                  <a:pt x="119983" y="70916"/>
                  <a:pt x="119983" y="58177"/>
                </a:cubicBezTo>
                <a:cubicBezTo>
                  <a:pt x="119983" y="52533"/>
                  <a:pt x="118611" y="47050"/>
                  <a:pt x="116088" y="42572"/>
                </a:cubicBezTo>
                <a:lnTo>
                  <a:pt x="116050" y="42561"/>
                </a:lnTo>
                <a:cubicBezTo>
                  <a:pt x="116838" y="40044"/>
                  <a:pt x="117250" y="37338"/>
                  <a:pt x="117250" y="34600"/>
                </a:cubicBezTo>
                <a:cubicBezTo>
                  <a:pt x="117250" y="25488"/>
                  <a:pt x="112772" y="17500"/>
                  <a:pt x="106327" y="15105"/>
                </a:cubicBezTo>
                <a:lnTo>
                  <a:pt x="106377" y="15066"/>
                </a:lnTo>
                <a:cubicBezTo>
                  <a:pt x="105222" y="6344"/>
                  <a:pt x="99627" y="0"/>
                  <a:pt x="93100" y="0"/>
                </a:cubicBezTo>
                <a:cubicBezTo>
                  <a:pt x="89133" y="-5"/>
                  <a:pt x="85372" y="2366"/>
                  <a:pt x="82805" y="6472"/>
                </a:cubicBezTo>
                <a:lnTo>
                  <a:pt x="82827" y="6500"/>
                </a:lnTo>
                <a:cubicBezTo>
                  <a:pt x="80538" y="2400"/>
                  <a:pt x="76972" y="0"/>
                  <a:pt x="73188" y="0"/>
                </a:cubicBezTo>
                <a:cubicBezTo>
                  <a:pt x="68594" y="-5"/>
                  <a:pt x="64388" y="3538"/>
                  <a:pt x="62338" y="9138"/>
                </a:cubicBezTo>
                <a:lnTo>
                  <a:pt x="62383" y="9411"/>
                </a:lnTo>
                <a:cubicBezTo>
                  <a:pt x="59611" y="5688"/>
                  <a:pt x="55877" y="3611"/>
                  <a:pt x="51988" y="3611"/>
                </a:cubicBezTo>
                <a:cubicBezTo>
                  <a:pt x="46511" y="3605"/>
                  <a:pt x="41477" y="7727"/>
                  <a:pt x="38905" y="14322"/>
                </a:cubicBezTo>
                <a:lnTo>
                  <a:pt x="38861" y="14455"/>
                </a:lnTo>
                <a:cubicBezTo>
                  <a:pt x="35983" y="12161"/>
                  <a:pt x="32711" y="10955"/>
                  <a:pt x="29377" y="10955"/>
                </a:cubicBezTo>
                <a:cubicBezTo>
                  <a:pt x="19016" y="10955"/>
                  <a:pt x="10622" y="22383"/>
                  <a:pt x="10622" y="36483"/>
                </a:cubicBezTo>
                <a:cubicBezTo>
                  <a:pt x="10616" y="37633"/>
                  <a:pt x="10677" y="38783"/>
                  <a:pt x="10788" y="39922"/>
                </a:cubicBezTo>
                <a:close/>
              </a:path>
              <a:path extrusionOk="0" fill="none" h="120000" w="120000">
                <a:moveTo>
                  <a:pt x="5966" y="70566"/>
                </a:moveTo>
                <a:cubicBezTo>
                  <a:pt x="7816" y="72050"/>
                  <a:pt x="9922" y="72833"/>
                  <a:pt x="12066" y="72833"/>
                </a:cubicBezTo>
                <a:cubicBezTo>
                  <a:pt x="12377" y="72827"/>
                  <a:pt x="12694" y="72816"/>
                  <a:pt x="13005" y="72783"/>
                </a:cubicBezTo>
              </a:path>
              <a:path extrusionOk="0" fill="none" h="120000" w="120000">
                <a:moveTo>
                  <a:pt x="16161" y="97938"/>
                </a:moveTo>
                <a:cubicBezTo>
                  <a:pt x="17216" y="97772"/>
                  <a:pt x="18250" y="97416"/>
                  <a:pt x="19238" y="96883"/>
                </a:cubicBezTo>
              </a:path>
              <a:path extrusionOk="0" fill="none" h="120000" w="120000">
                <a:moveTo>
                  <a:pt x="43861" y="103777"/>
                </a:moveTo>
                <a:cubicBezTo>
                  <a:pt x="44350" y="105472"/>
                  <a:pt x="44972" y="107094"/>
                  <a:pt x="45716" y="108611"/>
                </a:cubicBezTo>
              </a:path>
              <a:path extrusionOk="0" fill="none" h="120000" w="120000">
                <a:moveTo>
                  <a:pt x="79261" y="101800"/>
                </a:moveTo>
                <a:cubicBezTo>
                  <a:pt x="79644" y="100072"/>
                  <a:pt x="79888" y="98294"/>
                  <a:pt x="80000" y="96500"/>
                </a:cubicBezTo>
              </a:path>
              <a:path extrusionOk="0" fill="none" h="120000" w="120000">
                <a:moveTo>
                  <a:pt x="103855" y="83583"/>
                </a:moveTo>
                <a:cubicBezTo>
                  <a:pt x="103855" y="83522"/>
                  <a:pt x="103861" y="83466"/>
                  <a:pt x="103861" y="83405"/>
                </a:cubicBezTo>
                <a:cubicBezTo>
                  <a:pt x="103861" y="75044"/>
                  <a:pt x="100350" y="67422"/>
                  <a:pt x="94827" y="63761"/>
                </a:cubicBezTo>
              </a:path>
              <a:path extrusionOk="0" fill="none" h="120000" w="120000">
                <a:moveTo>
                  <a:pt x="112027" y="49994"/>
                </a:moveTo>
                <a:cubicBezTo>
                  <a:pt x="113772" y="47972"/>
                  <a:pt x="115144" y="45427"/>
                  <a:pt x="116050" y="42561"/>
                </a:cubicBezTo>
              </a:path>
              <a:path extrusionOk="0" fill="none" h="120000" w="120000">
                <a:moveTo>
                  <a:pt x="106588" y="18577"/>
                </a:moveTo>
                <a:cubicBezTo>
                  <a:pt x="106588" y="18488"/>
                  <a:pt x="106594" y="18405"/>
                  <a:pt x="106594" y="18316"/>
                </a:cubicBezTo>
                <a:cubicBezTo>
                  <a:pt x="106594" y="17227"/>
                  <a:pt x="106522" y="16138"/>
                  <a:pt x="106377" y="15066"/>
                </a:cubicBezTo>
              </a:path>
              <a:path extrusionOk="0" fill="none" h="120000" w="120000">
                <a:moveTo>
                  <a:pt x="82805" y="6472"/>
                </a:moveTo>
                <a:cubicBezTo>
                  <a:pt x="81966" y="7822"/>
                  <a:pt x="81272" y="9327"/>
                  <a:pt x="80750" y="10950"/>
                </a:cubicBezTo>
              </a:path>
              <a:path extrusionOk="0" fill="none" h="120000" w="120000">
                <a:moveTo>
                  <a:pt x="62338" y="9138"/>
                </a:moveTo>
                <a:cubicBezTo>
                  <a:pt x="61888" y="10366"/>
                  <a:pt x="61555" y="11661"/>
                  <a:pt x="61338" y="13000"/>
                </a:cubicBezTo>
              </a:path>
              <a:path extrusionOk="0" fill="none" h="120000" w="120000">
                <a:moveTo>
                  <a:pt x="42472" y="18200"/>
                </a:moveTo>
                <a:cubicBezTo>
                  <a:pt x="41383" y="16755"/>
                  <a:pt x="40172" y="15500"/>
                  <a:pt x="38861" y="14455"/>
                </a:cubicBezTo>
              </a:path>
              <a:path extrusionOk="0" fill="none" h="120000" w="120000">
                <a:moveTo>
                  <a:pt x="10788" y="39922"/>
                </a:moveTo>
                <a:cubicBezTo>
                  <a:pt x="10922" y="41255"/>
                  <a:pt x="11133" y="42572"/>
                  <a:pt x="11422" y="43861"/>
                </a:cubicBezTo>
              </a:path>
            </a:pathLst>
          </a:custGeom>
          <a:gradFill>
            <a:gsLst>
              <a:gs pos="0">
                <a:srgbClr val="96C0DC"/>
              </a:gs>
              <a:gs pos="50000">
                <a:srgbClr val="DCE8F2"/>
              </a:gs>
              <a:gs pos="100000">
                <a:srgbClr val="96C0DC"/>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500" u="none" cap="none" strike="noStrike">
                <a:solidFill>
                  <a:srgbClr val="000000"/>
                </a:solidFill>
                <a:latin typeface="Arial"/>
                <a:ea typeface="Arial"/>
                <a:cs typeface="Arial"/>
                <a:sym typeface="Arial"/>
              </a:rPr>
              <a:t>FM ESB</a:t>
            </a:r>
          </a:p>
        </p:txBody>
      </p:sp>
      <p:sp>
        <p:nvSpPr>
          <p:cNvPr id="518" name="Shape 518"/>
          <p:cNvSpPr txBox="1"/>
          <p:nvPr/>
        </p:nvSpPr>
        <p:spPr>
          <a:xfrm>
            <a:off x="3795373" y="938779"/>
            <a:ext cx="827088" cy="4572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2400" u="none" cap="none" strike="noStrike">
                <a:solidFill>
                  <a:srgbClr val="2260AA"/>
                </a:solidFill>
                <a:latin typeface="Arial"/>
                <a:ea typeface="Arial"/>
                <a:cs typeface="Arial"/>
                <a:sym typeface="Arial"/>
              </a:rPr>
              <a:t>GSA</a:t>
            </a:r>
          </a:p>
        </p:txBody>
      </p:sp>
      <p:cxnSp>
        <p:nvCxnSpPr>
          <p:cNvPr id="519" name="Shape 519"/>
          <p:cNvCxnSpPr/>
          <p:nvPr/>
        </p:nvCxnSpPr>
        <p:spPr>
          <a:xfrm>
            <a:off x="776177" y="2084388"/>
            <a:ext cx="7713774" cy="0"/>
          </a:xfrm>
          <a:prstGeom prst="straightConnector1">
            <a:avLst/>
          </a:prstGeom>
          <a:noFill/>
          <a:ln cap="flat" cmpd="sng" w="15875">
            <a:solidFill>
              <a:srgbClr val="008000"/>
            </a:solidFill>
            <a:prstDash val="solid"/>
            <a:round/>
            <a:headEnd len="med" w="med" type="none"/>
            <a:tailEnd len="med" w="med" type="none"/>
          </a:ln>
        </p:spPr>
      </p:cxnSp>
      <p:sp>
        <p:nvSpPr>
          <p:cNvPr id="520" name="Shape 520"/>
          <p:cNvSpPr txBox="1"/>
          <p:nvPr/>
        </p:nvSpPr>
        <p:spPr>
          <a:xfrm>
            <a:off x="4996712" y="2125663"/>
            <a:ext cx="828675" cy="4572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2400" u="none" cap="none" strike="noStrike">
                <a:solidFill>
                  <a:srgbClr val="808080"/>
                </a:solidFill>
                <a:latin typeface="Arial"/>
                <a:ea typeface="Arial"/>
                <a:cs typeface="Arial"/>
                <a:sym typeface="Arial"/>
              </a:rPr>
              <a:t>PDC</a:t>
            </a:r>
          </a:p>
        </p:txBody>
      </p:sp>
      <p:sp>
        <p:nvSpPr>
          <p:cNvPr id="521" name="Shape 521"/>
          <p:cNvSpPr/>
          <p:nvPr/>
        </p:nvSpPr>
        <p:spPr>
          <a:xfrm>
            <a:off x="1662113" y="4025900"/>
            <a:ext cx="890587" cy="666749"/>
          </a:xfrm>
          <a:prstGeom prst="roundRect">
            <a:avLst>
              <a:gd fmla="val 8620" name="adj"/>
            </a:avLst>
          </a:prstGeom>
          <a:gradFill>
            <a:gsLst>
              <a:gs pos="0">
                <a:srgbClr val="C60C30"/>
              </a:gs>
              <a:gs pos="50000">
                <a:srgbClr val="D44762"/>
              </a:gs>
              <a:gs pos="100000">
                <a:srgbClr val="C60C30"/>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22" name="Shape 522"/>
          <p:cNvSpPr/>
          <p:nvPr/>
        </p:nvSpPr>
        <p:spPr>
          <a:xfrm>
            <a:off x="1544637" y="4138612"/>
            <a:ext cx="890587" cy="665161"/>
          </a:xfrm>
          <a:prstGeom prst="roundRect">
            <a:avLst>
              <a:gd fmla="val 8620" name="adj"/>
            </a:avLst>
          </a:prstGeom>
          <a:gradFill>
            <a:gsLst>
              <a:gs pos="0">
                <a:srgbClr val="A7A5A9"/>
              </a:gs>
              <a:gs pos="50000">
                <a:srgbClr val="E4E4E5"/>
              </a:gs>
              <a:gs pos="100000">
                <a:srgbClr val="A7A5A9"/>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1" baseline="0" i="1" lang="en-US" sz="1500" u="none" cap="none" strike="noStrike">
                <a:solidFill>
                  <a:srgbClr val="000000"/>
                </a:solidFill>
                <a:latin typeface="Arial"/>
                <a:ea typeface="Arial"/>
                <a:cs typeface="Arial"/>
                <a:sym typeface="Arial"/>
              </a:rPr>
              <a:t>Weblogic</a:t>
            </a:r>
          </a:p>
        </p:txBody>
      </p:sp>
      <p:sp>
        <p:nvSpPr>
          <p:cNvPr id="523" name="Shape 523"/>
          <p:cNvSpPr/>
          <p:nvPr/>
        </p:nvSpPr>
        <p:spPr>
          <a:xfrm>
            <a:off x="2849563" y="3638550"/>
            <a:ext cx="890587" cy="665162"/>
          </a:xfrm>
          <a:prstGeom prst="roundRect">
            <a:avLst>
              <a:gd fmla="val 8620" name="adj"/>
            </a:avLst>
          </a:prstGeom>
          <a:gradFill>
            <a:gsLst>
              <a:gs pos="0">
                <a:srgbClr val="C60C30"/>
              </a:gs>
              <a:gs pos="50000">
                <a:srgbClr val="D44762"/>
              </a:gs>
              <a:gs pos="100000">
                <a:srgbClr val="C60C30"/>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24" name="Shape 524"/>
          <p:cNvSpPr/>
          <p:nvPr/>
        </p:nvSpPr>
        <p:spPr>
          <a:xfrm>
            <a:off x="2732088" y="3749675"/>
            <a:ext cx="890587" cy="665162"/>
          </a:xfrm>
          <a:prstGeom prst="roundRect">
            <a:avLst>
              <a:gd fmla="val 8620" name="adj"/>
            </a:avLst>
          </a:prstGeom>
          <a:gradFill>
            <a:gsLst>
              <a:gs pos="0">
                <a:srgbClr val="A7A5A9"/>
              </a:gs>
              <a:gs pos="50000">
                <a:srgbClr val="E4E4E5"/>
              </a:gs>
              <a:gs pos="100000">
                <a:srgbClr val="A7A5A9"/>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500" u="none" cap="none" strike="noStrike">
                <a:solidFill>
                  <a:srgbClr val="000000"/>
                </a:solidFill>
                <a:latin typeface="Arial"/>
                <a:ea typeface="Arial"/>
                <a:cs typeface="Arial"/>
                <a:sym typeface="Arial"/>
              </a:rPr>
              <a:t>Workflow</a:t>
            </a:r>
          </a:p>
          <a:p>
            <a:pPr indent="0" lvl="0" marL="0" marR="0" rtl="0" algn="ctr">
              <a:lnSpc>
                <a:spcPct val="90000"/>
              </a:lnSpc>
              <a:spcBef>
                <a:spcPts val="0"/>
              </a:spcBef>
              <a:spcAft>
                <a:spcPts val="0"/>
              </a:spcAft>
              <a:buSzPct val="25000"/>
              <a:buNone/>
            </a:pPr>
            <a:r>
              <a:rPr b="1" baseline="0" i="1" lang="en-US" sz="1500" u="none" cap="none" strike="noStrike">
                <a:solidFill>
                  <a:srgbClr val="000000"/>
                </a:solidFill>
                <a:latin typeface="Arial"/>
                <a:ea typeface="Arial"/>
                <a:cs typeface="Arial"/>
                <a:sym typeface="Arial"/>
              </a:rPr>
              <a:t>WM</a:t>
            </a:r>
          </a:p>
        </p:txBody>
      </p:sp>
      <p:sp>
        <p:nvSpPr>
          <p:cNvPr id="525" name="Shape 525"/>
          <p:cNvSpPr/>
          <p:nvPr/>
        </p:nvSpPr>
        <p:spPr>
          <a:xfrm>
            <a:off x="3978275" y="3970337"/>
            <a:ext cx="890587" cy="666749"/>
          </a:xfrm>
          <a:prstGeom prst="roundRect">
            <a:avLst>
              <a:gd fmla="val 8620" name="adj"/>
            </a:avLst>
          </a:prstGeom>
          <a:gradFill>
            <a:gsLst>
              <a:gs pos="0">
                <a:srgbClr val="C60C30"/>
              </a:gs>
              <a:gs pos="50000">
                <a:srgbClr val="D44762"/>
              </a:gs>
              <a:gs pos="100000">
                <a:srgbClr val="C60C30"/>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26" name="Shape 526"/>
          <p:cNvSpPr/>
          <p:nvPr/>
        </p:nvSpPr>
        <p:spPr>
          <a:xfrm>
            <a:off x="3859212" y="4081462"/>
            <a:ext cx="890587" cy="666749"/>
          </a:xfrm>
          <a:prstGeom prst="roundRect">
            <a:avLst>
              <a:gd fmla="val 8620" name="adj"/>
            </a:avLst>
          </a:prstGeom>
          <a:gradFill>
            <a:gsLst>
              <a:gs pos="0">
                <a:srgbClr val="A7A5A9"/>
              </a:gs>
              <a:gs pos="50000">
                <a:srgbClr val="E4E4E5"/>
              </a:gs>
              <a:gs pos="100000">
                <a:srgbClr val="A7A5A9"/>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1" baseline="0" i="1" lang="en-US" sz="1500" u="none" cap="none" strike="noStrike">
                <a:solidFill>
                  <a:srgbClr val="000000"/>
                </a:solidFill>
                <a:latin typeface="Arial"/>
                <a:ea typeface="Arial"/>
                <a:cs typeface="Arial"/>
                <a:sym typeface="Arial"/>
              </a:rPr>
              <a:t>Tuxedo</a:t>
            </a:r>
          </a:p>
        </p:txBody>
      </p:sp>
      <p:sp>
        <p:nvSpPr>
          <p:cNvPr id="527" name="Shape 527"/>
          <p:cNvSpPr/>
          <p:nvPr/>
        </p:nvSpPr>
        <p:spPr>
          <a:xfrm>
            <a:off x="7599363" y="2749550"/>
            <a:ext cx="1366836" cy="666749"/>
          </a:xfrm>
          <a:prstGeom prst="roundRect">
            <a:avLst>
              <a:gd fmla="val 8620" name="adj"/>
            </a:avLst>
          </a:prstGeom>
          <a:gradFill>
            <a:gsLst>
              <a:gs pos="0">
                <a:srgbClr val="C60C30"/>
              </a:gs>
              <a:gs pos="50000">
                <a:srgbClr val="D44762"/>
              </a:gs>
              <a:gs pos="100000">
                <a:srgbClr val="C60C30"/>
              </a:gs>
            </a:gsLst>
            <a:lin ang="5400000" scaled="0"/>
          </a:gradFill>
          <a:ln>
            <a:noFill/>
          </a:ln>
        </p:spPr>
        <p:txBody>
          <a:bodyPr anchorCtr="0" anchor="ctr" bIns="0" lIns="0" rIns="0" tIns="0">
            <a:noAutofit/>
          </a:bodyPr>
          <a:lstStyle/>
          <a:p>
            <a:pPr indent="0" lvl="0" marL="0" marR="0" rtl="0" algn="ctr">
              <a:spcBef>
                <a:spcPts val="0"/>
              </a:spcBef>
              <a:spcAft>
                <a:spcPts val="0"/>
              </a:spcAft>
              <a:buSzPct val="25000"/>
              <a:buNone/>
            </a:pPr>
            <a:r>
              <a:rPr b="1" baseline="0" i="1" lang="en-US" sz="1200" u="none" cap="none" strike="noStrike">
                <a:solidFill>
                  <a:srgbClr val="FFFFFF"/>
                </a:solidFill>
                <a:latin typeface="Arial"/>
                <a:ea typeface="Arial"/>
                <a:cs typeface="Arial"/>
                <a:sym typeface="Arial"/>
              </a:rPr>
              <a:t>Business Objects</a:t>
            </a:r>
          </a:p>
        </p:txBody>
      </p:sp>
      <p:cxnSp>
        <p:nvCxnSpPr>
          <p:cNvPr id="528" name="Shape 528"/>
          <p:cNvCxnSpPr/>
          <p:nvPr/>
        </p:nvCxnSpPr>
        <p:spPr>
          <a:xfrm>
            <a:off x="1008062" y="4414837"/>
            <a:ext cx="536575" cy="0"/>
          </a:xfrm>
          <a:prstGeom prst="straightConnector1">
            <a:avLst/>
          </a:prstGeom>
          <a:noFill/>
          <a:ln cap="flat" cmpd="sng" w="25400">
            <a:solidFill>
              <a:srgbClr val="2260AA"/>
            </a:solidFill>
            <a:prstDash val="solid"/>
            <a:round/>
            <a:headEnd len="med" w="med" type="none"/>
            <a:tailEnd len="lg" w="lg" type="triangle"/>
          </a:ln>
        </p:spPr>
      </p:cxnSp>
      <p:cxnSp>
        <p:nvCxnSpPr>
          <p:cNvPr id="529" name="Shape 529"/>
          <p:cNvCxnSpPr/>
          <p:nvPr/>
        </p:nvCxnSpPr>
        <p:spPr>
          <a:xfrm>
            <a:off x="1722438" y="1916113"/>
            <a:ext cx="0" cy="444500"/>
          </a:xfrm>
          <a:prstGeom prst="straightConnector1">
            <a:avLst/>
          </a:prstGeom>
          <a:noFill/>
          <a:ln cap="flat" cmpd="sng" w="25400">
            <a:solidFill>
              <a:srgbClr val="2260AA"/>
            </a:solidFill>
            <a:prstDash val="solid"/>
            <a:round/>
            <a:headEnd len="med" w="med" type="none"/>
            <a:tailEnd len="lg" w="lg" type="triangle"/>
          </a:ln>
        </p:spPr>
      </p:cxnSp>
      <p:cxnSp>
        <p:nvCxnSpPr>
          <p:cNvPr id="530" name="Shape 530"/>
          <p:cNvCxnSpPr/>
          <p:nvPr/>
        </p:nvCxnSpPr>
        <p:spPr>
          <a:xfrm>
            <a:off x="1839913" y="3027363"/>
            <a:ext cx="0" cy="1111250"/>
          </a:xfrm>
          <a:prstGeom prst="straightConnector1">
            <a:avLst/>
          </a:prstGeom>
          <a:noFill/>
          <a:ln cap="flat" cmpd="sng" w="25400">
            <a:solidFill>
              <a:srgbClr val="2260AA"/>
            </a:solidFill>
            <a:prstDash val="solid"/>
            <a:round/>
            <a:headEnd len="med" w="med" type="none"/>
            <a:tailEnd len="lg" w="lg" type="triangle"/>
          </a:ln>
        </p:spPr>
      </p:cxnSp>
      <p:cxnSp>
        <p:nvCxnSpPr>
          <p:cNvPr id="531" name="Shape 531"/>
          <p:cNvCxnSpPr/>
          <p:nvPr/>
        </p:nvCxnSpPr>
        <p:spPr>
          <a:xfrm>
            <a:off x="5226050" y="6357937"/>
            <a:ext cx="354013" cy="0"/>
          </a:xfrm>
          <a:prstGeom prst="straightConnector1">
            <a:avLst/>
          </a:prstGeom>
          <a:noFill/>
          <a:ln cap="flat" cmpd="sng" w="25400">
            <a:solidFill>
              <a:srgbClr val="2260AA"/>
            </a:solidFill>
            <a:prstDash val="solid"/>
            <a:round/>
            <a:headEnd len="med" w="med" type="none"/>
            <a:tailEnd len="lg" w="lg" type="triangle"/>
          </a:ln>
        </p:spPr>
      </p:cxnSp>
      <p:cxnSp>
        <p:nvCxnSpPr>
          <p:cNvPr id="532" name="Shape 532"/>
          <p:cNvCxnSpPr/>
          <p:nvPr/>
        </p:nvCxnSpPr>
        <p:spPr>
          <a:xfrm>
            <a:off x="2435225" y="4249737"/>
            <a:ext cx="296863" cy="0"/>
          </a:xfrm>
          <a:prstGeom prst="straightConnector1">
            <a:avLst/>
          </a:prstGeom>
          <a:noFill/>
          <a:ln cap="flat" cmpd="sng" w="25400">
            <a:solidFill>
              <a:srgbClr val="2260AA"/>
            </a:solidFill>
            <a:prstDash val="solid"/>
            <a:round/>
            <a:headEnd len="lg" w="lg" type="triangle"/>
            <a:tailEnd len="lg" w="lg" type="triangle"/>
          </a:ln>
        </p:spPr>
      </p:cxnSp>
      <p:cxnSp>
        <p:nvCxnSpPr>
          <p:cNvPr id="533" name="Shape 533"/>
          <p:cNvCxnSpPr/>
          <p:nvPr/>
        </p:nvCxnSpPr>
        <p:spPr>
          <a:xfrm>
            <a:off x="3622675" y="4249737"/>
            <a:ext cx="236538" cy="0"/>
          </a:xfrm>
          <a:prstGeom prst="straightConnector1">
            <a:avLst/>
          </a:prstGeom>
          <a:noFill/>
          <a:ln cap="flat" cmpd="sng" w="25400">
            <a:solidFill>
              <a:srgbClr val="2260AA"/>
            </a:solidFill>
            <a:prstDash val="solid"/>
            <a:round/>
            <a:headEnd len="med" w="med" type="none"/>
            <a:tailEnd len="lg" w="lg" type="triangle"/>
          </a:ln>
        </p:spPr>
      </p:cxnSp>
      <p:cxnSp>
        <p:nvCxnSpPr>
          <p:cNvPr id="534" name="Shape 534"/>
          <p:cNvCxnSpPr/>
          <p:nvPr/>
        </p:nvCxnSpPr>
        <p:spPr>
          <a:xfrm rot="10800000">
            <a:off x="2078038" y="4803774"/>
            <a:ext cx="712786" cy="222250"/>
          </a:xfrm>
          <a:prstGeom prst="straightConnector1">
            <a:avLst/>
          </a:prstGeom>
          <a:noFill/>
          <a:ln cap="flat" cmpd="sng" w="25400">
            <a:solidFill>
              <a:srgbClr val="2260AA"/>
            </a:solidFill>
            <a:prstDash val="solid"/>
            <a:round/>
            <a:headEnd len="med" w="med" type="none"/>
            <a:tailEnd len="lg" w="lg" type="triangle"/>
          </a:ln>
        </p:spPr>
      </p:cxnSp>
      <p:sp>
        <p:nvSpPr>
          <p:cNvPr id="535" name="Shape 535"/>
          <p:cNvSpPr/>
          <p:nvPr/>
        </p:nvSpPr>
        <p:spPr>
          <a:xfrm>
            <a:off x="5521325" y="3581400"/>
            <a:ext cx="890587" cy="1000125"/>
          </a:xfrm>
          <a:prstGeom prst="can">
            <a:avLst>
              <a:gd fmla="val 23786" name="adj"/>
            </a:avLst>
          </a:prstGeom>
          <a:gradFill>
            <a:gsLst>
              <a:gs pos="0">
                <a:srgbClr val="D44762"/>
              </a:gs>
              <a:gs pos="100000">
                <a:srgbClr val="C60C30"/>
              </a:gs>
            </a:gsLst>
            <a:path path="circle">
              <a:fillToRect b="50%" l="50%" r="50%" t="50%"/>
            </a:path>
            <a:tileRect/>
          </a:gradFill>
          <a:ln cap="flat" cmpd="sng" w="9525">
            <a:solidFill>
              <a:srgbClr val="C60C30"/>
            </a:solidFill>
            <a:prstDash val="solid"/>
            <a:round/>
            <a:headEnd len="med" w="med" type="none"/>
            <a:tailEnd len="med" w="med" type="none"/>
          </a:ln>
        </p:spPr>
        <p:txBody>
          <a:bodyPr anchorCtr="0" anchor="ctr" bIns="0" lIns="0" rIns="0" tIns="0">
            <a:noAutofit/>
          </a:bodyPr>
          <a:lstStyle/>
          <a:p>
            <a:pPr indent="0" lvl="0" marL="0" marR="0" rtl="0" algn="ctr">
              <a:lnSpc>
                <a:spcPct val="90000"/>
              </a:lnSpc>
              <a:spcBef>
                <a:spcPts val="0"/>
              </a:spcBef>
              <a:spcAft>
                <a:spcPts val="0"/>
              </a:spcAft>
              <a:buSzPct val="25000"/>
              <a:buNone/>
            </a:pPr>
            <a:r>
              <a:rPr b="1" baseline="0" i="1" lang="en-US" sz="1500" u="none" cap="none" strike="noStrike">
                <a:solidFill>
                  <a:srgbClr val="FFFFFF"/>
                </a:solidFill>
                <a:latin typeface="Arial"/>
                <a:ea typeface="Arial"/>
                <a:cs typeface="Arial"/>
                <a:sym typeface="Arial"/>
              </a:rPr>
              <a:t>Web Pres database</a:t>
            </a:r>
          </a:p>
        </p:txBody>
      </p:sp>
      <p:sp>
        <p:nvSpPr>
          <p:cNvPr id="536" name="Shape 536"/>
          <p:cNvSpPr/>
          <p:nvPr/>
        </p:nvSpPr>
        <p:spPr>
          <a:xfrm>
            <a:off x="5462587" y="3638550"/>
            <a:ext cx="890587" cy="998537"/>
          </a:xfrm>
          <a:prstGeom prst="can">
            <a:avLst>
              <a:gd fmla="val 22710" name="adj"/>
            </a:avLst>
          </a:prstGeom>
          <a:gradFill>
            <a:gsLst>
              <a:gs pos="0">
                <a:srgbClr val="A7A5A9"/>
              </a:gs>
              <a:gs pos="50000">
                <a:srgbClr val="E4E4E5"/>
              </a:gs>
              <a:gs pos="100000">
                <a:srgbClr val="A7A5A9"/>
              </a:gs>
            </a:gsLst>
            <a:lin ang="0" scaled="0"/>
          </a:gradFill>
          <a:ln cap="flat" cmpd="sng" w="9525">
            <a:solidFill>
              <a:srgbClr val="A7A5A9"/>
            </a:solidFill>
            <a:prstDash val="solid"/>
            <a:round/>
            <a:headEnd len="med" w="med" type="none"/>
            <a:tailEnd len="med" w="med" type="none"/>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500" u="none" cap="none" strike="noStrike">
                <a:solidFill>
                  <a:srgbClr val="000000"/>
                </a:solidFill>
                <a:latin typeface="Arial"/>
                <a:ea typeface="Arial"/>
                <a:cs typeface="Arial"/>
                <a:sym typeface="Arial"/>
              </a:rPr>
              <a:t>Pegasys</a:t>
            </a:r>
          </a:p>
          <a:p>
            <a:pPr indent="0" lvl="0" marL="0" marR="0" rtl="0" algn="ctr">
              <a:lnSpc>
                <a:spcPct val="90000"/>
              </a:lnSpc>
              <a:spcBef>
                <a:spcPts val="0"/>
              </a:spcBef>
              <a:spcAft>
                <a:spcPts val="0"/>
              </a:spcAft>
              <a:buSzPct val="25000"/>
              <a:buNone/>
            </a:pPr>
            <a:r>
              <a:rPr b="1" baseline="0" i="0" lang="en-US" sz="1500" u="none" cap="none" strike="noStrike">
                <a:solidFill>
                  <a:srgbClr val="000000"/>
                </a:solidFill>
                <a:latin typeface="Arial"/>
                <a:ea typeface="Arial"/>
                <a:cs typeface="Arial"/>
                <a:sym typeface="Arial"/>
              </a:rPr>
              <a:t>Database</a:t>
            </a:r>
          </a:p>
        </p:txBody>
      </p:sp>
      <p:cxnSp>
        <p:nvCxnSpPr>
          <p:cNvPr id="537" name="Shape 537"/>
          <p:cNvCxnSpPr/>
          <p:nvPr/>
        </p:nvCxnSpPr>
        <p:spPr>
          <a:xfrm>
            <a:off x="4749800" y="4359275"/>
            <a:ext cx="712788" cy="0"/>
          </a:xfrm>
          <a:prstGeom prst="straightConnector1">
            <a:avLst/>
          </a:prstGeom>
          <a:noFill/>
          <a:ln cap="flat" cmpd="sng" w="25400">
            <a:solidFill>
              <a:srgbClr val="2260AA"/>
            </a:solidFill>
            <a:prstDash val="solid"/>
            <a:round/>
            <a:headEnd len="med" w="med" type="none"/>
            <a:tailEnd len="lg" w="lg" type="triangle"/>
          </a:ln>
        </p:spPr>
      </p:cxnSp>
      <p:cxnSp>
        <p:nvCxnSpPr>
          <p:cNvPr id="538" name="Shape 538"/>
          <p:cNvCxnSpPr/>
          <p:nvPr/>
        </p:nvCxnSpPr>
        <p:spPr>
          <a:xfrm>
            <a:off x="6353175" y="4414837"/>
            <a:ext cx="534988" cy="0"/>
          </a:xfrm>
          <a:prstGeom prst="straightConnector1">
            <a:avLst/>
          </a:prstGeom>
          <a:noFill/>
          <a:ln cap="flat" cmpd="sng" w="25400">
            <a:solidFill>
              <a:srgbClr val="2260AA"/>
            </a:solidFill>
            <a:prstDash val="solid"/>
            <a:round/>
            <a:headEnd len="med" w="med" type="none"/>
            <a:tailEnd len="lg" w="lg" type="triangle"/>
          </a:ln>
        </p:spPr>
      </p:cxnSp>
      <p:sp>
        <p:nvSpPr>
          <p:cNvPr id="539" name="Shape 539"/>
          <p:cNvSpPr/>
          <p:nvPr/>
        </p:nvSpPr>
        <p:spPr>
          <a:xfrm>
            <a:off x="4333875" y="5969000"/>
            <a:ext cx="892174" cy="666749"/>
          </a:xfrm>
          <a:prstGeom prst="roundRect">
            <a:avLst>
              <a:gd fmla="val 8620" name="adj"/>
            </a:avLst>
          </a:prstGeom>
          <a:gradFill>
            <a:gsLst>
              <a:gs pos="0">
                <a:srgbClr val="C60C30"/>
              </a:gs>
              <a:gs pos="50000">
                <a:srgbClr val="D44762"/>
              </a:gs>
              <a:gs pos="100000">
                <a:srgbClr val="C60C30"/>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40" name="Shape 540"/>
          <p:cNvSpPr/>
          <p:nvPr/>
        </p:nvSpPr>
        <p:spPr>
          <a:xfrm>
            <a:off x="4214812" y="6080125"/>
            <a:ext cx="890587" cy="666749"/>
          </a:xfrm>
          <a:prstGeom prst="roundRect">
            <a:avLst>
              <a:gd fmla="val 8620" name="adj"/>
            </a:avLst>
          </a:prstGeom>
          <a:gradFill>
            <a:gsLst>
              <a:gs pos="0">
                <a:srgbClr val="A7A5A9"/>
              </a:gs>
              <a:gs pos="50000">
                <a:srgbClr val="E4E4E5"/>
              </a:gs>
              <a:gs pos="100000">
                <a:srgbClr val="A7A5A9"/>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VCSS</a:t>
            </a:r>
          </a:p>
          <a:p>
            <a:pPr indent="0" lvl="0" marL="0" marR="0" rtl="0" algn="ctr">
              <a:lnSpc>
                <a:spcPct val="90000"/>
              </a:lnSpc>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Webserver</a:t>
            </a:r>
          </a:p>
          <a:p>
            <a:pPr indent="0" lvl="0" marL="0" marR="0" rtl="0" algn="ctr">
              <a:lnSpc>
                <a:spcPct val="90000"/>
              </a:lnSpc>
              <a:spcBef>
                <a:spcPts val="0"/>
              </a:spcBef>
              <a:spcAft>
                <a:spcPts val="0"/>
              </a:spcAft>
              <a:buSzPct val="25000"/>
              <a:buNone/>
            </a:pPr>
            <a:r>
              <a:rPr b="1" baseline="0" i="1" lang="en-US" sz="1500" u="none" cap="none" strike="noStrike">
                <a:solidFill>
                  <a:srgbClr val="000000"/>
                </a:solidFill>
                <a:latin typeface="Arial"/>
                <a:ea typeface="Arial"/>
                <a:cs typeface="Arial"/>
                <a:sym typeface="Arial"/>
              </a:rPr>
              <a:t>Apache</a:t>
            </a:r>
          </a:p>
        </p:txBody>
      </p:sp>
      <p:sp>
        <p:nvSpPr>
          <p:cNvPr id="541" name="Shape 541"/>
          <p:cNvSpPr/>
          <p:nvPr/>
        </p:nvSpPr>
        <p:spPr>
          <a:xfrm>
            <a:off x="5580062" y="4970462"/>
            <a:ext cx="714374" cy="776286"/>
          </a:xfrm>
          <a:prstGeom prst="can">
            <a:avLst>
              <a:gd fmla="val 23016" name="adj"/>
            </a:avLst>
          </a:prstGeom>
          <a:gradFill>
            <a:gsLst>
              <a:gs pos="0">
                <a:srgbClr val="A7A5A9"/>
              </a:gs>
              <a:gs pos="50000">
                <a:srgbClr val="E4E4E5"/>
              </a:gs>
              <a:gs pos="100000">
                <a:srgbClr val="A7A5A9"/>
              </a:gs>
            </a:gsLst>
            <a:lin ang="0" scaled="0"/>
          </a:gradFill>
          <a:ln cap="flat" cmpd="sng" w="9525">
            <a:solidFill>
              <a:srgbClr val="A7A5A9"/>
            </a:solidFill>
            <a:prstDash val="solid"/>
            <a:round/>
            <a:headEnd len="med" w="med" type="none"/>
            <a:tailEnd len="med" w="med" type="none"/>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500" u="none" cap="none" strike="noStrike">
                <a:solidFill>
                  <a:srgbClr val="000000"/>
                </a:solidFill>
                <a:latin typeface="Arial"/>
                <a:ea typeface="Arial"/>
                <a:cs typeface="Arial"/>
                <a:sym typeface="Arial"/>
              </a:rPr>
              <a:t>VCSS</a:t>
            </a:r>
          </a:p>
          <a:p>
            <a:pPr indent="0" lvl="0" marL="0" marR="0" rtl="0" algn="ctr">
              <a:lnSpc>
                <a:spcPct val="90000"/>
              </a:lnSpc>
              <a:spcBef>
                <a:spcPts val="0"/>
              </a:spcBef>
              <a:spcAft>
                <a:spcPts val="0"/>
              </a:spcAft>
              <a:buSzPct val="25000"/>
              <a:buNone/>
            </a:pPr>
            <a:r>
              <a:rPr b="1" baseline="0" i="1" lang="en-US" sz="1500" u="none" cap="none" strike="noStrike">
                <a:solidFill>
                  <a:srgbClr val="000000"/>
                </a:solidFill>
                <a:latin typeface="Arial"/>
                <a:ea typeface="Arial"/>
                <a:cs typeface="Arial"/>
                <a:sym typeface="Arial"/>
              </a:rPr>
              <a:t>ACQ App</a:t>
            </a:r>
          </a:p>
        </p:txBody>
      </p:sp>
      <p:sp>
        <p:nvSpPr>
          <p:cNvPr id="542" name="Shape 542"/>
          <p:cNvSpPr/>
          <p:nvPr/>
        </p:nvSpPr>
        <p:spPr>
          <a:xfrm>
            <a:off x="8074025" y="3638550"/>
            <a:ext cx="892174" cy="998537"/>
          </a:xfrm>
          <a:prstGeom prst="can">
            <a:avLst>
              <a:gd fmla="val 16990" name="adj"/>
            </a:avLst>
          </a:prstGeom>
          <a:gradFill>
            <a:gsLst>
              <a:gs pos="0">
                <a:srgbClr val="D44762"/>
              </a:gs>
              <a:gs pos="100000">
                <a:srgbClr val="C60C30"/>
              </a:gs>
            </a:gsLst>
            <a:path path="circle">
              <a:fillToRect b="50%" l="50%" r="50%" t="50%"/>
            </a:path>
            <a:tileRect/>
          </a:gradFill>
          <a:ln cap="flat" cmpd="sng" w="9525">
            <a:solidFill>
              <a:srgbClr val="C60C30"/>
            </a:solidFill>
            <a:prstDash val="solid"/>
            <a:round/>
            <a:headEnd len="med" w="med" type="none"/>
            <a:tailEnd len="med" w="med" type="none"/>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43" name="Shape 543"/>
          <p:cNvSpPr/>
          <p:nvPr/>
        </p:nvSpPr>
        <p:spPr>
          <a:xfrm>
            <a:off x="7926388" y="3692525"/>
            <a:ext cx="979488" cy="1000125"/>
          </a:xfrm>
          <a:prstGeom prst="can">
            <a:avLst>
              <a:gd fmla="val 17048" name="adj"/>
            </a:avLst>
          </a:prstGeom>
          <a:gradFill>
            <a:gsLst>
              <a:gs pos="0">
                <a:srgbClr val="A7A5A9"/>
              </a:gs>
              <a:gs pos="50000">
                <a:srgbClr val="E4E4E5"/>
              </a:gs>
              <a:gs pos="100000">
                <a:srgbClr val="A7A5A9"/>
              </a:gs>
            </a:gsLst>
            <a:lin ang="0" scaled="0"/>
          </a:gradFill>
          <a:ln cap="flat" cmpd="sng" w="9525">
            <a:solidFill>
              <a:srgbClr val="A7A5A9"/>
            </a:solidFill>
            <a:prstDash val="solid"/>
            <a:round/>
            <a:headEnd len="med" w="med" type="none"/>
            <a:tailEnd len="med" w="med" type="none"/>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500" u="none" cap="none" strike="noStrike">
                <a:solidFill>
                  <a:srgbClr val="000000"/>
                </a:solidFill>
                <a:latin typeface="Arial"/>
                <a:ea typeface="Arial"/>
                <a:cs typeface="Arial"/>
                <a:sym typeface="Arial"/>
              </a:rPr>
              <a:t>REPORTS</a:t>
            </a:r>
          </a:p>
          <a:p>
            <a:pPr indent="0" lvl="0" marL="0" marR="0" rtl="0" algn="ctr">
              <a:lnSpc>
                <a:spcPct val="90000"/>
              </a:lnSpc>
              <a:spcBef>
                <a:spcPts val="0"/>
              </a:spcBef>
              <a:spcAft>
                <a:spcPts val="0"/>
              </a:spcAft>
              <a:buSzPct val="25000"/>
              <a:buNone/>
            </a:pPr>
            <a:r>
              <a:rPr b="1" baseline="0" i="1" lang="en-US" sz="1500" u="none" cap="none" strike="noStrike">
                <a:solidFill>
                  <a:srgbClr val="000000"/>
                </a:solidFill>
                <a:latin typeface="Arial"/>
                <a:ea typeface="Arial"/>
                <a:cs typeface="Arial"/>
                <a:sym typeface="Arial"/>
              </a:rPr>
              <a:t>database</a:t>
            </a:r>
          </a:p>
        </p:txBody>
      </p:sp>
      <p:cxnSp>
        <p:nvCxnSpPr>
          <p:cNvPr id="544" name="Shape 544"/>
          <p:cNvCxnSpPr/>
          <p:nvPr/>
        </p:nvCxnSpPr>
        <p:spPr>
          <a:xfrm>
            <a:off x="7659688" y="4414837"/>
            <a:ext cx="355600" cy="0"/>
          </a:xfrm>
          <a:prstGeom prst="straightConnector1">
            <a:avLst/>
          </a:prstGeom>
          <a:noFill/>
          <a:ln cap="flat" cmpd="sng" w="25400">
            <a:solidFill>
              <a:srgbClr val="2260AA"/>
            </a:solidFill>
            <a:prstDash val="solid"/>
            <a:round/>
            <a:headEnd len="med" w="med" type="none"/>
            <a:tailEnd len="lg" w="lg" type="triangle"/>
          </a:ln>
        </p:spPr>
      </p:cxnSp>
      <p:cxnSp>
        <p:nvCxnSpPr>
          <p:cNvPr id="545" name="Shape 545"/>
          <p:cNvCxnSpPr/>
          <p:nvPr/>
        </p:nvCxnSpPr>
        <p:spPr>
          <a:xfrm rot="10800000">
            <a:off x="8489950" y="3416299"/>
            <a:ext cx="0" cy="387350"/>
          </a:xfrm>
          <a:prstGeom prst="straightConnector1">
            <a:avLst/>
          </a:prstGeom>
          <a:noFill/>
          <a:ln cap="flat" cmpd="sng" w="25400">
            <a:solidFill>
              <a:srgbClr val="2260AA"/>
            </a:solidFill>
            <a:prstDash val="solid"/>
            <a:round/>
            <a:headEnd len="med" w="med" type="none"/>
            <a:tailEnd len="lg" w="lg" type="triangle"/>
          </a:ln>
        </p:spPr>
      </p:cxnSp>
      <p:cxnSp>
        <p:nvCxnSpPr>
          <p:cNvPr id="546" name="Shape 546"/>
          <p:cNvCxnSpPr/>
          <p:nvPr/>
        </p:nvCxnSpPr>
        <p:spPr>
          <a:xfrm rot="10800000">
            <a:off x="5937250" y="5746750"/>
            <a:ext cx="0" cy="333374"/>
          </a:xfrm>
          <a:prstGeom prst="straightConnector1">
            <a:avLst/>
          </a:prstGeom>
          <a:noFill/>
          <a:ln cap="flat" cmpd="sng" w="25400">
            <a:solidFill>
              <a:srgbClr val="2260AA"/>
            </a:solidFill>
            <a:prstDash val="solid"/>
            <a:round/>
            <a:headEnd len="med" w="med" type="none"/>
            <a:tailEnd len="lg" w="lg" type="triangle"/>
          </a:ln>
        </p:spPr>
      </p:cxnSp>
      <p:sp>
        <p:nvSpPr>
          <p:cNvPr id="547" name="Shape 547"/>
          <p:cNvSpPr/>
          <p:nvPr/>
        </p:nvSpPr>
        <p:spPr>
          <a:xfrm>
            <a:off x="6888163" y="4249737"/>
            <a:ext cx="831850" cy="276224"/>
          </a:xfrm>
          <a:prstGeom prst="can">
            <a:avLst>
              <a:gd fmla="val 15181" name="adj"/>
            </a:avLst>
          </a:prstGeom>
          <a:gradFill>
            <a:gsLst>
              <a:gs pos="0">
                <a:srgbClr val="96C0DC"/>
              </a:gs>
              <a:gs pos="50000">
                <a:srgbClr val="D5E6F1"/>
              </a:gs>
              <a:gs pos="100000">
                <a:srgbClr val="96C0DC"/>
              </a:gs>
            </a:gsLst>
            <a:lin ang="0" scaled="0"/>
          </a:gradFill>
          <a:ln cap="flat" cmpd="sng" w="9525">
            <a:solidFill>
              <a:srgbClr val="96C0DC"/>
            </a:solidFill>
            <a:prstDash val="solid"/>
            <a:round/>
            <a:headEnd len="med" w="med" type="none"/>
            <a:tailEnd len="med" w="med" type="none"/>
          </a:ln>
        </p:spPr>
        <p:txBody>
          <a:bodyPr anchorCtr="0" anchor="ctr" bIns="0" lIns="0" rIns="0" tIns="0">
            <a:noAutofit/>
          </a:bodyPr>
          <a:lstStyle/>
          <a:p>
            <a:pPr indent="0" lvl="0" marL="0" marR="0" rtl="0" algn="ctr">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Shareplex</a:t>
            </a:r>
          </a:p>
        </p:txBody>
      </p:sp>
      <p:pic>
        <p:nvPicPr>
          <p:cNvPr id="548" name="Shape 548"/>
          <p:cNvPicPr preferRelativeResize="0"/>
          <p:nvPr/>
        </p:nvPicPr>
        <p:blipFill rotWithShape="1">
          <a:blip r:embed="rId3">
            <a:alphaModFix/>
          </a:blip>
          <a:srcRect b="0" l="11823" r="0" t="0"/>
          <a:stretch/>
        </p:blipFill>
        <p:spPr>
          <a:xfrm>
            <a:off x="4929187" y="3249613"/>
            <a:ext cx="1506537" cy="228600"/>
          </a:xfrm>
          <a:prstGeom prst="rect">
            <a:avLst/>
          </a:prstGeom>
          <a:noFill/>
          <a:ln>
            <a:noFill/>
          </a:ln>
        </p:spPr>
      </p:pic>
      <p:sp>
        <p:nvSpPr>
          <p:cNvPr id="549" name="Shape 549"/>
          <p:cNvSpPr/>
          <p:nvPr/>
        </p:nvSpPr>
        <p:spPr>
          <a:xfrm>
            <a:off x="238125" y="3914775"/>
            <a:ext cx="890587" cy="666749"/>
          </a:xfrm>
          <a:prstGeom prst="roundRect">
            <a:avLst>
              <a:gd fmla="val 8620" name="adj"/>
            </a:avLst>
          </a:prstGeom>
          <a:gradFill>
            <a:gsLst>
              <a:gs pos="0">
                <a:srgbClr val="C60C30"/>
              </a:gs>
              <a:gs pos="50000">
                <a:srgbClr val="D44762"/>
              </a:gs>
              <a:gs pos="100000">
                <a:srgbClr val="C60C30"/>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50" name="Shape 550"/>
          <p:cNvSpPr/>
          <p:nvPr/>
        </p:nvSpPr>
        <p:spPr>
          <a:xfrm>
            <a:off x="2909888" y="4581525"/>
            <a:ext cx="890587" cy="665162"/>
          </a:xfrm>
          <a:prstGeom prst="roundRect">
            <a:avLst>
              <a:gd fmla="val 8620" name="adj"/>
            </a:avLst>
          </a:prstGeom>
          <a:gradFill>
            <a:gsLst>
              <a:gs pos="0">
                <a:srgbClr val="C60C30"/>
              </a:gs>
              <a:gs pos="50000">
                <a:srgbClr val="D44762"/>
              </a:gs>
              <a:gs pos="100000">
                <a:srgbClr val="C60C30"/>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None/>
            </a:pPr>
            <a:r>
              <a:t/>
            </a:r>
            <a:endParaRPr b="1" baseline="0" i="1" sz="1500" u="none" cap="none" strike="noStrike">
              <a:solidFill>
                <a:srgbClr val="FFFFFF"/>
              </a:solidFill>
              <a:latin typeface="Arial"/>
              <a:ea typeface="Arial"/>
              <a:cs typeface="Arial"/>
              <a:sym typeface="Arial"/>
            </a:endParaRPr>
          </a:p>
        </p:txBody>
      </p:sp>
      <p:sp>
        <p:nvSpPr>
          <p:cNvPr id="551" name="Shape 551"/>
          <p:cNvSpPr/>
          <p:nvPr/>
        </p:nvSpPr>
        <p:spPr>
          <a:xfrm>
            <a:off x="2611438" y="4692650"/>
            <a:ext cx="1069975" cy="665162"/>
          </a:xfrm>
          <a:prstGeom prst="roundRect">
            <a:avLst>
              <a:gd fmla="val 8620" name="adj"/>
            </a:avLst>
          </a:prstGeom>
          <a:gradFill>
            <a:gsLst>
              <a:gs pos="0">
                <a:srgbClr val="A7A5A9"/>
              </a:gs>
              <a:gs pos="50000">
                <a:srgbClr val="E4E4E5"/>
              </a:gs>
              <a:gs pos="100000">
                <a:srgbClr val="A7A5A9"/>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500" u="none" cap="none" strike="noStrike">
                <a:solidFill>
                  <a:srgbClr val="000000"/>
                </a:solidFill>
                <a:latin typeface="Arial"/>
                <a:ea typeface="Arial"/>
                <a:cs typeface="Arial"/>
                <a:sym typeface="Arial"/>
              </a:rPr>
              <a:t>Integration</a:t>
            </a:r>
          </a:p>
          <a:p>
            <a:pPr indent="0" lvl="0" marL="0" marR="0" rtl="0" algn="ctr">
              <a:lnSpc>
                <a:spcPct val="90000"/>
              </a:lnSpc>
              <a:spcBef>
                <a:spcPts val="0"/>
              </a:spcBef>
              <a:spcAft>
                <a:spcPts val="0"/>
              </a:spcAft>
              <a:buSzPct val="25000"/>
              <a:buNone/>
            </a:pPr>
            <a:r>
              <a:rPr b="1" baseline="0" i="1" lang="en-US" sz="1500" u="none" cap="none" strike="noStrike">
                <a:solidFill>
                  <a:srgbClr val="000000"/>
                </a:solidFill>
                <a:latin typeface="Arial"/>
                <a:ea typeface="Arial"/>
                <a:cs typeface="Arial"/>
                <a:sym typeface="Arial"/>
              </a:rPr>
              <a:t>WM</a:t>
            </a:r>
          </a:p>
        </p:txBody>
      </p:sp>
      <p:cxnSp>
        <p:nvCxnSpPr>
          <p:cNvPr id="552" name="Shape 552"/>
          <p:cNvCxnSpPr/>
          <p:nvPr/>
        </p:nvCxnSpPr>
        <p:spPr>
          <a:xfrm>
            <a:off x="2435225" y="4470400"/>
            <a:ext cx="1423987" cy="0"/>
          </a:xfrm>
          <a:prstGeom prst="straightConnector1">
            <a:avLst/>
          </a:prstGeom>
          <a:noFill/>
          <a:ln cap="flat" cmpd="sng" w="25400">
            <a:solidFill>
              <a:srgbClr val="2260AA"/>
            </a:solidFill>
            <a:prstDash val="solid"/>
            <a:round/>
            <a:headEnd len="med" w="med" type="none"/>
            <a:tailEnd len="lg" w="lg" type="triangle"/>
          </a:ln>
        </p:spPr>
      </p:cxnSp>
      <p:sp>
        <p:nvSpPr>
          <p:cNvPr id="553" name="Shape 553"/>
          <p:cNvSpPr/>
          <p:nvPr/>
        </p:nvSpPr>
        <p:spPr>
          <a:xfrm>
            <a:off x="119063" y="4025900"/>
            <a:ext cx="889000" cy="666749"/>
          </a:xfrm>
          <a:prstGeom prst="roundRect">
            <a:avLst>
              <a:gd fmla="val 8620" name="adj"/>
            </a:avLst>
          </a:prstGeom>
          <a:gradFill>
            <a:gsLst>
              <a:gs pos="0">
                <a:srgbClr val="A7A5A9"/>
              </a:gs>
              <a:gs pos="50000">
                <a:srgbClr val="E4E4E5"/>
              </a:gs>
              <a:gs pos="100000">
                <a:srgbClr val="A7A5A9"/>
              </a:gs>
            </a:gsLst>
            <a:lin ang="5400000" scaled="0"/>
          </a:gradFill>
          <a:ln>
            <a:noFill/>
          </a:ln>
        </p:spPr>
        <p:txBody>
          <a:bodyPr anchorCtr="0" anchor="ctr" bIns="0" lIns="0" rIns="0" tIns="0">
            <a:noAutofit/>
          </a:bodyPr>
          <a:lstStyle/>
          <a:p>
            <a:pPr indent="0" lvl="0" marL="0" marR="0" rtl="0" algn="ctr">
              <a:lnSpc>
                <a:spcPct val="90000"/>
              </a:lnSpc>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Webserver</a:t>
            </a:r>
          </a:p>
          <a:p>
            <a:pPr indent="0" lvl="0" marL="0" marR="0" rtl="0" algn="ctr">
              <a:lnSpc>
                <a:spcPct val="90000"/>
              </a:lnSpc>
              <a:spcBef>
                <a:spcPts val="0"/>
              </a:spcBef>
              <a:spcAft>
                <a:spcPts val="0"/>
              </a:spcAft>
              <a:buSzPct val="25000"/>
              <a:buNone/>
            </a:pPr>
            <a:r>
              <a:rPr b="1" baseline="0" i="1" lang="en-US" sz="1500" u="none" cap="none" strike="noStrike">
                <a:solidFill>
                  <a:srgbClr val="000000"/>
                </a:solidFill>
                <a:latin typeface="Arial"/>
                <a:ea typeface="Arial"/>
                <a:cs typeface="Arial"/>
                <a:sym typeface="Arial"/>
              </a:rPr>
              <a:t>Apache</a:t>
            </a:r>
          </a:p>
        </p:txBody>
      </p:sp>
      <p:cxnSp>
        <p:nvCxnSpPr>
          <p:cNvPr id="554" name="Shape 554"/>
          <p:cNvCxnSpPr/>
          <p:nvPr/>
        </p:nvCxnSpPr>
        <p:spPr>
          <a:xfrm rot="10800000">
            <a:off x="3681412" y="5192712"/>
            <a:ext cx="1898649" cy="222250"/>
          </a:xfrm>
          <a:prstGeom prst="straightConnector1">
            <a:avLst/>
          </a:prstGeom>
          <a:noFill/>
          <a:ln cap="flat" cmpd="sng" w="25400">
            <a:solidFill>
              <a:srgbClr val="2260AA"/>
            </a:solidFill>
            <a:prstDash val="solid"/>
            <a:round/>
            <a:headEnd len="lg" w="lg" type="triangle"/>
            <a:tailEnd len="lg" w="lg" type="triangle"/>
          </a:ln>
        </p:spPr>
      </p:cxnSp>
      <p:cxnSp>
        <p:nvCxnSpPr>
          <p:cNvPr id="555" name="Shape 555"/>
          <p:cNvCxnSpPr/>
          <p:nvPr/>
        </p:nvCxnSpPr>
        <p:spPr>
          <a:xfrm flipH="1">
            <a:off x="3681412" y="4525962"/>
            <a:ext cx="1781175" cy="555625"/>
          </a:xfrm>
          <a:prstGeom prst="straightConnector1">
            <a:avLst/>
          </a:prstGeom>
          <a:noFill/>
          <a:ln cap="flat" cmpd="sng" w="25400">
            <a:solidFill>
              <a:srgbClr val="2260AA"/>
            </a:solidFill>
            <a:prstDash val="solid"/>
            <a:round/>
            <a:headEnd len="med" w="med" type="none"/>
            <a:tailEnd len="lg" w="lg" type="triangle"/>
          </a:ln>
        </p:spPr>
      </p:cxnSp>
      <p:cxnSp>
        <p:nvCxnSpPr>
          <p:cNvPr id="556" name="Shape 556"/>
          <p:cNvCxnSpPr/>
          <p:nvPr/>
        </p:nvCxnSpPr>
        <p:spPr>
          <a:xfrm>
            <a:off x="1069975" y="4414837"/>
            <a:ext cx="474663" cy="0"/>
          </a:xfrm>
          <a:prstGeom prst="straightConnector1">
            <a:avLst/>
          </a:prstGeom>
          <a:noFill/>
          <a:ln cap="flat" cmpd="sng" w="25400">
            <a:solidFill>
              <a:srgbClr val="2260AA"/>
            </a:solidFill>
            <a:prstDash val="solid"/>
            <a:round/>
            <a:headEnd len="med" w="med" type="none"/>
            <a:tailEnd len="lg" w="lg" type="triangle"/>
          </a:ln>
        </p:spPr>
      </p:cxnSp>
      <p:cxnSp>
        <p:nvCxnSpPr>
          <p:cNvPr id="557" name="Shape 557"/>
          <p:cNvCxnSpPr/>
          <p:nvPr/>
        </p:nvCxnSpPr>
        <p:spPr>
          <a:xfrm rot="10800000">
            <a:off x="2611437" y="1527175"/>
            <a:ext cx="743742" cy="0"/>
          </a:xfrm>
          <a:prstGeom prst="straightConnector1">
            <a:avLst/>
          </a:prstGeom>
          <a:noFill/>
          <a:ln cap="flat" cmpd="sng" w="25400">
            <a:solidFill>
              <a:srgbClr val="2260AA"/>
            </a:solidFill>
            <a:prstDash val="solid"/>
            <a:round/>
            <a:headEnd len="med" w="med" type="none"/>
            <a:tailEnd len="lg" w="lg" type="triangle"/>
          </a:ln>
        </p:spPr>
      </p:cxnSp>
      <p:cxnSp>
        <p:nvCxnSpPr>
          <p:cNvPr id="558" name="Shape 558"/>
          <p:cNvCxnSpPr/>
          <p:nvPr/>
        </p:nvCxnSpPr>
        <p:spPr>
          <a:xfrm>
            <a:off x="1008062" y="1804988"/>
            <a:ext cx="0" cy="2220911"/>
          </a:xfrm>
          <a:prstGeom prst="straightConnector1">
            <a:avLst/>
          </a:prstGeom>
          <a:noFill/>
          <a:ln cap="flat" cmpd="sng" w="25400">
            <a:solidFill>
              <a:srgbClr val="2260AA"/>
            </a:solidFill>
            <a:prstDash val="solid"/>
            <a:round/>
            <a:headEnd len="med" w="med" type="none"/>
            <a:tailEnd len="lg" w="lg" type="triangle"/>
          </a:ln>
        </p:spPr>
      </p:cxnSp>
      <p:cxnSp>
        <p:nvCxnSpPr>
          <p:cNvPr id="559" name="Shape 559"/>
          <p:cNvCxnSpPr/>
          <p:nvPr/>
        </p:nvCxnSpPr>
        <p:spPr>
          <a:xfrm rot="10800000">
            <a:off x="1008062" y="1804987"/>
            <a:ext cx="415925" cy="0"/>
          </a:xfrm>
          <a:prstGeom prst="straightConnector1">
            <a:avLst/>
          </a:prstGeom>
          <a:noFill/>
          <a:ln cap="flat" cmpd="sng" w="25400">
            <a:solidFill>
              <a:srgbClr val="2260AA"/>
            </a:solidFill>
            <a:prstDash val="solid"/>
            <a:round/>
            <a:headEnd len="med" w="med" type="none"/>
            <a:tailEnd len="med" w="med" type="none"/>
          </a:ln>
        </p:spPr>
      </p:cxnSp>
      <p:sp>
        <p:nvSpPr>
          <p:cNvPr id="560" name="Shape 560"/>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sp>
        <p:nvSpPr>
          <p:cNvPr id="566" name="Shape 566"/>
          <p:cNvSpPr/>
          <p:nvPr/>
        </p:nvSpPr>
        <p:spPr>
          <a:xfrm>
            <a:off x="433387" y="1150937"/>
            <a:ext cx="8625552" cy="4881562"/>
          </a:xfrm>
          <a:prstGeom prst="rect">
            <a:avLst/>
          </a:prstGeom>
          <a:noFill/>
          <a:ln>
            <a:noFill/>
          </a:ln>
        </p:spPr>
        <p:txBody>
          <a:bodyPr anchorCtr="0" anchor="t" bIns="45700" lIns="91425" rIns="91425" tIns="45700">
            <a:noAutofit/>
          </a:bodyPr>
          <a:lstStyle/>
          <a:p>
            <a:pPr indent="-231775" lvl="0" marL="231775" marR="0" rtl="0" algn="l">
              <a:lnSpc>
                <a:spcPct val="120000"/>
              </a:lnSpc>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BAAR Technical Architecture consists of 4 major components:</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FM-ESB</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Pegasys BAAR subsystem</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VCSS</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BAAR Reporting</a:t>
            </a:r>
          </a:p>
          <a:p>
            <a:pPr indent="-152400" lvl="1" marL="800100" marR="0" rtl="0" algn="l">
              <a:spcBef>
                <a:spcPts val="1200"/>
              </a:spcBef>
              <a:spcAft>
                <a:spcPts val="0"/>
              </a:spcAft>
              <a:buClr>
                <a:schemeClr val="dk1"/>
              </a:buClr>
              <a:buFont typeface="Noto Sans Symbols"/>
              <a:buNone/>
            </a:pPr>
            <a:r>
              <a:t/>
            </a:r>
            <a:endParaRPr b="0" baseline="0" i="0" sz="3000" u="none" cap="none" strike="noStrike">
              <a:solidFill>
                <a:srgbClr val="000000"/>
              </a:solidFill>
              <a:latin typeface="Arial"/>
              <a:ea typeface="Arial"/>
              <a:cs typeface="Arial"/>
              <a:sym typeface="Arial"/>
            </a:endParaRPr>
          </a:p>
          <a:p>
            <a:pPr indent="-107950" lvl="0" marL="342900" marR="0" rtl="0" algn="l">
              <a:spcBef>
                <a:spcPts val="740"/>
              </a:spcBef>
              <a:spcAft>
                <a:spcPts val="0"/>
              </a:spcAft>
              <a:buClr>
                <a:schemeClr val="dk1"/>
              </a:buClr>
              <a:buFont typeface="Arial"/>
              <a:buNone/>
            </a:pPr>
            <a:r>
              <a:t/>
            </a:r>
            <a:endParaRPr b="0" baseline="0" i="0" sz="3700" u="none" cap="none" strike="noStrike">
              <a:solidFill>
                <a:srgbClr val="000000"/>
              </a:solidFill>
              <a:latin typeface="Arial"/>
              <a:ea typeface="Arial"/>
              <a:cs typeface="Arial"/>
              <a:sym typeface="Arial"/>
            </a:endParaRPr>
          </a:p>
        </p:txBody>
      </p:sp>
      <p:sp>
        <p:nvSpPr>
          <p:cNvPr id="567" name="Shape 56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568" name="Shape 56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Font typeface="Noto Sans Symbols"/>
              <a:buNone/>
            </a:pPr>
            <a:r>
              <a:t/>
            </a:r>
            <a:endParaRPr b="1" baseline="0" i="0" sz="3600" u="none" cap="none" strike="noStrike">
              <a:solidFill>
                <a:schemeClr val="dk1"/>
              </a:solidFill>
              <a:latin typeface="Arial"/>
              <a:ea typeface="Arial"/>
              <a:cs typeface="Arial"/>
              <a:sym typeface="Arial"/>
            </a:endParaRPr>
          </a:p>
          <a:p>
            <a:pPr indent="0" lvl="0" marL="0" marR="0" rtl="0" algn="ctr">
              <a:spcBef>
                <a:spcPts val="800"/>
              </a:spcBef>
              <a:spcAft>
                <a:spcPts val="0"/>
              </a:spcAft>
              <a:buClr>
                <a:srgbClr val="AF242B"/>
              </a:buClr>
              <a:buSzPct val="25000"/>
              <a:buFont typeface="Noto Sans Symbols"/>
              <a:buNone/>
            </a:pPr>
            <a:r>
              <a:rPr b="1" baseline="0" i="0" lang="en-US" sz="4000" u="none" cap="none" strike="noStrike">
                <a:solidFill>
                  <a:schemeClr val="dk1"/>
                </a:solidFill>
                <a:latin typeface="Arial"/>
                <a:ea typeface="Arial"/>
                <a:cs typeface="Arial"/>
                <a:sym typeface="Arial"/>
              </a:rPr>
              <a:t>Welcome!</a:t>
            </a:r>
          </a:p>
        </p:txBody>
      </p:sp>
      <p:sp>
        <p:nvSpPr>
          <p:cNvPr id="181" name="Shape 18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82" name="Shape 18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sp>
        <p:nvSpPr>
          <p:cNvPr id="574" name="Shape 574"/>
          <p:cNvSpPr/>
          <p:nvPr/>
        </p:nvSpPr>
        <p:spPr>
          <a:xfrm>
            <a:off x="414670" y="1005174"/>
            <a:ext cx="8591106" cy="5491162"/>
          </a:xfrm>
          <a:prstGeom prst="rect">
            <a:avLst/>
          </a:prstGeom>
          <a:noFill/>
          <a:ln>
            <a:noFill/>
          </a:ln>
        </p:spPr>
        <p:txBody>
          <a:bodyPr anchorCtr="0" anchor="t" bIns="45700" lIns="91425" rIns="91425" tIns="45700">
            <a:noAutofit/>
          </a:bodyPr>
          <a:lstStyle/>
          <a:p>
            <a:pPr indent="-231775" lvl="1" marL="231775" marR="0" rtl="0" algn="l">
              <a:lnSpc>
                <a:spcPct val="120000"/>
              </a:lnSpc>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FM-ESB:</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Facilitates end-to-end transmission of billing-related files from GSA Feeder Systems to Pegasys and return of processing results to the originating feeder system</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Provides batch control checks, sFTP, logging, file translation, email notifications, web services </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Phase 2 feeder systems:</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RWA/HOTD Billing (Phase 2a)</a:t>
            </a:r>
            <a:r>
              <a:rPr b="0" baseline="0" i="0" lang="en-US" sz="1600" u="none" cap="none" strike="noStrike">
                <a:solidFill>
                  <a:schemeClr val="dk1"/>
                </a:solidFill>
                <a:latin typeface="Arial"/>
                <a:ea typeface="Arial"/>
                <a:cs typeface="Arial"/>
                <a:sym typeface="Arial"/>
              </a:rPr>
              <a:t>: </a:t>
            </a:r>
            <a:r>
              <a:rPr b="0" baseline="0" i="0" lang="en-US" sz="1600" u="none" cap="none" strike="noStrike">
                <a:solidFill>
                  <a:srgbClr val="000000"/>
                </a:solidFill>
                <a:latin typeface="Arial"/>
                <a:ea typeface="Arial"/>
                <a:cs typeface="Arial"/>
                <a:sym typeface="Arial"/>
              </a:rPr>
              <a:t>Submits web service calls to create PCAS agreements </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Supply Billing (Phase 2b)</a:t>
            </a:r>
            <a:r>
              <a:rPr b="0" baseline="0" i="0" lang="en-US" sz="1600" u="none" cap="none" strike="noStrike">
                <a:solidFill>
                  <a:srgbClr val="000000"/>
                </a:solidFill>
                <a:latin typeface="Arial"/>
                <a:ea typeface="Arial"/>
                <a:cs typeface="Arial"/>
                <a:sym typeface="Arial"/>
              </a:rPr>
              <a:t>: Submits billing-related files to Pegasys</a:t>
            </a:r>
          </a:p>
          <a:p>
            <a:pPr indent="-231775" lvl="4" marL="1603375" marR="0" rtl="0" algn="l">
              <a:lnSpc>
                <a:spcPct val="120000"/>
              </a:lnSpc>
              <a:spcBef>
                <a:spcPts val="12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Pegasys creates Detail Billing Records (DBRs) from billing-related data</a:t>
            </a:r>
          </a:p>
          <a:p>
            <a:pPr indent="-231775" lvl="4" marL="1603375" marR="0" rtl="0" algn="l">
              <a:lnSpc>
                <a:spcPct val="120000"/>
              </a:lnSpc>
              <a:spcBef>
                <a:spcPts val="12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Submits Treasury Reporting System (TRS) collection data files from GSA to Pegasys</a:t>
            </a:r>
          </a:p>
          <a:p>
            <a:pPr indent="-266700" lvl="1" marL="457200" marR="0" rtl="0" algn="l">
              <a:lnSpc>
                <a:spcPct val="80000"/>
              </a:lnSpc>
              <a:spcBef>
                <a:spcPts val="1200"/>
              </a:spcBef>
              <a:spcAft>
                <a:spcPts val="0"/>
              </a:spcAft>
              <a:buClr>
                <a:schemeClr val="dk1"/>
              </a:buClr>
              <a:buFont typeface="Arial"/>
              <a:buNone/>
            </a:pPr>
            <a:r>
              <a:t/>
            </a:r>
            <a:endParaRPr b="0" baseline="0" i="0" sz="1200" u="none" cap="none" strike="noStrike">
              <a:solidFill>
                <a:srgbClr val="000000"/>
              </a:solidFill>
              <a:latin typeface="Arial"/>
              <a:ea typeface="Arial"/>
              <a:cs typeface="Arial"/>
              <a:sym typeface="Arial"/>
            </a:endParaRPr>
          </a:p>
          <a:p>
            <a:pPr indent="95250" lvl="0" marL="0" marR="0" rtl="0" algn="l">
              <a:lnSpc>
                <a:spcPct val="80000"/>
              </a:lnSpc>
              <a:spcBef>
                <a:spcPts val="750"/>
              </a:spcBef>
              <a:spcAft>
                <a:spcPts val="0"/>
              </a:spcAft>
              <a:buClr>
                <a:schemeClr val="dk1"/>
              </a:buClr>
              <a:buFont typeface="Arial"/>
              <a:buNone/>
            </a:pPr>
            <a:r>
              <a:t/>
            </a:r>
            <a:endParaRPr b="0" baseline="0" i="0" sz="1500" u="none" cap="none" strike="noStrike">
              <a:solidFill>
                <a:srgbClr val="000000"/>
              </a:solidFill>
              <a:latin typeface="Arial"/>
              <a:ea typeface="Arial"/>
              <a:cs typeface="Arial"/>
              <a:sym typeface="Arial"/>
            </a:endParaRPr>
          </a:p>
        </p:txBody>
      </p:sp>
      <p:sp>
        <p:nvSpPr>
          <p:cNvPr id="575" name="Shape 57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576" name="Shape 57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x="0" y="0"/>
          <a:ext cx="0" cy="0"/>
          <a:chOff x="0" y="0"/>
          <a:chExt cx="0" cy="0"/>
        </a:xfrm>
      </p:grpSpPr>
      <p:sp>
        <p:nvSpPr>
          <p:cNvPr id="581" name="Shape 58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582" name="Shape 58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83" name="Shape 583"/>
          <p:cNvSpPr/>
          <p:nvPr/>
        </p:nvSpPr>
        <p:spPr>
          <a:xfrm>
            <a:off x="446566" y="1116417"/>
            <a:ext cx="8304028" cy="5379916"/>
          </a:xfrm>
          <a:prstGeom prst="rect">
            <a:avLst/>
          </a:prstGeom>
          <a:noFill/>
          <a:ln>
            <a:noFill/>
          </a:ln>
        </p:spPr>
        <p:txBody>
          <a:bodyPr anchorCtr="0" anchor="t" bIns="45700" lIns="91425" rIns="91425" tIns="45700">
            <a:noAutofit/>
          </a:bodyPr>
          <a:lstStyle/>
          <a:p>
            <a:pPr indent="-231775" lvl="1" marL="231775" marR="0" rtl="0" algn="l">
              <a:lnSpc>
                <a:spcPct val="120000"/>
              </a:lnSpc>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FM-ESB (cont.):</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Phase 3 adds:</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Region 7 Outleases and Region 6 AAS</a:t>
            </a:r>
            <a:r>
              <a:rPr b="0" baseline="0" i="0" lang="en-US" sz="1800" u="none" cap="none" strike="noStrike">
                <a:solidFill>
                  <a:schemeClr val="dk1"/>
                </a:solidFill>
                <a:latin typeface="Arial"/>
                <a:ea typeface="Arial"/>
                <a:cs typeface="Arial"/>
                <a:sym typeface="Arial"/>
              </a:rPr>
              <a:t>: Submits web service calls to create PCAS agreements </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Region 6 AAS, Telecom, WAN</a:t>
            </a:r>
            <a:r>
              <a:rPr b="0" baseline="0" i="0" lang="en-US" sz="1800" u="none" cap="none" strike="noStrike">
                <a:solidFill>
                  <a:schemeClr val="dk1"/>
                </a:solidFill>
                <a:latin typeface="Arial"/>
                <a:ea typeface="Arial"/>
                <a:cs typeface="Arial"/>
                <a:sym typeface="Arial"/>
              </a:rPr>
              <a:t>: Submits Billing-related and Accrual files to Pegasys</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Region 6 Telecom</a:t>
            </a:r>
            <a:r>
              <a:rPr b="0" baseline="0" i="0" lang="en-US" sz="1800" u="none" cap="none" strike="noStrike">
                <a:solidFill>
                  <a:schemeClr val="dk1"/>
                </a:solidFill>
                <a:latin typeface="Arial"/>
                <a:ea typeface="Arial"/>
                <a:cs typeface="Arial"/>
                <a:sym typeface="Arial"/>
              </a:rPr>
              <a:t>: Vendor Address file to Pegasys</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Vehicle Claims</a:t>
            </a:r>
            <a:r>
              <a:rPr b="0" baseline="0" i="0" lang="en-US" sz="1800" u="none" cap="none" strike="noStrike">
                <a:solidFill>
                  <a:schemeClr val="dk1"/>
                </a:solidFill>
                <a:latin typeface="Arial"/>
                <a:ea typeface="Arial"/>
                <a:cs typeface="Arial"/>
                <a:sym typeface="Arial"/>
              </a:rPr>
              <a:t>: Debt Account file to Pegasys</a:t>
            </a:r>
          </a:p>
          <a:p>
            <a:pPr indent="-266700" lvl="1" marL="457200" marR="0" rtl="0" algn="l">
              <a:lnSpc>
                <a:spcPct val="80000"/>
              </a:lnSpc>
              <a:spcBef>
                <a:spcPts val="1200"/>
              </a:spcBef>
              <a:spcAft>
                <a:spcPts val="0"/>
              </a:spcAft>
              <a:buClr>
                <a:schemeClr val="dk1"/>
              </a:buClr>
              <a:buFont typeface="Arial"/>
              <a:buNone/>
            </a:pPr>
            <a:r>
              <a:t/>
            </a:r>
            <a:endParaRPr b="0" baseline="0" i="0" sz="1200" u="none" cap="none" strike="noStrike">
              <a:solidFill>
                <a:srgbClr val="000000"/>
              </a:solidFill>
              <a:latin typeface="Arial"/>
              <a:ea typeface="Arial"/>
              <a:cs typeface="Arial"/>
              <a:sym typeface="Arial"/>
            </a:endParaRPr>
          </a:p>
          <a:p>
            <a:pPr indent="95250" lvl="0" marL="0" marR="0" rtl="0" algn="l">
              <a:lnSpc>
                <a:spcPct val="80000"/>
              </a:lnSpc>
              <a:spcBef>
                <a:spcPts val="750"/>
              </a:spcBef>
              <a:spcAft>
                <a:spcPts val="0"/>
              </a:spcAft>
              <a:buClr>
                <a:schemeClr val="dk1"/>
              </a:buClr>
              <a:buFont typeface="Arial"/>
              <a:buNone/>
            </a:pPr>
            <a:r>
              <a:t/>
            </a:r>
            <a:endParaRPr b="0" baseline="0" i="0" sz="1500" u="none" cap="none" strike="noStrike">
              <a:solidFill>
                <a:srgbClr val="000000"/>
              </a:solidFill>
              <a:latin typeface="Arial"/>
              <a:ea typeface="Arial"/>
              <a:cs typeface="Arial"/>
              <a:sym typeface="Arial"/>
            </a:endParaRPr>
          </a:p>
        </p:txBody>
      </p:sp>
      <p:sp>
        <p:nvSpPr>
          <p:cNvPr id="584" name="Shape 584"/>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p:nvPr/>
        </p:nvSpPr>
        <p:spPr>
          <a:xfrm>
            <a:off x="7772400" y="5773478"/>
            <a:ext cx="1233376" cy="99946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590" name="Shape 59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sp>
        <p:nvSpPr>
          <p:cNvPr id="591" name="Shape 591"/>
          <p:cNvSpPr/>
          <p:nvPr/>
        </p:nvSpPr>
        <p:spPr>
          <a:xfrm>
            <a:off x="457199" y="1150937"/>
            <a:ext cx="8399720" cy="4881562"/>
          </a:xfrm>
          <a:prstGeom prst="rect">
            <a:avLst/>
          </a:prstGeom>
          <a:noFill/>
          <a:ln>
            <a:noFill/>
          </a:ln>
        </p:spPr>
        <p:txBody>
          <a:bodyPr anchorCtr="0" anchor="t" bIns="45700" lIns="91425" rIns="91425" tIns="45700">
            <a:noAutofit/>
          </a:bodyPr>
          <a:lstStyle/>
          <a:p>
            <a:pPr indent="-231775" lvl="1" marL="231775" marR="0" rtl="0" algn="l">
              <a:lnSpc>
                <a:spcPct val="120000"/>
              </a:lnSpc>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BAAR Subsystem:</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Provides functionality for accounts receivable processing cycle</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Processing cycle involves batch jobs that are executed on a scheduled basis</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Batch jobs perform billing and collection related activities</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Manages dispute and chargeback resolution</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Facilitates credit application (offsets, refunds, Treasury transfers) and receivable write-offs</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Maintains customers via NABAS (Fleet, Rent, RWA) and CAF (Global Supply, Auto Purchases)</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Phase 3 adds </a:t>
            </a:r>
            <a:r>
              <a:rPr b="0" baseline="0" i="1" lang="en-US" sz="1800" u="none" cap="none" strike="noStrike">
                <a:solidFill>
                  <a:srgbClr val="000000"/>
                </a:solidFill>
                <a:latin typeface="Arial"/>
                <a:ea typeface="Arial"/>
                <a:cs typeface="Arial"/>
                <a:sym typeface="Arial"/>
              </a:rPr>
              <a:t>Allowance For Loss, Referral Selection, Treasury Referral External Offset Generation, External Collections, Treasury Referral External Offset Error, TROR, Write Off Selection, Write Off Generation</a:t>
            </a:r>
          </a:p>
          <a:p>
            <a:pPr indent="-228600" lvl="2" marL="914400" marR="0" rtl="0" algn="l">
              <a:lnSpc>
                <a:spcPct val="120000"/>
              </a:lnSpc>
              <a:spcBef>
                <a:spcPts val="1500"/>
              </a:spcBef>
              <a:spcAft>
                <a:spcPts val="0"/>
              </a:spcAft>
              <a:buClr>
                <a:srgbClr val="333399"/>
              </a:buClr>
              <a:buFont typeface="Noto Sans Symbols"/>
              <a:buNone/>
            </a:pPr>
            <a:r>
              <a:t/>
            </a:r>
            <a:endParaRPr b="0" baseline="0" i="0" sz="1800" u="none" cap="none" strike="noStrike">
              <a:solidFill>
                <a:srgbClr val="000000"/>
              </a:solidFill>
              <a:latin typeface="Arial"/>
              <a:ea typeface="Arial"/>
              <a:cs typeface="Arial"/>
              <a:sym typeface="Arial"/>
            </a:endParaRPr>
          </a:p>
          <a:p>
            <a:pPr indent="177800" lvl="0" marL="0" marR="0" rtl="0" algn="l">
              <a:spcBef>
                <a:spcPts val="560"/>
              </a:spcBef>
              <a:spcAft>
                <a:spcPts val="0"/>
              </a:spcAft>
              <a:buClr>
                <a:schemeClr val="dk1"/>
              </a:buClr>
              <a:buFont typeface="Arial"/>
              <a:buNone/>
            </a:pPr>
            <a:r>
              <a:t/>
            </a:r>
            <a:endParaRPr b="0" baseline="0" i="0" sz="2800" u="none" cap="none" strike="noStrike">
              <a:solidFill>
                <a:srgbClr val="000000"/>
              </a:solidFill>
              <a:latin typeface="Arial"/>
              <a:ea typeface="Arial"/>
              <a:cs typeface="Arial"/>
              <a:sym typeface="Arial"/>
            </a:endParaRPr>
          </a:p>
        </p:txBody>
      </p:sp>
      <p:sp>
        <p:nvSpPr>
          <p:cNvPr id="592" name="Shape 59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593" name="Shape 59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p:nvPr/>
        </p:nvSpPr>
        <p:spPr>
          <a:xfrm>
            <a:off x="7772400" y="5773478"/>
            <a:ext cx="1233376" cy="99946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599" name="Shape 59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sp>
        <p:nvSpPr>
          <p:cNvPr id="600" name="Shape 600"/>
          <p:cNvSpPr/>
          <p:nvPr/>
        </p:nvSpPr>
        <p:spPr>
          <a:xfrm>
            <a:off x="457199" y="1150937"/>
            <a:ext cx="8399720" cy="4881562"/>
          </a:xfrm>
          <a:prstGeom prst="rect">
            <a:avLst/>
          </a:prstGeom>
          <a:noFill/>
          <a:ln>
            <a:noFill/>
          </a:ln>
        </p:spPr>
        <p:txBody>
          <a:bodyPr anchorCtr="0" anchor="t" bIns="45700" lIns="91425" rIns="91425" tIns="45700">
            <a:noAutofit/>
          </a:bodyPr>
          <a:lstStyle/>
          <a:p>
            <a:pPr indent="-231775" lvl="1" marL="231775" marR="0" rtl="0" algn="l">
              <a:lnSpc>
                <a:spcPct val="120000"/>
              </a:lnSpc>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BAAR Subsystem (cont.):</a:t>
            </a:r>
          </a:p>
          <a:p>
            <a:pPr indent="-231775" lvl="2" marL="688975"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Phase 3 adds:</a:t>
            </a:r>
          </a:p>
          <a:p>
            <a:pPr indent="-231775" lvl="3" marL="1146175"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Allowance For Loss</a:t>
            </a:r>
          </a:p>
          <a:p>
            <a:pPr indent="-231775" lvl="3" marL="1146175"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Referral Selection</a:t>
            </a:r>
          </a:p>
          <a:p>
            <a:pPr indent="-231775" lvl="3" marL="1146175"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Treasury Referral External Offset Generation</a:t>
            </a:r>
          </a:p>
          <a:p>
            <a:pPr indent="-231775" lvl="3" marL="1146175"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External Collections</a:t>
            </a:r>
          </a:p>
          <a:p>
            <a:pPr indent="-231775" lvl="3" marL="1146175"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Treasury Referral External Offset Error</a:t>
            </a:r>
          </a:p>
          <a:p>
            <a:pPr indent="-231775" lvl="3" marL="1146175"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TROR</a:t>
            </a:r>
          </a:p>
          <a:p>
            <a:pPr indent="-231775" lvl="3" marL="1146175"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Write Off Selection</a:t>
            </a:r>
          </a:p>
          <a:p>
            <a:pPr indent="-231775" lvl="3" marL="1146175"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Write Off Generation</a:t>
            </a:r>
          </a:p>
          <a:p>
            <a:pPr indent="-228600" lvl="2" marL="914400" marR="0" rtl="0" algn="l">
              <a:lnSpc>
                <a:spcPct val="120000"/>
              </a:lnSpc>
              <a:spcBef>
                <a:spcPts val="900"/>
              </a:spcBef>
              <a:spcAft>
                <a:spcPts val="0"/>
              </a:spcAft>
              <a:buClr>
                <a:srgbClr val="333399"/>
              </a:buClr>
              <a:buFont typeface="Noto Sans Symbols"/>
              <a:buNone/>
            </a:pPr>
            <a:r>
              <a:t/>
            </a:r>
            <a:endParaRPr b="0" baseline="0" i="0" sz="1800" u="none" cap="none" strike="noStrike">
              <a:solidFill>
                <a:srgbClr val="000000"/>
              </a:solidFill>
              <a:latin typeface="Arial"/>
              <a:ea typeface="Arial"/>
              <a:cs typeface="Arial"/>
              <a:sym typeface="Arial"/>
            </a:endParaRPr>
          </a:p>
          <a:p>
            <a:pPr indent="177800" lvl="0" marL="0" marR="0" rtl="0" algn="l">
              <a:spcBef>
                <a:spcPts val="560"/>
              </a:spcBef>
              <a:spcAft>
                <a:spcPts val="0"/>
              </a:spcAft>
              <a:buClr>
                <a:schemeClr val="dk1"/>
              </a:buClr>
              <a:buFont typeface="Arial"/>
              <a:buNone/>
            </a:pPr>
            <a:r>
              <a:t/>
            </a:r>
            <a:endParaRPr b="0" baseline="0" i="0" sz="2800" u="none" cap="none" strike="noStrike">
              <a:solidFill>
                <a:srgbClr val="000000"/>
              </a:solidFill>
              <a:latin typeface="Arial"/>
              <a:ea typeface="Arial"/>
              <a:cs typeface="Arial"/>
              <a:sym typeface="Arial"/>
            </a:endParaRPr>
          </a:p>
        </p:txBody>
      </p:sp>
      <p:sp>
        <p:nvSpPr>
          <p:cNvPr id="601" name="Shape 60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02" name="Shape 60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sp>
        <p:nvSpPr>
          <p:cNvPr id="607" name="Shape 60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sp>
        <p:nvSpPr>
          <p:cNvPr id="608" name="Shape 608"/>
          <p:cNvSpPr/>
          <p:nvPr/>
        </p:nvSpPr>
        <p:spPr>
          <a:xfrm>
            <a:off x="433387" y="1150937"/>
            <a:ext cx="8229600" cy="4881562"/>
          </a:xfrm>
          <a:prstGeom prst="rect">
            <a:avLst/>
          </a:prstGeom>
          <a:noFill/>
          <a:ln>
            <a:noFill/>
          </a:ln>
        </p:spPr>
        <p:txBody>
          <a:bodyPr anchorCtr="0" anchor="t" bIns="45700" lIns="91425" rIns="91425" tIns="45700">
            <a:noAutofit/>
          </a:bodyPr>
          <a:lstStyle/>
          <a:p>
            <a:pPr indent="-231775" lvl="1" marL="231775" marR="0" rtl="0" algn="l">
              <a:lnSpc>
                <a:spcPct val="120000"/>
              </a:lnSpc>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VCSS:</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2000" u="none" cap="none" strike="noStrike">
                <a:solidFill>
                  <a:srgbClr val="000000"/>
                </a:solidFill>
                <a:latin typeface="Arial"/>
                <a:ea typeface="Arial"/>
                <a:cs typeface="Arial"/>
                <a:sym typeface="Arial"/>
              </a:rPr>
              <a:t>Provides customers and financial analysts capability to:</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View billing information</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Export billing data to comma separated values (CSV) files</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Review account history and outstanding balances </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Submit correspondences and disputes</a:t>
            </a:r>
          </a:p>
          <a:p>
            <a:pPr indent="-231775" lvl="3" marL="11461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Search for statements by Agreement Number</a:t>
            </a:r>
          </a:p>
          <a:p>
            <a:pPr indent="-231775" lvl="3" marL="1146175" marR="0" rtl="0" algn="l">
              <a:lnSpc>
                <a:spcPct val="120000"/>
              </a:lnSpc>
              <a:spcBef>
                <a:spcPts val="1200"/>
              </a:spcBef>
              <a:spcAft>
                <a:spcPts val="60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Search for status of disputes</a:t>
            </a:r>
          </a:p>
        </p:txBody>
      </p:sp>
      <p:sp>
        <p:nvSpPr>
          <p:cNvPr id="609" name="Shape 60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10" name="Shape 61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sp>
        <p:nvSpPr>
          <p:cNvPr id="616" name="Shape 616"/>
          <p:cNvSpPr/>
          <p:nvPr/>
        </p:nvSpPr>
        <p:spPr>
          <a:xfrm>
            <a:off x="433387" y="1150937"/>
            <a:ext cx="8229600" cy="4881562"/>
          </a:xfrm>
          <a:prstGeom prst="rect">
            <a:avLst/>
          </a:prstGeom>
          <a:noFill/>
          <a:ln>
            <a:noFill/>
          </a:ln>
        </p:spPr>
        <p:txBody>
          <a:bodyPr anchorCtr="0" anchor="t" bIns="45700" lIns="91425" rIns="91425" tIns="45700">
            <a:noAutofit/>
          </a:bodyPr>
          <a:lstStyle/>
          <a:p>
            <a:pPr indent="-231775" lvl="1" marL="231775" marR="0" rtl="0" algn="l">
              <a:lnSpc>
                <a:spcPct val="120000"/>
              </a:lnSpc>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VCSS Architecture</a:t>
            </a:r>
          </a:p>
          <a:p>
            <a:pPr indent="-165100" lvl="1" marL="800100" marR="0" rtl="0" algn="l">
              <a:lnSpc>
                <a:spcPct val="120000"/>
              </a:lnSpc>
              <a:spcBef>
                <a:spcPts val="2000"/>
              </a:spcBef>
              <a:spcAft>
                <a:spcPts val="0"/>
              </a:spcAft>
              <a:buClr>
                <a:schemeClr val="dk1"/>
              </a:buClr>
              <a:buFont typeface="Arial"/>
              <a:buNone/>
            </a:pPr>
            <a:r>
              <a:t/>
            </a:r>
            <a:endParaRPr b="0" baseline="0" i="0" sz="2800" u="none" cap="none" strike="noStrike">
              <a:solidFill>
                <a:srgbClr val="000000"/>
              </a:solidFill>
              <a:latin typeface="Arial"/>
              <a:ea typeface="Arial"/>
              <a:cs typeface="Arial"/>
              <a:sym typeface="Arial"/>
            </a:endParaRPr>
          </a:p>
          <a:p>
            <a:pPr indent="-133350" lvl="0" marL="342900" marR="0" rtl="0" algn="l">
              <a:lnSpc>
                <a:spcPct val="120000"/>
              </a:lnSpc>
              <a:spcBef>
                <a:spcPts val="1650"/>
              </a:spcBef>
              <a:spcAft>
                <a:spcPts val="0"/>
              </a:spcAft>
              <a:buClr>
                <a:schemeClr val="dk1"/>
              </a:buClr>
              <a:buFont typeface="Arial"/>
              <a:buNone/>
            </a:pPr>
            <a:r>
              <a:t/>
            </a:r>
            <a:endParaRPr b="0" baseline="0" i="0" sz="3300" u="none" cap="none" strike="noStrike">
              <a:solidFill>
                <a:srgbClr val="000000"/>
              </a:solidFill>
              <a:latin typeface="Arial"/>
              <a:ea typeface="Arial"/>
              <a:cs typeface="Arial"/>
              <a:sym typeface="Arial"/>
            </a:endParaRPr>
          </a:p>
        </p:txBody>
      </p:sp>
      <p:pic>
        <p:nvPicPr>
          <p:cNvPr id="617" name="Shape 617"/>
          <p:cNvPicPr preferRelativeResize="0"/>
          <p:nvPr/>
        </p:nvPicPr>
        <p:blipFill rotWithShape="1">
          <a:blip r:embed="rId3">
            <a:alphaModFix/>
          </a:blip>
          <a:srcRect b="0" l="0" r="0" t="0"/>
          <a:stretch/>
        </p:blipFill>
        <p:spPr>
          <a:xfrm>
            <a:off x="1206500" y="1935163"/>
            <a:ext cx="6707187" cy="4157662"/>
          </a:xfrm>
          <a:prstGeom prst="rect">
            <a:avLst/>
          </a:prstGeom>
          <a:noFill/>
          <a:ln>
            <a:noFill/>
          </a:ln>
        </p:spPr>
      </p:pic>
      <p:sp>
        <p:nvSpPr>
          <p:cNvPr id="618" name="Shape 61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19" name="Shape 61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sp>
        <p:nvSpPr>
          <p:cNvPr id="625" name="Shape 625"/>
          <p:cNvSpPr/>
          <p:nvPr/>
        </p:nvSpPr>
        <p:spPr>
          <a:xfrm>
            <a:off x="433387" y="1150937"/>
            <a:ext cx="8229600" cy="4881562"/>
          </a:xfrm>
          <a:prstGeom prst="rect">
            <a:avLst/>
          </a:prstGeom>
          <a:noFill/>
          <a:ln>
            <a:noFill/>
          </a:ln>
        </p:spPr>
        <p:txBody>
          <a:bodyPr anchorCtr="0" anchor="t" bIns="45700" lIns="91425" rIns="91425" tIns="45700">
            <a:noAutofit/>
          </a:bodyPr>
          <a:lstStyle/>
          <a:p>
            <a:pPr indent="-231775" lvl="1" marL="231775" marR="0" rtl="0" algn="l">
              <a:lnSpc>
                <a:spcPct val="120000"/>
              </a:lnSpc>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BAAR Reporting</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Runs Daily and Monthly ETL processes</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Periodic reports on weekly, semi-monthly, monthly, and quarterly basis</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Posts reports to Momentum Reports Portal </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On-demand reports in Pegasys application </a:t>
            </a:r>
          </a:p>
          <a:p>
            <a:pPr indent="-231775" lvl="2" marL="688975" marR="0" rtl="0" algn="l">
              <a:lnSpc>
                <a:spcPct val="120000"/>
              </a:lnSpc>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CSV and PDF format</a:t>
            </a:r>
          </a:p>
          <a:p>
            <a:pPr indent="-139700" lvl="1" marL="863600" marR="0" rtl="0" algn="l">
              <a:lnSpc>
                <a:spcPct val="120000"/>
              </a:lnSpc>
              <a:spcBef>
                <a:spcPts val="220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a:p>
            <a:pPr indent="-196850" lvl="0" marL="406400" marR="0" rtl="0" algn="l">
              <a:lnSpc>
                <a:spcPct val="120000"/>
              </a:lnSpc>
              <a:spcBef>
                <a:spcPts val="1650"/>
              </a:spcBef>
              <a:spcAft>
                <a:spcPts val="0"/>
              </a:spcAft>
              <a:buClr>
                <a:schemeClr val="dk1"/>
              </a:buClr>
              <a:buFont typeface="Arial"/>
              <a:buNone/>
            </a:pPr>
            <a:r>
              <a:t/>
            </a:r>
            <a:endParaRPr b="0" baseline="0" i="0" sz="3300" u="none" cap="none" strike="noStrike">
              <a:solidFill>
                <a:srgbClr val="000000"/>
              </a:solidFill>
              <a:latin typeface="Arial"/>
              <a:ea typeface="Arial"/>
              <a:cs typeface="Arial"/>
              <a:sym typeface="Arial"/>
            </a:endParaRPr>
          </a:p>
        </p:txBody>
      </p:sp>
      <p:sp>
        <p:nvSpPr>
          <p:cNvPr id="626" name="Shape 62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27" name="Shape 62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ph type="title"/>
          </p:nvPr>
        </p:nvSpPr>
        <p:spPr>
          <a:xfrm>
            <a:off x="447675" y="217487"/>
            <a:ext cx="8239125" cy="925513"/>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graphicFrame>
        <p:nvGraphicFramePr>
          <p:cNvPr id="633" name="Shape 633"/>
          <p:cNvGraphicFramePr/>
          <p:nvPr/>
        </p:nvGraphicFramePr>
        <p:xfrm>
          <a:off x="935663" y="1632098"/>
          <a:ext cx="3000000" cy="3000000"/>
        </p:xfrm>
        <a:graphic>
          <a:graphicData uri="http://schemas.openxmlformats.org/drawingml/2006/table">
            <a:tbl>
              <a:tblPr>
                <a:noFill/>
                <a:tableStyleId>{7B403243-3FA1-4225-93F9-26D39A3A9AA1}</a:tableStyleId>
              </a:tblPr>
              <a:tblGrid>
                <a:gridCol w="1885950"/>
                <a:gridCol w="1885950"/>
                <a:gridCol w="1885950"/>
                <a:gridCol w="1885950"/>
              </a:tblGrid>
              <a:tr h="690575">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baseline="0" i="1" lang="en-US" sz="2000" u="none" cap="none" strike="noStrike">
                          <a:solidFill>
                            <a:schemeClr val="dk1"/>
                          </a:solidFill>
                          <a:latin typeface="Arial"/>
                          <a:ea typeface="Arial"/>
                          <a:cs typeface="Arial"/>
                          <a:sym typeface="Arial"/>
                        </a:rPr>
                        <a:t>Number</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CBCA"/>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baseline="0" i="1" lang="en-US" sz="2000" u="none" cap="none" strike="noStrike">
                          <a:solidFill>
                            <a:schemeClr val="dk1"/>
                          </a:solidFill>
                          <a:latin typeface="Arial"/>
                          <a:ea typeface="Arial"/>
                          <a:cs typeface="Arial"/>
                          <a:sym typeface="Arial"/>
                        </a:rPr>
                        <a:t>Phase 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CBCA"/>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baseline="0" i="1" lang="en-US" sz="2000" u="none" cap="none" strike="noStrike">
                          <a:solidFill>
                            <a:schemeClr val="dk1"/>
                          </a:solidFill>
                          <a:latin typeface="Arial"/>
                          <a:ea typeface="Arial"/>
                          <a:cs typeface="Arial"/>
                          <a:sym typeface="Arial"/>
                        </a:rPr>
                        <a:t>Phase 2</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CBCA"/>
                    </a:solidFill>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baseline="0" i="1" lang="en-US" sz="2000" u="none" cap="none" strike="noStrike">
                          <a:solidFill>
                            <a:schemeClr val="dk1"/>
                          </a:solidFill>
                          <a:latin typeface="Arial"/>
                          <a:ea typeface="Arial"/>
                          <a:cs typeface="Arial"/>
                          <a:sym typeface="Arial"/>
                        </a:rPr>
                        <a:t>Phase 3</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CBCA"/>
                    </a:solidFill>
                  </a:tcPr>
                </a:tc>
              </a:tr>
              <a:tr h="690575">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ETL - Daily</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20</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5</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0</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921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ETL – Monthly</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11</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4</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1</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8223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ME Report Outputs</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118</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616</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600 to 4000 (TBD)</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921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On-demand reports</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16</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3</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6</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634" name="Shape 63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35" name="Shape 63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Technical Architecture (cont.)</a:t>
            </a:r>
          </a:p>
        </p:txBody>
      </p:sp>
      <p:sp>
        <p:nvSpPr>
          <p:cNvPr id="641" name="Shape 641"/>
          <p:cNvSpPr/>
          <p:nvPr/>
        </p:nvSpPr>
        <p:spPr>
          <a:xfrm>
            <a:off x="433387" y="1150937"/>
            <a:ext cx="8229600" cy="4881562"/>
          </a:xfrm>
          <a:prstGeom prst="rect">
            <a:avLst/>
          </a:prstGeom>
          <a:noFill/>
          <a:ln>
            <a:noFill/>
          </a:ln>
        </p:spPr>
        <p:txBody>
          <a:bodyPr anchorCtr="0" anchor="t" bIns="45700" lIns="91425" rIns="91425" tIns="45700">
            <a:noAutofit/>
          </a:bodyPr>
          <a:lstStyle/>
          <a:p>
            <a:pPr indent="-231775" lvl="1" marL="231775" marR="0" rtl="0" algn="l">
              <a:lnSpc>
                <a:spcPct val="120000"/>
              </a:lnSpc>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Reports Architecture</a:t>
            </a:r>
          </a:p>
          <a:p>
            <a:pPr indent="-165100" lvl="1" marL="800100" marR="0" rtl="0" algn="l">
              <a:lnSpc>
                <a:spcPct val="120000"/>
              </a:lnSpc>
              <a:spcBef>
                <a:spcPts val="2000"/>
              </a:spcBef>
              <a:spcAft>
                <a:spcPts val="0"/>
              </a:spcAft>
              <a:buClr>
                <a:schemeClr val="dk1"/>
              </a:buClr>
              <a:buFont typeface="Arial"/>
              <a:buNone/>
            </a:pPr>
            <a:r>
              <a:t/>
            </a:r>
            <a:endParaRPr b="0" baseline="0" i="0" sz="2800" u="none" cap="none" strike="noStrike">
              <a:solidFill>
                <a:srgbClr val="000000"/>
              </a:solidFill>
              <a:latin typeface="Arial"/>
              <a:ea typeface="Arial"/>
              <a:cs typeface="Arial"/>
              <a:sym typeface="Arial"/>
            </a:endParaRPr>
          </a:p>
          <a:p>
            <a:pPr indent="-133350" lvl="0" marL="342900" marR="0" rtl="0" algn="l">
              <a:lnSpc>
                <a:spcPct val="120000"/>
              </a:lnSpc>
              <a:spcBef>
                <a:spcPts val="1650"/>
              </a:spcBef>
              <a:spcAft>
                <a:spcPts val="0"/>
              </a:spcAft>
              <a:buClr>
                <a:schemeClr val="dk1"/>
              </a:buClr>
              <a:buFont typeface="Arial"/>
              <a:buNone/>
            </a:pPr>
            <a:r>
              <a:t/>
            </a:r>
            <a:endParaRPr b="0" baseline="0" i="0" sz="3300" u="none" cap="none" strike="noStrike">
              <a:solidFill>
                <a:srgbClr val="000000"/>
              </a:solidFill>
              <a:latin typeface="Arial"/>
              <a:ea typeface="Arial"/>
              <a:cs typeface="Arial"/>
              <a:sym typeface="Arial"/>
            </a:endParaRPr>
          </a:p>
        </p:txBody>
      </p:sp>
      <p:pic>
        <p:nvPicPr>
          <p:cNvPr id="642" name="Shape 642"/>
          <p:cNvPicPr preferRelativeResize="0"/>
          <p:nvPr/>
        </p:nvPicPr>
        <p:blipFill rotWithShape="1">
          <a:blip r:embed="rId3">
            <a:alphaModFix/>
          </a:blip>
          <a:srcRect b="0" l="0" r="0" t="0"/>
          <a:stretch/>
        </p:blipFill>
        <p:spPr>
          <a:xfrm>
            <a:off x="1446212" y="1790700"/>
            <a:ext cx="6049962" cy="3938587"/>
          </a:xfrm>
          <a:prstGeom prst="rect">
            <a:avLst/>
          </a:prstGeom>
          <a:noFill/>
          <a:ln>
            <a:noFill/>
          </a:ln>
        </p:spPr>
      </p:pic>
      <p:sp>
        <p:nvSpPr>
          <p:cNvPr id="643" name="Shape 64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44" name="Shape 64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3:</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BAAR Batch Jobs</a:t>
            </a:r>
          </a:p>
        </p:txBody>
      </p:sp>
      <p:sp>
        <p:nvSpPr>
          <p:cNvPr id="650" name="Shape 65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651" name="Shape 65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Table of Contents</a:t>
            </a:r>
          </a:p>
        </p:txBody>
      </p:sp>
      <p:sp>
        <p:nvSpPr>
          <p:cNvPr id="189" name="Shape 189"/>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1: BAAR Introduction</a:t>
            </a:r>
            <a:r>
              <a:rPr b="0" baseline="0" i="0" lang="en-US" sz="20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2: BAAR Technical Architecture	</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3: BAAR Batch Jobs		</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4: BAAR Billing Cycle</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5: Tivoli Job Streams</a:t>
            </a:r>
          </a:p>
          <a:p>
            <a:pPr indent="-231775" lvl="0" marL="231775" marR="0" rtl="0" algn="l">
              <a:spcBef>
                <a:spcPts val="120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6: Data Exchanges with Pegasys</a:t>
            </a:r>
          </a:p>
        </p:txBody>
      </p:sp>
      <p:sp>
        <p:nvSpPr>
          <p:cNvPr id="190" name="Shape 19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91" name="Shape 19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6" name="Shape 656"/>
        <p:cNvGrpSpPr/>
        <p:nvPr/>
      </p:nvGrpSpPr>
      <p:grpSpPr>
        <a:xfrm>
          <a:off x="0" y="0"/>
          <a:ext cx="0" cy="0"/>
          <a:chOff x="0" y="0"/>
          <a:chExt cx="0" cy="0"/>
        </a:xfrm>
      </p:grpSpPr>
      <p:sp>
        <p:nvSpPr>
          <p:cNvPr id="657" name="Shape 657"/>
          <p:cNvSpPr/>
          <p:nvPr/>
        </p:nvSpPr>
        <p:spPr>
          <a:xfrm>
            <a:off x="382771" y="1968069"/>
            <a:ext cx="8761228" cy="3613863"/>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658" name="Shape 658"/>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659" name="Shape 659"/>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Segment 1: BAAR Introduction</a:t>
            </a:r>
            <a:r>
              <a:rPr b="0" baseline="0" i="0" lang="en-US" sz="16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Segment 2: BAAR Technical Architecture	</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Segment 3: BAAR Batch Jobs	</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Business Line Batch Jobs Overview</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Batch Job Return Codes</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Allowance for Loss Batch Job</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Referral Selection Batch Job</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Treasury Referral and External Offset Generation Batch Job</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External Collections Batch Job</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Treasury Referral and External Offset Error Batch Job</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TROR Select Batch Job</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Segment 4: BAAR Billing Cycle</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Segment 5: Tivoli Job Streams</a:t>
            </a:r>
          </a:p>
          <a:p>
            <a:pPr indent="-231775" lvl="0" marL="231775" marR="0" rtl="0" algn="l">
              <a:spcBef>
                <a:spcPts val="120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Segment 6: Data Exchanges with Pegasys</a:t>
            </a:r>
          </a:p>
        </p:txBody>
      </p:sp>
      <p:sp>
        <p:nvSpPr>
          <p:cNvPr id="660" name="Shape 66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4" name="Shape 664"/>
        <p:cNvGrpSpPr/>
        <p:nvPr/>
      </p:nvGrpSpPr>
      <p:grpSpPr>
        <a:xfrm>
          <a:off x="0" y="0"/>
          <a:ext cx="0" cy="0"/>
          <a:chOff x="0" y="0"/>
          <a:chExt cx="0" cy="0"/>
        </a:xfrm>
      </p:grpSpPr>
      <p:sp>
        <p:nvSpPr>
          <p:cNvPr id="665" name="Shape 665"/>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Font typeface="Noto Sans Symbols"/>
              <a:buNone/>
            </a:pPr>
            <a:r>
              <a:t/>
            </a:r>
            <a:endParaRPr b="0" baseline="0" i="0" sz="32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Business Line Batch </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Jobs Overview</a:t>
            </a:r>
          </a:p>
        </p:txBody>
      </p:sp>
      <p:sp>
        <p:nvSpPr>
          <p:cNvPr id="666" name="Shape 66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667" name="Shape 66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2" name="Shape 672"/>
        <p:cNvGrpSpPr/>
        <p:nvPr/>
      </p:nvGrpSpPr>
      <p:grpSpPr>
        <a:xfrm>
          <a:off x="0" y="0"/>
          <a:ext cx="0" cy="0"/>
          <a:chOff x="0" y="0"/>
          <a:chExt cx="0" cy="0"/>
        </a:xfrm>
      </p:grpSpPr>
      <p:sp>
        <p:nvSpPr>
          <p:cNvPr id="673" name="Shape 67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Outlease Business Line: Overview</a:t>
            </a:r>
          </a:p>
        </p:txBody>
      </p:sp>
      <p:sp>
        <p:nvSpPr>
          <p:cNvPr id="674" name="Shape 674"/>
          <p:cNvSpPr txBox="1"/>
          <p:nvPr>
            <p:ph idx="1" type="body"/>
          </p:nvPr>
        </p:nvSpPr>
        <p:spPr>
          <a:xfrm>
            <a:off x="382137" y="1119116"/>
            <a:ext cx="8761862" cy="57388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Agreement Processing:</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Automated creation via new Outlease Agreement interface</a:t>
            </a:r>
          </a:p>
          <a:p>
            <a:pPr indent="-241300" lvl="2" marL="914400"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Source system</a:t>
            </a:r>
            <a:r>
              <a:rPr b="0" baseline="0" i="0" lang="en-US" sz="1600" u="none" cap="none" strike="noStrike">
                <a:solidFill>
                  <a:schemeClr val="dk1"/>
                </a:solidFill>
                <a:latin typeface="Arial"/>
                <a:ea typeface="Arial"/>
                <a:cs typeface="Arial"/>
                <a:sym typeface="Arial"/>
              </a:rPr>
              <a:t>: Occupancy Agreement Tool (OA Tool)</a:t>
            </a:r>
          </a:p>
          <a:p>
            <a:pPr indent="-241300" lvl="2" marL="914400"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Agreement type</a:t>
            </a:r>
            <a:r>
              <a:rPr b="0" baseline="0" i="0" lang="en-US" sz="1600" u="none" cap="none" strike="noStrike">
                <a:solidFill>
                  <a:schemeClr val="dk1"/>
                </a:solidFill>
                <a:latin typeface="Arial"/>
                <a:ea typeface="Arial"/>
                <a:cs typeface="Arial"/>
                <a:sym typeface="Arial"/>
              </a:rPr>
              <a:t>: External Direct (Document Category ED) &gt; Non-IPAC only</a:t>
            </a:r>
          </a:p>
          <a:p>
            <a:pPr indent="-241300" lvl="2" marL="914400"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Billing frequency</a:t>
            </a:r>
            <a:r>
              <a:rPr b="0" baseline="0" i="0" lang="en-US" sz="1600" u="none" cap="none" strike="noStrike">
                <a:solidFill>
                  <a:schemeClr val="dk1"/>
                </a:solidFill>
                <a:latin typeface="Arial"/>
                <a:ea typeface="Arial"/>
                <a:cs typeface="Arial"/>
                <a:sym typeface="Arial"/>
              </a:rPr>
              <a:t>: monthly, quarterly, annually</a:t>
            </a:r>
          </a:p>
          <a:p>
            <a:pPr indent="-241300" lvl="2" marL="914400"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Bill amount determined via</a:t>
            </a:r>
            <a:r>
              <a:rPr b="0" baseline="0" i="0" lang="en-US" sz="1600" u="none" cap="none" strike="noStrike">
                <a:solidFill>
                  <a:schemeClr val="dk1"/>
                </a:solidFill>
                <a:latin typeface="Arial"/>
                <a:ea typeface="Arial"/>
                <a:cs typeface="Arial"/>
                <a:sym typeface="Arial"/>
              </a:rPr>
              <a:t>: flat rate documented on Agreement</a:t>
            </a:r>
          </a:p>
          <a:p>
            <a:pPr indent="-231775" lvl="0" marL="231775"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Security Deposits and Advance Payments:</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Received via Lockbox, manual Checks,  EFT, and Credit Card (Pay.gov)</a:t>
            </a:r>
          </a:p>
          <a:p>
            <a:pPr indent="-231775" lvl="0" marL="231775"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Revenue Recognition:</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Recognize revenue monthly/quarterly/annually via PCPROJBILL, based on </a:t>
            </a:r>
            <a:r>
              <a:rPr b="0" baseline="0" i="0" lang="en-US" sz="1600" u="sng" cap="none" strike="noStrike">
                <a:solidFill>
                  <a:schemeClr val="dk1"/>
                </a:solidFill>
                <a:latin typeface="Arial"/>
                <a:ea typeface="Arial"/>
                <a:cs typeface="Arial"/>
                <a:sym typeface="Arial"/>
              </a:rPr>
              <a:t>flat rate</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Processed via Advance Offsets and/or Billing Documents</a:t>
            </a:r>
          </a:p>
          <a:p>
            <a:pPr indent="-231775" lvl="0" marL="231775"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Billing-Based Collections:</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Received via Lockbox, manual Checks,  EFT, and Credit Card (Pay.gov)</a:t>
            </a:r>
          </a:p>
          <a:p>
            <a:pPr indent="-155575" lvl="0" marL="231775"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675" name="Shape 67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676" name="Shape 67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Outlease Business Line: Batch Jobs</a:t>
            </a:r>
          </a:p>
        </p:txBody>
      </p:sp>
      <p:sp>
        <p:nvSpPr>
          <p:cNvPr id="682" name="Shape 68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683" name="Shape 68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684" name="Shape 684"/>
          <p:cNvGraphicFramePr/>
          <p:nvPr/>
        </p:nvGraphicFramePr>
        <p:xfrm>
          <a:off x="491318" y="1397000"/>
          <a:ext cx="3000000" cy="3000000"/>
        </p:xfrm>
        <a:graphic>
          <a:graphicData uri="http://schemas.openxmlformats.org/drawingml/2006/table">
            <a:tbl>
              <a:tblPr bandRow="1" firstRow="1">
                <a:noFill/>
                <a:tableStyleId>{0E5F2EFF-10B1-4566-BC7E-4EF84B07E582}</a:tableStyleId>
              </a:tblPr>
              <a:tblGrid>
                <a:gridCol w="2060800"/>
                <a:gridCol w="3562075"/>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3">
                  <a:txBody>
                    <a:bodyPr>
                      <a:noAutofit/>
                    </a:bodyPr>
                    <a:lstStyle/>
                    <a:p>
                      <a:pPr indent="0" lvl="0" marL="0" marR="0" rtl="0" algn="l">
                        <a:spcBef>
                          <a:spcPts val="0"/>
                        </a:spcBef>
                        <a:buSzPct val="25000"/>
                        <a:buNone/>
                      </a:pPr>
                      <a:r>
                        <a:rPr baseline="0" lang="en-US" sz="1600" u="none" cap="none" strike="noStrike"/>
                        <a:t>Billing</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 Project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PCPROJBILL</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Automated Credit Application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ARCRDAPP</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A/R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ARBILLGEN</a:t>
                      </a:r>
                    </a:p>
                  </a:txBody>
                  <a:tcPr marT="45725" marB="45725" marR="91450" marL="91450" anchor="ctr"/>
                </a:tc>
              </a:tr>
              <a:tr h="370850">
                <a:tc rowSpan="3">
                  <a:txBody>
                    <a:bodyPr>
                      <a:noAutofit/>
                    </a:bodyPr>
                    <a:lstStyle/>
                    <a:p>
                      <a:pPr indent="0" lvl="0" marL="0" marR="0" rtl="0" algn="l">
                        <a:spcBef>
                          <a:spcPts val="0"/>
                        </a:spcBef>
                        <a:buSzPct val="25000"/>
                        <a:buNone/>
                      </a:pPr>
                      <a:r>
                        <a:rPr baseline="0" lang="en-US" sz="1600" u="none" cap="none" strike="noStrike"/>
                        <a:t>Collections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Lockbox</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R7MARLOCKR</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ARCIRIN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Detail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TRSDETAIL</a:t>
                      </a:r>
                    </a:p>
                  </a:txBody>
                  <a:tcPr marT="45725" marB="45725" marR="91450" marL="91450" anchor="ctr"/>
                </a:tc>
              </a:tr>
              <a:tr h="370850">
                <a:tc rowSpan="2">
                  <a:txBody>
                    <a:bodyPr>
                      <a:noAutofit/>
                    </a:bodyPr>
                    <a:lstStyle/>
                    <a:p>
                      <a:pPr indent="0" lvl="0" marL="0" marR="0" rtl="0" algn="l">
                        <a:spcBef>
                          <a:spcPts val="0"/>
                        </a:spcBef>
                        <a:buSzPct val="25000"/>
                        <a:buNone/>
                      </a:pPr>
                      <a:r>
                        <a:rPr baseline="0" lang="en-US" sz="1600" u="none" cap="none" strike="noStrike"/>
                        <a:t>Agreement Management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 Agreement Novation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PCASAGRNOV</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Annual Close Expiring Unfilled Customer Order Reversal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ACCSTORRVS</a:t>
                      </a:r>
                    </a:p>
                  </a:txBody>
                  <a:tcPr marT="45725" marB="45725" marR="91450" marL="91450" anchor="ctr"/>
                </a:tc>
              </a:tr>
            </a:tbl>
          </a:graphicData>
        </a:graphic>
      </p:graphicFrame>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8" name="Shape 688"/>
        <p:cNvGrpSpPr/>
        <p:nvPr/>
      </p:nvGrpSpPr>
      <p:grpSpPr>
        <a:xfrm>
          <a:off x="0" y="0"/>
          <a:ext cx="0" cy="0"/>
          <a:chOff x="0" y="0"/>
          <a:chExt cx="0" cy="0"/>
        </a:xfrm>
      </p:grpSpPr>
      <p:sp>
        <p:nvSpPr>
          <p:cNvPr id="689" name="Shape 68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Outlease Business Line: Batch Jobs</a:t>
            </a:r>
          </a:p>
        </p:txBody>
      </p:sp>
      <p:sp>
        <p:nvSpPr>
          <p:cNvPr id="690" name="Shape 69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691" name="Shape 69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692" name="Shape 692"/>
          <p:cNvGraphicFramePr/>
          <p:nvPr/>
        </p:nvGraphicFramePr>
        <p:xfrm>
          <a:off x="491318" y="1397000"/>
          <a:ext cx="3000000" cy="3000000"/>
        </p:xfrm>
        <a:graphic>
          <a:graphicData uri="http://schemas.openxmlformats.org/drawingml/2006/table">
            <a:tbl>
              <a:tblPr bandRow="1" firstRow="1">
                <a:noFill/>
                <a:tableStyleId>{15A5DBEF-F8A7-4230-8A98-61006ADEA21D}</a:tableStyleId>
              </a:tblPr>
              <a:tblGrid>
                <a:gridCol w="1924325"/>
                <a:gridCol w="3698550"/>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9">
                  <a:txBody>
                    <a:bodyPr>
                      <a:noAutofit/>
                    </a:bodyPr>
                    <a:lstStyle/>
                    <a:p>
                      <a:pPr indent="0" lvl="0" marL="0" marR="0" rtl="0" algn="l">
                        <a:spcBef>
                          <a:spcPts val="0"/>
                        </a:spcBef>
                        <a:buSzPct val="25000"/>
                        <a:buNone/>
                      </a:pPr>
                      <a:r>
                        <a:rPr baseline="0" lang="en-US" sz="1600" u="none" cap="none" strike="noStrike"/>
                        <a:t>Delinquency Management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Dunning Notice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ARDUNNING</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Overdue Charges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AROVERDUE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Referral Selection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ARREFERSEL</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Treasury Referral Extract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ARTREOEX</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External Collections Processor</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AREOCOLL</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Treasury Referral Error Processor</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ARTREOERR</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Allowance for Loss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ARALLOWLOS</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Inbound Processor</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TROR Selection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ERTROR</a:t>
                      </a:r>
                    </a:p>
                  </a:txBody>
                  <a:tcPr marT="45725" marB="45725" marR="91450" marL="91450" anchor="ctr"/>
                </a:tc>
              </a:tr>
            </a:tbl>
          </a:graphicData>
        </a:graphic>
      </p:graphicFrame>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6" name="Shape 696"/>
        <p:cNvGrpSpPr/>
        <p:nvPr/>
      </p:nvGrpSpPr>
      <p:grpSpPr>
        <a:xfrm>
          <a:off x="0" y="0"/>
          <a:ext cx="0" cy="0"/>
          <a:chOff x="0" y="0"/>
          <a:chExt cx="0" cy="0"/>
        </a:xfrm>
      </p:grpSpPr>
      <p:sp>
        <p:nvSpPr>
          <p:cNvPr id="697" name="Shape 69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Outlease Business Line: Cycles Overview</a:t>
            </a:r>
          </a:p>
        </p:txBody>
      </p:sp>
      <p:sp>
        <p:nvSpPr>
          <p:cNvPr id="698" name="Shape 69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699" name="Shape 69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700" name="Shape 700"/>
          <p:cNvSpPr txBox="1"/>
          <p:nvPr>
            <p:ph idx="1" type="body"/>
          </p:nvPr>
        </p:nvSpPr>
        <p:spPr>
          <a:xfrm>
            <a:off x="382137" y="1119116"/>
            <a:ext cx="8560250" cy="5014984"/>
          </a:xfrm>
          <a:prstGeom prst="rect">
            <a:avLst/>
          </a:prstGeom>
          <a:noFill/>
          <a:ln>
            <a:noFill/>
          </a:ln>
        </p:spPr>
        <p:txBody>
          <a:bodyPr anchorCtr="0" anchor="t" bIns="45700" lIns="91425" rIns="91425" tIns="45700">
            <a:noAutofit/>
          </a:bodyPr>
          <a:lstStyle/>
          <a:p>
            <a:pPr indent="-146050" lvl="0" marL="231775" marR="0" rtl="0" algn="l">
              <a:spcBef>
                <a:spcPts val="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Pre-Billing:</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Day 4</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PCAS Bill Generation (PCPROJBILL)</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Billing:</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Day 4</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Overdue Charges Generation (AROVERDUE)</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Automated Credit Application (ARCRDAPP)</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Bill Generation (ARBILLGEN)</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Dunning:</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th</a:t>
            </a:r>
            <a:r>
              <a:rPr b="0" baseline="0" i="0" lang="en-US" sz="1800" u="none" cap="none" strike="noStrike">
                <a:solidFill>
                  <a:schemeClr val="dk1"/>
                </a:solidFill>
                <a:latin typeface="Arial"/>
                <a:ea typeface="Arial"/>
                <a:cs typeface="Arial"/>
                <a:sym typeface="Arial"/>
              </a:rPr>
              <a:t> of month</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Dunning Generation (ARDUNNING)</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4" name="Shape 704"/>
        <p:cNvGrpSpPr/>
        <p:nvPr/>
      </p:nvGrpSpPr>
      <p:grpSpPr>
        <a:xfrm>
          <a:off x="0" y="0"/>
          <a:ext cx="0" cy="0"/>
          <a:chOff x="0" y="0"/>
          <a:chExt cx="0" cy="0"/>
        </a:xfrm>
      </p:grpSpPr>
      <p:sp>
        <p:nvSpPr>
          <p:cNvPr id="705" name="Shape 705"/>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6 Claims Business Line: Overview</a:t>
            </a:r>
          </a:p>
        </p:txBody>
      </p:sp>
      <p:sp>
        <p:nvSpPr>
          <p:cNvPr id="706" name="Shape 706"/>
          <p:cNvSpPr txBox="1"/>
          <p:nvPr>
            <p:ph idx="1" type="body"/>
          </p:nvPr>
        </p:nvSpPr>
        <p:spPr>
          <a:xfrm>
            <a:off x="382137" y="1119116"/>
            <a:ext cx="8761862" cy="57388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Claim Initiation:</a:t>
            </a:r>
          </a:p>
          <a:p>
            <a:pPr indent="-225425" lvl="1" marL="568325"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Vehicle claims</a:t>
            </a:r>
            <a:r>
              <a:rPr b="0" baseline="0" i="0" lang="en-US" sz="1600" u="none" cap="none" strike="noStrike">
                <a:solidFill>
                  <a:schemeClr val="dk1"/>
                </a:solidFill>
                <a:latin typeface="Arial"/>
                <a:ea typeface="Arial"/>
                <a:cs typeface="Arial"/>
                <a:sym typeface="Arial"/>
              </a:rPr>
              <a:t>: Interface processing of Pegasys Debt Account document via GSA Comprehensive Accident Reporting Systems (CARS) </a:t>
            </a:r>
          </a:p>
          <a:p>
            <a:pPr indent="-225425" lvl="1" marL="568325"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All other R6 claims</a:t>
            </a:r>
            <a:r>
              <a:rPr b="0" baseline="0" i="0" lang="en-US" sz="1600" u="none" cap="none" strike="noStrike">
                <a:solidFill>
                  <a:schemeClr val="dk1"/>
                </a:solidFill>
                <a:latin typeface="Arial"/>
                <a:ea typeface="Arial"/>
                <a:cs typeface="Arial"/>
                <a:sym typeface="Arial"/>
              </a:rPr>
              <a:t>: Manual processing of Pegasys Debt Account document</a:t>
            </a:r>
          </a:p>
          <a:p>
            <a:pPr indent="-231775" lvl="0" marL="231775"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First Demand Letter Generation:</a:t>
            </a:r>
          </a:p>
          <a:p>
            <a:pPr indent="-225425" lvl="1" marL="568325"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Program Office claims</a:t>
            </a:r>
            <a:r>
              <a:rPr b="0" baseline="0" i="0" lang="en-US" sz="1600" u="none" cap="none" strike="noStrike">
                <a:solidFill>
                  <a:schemeClr val="dk1"/>
                </a:solidFill>
                <a:latin typeface="Arial"/>
                <a:ea typeface="Arial"/>
                <a:cs typeface="Arial"/>
                <a:sym typeface="Arial"/>
              </a:rPr>
              <a:t>: generated by the Program Office, not via Pegasys</a:t>
            </a:r>
          </a:p>
          <a:p>
            <a:pPr indent="-225425" lvl="1" marL="568325"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All other R6 claims</a:t>
            </a:r>
            <a:r>
              <a:rPr b="0" baseline="0" i="0" lang="en-US" sz="1600" u="none" cap="none" strike="noStrike">
                <a:solidFill>
                  <a:schemeClr val="dk1"/>
                </a:solidFill>
                <a:latin typeface="Arial"/>
                <a:ea typeface="Arial"/>
                <a:cs typeface="Arial"/>
                <a:sym typeface="Arial"/>
              </a:rPr>
              <a:t>: generated via Pegasys Dunning Generation batch job</a:t>
            </a:r>
          </a:p>
          <a:p>
            <a:pPr indent="-231775" lvl="0" marL="231775"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Promissory Note (potential step based on debtor action):</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Amortization Schedule created in Pegasys based on principal amount</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Run Promissory Note report and send to debtor for signature/notary</a:t>
            </a:r>
          </a:p>
          <a:p>
            <a:pPr indent="-231775" lvl="0" marL="231775"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Collections:</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Received via Lockbox, manual Checks,  EFT, and Credit Card (Pay.gov)</a:t>
            </a:r>
          </a:p>
          <a:p>
            <a:pPr indent="-241300" lvl="2" marL="914400" marR="0" rtl="0" algn="l">
              <a:spcBef>
                <a:spcPts val="1200"/>
              </a:spcBef>
              <a:spcAft>
                <a:spcPts val="0"/>
              </a:spcAft>
              <a:buClr>
                <a:srgbClr val="AF242B"/>
              </a:buClr>
              <a:buSzPct val="75000"/>
              <a:buFont typeface="Noto Sans Symbols"/>
              <a:buChar char="•"/>
            </a:pPr>
            <a:r>
              <a:rPr b="0" baseline="0" i="1" lang="en-US" sz="1600" u="none" cap="none" strike="noStrike">
                <a:solidFill>
                  <a:schemeClr val="dk1"/>
                </a:solidFill>
                <a:latin typeface="Arial"/>
                <a:ea typeface="Arial"/>
                <a:cs typeface="Arial"/>
                <a:sym typeface="Arial"/>
              </a:rPr>
              <a:t>Note</a:t>
            </a:r>
            <a:r>
              <a:rPr b="0" baseline="0" i="0" lang="en-US" sz="1600" u="none" cap="none" strike="noStrike">
                <a:solidFill>
                  <a:schemeClr val="dk1"/>
                </a:solidFill>
                <a:latin typeface="Arial"/>
                <a:ea typeface="Arial"/>
                <a:cs typeface="Arial"/>
                <a:sym typeface="Arial"/>
              </a:rPr>
              <a:t>: Lockbox collections for R6 Claims will be entered </a:t>
            </a:r>
            <a:r>
              <a:rPr b="0" baseline="0" i="0" lang="en-US" sz="1600" u="sng" cap="none" strike="noStrike">
                <a:solidFill>
                  <a:schemeClr val="dk1"/>
                </a:solidFill>
                <a:latin typeface="Arial"/>
                <a:ea typeface="Arial"/>
                <a:cs typeface="Arial"/>
                <a:sym typeface="Arial"/>
              </a:rPr>
              <a:t>manually</a:t>
            </a:r>
            <a:r>
              <a:rPr b="0" baseline="0" i="0" lang="en-US" sz="1600" u="none" cap="none" strike="noStrike">
                <a:solidFill>
                  <a:schemeClr val="dk1"/>
                </a:solidFill>
                <a:latin typeface="Arial"/>
                <a:ea typeface="Arial"/>
                <a:cs typeface="Arial"/>
                <a:sym typeface="Arial"/>
              </a:rPr>
              <a:t> by Region 6 Finance Division instead of via the Lockbox batch job.</a:t>
            </a:r>
          </a:p>
          <a:p>
            <a:pPr indent="-155575" lvl="0" marL="231775"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707" name="Shape 70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08" name="Shape 70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2" name="Shape 712"/>
        <p:cNvGrpSpPr/>
        <p:nvPr/>
      </p:nvGrpSpPr>
      <p:grpSpPr>
        <a:xfrm>
          <a:off x="0" y="0"/>
          <a:ext cx="0" cy="0"/>
          <a:chOff x="0" y="0"/>
          <a:chExt cx="0" cy="0"/>
        </a:xfrm>
      </p:grpSpPr>
      <p:sp>
        <p:nvSpPr>
          <p:cNvPr id="713" name="Shape 71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7 Claims Business Line: Overview</a:t>
            </a:r>
          </a:p>
        </p:txBody>
      </p:sp>
      <p:sp>
        <p:nvSpPr>
          <p:cNvPr id="714" name="Shape 714"/>
          <p:cNvSpPr txBox="1"/>
          <p:nvPr>
            <p:ph idx="1" type="body"/>
          </p:nvPr>
        </p:nvSpPr>
        <p:spPr>
          <a:xfrm>
            <a:off x="382137" y="1119116"/>
            <a:ext cx="8761862" cy="57388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Claim Initiation:</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Manual processing of Pegasys Debt Account document</a:t>
            </a:r>
          </a:p>
          <a:p>
            <a:pPr indent="-231775" lvl="0" marL="231775"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First Demand Letter Generation:</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Generated via Pegasys Dunning Generation batch job</a:t>
            </a:r>
          </a:p>
          <a:p>
            <a:pPr indent="-231775" lvl="0" marL="231775"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Promissory Note (potential step based on debtor action):</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Amortization Schedule created in Pegasys based on principal amount</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Run Promissory Note report and send to debtor for signature/notary</a:t>
            </a:r>
          </a:p>
          <a:p>
            <a:pPr indent="-231775" lvl="0" marL="231775"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Collections:</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Received via Lockbox, manual Checks,  EFT, and Credit Card (Pay.gov)</a:t>
            </a:r>
          </a:p>
          <a:p>
            <a:pPr indent="-155575" lvl="0" marL="231775"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715" name="Shape 71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16" name="Shape 71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0" name="Shape 720"/>
        <p:cNvGrpSpPr/>
        <p:nvPr/>
      </p:nvGrpSpPr>
      <p:grpSpPr>
        <a:xfrm>
          <a:off x="0" y="0"/>
          <a:ext cx="0" cy="0"/>
          <a:chOff x="0" y="0"/>
          <a:chExt cx="0" cy="0"/>
        </a:xfrm>
      </p:grpSpPr>
      <p:sp>
        <p:nvSpPr>
          <p:cNvPr id="721" name="Shape 72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R6/R7 Claims Business Lines: Batch Jobs</a:t>
            </a:r>
          </a:p>
        </p:txBody>
      </p:sp>
      <p:sp>
        <p:nvSpPr>
          <p:cNvPr id="722" name="Shape 72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23" name="Shape 72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724" name="Shape 724"/>
          <p:cNvGraphicFramePr/>
          <p:nvPr/>
        </p:nvGraphicFramePr>
        <p:xfrm>
          <a:off x="491318" y="1243857"/>
          <a:ext cx="3000000" cy="3000000"/>
        </p:xfrm>
        <a:graphic>
          <a:graphicData uri="http://schemas.openxmlformats.org/drawingml/2006/table">
            <a:tbl>
              <a:tblPr bandRow="1" firstRow="1">
                <a:noFill/>
                <a:tableStyleId>{9E22A864-A35A-4862-A039-6C43E2A58257}</a:tableStyleId>
              </a:tblPr>
              <a:tblGrid>
                <a:gridCol w="2064800"/>
                <a:gridCol w="3568975"/>
                <a:gridCol w="2816875"/>
              </a:tblGrid>
              <a:tr h="3442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44250">
                <a:tc>
                  <a:txBody>
                    <a:bodyPr>
                      <a:noAutofit/>
                    </a:bodyPr>
                    <a:lstStyle/>
                    <a:p>
                      <a:pPr indent="0" lvl="0" marL="0" marR="0" rtl="0" algn="l">
                        <a:spcBef>
                          <a:spcPts val="0"/>
                        </a:spcBef>
                        <a:buSzPct val="25000"/>
                        <a:buNone/>
                      </a:pPr>
                      <a:r>
                        <a:rPr baseline="0" lang="en-US" sz="1500" u="none" cap="none" strike="noStrike"/>
                        <a:t>First Demand Letter</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Dunning Notice Generation</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ARDUNNING</a:t>
                      </a:r>
                    </a:p>
                  </a:txBody>
                  <a:tcPr marT="45725" marB="45725" marR="91450" marL="91450" anchor="ctr"/>
                </a:tc>
              </a:tr>
              <a:tr h="344250">
                <a:tc rowSpan="3">
                  <a:txBody>
                    <a:bodyPr>
                      <a:noAutofit/>
                    </a:bodyPr>
                    <a:lstStyle/>
                    <a:p>
                      <a:pPr indent="0" lvl="0" marL="0" marR="0" rtl="0" algn="l">
                        <a:spcBef>
                          <a:spcPts val="0"/>
                        </a:spcBef>
                        <a:buSzPct val="25000"/>
                        <a:buNone/>
                      </a:pPr>
                      <a:r>
                        <a:rPr baseline="0" lang="en-US" sz="1500" u="none" cap="none" strike="noStrike"/>
                        <a:t>Collections</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Lockbox</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R7MARLOCKR</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CIR Inbound</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ARCIRIN</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CIR Detail</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TRSDETAIL</a:t>
                      </a:r>
                    </a:p>
                  </a:txBody>
                  <a:tcPr marT="45725" marB="45725" marR="91450" marL="91450" anchor="ctr"/>
                </a:tc>
              </a:tr>
              <a:tr h="344250">
                <a:tc rowSpan="11">
                  <a:txBody>
                    <a:bodyPr>
                      <a:noAutofit/>
                    </a:bodyPr>
                    <a:lstStyle/>
                    <a:p>
                      <a:pPr indent="0" lvl="0" marL="0" marR="0" rtl="0" algn="l">
                        <a:spcBef>
                          <a:spcPts val="0"/>
                        </a:spcBef>
                        <a:buSzPct val="25000"/>
                        <a:buNone/>
                      </a:pPr>
                      <a:r>
                        <a:rPr baseline="0" lang="en-US" sz="1500" u="none" cap="none" strike="noStrike"/>
                        <a:t>Delinquency Management</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Dunning Notice Generation</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ARDUNNING</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Overdue Charges Generation</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AROVERDUE</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Referral Selection</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ARREFERSEL</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Treasury Referral Extract</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ARTREOEX</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External Collections Processor</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AREOCOLL</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Treasury Referral Error Processor</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ARTREOERR</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Write-Off Selection</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ARWOSEL</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Write-Off Generation</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ARWOGEN</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Allowance for Loss</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ARALLOWLOS</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IPAC Inbound Processor</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GSIPACIN</a:t>
                      </a:r>
                    </a:p>
                  </a:txBody>
                  <a:tcPr marT="45725" marB="45725" marR="91450" marL="91450" anchor="ctr"/>
                </a:tc>
              </a:tr>
              <a:tr h="344250">
                <a:tc vMerge="1"/>
                <a:tc>
                  <a:txBody>
                    <a:bodyPr>
                      <a:noAutofit/>
                    </a:bodyPr>
                    <a:lstStyle/>
                    <a:p>
                      <a:pPr indent="0" lvl="0" marL="0" marR="0" rtl="0" algn="l">
                        <a:spcBef>
                          <a:spcPts val="0"/>
                        </a:spcBef>
                        <a:buSzPct val="25000"/>
                        <a:buNone/>
                      </a:pPr>
                      <a:r>
                        <a:rPr baseline="0" lang="en-US" sz="1500" u="none" cap="none" strike="noStrike"/>
                        <a:t>TROR Selection</a:t>
                      </a:r>
                    </a:p>
                  </a:txBody>
                  <a:tcPr marT="45725" marB="45725" marR="91450" marL="91450" anchor="ctr"/>
                </a:tc>
                <a:tc>
                  <a:txBody>
                    <a:bodyPr>
                      <a:noAutofit/>
                    </a:bodyPr>
                    <a:lstStyle/>
                    <a:p>
                      <a:pPr indent="0" lvl="0" marL="0" marR="0" rtl="0" algn="l">
                        <a:spcBef>
                          <a:spcPts val="0"/>
                        </a:spcBef>
                        <a:buSzPct val="25000"/>
                        <a:buNone/>
                      </a:pPr>
                      <a:r>
                        <a:rPr baseline="0" lang="en-US" sz="1500" u="none" cap="none" strike="noStrike"/>
                        <a:t>ERTROR</a:t>
                      </a:r>
                    </a:p>
                  </a:txBody>
                  <a:tcPr marT="45725" marB="45725" marR="91450" marL="91450" anchor="ctr"/>
                </a:tc>
              </a:tr>
            </a:tbl>
          </a:graphicData>
        </a:graphic>
      </p:graphicFrame>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8" name="Shape 728"/>
        <p:cNvGrpSpPr/>
        <p:nvPr/>
      </p:nvGrpSpPr>
      <p:grpSpPr>
        <a:xfrm>
          <a:off x="0" y="0"/>
          <a:ext cx="0" cy="0"/>
          <a:chOff x="0" y="0"/>
          <a:chExt cx="0" cy="0"/>
        </a:xfrm>
      </p:grpSpPr>
      <p:sp>
        <p:nvSpPr>
          <p:cNvPr id="729" name="Shape 729"/>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R6 Claims Business Line: Cycles Overview</a:t>
            </a:r>
          </a:p>
        </p:txBody>
      </p:sp>
      <p:sp>
        <p:nvSpPr>
          <p:cNvPr id="730" name="Shape 73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31" name="Shape 73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732" name="Shape 732"/>
          <p:cNvSpPr txBox="1"/>
          <p:nvPr>
            <p:ph idx="1" type="body"/>
          </p:nvPr>
        </p:nvSpPr>
        <p:spPr>
          <a:xfrm>
            <a:off x="382137" y="1119116"/>
            <a:ext cx="8560250" cy="5014984"/>
          </a:xfrm>
          <a:prstGeom prst="rect">
            <a:avLst/>
          </a:prstGeom>
          <a:noFill/>
          <a:ln>
            <a:noFill/>
          </a:ln>
        </p:spPr>
        <p:txBody>
          <a:bodyPr anchorCtr="0" anchor="t" bIns="45700" lIns="91425" rIns="91425" tIns="45700">
            <a:noAutofit/>
          </a:bodyPr>
          <a:lstStyle/>
          <a:p>
            <a:pPr indent="-146050" lvl="0" marL="231775" marR="0" rtl="0" algn="l">
              <a:spcBef>
                <a:spcPts val="0"/>
              </a:spcBef>
              <a:spcAft>
                <a:spcPts val="0"/>
              </a:spcAft>
              <a:buClr>
                <a:srgbClr val="AF242B"/>
              </a:buClr>
              <a:buFont typeface="Noto Sans Symbols"/>
              <a:buNone/>
            </a:pPr>
            <a:r>
              <a:t/>
            </a:r>
            <a:endParaRPr b="1"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Overdue Charges, Write-Offs, and Dunning:</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Daily</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Pay.gov (ARCIRIN/TRSDETAIL)</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Overdue Charges Generation (AROVERDUE)</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Write-Off Selection/Generation (ARWOSEL/ARWOGEN)</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Dunning Generation (ARDUNNING)</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Referral Selection (ARREFSEL)</a:t>
            </a:r>
          </a:p>
          <a:p>
            <a:pPr indent="-155575" lvl="2" marL="914400"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Allowance for Loss and Referrals:</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ME before reporting</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Allowance for Loss (ARALLOWLOS)</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1:</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BAAR Introduction</a:t>
            </a:r>
          </a:p>
        </p:txBody>
      </p:sp>
      <p:sp>
        <p:nvSpPr>
          <p:cNvPr id="276" name="Shape 27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277" name="Shape 27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6" name="Shape 736"/>
        <p:cNvGrpSpPr/>
        <p:nvPr/>
      </p:nvGrpSpPr>
      <p:grpSpPr>
        <a:xfrm>
          <a:off x="0" y="0"/>
          <a:ext cx="0" cy="0"/>
          <a:chOff x="0" y="0"/>
          <a:chExt cx="0" cy="0"/>
        </a:xfrm>
      </p:grpSpPr>
      <p:sp>
        <p:nvSpPr>
          <p:cNvPr id="737" name="Shape 737"/>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R7 Claims Business Line: Cycles Overview</a:t>
            </a:r>
          </a:p>
        </p:txBody>
      </p:sp>
      <p:sp>
        <p:nvSpPr>
          <p:cNvPr id="738" name="Shape 73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39" name="Shape 73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740" name="Shape 740"/>
          <p:cNvSpPr txBox="1"/>
          <p:nvPr>
            <p:ph idx="1" type="body"/>
          </p:nvPr>
        </p:nvSpPr>
        <p:spPr>
          <a:xfrm>
            <a:off x="382137" y="1119116"/>
            <a:ext cx="8560250" cy="5014984"/>
          </a:xfrm>
          <a:prstGeom prst="rect">
            <a:avLst/>
          </a:prstGeom>
          <a:noFill/>
          <a:ln>
            <a:noFill/>
          </a:ln>
        </p:spPr>
        <p:txBody>
          <a:bodyPr anchorCtr="0" anchor="t" bIns="45700" lIns="91425" rIns="91425" tIns="45700">
            <a:noAutofit/>
          </a:bodyPr>
          <a:lstStyle/>
          <a:p>
            <a:pPr indent="-146050" lvl="0" marL="231775" marR="0" rtl="0" algn="l">
              <a:spcBef>
                <a:spcPts val="0"/>
              </a:spcBef>
              <a:spcAft>
                <a:spcPts val="0"/>
              </a:spcAft>
              <a:buClr>
                <a:srgbClr val="AF242B"/>
              </a:buClr>
              <a:buFont typeface="Noto Sans Symbols"/>
              <a:buNone/>
            </a:pPr>
            <a:r>
              <a:t/>
            </a:r>
            <a:endParaRPr b="1"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Overdue Charges, Write-Offs, and Dunning:</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Daily</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Lockbox (ARLOCKREC)</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Pay.gov (ARCIRIN/TRSDETAIL)</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Overdue Charges Generation (AROVERDUE)</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Write-Off Selection/Generation (ARWOSEL/ARWOGEN)</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Dunning Generation (ARDUNNING)</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Allowance for Loss and Referrals:</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ME before reporting</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Allowance for Loss (ARALLOWLOS)</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Mid-month</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Referral Selection (ARREFSEL)</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4" name="Shape 744"/>
        <p:cNvGrpSpPr/>
        <p:nvPr/>
      </p:nvGrpSpPr>
      <p:grpSpPr>
        <a:xfrm>
          <a:off x="0" y="0"/>
          <a:ext cx="0" cy="0"/>
          <a:chOff x="0" y="0"/>
          <a:chExt cx="0" cy="0"/>
        </a:xfrm>
      </p:grpSpPr>
      <p:sp>
        <p:nvSpPr>
          <p:cNvPr id="745" name="Shape 745"/>
          <p:cNvSpPr/>
          <p:nvPr/>
        </p:nvSpPr>
        <p:spPr>
          <a:xfrm>
            <a:off x="7547211" y="5718412"/>
            <a:ext cx="1446663" cy="1139587"/>
          </a:xfrm>
          <a:prstGeom prst="rect">
            <a:avLst/>
          </a:prstGeom>
          <a:solidFill>
            <a:schemeClr val="accent3"/>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746" name="Shape 74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6 Manual Business Lines: Overview</a:t>
            </a:r>
          </a:p>
        </p:txBody>
      </p:sp>
      <p:sp>
        <p:nvSpPr>
          <p:cNvPr id="747" name="Shape 74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748" name="Shape 748"/>
          <p:cNvGraphicFramePr/>
          <p:nvPr/>
        </p:nvGraphicFramePr>
        <p:xfrm>
          <a:off x="474574" y="1211641"/>
          <a:ext cx="3000000" cy="3000000"/>
        </p:xfrm>
        <a:graphic>
          <a:graphicData uri="http://schemas.openxmlformats.org/drawingml/2006/table">
            <a:tbl>
              <a:tblPr>
                <a:noFill/>
                <a:tableStyleId>{70978A01-F7F0-4654-B37C-501D0F41927F}</a:tableStyleId>
              </a:tblPr>
              <a:tblGrid>
                <a:gridCol w="21573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gridCol w="235625"/>
              </a:tblGrid>
              <a:tr h="227550">
                <a:tc rowSpan="2">
                  <a:txBody>
                    <a:bodyPr>
                      <a:noAutofit/>
                    </a:bodyPr>
                    <a:lstStyle/>
                    <a:p>
                      <a:pPr indent="0" lvl="0" marL="0" marR="0" rtl="0" algn="l">
                        <a:spcBef>
                          <a:spcPts val="0"/>
                        </a:spcBef>
                        <a:buSzPct val="25000"/>
                        <a:buNone/>
                      </a:pPr>
                      <a:r>
                        <a:rPr b="1" baseline="0" i="0" lang="en-US" sz="1200" u="none" cap="none" strike="noStrike">
                          <a:solidFill>
                            <a:srgbClr val="000000"/>
                          </a:solidFill>
                          <a:latin typeface="Calibri"/>
                          <a:ea typeface="Calibri"/>
                          <a:cs typeface="Calibri"/>
                          <a:sym typeface="Calibri"/>
                        </a:rPr>
                        <a:t>Manual Business Line</a:t>
                      </a:r>
                    </a:p>
                  </a:txBody>
                  <a:tcPr marT="0" marB="0" marR="0" marL="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gridSpan="3">
                  <a:txBody>
                    <a:bodyPr>
                      <a:noAutofit/>
                    </a:bodyPr>
                    <a:lstStyle/>
                    <a:p>
                      <a:pPr indent="0" lvl="0" marL="0" marR="0" rtl="0" algn="ctr">
                        <a:spcBef>
                          <a:spcPts val="0"/>
                        </a:spcBef>
                        <a:buSzPct val="25000"/>
                        <a:buNone/>
                      </a:pPr>
                      <a:r>
                        <a:rPr b="1" baseline="0" i="0" lang="en-US" sz="1050" u="none" cap="none" strike="noStrike">
                          <a:solidFill>
                            <a:srgbClr val="000000"/>
                          </a:solidFill>
                          <a:latin typeface="Calibri"/>
                          <a:ea typeface="Calibri"/>
                          <a:cs typeface="Calibri"/>
                          <a:sym typeface="Calibri"/>
                        </a:rPr>
                        <a:t>Customer Types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gridSpan="4">
                  <a:txBody>
                    <a:bodyPr>
                      <a:noAutofit/>
                    </a:bodyPr>
                    <a:lstStyle/>
                    <a:p>
                      <a:pPr indent="0" lvl="0" marL="0" marR="0" rtl="0" algn="ctr">
                        <a:spcBef>
                          <a:spcPts val="0"/>
                        </a:spcBef>
                        <a:buSzPct val="25000"/>
                        <a:buNone/>
                      </a:pPr>
                      <a:r>
                        <a:rPr b="1" baseline="0" i="0" lang="en-US" sz="1050" u="none" cap="none" strike="noStrike">
                          <a:solidFill>
                            <a:srgbClr val="000000"/>
                          </a:solidFill>
                          <a:latin typeface="Calibri"/>
                          <a:ea typeface="Calibri"/>
                          <a:cs typeface="Calibri"/>
                          <a:sym typeface="Calibri"/>
                        </a:rPr>
                        <a:t>Billing Cycle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hMerge="1"/>
                <a:tc gridSpan="3">
                  <a:txBody>
                    <a:bodyPr>
                      <a:noAutofit/>
                    </a:bodyPr>
                    <a:lstStyle/>
                    <a:p>
                      <a:pPr indent="0" lvl="0" marL="0" marR="0" rtl="0" algn="ctr">
                        <a:spcBef>
                          <a:spcPts val="0"/>
                        </a:spcBef>
                        <a:buSzPct val="25000"/>
                        <a:buNone/>
                      </a:pPr>
                      <a:r>
                        <a:rPr b="1" baseline="0" i="0" lang="en-US" sz="1050" u="none" cap="none" strike="noStrike">
                          <a:solidFill>
                            <a:srgbClr val="000000"/>
                          </a:solidFill>
                          <a:latin typeface="Calibri"/>
                          <a:ea typeface="Calibri"/>
                          <a:cs typeface="Calibri"/>
                          <a:sym typeface="Calibri"/>
                        </a:rPr>
                        <a:t>Billing Model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gridSpan="3">
                  <a:txBody>
                    <a:bodyPr>
                      <a:noAutofit/>
                    </a:bodyPr>
                    <a:lstStyle/>
                    <a:p>
                      <a:pPr indent="0" lvl="0" marL="0" marR="0" rtl="0" algn="ctr">
                        <a:spcBef>
                          <a:spcPts val="0"/>
                        </a:spcBef>
                        <a:buSzPct val="25000"/>
                        <a:buNone/>
                      </a:pPr>
                      <a:r>
                        <a:rPr b="1" baseline="0" i="0" lang="en-US" sz="1050" u="none" cap="none" strike="noStrike">
                          <a:solidFill>
                            <a:srgbClr val="000000"/>
                          </a:solidFill>
                          <a:latin typeface="Calibri"/>
                          <a:ea typeface="Calibri"/>
                          <a:cs typeface="Calibri"/>
                          <a:sym typeface="Calibri"/>
                        </a:rPr>
                        <a:t>Billing Method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gridSpan="3">
                  <a:txBody>
                    <a:bodyPr>
                      <a:noAutofit/>
                    </a:bodyPr>
                    <a:lstStyle/>
                    <a:p>
                      <a:pPr indent="0" lvl="0" marL="0" marR="0" rtl="0" algn="ctr">
                        <a:spcBef>
                          <a:spcPts val="0"/>
                        </a:spcBef>
                        <a:buSzPct val="25000"/>
                        <a:buNone/>
                      </a:pPr>
                      <a:r>
                        <a:rPr b="1" baseline="0" i="0" lang="en-US" sz="1050" u="none" cap="none" strike="noStrike">
                          <a:solidFill>
                            <a:srgbClr val="000000"/>
                          </a:solidFill>
                          <a:latin typeface="Calibri"/>
                          <a:ea typeface="Calibri"/>
                          <a:cs typeface="Calibri"/>
                          <a:sym typeface="Calibri"/>
                        </a:rPr>
                        <a:t>PCAS Agreements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gridSpan="6">
                  <a:txBody>
                    <a:bodyPr>
                      <a:noAutofit/>
                    </a:bodyPr>
                    <a:lstStyle/>
                    <a:p>
                      <a:pPr indent="0" lvl="0" marL="0" marR="0" rtl="0" algn="ctr">
                        <a:spcBef>
                          <a:spcPts val="0"/>
                        </a:spcBef>
                        <a:buSzPct val="25000"/>
                        <a:buNone/>
                      </a:pPr>
                      <a:r>
                        <a:rPr b="1" baseline="0" i="0" lang="en-US" sz="1050" u="none" cap="none" strike="noStrike">
                          <a:solidFill>
                            <a:srgbClr val="000000"/>
                          </a:solidFill>
                          <a:latin typeface="Calibri"/>
                          <a:ea typeface="Calibri"/>
                          <a:cs typeface="Calibri"/>
                          <a:sym typeface="Calibri"/>
                        </a:rPr>
                        <a:t>Collection Method(s)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hMerge="1"/>
                <a:tc hMerge="1"/>
                <a:tc hMerge="1"/>
                <a:tc gridSpan="5">
                  <a:txBody>
                    <a:bodyPr>
                      <a:noAutofit/>
                    </a:bodyPr>
                    <a:lstStyle/>
                    <a:p>
                      <a:pPr indent="0" lvl="0" marL="0" marR="0" rtl="0" algn="ctr">
                        <a:spcBef>
                          <a:spcPts val="0"/>
                        </a:spcBef>
                        <a:buSzPct val="25000"/>
                        <a:buNone/>
                      </a:pPr>
                      <a:r>
                        <a:rPr b="1" baseline="0" i="0" lang="en-US" sz="1050" u="none" cap="none" strike="noStrike">
                          <a:solidFill>
                            <a:srgbClr val="000000"/>
                          </a:solidFill>
                          <a:latin typeface="Calibri"/>
                          <a:ea typeface="Calibri"/>
                          <a:cs typeface="Calibri"/>
                          <a:sym typeface="Calibri"/>
                        </a:rPr>
                        <a:t>Miscellaneous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hMerge="1"/>
                <a:tc hMerge="1"/>
              </a:tr>
              <a:tr h="1254050">
                <a:tc vMerge="1"/>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Federal</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Non-Federal</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Internal</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Monthly</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Quarterly</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Annually</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As Needed</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PCAS Agreements</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Manual BD/NV/SVs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Collections Only</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IPAC</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Non-IPAC</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Internal Transfer</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Actual Spending</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Agreement Charges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Flate Rate/Percent</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IPAC</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Lockbox</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Pay.gov</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ECP (checks)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CIR</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Manual Misc/other</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Income Accruals</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Surcharges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Cost Transfers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Advances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Payments Only</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38925">
                <a:tc>
                  <a:txBody>
                    <a:bodyPr>
                      <a:noAutofit/>
                    </a:bodyPr>
                    <a:lstStyle/>
                    <a:p>
                      <a:pPr indent="0" lvl="0" marL="0" marR="0" rtl="0" algn="l">
                        <a:spcBef>
                          <a:spcPts val="0"/>
                        </a:spcBef>
                        <a:buSzPct val="25000"/>
                        <a:buNone/>
                      </a:pPr>
                      <a:r>
                        <a:rPr b="1" baseline="0" i="0" lang="en-US" sz="1200" u="none" cap="none" strike="noStrike">
                          <a:solidFill>
                            <a:srgbClr val="000000"/>
                          </a:solidFill>
                          <a:latin typeface="Calibri"/>
                          <a:ea typeface="Calibri"/>
                          <a:cs typeface="Calibri"/>
                          <a:sym typeface="Calibri"/>
                        </a:rPr>
                        <a:t>Region 6</a:t>
                      </a:r>
                    </a:p>
                  </a:txBody>
                  <a:tcPr marT="0" marB="0" marR="0" marL="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Wave 3.3</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Employee Details - Other</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External Services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SmartBuy</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TMVCS/Travel Training</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Transportation Audit - TARPS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Scrap</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Wave 3.4</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Public Key Infurstructure (PKI)</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WAN Processes - Treasury Rebate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IAE (Integrated Acquisition Environment)</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Interagency Council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FCS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ctr">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chemeClr val="lt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ctr">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nchor="ctr">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nchor="ctr">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nchor="ctr">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Great Seal of US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nchor="ctr">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nchor="ctr">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r>
              <a:tr h="2389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University for People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r>
            </a:tbl>
          </a:graphicData>
        </a:graphic>
      </p:graphicFrame>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2" name="Shape 752"/>
        <p:cNvGrpSpPr/>
        <p:nvPr/>
      </p:nvGrpSpPr>
      <p:grpSpPr>
        <a:xfrm>
          <a:off x="0" y="0"/>
          <a:ext cx="0" cy="0"/>
          <a:chOff x="0" y="0"/>
          <a:chExt cx="0" cy="0"/>
        </a:xfrm>
      </p:grpSpPr>
      <p:sp>
        <p:nvSpPr>
          <p:cNvPr id="753" name="Shape 753"/>
          <p:cNvSpPr txBox="1"/>
          <p:nvPr>
            <p:ph type="title"/>
          </p:nvPr>
        </p:nvSpPr>
        <p:spPr>
          <a:xfrm>
            <a:off x="455612" y="331787"/>
            <a:ext cx="8551908"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6 Manual Business Lines: Batch Jobs</a:t>
            </a:r>
          </a:p>
        </p:txBody>
      </p:sp>
      <p:sp>
        <p:nvSpPr>
          <p:cNvPr id="754" name="Shape 75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55" name="Shape 75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756" name="Shape 756"/>
          <p:cNvGraphicFramePr/>
          <p:nvPr/>
        </p:nvGraphicFramePr>
        <p:xfrm>
          <a:off x="491318" y="1397000"/>
          <a:ext cx="3000000" cy="3000000"/>
        </p:xfrm>
        <a:graphic>
          <a:graphicData uri="http://schemas.openxmlformats.org/drawingml/2006/table">
            <a:tbl>
              <a:tblPr bandRow="1" firstRow="1">
                <a:noFill/>
                <a:tableStyleId>{226F0072-9F69-4322-B886-9EBA8CD68F80}</a:tableStyleId>
              </a:tblPr>
              <a:tblGrid>
                <a:gridCol w="1922275"/>
                <a:gridCol w="3700600"/>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5">
                  <a:txBody>
                    <a:bodyPr>
                      <a:noAutofit/>
                    </a:bodyPr>
                    <a:lstStyle/>
                    <a:p>
                      <a:pPr indent="0" lvl="0" marL="0" marR="0" rtl="0" algn="l">
                        <a:spcBef>
                          <a:spcPts val="0"/>
                        </a:spcBef>
                        <a:buSzPct val="25000"/>
                        <a:buNone/>
                      </a:pPr>
                      <a:r>
                        <a:rPr baseline="0" lang="en-US" sz="1600" u="none" cap="none" strike="noStrike"/>
                        <a:t>Billing</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 Surcharge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PCSURGEN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PCAS Project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PCPROJBILL</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Automated Credit Application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ARCRDAPP</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A/R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ARBILLGEN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Outbound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GSIPACOUT</a:t>
                      </a:r>
                    </a:p>
                  </a:txBody>
                  <a:tcPr marT="45725" marB="45725" marR="91450" marL="91450" anchor="ctr"/>
                </a:tc>
              </a:tr>
              <a:tr h="370850">
                <a:tc rowSpan="3">
                  <a:txBody>
                    <a:bodyPr>
                      <a:noAutofit/>
                    </a:bodyPr>
                    <a:lstStyle/>
                    <a:p>
                      <a:pPr indent="0" lvl="0" marL="0" marR="0" rtl="0" algn="l">
                        <a:spcBef>
                          <a:spcPts val="0"/>
                        </a:spcBef>
                        <a:buSzPct val="25000"/>
                        <a:buNone/>
                      </a:pPr>
                      <a:r>
                        <a:rPr baseline="0" lang="en-US" sz="1600" u="none" cap="none" strike="noStrike"/>
                        <a:t>Collections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CIR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ARCIRIN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Detail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TRSDETAIL</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GSIPACIN</a:t>
                      </a:r>
                    </a:p>
                  </a:txBody>
                  <a:tcPr marT="45725" marB="45725" marR="91450" marL="91450" anchor="ctr"/>
                </a:tc>
              </a:tr>
            </a:tbl>
          </a:graphicData>
        </a:graphic>
      </p:graphicFrame>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0" name="Shape 760"/>
        <p:cNvGrpSpPr/>
        <p:nvPr/>
      </p:nvGrpSpPr>
      <p:grpSpPr>
        <a:xfrm>
          <a:off x="0" y="0"/>
          <a:ext cx="0" cy="0"/>
          <a:chOff x="0" y="0"/>
          <a:chExt cx="0" cy="0"/>
        </a:xfrm>
      </p:grpSpPr>
      <p:sp>
        <p:nvSpPr>
          <p:cNvPr id="761" name="Shape 761"/>
          <p:cNvSpPr txBox="1"/>
          <p:nvPr>
            <p:ph type="title"/>
          </p:nvPr>
        </p:nvSpPr>
        <p:spPr>
          <a:xfrm>
            <a:off x="455612" y="331787"/>
            <a:ext cx="8551908"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6 Manual Business Lines: Batch Jobs</a:t>
            </a:r>
          </a:p>
        </p:txBody>
      </p:sp>
      <p:sp>
        <p:nvSpPr>
          <p:cNvPr id="762" name="Shape 76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63" name="Shape 76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764" name="Shape 764"/>
          <p:cNvGraphicFramePr/>
          <p:nvPr/>
        </p:nvGraphicFramePr>
        <p:xfrm>
          <a:off x="491318" y="1397000"/>
          <a:ext cx="3000000" cy="3000000"/>
        </p:xfrm>
        <a:graphic>
          <a:graphicData uri="http://schemas.openxmlformats.org/drawingml/2006/table">
            <a:tbl>
              <a:tblPr bandRow="1" firstRow="1">
                <a:noFill/>
                <a:tableStyleId>{FB76DAF7-F4AF-4312-9F27-58A5EB44BA53}</a:tableStyleId>
              </a:tblPr>
              <a:tblGrid>
                <a:gridCol w="1924325"/>
                <a:gridCol w="3698550"/>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3">
                  <a:txBody>
                    <a:bodyPr>
                      <a:noAutofit/>
                    </a:bodyPr>
                    <a:lstStyle/>
                    <a:p>
                      <a:pPr indent="0" lvl="0" marL="0" marR="0" rtl="0" algn="l">
                        <a:spcBef>
                          <a:spcPts val="0"/>
                        </a:spcBef>
                        <a:buSzPct val="25000"/>
                        <a:buNone/>
                      </a:pPr>
                      <a:r>
                        <a:rPr baseline="0" lang="en-US" sz="1600" u="none" cap="none" strike="noStrike">
                          <a:solidFill>
                            <a:schemeClr val="dk1"/>
                          </a:solidFill>
                          <a:latin typeface="Arial"/>
                          <a:ea typeface="Arial"/>
                          <a:cs typeface="Arial"/>
                          <a:sym typeface="Arial"/>
                        </a:rPr>
                        <a:t>Agreement Management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 Automated Accrual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PCACCRUE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PCAS Agreement Novation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PCASAGRNOV</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Annual Close Expiring Unfilled Customer Order Reversal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ACCSTORRVS</a:t>
                      </a:r>
                    </a:p>
                  </a:txBody>
                  <a:tcPr marT="45725" marB="45725" marR="91450" marL="91450" anchor="ctr"/>
                </a:tc>
              </a:tr>
              <a:tr h="370850">
                <a:tc rowSpan="4">
                  <a:txBody>
                    <a:bodyPr>
                      <a:noAutofit/>
                    </a:bodyPr>
                    <a:lstStyle/>
                    <a:p>
                      <a:pPr indent="0" lvl="0" marL="0" marR="0" rtl="0" algn="l">
                        <a:spcBef>
                          <a:spcPts val="0"/>
                        </a:spcBef>
                        <a:buSzPct val="25000"/>
                        <a:buNone/>
                      </a:pPr>
                      <a:r>
                        <a:rPr baseline="0" lang="en-US" sz="1600" u="none" cap="none" strike="noStrike"/>
                        <a:t>Delinquency Management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Dunning Notice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ARDUNNING</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Overdue Charges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AROVERDUE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Allowance for Loss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ARALLOWLOS</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TROR Selection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ERTROR</a:t>
                      </a:r>
                    </a:p>
                  </a:txBody>
                  <a:tcPr marT="45725" marB="45725" marR="91450" marL="91450" anchor="ctr"/>
                </a:tc>
              </a:tr>
            </a:tbl>
          </a:graphicData>
        </a:graphic>
      </p:graphicFrame>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8" name="Shape 768"/>
        <p:cNvGrpSpPr/>
        <p:nvPr/>
      </p:nvGrpSpPr>
      <p:grpSpPr>
        <a:xfrm>
          <a:off x="0" y="0"/>
          <a:ext cx="0" cy="0"/>
          <a:chOff x="0" y="0"/>
          <a:chExt cx="0" cy="0"/>
        </a:xfrm>
      </p:grpSpPr>
      <p:sp>
        <p:nvSpPr>
          <p:cNvPr id="769" name="Shape 769"/>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6 Manual Business Lines: Cycles Overview</a:t>
            </a:r>
          </a:p>
        </p:txBody>
      </p:sp>
      <p:sp>
        <p:nvSpPr>
          <p:cNvPr id="770" name="Shape 77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71" name="Shape 77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772" name="Shape 772"/>
          <p:cNvSpPr txBox="1"/>
          <p:nvPr>
            <p:ph idx="1" type="body"/>
          </p:nvPr>
        </p:nvSpPr>
        <p:spPr>
          <a:xfrm>
            <a:off x="382137" y="1119116"/>
            <a:ext cx="8560250" cy="50149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Pre-Billing:</a:t>
            </a:r>
          </a:p>
          <a:p>
            <a:pPr indent="-225425" lvl="1" marL="56832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20</a:t>
            </a:r>
            <a:r>
              <a:rPr b="0" baseline="30000" i="0" lang="en-US" sz="1600" u="none" cap="none" strike="noStrike">
                <a:solidFill>
                  <a:schemeClr val="dk1"/>
                </a:solidFill>
                <a:latin typeface="Arial"/>
                <a:ea typeface="Arial"/>
                <a:cs typeface="Arial"/>
                <a:sym typeface="Arial"/>
              </a:rPr>
              <a:t>th</a:t>
            </a:r>
            <a:r>
              <a:rPr b="0" baseline="0" i="0" lang="en-US" sz="1600" u="none" cap="none" strike="noStrike">
                <a:solidFill>
                  <a:schemeClr val="dk1"/>
                </a:solidFill>
                <a:latin typeface="Arial"/>
                <a:ea typeface="Arial"/>
                <a:cs typeface="Arial"/>
                <a:sym typeface="Arial"/>
              </a:rPr>
              <a:t> of month</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PCAS Surcharge Generation (PCSURGEN)</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PCAS Bill Generation (PCPROJBILL)</a:t>
            </a:r>
          </a:p>
          <a:p>
            <a:pPr indent="-231775" lvl="0" marL="231775" marR="0" rtl="0" algn="l">
              <a:spcBef>
                <a:spcPts val="32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Billing:</a:t>
            </a:r>
          </a:p>
          <a:p>
            <a:pPr indent="-225425" lvl="1" marL="56832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21</a:t>
            </a:r>
            <a:r>
              <a:rPr b="0" baseline="30000" i="0" lang="en-US" sz="1600" u="none" cap="none" strike="noStrike">
                <a:solidFill>
                  <a:schemeClr val="dk1"/>
                </a:solidFill>
                <a:latin typeface="Arial"/>
                <a:ea typeface="Arial"/>
                <a:cs typeface="Arial"/>
                <a:sym typeface="Arial"/>
              </a:rPr>
              <a:t>st</a:t>
            </a:r>
            <a:r>
              <a:rPr b="0" baseline="0" i="0" lang="en-US" sz="1600" u="none" cap="none" strike="noStrike">
                <a:solidFill>
                  <a:schemeClr val="dk1"/>
                </a:solidFill>
                <a:latin typeface="Arial"/>
                <a:ea typeface="Arial"/>
                <a:cs typeface="Arial"/>
                <a:sym typeface="Arial"/>
              </a:rPr>
              <a:t> of month</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Overdue Charges Generation (AROVERDUE)</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Automated Credit Application (ARCRDAPP)</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Outbound (GSIPACOUT)</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Bill Generation (ARBILLGEN)</a:t>
            </a:r>
          </a:p>
          <a:p>
            <a:pPr indent="-231775" lvl="0" marL="231775" marR="0" rtl="0" algn="l">
              <a:spcBef>
                <a:spcPts val="32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Dunning:</a:t>
            </a:r>
          </a:p>
          <a:p>
            <a:pPr indent="-225425" lvl="1" marL="56832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10</a:t>
            </a:r>
            <a:r>
              <a:rPr b="0" baseline="30000" i="0" lang="en-US" sz="1600" u="none" cap="none" strike="noStrike">
                <a:solidFill>
                  <a:schemeClr val="dk1"/>
                </a:solidFill>
                <a:latin typeface="Arial"/>
                <a:ea typeface="Arial"/>
                <a:cs typeface="Arial"/>
                <a:sym typeface="Arial"/>
              </a:rPr>
              <a:t>th</a:t>
            </a:r>
            <a:r>
              <a:rPr b="0" baseline="0" i="0" lang="en-US" sz="1600" u="none" cap="none" strike="noStrike">
                <a:solidFill>
                  <a:schemeClr val="dk1"/>
                </a:solidFill>
                <a:latin typeface="Arial"/>
                <a:ea typeface="Arial"/>
                <a:cs typeface="Arial"/>
                <a:sym typeface="Arial"/>
              </a:rPr>
              <a:t> of month</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Dunning Generation (ARDUNNING)</a:t>
            </a:r>
          </a:p>
          <a:p>
            <a:pPr indent="-231775" lvl="0" marL="231775" marR="0" rtl="0" algn="l">
              <a:spcBef>
                <a:spcPts val="3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Collections:</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Daily</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Lockbox (ARLOCKREC)</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Pay.gov (ARCIRIN/TRSDETAIL)</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Inbound (GSIPACIN)</a:t>
            </a: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6" name="Shape 776"/>
        <p:cNvGrpSpPr/>
        <p:nvPr/>
      </p:nvGrpSpPr>
      <p:grpSpPr>
        <a:xfrm>
          <a:off x="0" y="0"/>
          <a:ext cx="0" cy="0"/>
          <a:chOff x="0" y="0"/>
          <a:chExt cx="0" cy="0"/>
        </a:xfrm>
      </p:grpSpPr>
      <p:sp>
        <p:nvSpPr>
          <p:cNvPr id="777" name="Shape 777"/>
          <p:cNvSpPr/>
          <p:nvPr/>
        </p:nvSpPr>
        <p:spPr>
          <a:xfrm>
            <a:off x="7547211" y="5718412"/>
            <a:ext cx="1446663" cy="1139587"/>
          </a:xfrm>
          <a:prstGeom prst="rect">
            <a:avLst/>
          </a:prstGeom>
          <a:solidFill>
            <a:schemeClr val="accent3"/>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778" name="Shape 77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7 Manual Business Lines: Overview</a:t>
            </a:r>
          </a:p>
        </p:txBody>
      </p:sp>
      <p:sp>
        <p:nvSpPr>
          <p:cNvPr id="779" name="Shape 77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780" name="Shape 780"/>
          <p:cNvGraphicFramePr/>
          <p:nvPr/>
        </p:nvGraphicFramePr>
        <p:xfrm>
          <a:off x="434031" y="1544820"/>
          <a:ext cx="3000000" cy="3000000"/>
        </p:xfrm>
        <a:graphic>
          <a:graphicData uri="http://schemas.openxmlformats.org/drawingml/2006/table">
            <a:tbl>
              <a:tblPr>
                <a:noFill/>
                <a:tableStyleId>{C6451B7E-3EA7-4E85-82E8-1A57DEC2C48A}</a:tableStyleId>
              </a:tblPr>
              <a:tblGrid>
                <a:gridCol w="2190075"/>
                <a:gridCol w="239200"/>
                <a:gridCol w="239200"/>
                <a:gridCol w="239200"/>
                <a:gridCol w="239200"/>
                <a:gridCol w="239200"/>
                <a:gridCol w="239200"/>
                <a:gridCol w="239200"/>
                <a:gridCol w="239200"/>
                <a:gridCol w="239200"/>
                <a:gridCol w="239200"/>
                <a:gridCol w="239200"/>
                <a:gridCol w="239200"/>
                <a:gridCol w="239200"/>
                <a:gridCol w="239200"/>
                <a:gridCol w="239200"/>
                <a:gridCol w="286775"/>
                <a:gridCol w="191625"/>
                <a:gridCol w="239200"/>
                <a:gridCol w="239200"/>
                <a:gridCol w="239200"/>
                <a:gridCol w="239200"/>
                <a:gridCol w="239200"/>
                <a:gridCol w="239200"/>
                <a:gridCol w="239200"/>
                <a:gridCol w="239200"/>
                <a:gridCol w="239200"/>
                <a:gridCol w="239200"/>
              </a:tblGrid>
              <a:tr h="206700">
                <a:tc rowSpan="2">
                  <a:txBody>
                    <a:bodyPr>
                      <a:noAutofit/>
                    </a:bodyPr>
                    <a:lstStyle/>
                    <a:p>
                      <a:pPr indent="0" lvl="0" marL="0" marR="0" rtl="0" algn="l">
                        <a:spcBef>
                          <a:spcPts val="0"/>
                        </a:spcBef>
                        <a:buSzPct val="25000"/>
                        <a:buNone/>
                      </a:pPr>
                      <a:r>
                        <a:rPr b="1" baseline="0" i="0" lang="en-US" sz="1200" u="none" cap="none" strike="noStrike">
                          <a:solidFill>
                            <a:srgbClr val="000000"/>
                          </a:solidFill>
                          <a:latin typeface="Calibri"/>
                          <a:ea typeface="Calibri"/>
                          <a:cs typeface="Calibri"/>
                          <a:sym typeface="Calibri"/>
                        </a:rPr>
                        <a:t>Manual Business Line</a:t>
                      </a:r>
                    </a:p>
                  </a:txBody>
                  <a:tcPr marT="0" marB="0" marR="0" marL="9145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gridSpan="3">
                  <a:txBody>
                    <a:bodyPr>
                      <a:noAutofit/>
                    </a:bodyPr>
                    <a:lstStyle/>
                    <a:p>
                      <a:pPr indent="0" lvl="0" marL="0" marR="0" rtl="0" algn="ctr">
                        <a:spcBef>
                          <a:spcPts val="0"/>
                        </a:spcBef>
                        <a:buSzPct val="25000"/>
                        <a:buNone/>
                      </a:pPr>
                      <a:r>
                        <a:rPr b="1" baseline="0" i="0" lang="en-US" sz="1200" u="none" cap="none" strike="noStrike">
                          <a:solidFill>
                            <a:srgbClr val="000000"/>
                          </a:solidFill>
                          <a:latin typeface="Calibri"/>
                          <a:ea typeface="Calibri"/>
                          <a:cs typeface="Calibri"/>
                          <a:sym typeface="Calibri"/>
                        </a:rPr>
                        <a:t>Customer Types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gridSpan="4">
                  <a:txBody>
                    <a:bodyPr>
                      <a:noAutofit/>
                    </a:bodyPr>
                    <a:lstStyle/>
                    <a:p>
                      <a:pPr indent="0" lvl="0" marL="0" marR="0" rtl="0" algn="ctr">
                        <a:spcBef>
                          <a:spcPts val="0"/>
                        </a:spcBef>
                        <a:buSzPct val="25000"/>
                        <a:buNone/>
                      </a:pPr>
                      <a:r>
                        <a:rPr b="1" baseline="0" i="0" lang="en-US" sz="1200" u="none" cap="none" strike="noStrike">
                          <a:solidFill>
                            <a:srgbClr val="000000"/>
                          </a:solidFill>
                          <a:latin typeface="Calibri"/>
                          <a:ea typeface="Calibri"/>
                          <a:cs typeface="Calibri"/>
                          <a:sym typeface="Calibri"/>
                        </a:rPr>
                        <a:t>Billing Cycle</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hMerge="1"/>
                <a:tc gridSpan="3">
                  <a:txBody>
                    <a:bodyPr>
                      <a:noAutofit/>
                    </a:bodyPr>
                    <a:lstStyle/>
                    <a:p>
                      <a:pPr indent="0" lvl="0" marL="0" marR="0" rtl="0" algn="ctr">
                        <a:spcBef>
                          <a:spcPts val="0"/>
                        </a:spcBef>
                        <a:buSzPct val="25000"/>
                        <a:buNone/>
                      </a:pPr>
                      <a:r>
                        <a:rPr b="1" baseline="0" i="0" lang="en-US" sz="1200" u="none" cap="none" strike="noStrike">
                          <a:solidFill>
                            <a:srgbClr val="000000"/>
                          </a:solidFill>
                          <a:latin typeface="Calibri"/>
                          <a:ea typeface="Calibri"/>
                          <a:cs typeface="Calibri"/>
                          <a:sym typeface="Calibri"/>
                        </a:rPr>
                        <a:t>Billing Model</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gridSpan="3">
                  <a:txBody>
                    <a:bodyPr>
                      <a:noAutofit/>
                    </a:bodyPr>
                    <a:lstStyle/>
                    <a:p>
                      <a:pPr indent="0" lvl="0" marL="0" marR="0" rtl="0" algn="ctr">
                        <a:spcBef>
                          <a:spcPts val="0"/>
                        </a:spcBef>
                        <a:buSzPct val="25000"/>
                        <a:buNone/>
                      </a:pPr>
                      <a:r>
                        <a:rPr b="1" baseline="0" i="0" lang="en-US" sz="1200" u="none" cap="none" strike="noStrike">
                          <a:solidFill>
                            <a:srgbClr val="000000"/>
                          </a:solidFill>
                          <a:latin typeface="Calibri"/>
                          <a:ea typeface="Calibri"/>
                          <a:cs typeface="Calibri"/>
                          <a:sym typeface="Calibri"/>
                        </a:rPr>
                        <a:t>Billing Method</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gridSpan="3">
                  <a:txBody>
                    <a:bodyPr>
                      <a:noAutofit/>
                    </a:bodyPr>
                    <a:lstStyle/>
                    <a:p>
                      <a:pPr indent="0" lvl="0" marL="0" marR="0" rtl="0" algn="ctr">
                        <a:spcBef>
                          <a:spcPts val="0"/>
                        </a:spcBef>
                        <a:buSzPct val="25000"/>
                        <a:buNone/>
                      </a:pPr>
                      <a:r>
                        <a:rPr b="1" baseline="0" i="0" lang="en-US" sz="1200" u="none" cap="none" strike="noStrike">
                          <a:solidFill>
                            <a:srgbClr val="000000"/>
                          </a:solidFill>
                          <a:latin typeface="Calibri"/>
                          <a:ea typeface="Calibri"/>
                          <a:cs typeface="Calibri"/>
                          <a:sym typeface="Calibri"/>
                        </a:rPr>
                        <a:t>PCAS Agreements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gridSpan="6">
                  <a:txBody>
                    <a:bodyPr>
                      <a:noAutofit/>
                    </a:bodyPr>
                    <a:lstStyle/>
                    <a:p>
                      <a:pPr indent="0" lvl="0" marL="0" marR="0" rtl="0" algn="ctr">
                        <a:spcBef>
                          <a:spcPts val="0"/>
                        </a:spcBef>
                        <a:buSzPct val="25000"/>
                        <a:buNone/>
                      </a:pPr>
                      <a:r>
                        <a:rPr b="1" baseline="0" i="0" lang="en-US" sz="1200" u="none" cap="none" strike="noStrike">
                          <a:solidFill>
                            <a:srgbClr val="000000"/>
                          </a:solidFill>
                          <a:latin typeface="Calibri"/>
                          <a:ea typeface="Calibri"/>
                          <a:cs typeface="Calibri"/>
                          <a:sym typeface="Calibri"/>
                        </a:rPr>
                        <a:t>Collection Method(s)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hMerge="1"/>
                <a:tc hMerge="1"/>
                <a:tc hMerge="1"/>
                <a:tc gridSpan="5">
                  <a:txBody>
                    <a:bodyPr>
                      <a:noAutofit/>
                    </a:bodyPr>
                    <a:lstStyle/>
                    <a:p>
                      <a:pPr indent="0" lvl="0" marL="0" marR="0" rtl="0" algn="ctr">
                        <a:spcBef>
                          <a:spcPts val="0"/>
                        </a:spcBef>
                        <a:buSzPct val="25000"/>
                        <a:buNone/>
                      </a:pPr>
                      <a:r>
                        <a:rPr b="1" baseline="0" i="0" lang="en-US" sz="1200" u="none" cap="none" strike="noStrike">
                          <a:solidFill>
                            <a:srgbClr val="000000"/>
                          </a:solidFill>
                          <a:latin typeface="Calibri"/>
                          <a:ea typeface="Calibri"/>
                          <a:cs typeface="Calibri"/>
                          <a:sym typeface="Calibri"/>
                        </a:rPr>
                        <a:t>Miscellaneous</a:t>
                      </a:r>
                    </a:p>
                  </a:txBody>
                  <a:tcPr marT="0" marB="0" marR="0" marL="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hMerge="1"/>
                <a:tc hMerge="1"/>
                <a:tc hMerge="1"/>
                <a:tc hMerge="1"/>
              </a:tr>
              <a:tr h="1364275">
                <a:tc vMerge="1"/>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Federal</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Non-Federal</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Internal</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Monthly</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Quarterly</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Annually</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As Needed</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PCAS Agreements</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Manual BD/NV/SVs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Collections Only</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IPAC</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Non-IPAC</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Internal Transfer</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Actual Spending</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Agreement Charges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Flate Rate/Percent</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IPAC</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Lockbox</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Pay.gov</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ECP (checks)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CIR</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Manual Misc/other</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Income Accruals</a:t>
                      </a:r>
                    </a:p>
                  </a:txBody>
                  <a:tcPr marT="0" marB="0" marR="0" marL="0" anchor="b">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Surcharges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Cost Transfers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Advances</a:t>
                      </a:r>
                    </a:p>
                  </a:txBody>
                  <a:tcPr marT="0" marB="0" marR="0" marL="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Payments Only</a:t>
                      </a:r>
                    </a:p>
                  </a:txBody>
                  <a:tcPr marT="0" marB="0" marR="0" marL="0" anchor="b">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17050">
                <a:tc>
                  <a:txBody>
                    <a:bodyPr>
                      <a:noAutofit/>
                    </a:bodyPr>
                    <a:lstStyle/>
                    <a:p>
                      <a:pPr indent="0" lvl="0" marL="0" marR="0" rtl="0" algn="l">
                        <a:spcBef>
                          <a:spcPts val="0"/>
                        </a:spcBef>
                        <a:buSzPct val="25000"/>
                        <a:buNone/>
                      </a:pPr>
                      <a:r>
                        <a:rPr b="1" baseline="0" i="0" lang="en-US" sz="1200" u="none" cap="none" strike="noStrike">
                          <a:solidFill>
                            <a:srgbClr val="000000"/>
                          </a:solidFill>
                          <a:latin typeface="Calibri"/>
                          <a:ea typeface="Calibri"/>
                          <a:cs typeface="Calibri"/>
                          <a:sym typeface="Calibri"/>
                        </a:rPr>
                        <a:t>Region 7</a:t>
                      </a:r>
                    </a:p>
                  </a:txBody>
                  <a:tcPr marT="0" marB="0" marR="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5D9F1"/>
                    </a:solidFill>
                  </a:tcPr>
                </a:tc>
              </a:tr>
              <a:tr h="217050">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Wave 3.3</a:t>
                      </a:r>
                    </a:p>
                  </a:txBody>
                  <a:tcPr marT="0" marB="0" marR="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538DD5"/>
                    </a:solidFill>
                  </a:tcPr>
                </a:tc>
              </a:tr>
              <a:tr h="217050">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ITC</a:t>
                      </a:r>
                    </a:p>
                  </a:txBody>
                  <a:tcPr marT="0" marB="0" marR="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r>
              <a:tr h="217050">
                <a:tc>
                  <a:txBody>
                    <a:bodyPr>
                      <a:noAutofit/>
                    </a:bodyPr>
                    <a:lstStyle/>
                    <a:p>
                      <a:pPr indent="0" lvl="0" marL="0" marR="0" rtl="0" algn="l">
                        <a:spcBef>
                          <a:spcPts val="0"/>
                        </a:spcBef>
                        <a:buSzPct val="25000"/>
                        <a:buNone/>
                      </a:pPr>
                      <a:r>
                        <a:rPr b="0" baseline="0" i="0" lang="en-US" sz="1200" u="none" cap="none" strike="noStrike">
                          <a:solidFill>
                            <a:srgbClr val="000000"/>
                          </a:solidFill>
                          <a:latin typeface="Calibri"/>
                          <a:ea typeface="Calibri"/>
                          <a:cs typeface="Calibri"/>
                          <a:sym typeface="Calibri"/>
                        </a:rPr>
                        <a:t>Recycling</a:t>
                      </a:r>
                    </a:p>
                  </a:txBody>
                  <a:tcPr marT="0" marB="0" marR="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8D8D8"/>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12700">
                      <a:solidFill>
                        <a:srgbClr val="000000"/>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 </a:t>
                      </a:r>
                    </a:p>
                  </a:txBody>
                  <a:tcPr marT="0" marB="0" marR="0" marL="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Calibri"/>
                          <a:ea typeface="Calibri"/>
                          <a:cs typeface="Calibri"/>
                          <a:sym typeface="Calibri"/>
                        </a:rPr>
                        <a:t>X</a:t>
                      </a:r>
                    </a:p>
                  </a:txBody>
                  <a:tcPr marT="0" marB="0" marR="0" marL="0">
                    <a:lnL cap="flat" cmpd="sng" w="9525">
                      <a:solidFill>
                        <a:srgbClr val="000000">
                          <a:alpha val="0"/>
                        </a:srgbClr>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781" name="Shape 781"/>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5" name="Shape 785"/>
        <p:cNvGrpSpPr/>
        <p:nvPr/>
      </p:nvGrpSpPr>
      <p:grpSpPr>
        <a:xfrm>
          <a:off x="0" y="0"/>
          <a:ext cx="0" cy="0"/>
          <a:chOff x="0" y="0"/>
          <a:chExt cx="0" cy="0"/>
        </a:xfrm>
      </p:grpSpPr>
      <p:sp>
        <p:nvSpPr>
          <p:cNvPr id="786" name="Shape 786"/>
          <p:cNvSpPr txBox="1"/>
          <p:nvPr>
            <p:ph type="title"/>
          </p:nvPr>
        </p:nvSpPr>
        <p:spPr>
          <a:xfrm>
            <a:off x="455612" y="331787"/>
            <a:ext cx="8551908"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7 Manual Business Lines: Batch Jobs</a:t>
            </a:r>
          </a:p>
        </p:txBody>
      </p:sp>
      <p:sp>
        <p:nvSpPr>
          <p:cNvPr id="787" name="Shape 78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88" name="Shape 78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789" name="Shape 789"/>
          <p:cNvGraphicFramePr/>
          <p:nvPr/>
        </p:nvGraphicFramePr>
        <p:xfrm>
          <a:off x="491318" y="1397000"/>
          <a:ext cx="3000000" cy="3000000"/>
        </p:xfrm>
        <a:graphic>
          <a:graphicData uri="http://schemas.openxmlformats.org/drawingml/2006/table">
            <a:tbl>
              <a:tblPr bandRow="1" firstRow="1">
                <a:noFill/>
                <a:tableStyleId>{6F435CAA-51DC-452E-BD97-30C6F8FA8621}</a:tableStyleId>
              </a:tblPr>
              <a:tblGrid>
                <a:gridCol w="1922275"/>
                <a:gridCol w="3700600"/>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3">
                  <a:txBody>
                    <a:bodyPr>
                      <a:noAutofit/>
                    </a:bodyPr>
                    <a:lstStyle/>
                    <a:p>
                      <a:pPr indent="0" lvl="0" marL="0" marR="0" rtl="0" algn="l">
                        <a:spcBef>
                          <a:spcPts val="0"/>
                        </a:spcBef>
                        <a:buSzPct val="25000"/>
                        <a:buNone/>
                      </a:pPr>
                      <a:r>
                        <a:rPr baseline="0" lang="en-US" sz="1600" u="none" cap="none" strike="noStrike"/>
                        <a:t>Billing</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Automated Credit Application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ARCRDAPP</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A/R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ARBILLGEN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Outbound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GSIPACOUT</a:t>
                      </a:r>
                    </a:p>
                  </a:txBody>
                  <a:tcPr marT="45725" marB="45725" marR="91450" marL="91450" anchor="ctr"/>
                </a:tc>
              </a:tr>
              <a:tr h="370850">
                <a:tc rowSpan="4">
                  <a:txBody>
                    <a:bodyPr>
                      <a:noAutofit/>
                    </a:bodyPr>
                    <a:lstStyle/>
                    <a:p>
                      <a:pPr indent="0" lvl="0" marL="0" marR="0" rtl="0" algn="l">
                        <a:spcBef>
                          <a:spcPts val="0"/>
                        </a:spcBef>
                        <a:buSzPct val="25000"/>
                        <a:buNone/>
                      </a:pPr>
                      <a:r>
                        <a:rPr baseline="0" lang="en-US" sz="1600" u="none" cap="none" strike="noStrike"/>
                        <a:t>Collections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Lockbox</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R7MARLOCKR</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ARCIRIN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Detail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TRSDETAIL</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GSIPACIN</a:t>
                      </a:r>
                    </a:p>
                  </a:txBody>
                  <a:tcPr marT="45725" marB="45725" marR="91450" marL="91450" anchor="ctr"/>
                </a:tc>
              </a:tr>
              <a:tr h="370850">
                <a:tc rowSpan="4">
                  <a:txBody>
                    <a:bodyPr>
                      <a:noAutofit/>
                    </a:bodyPr>
                    <a:lstStyle/>
                    <a:p>
                      <a:pPr indent="0" lvl="0" marL="0" marR="0" rtl="0" algn="l">
                        <a:spcBef>
                          <a:spcPts val="0"/>
                        </a:spcBef>
                        <a:buSzPct val="25000"/>
                        <a:buNone/>
                      </a:pPr>
                      <a:r>
                        <a:rPr baseline="0" lang="en-US" sz="1600" u="none" cap="none" strike="noStrike"/>
                        <a:t>Delinquency Management</a:t>
                      </a:r>
                    </a:p>
                  </a:txBody>
                  <a:tcPr marT="45725" marB="45725" marR="91450" marL="91450" anchor="ctr">
                    <a:solidFill>
                      <a:srgbClr val="CDCDDE"/>
                    </a:solidFill>
                  </a:tcPr>
                </a:tc>
                <a:tc>
                  <a:txBody>
                    <a:bodyPr>
                      <a:noAutofit/>
                    </a:bodyPr>
                    <a:lstStyle/>
                    <a:p>
                      <a:pPr indent="0" lvl="0" marL="0" marR="0" rtl="0" algn="l">
                        <a:spcBef>
                          <a:spcPts val="0"/>
                        </a:spcBef>
                        <a:buSzPct val="25000"/>
                        <a:buNone/>
                      </a:pPr>
                      <a:r>
                        <a:rPr baseline="0" lang="en-US" sz="1600" u="none" cap="none" strike="noStrike"/>
                        <a:t>Dunning Notice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ARDUNNING</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Overdue Charges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AROVERDUE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Allowance for Loss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ARALLOWLOS</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TROR Selection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ERTROR</a:t>
                      </a:r>
                    </a:p>
                  </a:txBody>
                  <a:tcPr marT="45725" marB="45725" marR="91450" marL="91450" anchor="ctr"/>
                </a:tc>
              </a:tr>
            </a:tbl>
          </a:graphicData>
        </a:graphic>
      </p:graphicFrame>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3" name="Shape 793"/>
        <p:cNvGrpSpPr/>
        <p:nvPr/>
      </p:nvGrpSpPr>
      <p:grpSpPr>
        <a:xfrm>
          <a:off x="0" y="0"/>
          <a:ext cx="0" cy="0"/>
          <a:chOff x="0" y="0"/>
          <a:chExt cx="0" cy="0"/>
        </a:xfrm>
      </p:grpSpPr>
      <p:sp>
        <p:nvSpPr>
          <p:cNvPr id="794" name="Shape 79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7 Manual Business Lines: Cycles Overview</a:t>
            </a:r>
          </a:p>
        </p:txBody>
      </p:sp>
      <p:sp>
        <p:nvSpPr>
          <p:cNvPr id="795" name="Shape 79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96" name="Shape 79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797" name="Shape 797"/>
          <p:cNvSpPr txBox="1"/>
          <p:nvPr>
            <p:ph idx="1" type="body"/>
          </p:nvPr>
        </p:nvSpPr>
        <p:spPr>
          <a:xfrm>
            <a:off x="382137" y="1119116"/>
            <a:ext cx="8560250" cy="50149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Billing:</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Date TBD</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Automated Credit Application (ARCRDAPP)</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 Outbound (GSIPACOUT)</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Bill Generation (ARBILLGEN)</a:t>
            </a:r>
          </a:p>
          <a:p>
            <a:pPr indent="-146050" lvl="0" marL="231775" marR="0" rtl="0" algn="l">
              <a:spcBef>
                <a:spcPts val="3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Overdue Charges and Dunning:</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Date TBD</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Overdue Charges Generation (AROVERDUE)</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Dunning Generation (ARDUNNING)</a:t>
            </a:r>
          </a:p>
          <a:p>
            <a:pPr indent="-136525" lvl="0" marL="231775" marR="0" rtl="0" algn="l">
              <a:spcBef>
                <a:spcPts val="3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Collections:</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Daily</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Lockbox (ARLOCKREC)</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Pay.gov (ARCIRIN/TRSDETAIL)</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 Inbound (GSIPACIN)</a:t>
            </a:r>
          </a:p>
          <a:p>
            <a:pPr indent="-107950" lvl="0" marL="231775" marR="0" rtl="0" algn="l">
              <a:spcBef>
                <a:spcPts val="30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1" name="Shape 801"/>
        <p:cNvGrpSpPr/>
        <p:nvPr/>
      </p:nvGrpSpPr>
      <p:grpSpPr>
        <a:xfrm>
          <a:off x="0" y="0"/>
          <a:ext cx="0" cy="0"/>
          <a:chOff x="0" y="0"/>
          <a:chExt cx="0" cy="0"/>
        </a:xfrm>
      </p:grpSpPr>
      <p:sp>
        <p:nvSpPr>
          <p:cNvPr id="802" name="Shape 80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AAS/ITS Business Lines: Overview</a:t>
            </a:r>
          </a:p>
        </p:txBody>
      </p:sp>
      <p:graphicFrame>
        <p:nvGraphicFramePr>
          <p:cNvPr id="803" name="Shape 803"/>
          <p:cNvGraphicFramePr/>
          <p:nvPr/>
        </p:nvGraphicFramePr>
        <p:xfrm>
          <a:off x="616687" y="1870277"/>
          <a:ext cx="3000000" cy="3000000"/>
        </p:xfrm>
        <a:graphic>
          <a:graphicData uri="http://schemas.openxmlformats.org/drawingml/2006/table">
            <a:tbl>
              <a:tblPr>
                <a:noFill/>
                <a:tableStyleId>{FF5907C2-F4C3-411E-8ED3-915EE790D597}</a:tableStyleId>
              </a:tblPr>
              <a:tblGrid>
                <a:gridCol w="2216850"/>
                <a:gridCol w="1141075"/>
                <a:gridCol w="1141075"/>
                <a:gridCol w="2653325"/>
                <a:gridCol w="1141075"/>
              </a:tblGrid>
              <a:tr h="323850">
                <a:tc>
                  <a:txBody>
                    <a:bodyPr>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Business Line Description</a:t>
                      </a:r>
                    </a:p>
                  </a:txBody>
                  <a:tcPr marT="9525" marB="0" marR="9525"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Pegasys</a:t>
                      </a:r>
                    </a:p>
                  </a:txBody>
                  <a:tcPr marT="9525" marB="0" marR="9525" marL="95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Source System</a:t>
                      </a:r>
                    </a:p>
                  </a:txBody>
                  <a:tcPr marT="9525" marB="0" marR="9525" marL="95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Billing Model</a:t>
                      </a:r>
                    </a:p>
                  </a:txBody>
                  <a:tcPr marT="9525" marB="0" marR="9525" marL="95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Billing Method</a:t>
                      </a:r>
                    </a:p>
                  </a:txBody>
                  <a:tcPr marT="9525" marB="0" marR="9525" marL="95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r>
            </a:tbl>
          </a:graphicData>
        </a:graphic>
      </p:graphicFrame>
      <p:sp>
        <p:nvSpPr>
          <p:cNvPr id="804" name="Shape 80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05" name="Shape 80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806" name="Shape 806"/>
          <p:cNvGraphicFramePr/>
          <p:nvPr/>
        </p:nvGraphicFramePr>
        <p:xfrm>
          <a:off x="616687" y="2179675"/>
          <a:ext cx="3000000" cy="3000000"/>
        </p:xfrm>
        <a:graphic>
          <a:graphicData uri="http://schemas.openxmlformats.org/drawingml/2006/table">
            <a:tbl>
              <a:tblPr>
                <a:noFill/>
                <a:tableStyleId>{CBA26F40-DF82-4A57-A09F-83C2163B2801}</a:tableStyleId>
              </a:tblPr>
              <a:tblGrid>
                <a:gridCol w="2232400"/>
                <a:gridCol w="1138150"/>
                <a:gridCol w="1138150"/>
                <a:gridCol w="2646550"/>
                <a:gridCol w="1138150"/>
              </a:tblGrid>
              <a:tr h="54912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AAS National Assisted Acquisition-FEDSIM</a:t>
                      </a:r>
                    </a:p>
                  </a:txBody>
                  <a:tcPr marT="9525" marB="0" marR="9525" marL="9145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AASFedSim</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NBA</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Agreement/DBR Hybrid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IPAC, Non-IPAC, Interfund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0737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AAS Regional IT Solution</a:t>
                      </a:r>
                    </a:p>
                  </a:txBody>
                  <a:tcPr marT="9525" marB="0" marR="9525" marL="9145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AASREGIT</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RBA</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Agreement/DBR Hybrid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IPAC, Non-IPAC, Interfund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0737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General Supply and Services (GSS) Integrated Workplace Acquisition Center</a:t>
                      </a:r>
                    </a:p>
                  </a:txBody>
                  <a:tcPr marT="9525" marB="0" marR="9525" marL="9145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IWAC</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RBA</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Agreement/DBR Hybrid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IPAC, Non-IPAC, Interfund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0737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ITS/ Network Services/Expanded Services-Acquisition</a:t>
                      </a:r>
                    </a:p>
                  </a:txBody>
                  <a:tcPr marT="9525" marB="0" marR="9525" marL="9145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ITSEXPSER</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RBA</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Agreement/DBR Hybrid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IPAC, Non-IPAC, Interfund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0737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ITS/National IT Commodity</a:t>
                      </a:r>
                    </a:p>
                  </a:txBody>
                  <a:tcPr marT="9525" marB="0" marR="9525" marL="9145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ITSNATITCM </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RBA</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Agreement/DBR Hybrid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IPAC, Non-IPAC, Interfund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0737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ITS/Strategic Program/HSPD-12</a:t>
                      </a:r>
                    </a:p>
                  </a:txBody>
                  <a:tcPr marT="9525" marB="0" marR="9525" marL="9145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ITSHSPD12</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NBA</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Agreement/DBR Hybrid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IPAC, Non-IPAC, Interfund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AAS/ITS Business Lines: Overview</a:t>
            </a:r>
          </a:p>
        </p:txBody>
      </p:sp>
      <p:sp>
        <p:nvSpPr>
          <p:cNvPr id="812" name="Shape 812"/>
          <p:cNvSpPr txBox="1"/>
          <p:nvPr>
            <p:ph idx="1" type="body"/>
          </p:nvPr>
        </p:nvSpPr>
        <p:spPr>
          <a:xfrm>
            <a:off x="382137" y="1119116"/>
            <a:ext cx="8761862" cy="57388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Agreement Processing:</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Automated creation via new AAS Agreement interface</a:t>
            </a:r>
          </a:p>
          <a:p>
            <a:pPr indent="-241300" lvl="2" marL="914400" marR="0" rtl="0" algn="l">
              <a:spcBef>
                <a:spcPts val="8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Source systems</a:t>
            </a:r>
            <a:r>
              <a:rPr b="0" baseline="0" i="0" lang="en-US" sz="1600" u="none" cap="none" strike="noStrike">
                <a:solidFill>
                  <a:schemeClr val="dk1"/>
                </a:solidFill>
                <a:latin typeface="Arial"/>
                <a:ea typeface="Arial"/>
                <a:cs typeface="Arial"/>
                <a:sym typeface="Arial"/>
              </a:rPr>
              <a:t>: Regional Business Application (RBA) and National Business Application (NBA)</a:t>
            </a:r>
          </a:p>
          <a:p>
            <a:pPr indent="-241300" lvl="2" marL="914400" marR="0" rtl="0" algn="l">
              <a:spcBef>
                <a:spcPts val="8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Agreement type(s)</a:t>
            </a:r>
            <a:r>
              <a:rPr b="0" baseline="0" i="0" lang="en-US" sz="1600" u="none" cap="none" strike="noStrike">
                <a:solidFill>
                  <a:schemeClr val="dk1"/>
                </a:solidFill>
                <a:latin typeface="Arial"/>
                <a:ea typeface="Arial"/>
                <a:cs typeface="Arial"/>
                <a:sym typeface="Arial"/>
              </a:rPr>
              <a:t>: External Direct (Doc Cat ED) and Internal Direct (Doc Cat ID)</a:t>
            </a:r>
          </a:p>
          <a:p>
            <a:pPr indent="-241300" lvl="2" marL="914400" marR="0" rtl="0" algn="l">
              <a:spcBef>
                <a:spcPts val="8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Billing frequency</a:t>
            </a:r>
            <a:r>
              <a:rPr b="0" baseline="0" i="0" lang="en-US" sz="1600" u="none" cap="none" strike="noStrike">
                <a:solidFill>
                  <a:schemeClr val="dk1"/>
                </a:solidFill>
                <a:latin typeface="Arial"/>
                <a:ea typeface="Arial"/>
                <a:cs typeface="Arial"/>
                <a:sym typeface="Arial"/>
              </a:rPr>
              <a:t>: semi-monthly (twice per month) </a:t>
            </a:r>
            <a:r>
              <a:rPr b="0" baseline="0" i="0" lang="en-US" sz="1600" u="sng" cap="none" strike="noStrike">
                <a:solidFill>
                  <a:schemeClr val="dk1"/>
                </a:solidFill>
                <a:latin typeface="Arial"/>
                <a:ea typeface="Arial"/>
                <a:cs typeface="Arial"/>
                <a:sym typeface="Arial"/>
              </a:rPr>
              <a:t>via DBRs</a:t>
            </a:r>
            <a:r>
              <a:rPr b="0" baseline="0" i="0" lang="en-US" sz="1600" u="none" cap="none" strike="noStrike">
                <a:solidFill>
                  <a:schemeClr val="dk1"/>
                </a:solidFill>
                <a:latin typeface="Arial"/>
                <a:ea typeface="Arial"/>
                <a:cs typeface="Arial"/>
                <a:sym typeface="Arial"/>
              </a:rPr>
              <a:t> received from AAS Billing Interface (not determined via agreement/PCPROJBILL)</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Revenue Recognition:</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Initiated via receipt of DBRs from new AAS Billing Interface</a:t>
            </a:r>
          </a:p>
          <a:p>
            <a:pPr indent="-241300" lvl="2" marL="914400" marR="0" rtl="0" algn="l">
              <a:spcBef>
                <a:spcPts val="8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Source systems</a:t>
            </a:r>
            <a:r>
              <a:rPr b="0" baseline="0" i="0" lang="en-US" sz="1600" u="none" cap="none" strike="noStrike">
                <a:solidFill>
                  <a:schemeClr val="dk1"/>
                </a:solidFill>
                <a:latin typeface="Arial"/>
                <a:ea typeface="Arial"/>
                <a:cs typeface="Arial"/>
                <a:sym typeface="Arial"/>
              </a:rPr>
              <a:t>: RBA and NBA</a:t>
            </a:r>
          </a:p>
          <a:p>
            <a:pPr indent="-241300" lvl="2" marL="914400"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Import/Crosswalk/Summarization generates Pegasys BDs/NVs</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Billing-Based Collections:</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Received via IPAC, Lockbox, manual Checks,  EFT, and Credit Card (Pay.gov)</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Revenue Accruals:</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AAS RBA Interim Revenue Accrual Interface</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AAS NBA Interim Revenue Accrual Interface using Mass Import</a:t>
            </a:r>
          </a:p>
          <a:p>
            <a:pPr indent="-155575" lvl="0" marL="231775" marR="0" rtl="0" algn="l">
              <a:spcBef>
                <a:spcPts val="10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813" name="Shape 81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14" name="Shape 81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p:nvPr/>
        </p:nvSpPr>
        <p:spPr>
          <a:xfrm>
            <a:off x="382771" y="1135557"/>
            <a:ext cx="8761228" cy="1852191"/>
          </a:xfrm>
          <a:prstGeom prst="rect">
            <a:avLst/>
          </a:prstGeom>
          <a:solidFill>
            <a:srgbClr val="FFFF3F"/>
          </a:solidFill>
          <a:ln cap="flat" cmpd="sng" w="9525">
            <a:solidFill>
              <a:srgbClr val="7F7F7F"/>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284" name="Shape 284"/>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Segment Outline</a:t>
            </a:r>
          </a:p>
        </p:txBody>
      </p:sp>
      <p:sp>
        <p:nvSpPr>
          <p:cNvPr id="285" name="Shape 285"/>
          <p:cNvSpPr txBox="1"/>
          <p:nvPr>
            <p:ph idx="1" type="body"/>
          </p:nvPr>
        </p:nvSpPr>
        <p:spPr>
          <a:xfrm>
            <a:off x="562527" y="1135558"/>
            <a:ext cx="8389494" cy="49796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1: BAAR Introduction</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BAAR Phase 1 Overview</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BAAR Phase 2 Overview</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BAAR Phase 3 Introduction			</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2: BAAR Technical Architecture	</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3: BAAR Batch Jobs		</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4: BAAR Billing Cycle</a:t>
            </a:r>
          </a:p>
          <a:p>
            <a:pPr indent="-231775" lvl="0" marL="231775" marR="0" rtl="0" algn="l">
              <a:spcBef>
                <a:spcPts val="120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5: Tivoli Job Streams</a:t>
            </a:r>
          </a:p>
          <a:p>
            <a:pPr indent="-231775" lvl="0" marL="231775" marR="0" rtl="0" algn="l">
              <a:spcBef>
                <a:spcPts val="1200"/>
              </a:spcBef>
              <a:spcAft>
                <a:spcPts val="60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Segment 6: Data Exchanges with Pegasys</a:t>
            </a:r>
          </a:p>
        </p:txBody>
      </p:sp>
      <p:sp>
        <p:nvSpPr>
          <p:cNvPr id="286" name="Shape 28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287" name="Shape 28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8" name="Shape 818"/>
        <p:cNvGrpSpPr/>
        <p:nvPr/>
      </p:nvGrpSpPr>
      <p:grpSpPr>
        <a:xfrm>
          <a:off x="0" y="0"/>
          <a:ext cx="0" cy="0"/>
          <a:chOff x="0" y="0"/>
          <a:chExt cx="0" cy="0"/>
        </a:xfrm>
      </p:grpSpPr>
      <p:sp>
        <p:nvSpPr>
          <p:cNvPr id="819" name="Shape 81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AAS/ITS Business Lines: Batch Jobs</a:t>
            </a:r>
          </a:p>
        </p:txBody>
      </p:sp>
      <p:sp>
        <p:nvSpPr>
          <p:cNvPr id="820" name="Shape 82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21" name="Shape 82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822" name="Shape 822"/>
          <p:cNvGraphicFramePr/>
          <p:nvPr/>
        </p:nvGraphicFramePr>
        <p:xfrm>
          <a:off x="491318" y="1397000"/>
          <a:ext cx="3000000" cy="3000000"/>
        </p:xfrm>
        <a:graphic>
          <a:graphicData uri="http://schemas.openxmlformats.org/drawingml/2006/table">
            <a:tbl>
              <a:tblPr bandRow="1" firstRow="1">
                <a:noFill/>
                <a:tableStyleId>{586C81AE-2D34-4566-A745-CF1B6D8EB2BE}</a:tableStyleId>
              </a:tblPr>
              <a:tblGrid>
                <a:gridCol w="2060800"/>
                <a:gridCol w="3562075"/>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6">
                  <a:txBody>
                    <a:bodyPr>
                      <a:noAutofit/>
                    </a:bodyPr>
                    <a:lstStyle/>
                    <a:p>
                      <a:pPr indent="0" lvl="0" marL="0" marR="0" rtl="0" algn="l">
                        <a:spcBef>
                          <a:spcPts val="0"/>
                        </a:spcBef>
                        <a:buSzPct val="25000"/>
                        <a:buNone/>
                      </a:pPr>
                      <a:r>
                        <a:rPr baseline="0" lang="en-US" sz="1600" u="none" cap="none" strike="noStrike"/>
                        <a:t>Billing</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Detail Billing Record Import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AASARDBIMP</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Detail Billing Record Crosswalk</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DTBLXWLK</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Detail Billing Record Summarization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ARDBSUMR</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Automated Credit Application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ARCRDAPP</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Outbound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GSIPACOUT</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A/R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ARBILLGEN</a:t>
                      </a:r>
                    </a:p>
                  </a:txBody>
                  <a:tcPr marT="45725" marB="45725" marR="91450" marL="91450" anchor="ctr"/>
                </a:tc>
              </a:tr>
              <a:tr h="370850">
                <a:tc rowSpan="4">
                  <a:txBody>
                    <a:bodyPr>
                      <a:noAutofit/>
                    </a:bodyPr>
                    <a:lstStyle/>
                    <a:p>
                      <a:pPr indent="0" lvl="0" marL="0" marR="0" rtl="0" algn="l">
                        <a:spcBef>
                          <a:spcPts val="0"/>
                        </a:spcBef>
                        <a:buSzPct val="25000"/>
                        <a:buNone/>
                      </a:pPr>
                      <a:r>
                        <a:rPr baseline="0" lang="en-US" sz="1600" u="none" cap="none" strike="noStrike"/>
                        <a:t>Collections</a:t>
                      </a:r>
                    </a:p>
                  </a:txBody>
                  <a:tcPr marT="45725" marB="45725" marR="91450" marL="91450" anchor="ctr">
                    <a:solidFill>
                      <a:srgbClr val="E8E8EF"/>
                    </a:solidFill>
                  </a:tcPr>
                </a:tc>
                <a:tc>
                  <a:txBody>
                    <a:bodyPr>
                      <a:noAutofit/>
                    </a:bodyPr>
                    <a:lstStyle/>
                    <a:p>
                      <a:pPr indent="0" lvl="0" marL="0" marR="0" rtl="0" algn="l">
                        <a:spcBef>
                          <a:spcPts val="0"/>
                        </a:spcBef>
                        <a:buSzPct val="25000"/>
                        <a:buNone/>
                      </a:pPr>
                      <a:r>
                        <a:rPr baseline="0" lang="en-US" sz="1600" u="none" cap="none" strike="noStrike"/>
                        <a:t>IPAC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Lockbox</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ITARLOCKRE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ARCIRIN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Detail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TRSDETAIL</a:t>
                      </a:r>
                    </a:p>
                  </a:txBody>
                  <a:tcPr marT="45725" marB="45725" marR="91450" marL="91450" anchor="ctr"/>
                </a:tc>
              </a:tr>
            </a:tbl>
          </a:graphicData>
        </a:graphic>
      </p:graphicFrame>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6" name="Shape 826"/>
        <p:cNvGrpSpPr/>
        <p:nvPr/>
      </p:nvGrpSpPr>
      <p:grpSpPr>
        <a:xfrm>
          <a:off x="0" y="0"/>
          <a:ext cx="0" cy="0"/>
          <a:chOff x="0" y="0"/>
          <a:chExt cx="0" cy="0"/>
        </a:xfrm>
      </p:grpSpPr>
      <p:sp>
        <p:nvSpPr>
          <p:cNvPr id="827" name="Shape 82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AAS/ITS Business Lines: Batch Jobs</a:t>
            </a:r>
          </a:p>
        </p:txBody>
      </p:sp>
      <p:sp>
        <p:nvSpPr>
          <p:cNvPr id="828" name="Shape 82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29" name="Shape 82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830" name="Shape 830"/>
          <p:cNvGraphicFramePr/>
          <p:nvPr/>
        </p:nvGraphicFramePr>
        <p:xfrm>
          <a:off x="491318" y="1397000"/>
          <a:ext cx="3000000" cy="3000000"/>
        </p:xfrm>
        <a:graphic>
          <a:graphicData uri="http://schemas.openxmlformats.org/drawingml/2006/table">
            <a:tbl>
              <a:tblPr bandRow="1" firstRow="1">
                <a:noFill/>
                <a:tableStyleId>{262F9ECE-0B63-40DA-B80F-286657C6608B}</a:tableStyleId>
              </a:tblPr>
              <a:tblGrid>
                <a:gridCol w="1924325"/>
                <a:gridCol w="3698550"/>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2">
                  <a:txBody>
                    <a:bodyPr>
                      <a:noAutofit/>
                    </a:bodyPr>
                    <a:lstStyle/>
                    <a:p>
                      <a:pPr indent="0" lvl="0" marL="0" marR="0" rtl="0" algn="l">
                        <a:spcBef>
                          <a:spcPts val="0"/>
                        </a:spcBef>
                        <a:buSzPct val="25000"/>
                        <a:buNone/>
                      </a:pPr>
                      <a:r>
                        <a:rPr baseline="0" lang="en-US" sz="1600" u="none" cap="none" strike="noStrike"/>
                        <a:t>Agreement Management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 Agreement Novation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PCASAGRNOV</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Annual Close Expiring Unfilled Customer Order Reversal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ACCSTORRVS</a:t>
                      </a:r>
                    </a:p>
                  </a:txBody>
                  <a:tcPr marT="45725" marB="45725" marR="91450" marL="91450" anchor="ctr"/>
                </a:tc>
              </a:tr>
              <a:tr h="370850">
                <a:tc rowSpan="4">
                  <a:txBody>
                    <a:bodyPr>
                      <a:noAutofit/>
                    </a:bodyPr>
                    <a:lstStyle/>
                    <a:p>
                      <a:pPr indent="0" lvl="0" marL="0" marR="0" rtl="0" algn="l">
                        <a:spcBef>
                          <a:spcPts val="0"/>
                        </a:spcBef>
                        <a:buSzPct val="25000"/>
                        <a:buNone/>
                      </a:pPr>
                      <a:r>
                        <a:rPr baseline="0" lang="en-US" sz="1600" u="none" cap="none" strike="noStrike"/>
                        <a:t>Delinquency Management</a:t>
                      </a:r>
                    </a:p>
                  </a:txBody>
                  <a:tcPr marT="45725" marB="45725" marR="91450" marL="91450" anchor="ctr">
                    <a:solidFill>
                      <a:srgbClr val="E8E8EF"/>
                    </a:solidFill>
                  </a:tcPr>
                </a:tc>
                <a:tc>
                  <a:txBody>
                    <a:bodyPr>
                      <a:noAutofit/>
                    </a:bodyPr>
                    <a:lstStyle/>
                    <a:p>
                      <a:pPr indent="0" lvl="0" marL="0" marR="0" rtl="0" algn="l">
                        <a:spcBef>
                          <a:spcPts val="0"/>
                        </a:spcBef>
                        <a:buSzPct val="25000"/>
                        <a:buNone/>
                      </a:pPr>
                      <a:r>
                        <a:rPr baseline="0" lang="en-US" sz="1600" u="none" cap="none" strike="noStrike"/>
                        <a:t>Dunning Notice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ARDUNNING</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Overdue Charges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AROVERDUE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Allowance for Loss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ARALLOWLOS</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TROR Selection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ERTROR</a:t>
                      </a:r>
                    </a:p>
                  </a:txBody>
                  <a:tcPr marT="45725" marB="45725" marR="91450" marL="91450" anchor="ctr"/>
                </a:tc>
              </a:tr>
            </a:tbl>
          </a:graphicData>
        </a:graphic>
      </p:graphicFrame>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AAS/ITS Business Lines: Cycles Overview</a:t>
            </a:r>
          </a:p>
        </p:txBody>
      </p:sp>
      <p:sp>
        <p:nvSpPr>
          <p:cNvPr id="836" name="Shape 83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37" name="Shape 83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838" name="Shape 838"/>
          <p:cNvSpPr txBox="1"/>
          <p:nvPr>
            <p:ph idx="1" type="body"/>
          </p:nvPr>
        </p:nvSpPr>
        <p:spPr>
          <a:xfrm>
            <a:off x="382137" y="1119115"/>
            <a:ext cx="8560250" cy="5302948"/>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Pre-Billing – Semi-Monthly (2 cycles per month):</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Daily</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Import (AASARDBIMP)</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Crosswalk (DTBLXWLK)</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Summarization (ARDBSUMR)</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Accrual Form Import (GSIMPORT)</a:t>
            </a:r>
          </a:p>
          <a:p>
            <a:pPr indent="-155575" lvl="0" marL="231775" marR="0" rtl="0" algn="l">
              <a:spcBef>
                <a:spcPts val="300"/>
              </a:spcBef>
              <a:spcAft>
                <a:spcPts val="0"/>
              </a:spcAft>
              <a:buClr>
                <a:srgbClr val="AF242B"/>
              </a:buClr>
              <a:buFont typeface="Noto Sans Symbols"/>
              <a:buNone/>
            </a:pPr>
            <a:r>
              <a:t/>
            </a:r>
            <a:endParaRPr b="1" baseline="0" i="0" sz="1600" u="none"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Billing – Semi-Monthly (2 cycles per month):</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Day 5 and Day 20</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Automated Credit Application (ARCRDAPP)</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Outbound (GSIPACOUT)</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Bill Generation (ARBILLGEN)</a:t>
            </a:r>
          </a:p>
          <a:p>
            <a:pPr indent="-155575" lvl="0" marL="231775" marR="0" rtl="0" algn="l">
              <a:spcBef>
                <a:spcPts val="300"/>
              </a:spcBef>
              <a:spcAft>
                <a:spcPts val="0"/>
              </a:spcAft>
              <a:buClr>
                <a:srgbClr val="AF242B"/>
              </a:buClr>
              <a:buFont typeface="Noto Sans Symbols"/>
              <a:buNone/>
            </a:pPr>
            <a:r>
              <a:t/>
            </a:r>
            <a:endParaRPr b="1" baseline="0" i="0" sz="1600" u="none"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Receivables Management:</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Monthly – Day 2</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Allowance for Loss (ARALLOWLOS)</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Monthly – Day 4 (after BAAR_FLEET_4)</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Overdue Charges Generation (AROVERDUE)</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Dunning Generation (ARDUNNING)</a:t>
            </a:r>
          </a:p>
          <a:p>
            <a:pPr indent="-139700" lvl="1" marL="568325" marR="0" rtl="0" algn="l">
              <a:spcBef>
                <a:spcPts val="3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2" name="Shape 842"/>
        <p:cNvGrpSpPr/>
        <p:nvPr/>
      </p:nvGrpSpPr>
      <p:grpSpPr>
        <a:xfrm>
          <a:off x="0" y="0"/>
          <a:ext cx="0" cy="0"/>
          <a:chOff x="0" y="0"/>
          <a:chExt cx="0" cy="0"/>
        </a:xfrm>
      </p:grpSpPr>
      <p:sp>
        <p:nvSpPr>
          <p:cNvPr id="843" name="Shape 84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Telecom/WAN Business Lines: Overview</a:t>
            </a:r>
          </a:p>
        </p:txBody>
      </p:sp>
      <p:graphicFrame>
        <p:nvGraphicFramePr>
          <p:cNvPr id="844" name="Shape 844"/>
          <p:cNvGraphicFramePr/>
          <p:nvPr/>
        </p:nvGraphicFramePr>
        <p:xfrm>
          <a:off x="542260" y="1902175"/>
          <a:ext cx="3000000" cy="3000000"/>
        </p:xfrm>
        <a:graphic>
          <a:graphicData uri="http://schemas.openxmlformats.org/drawingml/2006/table">
            <a:tbl>
              <a:tblPr>
                <a:noFill/>
                <a:tableStyleId>{5C3E3792-1CD9-4CEA-A48E-1E2D74FBF250}</a:tableStyleId>
              </a:tblPr>
              <a:tblGrid>
                <a:gridCol w="2253800"/>
                <a:gridCol w="1160100"/>
                <a:gridCol w="1160100"/>
                <a:gridCol w="2697550"/>
                <a:gridCol w="1160100"/>
              </a:tblGrid>
              <a:tr h="323850">
                <a:tc>
                  <a:txBody>
                    <a:bodyPr>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Business Line Description</a:t>
                      </a:r>
                    </a:p>
                  </a:txBody>
                  <a:tcPr marT="9525" marB="0" marR="9525"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Pegasys</a:t>
                      </a:r>
                    </a:p>
                  </a:txBody>
                  <a:tcPr marT="9525" marB="0" marR="9525" marL="95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Source System</a:t>
                      </a:r>
                    </a:p>
                  </a:txBody>
                  <a:tcPr marT="9525" marB="0" marR="9525" marL="95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Billing Model</a:t>
                      </a:r>
                    </a:p>
                  </a:txBody>
                  <a:tcPr marT="9525" marB="0" marR="9525" marL="95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Billing Method</a:t>
                      </a:r>
                    </a:p>
                  </a:txBody>
                  <a:tcPr marT="9525" marB="0" marR="9525" marL="95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CCC0DA"/>
                    </a:solidFill>
                  </a:tcPr>
                </a:tc>
              </a:tr>
            </a:tbl>
          </a:graphicData>
        </a:graphic>
      </p:graphicFrame>
      <p:sp>
        <p:nvSpPr>
          <p:cNvPr id="845" name="Shape 84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46" name="Shape 84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847" name="Shape 847"/>
          <p:cNvGraphicFramePr/>
          <p:nvPr/>
        </p:nvGraphicFramePr>
        <p:xfrm>
          <a:off x="542260" y="2226068"/>
          <a:ext cx="3000000" cy="3000000"/>
        </p:xfrm>
        <a:graphic>
          <a:graphicData uri="http://schemas.openxmlformats.org/drawingml/2006/table">
            <a:tbl>
              <a:tblPr>
                <a:noFill/>
                <a:tableStyleId>{F278CBE9-F6C1-46AC-9299-6F8CD462B0C5}</a:tableStyleId>
              </a:tblPr>
              <a:tblGrid>
                <a:gridCol w="2253800"/>
                <a:gridCol w="1160100"/>
                <a:gridCol w="1160100"/>
                <a:gridCol w="2697550"/>
                <a:gridCol w="1160100"/>
              </a:tblGrid>
              <a:tr h="50737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ITS/Network Services/WAN</a:t>
                      </a:r>
                    </a:p>
                  </a:txBody>
                  <a:tcPr marT="9525" marB="0" marR="9525" marL="9145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ITSWAN</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TOPS, WITS, E-MORRIS</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DBR Only</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IPAC, Non-IPAC, Interfund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07375">
                <a:tc>
                  <a:txBody>
                    <a:bodyPr>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ITS/ Network Services/Regional Telecom</a:t>
                      </a:r>
                    </a:p>
                  </a:txBody>
                  <a:tcPr marT="9525" marB="0" marR="9525" marL="9145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1" baseline="0" i="0" lang="en-US" sz="1200" u="none" cap="none" strike="noStrike">
                          <a:solidFill>
                            <a:srgbClr val="000000"/>
                          </a:solidFill>
                          <a:latin typeface="Arial"/>
                          <a:ea typeface="Arial"/>
                          <a:cs typeface="Arial"/>
                          <a:sym typeface="Arial"/>
                        </a:rPr>
                        <a:t>ITSREGTEL</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TOPS, WITS, E-MORRIS</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DBR Only</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buSzPct val="25000"/>
                        <a:buNone/>
                      </a:pPr>
                      <a:r>
                        <a:rPr b="0" baseline="0" i="0" lang="en-US" sz="1200" u="none" cap="none" strike="noStrike">
                          <a:solidFill>
                            <a:srgbClr val="000000"/>
                          </a:solidFill>
                          <a:latin typeface="Arial"/>
                          <a:ea typeface="Arial"/>
                          <a:cs typeface="Arial"/>
                          <a:sym typeface="Arial"/>
                        </a:rPr>
                        <a:t>IPAC, Non-IPAC, Interfund</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1" name="Shape 851"/>
        <p:cNvGrpSpPr/>
        <p:nvPr/>
      </p:nvGrpSpPr>
      <p:grpSpPr>
        <a:xfrm>
          <a:off x="0" y="0"/>
          <a:ext cx="0" cy="0"/>
          <a:chOff x="0" y="0"/>
          <a:chExt cx="0" cy="0"/>
        </a:xfrm>
      </p:grpSpPr>
      <p:sp>
        <p:nvSpPr>
          <p:cNvPr id="852" name="Shape 85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Telecom/WAN Business Lines: Overview</a:t>
            </a:r>
          </a:p>
        </p:txBody>
      </p:sp>
      <p:sp>
        <p:nvSpPr>
          <p:cNvPr id="853" name="Shape 853"/>
          <p:cNvSpPr txBox="1"/>
          <p:nvPr>
            <p:ph idx="1" type="body"/>
          </p:nvPr>
        </p:nvSpPr>
        <p:spPr>
          <a:xfrm>
            <a:off x="382137" y="1119116"/>
            <a:ext cx="8761862" cy="57388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Record Telecom Vendors</a:t>
            </a:r>
            <a:r>
              <a:rPr b="0" baseline="0" i="0" lang="en-US" sz="1600" u="none" cap="none" strike="noStrike">
                <a:solidFill>
                  <a:schemeClr val="dk1"/>
                </a:solidFill>
                <a:latin typeface="Arial"/>
                <a:ea typeface="Arial"/>
                <a:cs typeface="Arial"/>
                <a:sym typeface="Arial"/>
              </a:rPr>
              <a:t> (Telecom/WAN):</a:t>
            </a:r>
          </a:p>
          <a:p>
            <a:pPr indent="-225425" lvl="1" marL="56832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Initiated via new Telecom Address Interface</a:t>
            </a:r>
          </a:p>
          <a:p>
            <a:pPr indent="-241300" lvl="2" marL="914400" marR="0" rtl="0" algn="l">
              <a:spcBef>
                <a:spcPts val="800"/>
              </a:spcBef>
              <a:spcAft>
                <a:spcPts val="0"/>
              </a:spcAft>
              <a:buClr>
                <a:srgbClr val="AF242B"/>
              </a:buClr>
              <a:buSzPct val="75000"/>
              <a:buFont typeface="Noto Sans Symbols"/>
              <a:buChar char="•"/>
            </a:pPr>
            <a:r>
              <a:rPr b="0" baseline="0" i="0" lang="en-US" sz="1400" u="sng" cap="none" strike="noStrike">
                <a:solidFill>
                  <a:schemeClr val="dk1"/>
                </a:solidFill>
                <a:latin typeface="Arial"/>
                <a:ea typeface="Arial"/>
                <a:cs typeface="Arial"/>
                <a:sym typeface="Arial"/>
              </a:rPr>
              <a:t>Source systems</a:t>
            </a:r>
            <a:r>
              <a:rPr b="0" baseline="0" i="0" lang="en-US" sz="1400" u="none" cap="none" strike="noStrike">
                <a:solidFill>
                  <a:schemeClr val="dk1"/>
                </a:solidFill>
                <a:latin typeface="Arial"/>
                <a:ea typeface="Arial"/>
                <a:cs typeface="Arial"/>
                <a:sym typeface="Arial"/>
              </a:rPr>
              <a:t>: </a:t>
            </a:r>
          </a:p>
          <a:p>
            <a:pPr indent="-231775" lvl="3" marL="126047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Telecommunications Ordering and Pricing System (TOPS)</a:t>
            </a:r>
          </a:p>
          <a:p>
            <a:pPr indent="-231775" lvl="3" marL="126047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Washington Interagency Telecommunications System (WITS)</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Revenue Recognition:</a:t>
            </a:r>
          </a:p>
          <a:p>
            <a:pPr indent="-225425" lvl="1" marL="56832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Initiated via receipt of DBRs from new Telecom/WAN Billing Interface</a:t>
            </a:r>
          </a:p>
          <a:p>
            <a:pPr indent="-241300" lvl="2" marL="914400" marR="0" rtl="0" algn="l">
              <a:spcBef>
                <a:spcPts val="800"/>
              </a:spcBef>
              <a:spcAft>
                <a:spcPts val="0"/>
              </a:spcAft>
              <a:buClr>
                <a:srgbClr val="AF242B"/>
              </a:buClr>
              <a:buSzPct val="75000"/>
              <a:buFont typeface="Noto Sans Symbols"/>
              <a:buChar char="•"/>
            </a:pPr>
            <a:r>
              <a:rPr b="0" baseline="0" i="0" lang="en-US" sz="1400" u="sng" cap="none" strike="noStrike">
                <a:solidFill>
                  <a:schemeClr val="dk1"/>
                </a:solidFill>
                <a:latin typeface="Arial"/>
                <a:ea typeface="Arial"/>
                <a:cs typeface="Arial"/>
                <a:sym typeface="Arial"/>
              </a:rPr>
              <a:t>Source systems</a:t>
            </a:r>
            <a:r>
              <a:rPr b="0" baseline="0" i="0" lang="en-US" sz="1400" u="none" cap="none" strike="noStrike">
                <a:solidFill>
                  <a:schemeClr val="dk1"/>
                </a:solidFill>
                <a:latin typeface="Arial"/>
                <a:ea typeface="Arial"/>
                <a:cs typeface="Arial"/>
                <a:sym typeface="Arial"/>
              </a:rPr>
              <a:t>: </a:t>
            </a:r>
          </a:p>
          <a:p>
            <a:pPr indent="-231775" lvl="3" marL="126047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Telecom Ordering and Pricing System (TOPS)</a:t>
            </a:r>
          </a:p>
          <a:p>
            <a:pPr indent="-231775" lvl="3" marL="126047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Washington Interagency Telecommunications System (WITS)</a:t>
            </a:r>
          </a:p>
          <a:p>
            <a:pPr indent="-231775" lvl="3" marL="126047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E-Enhanced Monthly On-Line Records and Reports of Information Technology Service (E-MORRIS)</a:t>
            </a:r>
          </a:p>
          <a:p>
            <a:pPr indent="-241300" lvl="2" marL="914400"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DBR Import/Crosswalk/Summarization generates Pegasys BDs/NVs</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Billing-Based Collections:</a:t>
            </a:r>
          </a:p>
          <a:p>
            <a:pPr indent="-225425" lvl="1" marL="56832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Received via IPAC, Lockbox, manual Checks,  EFT, and Credit Card (Pay.gov)</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Revenue Accruals:</a:t>
            </a:r>
          </a:p>
          <a:p>
            <a:pPr indent="-225425" lvl="1" marL="568325" marR="0" rtl="0" algn="l">
              <a:spcBef>
                <a:spcPts val="800"/>
              </a:spcBef>
              <a:spcAft>
                <a:spcPts val="40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Telecom Revenue Accrual Interface</a:t>
            </a:r>
          </a:p>
        </p:txBody>
      </p:sp>
      <p:sp>
        <p:nvSpPr>
          <p:cNvPr id="854" name="Shape 85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55" name="Shape 855"/>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9" name="Shape 859"/>
        <p:cNvGrpSpPr/>
        <p:nvPr/>
      </p:nvGrpSpPr>
      <p:grpSpPr>
        <a:xfrm>
          <a:off x="0" y="0"/>
          <a:ext cx="0" cy="0"/>
          <a:chOff x="0" y="0"/>
          <a:chExt cx="0" cy="0"/>
        </a:xfrm>
      </p:grpSpPr>
      <p:sp>
        <p:nvSpPr>
          <p:cNvPr id="860" name="Shape 86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Telecom/WAN Business Lines: Batch Jobs</a:t>
            </a:r>
          </a:p>
        </p:txBody>
      </p:sp>
      <p:sp>
        <p:nvSpPr>
          <p:cNvPr id="861" name="Shape 86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62" name="Shape 86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863" name="Shape 863"/>
          <p:cNvGraphicFramePr/>
          <p:nvPr/>
        </p:nvGraphicFramePr>
        <p:xfrm>
          <a:off x="491318" y="1237504"/>
          <a:ext cx="3000000" cy="3000000"/>
        </p:xfrm>
        <a:graphic>
          <a:graphicData uri="http://schemas.openxmlformats.org/drawingml/2006/table">
            <a:tbl>
              <a:tblPr bandRow="1" firstRow="1">
                <a:noFill/>
                <a:tableStyleId>{B5762C4A-BA01-4326-9A11-DB43F24858E8}</a:tableStyleId>
              </a:tblPr>
              <a:tblGrid>
                <a:gridCol w="2060800"/>
                <a:gridCol w="3562075"/>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6">
                  <a:txBody>
                    <a:bodyPr>
                      <a:noAutofit/>
                    </a:bodyPr>
                    <a:lstStyle/>
                    <a:p>
                      <a:pPr indent="0" lvl="0" marL="0" marR="0" rtl="0" algn="l">
                        <a:spcBef>
                          <a:spcPts val="0"/>
                        </a:spcBef>
                        <a:buSzPct val="25000"/>
                        <a:buNone/>
                      </a:pPr>
                      <a:r>
                        <a:rPr baseline="0" lang="en-US" sz="1600" u="none" cap="none" strike="noStrike"/>
                        <a:t>Billing</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Detail Billing Record Import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AASARDBIMP</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Detail Billing Record Crosswalk</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DTBLXWLK</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Detail Billing Record Summarization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ARDBSUMR</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Automated Credit Application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ARCRDAPP</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Outbound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GSIPACOUT</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A/R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ARBILLGEN</a:t>
                      </a:r>
                    </a:p>
                  </a:txBody>
                  <a:tcPr marT="45725" marB="45725" marR="91450" marL="91450" anchor="ctr"/>
                </a:tc>
              </a:tr>
              <a:tr h="370850">
                <a:tc rowSpan="4">
                  <a:txBody>
                    <a:bodyPr>
                      <a:noAutofit/>
                    </a:bodyPr>
                    <a:lstStyle/>
                    <a:p>
                      <a:pPr indent="0" lvl="0" marL="0" marR="0" rtl="0" algn="l">
                        <a:spcBef>
                          <a:spcPts val="0"/>
                        </a:spcBef>
                        <a:buSzPct val="25000"/>
                        <a:buNone/>
                      </a:pPr>
                      <a:r>
                        <a:rPr baseline="0" lang="en-US" sz="1600" u="none" cap="none" strike="noStrike"/>
                        <a:t>Collections</a:t>
                      </a:r>
                    </a:p>
                  </a:txBody>
                  <a:tcPr marT="45725" marB="45725" marR="91450" marL="91450" anchor="ctr">
                    <a:solidFill>
                      <a:srgbClr val="E8E8EF"/>
                    </a:solidFill>
                  </a:tcPr>
                </a:tc>
                <a:tc>
                  <a:txBody>
                    <a:bodyPr>
                      <a:noAutofit/>
                    </a:bodyPr>
                    <a:lstStyle/>
                    <a:p>
                      <a:pPr indent="0" lvl="0" marL="0" marR="0" rtl="0" algn="l">
                        <a:spcBef>
                          <a:spcPts val="0"/>
                        </a:spcBef>
                        <a:buSzPct val="25000"/>
                        <a:buNone/>
                      </a:pPr>
                      <a:r>
                        <a:rPr baseline="0" lang="en-US" sz="1600" u="none" cap="none" strike="noStrike"/>
                        <a:t>IPAC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Lockbox</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ITARLOCKRE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ARCIRIN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Detail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TRSDETAIL</a:t>
                      </a:r>
                    </a:p>
                  </a:txBody>
                  <a:tcPr marT="45725" marB="45725" marR="91450" marL="91450" anchor="ctr"/>
                </a:tc>
              </a:tr>
              <a:tr h="370850">
                <a:tc rowSpan="4">
                  <a:txBody>
                    <a:bodyPr>
                      <a:noAutofit/>
                    </a:bodyPr>
                    <a:lstStyle/>
                    <a:p>
                      <a:pPr indent="0" lvl="0" marL="0" marR="0" rtl="0" algn="l">
                        <a:spcBef>
                          <a:spcPts val="0"/>
                        </a:spcBef>
                        <a:buSzPct val="25000"/>
                        <a:buNone/>
                      </a:pPr>
                      <a:r>
                        <a:rPr baseline="0" lang="en-US" sz="1600" u="none" cap="none" strike="noStrike"/>
                        <a:t>Delinquency Management</a:t>
                      </a:r>
                    </a:p>
                  </a:txBody>
                  <a:tcPr marT="45725" marB="45725" marR="91450" marL="91450" anchor="ctr">
                    <a:solidFill>
                      <a:srgbClr val="CDCDDE"/>
                    </a:solidFill>
                  </a:tcPr>
                </a:tc>
                <a:tc>
                  <a:txBody>
                    <a:bodyPr>
                      <a:noAutofit/>
                    </a:bodyPr>
                    <a:lstStyle/>
                    <a:p>
                      <a:pPr indent="0" lvl="0" marL="0" marR="0" rtl="0" algn="l">
                        <a:spcBef>
                          <a:spcPts val="0"/>
                        </a:spcBef>
                        <a:buSzPct val="25000"/>
                        <a:buNone/>
                      </a:pPr>
                      <a:r>
                        <a:rPr baseline="0" lang="en-US" sz="1600" u="none" cap="none" strike="noStrike"/>
                        <a:t>Dunning Notice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ARDUNNING</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Overdue Charges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AROVERDUE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Allowance for Loss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ARALLOWLOS</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TROR Selection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ERTROR</a:t>
                      </a:r>
                    </a:p>
                  </a:txBody>
                  <a:tcPr marT="45725" marB="45725" marR="91450" marL="91450" anchor="ctr"/>
                </a:tc>
              </a:tr>
            </a:tbl>
          </a:graphicData>
        </a:graphic>
      </p:graphicFrame>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7" name="Shape 867"/>
        <p:cNvGrpSpPr/>
        <p:nvPr/>
      </p:nvGrpSpPr>
      <p:grpSpPr>
        <a:xfrm>
          <a:off x="0" y="0"/>
          <a:ext cx="0" cy="0"/>
          <a:chOff x="0" y="0"/>
          <a:chExt cx="0" cy="0"/>
        </a:xfrm>
      </p:grpSpPr>
      <p:sp>
        <p:nvSpPr>
          <p:cNvPr id="868" name="Shape 86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Telecom Business Line: Cycles Overview</a:t>
            </a:r>
          </a:p>
        </p:txBody>
      </p:sp>
      <p:sp>
        <p:nvSpPr>
          <p:cNvPr id="869" name="Shape 86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70" name="Shape 87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871" name="Shape 871"/>
          <p:cNvSpPr txBox="1"/>
          <p:nvPr>
            <p:ph idx="1" type="body"/>
          </p:nvPr>
        </p:nvSpPr>
        <p:spPr>
          <a:xfrm>
            <a:off x="382137" y="1119116"/>
            <a:ext cx="8560250" cy="50149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Pre-Billing:</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Day 23 and Daily – 24th to last day of month</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Import (AASARDBIMP)</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Crosswalk (DTBLXWLK)</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Summarization (ARDBSUMR)</a:t>
            </a:r>
          </a:p>
          <a:p>
            <a:pPr indent="-155575" lvl="0" marL="231775" marR="0" rtl="0" algn="l">
              <a:spcBef>
                <a:spcPts val="300"/>
              </a:spcBef>
              <a:spcAft>
                <a:spcPts val="0"/>
              </a:spcAft>
              <a:buClr>
                <a:srgbClr val="AF242B"/>
              </a:buClr>
              <a:buFont typeface="Noto Sans Symbols"/>
              <a:buNone/>
            </a:pPr>
            <a:r>
              <a:t/>
            </a:r>
            <a:endParaRPr b="1" baseline="0" i="0" sz="1600" u="none"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Billing – monthly:</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Day 5</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Automated Credit Application (ARCRDAPP)</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Outbound (GSIPACOUT)</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Bill Generation (ARBILLGEN)</a:t>
            </a:r>
          </a:p>
          <a:p>
            <a:pPr indent="-155575" lvl="0" marL="231775" marR="0" rtl="0" algn="l">
              <a:spcBef>
                <a:spcPts val="300"/>
              </a:spcBef>
              <a:spcAft>
                <a:spcPts val="0"/>
              </a:spcAft>
              <a:buClr>
                <a:srgbClr val="AF242B"/>
              </a:buClr>
              <a:buFont typeface="Noto Sans Symbols"/>
              <a:buNone/>
            </a:pPr>
            <a:r>
              <a:t/>
            </a:r>
            <a:endParaRPr b="1" baseline="0" i="0" sz="1600" u="none"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Receivables Management:</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Monthly – Day 2</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Allowance for Loss (ARALLOWLOS)</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Monthly – Day 4 (after BAAR_FLEET_4)</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Overdue Charges Generation (AROVERDUE)</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Dunning Generation (ARDUNNING)</a:t>
            </a: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5" name="Shape 875"/>
        <p:cNvGrpSpPr/>
        <p:nvPr/>
      </p:nvGrpSpPr>
      <p:grpSpPr>
        <a:xfrm>
          <a:off x="0" y="0"/>
          <a:ext cx="0" cy="0"/>
          <a:chOff x="0" y="0"/>
          <a:chExt cx="0" cy="0"/>
        </a:xfrm>
      </p:grpSpPr>
      <p:sp>
        <p:nvSpPr>
          <p:cNvPr id="876" name="Shape 876"/>
          <p:cNvSpPr/>
          <p:nvPr/>
        </p:nvSpPr>
        <p:spPr>
          <a:xfrm>
            <a:off x="7697971" y="5943600"/>
            <a:ext cx="1275906" cy="91440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877" name="Shape 877"/>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WAN Business Line: Cycles Overview</a:t>
            </a:r>
          </a:p>
        </p:txBody>
      </p:sp>
      <p:sp>
        <p:nvSpPr>
          <p:cNvPr id="878" name="Shape 87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879" name="Shape 87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880" name="Shape 880"/>
          <p:cNvSpPr txBox="1"/>
          <p:nvPr>
            <p:ph idx="1" type="body"/>
          </p:nvPr>
        </p:nvSpPr>
        <p:spPr>
          <a:xfrm>
            <a:off x="382137" y="1119116"/>
            <a:ext cx="5465769" cy="50149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Pre-Billing:</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Day 10</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Import (AASARDBIMP)</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Crosswalk (DTBLXWLK)</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Summarization (ARDBSUMR)</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Automated Credit Application (ARCRDAPP)</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Daily – 24th to last day of month</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Import (AASARDBIMP)</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Crosswalk (DTBLXWLK)</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DBR Summarization (ARDBSUMR)</a:t>
            </a:r>
          </a:p>
          <a:p>
            <a:pPr indent="-155575" lvl="0" marL="231775" marR="0" rtl="0" algn="l">
              <a:spcBef>
                <a:spcPts val="300"/>
              </a:spcBef>
              <a:spcAft>
                <a:spcPts val="0"/>
              </a:spcAft>
              <a:buClr>
                <a:srgbClr val="AF242B"/>
              </a:buClr>
              <a:buFont typeface="Noto Sans Symbols"/>
              <a:buNone/>
            </a:pPr>
            <a:r>
              <a:t/>
            </a:r>
            <a:endParaRPr b="1" baseline="0" i="0" sz="1600" u="none"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Billing – monthly:</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Day 11</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Outbound (GSIPACOUT)</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Bill Generation (ARBILLGEN)</a:t>
            </a:r>
          </a:p>
          <a:p>
            <a:pPr indent="-155575" lvl="0" marL="231775" marR="0" rtl="0" algn="l">
              <a:spcBef>
                <a:spcPts val="300"/>
              </a:spcBef>
              <a:spcAft>
                <a:spcPts val="0"/>
              </a:spcAft>
              <a:buClr>
                <a:srgbClr val="AF242B"/>
              </a:buClr>
              <a:buFont typeface="Noto Sans Symbols"/>
              <a:buNone/>
            </a:pPr>
            <a:r>
              <a:t/>
            </a:r>
            <a:endParaRPr b="1" baseline="0" i="0" sz="1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881" name="Shape 881"/>
          <p:cNvSpPr txBox="1"/>
          <p:nvPr/>
        </p:nvSpPr>
        <p:spPr>
          <a:xfrm>
            <a:off x="4359348" y="4210489"/>
            <a:ext cx="4784648" cy="228524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rgbClr val="000000"/>
                </a:solidFill>
                <a:latin typeface="Arial"/>
                <a:ea typeface="Arial"/>
                <a:cs typeface="Arial"/>
                <a:sym typeface="Arial"/>
              </a:rPr>
              <a:t>Receivables Management:</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Monthly – Day 2</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Allowance for Loss (ARALLOWLOS)</a:t>
            </a:r>
          </a:p>
          <a:p>
            <a:pPr indent="-225425" lvl="1" marL="568325" marR="0" rtl="0" algn="l">
              <a:spcBef>
                <a:spcPts val="3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Monthly – Day 4 (after BAAR_FLEET_4):</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Overdue Charges Generation (AROVERDUE)</a:t>
            </a:r>
          </a:p>
          <a:p>
            <a:pPr indent="-241300" lvl="2" marL="914400" marR="0" rtl="0" algn="l">
              <a:spcBef>
                <a:spcPts val="300"/>
              </a:spcBef>
              <a:spcAft>
                <a:spcPts val="0"/>
              </a:spcAft>
              <a:buClr>
                <a:srgbClr val="AF242B"/>
              </a:buClr>
              <a:buSzPct val="75000"/>
              <a:buFont typeface="Noto Sans Symbols"/>
              <a:buChar char="•"/>
            </a:pPr>
            <a:r>
              <a:rPr b="0" baseline="0" i="0" lang="en-US" sz="1600" u="none" cap="none" strike="noStrike">
                <a:solidFill>
                  <a:srgbClr val="000000"/>
                </a:solidFill>
                <a:latin typeface="Arial"/>
                <a:ea typeface="Arial"/>
                <a:cs typeface="Arial"/>
                <a:sym typeface="Arial"/>
              </a:rPr>
              <a:t>Dunning Generation (ARDUNNING)</a:t>
            </a:r>
          </a:p>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5" name="Shape 885"/>
        <p:cNvGrpSpPr/>
        <p:nvPr/>
      </p:nvGrpSpPr>
      <p:grpSpPr>
        <a:xfrm>
          <a:off x="0" y="0"/>
          <a:ext cx="0" cy="0"/>
          <a:chOff x="0" y="0"/>
          <a:chExt cx="0" cy="0"/>
        </a:xfrm>
      </p:grpSpPr>
      <p:sp>
        <p:nvSpPr>
          <p:cNvPr id="886" name="Shape 88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Services Business Line: Overview</a:t>
            </a:r>
          </a:p>
        </p:txBody>
      </p:sp>
      <p:sp>
        <p:nvSpPr>
          <p:cNvPr id="887" name="Shape 887"/>
          <p:cNvSpPr txBox="1"/>
          <p:nvPr>
            <p:ph idx="1" type="body"/>
          </p:nvPr>
        </p:nvSpPr>
        <p:spPr>
          <a:xfrm>
            <a:off x="382137" y="1119116"/>
            <a:ext cx="8761862" cy="57388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Agreement Processing:</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Manual creation of agreements (USIP and Other Clients)</a:t>
            </a:r>
          </a:p>
          <a:p>
            <a:pPr indent="-241300" lvl="2" marL="914400" marR="0" rtl="0" algn="l">
              <a:spcBef>
                <a:spcPts val="8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Agreement type</a:t>
            </a:r>
            <a:r>
              <a:rPr b="0" baseline="0" i="0" lang="en-US" sz="1600" u="none" cap="none" strike="noStrike">
                <a:solidFill>
                  <a:schemeClr val="dk1"/>
                </a:solidFill>
                <a:latin typeface="Arial"/>
                <a:ea typeface="Arial"/>
                <a:cs typeface="Arial"/>
                <a:sym typeface="Arial"/>
              </a:rPr>
              <a:t>: External Direct (Document Category ED) &gt; IPAC and Non-IPAC</a:t>
            </a:r>
          </a:p>
          <a:p>
            <a:pPr indent="-241300" lvl="2" marL="914400" marR="0" rtl="0" algn="l">
              <a:spcBef>
                <a:spcPts val="8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Billing frequency</a:t>
            </a:r>
            <a:r>
              <a:rPr b="0" baseline="0" i="0" lang="en-US" sz="1600" u="none" cap="none" strike="noStrike">
                <a:solidFill>
                  <a:schemeClr val="dk1"/>
                </a:solidFill>
                <a:latin typeface="Arial"/>
                <a:ea typeface="Arial"/>
                <a:cs typeface="Arial"/>
                <a:sym typeface="Arial"/>
              </a:rPr>
              <a:t>: monthly, quarterly, annually</a:t>
            </a:r>
          </a:p>
          <a:p>
            <a:pPr indent="-241300" lvl="2" marL="914400" marR="0" rtl="0" algn="l">
              <a:spcBef>
                <a:spcPts val="8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Bill amount determined via</a:t>
            </a:r>
            <a:r>
              <a:rPr b="0" baseline="0" i="0" lang="en-US" sz="1600" u="none" cap="none" strike="noStrike">
                <a:solidFill>
                  <a:schemeClr val="dk1"/>
                </a:solidFill>
                <a:latin typeface="Arial"/>
                <a:ea typeface="Arial"/>
                <a:cs typeface="Arial"/>
                <a:sym typeface="Arial"/>
              </a:rPr>
              <a:t>:</a:t>
            </a:r>
          </a:p>
          <a:p>
            <a:pPr indent="-231775" lvl="3" marL="126047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Actual Spending – USIP</a:t>
            </a:r>
          </a:p>
          <a:p>
            <a:pPr indent="-231775" lvl="3" marL="126047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Agreement Charges – All other non-USIP</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Non-agreement based processing:</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Manual creation of non-PCAS/non-DBR Billing Documents</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Advance Collection via:</a:t>
            </a:r>
          </a:p>
          <a:p>
            <a:pPr indent="-225425" lvl="1" marL="56832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IPACOUT/IPACIN to record advance collection</a:t>
            </a:r>
          </a:p>
          <a:p>
            <a:pPr indent="-225425" lvl="1" marL="56832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Debit Voucher chargeback of Advance Payments</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Revenue Recorded by:</a:t>
            </a:r>
          </a:p>
          <a:p>
            <a:pPr indent="-225425" lvl="1" marL="56832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Bill monthly via PCPROJBILL</a:t>
            </a:r>
          </a:p>
          <a:p>
            <a:pPr indent="-231775" lvl="0" marL="231775" marR="0" rtl="0" algn="l">
              <a:spcBef>
                <a:spcPts val="8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Accruals:</a:t>
            </a:r>
          </a:p>
          <a:p>
            <a:pPr indent="-225425" lvl="1" marL="568325" marR="0" rtl="0" algn="l">
              <a:spcBef>
                <a:spcPts val="8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Monthly self-reversing accruals via PCACCRUE for agreement based billing</a:t>
            </a:r>
          </a:p>
          <a:p>
            <a:pPr indent="-155575" lvl="0" marL="231775" marR="0" rtl="0" algn="l">
              <a:spcBef>
                <a:spcPts val="80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888" name="Shape 88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89" name="Shape 88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3" name="Shape 893"/>
        <p:cNvGrpSpPr/>
        <p:nvPr/>
      </p:nvGrpSpPr>
      <p:grpSpPr>
        <a:xfrm>
          <a:off x="0" y="0"/>
          <a:ext cx="0" cy="0"/>
          <a:chOff x="0" y="0"/>
          <a:chExt cx="0" cy="0"/>
        </a:xfrm>
      </p:grpSpPr>
      <p:sp>
        <p:nvSpPr>
          <p:cNvPr id="894" name="Shape 894"/>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Services Business Line: Batch Jobs</a:t>
            </a:r>
          </a:p>
        </p:txBody>
      </p:sp>
      <p:sp>
        <p:nvSpPr>
          <p:cNvPr id="895" name="Shape 89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96" name="Shape 89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graphicFrame>
        <p:nvGraphicFramePr>
          <p:cNvPr id="897" name="Shape 897"/>
          <p:cNvGraphicFramePr/>
          <p:nvPr/>
        </p:nvGraphicFramePr>
        <p:xfrm>
          <a:off x="491318" y="1397000"/>
          <a:ext cx="3000000" cy="3000000"/>
        </p:xfrm>
        <a:graphic>
          <a:graphicData uri="http://schemas.openxmlformats.org/drawingml/2006/table">
            <a:tbl>
              <a:tblPr bandRow="1" firstRow="1">
                <a:noFill/>
                <a:tableStyleId>{1F0DD923-D3BA-4475-85CF-5B39F1093D50}</a:tableStyleId>
              </a:tblPr>
              <a:tblGrid>
                <a:gridCol w="2060800"/>
                <a:gridCol w="3562075"/>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4">
                  <a:txBody>
                    <a:bodyPr>
                      <a:noAutofit/>
                    </a:bodyPr>
                    <a:lstStyle/>
                    <a:p>
                      <a:pPr indent="0" lvl="0" marL="0" marR="0" rtl="0" algn="l">
                        <a:spcBef>
                          <a:spcPts val="0"/>
                        </a:spcBef>
                        <a:buSzPct val="25000"/>
                        <a:buNone/>
                      </a:pPr>
                      <a:r>
                        <a:rPr baseline="0" lang="en-US" sz="1600" u="none" cap="none" strike="noStrike"/>
                        <a:t>Billing</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 Project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PCPROJBILL</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Automated Credit Application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ARCRDAPP</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Outbound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IPACOUT</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A/R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ARBILLGEN</a:t>
                      </a:r>
                    </a:p>
                  </a:txBody>
                  <a:tcPr marT="45725" marB="45725" marR="91450" marL="91450" anchor="ctr"/>
                </a:tc>
              </a:tr>
              <a:tr h="370850">
                <a:tc rowSpan="3">
                  <a:txBody>
                    <a:bodyPr>
                      <a:noAutofit/>
                    </a:bodyPr>
                    <a:lstStyle/>
                    <a:p>
                      <a:pPr indent="0" lvl="0" marL="0" marR="0" rtl="0" algn="l">
                        <a:spcBef>
                          <a:spcPts val="0"/>
                        </a:spcBef>
                        <a:buSzPct val="25000"/>
                        <a:buNone/>
                      </a:pPr>
                      <a:r>
                        <a:rPr baseline="0" lang="en-US" sz="1600" u="none" cap="none" strike="noStrike"/>
                        <a:t>Collections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IPACIN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IPACIN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ARCIRIN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Detail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TRSDETAIL</a:t>
                      </a:r>
                    </a:p>
                  </a:txBody>
                  <a:tcPr marT="45725" marB="45725" marR="91450" marL="91450" anchor="ctr"/>
                </a:tc>
              </a:tr>
              <a:tr h="370850">
                <a:tc rowSpan="2">
                  <a:txBody>
                    <a:bodyPr>
                      <a:noAutofit/>
                    </a:bodyPr>
                    <a:lstStyle/>
                    <a:p>
                      <a:pPr indent="0" lvl="0" marL="0" marR="0" rtl="0" algn="l">
                        <a:spcBef>
                          <a:spcPts val="0"/>
                        </a:spcBef>
                        <a:buSzPct val="25000"/>
                        <a:buNone/>
                      </a:pPr>
                      <a:r>
                        <a:rPr baseline="0" lang="en-US" sz="1600" u="none" cap="none" strike="noStrike"/>
                        <a:t>Agreement Management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 Agreement Novation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PCASAGRNOV</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Annual Close Expiring Unfilled Customer Order Reversal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ACCSTORRVS</a:t>
                      </a:r>
                    </a:p>
                  </a:txBody>
                  <a:tcPr marT="45725" marB="45725" marR="91450" marL="91450" anchor="ctr"/>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Project Phases</a:t>
            </a:r>
          </a:p>
        </p:txBody>
      </p:sp>
      <p:sp>
        <p:nvSpPr>
          <p:cNvPr id="372" name="Shape 372"/>
          <p:cNvSpPr txBox="1"/>
          <p:nvPr>
            <p:ph idx="1" type="body"/>
          </p:nvPr>
        </p:nvSpPr>
        <p:spPr>
          <a:xfrm>
            <a:off x="712787" y="1345474"/>
            <a:ext cx="8229600" cy="4788626"/>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Billing and Accounts Receivable Project (BAAR) Implementation is made up of </a:t>
            </a:r>
            <a:r>
              <a:rPr b="1" baseline="0" i="0" lang="en-US" sz="2000" u="none" cap="none" strike="noStrike">
                <a:solidFill>
                  <a:schemeClr val="dk1"/>
                </a:solidFill>
                <a:latin typeface="Arial"/>
                <a:ea typeface="Arial"/>
                <a:cs typeface="Arial"/>
                <a:sym typeface="Arial"/>
              </a:rPr>
              <a:t>3 phases</a:t>
            </a:r>
            <a:r>
              <a:rPr b="0" baseline="0" i="0" lang="en-US" sz="2000" u="none" cap="none" strike="noStrike">
                <a:solidFill>
                  <a:schemeClr val="dk1"/>
                </a:solidFill>
                <a:latin typeface="Arial"/>
                <a:ea typeface="Arial"/>
                <a:cs typeface="Arial"/>
                <a:sym typeface="Arial"/>
              </a:rPr>
              <a:t>: </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Phase 1</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Accounts Receivable (AR) module of Pegasys turned on</a:t>
            </a:r>
          </a:p>
          <a:p>
            <a:pPr indent="-203200" lvl="2" marL="914400" marR="0" rtl="0" algn="l">
              <a:spcBef>
                <a:spcPts val="12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Phase 2</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New features and business lines implemented</a:t>
            </a:r>
          </a:p>
          <a:p>
            <a:pPr indent="-187325" lvl="1" marL="568325" marR="0" rtl="0" algn="l">
              <a:spcBef>
                <a:spcPts val="1200"/>
              </a:spcBef>
              <a:spcAft>
                <a:spcPts val="0"/>
              </a:spcAft>
              <a:buClr>
                <a:srgbClr val="AF242B"/>
              </a:buClr>
              <a:buFont typeface="Noto Sans Symbols"/>
              <a:buNone/>
            </a:pPr>
            <a:r>
              <a:t/>
            </a:r>
            <a:endParaRPr b="0" baseline="0" i="0" sz="800" u="sng" cap="none" strike="noStrike">
              <a:solidFill>
                <a:schemeClr val="dk1"/>
              </a:solidFill>
              <a:latin typeface="Arial"/>
              <a:ea typeface="Arial"/>
              <a:cs typeface="Arial"/>
              <a:sym typeface="Arial"/>
            </a:endParaRP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Phase 3</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Additional features and business lines will be implemented</a:t>
            </a:r>
          </a:p>
          <a:p>
            <a:pPr indent="-241300" lvl="2" marL="914400"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National Electronic Accounting and Reporting (NEAR) will be fully retired</a:t>
            </a:r>
          </a:p>
        </p:txBody>
      </p:sp>
      <p:sp>
        <p:nvSpPr>
          <p:cNvPr id="373" name="Shape 37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74" name="Shape 374"/>
          <p:cNvSpPr txBox="1"/>
          <p:nvPr>
            <p:ph idx="11" type="ftr"/>
          </p:nvPr>
        </p:nvSpPr>
        <p:spPr>
          <a:xfrm>
            <a:off x="35922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1" name="Shape 901"/>
        <p:cNvGrpSpPr/>
        <p:nvPr/>
      </p:nvGrpSpPr>
      <p:grpSpPr>
        <a:xfrm>
          <a:off x="0" y="0"/>
          <a:ext cx="0" cy="0"/>
          <a:chOff x="0" y="0"/>
          <a:chExt cx="0" cy="0"/>
        </a:xfrm>
      </p:grpSpPr>
      <p:sp>
        <p:nvSpPr>
          <p:cNvPr id="902" name="Shape 90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Services Business Line: Batch Jobs</a:t>
            </a:r>
          </a:p>
        </p:txBody>
      </p:sp>
      <p:sp>
        <p:nvSpPr>
          <p:cNvPr id="903" name="Shape 90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04" name="Shape 90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graphicFrame>
        <p:nvGraphicFramePr>
          <p:cNvPr id="905" name="Shape 905"/>
          <p:cNvGraphicFramePr/>
          <p:nvPr/>
        </p:nvGraphicFramePr>
        <p:xfrm>
          <a:off x="491318" y="1397000"/>
          <a:ext cx="3000000" cy="3000000"/>
        </p:xfrm>
        <a:graphic>
          <a:graphicData uri="http://schemas.openxmlformats.org/drawingml/2006/table">
            <a:tbl>
              <a:tblPr bandRow="1" firstRow="1">
                <a:noFill/>
                <a:tableStyleId>{CE6430E7-9491-4679-80B8-9B014694E849}</a:tableStyleId>
              </a:tblPr>
              <a:tblGrid>
                <a:gridCol w="1924325"/>
                <a:gridCol w="3698550"/>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4">
                  <a:txBody>
                    <a:bodyPr>
                      <a:noAutofit/>
                    </a:bodyPr>
                    <a:lstStyle/>
                    <a:p>
                      <a:pPr indent="0" lvl="0" marL="0" marR="0" rtl="0" algn="l">
                        <a:spcBef>
                          <a:spcPts val="0"/>
                        </a:spcBef>
                        <a:buSzPct val="25000"/>
                        <a:buNone/>
                      </a:pPr>
                      <a:r>
                        <a:rPr baseline="0" lang="en-US" sz="1600" u="none" cap="none" strike="noStrike"/>
                        <a:t>Delinquency Management</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Dunning Notice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ARDUNNING</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Overdue Charges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AROVERDUE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Allowance for Loss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ARALLOWLOS</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TROR Selection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ERTROR</a:t>
                      </a:r>
                    </a:p>
                  </a:txBody>
                  <a:tcPr marT="45725" marB="45725" marR="91450" marL="91450" anchor="ctr"/>
                </a:tc>
              </a:tr>
            </a:tbl>
          </a:graphicData>
        </a:graphic>
      </p:graphicFrame>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sp>
        <p:nvSpPr>
          <p:cNvPr id="910" name="Shape 910"/>
          <p:cNvSpPr txBox="1"/>
          <p:nvPr>
            <p:ph type="title"/>
          </p:nvPr>
        </p:nvSpPr>
        <p:spPr>
          <a:xfrm>
            <a:off x="455612" y="331787"/>
            <a:ext cx="8355011"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Services Business Line: Cycles Overview</a:t>
            </a:r>
          </a:p>
        </p:txBody>
      </p:sp>
      <p:sp>
        <p:nvSpPr>
          <p:cNvPr id="911" name="Shape 91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12" name="Shape 91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13" name="Shape 913"/>
          <p:cNvSpPr txBox="1"/>
          <p:nvPr>
            <p:ph idx="1" type="body"/>
          </p:nvPr>
        </p:nvSpPr>
        <p:spPr>
          <a:xfrm>
            <a:off x="382137" y="1119116"/>
            <a:ext cx="8560250" cy="50149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Billing:</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Day 20</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PCProjBill (PCPROJBILL)</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Credit Application (ARCRDAPP)</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 Outbound (IPACOUT)</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Bill Generation (ARBILLGEN)</a:t>
            </a:r>
          </a:p>
          <a:p>
            <a:pPr indent="-155575" lvl="2" marL="914400"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Daily</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CIR Inbound for Pay.gov</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 Inbound for ALC18 (IPACIN)</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Non-IPAC Bill Generation (ARBILLGEN)</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Except for 20</a:t>
            </a:r>
            <a:r>
              <a:rPr b="0" baseline="30000" i="0" lang="en-US" sz="1800" u="none" cap="none" strike="noStrike">
                <a:solidFill>
                  <a:schemeClr val="dk1"/>
                </a:solidFill>
                <a:latin typeface="Arial"/>
                <a:ea typeface="Arial"/>
                <a:cs typeface="Arial"/>
                <a:sym typeface="Arial"/>
              </a:rPr>
              <a:t>th</a:t>
            </a:r>
          </a:p>
          <a:p>
            <a:pPr indent="-9525" lvl="2" marL="682625" marR="0" rtl="0" algn="l">
              <a:spcBef>
                <a:spcPts val="360"/>
              </a:spcBef>
              <a:spcAft>
                <a:spcPts val="0"/>
              </a:spcAft>
              <a:buClr>
                <a:srgbClr val="AF242B"/>
              </a:buClr>
              <a:buFont typeface="Noto Sans Symbols"/>
              <a:buNone/>
            </a:pPr>
            <a:r>
              <a:t/>
            </a:r>
            <a:endParaRPr b="1"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Dunning:</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th</a:t>
            </a:r>
            <a:r>
              <a:rPr b="0" baseline="0" i="0" lang="en-US" sz="1800" u="none" cap="none" strike="noStrike">
                <a:solidFill>
                  <a:schemeClr val="dk1"/>
                </a:solidFill>
                <a:latin typeface="Arial"/>
                <a:ea typeface="Arial"/>
                <a:cs typeface="Arial"/>
                <a:sym typeface="Arial"/>
              </a:rPr>
              <a:t> of month</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Dunning Generation (ARDUNNING)</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7" name="Shape 917"/>
        <p:cNvGrpSpPr/>
        <p:nvPr/>
      </p:nvGrpSpPr>
      <p:grpSpPr>
        <a:xfrm>
          <a:off x="0" y="0"/>
          <a:ext cx="0" cy="0"/>
          <a:chOff x="0" y="0"/>
          <a:chExt cx="0" cy="0"/>
        </a:xfrm>
      </p:grpSpPr>
      <p:sp>
        <p:nvSpPr>
          <p:cNvPr id="918" name="Shape 91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Shared Business Line Batch Job Overview</a:t>
            </a:r>
          </a:p>
        </p:txBody>
      </p:sp>
      <p:sp>
        <p:nvSpPr>
          <p:cNvPr id="919" name="Shape 919"/>
          <p:cNvSpPr txBox="1"/>
          <p:nvPr>
            <p:ph idx="1" type="body"/>
          </p:nvPr>
        </p:nvSpPr>
        <p:spPr>
          <a:xfrm>
            <a:off x="446566" y="1222744"/>
            <a:ext cx="8569842" cy="4911356"/>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following new batch jobs will be used by multiple Phase 3 and prior phase business lines:</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Write-Off Selection (ARWOSEL)</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Write-Off Generation (ARWOGEN)</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Allowance for Loss (ARALLOWLOS)</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Referral Selection (ARREFERSEL)</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Treasury Referral Extract (ARTREOEX)</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External Collections (AREOCOLL)</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Treasury Referral Error Processor (ARTREOERR)</a:t>
            </a:r>
          </a:p>
          <a:p>
            <a:pPr indent="-225425" lvl="1" marL="56832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TROR Selection (ERTROR)</a:t>
            </a:r>
          </a:p>
        </p:txBody>
      </p:sp>
      <p:sp>
        <p:nvSpPr>
          <p:cNvPr id="920" name="Shape 92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21" name="Shape 92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5" name="Shape 925"/>
        <p:cNvGrpSpPr/>
        <p:nvPr/>
      </p:nvGrpSpPr>
      <p:grpSpPr>
        <a:xfrm>
          <a:off x="0" y="0"/>
          <a:ext cx="0" cy="0"/>
          <a:chOff x="0" y="0"/>
          <a:chExt cx="0" cy="0"/>
        </a:xfrm>
      </p:grpSpPr>
      <p:sp>
        <p:nvSpPr>
          <p:cNvPr id="926" name="Shape 926"/>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Font typeface="Noto Sans Symbols"/>
              <a:buNone/>
            </a:pPr>
            <a:r>
              <a:t/>
            </a:r>
            <a:endParaRPr b="0" baseline="0" i="0" sz="32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Batch Job Return Codes</a:t>
            </a:r>
          </a:p>
        </p:txBody>
      </p:sp>
      <p:sp>
        <p:nvSpPr>
          <p:cNvPr id="927" name="Shape 92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28" name="Shape 92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33" name="Shape 933"/>
        <p:cNvGrpSpPr/>
        <p:nvPr/>
      </p:nvGrpSpPr>
      <p:grpSpPr>
        <a:xfrm>
          <a:off x="0" y="0"/>
          <a:ext cx="0" cy="0"/>
          <a:chOff x="0" y="0"/>
          <a:chExt cx="0" cy="0"/>
        </a:xfrm>
      </p:grpSpPr>
      <p:sp>
        <p:nvSpPr>
          <p:cNvPr id="934" name="Shape 934"/>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Batch Job Return Codes</a:t>
            </a:r>
          </a:p>
        </p:txBody>
      </p:sp>
      <p:sp>
        <p:nvSpPr>
          <p:cNvPr id="935" name="Shape 93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36" name="Shape 93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937" name="Shape 937"/>
          <p:cNvGraphicFramePr/>
          <p:nvPr/>
        </p:nvGraphicFramePr>
        <p:xfrm>
          <a:off x="1620837" y="1457325"/>
          <a:ext cx="3000000" cy="3000000"/>
        </p:xfrm>
        <a:graphic>
          <a:graphicData uri="http://schemas.openxmlformats.org/drawingml/2006/table">
            <a:tbl>
              <a:tblPr>
                <a:noFill/>
                <a:tableStyleId>{98397FAC-0A8B-4B1A-8C00-16AC8EC24A55}</a:tableStyleId>
              </a:tblPr>
              <a:tblGrid>
                <a:gridCol w="1057275"/>
                <a:gridCol w="4859325"/>
              </a:tblGrid>
              <a:tr h="415925">
                <a:tc>
                  <a:txBody>
                    <a:bodyPr>
                      <a:noAutofit/>
                    </a:bodyPr>
                    <a:lstStyle/>
                    <a:p>
                      <a:pPr indent="0" lvl="0" marL="0" marR="0" rtl="0" algn="l">
                        <a:lnSpc>
                          <a:spcPct val="100000"/>
                        </a:lnSpc>
                        <a:spcBef>
                          <a:spcPts val="0"/>
                        </a:spcBef>
                        <a:spcAft>
                          <a:spcPts val="0"/>
                        </a:spcAft>
                        <a:buClr>
                          <a:schemeClr val="lt1"/>
                        </a:buClr>
                        <a:buSzPct val="25000"/>
                        <a:buFont typeface="Noto Sans Symbols"/>
                        <a:buNone/>
                      </a:pPr>
                      <a:r>
                        <a:rPr b="1" baseline="0" i="0" lang="en-US" sz="1800" u="none" cap="none" strike="noStrike">
                          <a:solidFill>
                            <a:schemeClr val="lt1"/>
                          </a:solidFill>
                          <a:latin typeface="Arial"/>
                          <a:ea typeface="Arial"/>
                          <a:cs typeface="Arial"/>
                          <a:sym typeface="Arial"/>
                        </a:rPr>
                        <a:t>Return Code</a:t>
                      </a:r>
                    </a:p>
                  </a:txBody>
                  <a:tcPr marT="0" marB="0" marR="0" marL="91450" anchor="ctr" anchorCtr="1">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2"/>
                    </a:solidFill>
                  </a:tcPr>
                </a:tc>
                <a:tc>
                  <a:txBody>
                    <a:bodyPr>
                      <a:noAutofit/>
                    </a:bodyPr>
                    <a:lstStyle/>
                    <a:p>
                      <a:pPr indent="0" lvl="0" marL="0" marR="0" rtl="0" algn="l">
                        <a:lnSpc>
                          <a:spcPct val="100000"/>
                        </a:lnSpc>
                        <a:spcBef>
                          <a:spcPts val="0"/>
                        </a:spcBef>
                        <a:spcAft>
                          <a:spcPts val="0"/>
                        </a:spcAft>
                        <a:buClr>
                          <a:schemeClr val="lt1"/>
                        </a:buClr>
                        <a:buSzPct val="25000"/>
                        <a:buFont typeface="Noto Sans Symbols"/>
                        <a:buNone/>
                      </a:pPr>
                      <a:r>
                        <a:rPr b="1" baseline="0" i="0" lang="en-US" sz="1800" u="none" cap="none" strike="noStrike">
                          <a:solidFill>
                            <a:schemeClr val="lt1"/>
                          </a:solidFill>
                          <a:latin typeface="Arial"/>
                          <a:ea typeface="Arial"/>
                          <a:cs typeface="Arial"/>
                          <a:sym typeface="Arial"/>
                        </a:rPr>
                        <a:t>Explanation</a:t>
                      </a:r>
                    </a:p>
                  </a:txBody>
                  <a:tcPr marT="0" marB="0" marR="0" marL="91450" anchor="ctr" anchorCtr="1">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chemeClr val="accent2"/>
                    </a:solidFill>
                  </a:tcPr>
                </a:tc>
              </a:tr>
              <a:tr h="2714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-1</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Scheduled Job error </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714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0</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92D050"/>
                    </a:solidFill>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Successful Execution</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92D050"/>
                    </a:solidFill>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1</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Executable could not be found</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8300">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3</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Problem in RunBatch only</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8300">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4</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Program completed with warnings</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8</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F9900"/>
                    </a:solidFill>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Program completed with data errors</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solidFill>
                      <a:srgbClr val="FF9900"/>
                    </a:solidFill>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12</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Program completed with server errors</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33</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Problem with tuxedo on client machine</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34</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Job manager server is down</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65</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Op lock error</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8300">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67</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Database error</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68</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Generic object core exception</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69</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Transport Error</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70</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Unknown exception</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r h="269875">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255</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Noto Sans Symbols"/>
                        <a:buNone/>
                      </a:pPr>
                      <a:r>
                        <a:rPr b="0" baseline="0" i="0" lang="en-US" sz="1800" u="none" cap="none" strike="noStrike">
                          <a:solidFill>
                            <a:schemeClr val="dk1"/>
                          </a:solidFill>
                          <a:latin typeface="Arial"/>
                          <a:ea typeface="Arial"/>
                          <a:cs typeface="Arial"/>
                          <a:sym typeface="Arial"/>
                        </a:rPr>
                        <a:t>Severe unknown exception</a:t>
                      </a:r>
                    </a:p>
                  </a:txBody>
                  <a:tcPr marT="0" marB="0" marR="0" marL="91450" anchor="ctr">
                    <a:lnL cap="flat" cmpd="sng" w="9525">
                      <a:solidFill>
                        <a:schemeClr val="dk1"/>
                      </a:solidFill>
                      <a:prstDash val="solid"/>
                      <a:round/>
                      <a:headEnd len="med" w="med" type="none"/>
                      <a:tailEnd len="med" w="med" type="none"/>
                    </a:lnL>
                    <a:lnR cap="flat" cmpd="sng" w="9525">
                      <a:solidFill>
                        <a:schemeClr val="dk1"/>
                      </a:solidFill>
                      <a:prstDash val="solid"/>
                      <a:round/>
                      <a:headEnd len="med" w="med" type="none"/>
                      <a:tailEnd len="med" w="med" type="none"/>
                    </a:lnR>
                    <a:lnT cap="flat" cmpd="sng" w="9525">
                      <a:solidFill>
                        <a:schemeClr val="dk1"/>
                      </a:solidFill>
                      <a:prstDash val="solid"/>
                      <a:round/>
                      <a:headEnd len="med" w="med" type="none"/>
                      <a:tailEnd len="med" w="med" type="none"/>
                    </a:lnT>
                    <a:lnB cap="flat" cmpd="sng" w="9525">
                      <a:solidFill>
                        <a:schemeClr val="dk1"/>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1" name="Shape 941"/>
        <p:cNvGrpSpPr/>
        <p:nvPr/>
      </p:nvGrpSpPr>
      <p:grpSpPr>
        <a:xfrm>
          <a:off x="0" y="0"/>
          <a:ext cx="0" cy="0"/>
          <a:chOff x="0" y="0"/>
          <a:chExt cx="0" cy="0"/>
        </a:xfrm>
      </p:grpSpPr>
      <p:sp>
        <p:nvSpPr>
          <p:cNvPr id="942" name="Shape 942"/>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Font typeface="Noto Sans Symbols"/>
              <a:buNone/>
            </a:pPr>
            <a:r>
              <a:t/>
            </a:r>
            <a:endParaRPr b="0" baseline="0" i="0" sz="32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Allowance for Loss</a:t>
            </a:r>
          </a:p>
        </p:txBody>
      </p:sp>
      <p:sp>
        <p:nvSpPr>
          <p:cNvPr id="943" name="Shape 94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44" name="Shape 94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9" name="Shape 949"/>
        <p:cNvGrpSpPr/>
        <p:nvPr/>
      </p:nvGrpSpPr>
      <p:grpSpPr>
        <a:xfrm>
          <a:off x="0" y="0"/>
          <a:ext cx="0" cy="0"/>
          <a:chOff x="0" y="0"/>
          <a:chExt cx="0" cy="0"/>
        </a:xfrm>
      </p:grpSpPr>
      <p:sp>
        <p:nvSpPr>
          <p:cNvPr id="950" name="Shape 95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951" name="Shape 95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Overview</a:t>
            </a:r>
          </a:p>
        </p:txBody>
      </p:sp>
      <p:sp>
        <p:nvSpPr>
          <p:cNvPr id="952" name="Shape 952"/>
          <p:cNvSpPr txBox="1"/>
          <p:nvPr>
            <p:ph idx="1" type="body"/>
          </p:nvPr>
        </p:nvSpPr>
        <p:spPr>
          <a:xfrm>
            <a:off x="457200" y="1346200"/>
            <a:ext cx="8686800" cy="3873499"/>
          </a:xfrm>
          <a:prstGeom prst="rect">
            <a:avLst/>
          </a:prstGeom>
          <a:noFill/>
          <a:ln>
            <a:noFill/>
          </a:ln>
        </p:spPr>
        <p:txBody>
          <a:bodyPr anchorCtr="0" anchor="ctr"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An allowance for estimated losses is recorded for receivables that GSA believes will not be fully collected</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Receivables are presented on the Balance Sheet at </a:t>
            </a:r>
            <a:r>
              <a:rPr b="0" baseline="0" i="0" lang="en-US" sz="2000" u="sng" cap="none" strike="noStrike">
                <a:solidFill>
                  <a:schemeClr val="dk1"/>
                </a:solidFill>
                <a:latin typeface="Arial"/>
                <a:ea typeface="Arial"/>
                <a:cs typeface="Arial"/>
                <a:sym typeface="Arial"/>
              </a:rPr>
              <a:t>Net Realizable Value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Net Realizable Value = Total Accounts Receivable - Allowance for Loss  </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Established </a:t>
            </a:r>
            <a:r>
              <a:rPr b="0" baseline="0" i="0" lang="en-US" sz="1800" u="sng" cap="none" strike="noStrike">
                <a:solidFill>
                  <a:schemeClr val="dk1"/>
                </a:solidFill>
                <a:latin typeface="Arial"/>
                <a:ea typeface="Arial"/>
                <a:cs typeface="Arial"/>
                <a:sym typeface="Arial"/>
              </a:rPr>
              <a:t>based on the history of collections</a:t>
            </a:r>
            <a:r>
              <a:rPr b="0" baseline="0" i="0" lang="en-US" sz="1800" u="none" cap="none" strike="noStrike">
                <a:solidFill>
                  <a:schemeClr val="dk1"/>
                </a:solidFill>
                <a:latin typeface="Arial"/>
                <a:ea typeface="Arial"/>
                <a:cs typeface="Arial"/>
                <a:sym typeface="Arial"/>
              </a:rPr>
              <a:t> and responses or non-responses from debtor customers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Business Lines establish selection criteria to calculate the Allowance for Loss on the Allowance For Loss Selection Criteria Maintenance table</a:t>
            </a: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Allowance for Loss (ARALLOWLOS) batch job calculates and records the Allowance for Loss in Pegasys</a:t>
            </a:r>
          </a:p>
        </p:txBody>
      </p:sp>
      <p:sp>
        <p:nvSpPr>
          <p:cNvPr id="953" name="Shape 953"/>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954" name="Shape 95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8" name="Shape 958"/>
        <p:cNvGrpSpPr/>
        <p:nvPr/>
      </p:nvGrpSpPr>
      <p:grpSpPr>
        <a:xfrm>
          <a:off x="0" y="0"/>
          <a:ext cx="0" cy="0"/>
          <a:chOff x="0" y="0"/>
          <a:chExt cx="0" cy="0"/>
        </a:xfrm>
      </p:grpSpPr>
      <p:sp>
        <p:nvSpPr>
          <p:cNvPr id="959" name="Shape 95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Overview</a:t>
            </a:r>
          </a:p>
        </p:txBody>
      </p:sp>
      <p:sp>
        <p:nvSpPr>
          <p:cNvPr id="960" name="Shape 960"/>
          <p:cNvSpPr txBox="1"/>
          <p:nvPr>
            <p:ph idx="1" type="body"/>
          </p:nvPr>
        </p:nvSpPr>
        <p:spPr>
          <a:xfrm>
            <a:off x="674687" y="1265237"/>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t>
            </a:r>
            <a:r>
              <a:rPr b="1" baseline="0" i="0" lang="en-US" sz="2000" u="none" cap="none" strike="noStrike">
                <a:solidFill>
                  <a:schemeClr val="dk1"/>
                </a:solidFill>
                <a:latin typeface="Arial"/>
                <a:ea typeface="Arial"/>
                <a:cs typeface="Arial"/>
                <a:sym typeface="Arial"/>
              </a:rPr>
              <a:t>Allowance for Loss (ARALLOWLOS) batch process </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Posts the Allowance for Loss at the </a:t>
            </a:r>
            <a:r>
              <a:rPr b="0" baseline="0" i="0" lang="en-US" sz="1800" u="sng" cap="none" strike="noStrike">
                <a:solidFill>
                  <a:schemeClr val="dk1"/>
                </a:solidFill>
                <a:latin typeface="Arial"/>
                <a:ea typeface="Arial"/>
                <a:cs typeface="Arial"/>
                <a:sym typeface="Arial"/>
              </a:rPr>
              <a:t>detail accounting dimension level</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Generates a self-reversing Standard Voucher (SV)</a:t>
            </a:r>
            <a:r>
              <a:rPr b="0" baseline="0" i="0" lang="en-US" sz="1800" u="none" cap="none" strike="noStrike">
                <a:solidFill>
                  <a:schemeClr val="dk1"/>
                </a:solidFill>
                <a:latin typeface="Arial"/>
                <a:ea typeface="Arial"/>
                <a:cs typeface="Arial"/>
                <a:sym typeface="Arial"/>
              </a:rPr>
              <a:t> document that processes:</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Non-Federal Receivables:</a:t>
            </a:r>
          </a:p>
          <a:p>
            <a:pPr indent="-231775" lvl="3" marL="1260475" marR="0" rtl="0" algn="l">
              <a:spcBef>
                <a:spcPts val="12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Bad Debt Expense (debit)</a:t>
            </a:r>
          </a:p>
          <a:p>
            <a:pPr indent="-231775" lvl="3" marL="1260475" marR="0" rtl="0" algn="l">
              <a:spcBef>
                <a:spcPts val="12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Allowance for Loss (credit)</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Federal Receivables:</a:t>
            </a:r>
          </a:p>
          <a:p>
            <a:pPr indent="-231775" lvl="3" marL="1260475" marR="0" rtl="0" algn="l">
              <a:spcBef>
                <a:spcPts val="12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Contra Revenue (debit)</a:t>
            </a:r>
          </a:p>
          <a:p>
            <a:pPr indent="-231775" lvl="3" marL="1260475" marR="0" rtl="0" algn="l">
              <a:spcBef>
                <a:spcPts val="12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Allowance for Loss (credit)</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Does </a:t>
            </a:r>
            <a:r>
              <a:rPr b="1" baseline="0" i="0" lang="en-US" sz="1800" u="sng" cap="none" strike="noStrike">
                <a:solidFill>
                  <a:schemeClr val="dk1"/>
                </a:solidFill>
                <a:latin typeface="Arial"/>
                <a:ea typeface="Arial"/>
                <a:cs typeface="Arial"/>
                <a:sym typeface="Arial"/>
              </a:rPr>
              <a:t>not</a:t>
            </a:r>
            <a:r>
              <a:rPr b="0" baseline="0" i="0" lang="en-US" sz="1800" u="none" cap="none" strike="noStrike">
                <a:solidFill>
                  <a:schemeClr val="dk1"/>
                </a:solidFill>
                <a:latin typeface="Arial"/>
                <a:ea typeface="Arial"/>
                <a:cs typeface="Arial"/>
                <a:sym typeface="Arial"/>
              </a:rPr>
              <a:t> calculate Allowance for Losses for:</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Foreign debts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Produces an Allowance for Loss Reconciliation Output file</a:t>
            </a:r>
          </a:p>
          <a:p>
            <a:pPr indent="-139700" lvl="1" marL="568325" marR="0" rtl="0" algn="l">
              <a:spcBef>
                <a:spcPts val="12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46050" lvl="3" marL="1260475" marR="0" rtl="0" algn="l">
              <a:spcBef>
                <a:spcPts val="12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11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961" name="Shape 96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62" name="Shape 962"/>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Overview</a:t>
            </a:r>
          </a:p>
        </p:txBody>
      </p:sp>
      <p:graphicFrame>
        <p:nvGraphicFramePr>
          <p:cNvPr id="968" name="Shape 968"/>
          <p:cNvGraphicFramePr/>
          <p:nvPr/>
        </p:nvGraphicFramePr>
        <p:xfrm>
          <a:off x="846292" y="3220872"/>
          <a:ext cx="3000000" cy="3000000"/>
        </p:xfrm>
        <a:graphic>
          <a:graphicData uri="http://schemas.openxmlformats.org/drawingml/2006/table">
            <a:tbl>
              <a:tblPr bandRow="1" firstRow="1">
                <a:noFill/>
                <a:tableStyleId>{6EF0CAF4-C78B-4CCB-AC91-C3368D49D083}</a:tableStyleId>
              </a:tblPr>
              <a:tblGrid>
                <a:gridCol w="2262425"/>
                <a:gridCol w="2811450"/>
                <a:gridCol w="2752250"/>
              </a:tblGrid>
              <a:tr h="176350">
                <a:tc>
                  <a:txBody>
                    <a:bodyPr>
                      <a:noAutofit/>
                    </a:bodyPr>
                    <a:lstStyle/>
                    <a:p>
                      <a:pPr indent="0" lvl="0" marL="0" marR="0" rtl="0" algn="ctr">
                        <a:spcBef>
                          <a:spcPts val="0"/>
                        </a:spcBef>
                        <a:buSzPct val="25000"/>
                        <a:buNone/>
                      </a:pPr>
                      <a:r>
                        <a:rPr baseline="0" lang="en-US" sz="1800" u="none" cap="none" strike="noStrike">
                          <a:solidFill>
                            <a:schemeClr val="dk1"/>
                          </a:solidFill>
                        </a:rPr>
                        <a:t>SV Field</a:t>
                      </a:r>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solidFill>
                            <a:schemeClr val="dk1"/>
                          </a:solidFill>
                        </a:rPr>
                        <a:t>Federal</a:t>
                      </a:r>
                    </a:p>
                  </a:txBody>
                  <a:tcPr marT="45725" marB="45725" marR="91450" marL="91450"/>
                </a:tc>
                <a:tc>
                  <a:txBody>
                    <a:bodyPr>
                      <a:noAutofit/>
                    </a:bodyPr>
                    <a:lstStyle/>
                    <a:p>
                      <a:pPr indent="0" lvl="0" marL="0" marR="0" rtl="0" algn="ctr">
                        <a:spcBef>
                          <a:spcPts val="0"/>
                        </a:spcBef>
                        <a:buSzPct val="25000"/>
                        <a:buNone/>
                      </a:pPr>
                      <a:r>
                        <a:rPr baseline="0" lang="en-US" sz="1800" u="none" cap="none" strike="noStrike">
                          <a:solidFill>
                            <a:schemeClr val="dk1"/>
                          </a:solidFill>
                        </a:rPr>
                        <a:t>Non-Federal</a:t>
                      </a:r>
                    </a:p>
                  </a:txBody>
                  <a:tcPr marT="45725" marB="45725" marR="91450" marL="91450"/>
                </a:tc>
              </a:tr>
              <a:tr h="496750">
                <a:tc>
                  <a:txBody>
                    <a:bodyPr>
                      <a:noAutofit/>
                    </a:bodyPr>
                    <a:lstStyle/>
                    <a:p>
                      <a:pPr indent="-2539" lvl="0" marL="91440" marR="0" rtl="0" algn="l">
                        <a:spcBef>
                          <a:spcPts val="0"/>
                        </a:spcBef>
                        <a:buSzPct val="25000"/>
                        <a:buNone/>
                      </a:pPr>
                      <a:r>
                        <a:rPr b="0" baseline="0" i="0" lang="en-US" sz="1400" u="none" cap="none" strike="noStrike">
                          <a:solidFill>
                            <a:srgbClr val="000000"/>
                          </a:solidFill>
                          <a:latin typeface="Arial"/>
                          <a:ea typeface="Arial"/>
                          <a:cs typeface="Arial"/>
                          <a:sym typeface="Arial"/>
                        </a:rPr>
                        <a:t>Transaction Event</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Revenue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GL Transfer</a:t>
                      </a:r>
                    </a:p>
                  </a:txBody>
                  <a:tcPr marT="0" marB="0" marR="0" marL="0" anchor="ctr"/>
                </a:tc>
              </a:tr>
              <a:tr h="496750">
                <a:tc>
                  <a:txBody>
                    <a:bodyPr>
                      <a:noAutofit/>
                    </a:bodyPr>
                    <a:lstStyle/>
                    <a:p>
                      <a:pPr indent="-2539" lvl="0" marL="91440" marR="0" rtl="0" algn="l">
                        <a:spcBef>
                          <a:spcPts val="0"/>
                        </a:spcBef>
                        <a:buSzPct val="25000"/>
                        <a:buNone/>
                      </a:pPr>
                      <a:r>
                        <a:rPr b="0" baseline="0" i="0" lang="en-US" sz="1400" u="none" cap="none" strike="noStrike">
                          <a:solidFill>
                            <a:srgbClr val="000000"/>
                          </a:solidFill>
                          <a:latin typeface="Arial"/>
                          <a:ea typeface="Arial"/>
                          <a:cs typeface="Arial"/>
                          <a:sym typeface="Arial"/>
                        </a:rPr>
                        <a:t>Increase/Decrease Indicator</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Decrease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Increase</a:t>
                      </a:r>
                    </a:p>
                  </a:txBody>
                  <a:tcPr marT="0" marB="0" marR="0" marL="0" anchor="ctr"/>
                </a:tc>
              </a:tr>
              <a:tr h="444500">
                <a:tc>
                  <a:txBody>
                    <a:bodyPr>
                      <a:noAutofit/>
                    </a:bodyPr>
                    <a:lstStyle/>
                    <a:p>
                      <a:pPr indent="-2539" lvl="0" marL="91440" marR="0" rtl="0" algn="l">
                        <a:spcBef>
                          <a:spcPts val="0"/>
                        </a:spcBef>
                        <a:buSzPct val="25000"/>
                        <a:buNone/>
                      </a:pPr>
                      <a:r>
                        <a:rPr b="0" baseline="0" i="0" lang="en-US" sz="1400" u="none" cap="none" strike="noStrike">
                          <a:solidFill>
                            <a:srgbClr val="000000"/>
                          </a:solidFill>
                          <a:latin typeface="Arial"/>
                          <a:ea typeface="Arial"/>
                          <a:cs typeface="Arial"/>
                          <a:sym typeface="Arial"/>
                        </a:rPr>
                        <a:t>Revenue Source Code</a:t>
                      </a:r>
                    </a:p>
                  </a:txBody>
                  <a:tcPr marT="0" marB="0" marR="0" marL="0" anchor="ctr"/>
                </a:tc>
                <a:tc>
                  <a:txBody>
                    <a:bodyPr>
                      <a:noAutofit/>
                    </a:bodyPr>
                    <a:lstStyle/>
                    <a:p>
                      <a:pPr indent="0" lvl="0" marL="0" marR="0" rtl="0" algn="ctr">
                        <a:spcBef>
                          <a:spcPts val="0"/>
                        </a:spcBef>
                        <a:buSzPct val="25000"/>
                        <a:buNone/>
                      </a:pPr>
                      <a:r>
                        <a:rPr b="0" baseline="0" i="0" lang="en-US" sz="1400" u="none" cap="none" strike="noStrike">
                          <a:solidFill>
                            <a:srgbClr val="000000"/>
                          </a:solidFill>
                          <a:latin typeface="Arial"/>
                          <a:ea typeface="Arial"/>
                          <a:cs typeface="Arial"/>
                          <a:sym typeface="Arial"/>
                        </a:rPr>
                        <a:t>Revenue Source Code from the related BD</a:t>
                      </a:r>
                    </a:p>
                  </a:txBody>
                  <a:tcPr marT="0" marB="0" marR="0" marL="0" anchor="ctr"/>
                </a:tc>
                <a:tc>
                  <a:txBody>
                    <a:bodyPr>
                      <a:noAutofit/>
                    </a:bodyPr>
                    <a:lstStyle/>
                    <a:p>
                      <a:pPr indent="0" lvl="0" marL="0" marR="0" rtl="0" algn="ctr">
                        <a:spcBef>
                          <a:spcPts val="0"/>
                        </a:spcBef>
                        <a:buSzPct val="25000"/>
                        <a:buNone/>
                      </a:pPr>
                      <a:r>
                        <a:rPr b="0" baseline="0" i="0" lang="en-US" sz="1400" u="none" cap="none" strike="noStrike">
                          <a:solidFill>
                            <a:srgbClr val="000000"/>
                          </a:solidFill>
                          <a:latin typeface="Arial"/>
                          <a:ea typeface="Arial"/>
                          <a:cs typeface="Arial"/>
                          <a:sym typeface="Arial"/>
                        </a:rPr>
                        <a:t>Blank</a:t>
                      </a:r>
                    </a:p>
                  </a:txBody>
                  <a:tcPr marT="0" marB="0" marR="0" marL="0" anchor="ctr"/>
                </a:tc>
              </a:tr>
              <a:tr h="520700">
                <a:tc>
                  <a:txBody>
                    <a:bodyPr>
                      <a:noAutofit/>
                    </a:bodyPr>
                    <a:lstStyle/>
                    <a:p>
                      <a:pPr indent="-2539" lvl="0" marL="91440" marR="0" rtl="0" algn="l">
                        <a:spcBef>
                          <a:spcPts val="0"/>
                        </a:spcBef>
                        <a:buSzPct val="25000"/>
                        <a:buNone/>
                      </a:pPr>
                      <a:r>
                        <a:rPr b="0" baseline="0" i="0" lang="en-US" sz="1400" u="none" cap="none" strike="noStrike">
                          <a:solidFill>
                            <a:srgbClr val="000000"/>
                          </a:solidFill>
                          <a:latin typeface="Arial"/>
                          <a:ea typeface="Arial"/>
                          <a:cs typeface="Arial"/>
                          <a:sym typeface="Arial"/>
                        </a:rPr>
                        <a:t>Sub-Object Class</a:t>
                      </a:r>
                    </a:p>
                  </a:txBody>
                  <a:tcPr marT="0" marB="0" marR="0" marL="0" anchor="ctr"/>
                </a:tc>
                <a:tc>
                  <a:txBody>
                    <a:bodyPr>
                      <a:noAutofit/>
                    </a:bodyPr>
                    <a:lstStyle/>
                    <a:p>
                      <a:pPr indent="0" lvl="0" marL="0" marR="0" rtl="0" algn="ctr">
                        <a:spcBef>
                          <a:spcPts val="0"/>
                        </a:spcBef>
                        <a:buSzPct val="25000"/>
                        <a:buNone/>
                      </a:pPr>
                      <a:r>
                        <a:rPr b="0" baseline="0" i="0" lang="en-US" sz="1400" u="none" cap="none" strike="noStrike">
                          <a:solidFill>
                            <a:srgbClr val="000000"/>
                          </a:solidFill>
                          <a:latin typeface="Arial"/>
                          <a:ea typeface="Arial"/>
                          <a:cs typeface="Arial"/>
                          <a:sym typeface="Arial"/>
                        </a:rPr>
                        <a:t>Blank</a:t>
                      </a:r>
                    </a:p>
                  </a:txBody>
                  <a:tcPr marT="0" marB="0" marR="0" marL="0" anchor="ctr"/>
                </a:tc>
                <a:tc>
                  <a:txBody>
                    <a:bodyPr>
                      <a:noAutofit/>
                    </a:bodyPr>
                    <a:lstStyle/>
                    <a:p>
                      <a:pPr indent="0" lvl="0" marL="0" marR="0" rtl="0" algn="ctr">
                        <a:spcBef>
                          <a:spcPts val="0"/>
                        </a:spcBef>
                        <a:buSzPct val="25000"/>
                        <a:buNone/>
                      </a:pPr>
                      <a:r>
                        <a:rPr b="0" baseline="0" i="0" lang="en-US" sz="1400" u="none" cap="none" strike="noStrike">
                          <a:solidFill>
                            <a:srgbClr val="000000"/>
                          </a:solidFill>
                          <a:latin typeface="Arial"/>
                          <a:ea typeface="Arial"/>
                          <a:cs typeface="Arial"/>
                          <a:sym typeface="Arial"/>
                        </a:rPr>
                        <a:t>T01</a:t>
                      </a:r>
                    </a:p>
                  </a:txBody>
                  <a:tcPr marT="0" marB="0" marR="0" marL="0" anchor="ctr"/>
                </a:tc>
              </a:tr>
            </a:tbl>
          </a:graphicData>
        </a:graphic>
      </p:graphicFrame>
      <p:sp>
        <p:nvSpPr>
          <p:cNvPr id="969" name="Shape 969"/>
          <p:cNvSpPr txBox="1"/>
          <p:nvPr/>
        </p:nvSpPr>
        <p:spPr>
          <a:xfrm>
            <a:off x="644549" y="1334316"/>
            <a:ext cx="8229600" cy="154536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Allowance for Loss batch process will generate SVs based on the parameters specified</a:t>
            </a: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Parameters are set such that SVs will be generated as follows for </a:t>
            </a:r>
            <a:r>
              <a:rPr b="1" baseline="0" i="0" lang="en-US" sz="2000" u="sng" cap="none" strike="noStrike">
                <a:solidFill>
                  <a:schemeClr val="dk1"/>
                </a:solidFill>
                <a:latin typeface="Arial"/>
                <a:ea typeface="Arial"/>
                <a:cs typeface="Arial"/>
                <a:sym typeface="Arial"/>
              </a:rPr>
              <a:t>Federal</a:t>
            </a:r>
            <a:r>
              <a:rPr b="0" baseline="0" i="0" lang="en-US" sz="2000" u="none" cap="none" strike="noStrike">
                <a:solidFill>
                  <a:schemeClr val="dk1"/>
                </a:solidFill>
                <a:latin typeface="Arial"/>
                <a:ea typeface="Arial"/>
                <a:cs typeface="Arial"/>
                <a:sym typeface="Arial"/>
              </a:rPr>
              <a:t> versus </a:t>
            </a:r>
            <a:r>
              <a:rPr b="1" baseline="0" i="0" lang="en-US" sz="2000" u="sng" cap="none" strike="noStrike">
                <a:solidFill>
                  <a:schemeClr val="dk1"/>
                </a:solidFill>
                <a:latin typeface="Arial"/>
                <a:ea typeface="Arial"/>
                <a:cs typeface="Arial"/>
                <a:sym typeface="Arial"/>
              </a:rPr>
              <a:t>Non-Federal</a:t>
            </a:r>
            <a:r>
              <a:rPr b="0" baseline="0" i="0" lang="en-US" sz="2000" u="none" cap="none" strike="noStrike">
                <a:solidFill>
                  <a:schemeClr val="dk1"/>
                </a:solidFill>
                <a:latin typeface="Arial"/>
                <a:ea typeface="Arial"/>
                <a:cs typeface="Arial"/>
                <a:sym typeface="Arial"/>
              </a:rPr>
              <a:t> debt:</a:t>
            </a:r>
          </a:p>
        </p:txBody>
      </p:sp>
      <p:sp>
        <p:nvSpPr>
          <p:cNvPr id="970" name="Shape 97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71" name="Shape 97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6" name="Shape 976"/>
        <p:cNvGrpSpPr/>
        <p:nvPr/>
      </p:nvGrpSpPr>
      <p:grpSpPr>
        <a:xfrm>
          <a:off x="0" y="0"/>
          <a:ext cx="0" cy="0"/>
          <a:chOff x="0" y="0"/>
          <a:chExt cx="0" cy="0"/>
        </a:xfrm>
      </p:grpSpPr>
      <p:sp>
        <p:nvSpPr>
          <p:cNvPr id="977" name="Shape 97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Output File</a:t>
            </a:r>
          </a:p>
        </p:txBody>
      </p:sp>
      <p:sp>
        <p:nvSpPr>
          <p:cNvPr id="978" name="Shape 978"/>
          <p:cNvSpPr txBox="1"/>
          <p:nvPr>
            <p:ph idx="1" type="body"/>
          </p:nvPr>
        </p:nvSpPr>
        <p:spPr>
          <a:xfrm>
            <a:off x="644549" y="1334316"/>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Allowance for Loss Reconciliation Output File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Details the relationship between the documents selected and the SV generated by the batch job</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 Contains the following information:</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Document Category, Document Type, and Document Number </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Statement Number </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Line Number, including Charge Lines for BDs</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Allowance for Loss Code and Allowance for Loss Priority Row</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Outstanding Line Amount</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Percentage of Loss Applied</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Calculated Allowance Amount </a:t>
            </a:r>
          </a:p>
          <a:p>
            <a:pPr indent="-241300" lvl="2" marL="914400" marR="0" rtl="0" algn="l">
              <a:spcBef>
                <a:spcPts val="1200"/>
              </a:spcBef>
              <a:spcAft>
                <a:spcPts val="60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Associated SV Document Type, SV Document Number, and SV Line Number</a:t>
            </a:r>
          </a:p>
        </p:txBody>
      </p:sp>
      <p:sp>
        <p:nvSpPr>
          <p:cNvPr id="979" name="Shape 97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80" name="Shape 98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 1 Overview</a:t>
            </a:r>
          </a:p>
        </p:txBody>
      </p:sp>
      <p:sp>
        <p:nvSpPr>
          <p:cNvPr id="381" name="Shape 381"/>
          <p:cNvSpPr txBox="1"/>
          <p:nvPr>
            <p:ph idx="1" type="body"/>
          </p:nvPr>
        </p:nvSpPr>
        <p:spPr>
          <a:xfrm>
            <a:off x="466291" y="1105287"/>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Functionality implemented for Phase 1</a:t>
            </a:r>
            <a:r>
              <a:rPr b="0" baseline="0" i="0" lang="en-US" sz="1800" u="none" cap="none" strike="noStrike">
                <a:solidFill>
                  <a:schemeClr val="dk1"/>
                </a:solidFill>
                <a:latin typeface="Arial"/>
                <a:ea typeface="Arial"/>
                <a:cs typeface="Arial"/>
                <a:sym typeface="Arial"/>
              </a:rPr>
              <a:t>:</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Pegasys Accounts Receivable</a:t>
            </a:r>
          </a:p>
          <a:p>
            <a:pPr indent="-241300" lvl="2" marL="9144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Receiving vendor updates from NABAS</a:t>
            </a:r>
          </a:p>
          <a:p>
            <a:pPr indent="-241300" lvl="2" marL="9144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Receiving detail billings records from GSA feeder systems</a:t>
            </a:r>
          </a:p>
          <a:p>
            <a:pPr indent="-241300" lvl="2" marL="9144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Generating receivable transactions and recording GL impact</a:t>
            </a:r>
          </a:p>
          <a:p>
            <a:pPr indent="-241300" lvl="2" marL="9144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Billing customers via IPAC and VCSS</a:t>
            </a:r>
          </a:p>
          <a:p>
            <a:pPr indent="-241300" lvl="2" marL="9144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Tracking billed and unbilled receivables; generating dunning</a:t>
            </a:r>
          </a:p>
          <a:p>
            <a:pPr indent="-241300" lvl="2" marL="9144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Receiving collections from customers via IPAC, Lockbox, check, etc.</a:t>
            </a:r>
          </a:p>
          <a:p>
            <a:pPr indent="-241300" lvl="2" marL="9144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Recording/resolving customer disputes/chargebacks</a:t>
            </a:r>
          </a:p>
          <a:p>
            <a:pPr indent="-241300" lvl="2" marL="9144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Processing credits, write-offs, and adjustments</a:t>
            </a:r>
          </a:p>
          <a:p>
            <a:pPr indent="-241300" lvl="2" marL="914400" marR="0" rtl="0" algn="l">
              <a:lnSpc>
                <a:spcPct val="120000"/>
              </a:lnSpc>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Billing and Accounts Receivable reporting</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VCSS (Vendor/Customer Self-Service)</a:t>
            </a:r>
          </a:p>
          <a:p>
            <a:pPr indent="-211137" lvl="1" marL="568325" marR="0" rtl="0" algn="l">
              <a:spcBef>
                <a:spcPts val="600"/>
              </a:spcBef>
              <a:spcAft>
                <a:spcPts val="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Business Lines:</a:t>
            </a:r>
            <a:r>
              <a:rPr b="0" baseline="0" i="0" lang="en-US" sz="1800" u="none" cap="none" strike="noStrike">
                <a:solidFill>
                  <a:schemeClr val="dk1"/>
                </a:solidFill>
                <a:latin typeface="Arial"/>
                <a:ea typeface="Arial"/>
                <a:cs typeface="Arial"/>
                <a:sym typeface="Arial"/>
              </a:rPr>
              <a:t> Fleet and Rent</a:t>
            </a:r>
          </a:p>
          <a:p>
            <a:pPr indent="-217487" lvl="0" marL="231775" marR="0" rtl="0" algn="l">
              <a:spcBef>
                <a:spcPts val="600"/>
              </a:spcBef>
              <a:spcAft>
                <a:spcPts val="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Phase 1 went live August 2011</a:t>
            </a:r>
          </a:p>
          <a:p>
            <a:pPr indent="0" lvl="0" marL="0" marR="0" rtl="0" algn="l">
              <a:spcBef>
                <a:spcPts val="480"/>
              </a:spcBef>
              <a:spcAft>
                <a:spcPts val="0"/>
              </a:spcAft>
              <a:buClr>
                <a:srgbClr val="AF242B"/>
              </a:buClr>
              <a:buFont typeface="Noto Sans Symbols"/>
              <a:buNone/>
            </a:pPr>
            <a:r>
              <a:t/>
            </a:r>
            <a:endParaRPr b="0" baseline="0" i="0" sz="2400" u="none" cap="none" strike="noStrike">
              <a:solidFill>
                <a:schemeClr val="dk1"/>
              </a:solidFill>
              <a:latin typeface="Arial"/>
              <a:ea typeface="Arial"/>
              <a:cs typeface="Arial"/>
              <a:sym typeface="Arial"/>
            </a:endParaRPr>
          </a:p>
        </p:txBody>
      </p:sp>
      <p:sp>
        <p:nvSpPr>
          <p:cNvPr id="382" name="Shape 382"/>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83" name="Shape 383"/>
          <p:cNvSpPr txBox="1"/>
          <p:nvPr>
            <p:ph idx="11" type="ftr"/>
          </p:nvPr>
        </p:nvSpPr>
        <p:spPr>
          <a:xfrm>
            <a:off x="391886"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5" name="Shape 985"/>
        <p:cNvGrpSpPr/>
        <p:nvPr/>
      </p:nvGrpSpPr>
      <p:grpSpPr>
        <a:xfrm>
          <a:off x="0" y="0"/>
          <a:ext cx="0" cy="0"/>
          <a:chOff x="0" y="0"/>
          <a:chExt cx="0" cy="0"/>
        </a:xfrm>
      </p:grpSpPr>
      <p:sp>
        <p:nvSpPr>
          <p:cNvPr id="986" name="Shape 98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Output File</a:t>
            </a:r>
          </a:p>
        </p:txBody>
      </p:sp>
      <p:sp>
        <p:nvSpPr>
          <p:cNvPr id="987" name="Shape 98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pic>
        <p:nvPicPr>
          <p:cNvPr id="988" name="Shape 988"/>
          <p:cNvPicPr preferRelativeResize="0"/>
          <p:nvPr>
            <p:ph idx="1" type="body"/>
          </p:nvPr>
        </p:nvPicPr>
        <p:blipFill rotWithShape="1">
          <a:blip r:embed="rId3">
            <a:alphaModFix/>
          </a:blip>
          <a:srcRect b="0" l="0" r="0" t="0"/>
          <a:stretch/>
        </p:blipFill>
        <p:spPr>
          <a:xfrm>
            <a:off x="442683" y="1913859"/>
            <a:ext cx="8565555" cy="2126201"/>
          </a:xfrm>
          <a:prstGeom prst="rect">
            <a:avLst/>
          </a:prstGeom>
          <a:noFill/>
          <a:ln>
            <a:noFill/>
          </a:ln>
        </p:spPr>
      </p:pic>
      <p:sp>
        <p:nvSpPr>
          <p:cNvPr id="989" name="Shape 989"/>
          <p:cNvSpPr/>
          <p:nvPr/>
        </p:nvSpPr>
        <p:spPr>
          <a:xfrm>
            <a:off x="442683" y="1233491"/>
            <a:ext cx="8512629" cy="40010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Allowance for Loss Reconciliation Output File</a:t>
            </a:r>
          </a:p>
        </p:txBody>
      </p:sp>
      <p:sp>
        <p:nvSpPr>
          <p:cNvPr id="990" name="Shape 99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5" name="Shape 995"/>
        <p:cNvGrpSpPr/>
        <p:nvPr/>
      </p:nvGrpSpPr>
      <p:grpSpPr>
        <a:xfrm>
          <a:off x="0" y="0"/>
          <a:ext cx="0" cy="0"/>
          <a:chOff x="0" y="0"/>
          <a:chExt cx="0" cy="0"/>
        </a:xfrm>
      </p:grpSpPr>
      <p:sp>
        <p:nvSpPr>
          <p:cNvPr id="996" name="Shape 996"/>
          <p:cNvSpPr/>
          <p:nvPr/>
        </p:nvSpPr>
        <p:spPr>
          <a:xfrm>
            <a:off x="7772400" y="5773478"/>
            <a:ext cx="1233376" cy="99946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997" name="Shape 99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998" name="Shape 998"/>
          <p:cNvSpPr txBox="1"/>
          <p:nvPr>
            <p:ph type="title"/>
          </p:nvPr>
        </p:nvSpPr>
        <p:spPr>
          <a:xfrm>
            <a:off x="457200" y="318139"/>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Instances</a:t>
            </a:r>
          </a:p>
        </p:txBody>
      </p:sp>
      <p:sp>
        <p:nvSpPr>
          <p:cNvPr id="999" name="Shape 999"/>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00" name="Shape 100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001" name="Shape 1001"/>
          <p:cNvGraphicFramePr/>
          <p:nvPr/>
        </p:nvGraphicFramePr>
        <p:xfrm>
          <a:off x="491316" y="1270484"/>
          <a:ext cx="3000000" cy="3000000"/>
        </p:xfrm>
        <a:graphic>
          <a:graphicData uri="http://schemas.openxmlformats.org/drawingml/2006/table">
            <a:tbl>
              <a:tblPr bandRow="1" firstRow="1">
                <a:noFill/>
                <a:tableStyleId>{69F6AC94-8D0E-4A5B-B172-806939E07D27}</a:tableStyleId>
              </a:tblPr>
              <a:tblGrid>
                <a:gridCol w="1583150"/>
                <a:gridCol w="2006225"/>
                <a:gridCol w="495412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Process Code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ID</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Name</a:t>
                      </a:r>
                    </a:p>
                  </a:txBody>
                  <a:tcPr marT="0" marB="0" marR="0" marL="0" anchor="ctr"/>
                </a:tc>
              </a:tr>
              <a:tr h="496750">
                <a:tc rowSpan="9">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ARALLOWLOS</a:t>
                      </a:r>
                    </a:p>
                  </a:txBody>
                  <a:tcPr marT="0" marB="0" marR="0" marL="0" anchor="ctr"/>
                </a:tc>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RHFARALLOWLOS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RWA/HOTD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RHNFARALLOWLOS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RWA/HOTD Non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OLARALLOWLOS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Outlease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RNTFARALLOWLOS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Rent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R7MLFARALLOWLOS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Region 7 Manual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R7MLNFARALOWLOS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Region 7 Manual Non-Federal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R7CARALLOWLOS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Region 7 Claims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SUFARALLOWLOS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Supply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SUNFARALLOWLOS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Supply Non Federal Allowance for Loss Batch Process</a:t>
                      </a:r>
                    </a:p>
                  </a:txBody>
                  <a:tcPr marT="0" marB="0" marR="0" marL="0" anchor="ctr"/>
                </a:tc>
              </a:tr>
            </a:tbl>
          </a:graphicData>
        </a:graphic>
      </p:graphicFrame>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5" name="Shape 1005"/>
        <p:cNvGrpSpPr/>
        <p:nvPr/>
      </p:nvGrpSpPr>
      <p:grpSpPr>
        <a:xfrm>
          <a:off x="0" y="0"/>
          <a:ext cx="0" cy="0"/>
          <a:chOff x="0" y="0"/>
          <a:chExt cx="0" cy="0"/>
        </a:xfrm>
      </p:grpSpPr>
      <p:sp>
        <p:nvSpPr>
          <p:cNvPr id="1006" name="Shape 1006"/>
          <p:cNvSpPr/>
          <p:nvPr/>
        </p:nvSpPr>
        <p:spPr>
          <a:xfrm>
            <a:off x="7772400" y="5773478"/>
            <a:ext cx="1233376" cy="99946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007" name="Shape 100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008" name="Shape 1008"/>
          <p:cNvSpPr txBox="1"/>
          <p:nvPr>
            <p:ph type="title"/>
          </p:nvPr>
        </p:nvSpPr>
        <p:spPr>
          <a:xfrm>
            <a:off x="457200" y="318139"/>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Instances</a:t>
            </a:r>
          </a:p>
        </p:txBody>
      </p:sp>
      <p:sp>
        <p:nvSpPr>
          <p:cNvPr id="1009" name="Shape 1009"/>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10" name="Shape 101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011" name="Shape 1011"/>
          <p:cNvGraphicFramePr/>
          <p:nvPr/>
        </p:nvGraphicFramePr>
        <p:xfrm>
          <a:off x="491316" y="1270484"/>
          <a:ext cx="3000000" cy="3000000"/>
        </p:xfrm>
        <a:graphic>
          <a:graphicData uri="http://schemas.openxmlformats.org/drawingml/2006/table">
            <a:tbl>
              <a:tblPr bandRow="1" firstRow="1">
                <a:noFill/>
                <a:tableStyleId>{72C3A011-ED17-43F1-9BF3-3C3E716EE3DA}</a:tableStyleId>
              </a:tblPr>
              <a:tblGrid>
                <a:gridCol w="1583150"/>
                <a:gridCol w="2006225"/>
                <a:gridCol w="495412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Process Code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ID</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Name</a:t>
                      </a:r>
                    </a:p>
                  </a:txBody>
                  <a:tcPr marT="0" marB="0" marR="0" marL="0" anchor="ctr"/>
                </a:tc>
              </a:tr>
              <a:tr h="496750">
                <a:tc rowSpan="9">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ARALLOWLOS</a:t>
                      </a:r>
                    </a:p>
                  </a:txBody>
                  <a:tcPr marT="0" marB="0" marR="0" marL="0" anchor="ctr"/>
                </a:tc>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FLFARALLOWLOS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Fleet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FLNFARALLOWLOS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Fleet Non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AMFARALLOWLOS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Automotive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AMNFARALLOWLOS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Automotive Non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R6CARALLOWLOS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Region 6 Claims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FEDSMFARALOWLOS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AAS - National - FEDSIM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FEDSMNFARALOWLO</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AAS - National - FEDSIM Non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REGITFARALOWLOS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AAS - Regional - IT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REGITNFARALOWLO</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AAS - Regional - IT Non Federal Allowance for Loss Batch Pro</a:t>
                      </a:r>
                    </a:p>
                  </a:txBody>
                  <a:tcPr marT="0" marB="0" marR="0" marL="0" anchor="ctr"/>
                </a:tc>
              </a:tr>
            </a:tbl>
          </a:graphicData>
        </a:graphic>
      </p:graphicFrame>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5" name="Shape 1015"/>
        <p:cNvGrpSpPr/>
        <p:nvPr/>
      </p:nvGrpSpPr>
      <p:grpSpPr>
        <a:xfrm>
          <a:off x="0" y="0"/>
          <a:ext cx="0" cy="0"/>
          <a:chOff x="0" y="0"/>
          <a:chExt cx="0" cy="0"/>
        </a:xfrm>
      </p:grpSpPr>
      <p:sp>
        <p:nvSpPr>
          <p:cNvPr id="1016" name="Shape 1016"/>
          <p:cNvSpPr/>
          <p:nvPr/>
        </p:nvSpPr>
        <p:spPr>
          <a:xfrm>
            <a:off x="7772400" y="5773478"/>
            <a:ext cx="1233376" cy="99946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017" name="Shape 101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018" name="Shape 1018"/>
          <p:cNvSpPr txBox="1"/>
          <p:nvPr>
            <p:ph type="title"/>
          </p:nvPr>
        </p:nvSpPr>
        <p:spPr>
          <a:xfrm>
            <a:off x="457200" y="318139"/>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Instances</a:t>
            </a:r>
          </a:p>
        </p:txBody>
      </p:sp>
      <p:sp>
        <p:nvSpPr>
          <p:cNvPr id="1019" name="Shape 1019"/>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20" name="Shape 102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021" name="Shape 1021"/>
          <p:cNvGraphicFramePr/>
          <p:nvPr/>
        </p:nvGraphicFramePr>
        <p:xfrm>
          <a:off x="491316" y="1270484"/>
          <a:ext cx="3000000" cy="3000000"/>
        </p:xfrm>
        <a:graphic>
          <a:graphicData uri="http://schemas.openxmlformats.org/drawingml/2006/table">
            <a:tbl>
              <a:tblPr bandRow="1" firstRow="1">
                <a:noFill/>
                <a:tableStyleId>{D1A48151-D949-4064-BBD0-25D33485CBDF}</a:tableStyleId>
              </a:tblPr>
              <a:tblGrid>
                <a:gridCol w="1583150"/>
                <a:gridCol w="2006225"/>
                <a:gridCol w="495412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Process Code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ID</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Name</a:t>
                      </a:r>
                    </a:p>
                  </a:txBody>
                  <a:tcPr marT="0" marB="0" marR="0" marL="0" anchor="ctr"/>
                </a:tc>
              </a:tr>
              <a:tr h="496750">
                <a:tc rowSpan="9">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ARALLOWLOS</a:t>
                      </a:r>
                    </a:p>
                  </a:txBody>
                  <a:tcPr marT="0" marB="0" marR="0" marL="0" anchor="ctr"/>
                </a:tc>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IWACFARALLOWLOS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Integrated Workplace Acquisition Center Federal Allowance</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IWACNFARALOWLOS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Integrated Workplace Acquisition Center Non Federal Allowance</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EXPSRFARALOWLOS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Regional Network Service-Expanded Service Federal Allowance</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EXPSRNFARALOWLO</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Regional Network Service-Expanded Service Non Federal Allowance</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HSPDFARALLOWLOS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HSPD-12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HSPDNFARALOWLOS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HSPD-12 Non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NATITFARALOWLOS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National IT Commodity Program Federal Allowance for Loss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NATITNFARALOWLO</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National IT Commodity Program Non Federal Allowance for Loss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REGTLFARALOWLOS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Regional Network Services-Telecom Federal Allowance for Loss</a:t>
                      </a:r>
                    </a:p>
                  </a:txBody>
                  <a:tcPr marT="0" marB="0" marR="0" marL="0" anchor="ctr"/>
                </a:tc>
              </a:tr>
            </a:tbl>
          </a:graphicData>
        </a:graphic>
      </p:graphicFrame>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5" name="Shape 1025"/>
        <p:cNvGrpSpPr/>
        <p:nvPr/>
      </p:nvGrpSpPr>
      <p:grpSpPr>
        <a:xfrm>
          <a:off x="0" y="0"/>
          <a:ext cx="0" cy="0"/>
          <a:chOff x="0" y="0"/>
          <a:chExt cx="0" cy="0"/>
        </a:xfrm>
      </p:grpSpPr>
      <p:sp>
        <p:nvSpPr>
          <p:cNvPr id="1026" name="Shape 102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027" name="Shape 1027"/>
          <p:cNvSpPr txBox="1"/>
          <p:nvPr>
            <p:ph type="title"/>
          </p:nvPr>
        </p:nvSpPr>
        <p:spPr>
          <a:xfrm>
            <a:off x="457200" y="318139"/>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Instances</a:t>
            </a:r>
          </a:p>
        </p:txBody>
      </p:sp>
      <p:sp>
        <p:nvSpPr>
          <p:cNvPr id="1028" name="Shape 1028"/>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29" name="Shape 102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030" name="Shape 1030"/>
          <p:cNvGraphicFramePr/>
          <p:nvPr/>
        </p:nvGraphicFramePr>
        <p:xfrm>
          <a:off x="491316" y="1270484"/>
          <a:ext cx="3000000" cy="3000000"/>
        </p:xfrm>
        <a:graphic>
          <a:graphicData uri="http://schemas.openxmlformats.org/drawingml/2006/table">
            <a:tbl>
              <a:tblPr bandRow="1" firstRow="1">
                <a:noFill/>
                <a:tableStyleId>{306922C4-6174-4AB9-BC8D-62D193C6B63F}</a:tableStyleId>
              </a:tblPr>
              <a:tblGrid>
                <a:gridCol w="1583150"/>
                <a:gridCol w="2006225"/>
                <a:gridCol w="495412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Process Code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ID</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Name</a:t>
                      </a:r>
                    </a:p>
                  </a:txBody>
                  <a:tcPr marT="0" marB="0" marR="0" marL="0" anchor="ctr"/>
                </a:tc>
              </a:tr>
              <a:tr h="496750">
                <a:tc rowSpan="3">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ARALLOWLOS</a:t>
                      </a:r>
                    </a:p>
                  </a:txBody>
                  <a:tcPr marT="0" marB="0" marR="0" marL="0" anchor="ctr"/>
                </a:tc>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REGTLNFARALOWLO</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Regional Network Services-Telecom Non Federal Allowance for Loss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WANFARALLOWLOS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Wide Area Network Federal Allowance for Loss Batch Process</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WANARNFALLOWLOS</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Wide Area Network Non Federal Allowance for Loss Batch Process</a:t>
                      </a:r>
                    </a:p>
                  </a:txBody>
                  <a:tcPr marT="0" marB="0" marR="0" marL="0" anchor="ctr"/>
                </a:tc>
              </a:tr>
            </a:tbl>
          </a:graphicData>
        </a:graphic>
      </p:graphicFrame>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4" name="Shape 1034"/>
        <p:cNvGrpSpPr/>
        <p:nvPr/>
      </p:nvGrpSpPr>
      <p:grpSpPr>
        <a:xfrm>
          <a:off x="0" y="0"/>
          <a:ext cx="0" cy="0"/>
          <a:chOff x="0" y="0"/>
          <a:chExt cx="0" cy="0"/>
        </a:xfrm>
      </p:grpSpPr>
      <p:sp>
        <p:nvSpPr>
          <p:cNvPr id="1035" name="Shape 1035"/>
          <p:cNvSpPr/>
          <p:nvPr/>
        </p:nvSpPr>
        <p:spPr>
          <a:xfrm>
            <a:off x="7772400" y="5773478"/>
            <a:ext cx="1233376" cy="99946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036" name="Shape 103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Parameters</a:t>
            </a:r>
          </a:p>
        </p:txBody>
      </p:sp>
      <p:graphicFrame>
        <p:nvGraphicFramePr>
          <p:cNvPr id="1037" name="Shape 1037"/>
          <p:cNvGraphicFramePr/>
          <p:nvPr/>
        </p:nvGraphicFramePr>
        <p:xfrm>
          <a:off x="457200" y="1192192"/>
          <a:ext cx="3000000" cy="3000000"/>
        </p:xfrm>
        <a:graphic>
          <a:graphicData uri="http://schemas.openxmlformats.org/drawingml/2006/table">
            <a:tbl>
              <a:tblPr bandRow="1" firstRow="1">
                <a:noFill/>
                <a:tableStyleId>{9906FD83-B1B3-487A-BCDF-29F4FD52F26D}</a:tableStyleId>
              </a:tblPr>
              <a:tblGrid>
                <a:gridCol w="1486750"/>
                <a:gridCol w="4874050"/>
                <a:gridCol w="2224400"/>
              </a:tblGrid>
              <a:tr h="176350">
                <a:tc>
                  <a:txBody>
                    <a:bodyPr>
                      <a:noAutofit/>
                    </a:bodyPr>
                    <a:lstStyle/>
                    <a:p>
                      <a:pPr indent="0" lvl="0" marL="0" marR="0" rtl="0" algn="l">
                        <a:spcBef>
                          <a:spcPts val="0"/>
                        </a:spcBef>
                        <a:buSzPct val="25000"/>
                        <a:buNone/>
                      </a:pPr>
                      <a:r>
                        <a:rPr baseline="0" lang="en-US" sz="1800" u="none" cap="none" strike="noStrike">
                          <a:solidFill>
                            <a:schemeClr val="dk1"/>
                          </a:solidFill>
                        </a:rPr>
                        <a:t>Parameter</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Description</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Sample Value</a:t>
                      </a:r>
                    </a:p>
                  </a:txBody>
                  <a:tcPr marT="45725" marB="45725" marR="91450" marL="91450"/>
                </a:tc>
              </a:tr>
              <a:tr h="49675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Process Mode</a:t>
                      </a:r>
                    </a:p>
                  </a:txBody>
                  <a:tcPr marT="0" marB="0" marR="0" marL="0"/>
                </a:tc>
                <a:tc>
                  <a:txBody>
                    <a:bodyPr>
                      <a:noAutofit/>
                    </a:bodyPr>
                    <a:lstStyle/>
                    <a:p>
                      <a:pPr indent="0" lvl="0" marL="0" marR="0" rtl="0" algn="l">
                        <a:lnSpc>
                          <a:spcPct val="11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Allows users to run ARALLOWLOS in Preliminary (P) or Final (F) Mode. Only Final mode will generate SVs. Set to Final for all instances.</a:t>
                      </a:r>
                    </a:p>
                  </a:txBody>
                  <a:tcPr marT="0" marB="0" marR="0" marL="0"/>
                </a:tc>
                <a:tc>
                  <a:txBody>
                    <a:bodyPr>
                      <a:noAutofit/>
                    </a:bodyPr>
                    <a:lstStyle/>
                    <a:p>
                      <a:pPr indent="0" lvl="0" marL="0" marR="0" rtl="0" algn="l">
                        <a:lnSpc>
                          <a:spcPct val="11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F</a:t>
                      </a:r>
                    </a:p>
                  </a:txBody>
                  <a:tcPr marT="0" marB="0" marR="0" marL="0"/>
                </a:tc>
              </a:tr>
              <a:tr h="49675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Document Type</a:t>
                      </a:r>
                    </a:p>
                  </a:txBody>
                  <a:tcPr marT="0" marB="0" marR="0" marL="0"/>
                </a:tc>
                <a:tc>
                  <a:txBody>
                    <a:bodyPr>
                      <a:noAutofit/>
                    </a:bodyPr>
                    <a:lstStyle/>
                    <a:p>
                      <a:pPr indent="0" lvl="0" marL="0" marR="0" rtl="0" algn="l">
                        <a:lnSpc>
                          <a:spcPct val="11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Defines the SV Document Type that will be created by the Allowance for Loss Batch job to post the calculated Allowance amounts. Must be a valid document type on the Document Type Maintenance table.</a:t>
                      </a:r>
                    </a:p>
                  </a:txBody>
                  <a:tcPr marT="0" marB="0" marR="0" marL="0"/>
                </a:tc>
                <a:tc>
                  <a:txBody>
                    <a:bodyPr>
                      <a:noAutofit/>
                    </a:bodyPr>
                    <a:lstStyle/>
                    <a:p>
                      <a:pPr indent="0" lvl="0" marL="0" marR="0" rtl="0" algn="l">
                        <a:lnSpc>
                          <a:spcPct val="110000"/>
                        </a:lnSpc>
                        <a:spcBef>
                          <a:spcPts val="0"/>
                        </a:spcBef>
                        <a:spcAft>
                          <a:spcPts val="600"/>
                        </a:spcAft>
                        <a:buClr>
                          <a:schemeClr val="dk1"/>
                        </a:buClr>
                        <a:buSzPct val="25000"/>
                        <a:buFont typeface="Arial"/>
                        <a:buNone/>
                      </a:pPr>
                      <a:r>
                        <a:rPr baseline="0" lang="en-US" sz="1400" u="none" cap="none" strike="noStrike">
                          <a:latin typeface="Arial"/>
                          <a:ea typeface="Arial"/>
                          <a:cs typeface="Arial"/>
                          <a:sym typeface="Arial"/>
                        </a:rPr>
                        <a:t>AFL</a:t>
                      </a:r>
                    </a:p>
                  </a:txBody>
                  <a:tcPr marT="0" marB="0" marR="0" marL="0"/>
                </a:tc>
              </a:tr>
              <a:tr h="4445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Document Status</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document status (HELD, SCHEDULED, and PROCESSED) to be used for the SV. Set to PROCESSED for all instances.</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PROCESSED</a:t>
                      </a:r>
                    </a:p>
                  </a:txBody>
                  <a:tcPr marT="0" marB="0" marR="0" marL="0"/>
                </a:tc>
              </a:tr>
              <a:tr h="5207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Hold Rejected Forms</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Indicates whether rejected forms should be created and held, or not created at all, but listed on the batch job report. Valid Values are T or F. Set to blank for all instances.</a:t>
                      </a:r>
                    </a:p>
                  </a:txBody>
                  <a:tcPr marT="0" marB="0" marR="0" marL="0"/>
                </a:tc>
                <a:tc>
                  <a:txBody>
                    <a:bodyPr>
                      <a:noAutofit/>
                    </a:bodyPr>
                    <a:lstStyle/>
                    <a:p>
                      <a:pPr indent="0" lvl="0" marL="0" marR="0" rtl="0" algn="l">
                        <a:spcBef>
                          <a:spcPts val="0"/>
                        </a:spcBef>
                        <a:buNone/>
                      </a:pPr>
                      <a:r>
                        <a:t/>
                      </a:r>
                      <a:endParaRPr b="0" baseline="0" i="0" sz="1400" u="none" cap="none" strike="noStrike">
                        <a:solidFill>
                          <a:srgbClr val="000000"/>
                        </a:solidFill>
                        <a:latin typeface="Arial"/>
                        <a:ea typeface="Arial"/>
                        <a:cs typeface="Arial"/>
                        <a:sym typeface="Arial"/>
                      </a:endParaRPr>
                    </a:p>
                  </a:txBody>
                  <a:tcPr marT="0" marB="0" marR="0" marL="0"/>
                </a:tc>
              </a:tr>
              <a:tr h="269525">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Max SV Lines</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Sets the maximum number of accounting lines generated SV will contain. Can be blank or a positive integer.</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250</a:t>
                      </a:r>
                    </a:p>
                  </a:txBody>
                  <a:tcPr marT="0" marB="0" marR="0" marL="0"/>
                </a:tc>
              </a:tr>
              <a:tr h="10541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Code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Allowance for Loss Selection Criteria Codes established on the Allowance for Loss Selection Criteria Maintenance table, which determines which receivables will be selected for the Batch job and </a:t>
                      </a:r>
                      <a:r>
                        <a:rPr baseline="0" lang="en-US" sz="1400" u="none" cap="none" strike="noStrike">
                          <a:latin typeface="Arial"/>
                          <a:ea typeface="Arial"/>
                          <a:cs typeface="Arial"/>
                          <a:sym typeface="Arial"/>
                        </a:rPr>
                        <a:t>which Age Percentage to be applied to each group of selected receivables.</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RWAHOTDFED</a:t>
                      </a:r>
                    </a:p>
                  </a:txBody>
                  <a:tcPr marT="0" marB="0" marR="0" marL="0"/>
                </a:tc>
              </a:tr>
              <a:tr h="5334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Remove Revenue Source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Determines whether or not to include the Revenue Source Code on the generated SV document. Valid values T or F.</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a:t>
                      </a:r>
                    </a:p>
                  </a:txBody>
                  <a:tcPr marT="0" marB="0" marR="0" marL="0"/>
                </a:tc>
              </a:tr>
            </a:tbl>
          </a:graphicData>
        </a:graphic>
      </p:graphicFrame>
      <p:sp>
        <p:nvSpPr>
          <p:cNvPr id="1038" name="Shape 103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39" name="Shape 1039"/>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4" name="Shape 1044"/>
        <p:cNvGrpSpPr/>
        <p:nvPr/>
      </p:nvGrpSpPr>
      <p:grpSpPr>
        <a:xfrm>
          <a:off x="0" y="0"/>
          <a:ext cx="0" cy="0"/>
          <a:chOff x="0" y="0"/>
          <a:chExt cx="0" cy="0"/>
        </a:xfrm>
      </p:grpSpPr>
      <p:sp>
        <p:nvSpPr>
          <p:cNvPr id="1045" name="Shape 1045"/>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Parameters</a:t>
            </a:r>
          </a:p>
        </p:txBody>
      </p:sp>
      <p:graphicFrame>
        <p:nvGraphicFramePr>
          <p:cNvPr id="1046" name="Shape 1046"/>
          <p:cNvGraphicFramePr/>
          <p:nvPr/>
        </p:nvGraphicFramePr>
        <p:xfrm>
          <a:off x="463264" y="1106720"/>
          <a:ext cx="3000000" cy="3000000"/>
        </p:xfrm>
        <a:graphic>
          <a:graphicData uri="http://schemas.openxmlformats.org/drawingml/2006/table">
            <a:tbl>
              <a:tblPr bandRow="1" firstRow="1">
                <a:noFill/>
                <a:tableStyleId>{41D33E08-ED43-41D9-BDBD-5ABB628D3349}</a:tableStyleId>
              </a:tblPr>
              <a:tblGrid>
                <a:gridCol w="1486750"/>
                <a:gridCol w="4874050"/>
                <a:gridCol w="2224400"/>
              </a:tblGrid>
              <a:tr h="176350">
                <a:tc>
                  <a:txBody>
                    <a:bodyPr>
                      <a:noAutofit/>
                    </a:bodyPr>
                    <a:lstStyle/>
                    <a:p>
                      <a:pPr indent="0" lvl="0" marL="0" marR="0" rtl="0" algn="l">
                        <a:spcBef>
                          <a:spcPts val="0"/>
                        </a:spcBef>
                        <a:buSzPct val="25000"/>
                        <a:buNone/>
                      </a:pPr>
                      <a:r>
                        <a:rPr baseline="0" lang="en-US" sz="1800" u="none" cap="none" strike="noStrike">
                          <a:solidFill>
                            <a:schemeClr val="dk1"/>
                          </a:solidFill>
                        </a:rPr>
                        <a:t>Parameter</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Description</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Sample Value</a:t>
                      </a:r>
                    </a:p>
                  </a:txBody>
                  <a:tcPr marT="45725" marB="45725" marR="91450" marL="9145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Trans Event</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Default transaction event (e.g., Expenditure, Revenue) to be specified on the generated SV lines. </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Revenue</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Effective Date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date to be used in the comparison to selected receivables to determine the receivable’s age. Must be a valid date in mm/dd/yy or mm/dd/yyyy format. Set to blank for all instances.</a:t>
                      </a:r>
                    </a:p>
                  </a:txBody>
                  <a:tcPr marT="0" marB="0" marR="0" marL="0"/>
                </a:tc>
                <a:tc>
                  <a:txBody>
                    <a:bodyPr>
                      <a:noAutofit/>
                    </a:bodyPr>
                    <a:lstStyle/>
                    <a:p>
                      <a:pPr indent="0" lvl="0" marL="0" marR="0" rtl="0" algn="l">
                        <a:spcBef>
                          <a:spcPts val="0"/>
                        </a:spcBef>
                        <a:buNone/>
                      </a:pPr>
                      <a:r>
                        <a:t/>
                      </a:r>
                      <a:endParaRPr b="0" baseline="0" i="0" sz="1400" u="none" cap="none" strike="noStrike">
                        <a:solidFill>
                          <a:srgbClr val="000000"/>
                        </a:solidFill>
                        <a:latin typeface="Arial"/>
                        <a:ea typeface="Arial"/>
                        <a:cs typeface="Arial"/>
                        <a:sym typeface="Arial"/>
                      </a:endParaRP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Increase Decrease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Default increase/decrease indicator to be specified on the generated SV lines. Valid values D or I.</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D</a:t>
                      </a:r>
                    </a:p>
                  </a:txBody>
                  <a:tcPr marT="0" marB="0" marR="0" marL="0"/>
                </a:tc>
              </a:tr>
            </a:tbl>
          </a:graphicData>
        </a:graphic>
      </p:graphicFrame>
      <p:sp>
        <p:nvSpPr>
          <p:cNvPr id="1047" name="Shape 1047"/>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48" name="Shape 1048"/>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3" name="Shape 1053"/>
        <p:cNvGrpSpPr/>
        <p:nvPr/>
      </p:nvGrpSpPr>
      <p:grpSpPr>
        <a:xfrm>
          <a:off x="0" y="0"/>
          <a:ext cx="0" cy="0"/>
          <a:chOff x="0" y="0"/>
          <a:chExt cx="0" cy="0"/>
        </a:xfrm>
      </p:grpSpPr>
      <p:sp>
        <p:nvSpPr>
          <p:cNvPr id="1054" name="Shape 1054"/>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Common Errors and Resolutions</a:t>
            </a:r>
          </a:p>
        </p:txBody>
      </p:sp>
      <p:graphicFrame>
        <p:nvGraphicFramePr>
          <p:cNvPr id="1055" name="Shape 1055"/>
          <p:cNvGraphicFramePr/>
          <p:nvPr/>
        </p:nvGraphicFramePr>
        <p:xfrm>
          <a:off x="599743" y="1611695"/>
          <a:ext cx="3000000" cy="3000000"/>
        </p:xfrm>
        <a:graphic>
          <a:graphicData uri="http://schemas.openxmlformats.org/drawingml/2006/table">
            <a:tbl>
              <a:tblPr bandRow="1" firstRow="1">
                <a:noFill/>
                <a:tableStyleId>{4293512B-3744-469B-A82E-EB00D039EC05}</a:tableStyleId>
              </a:tblPr>
              <a:tblGrid>
                <a:gridCol w="1024350"/>
                <a:gridCol w="3660575"/>
                <a:gridCol w="3660575"/>
              </a:tblGrid>
              <a:tr h="176350">
                <a:tc>
                  <a:txBody>
                    <a:bodyPr>
                      <a:noAutofit/>
                    </a:bodyPr>
                    <a:lstStyle/>
                    <a:p>
                      <a:pPr indent="0" lvl="0" marL="0" marR="0" rtl="0" algn="ctr">
                        <a:spcBef>
                          <a:spcPts val="0"/>
                        </a:spcBef>
                        <a:buSzPct val="25000"/>
                        <a:buNone/>
                      </a:pPr>
                      <a:r>
                        <a:rPr baseline="0" lang="en-US" sz="1800" u="none" cap="none" strike="noStrike">
                          <a:solidFill>
                            <a:schemeClr val="dk1"/>
                          </a:solidFill>
                        </a:rPr>
                        <a:t>Return Code</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Error Description</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Resolution</a:t>
                      </a:r>
                    </a:p>
                  </a:txBody>
                  <a:tcPr marT="45725" marB="45725" marR="91450" marL="91450" anchor="ctr"/>
                </a:tc>
              </a:tr>
              <a:tr h="496750">
                <a:tc>
                  <a:txBody>
                    <a:bodyPr>
                      <a:noAutofit/>
                    </a:bodyPr>
                    <a:lstStyle/>
                    <a:p>
                      <a:pPr indent="0" lvl="0" marL="0" marR="0" rtl="0" algn="l">
                        <a:spcBef>
                          <a:spcPts val="0"/>
                        </a:spcBef>
                        <a:buSzPct val="25000"/>
                        <a:buNone/>
                      </a:pPr>
                      <a:r>
                        <a:rPr b="0" baseline="0" i="0" lang="en-US" sz="1800" u="none" cap="none" strike="noStrike">
                          <a:solidFill>
                            <a:srgbClr val="000000"/>
                          </a:solidFill>
                          <a:latin typeface="Arial"/>
                          <a:ea typeface="Arial"/>
                          <a:cs typeface="Arial"/>
                          <a:sym typeface="Arial"/>
                        </a:rPr>
                        <a:t>8</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Invalid batch parameters</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Example: GS4302E: The User Id value, [entered invalid value], is not valid in the database.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Update the parameter value to the valid parameter value. </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Refer to the configuration specifications for the valid parameter settings</a:t>
                      </a:r>
                    </a:p>
                  </a:txBody>
                  <a:tcPr marT="0" marB="0" marR="0" marL="0"/>
                </a:tc>
              </a:tr>
              <a:tr h="496750">
                <a:tc>
                  <a:txBody>
                    <a:bodyPr>
                      <a:noAutofit/>
                    </a:bodyPr>
                    <a:lstStyle/>
                    <a:p>
                      <a:pPr indent="0" lvl="0" marL="0" marR="0" rtl="0" algn="l">
                        <a:spcBef>
                          <a:spcPts val="0"/>
                        </a:spcBef>
                        <a:buSzPct val="25000"/>
                        <a:buNone/>
                      </a:pPr>
                      <a:r>
                        <a:rPr b="0" baseline="0" i="0" lang="en-US" sz="1800" u="none" cap="none" strike="noStrike">
                          <a:solidFill>
                            <a:srgbClr val="000000"/>
                          </a:solidFill>
                          <a:latin typeface="Arial"/>
                          <a:ea typeface="Arial"/>
                          <a:cs typeface="Arial"/>
                          <a:sym typeface="Arial"/>
                        </a:rPr>
                        <a:t>65, 67, 68, 69, -1, 1, no return code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Batch job does not complete</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 most cases, these error codes do not produce a batch execution report; therefore no error messages are displayed</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Contact CGI production support</a:t>
                      </a:r>
                    </a:p>
                  </a:txBody>
                  <a:tcPr marT="0" marB="0" marR="0" marL="0"/>
                </a:tc>
              </a:tr>
            </a:tbl>
          </a:graphicData>
        </a:graphic>
      </p:graphicFrame>
      <p:sp>
        <p:nvSpPr>
          <p:cNvPr id="1056" name="Shape 105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057" name="Shape 1057"/>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2" name="Shape 1062"/>
        <p:cNvGrpSpPr/>
        <p:nvPr/>
      </p:nvGrpSpPr>
      <p:grpSpPr>
        <a:xfrm>
          <a:off x="0" y="0"/>
          <a:ext cx="0" cy="0"/>
          <a:chOff x="0" y="0"/>
          <a:chExt cx="0" cy="0"/>
        </a:xfrm>
      </p:grpSpPr>
      <p:sp>
        <p:nvSpPr>
          <p:cNvPr id="1063" name="Shape 1063"/>
          <p:cNvSpPr/>
          <p:nvPr/>
        </p:nvSpPr>
        <p:spPr>
          <a:xfrm>
            <a:off x="7829550" y="5876925"/>
            <a:ext cx="1152525" cy="831722"/>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064" name="Shape 106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(ARALLOWLOS)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Inputs, Dependencies, Database Updates, &amp; Outputs</a:t>
            </a:r>
          </a:p>
        </p:txBody>
      </p:sp>
      <p:graphicFrame>
        <p:nvGraphicFramePr>
          <p:cNvPr id="1065" name="Shape 1065"/>
          <p:cNvGraphicFramePr/>
          <p:nvPr/>
        </p:nvGraphicFramePr>
        <p:xfrm>
          <a:off x="600500" y="1376404"/>
          <a:ext cx="3000000" cy="3000000"/>
        </p:xfrm>
        <a:graphic>
          <a:graphicData uri="http://schemas.openxmlformats.org/drawingml/2006/table">
            <a:tbl>
              <a:tblPr bandRow="1" firstRow="1">
                <a:noFill/>
                <a:tableStyleId>{870E33C7-C76C-489A-9F73-0F7084B824B5}</a:tableStyleId>
              </a:tblPr>
              <a:tblGrid>
                <a:gridCol w="4162575"/>
                <a:gridCol w="416257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Inputs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Dependencies</a:t>
                      </a:r>
                    </a:p>
                  </a:txBody>
                  <a:tcPr marT="0" marB="0" marR="0" marL="0" anchor="ctr"/>
                </a:tc>
              </a:tr>
              <a:tr h="496750">
                <a:tc>
                  <a:txBody>
                    <a:bodyPr>
                      <a:noAutofit/>
                    </a:bodyPr>
                    <a:lstStyle/>
                    <a:p>
                      <a:pPr indent="-184150" lvl="0" marL="285750" marR="0" rtl="0" algn="l">
                        <a:lnSpc>
                          <a:spcPct val="100000"/>
                        </a:lnSpc>
                        <a:spcBef>
                          <a:spcPts val="0"/>
                        </a:spcBef>
                        <a:spcAft>
                          <a:spcPts val="0"/>
                        </a:spcAft>
                        <a:buClr>
                          <a:schemeClr val="dk1"/>
                        </a:buClr>
                        <a:buSzPct val="100000"/>
                        <a:buFont typeface="Arial"/>
                        <a:buChar char="•"/>
                      </a:pPr>
                      <a:r>
                        <a:rPr baseline="0" lang="en-US" sz="1800" u="none" cap="none" strike="noStrike">
                          <a:latin typeface="Arial"/>
                          <a:ea typeface="Arial"/>
                          <a:cs typeface="Arial"/>
                          <a:sym typeface="Arial"/>
                        </a:rPr>
                        <a:t>Does not require any input files</a:t>
                      </a:r>
                    </a:p>
                    <a:p>
                      <a:pPr indent="-184150" lvl="0" marL="285750" marR="0" rtl="0" algn="l">
                        <a:lnSpc>
                          <a:spcPct val="100000"/>
                        </a:lnSpc>
                        <a:spcBef>
                          <a:spcPts val="1200"/>
                        </a:spcBef>
                        <a:spcAft>
                          <a:spcPts val="600"/>
                        </a:spcAft>
                        <a:buClr>
                          <a:schemeClr val="dk1"/>
                        </a:buClr>
                        <a:buSzPct val="100000"/>
                        <a:buFont typeface="Arial"/>
                        <a:buChar char="•"/>
                      </a:pPr>
                      <a:r>
                        <a:rPr baseline="0" lang="en-US" sz="1800" u="none" cap="none" strike="noStrike">
                          <a:latin typeface="Arial"/>
                          <a:ea typeface="Arial"/>
                          <a:cs typeface="Arial"/>
                          <a:sym typeface="Arial"/>
                        </a:rPr>
                        <a:t>Billing Documents and Debt Accounts that are eligible for Allowance for Loss exist in the system</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No dependencies</a:t>
                      </a:r>
                    </a:p>
                  </a:txBody>
                  <a:tcPr marT="0" marB="0" marR="0" marL="0"/>
                </a:tc>
              </a:tr>
            </a:tbl>
          </a:graphicData>
        </a:graphic>
      </p:graphicFrame>
      <p:sp>
        <p:nvSpPr>
          <p:cNvPr id="1066" name="Shape 106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067" name="Shape 1067"/>
          <p:cNvGraphicFramePr/>
          <p:nvPr/>
        </p:nvGraphicFramePr>
        <p:xfrm>
          <a:off x="600500" y="3476917"/>
          <a:ext cx="3000000" cy="3000000"/>
        </p:xfrm>
        <a:graphic>
          <a:graphicData uri="http://schemas.openxmlformats.org/drawingml/2006/table">
            <a:tbl>
              <a:tblPr bandRow="1" firstRow="1">
                <a:noFill/>
                <a:tableStyleId>{18978532-554D-40AA-BE97-E8A56BAB902A}</a:tableStyleId>
              </a:tblPr>
              <a:tblGrid>
                <a:gridCol w="4162575"/>
                <a:gridCol w="4162575"/>
              </a:tblGrid>
              <a:tr h="52080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Database Updates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Outputs</a:t>
                      </a:r>
                    </a:p>
                  </a:txBody>
                  <a:tcPr marT="0" marB="0" marR="0" marL="0" anchor="ctr"/>
                </a:tc>
              </a:tr>
              <a:tr h="2412625">
                <a:tc>
                  <a:txBody>
                    <a:bodyPr>
                      <a:noAutofit/>
                    </a:bodyPr>
                    <a:lstStyle/>
                    <a:p>
                      <a:pPr indent="-184150" lvl="0" marL="285750" marR="0" rtl="0" algn="l">
                        <a:lnSpc>
                          <a:spcPct val="100000"/>
                        </a:lnSpc>
                        <a:spcBef>
                          <a:spcPts val="0"/>
                        </a:spcBef>
                        <a:spcAft>
                          <a:spcPts val="0"/>
                        </a:spcAft>
                        <a:buClr>
                          <a:schemeClr val="dk1"/>
                        </a:buClr>
                        <a:buSzPct val="100000"/>
                        <a:buFont typeface="Arial"/>
                        <a:buChar char="•"/>
                      </a:pPr>
                      <a:r>
                        <a:rPr baseline="0" lang="en-US" sz="1800" u="none" cap="none" strike="noStrike">
                          <a:latin typeface="Arial"/>
                          <a:ea typeface="Arial"/>
                          <a:cs typeface="Arial"/>
                          <a:sym typeface="Arial"/>
                        </a:rPr>
                        <a:t>Updates the Pegasys database by creating new Standard Voucher forms, and optionally submitting the forms for processing</a:t>
                      </a:r>
                    </a:p>
                    <a:p>
                      <a:pPr indent="-184150" lvl="0" marL="2857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Main tables updated: </a:t>
                      </a:r>
                    </a:p>
                    <a:p>
                      <a:pPr indent="-293687" lvl="1" marL="852487"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MF_SV</a:t>
                      </a:r>
                    </a:p>
                    <a:p>
                      <a:pPr indent="-293687" lvl="1" marL="852487"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MF_SV_LN</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Output file should contain information detailing the relationship between the selected transactions and the calculated SV lines</a:t>
                      </a:r>
                    </a:p>
                  </a:txBody>
                  <a:tcPr marT="0" marB="0" marR="0" marL="0"/>
                </a:tc>
              </a:tr>
            </a:tbl>
          </a:graphicData>
        </a:graphic>
      </p:graphicFrame>
      <p:sp>
        <p:nvSpPr>
          <p:cNvPr id="1068" name="Shape 1068"/>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3" name="Shape 1073"/>
        <p:cNvGrpSpPr/>
        <p:nvPr/>
      </p:nvGrpSpPr>
      <p:grpSpPr>
        <a:xfrm>
          <a:off x="0" y="0"/>
          <a:ext cx="0" cy="0"/>
          <a:chOff x="0" y="0"/>
          <a:chExt cx="0" cy="0"/>
        </a:xfrm>
      </p:grpSpPr>
      <p:sp>
        <p:nvSpPr>
          <p:cNvPr id="1074" name="Shape 1074"/>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Font typeface="Noto Sans Symbols"/>
              <a:buNone/>
            </a:pPr>
            <a:r>
              <a:t/>
            </a:r>
            <a:endParaRPr b="0" baseline="0" i="0" sz="32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Referral Selection</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Batch Job</a:t>
            </a:r>
          </a:p>
        </p:txBody>
      </p:sp>
      <p:sp>
        <p:nvSpPr>
          <p:cNvPr id="1075" name="Shape 107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76" name="Shape 107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 2 Overview</a:t>
            </a:r>
          </a:p>
        </p:txBody>
      </p:sp>
      <p:sp>
        <p:nvSpPr>
          <p:cNvPr id="390" name="Shape 390"/>
          <p:cNvSpPr txBox="1"/>
          <p:nvPr>
            <p:ph idx="1" type="body"/>
          </p:nvPr>
        </p:nvSpPr>
        <p:spPr>
          <a:xfrm>
            <a:off x="486891" y="1222463"/>
            <a:ext cx="8455560" cy="513421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Functionality implemented for Phase 2:</a:t>
            </a:r>
          </a:p>
          <a:p>
            <a:pPr indent="-225425" lvl="1" marL="568325"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Leveraged existing BAAR functionality implemented with Phase 1</a:t>
            </a:r>
          </a:p>
          <a:p>
            <a:pPr indent="-225425" lvl="1" marL="568325"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Implemented </a:t>
            </a:r>
            <a:r>
              <a:rPr b="1" baseline="0" i="0" lang="en-US" sz="1800" u="sng" cap="none" strike="noStrike">
                <a:solidFill>
                  <a:schemeClr val="dk1"/>
                </a:solidFill>
                <a:latin typeface="Arial"/>
                <a:ea typeface="Arial"/>
                <a:cs typeface="Arial"/>
                <a:sym typeface="Arial"/>
              </a:rPr>
              <a:t>new</a:t>
            </a:r>
            <a:r>
              <a:rPr b="0" baseline="0" i="0" lang="en-US" sz="1800" u="none" cap="none" strike="noStrike">
                <a:solidFill>
                  <a:schemeClr val="dk1"/>
                </a:solidFill>
                <a:latin typeface="Arial"/>
                <a:ea typeface="Arial"/>
                <a:cs typeface="Arial"/>
                <a:sym typeface="Arial"/>
              </a:rPr>
              <a:t> Accounts Receivable functionality, including:</a:t>
            </a:r>
          </a:p>
          <a:p>
            <a:pPr indent="-241300" lvl="2" marL="914400" marR="0" rtl="0" algn="l">
              <a:spcBef>
                <a:spcPts val="17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Project Cost Accounting System (PCAS) </a:t>
            </a:r>
          </a:p>
          <a:p>
            <a:pPr indent="-231775" lvl="3" marL="1260475" marR="0" rtl="0" algn="l">
              <a:spcBef>
                <a:spcPts val="10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Pegasys module that provides the ability to manage the relationship between GSA and the customer through the </a:t>
            </a:r>
            <a:r>
              <a:rPr b="0" baseline="0" i="0" lang="en-US" sz="1600" u="sng" cap="none" strike="noStrike">
                <a:solidFill>
                  <a:schemeClr val="dk1"/>
                </a:solidFill>
                <a:latin typeface="Arial"/>
                <a:ea typeface="Arial"/>
                <a:cs typeface="Arial"/>
                <a:sym typeface="Arial"/>
              </a:rPr>
              <a:t>use of customer agreements</a:t>
            </a:r>
          </a:p>
          <a:p>
            <a:pPr indent="-241300" lvl="2" marL="914400"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Revenue Credit Card Billing</a:t>
            </a:r>
          </a:p>
          <a:p>
            <a:pPr indent="-241300" lvl="2" marL="914400"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Pay.gov via CIR (Collections Information Repository)</a:t>
            </a:r>
          </a:p>
          <a:p>
            <a:pPr indent="-241300" lvl="2" marL="914400"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DoD Interfund Billing/Collections</a:t>
            </a:r>
          </a:p>
          <a:p>
            <a:pPr indent="-241300" lvl="2" marL="914400"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CIR Reconciliation</a:t>
            </a:r>
          </a:p>
          <a:p>
            <a:pPr indent="-231775" lvl="0" marL="23177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2A went live in July 2013; 2B went live in January 2014</a:t>
            </a:r>
          </a:p>
          <a:p>
            <a:pPr indent="0" lvl="3" marL="0" marR="0" rtl="0" algn="ctr">
              <a:spcBef>
                <a:spcPts val="1100"/>
              </a:spcBef>
              <a:spcAft>
                <a:spcPts val="0"/>
              </a:spcAft>
              <a:buClr>
                <a:srgbClr val="AF242B"/>
              </a:buClr>
              <a:buSzPct val="25000"/>
              <a:buFont typeface="Noto Sans Symbols"/>
              <a:buNone/>
            </a:pPr>
            <a:r>
              <a:rPr b="1" baseline="0" i="1" lang="en-US" sz="1600" u="none" cap="none" strike="noStrike">
                <a:solidFill>
                  <a:schemeClr val="dk1"/>
                </a:solidFill>
                <a:latin typeface="Arial"/>
                <a:ea typeface="Arial"/>
                <a:cs typeface="Arial"/>
                <a:sym typeface="Arial"/>
              </a:rPr>
              <a:t> </a:t>
            </a:r>
          </a:p>
          <a:p>
            <a:pPr indent="-146050" lvl="3" marL="1260475" marR="0" rtl="0" algn="l">
              <a:spcBef>
                <a:spcPts val="9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17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391" name="Shape 39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92" name="Shape 392"/>
          <p:cNvSpPr txBox="1"/>
          <p:nvPr>
            <p:ph idx="11" type="ftr"/>
          </p:nvPr>
        </p:nvSpPr>
        <p:spPr>
          <a:xfrm>
            <a:off x="370113"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1" name="Shape 1081"/>
        <p:cNvGrpSpPr/>
        <p:nvPr/>
      </p:nvGrpSpPr>
      <p:grpSpPr>
        <a:xfrm>
          <a:off x="0" y="0"/>
          <a:ext cx="0" cy="0"/>
          <a:chOff x="0" y="0"/>
          <a:chExt cx="0" cy="0"/>
        </a:xfrm>
      </p:grpSpPr>
      <p:sp>
        <p:nvSpPr>
          <p:cNvPr id="1082" name="Shape 108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340" u="none" cap="none" strike="noStrike">
                <a:solidFill>
                  <a:schemeClr val="lt1"/>
                </a:solidFill>
                <a:latin typeface="Arial"/>
                <a:ea typeface="Arial"/>
                <a:cs typeface="Arial"/>
                <a:sym typeface="Arial"/>
              </a:rPr>
              <a:t>Referral Selection (ARREFERSEL) </a:t>
            </a:r>
            <a:br>
              <a:rPr b="1" baseline="0" i="0" lang="en-US" sz="2340" u="none" cap="none" strike="noStrike">
                <a:solidFill>
                  <a:schemeClr val="lt1"/>
                </a:solidFill>
                <a:latin typeface="Arial"/>
                <a:ea typeface="Arial"/>
                <a:cs typeface="Arial"/>
                <a:sym typeface="Arial"/>
              </a:rPr>
            </a:br>
            <a:r>
              <a:rPr b="1" baseline="0" i="0" lang="en-US" sz="2340" u="none" cap="none" strike="noStrike">
                <a:solidFill>
                  <a:schemeClr val="lt1"/>
                </a:solidFill>
                <a:latin typeface="Arial"/>
                <a:ea typeface="Arial"/>
                <a:cs typeface="Arial"/>
                <a:sym typeface="Arial"/>
              </a:rPr>
              <a:t>Batch Process Overview - Referral Lifecycle</a:t>
            </a:r>
          </a:p>
        </p:txBody>
      </p:sp>
      <p:sp>
        <p:nvSpPr>
          <p:cNvPr id="1083" name="Shape 1083"/>
          <p:cNvSpPr txBox="1"/>
          <p:nvPr>
            <p:ph idx="12" type="sldNum"/>
          </p:nvPr>
        </p:nvSpPr>
        <p:spPr>
          <a:xfrm>
            <a:off x="14513" y="6200382"/>
            <a:ext cx="474561" cy="29561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084" name="Shape 1084"/>
          <p:cNvSpPr/>
          <p:nvPr/>
        </p:nvSpPr>
        <p:spPr>
          <a:xfrm>
            <a:off x="377253" y="802758"/>
            <a:ext cx="8683620" cy="5252483"/>
          </a:xfrm>
          <a:prstGeom prst="rect">
            <a:avLst/>
          </a:prstGeom>
          <a:noFill/>
          <a:ln>
            <a:noFill/>
          </a:ln>
        </p:spPr>
        <p:txBody>
          <a:bodyPr anchorCtr="0" anchor="t" bIns="45700" lIns="91425" rIns="91425" tIns="45700">
            <a:noAutofit/>
          </a:bodyPr>
          <a:lstStyle/>
          <a:p>
            <a:pPr indent="-149225" lvl="1" marL="568325" marR="0" rtl="0" algn="l">
              <a:spcBef>
                <a:spcPts val="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65100" lvl="2" marL="914400"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085" name="Shape 1085"/>
          <p:cNvSpPr/>
          <p:nvPr/>
        </p:nvSpPr>
        <p:spPr>
          <a:xfrm>
            <a:off x="1149475" y="1203325"/>
            <a:ext cx="7206398" cy="4700559"/>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Delinquent Debt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Transmit to FedDebt/TOP</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Treasury successfully collects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 Treasury IPACs money back to GSA &amp; records on the weekly Collections file</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Agency records collections in their system against the debt</a:t>
            </a:r>
          </a:p>
        </p:txBody>
      </p:sp>
      <p:sp>
        <p:nvSpPr>
          <p:cNvPr id="1086" name="Shape 108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1" name="Shape 1091"/>
        <p:cNvGrpSpPr/>
        <p:nvPr/>
      </p:nvGrpSpPr>
      <p:grpSpPr>
        <a:xfrm>
          <a:off x="0" y="0"/>
          <a:ext cx="0" cy="0"/>
          <a:chOff x="0" y="0"/>
          <a:chExt cx="0" cy="0"/>
        </a:xfrm>
      </p:grpSpPr>
      <p:sp>
        <p:nvSpPr>
          <p:cNvPr id="1092" name="Shape 109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340" u="none" cap="none" strike="noStrike">
                <a:solidFill>
                  <a:schemeClr val="lt1"/>
                </a:solidFill>
                <a:latin typeface="Arial"/>
                <a:ea typeface="Arial"/>
                <a:cs typeface="Arial"/>
                <a:sym typeface="Arial"/>
              </a:rPr>
              <a:t>Referral Selection (ARREFERSEL) </a:t>
            </a:r>
            <a:br>
              <a:rPr b="1" baseline="0" i="0" lang="en-US" sz="2340" u="none" cap="none" strike="noStrike">
                <a:solidFill>
                  <a:schemeClr val="lt1"/>
                </a:solidFill>
                <a:latin typeface="Arial"/>
                <a:ea typeface="Arial"/>
                <a:cs typeface="Arial"/>
                <a:sym typeface="Arial"/>
              </a:rPr>
            </a:br>
            <a:r>
              <a:rPr b="1" baseline="0" i="0" lang="en-US" sz="2340" u="none" cap="none" strike="noStrike">
                <a:solidFill>
                  <a:schemeClr val="lt1"/>
                </a:solidFill>
                <a:latin typeface="Arial"/>
                <a:ea typeface="Arial"/>
                <a:cs typeface="Arial"/>
                <a:sym typeface="Arial"/>
              </a:rPr>
              <a:t>Batch Process Overview - Referral Submission</a:t>
            </a:r>
          </a:p>
        </p:txBody>
      </p:sp>
      <p:sp>
        <p:nvSpPr>
          <p:cNvPr id="1093" name="Shape 1093"/>
          <p:cNvSpPr txBox="1"/>
          <p:nvPr>
            <p:ph idx="12" type="sldNum"/>
          </p:nvPr>
        </p:nvSpPr>
        <p:spPr>
          <a:xfrm>
            <a:off x="0" y="6185867"/>
            <a:ext cx="486135" cy="272468"/>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094" name="Shape 1094"/>
          <p:cNvSpPr/>
          <p:nvPr/>
        </p:nvSpPr>
        <p:spPr>
          <a:xfrm>
            <a:off x="377253" y="802758"/>
            <a:ext cx="8683620" cy="5252483"/>
          </a:xfrm>
          <a:prstGeom prst="rect">
            <a:avLst/>
          </a:prstGeom>
          <a:noFill/>
          <a:ln>
            <a:noFill/>
          </a:ln>
        </p:spPr>
        <p:txBody>
          <a:bodyPr anchorCtr="0" anchor="t" bIns="45700" lIns="91425" rIns="91425" tIns="45700">
            <a:noAutofit/>
          </a:bodyPr>
          <a:lstStyle/>
          <a:p>
            <a:pPr indent="-149225" lvl="1" marL="568325" marR="0" rtl="0" algn="l">
              <a:spcBef>
                <a:spcPts val="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65100" lvl="2" marL="914400"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095" name="Shape 1095"/>
          <p:cNvSpPr/>
          <p:nvPr/>
        </p:nvSpPr>
        <p:spPr>
          <a:xfrm>
            <a:off x="919167" y="1123488"/>
            <a:ext cx="7560839" cy="4931753"/>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Referral Selection (1)</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Review and Approve (2)</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Referral Generation (3)</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 Referral File (4)</a:t>
            </a:r>
          </a:p>
        </p:txBody>
      </p:sp>
      <p:sp>
        <p:nvSpPr>
          <p:cNvPr id="1096" name="Shape 109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097" name="Shape 1097"/>
          <p:cNvSpPr/>
          <p:nvPr/>
        </p:nvSpPr>
        <p:spPr>
          <a:xfrm>
            <a:off x="919187" y="1094874"/>
            <a:ext cx="1860106" cy="5055231"/>
          </a:xfrm>
          <a:prstGeom prst="rect">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2" name="Shape 1102"/>
        <p:cNvGrpSpPr/>
        <p:nvPr/>
      </p:nvGrpSpPr>
      <p:grpSpPr>
        <a:xfrm>
          <a:off x="0" y="0"/>
          <a:ext cx="0" cy="0"/>
          <a:chOff x="0" y="0"/>
          <a:chExt cx="0" cy="0"/>
        </a:xfrm>
      </p:grpSpPr>
      <p:sp>
        <p:nvSpPr>
          <p:cNvPr id="1103" name="Shape 110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Referral Selection (ARREFERSEL)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Overview</a:t>
            </a:r>
          </a:p>
        </p:txBody>
      </p:sp>
      <p:sp>
        <p:nvSpPr>
          <p:cNvPr id="1104" name="Shape 1104"/>
          <p:cNvSpPr txBox="1"/>
          <p:nvPr>
            <p:ph idx="12" type="sldNum"/>
          </p:nvPr>
        </p:nvSpPr>
        <p:spPr>
          <a:xfrm>
            <a:off x="-113077" y="6382928"/>
            <a:ext cx="612383" cy="214593"/>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105" name="Shape 1105"/>
          <p:cNvSpPr/>
          <p:nvPr/>
        </p:nvSpPr>
        <p:spPr>
          <a:xfrm>
            <a:off x="375315" y="1130445"/>
            <a:ext cx="8683620" cy="5252483"/>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Debt Accounts and Billing Documents can be selected for referral by:</a:t>
            </a:r>
          </a:p>
          <a:p>
            <a:pPr indent="-225425" lvl="1" marL="568325" marR="0" rtl="0" algn="l">
              <a:spcBef>
                <a:spcPts val="24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Using the automated </a:t>
            </a:r>
            <a:r>
              <a:rPr b="1" baseline="0" i="0" lang="en-US" sz="1800" u="none" cap="none" strike="noStrike">
                <a:solidFill>
                  <a:schemeClr val="dk1"/>
                </a:solidFill>
                <a:latin typeface="Arial"/>
                <a:ea typeface="Arial"/>
                <a:cs typeface="Arial"/>
                <a:sym typeface="Arial"/>
              </a:rPr>
              <a:t>Referral Selection (ARREFSEL) process</a:t>
            </a:r>
            <a:r>
              <a:rPr b="0" baseline="0" i="0" lang="en-US" sz="1800" u="none" cap="none" strike="noStrike">
                <a:solidFill>
                  <a:schemeClr val="dk1"/>
                </a:solidFill>
                <a:latin typeface="Arial"/>
                <a:ea typeface="Arial"/>
                <a:cs typeface="Arial"/>
                <a:sym typeface="Arial"/>
              </a:rPr>
              <a:t>, or  </a:t>
            </a:r>
          </a:p>
          <a:p>
            <a:pPr indent="-225425" lvl="1" marL="568325" marR="0" rtl="0" algn="l">
              <a:spcBef>
                <a:spcPts val="2400"/>
              </a:spcBef>
              <a:spcAft>
                <a:spcPts val="12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Manually adding the DA and BD documents to the </a:t>
            </a:r>
            <a:r>
              <a:rPr b="1" baseline="0" i="0" lang="en-US" sz="1800" u="none" cap="none" strike="noStrike">
                <a:solidFill>
                  <a:schemeClr val="dk1"/>
                </a:solidFill>
                <a:latin typeface="Arial"/>
                <a:ea typeface="Arial"/>
                <a:cs typeface="Arial"/>
                <a:sym typeface="Arial"/>
              </a:rPr>
              <a:t>Referral Entry Query </a:t>
            </a:r>
            <a:r>
              <a:rPr b="0" baseline="0" i="0" lang="en-US" sz="1800" u="none" cap="none" strike="noStrike">
                <a:solidFill>
                  <a:schemeClr val="dk1"/>
                </a:solidFill>
                <a:latin typeface="Arial"/>
                <a:ea typeface="Arial"/>
                <a:cs typeface="Arial"/>
                <a:sym typeface="Arial"/>
              </a:rPr>
              <a:t>in Pegasys</a:t>
            </a:r>
          </a:p>
        </p:txBody>
      </p:sp>
      <p:sp>
        <p:nvSpPr>
          <p:cNvPr id="1106" name="Shape 1106"/>
          <p:cNvSpPr txBox="1"/>
          <p:nvPr>
            <p:ph idx="11" type="ftr"/>
          </p:nvPr>
        </p:nvSpPr>
        <p:spPr>
          <a:xfrm>
            <a:off x="38775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1" name="Shape 1111"/>
        <p:cNvGrpSpPr/>
        <p:nvPr/>
      </p:nvGrpSpPr>
      <p:grpSpPr>
        <a:xfrm>
          <a:off x="0" y="0"/>
          <a:ext cx="0" cy="0"/>
          <a:chOff x="0" y="0"/>
          <a:chExt cx="0" cy="0"/>
        </a:xfrm>
      </p:grpSpPr>
      <p:sp>
        <p:nvSpPr>
          <p:cNvPr id="1112" name="Shape 111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Referral Selection (ARREFERSEL)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Overview</a:t>
            </a:r>
          </a:p>
        </p:txBody>
      </p:sp>
      <p:sp>
        <p:nvSpPr>
          <p:cNvPr id="1113" name="Shape 1113"/>
          <p:cNvSpPr txBox="1"/>
          <p:nvPr>
            <p:ph idx="12" type="sldNum"/>
          </p:nvPr>
        </p:nvSpPr>
        <p:spPr>
          <a:xfrm>
            <a:off x="14513" y="6187439"/>
            <a:ext cx="441099" cy="242841"/>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114" name="Shape 1114"/>
          <p:cNvSpPr/>
          <p:nvPr/>
        </p:nvSpPr>
        <p:spPr>
          <a:xfrm>
            <a:off x="387752" y="1205466"/>
            <a:ext cx="8683620" cy="5252483"/>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Automated Selection</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t>
            </a:r>
            <a:r>
              <a:rPr b="1" baseline="0" i="0" lang="en-US" sz="1800" u="sng" cap="none" strike="noStrike">
                <a:solidFill>
                  <a:schemeClr val="dk1"/>
                </a:solidFill>
                <a:latin typeface="Arial"/>
                <a:ea typeface="Arial"/>
                <a:cs typeface="Arial"/>
                <a:sym typeface="Arial"/>
              </a:rPr>
              <a:t>Referral Selection (ARREFSEL) batch job</a:t>
            </a:r>
            <a:r>
              <a:rPr b="0" baseline="0" i="0" lang="en-US" sz="1800" u="none" cap="none" strike="noStrike">
                <a:solidFill>
                  <a:schemeClr val="dk1"/>
                </a:solidFill>
                <a:latin typeface="Arial"/>
                <a:ea typeface="Arial"/>
                <a:cs typeface="Arial"/>
                <a:sym typeface="Arial"/>
              </a:rPr>
              <a:t>  selects all Debt Account entities and Billing Documents that meet pre-defined eligibility criteria</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Creates new </a:t>
            </a:r>
            <a:r>
              <a:rPr b="1" baseline="0" i="0" lang="en-US" sz="1600" u="sng" cap="none" strike="noStrike">
                <a:solidFill>
                  <a:schemeClr val="dk1"/>
                </a:solidFill>
                <a:latin typeface="Arial"/>
                <a:ea typeface="Arial"/>
                <a:cs typeface="Arial"/>
                <a:sym typeface="Arial"/>
              </a:rPr>
              <a:t>eligible</a:t>
            </a:r>
            <a:r>
              <a:rPr b="0" baseline="0" i="0" lang="en-US" sz="1600" u="none" cap="none" strike="noStrike">
                <a:solidFill>
                  <a:schemeClr val="dk1"/>
                </a:solidFill>
                <a:latin typeface="Arial"/>
                <a:ea typeface="Arial"/>
                <a:cs typeface="Arial"/>
                <a:sym typeface="Arial"/>
              </a:rPr>
              <a:t> record(s) on the Referral Entry Query  </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Debt Account Entity and Billing Document </a:t>
            </a:r>
            <a:r>
              <a:rPr b="1" baseline="0" i="0" lang="en-US" sz="1800" u="sng" cap="none" strike="noStrike">
                <a:solidFill>
                  <a:schemeClr val="dk1"/>
                </a:solidFill>
                <a:latin typeface="Arial"/>
                <a:ea typeface="Arial"/>
                <a:cs typeface="Arial"/>
                <a:sym typeface="Arial"/>
              </a:rPr>
              <a:t>Accounting Line Eligibility Criteria</a:t>
            </a:r>
            <a:r>
              <a:rPr b="0" baseline="0" i="0" lang="en-US" sz="1800" u="none" cap="none" strike="noStrike">
                <a:solidFill>
                  <a:schemeClr val="dk1"/>
                </a:solidFill>
                <a:latin typeface="Arial"/>
                <a:ea typeface="Arial"/>
                <a:cs typeface="Arial"/>
                <a:sym typeface="Arial"/>
              </a:rPr>
              <a:t>:</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Referral Minimum Amount = $25</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Referral Lag Days =</a:t>
            </a:r>
            <a:r>
              <a:rPr b="0" baseline="0" i="0" lang="en-US" sz="1600" u="none" cap="none" strike="noStrike">
                <a:solidFill>
                  <a:srgbClr val="FF00FF"/>
                </a:solidFill>
                <a:latin typeface="Arial"/>
                <a:ea typeface="Arial"/>
                <a:cs typeface="Arial"/>
                <a:sym typeface="Arial"/>
              </a:rPr>
              <a:t> </a:t>
            </a:r>
            <a:r>
              <a:rPr b="0" baseline="0" i="0" lang="en-US" sz="1600" u="none" cap="none" strike="noStrike">
                <a:solidFill>
                  <a:schemeClr val="dk1"/>
                </a:solidFill>
                <a:latin typeface="Arial"/>
                <a:ea typeface="Arial"/>
                <a:cs typeface="Arial"/>
                <a:sym typeface="Arial"/>
              </a:rPr>
              <a:t>90</a:t>
            </a:r>
          </a:p>
          <a:p>
            <a:pPr indent="-241300" lvl="2" marL="914400" marR="0" rtl="0" algn="l">
              <a:spcBef>
                <a:spcPts val="900"/>
              </a:spcBef>
              <a:spcAft>
                <a:spcPts val="0"/>
              </a:spcAft>
              <a:buClr>
                <a:srgbClr val="AF242B"/>
              </a:buClr>
              <a:buSzPct val="75000"/>
              <a:buFont typeface="Arial"/>
              <a:buChar char="•"/>
            </a:pPr>
            <a:r>
              <a:rPr b="0" baseline="0" i="0" lang="en-US" sz="1600" u="none" cap="none" strike="noStrike">
                <a:solidFill>
                  <a:schemeClr val="dk1"/>
                </a:solidFill>
                <a:latin typeface="Arial"/>
                <a:ea typeface="Arial"/>
                <a:cs typeface="Arial"/>
                <a:sym typeface="Arial"/>
              </a:rPr>
              <a:t>Referral Minimum Dunning Count:</a:t>
            </a:r>
          </a:p>
          <a:p>
            <a:pPr indent="-231775" lvl="3" marL="1260475" marR="0" rtl="0" algn="l">
              <a:spcBef>
                <a:spcPts val="600"/>
              </a:spcBef>
              <a:spcAft>
                <a:spcPts val="0"/>
              </a:spcAft>
              <a:buClr>
                <a:srgbClr val="AF242B"/>
              </a:buClr>
              <a:buSzPct val="75000"/>
              <a:buFont typeface="Arial"/>
              <a:buChar char="•"/>
            </a:pPr>
            <a:r>
              <a:rPr b="0" baseline="0" i="0" lang="en-US" sz="1600" u="none" cap="none" strike="noStrike">
                <a:solidFill>
                  <a:schemeClr val="dk1"/>
                </a:solidFill>
                <a:latin typeface="Arial"/>
                <a:ea typeface="Arial"/>
                <a:cs typeface="Arial"/>
                <a:sym typeface="Arial"/>
              </a:rPr>
              <a:t>R6 Program Office Claims = 2 (First Demand Letter + 2 Pegasys Dunning Letters)</a:t>
            </a:r>
          </a:p>
          <a:p>
            <a:pPr indent="-231775" lvl="3" marL="1260475" marR="0" rtl="0" algn="l">
              <a:spcBef>
                <a:spcPts val="600"/>
              </a:spcBef>
              <a:spcAft>
                <a:spcPts val="0"/>
              </a:spcAft>
              <a:buClr>
                <a:srgbClr val="AF242B"/>
              </a:buClr>
              <a:buSzPct val="75000"/>
              <a:buFont typeface="Arial"/>
              <a:buChar char="•"/>
            </a:pPr>
            <a:r>
              <a:rPr b="0" baseline="0" i="0" lang="en-US" sz="1600" u="none" cap="none" strike="noStrike">
                <a:solidFill>
                  <a:schemeClr val="dk1"/>
                </a:solidFill>
                <a:latin typeface="Arial"/>
                <a:ea typeface="Arial"/>
                <a:cs typeface="Arial"/>
                <a:sym typeface="Arial"/>
              </a:rPr>
              <a:t>R6 non-Program Office and R7 Claims = 3 (Pegasys generates First Demand Letter)</a:t>
            </a:r>
          </a:p>
          <a:p>
            <a:pPr indent="-241300" lvl="2" marL="914400" marR="0" rtl="0" algn="l">
              <a:spcBef>
                <a:spcPts val="900"/>
              </a:spcBef>
              <a:spcAft>
                <a:spcPts val="60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Referral Dunning Lag Days = 0</a:t>
            </a:r>
          </a:p>
        </p:txBody>
      </p:sp>
      <p:sp>
        <p:nvSpPr>
          <p:cNvPr id="1115" name="Shape 1115"/>
          <p:cNvSpPr txBox="1"/>
          <p:nvPr>
            <p:ph idx="11" type="ftr"/>
          </p:nvPr>
        </p:nvSpPr>
        <p:spPr>
          <a:xfrm>
            <a:off x="38775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0" name="Shape 1120"/>
        <p:cNvGrpSpPr/>
        <p:nvPr/>
      </p:nvGrpSpPr>
      <p:grpSpPr>
        <a:xfrm>
          <a:off x="0" y="0"/>
          <a:ext cx="0" cy="0"/>
          <a:chOff x="0" y="0"/>
          <a:chExt cx="0" cy="0"/>
        </a:xfrm>
      </p:grpSpPr>
      <p:sp>
        <p:nvSpPr>
          <p:cNvPr id="1121" name="Shape 112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122" name="Shape 1122"/>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Referral Selection (ARREFERSEL)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Instances</a:t>
            </a:r>
          </a:p>
        </p:txBody>
      </p:sp>
      <p:sp>
        <p:nvSpPr>
          <p:cNvPr id="1123" name="Shape 1123"/>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24" name="Shape 112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125" name="Shape 1125"/>
          <p:cNvGraphicFramePr/>
          <p:nvPr/>
        </p:nvGraphicFramePr>
        <p:xfrm>
          <a:off x="491316" y="1270484"/>
          <a:ext cx="3000000" cy="3000000"/>
        </p:xfrm>
        <a:graphic>
          <a:graphicData uri="http://schemas.openxmlformats.org/drawingml/2006/table">
            <a:tbl>
              <a:tblPr bandRow="1" firstRow="1">
                <a:noFill/>
                <a:tableStyleId>{954A0178-BC94-4841-92F6-9159F4F31B5C}</a:tableStyleId>
              </a:tblPr>
              <a:tblGrid>
                <a:gridCol w="1583150"/>
                <a:gridCol w="2093925"/>
                <a:gridCol w="495412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Process Code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ID</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Name</a:t>
                      </a:r>
                    </a:p>
                  </a:txBody>
                  <a:tcPr marT="0" marB="0" marR="0" marL="0" anchor="ctr"/>
                </a:tc>
              </a:tr>
              <a:tr h="496750">
                <a:tc rowSpan="3">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600" u="none" cap="none" strike="noStrike"/>
                        <a:t>ARREFERSEL</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R6CLMARREFERSEL</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600" u="none" cap="none" strike="noStrike"/>
                        <a:t>Region 6 Claims Referral Selection</a:t>
                      </a:r>
                    </a:p>
                  </a:txBody>
                  <a:tcPr marT="0" marB="0" marR="0" marL="0" anchor="ctr"/>
                </a:tc>
              </a:tr>
              <a:tr h="496750">
                <a:tc vMerge="1"/>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R7CLMARREFERSEL</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600" u="none" cap="none" strike="noStrike"/>
                        <a:t>Region 7 Claims Referral Selection</a:t>
                      </a:r>
                    </a:p>
                  </a:txBody>
                  <a:tcPr marT="0" marB="0" marR="0" marL="0" anchor="ctr"/>
                </a:tc>
              </a:tr>
              <a:tr h="496750">
                <a:tc vMerge="1"/>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R7BILARREFERSEL</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600" u="none" cap="none" strike="noStrike"/>
                        <a:t>Region 7 BD Referral Selection</a:t>
                      </a:r>
                    </a:p>
                  </a:txBody>
                  <a:tcPr marT="0" marB="0" marR="0" marL="0" anchor="ctr"/>
                </a:tc>
              </a:tr>
            </a:tbl>
          </a:graphicData>
        </a:graphic>
      </p:graphicFrame>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9" name="Shape 1129"/>
        <p:cNvGrpSpPr/>
        <p:nvPr/>
      </p:nvGrpSpPr>
      <p:grpSpPr>
        <a:xfrm>
          <a:off x="0" y="0"/>
          <a:ext cx="0" cy="0"/>
          <a:chOff x="0" y="0"/>
          <a:chExt cx="0" cy="0"/>
        </a:xfrm>
      </p:grpSpPr>
      <p:sp>
        <p:nvSpPr>
          <p:cNvPr id="1130" name="Shape 1130"/>
          <p:cNvSpPr/>
          <p:nvPr/>
        </p:nvSpPr>
        <p:spPr>
          <a:xfrm>
            <a:off x="7829550" y="6000750"/>
            <a:ext cx="1162049" cy="85725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131" name="Shape 113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132" name="Shape 1132"/>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Referral Selection (ARREFERSEL)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Parameters</a:t>
            </a:r>
          </a:p>
        </p:txBody>
      </p:sp>
      <p:sp>
        <p:nvSpPr>
          <p:cNvPr id="1133" name="Shape 1133"/>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34" name="Shape 1134"/>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135" name="Shape 1135"/>
          <p:cNvGraphicFramePr/>
          <p:nvPr/>
        </p:nvGraphicFramePr>
        <p:xfrm>
          <a:off x="463264" y="1270495"/>
          <a:ext cx="3000000" cy="3000000"/>
        </p:xfrm>
        <a:graphic>
          <a:graphicData uri="http://schemas.openxmlformats.org/drawingml/2006/table">
            <a:tbl>
              <a:tblPr bandRow="1" firstRow="1">
                <a:noFill/>
                <a:tableStyleId>{54B416F1-EF0B-43B0-8959-737C7FA870DB}</a:tableStyleId>
              </a:tblPr>
              <a:tblGrid>
                <a:gridCol w="1486750"/>
                <a:gridCol w="4874050"/>
                <a:gridCol w="2224400"/>
              </a:tblGrid>
              <a:tr h="176350">
                <a:tc>
                  <a:txBody>
                    <a:bodyPr>
                      <a:noAutofit/>
                    </a:bodyPr>
                    <a:lstStyle/>
                    <a:p>
                      <a:pPr indent="0" lvl="0" marL="0" marR="0" rtl="0" algn="l">
                        <a:spcBef>
                          <a:spcPts val="0"/>
                        </a:spcBef>
                        <a:buSzPct val="25000"/>
                        <a:buNone/>
                      </a:pPr>
                      <a:r>
                        <a:rPr baseline="0" lang="en-US" sz="1800" u="none" cap="none" strike="noStrike">
                          <a:solidFill>
                            <a:schemeClr val="dk1"/>
                          </a:solidFill>
                        </a:rPr>
                        <a:t>Parameter</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Description</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Sample Value</a:t>
                      </a:r>
                    </a:p>
                  </a:txBody>
                  <a:tcPr marT="45725" marB="45725" marR="91450" marL="9145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Age Category</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Age Category of receivables to be selected. Valid values include: A, B, C, D, E, F, and G. Multiple values are allowed. Set to blank for all instances.</a:t>
                      </a:r>
                    </a:p>
                  </a:txBody>
                  <a:tcPr marT="0" marB="0" marR="0" marL="0"/>
                </a:tc>
                <a:tc>
                  <a:txBody>
                    <a:bodyPr>
                      <a:noAutofit/>
                    </a:bodyPr>
                    <a:lstStyle/>
                    <a:p>
                      <a:pPr indent="0" lvl="0" marL="0" marR="0" rtl="0" algn="l">
                        <a:spcBef>
                          <a:spcPts val="0"/>
                        </a:spcBef>
                        <a:buNone/>
                      </a:pPr>
                      <a:r>
                        <a:t/>
                      </a:r>
                      <a:endParaRPr b="0" baseline="0" i="0" sz="1400" u="none" cap="none" strike="noStrike">
                        <a:solidFill>
                          <a:srgbClr val="000000"/>
                        </a:solidFill>
                        <a:latin typeface="Arial"/>
                        <a:ea typeface="Arial"/>
                        <a:cs typeface="Arial"/>
                        <a:sym typeface="Arial"/>
                      </a:endParaRP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Effective Date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date to be used as the current date. This date is used to determine if the receivable has been outstanding for the minimum number of days. Must be a valid date in mm/dd/yy or mm/dd/yyyy format. Defaults to the current date. Set to blank for all instances.</a:t>
                      </a:r>
                    </a:p>
                  </a:txBody>
                  <a:tcPr marT="0" marB="0" marR="0" marL="0"/>
                </a:tc>
                <a:tc>
                  <a:txBody>
                    <a:bodyPr>
                      <a:noAutofit/>
                    </a:bodyPr>
                    <a:lstStyle/>
                    <a:p>
                      <a:pPr indent="0" lvl="0" marL="0" marR="0" rtl="0" algn="l">
                        <a:spcBef>
                          <a:spcPts val="0"/>
                        </a:spcBef>
                        <a:buNone/>
                      </a:pPr>
                      <a:r>
                        <a:t/>
                      </a:r>
                      <a:endParaRPr b="0" baseline="0" i="0" sz="1400" u="none" cap="none" strike="noStrike">
                        <a:solidFill>
                          <a:srgbClr val="000000"/>
                        </a:solidFill>
                        <a:latin typeface="Arial"/>
                        <a:ea typeface="Arial"/>
                        <a:cs typeface="Arial"/>
                        <a:sym typeface="Arial"/>
                      </a:endParaRP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Exclude Billing Document Doc Type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If entered, the batch job will exclude those entered document type values. Must be valid on Document Type Maintenance table. Multiple values are allowed. Set to blank for all instances.</a:t>
                      </a:r>
                    </a:p>
                  </a:txBody>
                  <a:tcPr marT="0" marB="0" marR="0" marL="0"/>
                </a:tc>
                <a:tc>
                  <a:txBody>
                    <a:bodyPr>
                      <a:noAutofit/>
                    </a:bodyPr>
                    <a:lstStyle/>
                    <a:p>
                      <a:pPr indent="0" lvl="0" marL="0" marR="0" rtl="0" algn="l">
                        <a:lnSpc>
                          <a:spcPct val="100000"/>
                        </a:lnSpc>
                        <a:spcBef>
                          <a:spcPts val="0"/>
                        </a:spcBef>
                        <a:spcAft>
                          <a:spcPts val="0"/>
                        </a:spcAft>
                        <a:buClr>
                          <a:schemeClr val="dk1"/>
                        </a:buClr>
                        <a:buFont typeface="Arial"/>
                        <a:buNone/>
                      </a:pPr>
                      <a:r>
                        <a:t/>
                      </a:r>
                      <a:endParaRPr baseline="0" sz="1400" u="none" cap="none" strike="noStrike">
                        <a:latin typeface="Arial"/>
                        <a:ea typeface="Arial"/>
                        <a:cs typeface="Arial"/>
                        <a:sym typeface="Arial"/>
                      </a:endParaRP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Exclude Debt Account Doc Type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If entered, the batch job will exclude those entered document type values. Must be valid on Document Type Maintenance table. Multiple values are allowed. Set to blank for all instances.</a:t>
                      </a:r>
                    </a:p>
                  </a:txBody>
                  <a:tcPr marT="0" marB="0" marR="0" marL="0"/>
                </a:tc>
                <a:tc>
                  <a:txBody>
                    <a:bodyPr>
                      <a:noAutofit/>
                    </a:bodyPr>
                    <a:lstStyle/>
                    <a:p>
                      <a:pPr indent="0" lvl="0" marL="0" marR="0" rtl="0" algn="l">
                        <a:lnSpc>
                          <a:spcPct val="100000"/>
                        </a:lnSpc>
                        <a:spcBef>
                          <a:spcPts val="0"/>
                        </a:spcBef>
                        <a:spcAft>
                          <a:spcPts val="0"/>
                        </a:spcAft>
                        <a:buClr>
                          <a:schemeClr val="dk1"/>
                        </a:buClr>
                        <a:buFont typeface="Arial"/>
                        <a:buNone/>
                      </a:pPr>
                      <a:r>
                        <a:t/>
                      </a:r>
                      <a:endParaRPr baseline="0" sz="1400" u="none" cap="none" strike="noStrike">
                        <a:latin typeface="Arial"/>
                        <a:ea typeface="Arial"/>
                        <a:cs typeface="Arial"/>
                        <a:sym typeface="Arial"/>
                      </a:endParaRP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Include Billing Document Doc Type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If entered, the batch job will filter/select only those entered document type values. Must be valid on Document Type Maintenance table. Multiple values are allowed.</a:t>
                      </a:r>
                    </a:p>
                  </a:txBody>
                  <a:tcPr marT="0" marB="0" marR="0" marL="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latin typeface="Arial"/>
                          <a:ea typeface="Arial"/>
                          <a:cs typeface="Arial"/>
                          <a:sym typeface="Arial"/>
                        </a:rPr>
                        <a:t>ODN, OMN</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Include Debt Account Doc Type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If entered, the batch job will filter/select only those entered document type values. Must be valid on Document Type Maintenance table. Multiple values are allowed.</a:t>
                      </a:r>
                    </a:p>
                  </a:txBody>
                  <a:tcPr marT="0" marB="0" marR="0" marL="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latin typeface="Arial"/>
                          <a:ea typeface="Arial"/>
                          <a:cs typeface="Arial"/>
                          <a:sym typeface="Arial"/>
                        </a:rPr>
                        <a:t>DAV, D6M, DES</a:t>
                      </a:r>
                    </a:p>
                  </a:txBody>
                  <a:tcPr marT="0" marB="0" marR="0" marL="0"/>
                </a:tc>
              </a:tr>
            </a:tbl>
          </a:graphicData>
        </a:graphic>
      </p:graphicFrame>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9" name="Shape 1139"/>
        <p:cNvGrpSpPr/>
        <p:nvPr/>
      </p:nvGrpSpPr>
      <p:grpSpPr>
        <a:xfrm>
          <a:off x="0" y="0"/>
          <a:ext cx="0" cy="0"/>
          <a:chOff x="0" y="0"/>
          <a:chExt cx="0" cy="0"/>
        </a:xfrm>
      </p:grpSpPr>
      <p:sp>
        <p:nvSpPr>
          <p:cNvPr id="1140" name="Shape 114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141" name="Shape 1141"/>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Referral Selection (ARREFERSEL)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Job Parameters</a:t>
            </a:r>
          </a:p>
        </p:txBody>
      </p:sp>
      <p:sp>
        <p:nvSpPr>
          <p:cNvPr id="1142" name="Shape 1142"/>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43" name="Shape 1143"/>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144" name="Shape 1144"/>
          <p:cNvGraphicFramePr/>
          <p:nvPr/>
        </p:nvGraphicFramePr>
        <p:xfrm>
          <a:off x="463264" y="1270495"/>
          <a:ext cx="3000000" cy="3000000"/>
        </p:xfrm>
        <a:graphic>
          <a:graphicData uri="http://schemas.openxmlformats.org/drawingml/2006/table">
            <a:tbl>
              <a:tblPr bandRow="1" firstRow="1">
                <a:noFill/>
                <a:tableStyleId>{0DB51BE1-0B25-4FFC-B0E9-D9B7A8EAE58C}</a:tableStyleId>
              </a:tblPr>
              <a:tblGrid>
                <a:gridCol w="1486750"/>
                <a:gridCol w="4874050"/>
                <a:gridCol w="2224400"/>
              </a:tblGrid>
              <a:tr h="176350">
                <a:tc>
                  <a:txBody>
                    <a:bodyPr>
                      <a:noAutofit/>
                    </a:bodyPr>
                    <a:lstStyle/>
                    <a:p>
                      <a:pPr indent="0" lvl="0" marL="0" marR="0" rtl="0" algn="l">
                        <a:spcBef>
                          <a:spcPts val="0"/>
                        </a:spcBef>
                        <a:buSzPct val="25000"/>
                        <a:buNone/>
                      </a:pPr>
                      <a:r>
                        <a:rPr baseline="0" lang="en-US" sz="1800" u="none" cap="none" strike="noStrike">
                          <a:solidFill>
                            <a:schemeClr val="dk1"/>
                          </a:solidFill>
                        </a:rPr>
                        <a:t>Parameter</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Description</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Sample Value</a:t>
                      </a:r>
                    </a:p>
                  </a:txBody>
                  <a:tcPr marT="45725" marB="45725" marR="91450" marL="91450"/>
                </a:tc>
              </a:tr>
              <a:tr h="495300">
                <a:tc>
                  <a:txBody>
                    <a:bodyPr>
                      <a:noAutofit/>
                    </a:bodyPr>
                    <a:lstStyle/>
                    <a:p>
                      <a:pPr indent="0" lvl="0" marL="0" marR="0" rtl="0" algn="l">
                        <a:spcBef>
                          <a:spcPts val="0"/>
                        </a:spcBef>
                        <a:buSzPct val="25000"/>
                        <a:buNone/>
                      </a:pPr>
                      <a:r>
                        <a:rPr b="0" baseline="0" i="0" lang="en-US" sz="1600" u="none" cap="none" strike="noStrike">
                          <a:solidFill>
                            <a:srgbClr val="000000"/>
                          </a:solidFill>
                          <a:latin typeface="Arial"/>
                          <a:ea typeface="Arial"/>
                          <a:cs typeface="Arial"/>
                          <a:sym typeface="Arial"/>
                        </a:rPr>
                        <a:t>Receivable Type</a:t>
                      </a:r>
                    </a:p>
                  </a:txBody>
                  <a:tcPr marT="0" marB="0" marR="0" marL="0"/>
                </a:tc>
                <a:tc>
                  <a:txBody>
                    <a:bodyPr>
                      <a:noAutofit/>
                    </a:bodyPr>
                    <a:lstStyle/>
                    <a:p>
                      <a:pPr indent="0" lvl="0" marL="0" marR="0" rtl="0" algn="l">
                        <a:spcBef>
                          <a:spcPts val="0"/>
                        </a:spcBef>
                        <a:buSzPct val="25000"/>
                        <a:buNone/>
                      </a:pPr>
                      <a:r>
                        <a:rPr b="0" baseline="0" i="0" lang="en-US" sz="1600" u="none" cap="none" strike="noStrike">
                          <a:solidFill>
                            <a:srgbClr val="000000"/>
                          </a:solidFill>
                          <a:latin typeface="Arial"/>
                          <a:ea typeface="Arial"/>
                          <a:cs typeface="Arial"/>
                          <a:sym typeface="Arial"/>
                        </a:rPr>
                        <a:t>If entered, only BDs/DAs with the entered Receivable Type are selected. Must be valid on the Receivable Type maintenance table. Set to blank for all instances.</a:t>
                      </a:r>
                    </a:p>
                  </a:txBody>
                  <a:tcPr marT="0" marB="0" marR="0" marL="0"/>
                </a:tc>
                <a:tc>
                  <a:txBody>
                    <a:bodyPr>
                      <a:noAutofit/>
                    </a:bodyPr>
                    <a:lstStyle/>
                    <a:p>
                      <a:pPr indent="0" lvl="0" marL="0" marR="0" rtl="0" algn="l">
                        <a:lnSpc>
                          <a:spcPct val="100000"/>
                        </a:lnSpc>
                        <a:spcBef>
                          <a:spcPts val="0"/>
                        </a:spcBef>
                        <a:spcAft>
                          <a:spcPts val="0"/>
                        </a:spcAft>
                        <a:buClr>
                          <a:schemeClr val="dk1"/>
                        </a:buClr>
                        <a:buFont typeface="Arial"/>
                        <a:buNone/>
                      </a:pPr>
                      <a:r>
                        <a:t/>
                      </a:r>
                      <a:endParaRPr baseline="0" sz="1600" u="none" cap="none" strike="noStrike">
                        <a:latin typeface="Arial"/>
                        <a:ea typeface="Arial"/>
                        <a:cs typeface="Arial"/>
                        <a:sym typeface="Arial"/>
                      </a:endParaRPr>
                    </a:p>
                  </a:txBody>
                  <a:tcPr marT="0" marB="0" marR="0" marL="0"/>
                </a:tc>
              </a:tr>
              <a:tr h="495300">
                <a:tc>
                  <a:txBody>
                    <a:bodyPr>
                      <a:noAutofit/>
                    </a:bodyPr>
                    <a:lstStyle/>
                    <a:p>
                      <a:pPr indent="0" lvl="0" marL="0" marR="0" rtl="0" algn="l">
                        <a:spcBef>
                          <a:spcPts val="0"/>
                        </a:spcBef>
                        <a:buSzPct val="25000"/>
                        <a:buNone/>
                      </a:pPr>
                      <a:r>
                        <a:rPr b="0" baseline="0" i="0" lang="en-US" sz="1600" u="none" cap="none" strike="noStrike">
                          <a:solidFill>
                            <a:srgbClr val="000000"/>
                          </a:solidFill>
                          <a:latin typeface="Arial"/>
                          <a:ea typeface="Arial"/>
                          <a:cs typeface="Arial"/>
                          <a:sym typeface="Arial"/>
                        </a:rPr>
                        <a:t>Security Org</a:t>
                      </a:r>
                    </a:p>
                  </a:txBody>
                  <a:tcPr marT="0" marB="0" marR="0" marL="0"/>
                </a:tc>
                <a:tc>
                  <a:txBody>
                    <a:bodyPr>
                      <a:noAutofit/>
                    </a:bodyPr>
                    <a:lstStyle/>
                    <a:p>
                      <a:pPr indent="0" lvl="0" marL="0" marR="0" rtl="0" algn="l">
                        <a:spcBef>
                          <a:spcPts val="0"/>
                        </a:spcBef>
                        <a:buSzPct val="25000"/>
                        <a:buNone/>
                      </a:pPr>
                      <a:r>
                        <a:rPr b="0" baseline="0" i="0" lang="en-US" sz="1600" u="none" cap="none" strike="noStrike">
                          <a:solidFill>
                            <a:srgbClr val="000000"/>
                          </a:solidFill>
                          <a:latin typeface="Arial"/>
                          <a:ea typeface="Arial"/>
                          <a:cs typeface="Arial"/>
                          <a:sym typeface="Arial"/>
                        </a:rPr>
                        <a:t>If entered, the batch job will filter/select only those entered security org values. Must be valid on Security Organization Maintenance table. Multiple values are allowed. Set to blank for all instances.</a:t>
                      </a:r>
                    </a:p>
                  </a:txBody>
                  <a:tcPr marT="0" marB="0" marR="0" marL="0"/>
                </a:tc>
                <a:tc>
                  <a:txBody>
                    <a:bodyPr>
                      <a:noAutofit/>
                    </a:bodyPr>
                    <a:lstStyle/>
                    <a:p>
                      <a:pPr indent="0" lvl="0" marL="0" marR="0" rtl="0" algn="l">
                        <a:lnSpc>
                          <a:spcPct val="100000"/>
                        </a:lnSpc>
                        <a:spcBef>
                          <a:spcPts val="0"/>
                        </a:spcBef>
                        <a:spcAft>
                          <a:spcPts val="0"/>
                        </a:spcAft>
                        <a:buClr>
                          <a:schemeClr val="dk1"/>
                        </a:buClr>
                        <a:buFont typeface="Arial"/>
                        <a:buNone/>
                      </a:pPr>
                      <a:r>
                        <a:t/>
                      </a:r>
                      <a:endParaRPr baseline="0" sz="1600" u="none" cap="none" strike="noStrike">
                        <a:latin typeface="Arial"/>
                        <a:ea typeface="Arial"/>
                        <a:cs typeface="Arial"/>
                        <a:sym typeface="Arial"/>
                      </a:endParaRPr>
                    </a:p>
                  </a:txBody>
                  <a:tcPr marT="0" marB="0" marR="0" marL="0"/>
                </a:tc>
              </a:tr>
              <a:tr h="495300">
                <a:tc>
                  <a:txBody>
                    <a:bodyPr>
                      <a:noAutofit/>
                    </a:bodyPr>
                    <a:lstStyle/>
                    <a:p>
                      <a:pPr indent="0" lvl="0" marL="0" marR="0" rtl="0" algn="l">
                        <a:spcBef>
                          <a:spcPts val="0"/>
                        </a:spcBef>
                        <a:buSzPct val="25000"/>
                        <a:buNone/>
                      </a:pPr>
                      <a:r>
                        <a:rPr b="0" baseline="0" i="0" lang="en-US" sz="1600" u="none" cap="none" strike="noStrike">
                          <a:solidFill>
                            <a:srgbClr val="000000"/>
                          </a:solidFill>
                          <a:latin typeface="Arial"/>
                          <a:ea typeface="Arial"/>
                          <a:cs typeface="Arial"/>
                          <a:sym typeface="Arial"/>
                        </a:rPr>
                        <a:t>User Id</a:t>
                      </a:r>
                    </a:p>
                  </a:txBody>
                  <a:tcPr marT="0" marB="0" marR="0" marL="0"/>
                </a:tc>
                <a:tc>
                  <a:txBody>
                    <a:bodyPr>
                      <a:noAutofit/>
                    </a:bodyPr>
                    <a:lstStyle/>
                    <a:p>
                      <a:pPr indent="0" lvl="0" marL="0" marR="0" rtl="0" algn="l">
                        <a:spcBef>
                          <a:spcPts val="0"/>
                        </a:spcBef>
                        <a:buSzPct val="25000"/>
                        <a:buNone/>
                      </a:pPr>
                      <a:r>
                        <a:rPr b="0" baseline="0" i="0" lang="en-US" sz="1600" u="none" cap="none" strike="noStrike">
                          <a:solidFill>
                            <a:srgbClr val="000000"/>
                          </a:solidFill>
                          <a:latin typeface="Arial"/>
                          <a:ea typeface="Arial"/>
                          <a:cs typeface="Arial"/>
                          <a:sym typeface="Arial"/>
                        </a:rPr>
                        <a:t>The identification code associated with all database updates. Where necessary, the security permissions of the ID are checked and validated against the requirements for completing the updates. In addition, all log entries made are associated with the given value. Must be a valid entry on the Principal Maintenance table.</a:t>
                      </a:r>
                    </a:p>
                  </a:txBody>
                  <a:tcPr marT="0" marB="0" marR="0" marL="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600" u="none" cap="none" strike="noStrike">
                          <a:latin typeface="Arial"/>
                          <a:ea typeface="Arial"/>
                          <a:cs typeface="Arial"/>
                          <a:sym typeface="Arial"/>
                        </a:rPr>
                        <a:t>runbatcharrefersel</a:t>
                      </a:r>
                    </a:p>
                  </a:txBody>
                  <a:tcPr marT="0" marB="0" marR="0" marL="0"/>
                </a:tc>
              </a:tr>
              <a:tr h="495300">
                <a:tc>
                  <a:txBody>
                    <a:bodyPr>
                      <a:noAutofit/>
                    </a:bodyPr>
                    <a:lstStyle/>
                    <a:p>
                      <a:pPr indent="0" lvl="0" marL="0" marR="0" rtl="0" algn="l">
                        <a:spcBef>
                          <a:spcPts val="0"/>
                        </a:spcBef>
                        <a:buSzPct val="25000"/>
                        <a:buNone/>
                      </a:pPr>
                      <a:r>
                        <a:rPr b="0" baseline="0" i="0" lang="en-US" sz="1600" u="none" cap="none" strike="noStrike">
                          <a:solidFill>
                            <a:srgbClr val="000000"/>
                          </a:solidFill>
                          <a:latin typeface="Arial"/>
                          <a:ea typeface="Arial"/>
                          <a:cs typeface="Arial"/>
                          <a:sym typeface="Arial"/>
                        </a:rPr>
                        <a:t>Vendor Type</a:t>
                      </a:r>
                    </a:p>
                  </a:txBody>
                  <a:tcPr marT="0" marB="0" marR="0" marL="0"/>
                </a:tc>
                <a:tc>
                  <a:txBody>
                    <a:bodyPr>
                      <a:noAutofit/>
                    </a:bodyPr>
                    <a:lstStyle/>
                    <a:p>
                      <a:pPr indent="0" lvl="0" marL="0" marR="0" rtl="0" algn="l">
                        <a:spcBef>
                          <a:spcPts val="0"/>
                        </a:spcBef>
                        <a:buSzPct val="25000"/>
                        <a:buNone/>
                      </a:pPr>
                      <a:r>
                        <a:rPr b="0" baseline="0" i="0" lang="en-US" sz="1600" u="none" cap="none" strike="noStrike">
                          <a:solidFill>
                            <a:srgbClr val="000000"/>
                          </a:solidFill>
                          <a:latin typeface="Arial"/>
                          <a:ea typeface="Arial"/>
                          <a:cs typeface="Arial"/>
                          <a:sym typeface="Arial"/>
                        </a:rPr>
                        <a:t>Vendor Type to be selected. Must be valid on the Vendor Type maintenance table. Set to blank for all instances.</a:t>
                      </a:r>
                    </a:p>
                  </a:txBody>
                  <a:tcPr marT="0" marB="0" marR="0" marL="0"/>
                </a:tc>
                <a:tc>
                  <a:txBody>
                    <a:bodyPr>
                      <a:noAutofit/>
                    </a:bodyPr>
                    <a:lstStyle/>
                    <a:p>
                      <a:pPr indent="0" lvl="0" marL="0" marR="0" rtl="0" algn="l">
                        <a:lnSpc>
                          <a:spcPct val="100000"/>
                        </a:lnSpc>
                        <a:spcBef>
                          <a:spcPts val="0"/>
                        </a:spcBef>
                        <a:spcAft>
                          <a:spcPts val="0"/>
                        </a:spcAft>
                        <a:buClr>
                          <a:schemeClr val="dk1"/>
                        </a:buClr>
                        <a:buFont typeface="Arial"/>
                        <a:buNone/>
                      </a:pPr>
                      <a:r>
                        <a:t/>
                      </a:r>
                      <a:endParaRPr baseline="0" sz="1600" u="none" cap="none" strike="noStrike">
                        <a:latin typeface="Arial"/>
                        <a:ea typeface="Arial"/>
                        <a:cs typeface="Arial"/>
                        <a:sym typeface="Arial"/>
                      </a:endParaRPr>
                    </a:p>
                  </a:txBody>
                  <a:tcPr marT="0" marB="0" marR="0" marL="0"/>
                </a:tc>
              </a:tr>
            </a:tbl>
          </a:graphicData>
        </a:graphic>
      </p:graphicFrame>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8" name="Shape 1148"/>
        <p:cNvGrpSpPr/>
        <p:nvPr/>
      </p:nvGrpSpPr>
      <p:grpSpPr>
        <a:xfrm>
          <a:off x="0" y="0"/>
          <a:ext cx="0" cy="0"/>
          <a:chOff x="0" y="0"/>
          <a:chExt cx="0" cy="0"/>
        </a:xfrm>
      </p:grpSpPr>
      <p:sp>
        <p:nvSpPr>
          <p:cNvPr id="1149" name="Shape 1149"/>
          <p:cNvSpPr txBox="1"/>
          <p:nvPr>
            <p:ph type="title"/>
          </p:nvPr>
        </p:nvSpPr>
        <p:spPr>
          <a:xfrm>
            <a:off x="455612" y="331787"/>
            <a:ext cx="8579205"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Referral Selection (ARREFERSEL)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Common Errors and Resolutions</a:t>
            </a:r>
          </a:p>
        </p:txBody>
      </p:sp>
      <p:graphicFrame>
        <p:nvGraphicFramePr>
          <p:cNvPr id="1150" name="Shape 1150"/>
          <p:cNvGraphicFramePr/>
          <p:nvPr/>
        </p:nvGraphicFramePr>
        <p:xfrm>
          <a:off x="599743" y="1611695"/>
          <a:ext cx="3000000" cy="3000000"/>
        </p:xfrm>
        <a:graphic>
          <a:graphicData uri="http://schemas.openxmlformats.org/drawingml/2006/table">
            <a:tbl>
              <a:tblPr bandRow="1" firstRow="1">
                <a:noFill/>
                <a:tableStyleId>{7B235D3E-156D-4C14-AF3F-F8BC620BCE04}</a:tableStyleId>
              </a:tblPr>
              <a:tblGrid>
                <a:gridCol w="1024350"/>
                <a:gridCol w="3660575"/>
                <a:gridCol w="3660575"/>
              </a:tblGrid>
              <a:tr h="176350">
                <a:tc>
                  <a:txBody>
                    <a:bodyPr>
                      <a:noAutofit/>
                    </a:bodyPr>
                    <a:lstStyle/>
                    <a:p>
                      <a:pPr indent="0" lvl="0" marL="0" marR="0" rtl="0" algn="ctr">
                        <a:spcBef>
                          <a:spcPts val="0"/>
                        </a:spcBef>
                        <a:buSzPct val="25000"/>
                        <a:buNone/>
                      </a:pPr>
                      <a:r>
                        <a:rPr baseline="0" lang="en-US" sz="1800" u="none" cap="none" strike="noStrike">
                          <a:solidFill>
                            <a:schemeClr val="dk1"/>
                          </a:solidFill>
                        </a:rPr>
                        <a:t>Return Code</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Error Description</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Resolution</a:t>
                      </a:r>
                    </a:p>
                  </a:txBody>
                  <a:tcPr marT="45725" marB="45725" marR="91450" marL="91450" anchor="ctr"/>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8</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Invalid batch parameters</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Example: GS4302E: The User Id value, [entered invalid value], is not valid in the database.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Update the parameter value to the valid parameter value. </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Refer to the configuration specifications for the valid parameter settings</a:t>
                      </a:r>
                    </a:p>
                  </a:txBody>
                  <a:tcPr marT="0" marB="0" marR="0" marL="0"/>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65, 67, 68, 69, -1, 1, no return code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Batch job does not complete</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 most cases, these error codes do not produce a batch execution report; therefore no error messages are displayed</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Contact CGI production support</a:t>
                      </a:r>
                    </a:p>
                  </a:txBody>
                  <a:tcPr marT="0" marB="0" marR="0" marL="0"/>
                </a:tc>
              </a:tr>
            </a:tbl>
          </a:graphicData>
        </a:graphic>
      </p:graphicFrame>
      <p:sp>
        <p:nvSpPr>
          <p:cNvPr id="1151" name="Shape 1151"/>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152" name="Shape 1152"/>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7" name="Shape 1157"/>
        <p:cNvGrpSpPr/>
        <p:nvPr/>
      </p:nvGrpSpPr>
      <p:grpSpPr>
        <a:xfrm>
          <a:off x="0" y="0"/>
          <a:ext cx="0" cy="0"/>
          <a:chOff x="0" y="0"/>
          <a:chExt cx="0" cy="0"/>
        </a:xfrm>
      </p:grpSpPr>
      <p:sp>
        <p:nvSpPr>
          <p:cNvPr id="1158" name="Shape 1158"/>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Referral Selection (ARREFERSEL) Inputs, Dependencies, Database Updates, &amp; Outputs</a:t>
            </a:r>
          </a:p>
        </p:txBody>
      </p:sp>
      <p:graphicFrame>
        <p:nvGraphicFramePr>
          <p:cNvPr id="1159" name="Shape 1159"/>
          <p:cNvGraphicFramePr/>
          <p:nvPr/>
        </p:nvGraphicFramePr>
        <p:xfrm>
          <a:off x="600500" y="1652628"/>
          <a:ext cx="3000000" cy="3000000"/>
        </p:xfrm>
        <a:graphic>
          <a:graphicData uri="http://schemas.openxmlformats.org/drawingml/2006/table">
            <a:tbl>
              <a:tblPr bandRow="1" firstRow="1">
                <a:noFill/>
                <a:tableStyleId>{FE147958-0120-4F47-80A2-0872C01B47DD}</a:tableStyleId>
              </a:tblPr>
              <a:tblGrid>
                <a:gridCol w="4162575"/>
                <a:gridCol w="416257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Inputs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Dependencies</a:t>
                      </a:r>
                    </a:p>
                  </a:txBody>
                  <a:tcPr marT="0" marB="0" marR="0" marL="0" anchor="ctr"/>
                </a:tc>
              </a:tr>
              <a:tr h="496750">
                <a:tc>
                  <a:txBody>
                    <a:bodyPr>
                      <a:noAutofit/>
                    </a:bodyPr>
                    <a:lstStyle/>
                    <a:p>
                      <a:pPr indent="-184150" lvl="0" marL="285750" marR="0" rtl="0" algn="l">
                        <a:lnSpc>
                          <a:spcPct val="100000"/>
                        </a:lnSpc>
                        <a:spcBef>
                          <a:spcPts val="0"/>
                        </a:spcBef>
                        <a:spcAft>
                          <a:spcPts val="0"/>
                        </a:spcAft>
                        <a:buClr>
                          <a:schemeClr val="dk1"/>
                        </a:buClr>
                        <a:buSzPct val="100000"/>
                        <a:buFont typeface="Arial"/>
                        <a:buChar char="•"/>
                      </a:pPr>
                      <a:r>
                        <a:rPr baseline="0" lang="en-US" sz="1800" u="none" cap="none" strike="noStrike">
                          <a:latin typeface="Arial"/>
                          <a:ea typeface="Arial"/>
                          <a:cs typeface="Arial"/>
                          <a:sym typeface="Arial"/>
                        </a:rPr>
                        <a:t>Does not require any input files</a:t>
                      </a:r>
                    </a:p>
                    <a:p>
                      <a:pPr indent="-184150" lvl="0" marL="285750" marR="0" rtl="0" algn="l">
                        <a:lnSpc>
                          <a:spcPct val="100000"/>
                        </a:lnSpc>
                        <a:spcBef>
                          <a:spcPts val="1200"/>
                        </a:spcBef>
                        <a:spcAft>
                          <a:spcPts val="600"/>
                        </a:spcAft>
                        <a:buClr>
                          <a:schemeClr val="dk1"/>
                        </a:buClr>
                        <a:buSzPct val="100000"/>
                        <a:buFont typeface="Arial"/>
                        <a:buChar char="•"/>
                      </a:pPr>
                      <a:r>
                        <a:rPr baseline="0" lang="en-US" sz="1800" u="none" cap="none" strike="noStrike">
                          <a:latin typeface="Arial"/>
                          <a:ea typeface="Arial"/>
                          <a:cs typeface="Arial"/>
                          <a:sym typeface="Arial"/>
                        </a:rPr>
                        <a:t>Billing Documents and Debt Accounts that are eligible for referral exist in the system</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No dependencies</a:t>
                      </a:r>
                    </a:p>
                  </a:txBody>
                  <a:tcPr marT="0" marB="0" marR="0" marL="0"/>
                </a:tc>
              </a:tr>
            </a:tbl>
          </a:graphicData>
        </a:graphic>
      </p:graphicFrame>
      <p:sp>
        <p:nvSpPr>
          <p:cNvPr id="1160" name="Shape 116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161" name="Shape 1161"/>
          <p:cNvGraphicFramePr/>
          <p:nvPr/>
        </p:nvGraphicFramePr>
        <p:xfrm>
          <a:off x="600500" y="3781717"/>
          <a:ext cx="3000000" cy="3000000"/>
        </p:xfrm>
        <a:graphic>
          <a:graphicData uri="http://schemas.openxmlformats.org/drawingml/2006/table">
            <a:tbl>
              <a:tblPr bandRow="1" firstRow="1">
                <a:noFill/>
                <a:tableStyleId>{C1CE8C5C-82E6-4C47-B1CD-1BD5D0A80162}</a:tableStyleId>
              </a:tblPr>
              <a:tblGrid>
                <a:gridCol w="4162575"/>
                <a:gridCol w="4162575"/>
              </a:tblGrid>
              <a:tr h="52820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Database Updates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Outputs</a:t>
                      </a:r>
                    </a:p>
                  </a:txBody>
                  <a:tcPr marT="0" marB="0" marR="0" marL="0" anchor="ctr"/>
                </a:tc>
              </a:tr>
              <a:tr h="1490825">
                <a:tc>
                  <a:txBody>
                    <a:bodyPr>
                      <a:noAutofit/>
                    </a:bodyPr>
                    <a:lstStyle/>
                    <a:p>
                      <a:pPr indent="-184150" lvl="0" marL="285750" marR="0" rtl="0" algn="l">
                        <a:lnSpc>
                          <a:spcPct val="100000"/>
                        </a:lnSpc>
                        <a:spcBef>
                          <a:spcPts val="0"/>
                        </a:spcBef>
                        <a:spcAft>
                          <a:spcPts val="0"/>
                        </a:spcAft>
                        <a:buClr>
                          <a:schemeClr val="dk1"/>
                        </a:buClr>
                        <a:buSzPct val="100000"/>
                        <a:buFont typeface="Arial"/>
                        <a:buChar char="•"/>
                      </a:pPr>
                      <a:r>
                        <a:rPr baseline="0" lang="en-US" sz="1800" u="none" cap="none" strike="noStrike">
                          <a:latin typeface="Arial"/>
                          <a:ea typeface="Arial"/>
                          <a:cs typeface="Arial"/>
                          <a:sym typeface="Arial"/>
                        </a:rPr>
                        <a:t>The Referral Selection job updates the Pegasys Referral Query</a:t>
                      </a:r>
                    </a:p>
                    <a:p>
                      <a:pPr indent="-184150" lvl="0" marL="2857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Main tables updated:</a:t>
                      </a:r>
                    </a:p>
                    <a:p>
                      <a:pPr indent="-184150" lvl="1" marL="742950"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MF_AR_RFRL </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Referral Selection job has no output files</a:t>
                      </a:r>
                    </a:p>
                  </a:txBody>
                  <a:tcPr marT="0" marB="0" marR="0" marL="0"/>
                </a:tc>
              </a:tr>
            </a:tbl>
          </a:graphicData>
        </a:graphic>
      </p:graphicFrame>
      <p:sp>
        <p:nvSpPr>
          <p:cNvPr id="1162" name="Shape 1162"/>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7" name="Shape 1167"/>
        <p:cNvGrpSpPr/>
        <p:nvPr/>
      </p:nvGrpSpPr>
      <p:grpSpPr>
        <a:xfrm>
          <a:off x="0" y="0"/>
          <a:ext cx="0" cy="0"/>
          <a:chOff x="0" y="0"/>
          <a:chExt cx="0" cy="0"/>
        </a:xfrm>
      </p:grpSpPr>
      <p:sp>
        <p:nvSpPr>
          <p:cNvPr id="1168" name="Shape 1168"/>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Font typeface="Noto Sans Symbols"/>
              <a:buNone/>
            </a:pPr>
            <a:r>
              <a:t/>
            </a:r>
            <a:endParaRPr b="0" baseline="0" i="0" sz="32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Treasury Referral and External Offset Generation Batch Job</a:t>
            </a:r>
          </a:p>
        </p:txBody>
      </p:sp>
      <p:sp>
        <p:nvSpPr>
          <p:cNvPr id="1169" name="Shape 116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70" name="Shape 1170"/>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Phase 2 Overview (cont.)</a:t>
            </a:r>
          </a:p>
        </p:txBody>
      </p:sp>
      <p:sp>
        <p:nvSpPr>
          <p:cNvPr id="399" name="Shape 399"/>
          <p:cNvSpPr/>
          <p:nvPr/>
        </p:nvSpPr>
        <p:spPr>
          <a:xfrm>
            <a:off x="522287" y="1125537"/>
            <a:ext cx="8229600" cy="4525961"/>
          </a:xfrm>
          <a:prstGeom prst="rect">
            <a:avLst/>
          </a:prstGeom>
          <a:noFill/>
          <a:ln>
            <a:noFill/>
          </a:ln>
        </p:spPr>
        <p:txBody>
          <a:bodyPr anchorCtr="0" anchor="t" bIns="45700" lIns="91425" rIns="91425" tIns="45700">
            <a:noAutofit/>
          </a:bodyPr>
          <a:lstStyle/>
          <a:p>
            <a:pPr indent="-342900" lvl="0" marL="342900" marR="0" rtl="0" algn="l">
              <a:lnSpc>
                <a:spcPct val="120000"/>
              </a:lnSpc>
              <a:spcBef>
                <a:spcPts val="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Functionality implemented in Phase 2</a:t>
            </a:r>
            <a:r>
              <a:rPr b="0" baseline="0" i="0" lang="en-US" sz="2000" u="none" cap="none" strike="noStrike">
                <a:solidFill>
                  <a:schemeClr val="dk1"/>
                </a:solidFill>
                <a:latin typeface="Arial"/>
                <a:ea typeface="Arial"/>
                <a:cs typeface="Arial"/>
                <a:sym typeface="Arial"/>
              </a:rPr>
              <a:t>:</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Receiving vendor updates from CAF</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Receiving agreements from RETA</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Receiving DBRs via flat files</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Generating receivable transactions and recording GL impact</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Billing customers via IPAC, Credit Card, and VCSS</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Tracking billed and unbilled receivables; generating dunning</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Receiving collections from customers via IPAC, Lockbox, Credit Card, etc.</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Recording/Resolving customer disputes/chargebacks</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Processing credits and adjustments</a:t>
            </a:r>
          </a:p>
          <a:p>
            <a:pPr indent="-342900" lvl="1" marL="571500" marR="0" rtl="0" algn="l">
              <a:lnSpc>
                <a:spcPct val="120000"/>
              </a:lnSpc>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Providing reporting functions</a:t>
            </a:r>
          </a:p>
          <a:p>
            <a:pPr indent="0" lvl="1" marL="228600" marR="0" rtl="0" algn="l">
              <a:lnSpc>
                <a:spcPct val="120000"/>
              </a:lnSpc>
              <a:spcBef>
                <a:spcPts val="60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400" name="Shape 400"/>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01" name="Shape 401"/>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5" name="Shape 1175"/>
        <p:cNvGrpSpPr/>
        <p:nvPr/>
      </p:nvGrpSpPr>
      <p:grpSpPr>
        <a:xfrm>
          <a:off x="0" y="0"/>
          <a:ext cx="0" cy="0"/>
          <a:chOff x="0" y="0"/>
          <a:chExt cx="0" cy="0"/>
        </a:xfrm>
      </p:grpSpPr>
      <p:sp>
        <p:nvSpPr>
          <p:cNvPr id="1176" name="Shape 117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340" u="none" cap="none" strike="noStrike">
                <a:solidFill>
                  <a:schemeClr val="lt1"/>
                </a:solidFill>
                <a:latin typeface="Arial"/>
                <a:ea typeface="Arial"/>
                <a:cs typeface="Arial"/>
                <a:sym typeface="Arial"/>
              </a:rPr>
              <a:t>Treasury Referral External Offset Generation (ARTREOEX) Batch Process Overview</a:t>
            </a:r>
          </a:p>
        </p:txBody>
      </p:sp>
      <p:sp>
        <p:nvSpPr>
          <p:cNvPr id="1177" name="Shape 1177"/>
          <p:cNvSpPr txBox="1"/>
          <p:nvPr>
            <p:ph idx="12" type="sldNum"/>
          </p:nvPr>
        </p:nvSpPr>
        <p:spPr>
          <a:xfrm>
            <a:off x="14513" y="6200382"/>
            <a:ext cx="474561" cy="29561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178" name="Shape 1178"/>
          <p:cNvSpPr/>
          <p:nvPr/>
        </p:nvSpPr>
        <p:spPr>
          <a:xfrm>
            <a:off x="377253" y="802758"/>
            <a:ext cx="8683620" cy="5252483"/>
          </a:xfrm>
          <a:prstGeom prst="rect">
            <a:avLst/>
          </a:prstGeom>
          <a:noFill/>
          <a:ln>
            <a:noFill/>
          </a:ln>
        </p:spPr>
        <p:txBody>
          <a:bodyPr anchorCtr="0" anchor="t" bIns="45700" lIns="91425" rIns="91425" tIns="45700">
            <a:noAutofit/>
          </a:bodyPr>
          <a:lstStyle/>
          <a:p>
            <a:pPr indent="-149225" lvl="1" marL="568325" marR="0" rtl="0" algn="l">
              <a:spcBef>
                <a:spcPts val="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65100" lvl="2" marL="914400"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179" name="Shape 1179"/>
          <p:cNvSpPr/>
          <p:nvPr/>
        </p:nvSpPr>
        <p:spPr>
          <a:xfrm>
            <a:off x="1149475" y="1203325"/>
            <a:ext cx="7206398" cy="4700559"/>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Delinquent Debt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Transmit to FedDebt/TOP</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Treasury successfully collects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 Treasury IPACs money back to Agency &amp; records on the weekly Collections file</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Agency records collections in their system against the debt</a:t>
            </a:r>
          </a:p>
        </p:txBody>
      </p:sp>
      <p:sp>
        <p:nvSpPr>
          <p:cNvPr id="1180" name="Shape 118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81" name="Shape 1181"/>
          <p:cNvSpPr/>
          <p:nvPr/>
        </p:nvSpPr>
        <p:spPr>
          <a:xfrm>
            <a:off x="2581274" y="1162050"/>
            <a:ext cx="1447800" cy="4810124"/>
          </a:xfrm>
          <a:prstGeom prst="rect">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6" name="Shape 1186"/>
        <p:cNvGrpSpPr/>
        <p:nvPr/>
      </p:nvGrpSpPr>
      <p:grpSpPr>
        <a:xfrm>
          <a:off x="0" y="0"/>
          <a:ext cx="0" cy="0"/>
          <a:chOff x="0" y="0"/>
          <a:chExt cx="0" cy="0"/>
        </a:xfrm>
      </p:grpSpPr>
      <p:sp>
        <p:nvSpPr>
          <p:cNvPr id="1187" name="Shape 1187"/>
          <p:cNvSpPr/>
          <p:nvPr/>
        </p:nvSpPr>
        <p:spPr>
          <a:xfrm>
            <a:off x="353028" y="1098033"/>
            <a:ext cx="8865953" cy="5252483"/>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Treasury Referral and External Offset Extract (ARTREOEX) batch job</a:t>
            </a:r>
            <a:r>
              <a:rPr b="0" baseline="0" i="0" lang="en-US" sz="2000" u="none" cap="none" strike="noStrike">
                <a:solidFill>
                  <a:schemeClr val="dk1"/>
                </a:solidFill>
                <a:latin typeface="Arial"/>
                <a:ea typeface="Arial"/>
                <a:cs typeface="Arial"/>
                <a:sym typeface="Arial"/>
              </a:rPr>
              <a:t> </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Selects all records on Referral Entry Query with:</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Referral Status = Authorized </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Referral Type = Treasury Cross-Servicing</a:t>
            </a:r>
          </a:p>
          <a:p>
            <a:pPr indent="-346075" lvl="3" marL="688975" marR="0" rtl="0" algn="l">
              <a:spcBef>
                <a:spcPts val="1200"/>
              </a:spcBef>
              <a:spcAft>
                <a:spcPts val="0"/>
              </a:spcAft>
              <a:buClr>
                <a:srgbClr val="AF242B"/>
              </a:buClr>
              <a:buSzPct val="75000"/>
              <a:buFont typeface="Arial"/>
              <a:buAutoNum type="arabicPeriod"/>
            </a:pPr>
            <a:r>
              <a:rPr b="1" baseline="0" i="0" lang="en-US" sz="2000" u="sng" cap="none" strike="noStrike">
                <a:solidFill>
                  <a:schemeClr val="dk1"/>
                </a:solidFill>
                <a:latin typeface="Arial"/>
                <a:ea typeface="Arial"/>
                <a:cs typeface="Arial"/>
                <a:sym typeface="Arial"/>
              </a:rPr>
              <a:t>Generates Agency Debt ID</a:t>
            </a:r>
            <a:r>
              <a:rPr b="0" baseline="0" i="0" lang="en-US" sz="2000" u="none" cap="none" strike="noStrike">
                <a:solidFill>
                  <a:schemeClr val="dk1"/>
                </a:solidFill>
                <a:latin typeface="Arial"/>
                <a:ea typeface="Arial"/>
                <a:cs typeface="Arial"/>
                <a:sym typeface="Arial"/>
              </a:rPr>
              <a:t> = Concatenation of: Doc Type, Doc Number, Line Number, DA Number, DA Line Number</a:t>
            </a:r>
          </a:p>
          <a:p>
            <a:pPr indent="-346075" lvl="3" marL="688975" marR="0" rtl="0" algn="l">
              <a:spcBef>
                <a:spcPts val="1200"/>
              </a:spcBef>
              <a:spcAft>
                <a:spcPts val="0"/>
              </a:spcAft>
              <a:buClr>
                <a:srgbClr val="AF242B"/>
              </a:buClr>
              <a:buSzPct val="75000"/>
              <a:buFont typeface="Arial"/>
              <a:buAutoNum type="arabicPeriod"/>
            </a:pPr>
            <a:r>
              <a:rPr b="1" baseline="0" i="0" lang="en-US" sz="2000" u="sng" cap="none" strike="noStrike">
                <a:solidFill>
                  <a:schemeClr val="dk1"/>
                </a:solidFill>
                <a:latin typeface="Arial"/>
                <a:ea typeface="Arial"/>
                <a:cs typeface="Arial"/>
                <a:sym typeface="Arial"/>
              </a:rPr>
              <a:t>Creates the submission file</a:t>
            </a:r>
            <a:r>
              <a:rPr b="0" baseline="0" i="0" lang="en-US" sz="2000" u="none" cap="none" strike="noStrike">
                <a:solidFill>
                  <a:schemeClr val="dk1"/>
                </a:solidFill>
                <a:latin typeface="Arial"/>
                <a:ea typeface="Arial"/>
                <a:cs typeface="Arial"/>
                <a:sym typeface="Arial"/>
              </a:rPr>
              <a:t> for FedDebt containing Billing Document and Debt Account entity lines to be referred</a:t>
            </a:r>
          </a:p>
          <a:p>
            <a:pPr indent="-346075" lvl="3" marL="688975" marR="0" rtl="0" algn="l">
              <a:spcBef>
                <a:spcPts val="1200"/>
              </a:spcBef>
              <a:spcAft>
                <a:spcPts val="0"/>
              </a:spcAft>
              <a:buClr>
                <a:srgbClr val="AF242B"/>
              </a:buClr>
              <a:buSzPct val="75000"/>
              <a:buFont typeface="Arial"/>
              <a:buAutoNum type="arabicPeriod"/>
            </a:pPr>
            <a:r>
              <a:rPr b="1" baseline="0" i="0" lang="en-US" sz="2000" u="sng" cap="none" strike="noStrike">
                <a:solidFill>
                  <a:schemeClr val="dk1"/>
                </a:solidFill>
                <a:latin typeface="Arial"/>
                <a:ea typeface="Arial"/>
                <a:cs typeface="Arial"/>
                <a:sym typeface="Arial"/>
              </a:rPr>
              <a:t>Updates the related records:</a:t>
            </a:r>
          </a:p>
          <a:p>
            <a:pPr indent="-288925" lvl="4" marL="9112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Referral Entry Query</a:t>
            </a:r>
            <a:r>
              <a:rPr b="0" baseline="0" i="0" lang="en-US" sz="2000" u="none" cap="none" strike="noStrike">
                <a:solidFill>
                  <a:schemeClr val="dk1"/>
                </a:solidFill>
                <a:latin typeface="Arial"/>
                <a:ea typeface="Arial"/>
                <a:cs typeface="Arial"/>
                <a:sym typeface="Arial"/>
              </a:rPr>
              <a:t> – Referral Status, Status Date, Referred Date/Amount</a:t>
            </a:r>
          </a:p>
          <a:p>
            <a:pPr indent="-288925" lvl="4" marL="9112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Related Billing Document/Debt Account Entity</a:t>
            </a:r>
            <a:r>
              <a:rPr b="0" baseline="0" i="0" lang="en-US" sz="2000" u="none" cap="none" strike="noStrike">
                <a:solidFill>
                  <a:schemeClr val="dk1"/>
                </a:solidFill>
                <a:latin typeface="Arial"/>
                <a:ea typeface="Arial"/>
                <a:cs typeface="Arial"/>
                <a:sym typeface="Arial"/>
              </a:rPr>
              <a:t> – Treasury Cross-Servicing Date </a:t>
            </a:r>
          </a:p>
          <a:p>
            <a:pPr indent="-203200" lvl="5" marL="1368425" marR="0" rtl="0" algn="l">
              <a:spcBef>
                <a:spcPts val="12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0" lvl="2" marL="0" marR="0" rtl="0" algn="l">
              <a:spcBef>
                <a:spcPts val="12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9525" lvl="2" marL="682625" marR="0" rtl="0" algn="l">
              <a:spcBef>
                <a:spcPts val="1200"/>
              </a:spcBef>
              <a:spcAft>
                <a:spcPts val="60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1188" name="Shape 1188"/>
          <p:cNvSpPr txBox="1"/>
          <p:nvPr>
            <p:ph type="title"/>
          </p:nvPr>
        </p:nvSpPr>
        <p:spPr>
          <a:xfrm>
            <a:off x="353028"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Generation (ARTREOEX) Batch Process Overview</a:t>
            </a:r>
          </a:p>
        </p:txBody>
      </p:sp>
      <p:sp>
        <p:nvSpPr>
          <p:cNvPr id="1189" name="Shape 1189"/>
          <p:cNvSpPr txBox="1"/>
          <p:nvPr>
            <p:ph idx="12" type="sldNum"/>
          </p:nvPr>
        </p:nvSpPr>
        <p:spPr>
          <a:xfrm>
            <a:off x="-109195" y="6350516"/>
            <a:ext cx="599321" cy="341916"/>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190" name="Shape 1190"/>
          <p:cNvSpPr txBox="1"/>
          <p:nvPr>
            <p:ph idx="11" type="ftr"/>
          </p:nvPr>
        </p:nvSpPr>
        <p:spPr>
          <a:xfrm>
            <a:off x="35302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5" name="Shape 1195"/>
        <p:cNvGrpSpPr/>
        <p:nvPr/>
      </p:nvGrpSpPr>
      <p:grpSpPr>
        <a:xfrm>
          <a:off x="0" y="0"/>
          <a:ext cx="0" cy="0"/>
          <a:chOff x="0" y="0"/>
          <a:chExt cx="0" cy="0"/>
        </a:xfrm>
      </p:grpSpPr>
      <p:sp>
        <p:nvSpPr>
          <p:cNvPr id="1196" name="Shape 119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197" name="Shape 1197"/>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Generation (ARTREOEX) Batch Job Instances</a:t>
            </a:r>
          </a:p>
        </p:txBody>
      </p:sp>
      <p:sp>
        <p:nvSpPr>
          <p:cNvPr id="1198" name="Shape 1198"/>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99" name="Shape 1199"/>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200" name="Shape 1200"/>
          <p:cNvGraphicFramePr/>
          <p:nvPr/>
        </p:nvGraphicFramePr>
        <p:xfrm>
          <a:off x="491316" y="1270484"/>
          <a:ext cx="3000000" cy="3000000"/>
        </p:xfrm>
        <a:graphic>
          <a:graphicData uri="http://schemas.openxmlformats.org/drawingml/2006/table">
            <a:tbl>
              <a:tblPr bandRow="1" firstRow="1">
                <a:noFill/>
                <a:tableStyleId>{241C0879-BA20-417E-8E28-09C63B4289D7}</a:tableStyleId>
              </a:tblPr>
              <a:tblGrid>
                <a:gridCol w="1583150"/>
                <a:gridCol w="2006225"/>
                <a:gridCol w="495412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Process Code</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ID</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1600" u="none" cap="none" strike="noStrike">
                          <a:solidFill>
                            <a:schemeClr val="dk1"/>
                          </a:solidFill>
                          <a:latin typeface="Arial"/>
                          <a:ea typeface="Arial"/>
                          <a:cs typeface="Arial"/>
                          <a:sym typeface="Arial"/>
                        </a:rPr>
                        <a:t>Job Name</a:t>
                      </a:r>
                    </a:p>
                  </a:txBody>
                  <a:tcPr marT="0" marB="0" marR="0" marL="0" anchor="ctr"/>
                </a:tc>
              </a:tr>
              <a:tr h="496750">
                <a:tc rowSpan="2">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solidFill>
                            <a:schemeClr val="dk1"/>
                          </a:solidFill>
                          <a:latin typeface="Arial"/>
                          <a:ea typeface="Arial"/>
                          <a:cs typeface="Arial"/>
                          <a:sym typeface="Arial"/>
                        </a:rPr>
                        <a:t>ARTREOEX</a:t>
                      </a:r>
                    </a:p>
                  </a:txBody>
                  <a:tcPr marT="0" marB="0" marR="0" marL="0" anchor="ctr"/>
                </a:tc>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solidFill>
                            <a:schemeClr val="dk1"/>
                          </a:solidFill>
                          <a:latin typeface="Arial"/>
                          <a:ea typeface="Arial"/>
                          <a:cs typeface="Arial"/>
                          <a:sym typeface="Arial"/>
                        </a:rPr>
                        <a:t>R6ARTREOEX</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t>Region 6 Treasury Referral External Offset Generation</a:t>
                      </a:r>
                    </a:p>
                  </a:txBody>
                  <a:tcPr marT="0" marB="0" marR="0" marL="0" anchor="ctr"/>
                </a:tc>
              </a:tr>
              <a:tr h="496750">
                <a:tc vMerge="1"/>
                <a:tc>
                  <a:txBody>
                    <a:bodyPr>
                      <a:noAutofit/>
                    </a:bodyPr>
                    <a:lstStyle/>
                    <a:p>
                      <a:pPr indent="-7937" lvl="0" marL="109537" marR="0" rtl="0" algn="l">
                        <a:lnSpc>
                          <a:spcPct val="100000"/>
                        </a:lnSpc>
                        <a:spcBef>
                          <a:spcPts val="0"/>
                        </a:spcBef>
                        <a:spcAft>
                          <a:spcPts val="600"/>
                        </a:spcAft>
                        <a:buClr>
                          <a:schemeClr val="dk1"/>
                        </a:buClr>
                        <a:buSzPct val="25000"/>
                        <a:buFont typeface="Arial"/>
                        <a:buNone/>
                      </a:pPr>
                      <a:r>
                        <a:rPr baseline="0" lang="en-US" sz="1400" u="none" cap="none" strike="noStrike">
                          <a:solidFill>
                            <a:schemeClr val="dk1"/>
                          </a:solidFill>
                          <a:latin typeface="Arial"/>
                          <a:ea typeface="Arial"/>
                          <a:cs typeface="Arial"/>
                          <a:sym typeface="Arial"/>
                        </a:rPr>
                        <a:t>R7ARTREOEX</a:t>
                      </a:r>
                    </a:p>
                  </a:txBody>
                  <a:tcPr marT="0" marB="0" marR="0" marL="0" anchor="ctr"/>
                </a:tc>
                <a:tc>
                  <a:txBody>
                    <a:bodyPr>
                      <a:noAutofit/>
                    </a:bodyPr>
                    <a:lstStyle/>
                    <a:p>
                      <a:pPr indent="0" lvl="0" marL="0" marR="0" rtl="0" algn="l">
                        <a:lnSpc>
                          <a:spcPct val="100000"/>
                        </a:lnSpc>
                        <a:spcBef>
                          <a:spcPts val="0"/>
                        </a:spcBef>
                        <a:spcAft>
                          <a:spcPts val="600"/>
                        </a:spcAft>
                        <a:buClr>
                          <a:schemeClr val="dk1"/>
                        </a:buClr>
                        <a:buSzPct val="25000"/>
                        <a:buFont typeface="Arial"/>
                        <a:buNone/>
                      </a:pPr>
                      <a:r>
                        <a:rPr baseline="0" lang="en-US" sz="1400" u="none" cap="none" strike="noStrike"/>
                        <a:t>Region 7 Treasury Referral External Offset Generation</a:t>
                      </a:r>
                    </a:p>
                  </a:txBody>
                  <a:tcPr marT="0" marB="0" marR="0" marL="0" anchor="ctr"/>
                </a:tc>
              </a:tr>
            </a:tbl>
          </a:graphicData>
        </a:graphic>
      </p:graphicFrame>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4" name="Shape 1204"/>
        <p:cNvGrpSpPr/>
        <p:nvPr/>
      </p:nvGrpSpPr>
      <p:grpSpPr>
        <a:xfrm>
          <a:off x="0" y="0"/>
          <a:ext cx="0" cy="0"/>
          <a:chOff x="0" y="0"/>
          <a:chExt cx="0" cy="0"/>
        </a:xfrm>
      </p:grpSpPr>
      <p:sp>
        <p:nvSpPr>
          <p:cNvPr id="1205" name="Shape 1205"/>
          <p:cNvSpPr txBox="1"/>
          <p:nvPr>
            <p:ph idx="11" type="ftr"/>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206" name="Shape 1206"/>
          <p:cNvSpPr txBox="1"/>
          <p:nvPr>
            <p:ph type="title"/>
          </p:nvPr>
        </p:nvSpPr>
        <p:spPr>
          <a:xfrm>
            <a:off x="455612" y="331787"/>
            <a:ext cx="847002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Generation (ARTREOEX) Batch Job Parameters</a:t>
            </a:r>
          </a:p>
        </p:txBody>
      </p:sp>
      <p:sp>
        <p:nvSpPr>
          <p:cNvPr id="1207" name="Shape 1207"/>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08" name="Shape 1208"/>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209" name="Shape 1209"/>
          <p:cNvGraphicFramePr/>
          <p:nvPr/>
        </p:nvGraphicFramePr>
        <p:xfrm>
          <a:off x="463264" y="1270495"/>
          <a:ext cx="3000000" cy="3000000"/>
        </p:xfrm>
        <a:graphic>
          <a:graphicData uri="http://schemas.openxmlformats.org/drawingml/2006/table">
            <a:tbl>
              <a:tblPr bandRow="1" firstRow="1">
                <a:noFill/>
                <a:tableStyleId>{5BF4945B-64BD-42E8-8AE4-9BB16CB9DE8F}</a:tableStyleId>
              </a:tblPr>
              <a:tblGrid>
                <a:gridCol w="1486750"/>
                <a:gridCol w="4874050"/>
                <a:gridCol w="2224400"/>
              </a:tblGrid>
              <a:tr h="176350">
                <a:tc>
                  <a:txBody>
                    <a:bodyPr>
                      <a:noAutofit/>
                    </a:bodyPr>
                    <a:lstStyle/>
                    <a:p>
                      <a:pPr indent="0" lvl="0" marL="0" marR="0" rtl="0" algn="l">
                        <a:spcBef>
                          <a:spcPts val="0"/>
                        </a:spcBef>
                        <a:buSzPct val="25000"/>
                        <a:buNone/>
                      </a:pPr>
                      <a:r>
                        <a:rPr baseline="0" lang="en-US" sz="1800" u="none" cap="none" strike="noStrike">
                          <a:solidFill>
                            <a:schemeClr val="dk1"/>
                          </a:solidFill>
                        </a:rPr>
                        <a:t>Parameter</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Description</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solidFill>
                            <a:schemeClr val="dk1"/>
                          </a:solidFill>
                        </a:rPr>
                        <a:t>Sample Value</a:t>
                      </a:r>
                    </a:p>
                  </a:txBody>
                  <a:tcPr marT="45725" marB="45725" marR="91450" marL="9145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ALC</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agency location code associated with the process. Must be valid on the Agency Location Code Maintenance Table.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47000016</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Batch Cnt Nbr</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batch count number is</a:t>
                      </a:r>
                      <a:r>
                        <a:rPr b="0" baseline="0" i="0" lang="en-US" sz="1200" u="none" cap="none" strike="noStrike">
                          <a:solidFill>
                            <a:srgbClr val="000000"/>
                          </a:solidFill>
                          <a:latin typeface="Arial"/>
                          <a:ea typeface="Arial"/>
                          <a:cs typeface="Arial"/>
                          <a:sym typeface="Arial"/>
                        </a:rPr>
                        <a:t> </a:t>
                      </a:r>
                      <a:r>
                        <a:rPr baseline="0" lang="en-US" sz="1400" u="none" cap="none" strike="noStrike">
                          <a:solidFill>
                            <a:schemeClr val="dk1"/>
                          </a:solidFill>
                          <a:latin typeface="Arial"/>
                          <a:ea typeface="Arial"/>
                          <a:cs typeface="Arial"/>
                          <a:sym typeface="Arial"/>
                        </a:rPr>
                        <a:t>used to identify groupings of files sent to Treasury and is used in the event a file needs to be recreated. It is required when Recreate File is set to True. Valid values include Batch Count Numbers from previous executions of the batch job. Set to blank unless Recreate File is set to True.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 </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Effective Dave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date to be used as the current date. Defaults to current date. Must be a valid date in mm/dd/yy or mm/dd/yyyy format.</a:t>
                      </a:r>
                    </a:p>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Set to blank for all instances.</a:t>
                      </a:r>
                    </a:p>
                  </a:txBody>
                  <a:tcPr marT="0" marB="0" marR="0" marL="0"/>
                </a:tc>
                <a:tc>
                  <a:txBody>
                    <a:bodyPr>
                      <a:noAutofit/>
                    </a:bodyPr>
                    <a:lstStyle/>
                    <a:p>
                      <a:pPr indent="0" lvl="0" marL="0" marR="0" rtl="0" algn="l">
                        <a:spcBef>
                          <a:spcPts val="0"/>
                        </a:spcBef>
                        <a:buNone/>
                      </a:pPr>
                      <a:r>
                        <a:t/>
                      </a:r>
                      <a:endParaRPr b="0" baseline="0" i="0" sz="1400" u="none" cap="none" strike="noStrike">
                        <a:solidFill>
                          <a:srgbClr val="000000"/>
                        </a:solidFill>
                        <a:latin typeface="Arial"/>
                        <a:ea typeface="Arial"/>
                        <a:cs typeface="Arial"/>
                        <a:sym typeface="Arial"/>
                      </a:endParaRP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Recreate File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Indicates whether the file should be recreated from scratch or appended to an existing file. Valid values include True, T, False, or F. Defaults to False. </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FALSE</a:t>
                      </a:r>
                    </a:p>
                  </a:txBody>
                  <a:tcPr marT="0" marB="0" marR="0" marL="0"/>
                </a:tc>
              </a:tr>
              <a:tr h="495300">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User Id</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The identification code associated with all database updates. Where necessary, the security permissions of the ID are checked and validated against the requirements for completing the updates. In addition, all log entries made are associated with the given value. Must be a valid entry on the Principal Maintenance table.</a:t>
                      </a:r>
                    </a:p>
                  </a:txBody>
                  <a:tcPr marT="0" marB="0" marR="0" marL="0"/>
                </a:tc>
                <a:tc>
                  <a:txBody>
                    <a:bodyPr>
                      <a:noAutofit/>
                    </a:bodyPr>
                    <a:lstStyle/>
                    <a:p>
                      <a:pPr indent="0" lvl="0" marL="0" marR="0" rtl="0" algn="l">
                        <a:spcBef>
                          <a:spcPts val="0"/>
                        </a:spcBef>
                        <a:buSzPct val="25000"/>
                        <a:buNone/>
                      </a:pPr>
                      <a:r>
                        <a:rPr b="0" baseline="0" i="0" lang="en-US" sz="1400" u="none" cap="none" strike="noStrike">
                          <a:solidFill>
                            <a:srgbClr val="000000"/>
                          </a:solidFill>
                          <a:latin typeface="Arial"/>
                          <a:ea typeface="Arial"/>
                          <a:cs typeface="Arial"/>
                          <a:sym typeface="Arial"/>
                        </a:rPr>
                        <a:t>runbatchartreoex</a:t>
                      </a:r>
                    </a:p>
                  </a:txBody>
                  <a:tcPr marT="0" marB="0" marR="0" marL="0"/>
                </a:tc>
              </a:tr>
            </a:tbl>
          </a:graphicData>
        </a:graphic>
      </p:graphicFrame>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3" name="Shape 1213"/>
        <p:cNvGrpSpPr/>
        <p:nvPr/>
      </p:nvGrpSpPr>
      <p:grpSpPr>
        <a:xfrm>
          <a:off x="0" y="0"/>
          <a:ext cx="0" cy="0"/>
          <a:chOff x="0" y="0"/>
          <a:chExt cx="0" cy="0"/>
        </a:xfrm>
      </p:grpSpPr>
      <p:sp>
        <p:nvSpPr>
          <p:cNvPr id="1214" name="Shape 1214"/>
          <p:cNvSpPr txBox="1"/>
          <p:nvPr>
            <p:ph type="title"/>
          </p:nvPr>
        </p:nvSpPr>
        <p:spPr>
          <a:xfrm>
            <a:off x="455612" y="331787"/>
            <a:ext cx="8579205"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Generation (ARTREOEX) Common Errors and Resolutions</a:t>
            </a:r>
          </a:p>
        </p:txBody>
      </p:sp>
      <p:graphicFrame>
        <p:nvGraphicFramePr>
          <p:cNvPr id="1215" name="Shape 1215"/>
          <p:cNvGraphicFramePr/>
          <p:nvPr/>
        </p:nvGraphicFramePr>
        <p:xfrm>
          <a:off x="599743" y="1611695"/>
          <a:ext cx="3000000" cy="3000000"/>
        </p:xfrm>
        <a:graphic>
          <a:graphicData uri="http://schemas.openxmlformats.org/drawingml/2006/table">
            <a:tbl>
              <a:tblPr bandRow="1" firstRow="1">
                <a:noFill/>
                <a:tableStyleId>{3C189C89-3FCD-447A-9192-33D29A78805D}</a:tableStyleId>
              </a:tblPr>
              <a:tblGrid>
                <a:gridCol w="1024350"/>
                <a:gridCol w="3660575"/>
                <a:gridCol w="3660575"/>
              </a:tblGrid>
              <a:tr h="176350">
                <a:tc>
                  <a:txBody>
                    <a:bodyPr>
                      <a:noAutofit/>
                    </a:bodyPr>
                    <a:lstStyle/>
                    <a:p>
                      <a:pPr indent="0" lvl="0" marL="0" marR="0" rtl="0" algn="ctr">
                        <a:spcBef>
                          <a:spcPts val="0"/>
                        </a:spcBef>
                        <a:buSzPct val="25000"/>
                        <a:buNone/>
                      </a:pPr>
                      <a:r>
                        <a:rPr baseline="0" lang="en-US" sz="1800" u="none" cap="none" strike="noStrike">
                          <a:solidFill>
                            <a:schemeClr val="dk1"/>
                          </a:solidFill>
                        </a:rPr>
                        <a:t>Return Code</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Error Description</a:t>
                      </a:r>
                    </a:p>
                  </a:txBody>
                  <a:tcPr marT="45725" marB="45725" marR="91450" marL="91450" anchor="ctr"/>
                </a:tc>
                <a:tc>
                  <a:txBody>
                    <a:bodyPr>
                      <a:noAutofit/>
                    </a:bodyPr>
                    <a:lstStyle/>
                    <a:p>
                      <a:pPr indent="0" lvl="0" marL="0" marR="0" rtl="0" algn="ctr">
                        <a:spcBef>
                          <a:spcPts val="0"/>
                        </a:spcBef>
                        <a:buSzPct val="25000"/>
                        <a:buNone/>
                      </a:pPr>
                      <a:r>
                        <a:rPr baseline="0" lang="en-US" sz="1800" u="none" cap="none" strike="noStrike">
                          <a:solidFill>
                            <a:schemeClr val="dk1"/>
                          </a:solidFill>
                        </a:rPr>
                        <a:t>Resolution</a:t>
                      </a:r>
                    </a:p>
                  </a:txBody>
                  <a:tcPr marT="45725" marB="45725" marR="91450" marL="91450" anchor="ctr"/>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8</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Invalid batch parameters</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Example: GS4302E: The User Id value, [entered invalid value], is not valid in the database.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Update the parameter value to the valid parameter value. </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Refer to the configuration specifications for the valid parameter settings</a:t>
                      </a:r>
                    </a:p>
                  </a:txBody>
                  <a:tcPr marT="0" marB="0" marR="0" marL="0"/>
                </a:tc>
              </a:tr>
              <a:tr h="496750">
                <a:tc>
                  <a:txBody>
                    <a:bodyPr>
                      <a:noAutofit/>
                    </a:bodyPr>
                    <a:lstStyle/>
                    <a:p>
                      <a:pPr indent="0" lvl="0" marL="63500" marR="0" rtl="0" algn="l">
                        <a:spcBef>
                          <a:spcPts val="0"/>
                        </a:spcBef>
                        <a:buSzPct val="25000"/>
                        <a:buNone/>
                      </a:pPr>
                      <a:r>
                        <a:rPr b="0" baseline="0" i="0" lang="en-US" sz="1800" u="none" cap="none" strike="noStrike">
                          <a:solidFill>
                            <a:srgbClr val="000000"/>
                          </a:solidFill>
                          <a:latin typeface="Arial"/>
                          <a:ea typeface="Arial"/>
                          <a:cs typeface="Arial"/>
                          <a:sym typeface="Arial"/>
                        </a:rPr>
                        <a:t>65, 67, 68, 69, -1, 1, no return code</a:t>
                      </a:r>
                    </a:p>
                  </a:txBody>
                  <a:tcPr marT="0" marB="0" marR="0" marL="0"/>
                </a:tc>
                <a:tc>
                  <a:txBody>
                    <a:bodyPr>
                      <a:noAutofit/>
                    </a:bodyPr>
                    <a:lstStyle/>
                    <a:p>
                      <a:pPr indent="-285750" lvl="0" marL="285750" marR="0" rtl="0" algn="l">
                        <a:lnSpc>
                          <a:spcPct val="110000"/>
                        </a:lnSpc>
                        <a:spcBef>
                          <a:spcPts val="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Batch job does not complete</a:t>
                      </a:r>
                    </a:p>
                    <a:p>
                      <a:pPr indent="-285750" lvl="0" marL="285750" marR="0" rtl="0" algn="l">
                        <a:lnSpc>
                          <a:spcPct val="110000"/>
                        </a:lnSpc>
                        <a:spcBef>
                          <a:spcPts val="120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In most cases, these error codes do not produce a batch execution report; therefore no error messages are displayed</a:t>
                      </a:r>
                    </a:p>
                  </a:txBody>
                  <a:tcPr marT="0" marB="0" marR="0" marL="0"/>
                </a:tc>
                <a:tc>
                  <a:txBody>
                    <a:bodyPr>
                      <a:noAutofit/>
                    </a:bodyPr>
                    <a:lstStyle/>
                    <a:p>
                      <a:pPr indent="-285750" lvl="0" marL="285750" marR="0" rtl="0" algn="l">
                        <a:lnSpc>
                          <a:spcPct val="11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Contact CGI production support</a:t>
                      </a:r>
                    </a:p>
                  </a:txBody>
                  <a:tcPr marT="0" marB="0" marR="0" marL="0"/>
                </a:tc>
              </a:tr>
            </a:tbl>
          </a:graphicData>
        </a:graphic>
      </p:graphicFrame>
      <p:sp>
        <p:nvSpPr>
          <p:cNvPr id="1216" name="Shape 121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217" name="Shape 1217"/>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2" name="Shape 1222"/>
        <p:cNvGrpSpPr/>
        <p:nvPr/>
      </p:nvGrpSpPr>
      <p:grpSpPr>
        <a:xfrm>
          <a:off x="0" y="0"/>
          <a:ext cx="0" cy="0"/>
          <a:chOff x="0" y="0"/>
          <a:chExt cx="0" cy="0"/>
        </a:xfrm>
      </p:grpSpPr>
      <p:sp>
        <p:nvSpPr>
          <p:cNvPr id="1223" name="Shape 1223"/>
          <p:cNvSpPr/>
          <p:nvPr/>
        </p:nvSpPr>
        <p:spPr>
          <a:xfrm>
            <a:off x="7839075" y="5924550"/>
            <a:ext cx="1095375" cy="784098"/>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224" name="Shape 122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Referral External Offset Generation (ARTREOEX) Inputs, Dependencies, Updates, Outputs</a:t>
            </a:r>
          </a:p>
        </p:txBody>
      </p:sp>
      <p:graphicFrame>
        <p:nvGraphicFramePr>
          <p:cNvPr id="1225" name="Shape 1225"/>
          <p:cNvGraphicFramePr/>
          <p:nvPr/>
        </p:nvGraphicFramePr>
        <p:xfrm>
          <a:off x="590975" y="1414504"/>
          <a:ext cx="3000000" cy="3000000"/>
        </p:xfrm>
        <a:graphic>
          <a:graphicData uri="http://schemas.openxmlformats.org/drawingml/2006/table">
            <a:tbl>
              <a:tblPr bandRow="1" firstRow="1">
                <a:noFill/>
                <a:tableStyleId>{BC26CF22-5C4C-4AC4-8D1F-7B2EF6B5097D}</a:tableStyleId>
              </a:tblPr>
              <a:tblGrid>
                <a:gridCol w="4162575"/>
                <a:gridCol w="4162575"/>
              </a:tblGrid>
              <a:tr h="49675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Inputs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Dependencies</a:t>
                      </a:r>
                    </a:p>
                  </a:txBody>
                  <a:tcPr marT="0" marB="0" marR="0" marL="0" anchor="ctr"/>
                </a:tc>
              </a:tr>
              <a:tr h="496750">
                <a:tc>
                  <a:txBody>
                    <a:bodyPr>
                      <a:noAutofit/>
                    </a:bodyPr>
                    <a:lstStyle/>
                    <a:p>
                      <a:pPr indent="-1841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Treasury Referral External Offset Generation Process requires referral records with a referral status of authorized</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No dependencies</a:t>
                      </a:r>
                    </a:p>
                  </a:txBody>
                  <a:tcPr marT="0" marB="0" marR="0" marL="0"/>
                </a:tc>
              </a:tr>
            </a:tbl>
          </a:graphicData>
        </a:graphic>
      </p:graphicFrame>
      <p:sp>
        <p:nvSpPr>
          <p:cNvPr id="1226" name="Shape 122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227" name="Shape 1227"/>
          <p:cNvGraphicFramePr/>
          <p:nvPr/>
        </p:nvGraphicFramePr>
        <p:xfrm>
          <a:off x="600500" y="3381666"/>
          <a:ext cx="3000000" cy="3000000"/>
        </p:xfrm>
        <a:graphic>
          <a:graphicData uri="http://schemas.openxmlformats.org/drawingml/2006/table">
            <a:tbl>
              <a:tblPr bandRow="1" firstRow="1">
                <a:noFill/>
                <a:tableStyleId>{C8448262-2A41-4E6F-A823-EFA4475BD477}</a:tableStyleId>
              </a:tblPr>
              <a:tblGrid>
                <a:gridCol w="4162575"/>
                <a:gridCol w="4162575"/>
              </a:tblGrid>
              <a:tr h="527100">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Database Updates</a:t>
                      </a:r>
                    </a:p>
                  </a:txBody>
                  <a:tcPr marT="0" marB="0" marR="0" marL="0" anchor="ctr"/>
                </a:tc>
                <a:tc>
                  <a:txBody>
                    <a:bodyPr>
                      <a:noAutofit/>
                    </a:bodyPr>
                    <a:lstStyle/>
                    <a:p>
                      <a:pPr indent="0" lvl="0" marL="0" marR="0" rtl="0" algn="ctr">
                        <a:lnSpc>
                          <a:spcPct val="110000"/>
                        </a:lnSpc>
                        <a:spcBef>
                          <a:spcPts val="0"/>
                        </a:spcBef>
                        <a:spcAft>
                          <a:spcPts val="600"/>
                        </a:spcAft>
                        <a:buClr>
                          <a:schemeClr val="dk1"/>
                        </a:buClr>
                        <a:buSzPct val="25000"/>
                        <a:buFont typeface="Arial"/>
                        <a:buNone/>
                      </a:pPr>
                      <a:r>
                        <a:rPr baseline="0" lang="en-US" sz="2000" u="none" cap="none" strike="noStrike">
                          <a:solidFill>
                            <a:schemeClr val="dk1"/>
                          </a:solidFill>
                          <a:latin typeface="Arial"/>
                          <a:ea typeface="Arial"/>
                          <a:cs typeface="Arial"/>
                          <a:sym typeface="Arial"/>
                        </a:rPr>
                        <a:t>Data Outputs</a:t>
                      </a:r>
                    </a:p>
                  </a:txBody>
                  <a:tcPr marT="0" marB="0" marR="0" marL="0" anchor="ctr"/>
                </a:tc>
              </a:tr>
              <a:tr h="2647475">
                <a:tc>
                  <a:txBody>
                    <a:bodyPr>
                      <a:noAutofit/>
                    </a:bodyPr>
                    <a:lstStyle/>
                    <a:p>
                      <a:pPr indent="-184150" lvl="0" marL="285750" marR="0" rtl="0" algn="l">
                        <a:lnSpc>
                          <a:spcPct val="100000"/>
                        </a:lnSpc>
                        <a:spcBef>
                          <a:spcPts val="0"/>
                        </a:spcBef>
                        <a:spcAft>
                          <a:spcPts val="0"/>
                        </a:spcAft>
                        <a:buClr>
                          <a:schemeClr val="dk1"/>
                        </a:buClr>
                        <a:buSzPct val="100000"/>
                        <a:buFont typeface="Arial"/>
                        <a:buChar char="•"/>
                      </a:pPr>
                      <a:r>
                        <a:rPr baseline="0" lang="en-US" sz="1800" u="none" cap="none" strike="noStrike">
                          <a:latin typeface="Arial"/>
                          <a:ea typeface="Arial"/>
                          <a:cs typeface="Arial"/>
                          <a:sym typeface="Arial"/>
                        </a:rPr>
                        <a:t>The Treasury Referral External Offset Generation Process updates the Referral Query and selected Billing Documents and Debt Accounts</a:t>
                      </a:r>
                    </a:p>
                    <a:p>
                      <a:pPr indent="-184150" lvl="0" marL="285750" marR="0" rtl="0" algn="l">
                        <a:lnSpc>
                          <a:spcPct val="100000"/>
                        </a:lnSpc>
                        <a:spcBef>
                          <a:spcPts val="1200"/>
                        </a:spcBef>
                        <a:spcAft>
                          <a:spcPts val="0"/>
                        </a:spcAft>
                        <a:buClr>
                          <a:schemeClr val="dk1"/>
                        </a:buClr>
                        <a:buSzPct val="100000"/>
                        <a:buFont typeface="Arial"/>
                        <a:buChar char="•"/>
                      </a:pPr>
                      <a:r>
                        <a:rPr baseline="0" lang="en-US" sz="1800" u="none" cap="none" strike="noStrike">
                          <a:latin typeface="Arial"/>
                          <a:ea typeface="Arial"/>
                          <a:cs typeface="Arial"/>
                          <a:sym typeface="Arial"/>
                        </a:rPr>
                        <a:t>Main tables updated:</a:t>
                      </a:r>
                    </a:p>
                    <a:p>
                      <a:pPr indent="-184150" lvl="1" marL="742950"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MF_AR_RFRL </a:t>
                      </a:r>
                    </a:p>
                    <a:p>
                      <a:pPr indent="-184150" lvl="1" marL="742950"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MF_DEBT_ACCT_LN</a:t>
                      </a:r>
                    </a:p>
                    <a:p>
                      <a:pPr indent="-184150" lvl="1" marL="742950" marR="0" rtl="0" algn="l">
                        <a:lnSpc>
                          <a:spcPct val="100000"/>
                        </a:lnSpc>
                        <a:spcBef>
                          <a:spcPts val="600"/>
                        </a:spcBef>
                        <a:spcAft>
                          <a:spcPts val="0"/>
                        </a:spcAft>
                        <a:buClr>
                          <a:schemeClr val="dk1"/>
                        </a:buClr>
                        <a:buSzPct val="100000"/>
                        <a:buFont typeface="Arial"/>
                        <a:buChar char="•"/>
                      </a:pPr>
                      <a:r>
                        <a:rPr baseline="0" lang="en-US" sz="1800" u="none" cap="none" strike="noStrike">
                          <a:solidFill>
                            <a:schemeClr val="dk1"/>
                          </a:solidFill>
                          <a:latin typeface="Arial"/>
                          <a:ea typeface="Arial"/>
                          <a:cs typeface="Arial"/>
                          <a:sym typeface="Arial"/>
                        </a:rPr>
                        <a:t>MF_BD_LN</a:t>
                      </a:r>
                    </a:p>
                  </a:txBody>
                  <a:tcPr marT="0" marB="0" marR="0" marL="0"/>
                </a:tc>
                <a:tc>
                  <a:txBody>
                    <a:bodyPr>
                      <a:noAutofit/>
                    </a:bodyPr>
                    <a:lstStyle/>
                    <a:p>
                      <a:pPr indent="-285750" lvl="0" marL="285750" marR="0" rtl="0" algn="l">
                        <a:lnSpc>
                          <a:spcPct val="100000"/>
                        </a:lnSpc>
                        <a:spcBef>
                          <a:spcPts val="0"/>
                        </a:spcBef>
                        <a:spcAft>
                          <a:spcPts val="600"/>
                        </a:spcAft>
                        <a:buClr>
                          <a:schemeClr val="dk1"/>
                        </a:buClr>
                        <a:buSzPct val="100000"/>
                        <a:buFont typeface="Arial"/>
                        <a:buChar char="•"/>
                      </a:pPr>
                      <a:r>
                        <a:rPr baseline="0" lang="en-US" sz="1800" u="none" cap="none" strike="noStrike">
                          <a:latin typeface="Arial"/>
                          <a:ea typeface="Arial"/>
                          <a:cs typeface="Arial"/>
                          <a:sym typeface="Arial"/>
                        </a:rPr>
                        <a:t>The Treasury Referral External Offset Generation Process creates an output file that will be sent to Treasury’s FedDebt system</a:t>
                      </a:r>
                    </a:p>
                  </a:txBody>
                  <a:tcPr marT="0" marB="0" marR="0" marL="0"/>
                </a:tc>
              </a:tr>
            </a:tbl>
          </a:graphicData>
        </a:graphic>
      </p:graphicFrame>
      <p:sp>
        <p:nvSpPr>
          <p:cNvPr id="1228" name="Shape 1228"/>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3" name="Shape 1233"/>
        <p:cNvGrpSpPr/>
        <p:nvPr/>
      </p:nvGrpSpPr>
      <p:grpSpPr>
        <a:xfrm>
          <a:off x="0" y="0"/>
          <a:ext cx="0" cy="0"/>
          <a:chOff x="0" y="0"/>
          <a:chExt cx="0" cy="0"/>
        </a:xfrm>
      </p:grpSpPr>
      <p:sp>
        <p:nvSpPr>
          <p:cNvPr id="1234" name="Shape 1234"/>
          <p:cNvSpPr txBox="1"/>
          <p:nvPr>
            <p:ph idx="1" type="body"/>
          </p:nvPr>
        </p:nvSpPr>
        <p:spPr>
          <a:xfrm>
            <a:off x="522514" y="1246908"/>
            <a:ext cx="8419873" cy="3823855"/>
          </a:xfrm>
          <a:prstGeom prst="rect">
            <a:avLst/>
          </a:prstGeom>
          <a:noFill/>
          <a:ln>
            <a:noFill/>
          </a:ln>
        </p:spPr>
        <p:txBody>
          <a:bodyPr anchorCtr="0" anchor="t" bIns="45700" lIns="91425" rIns="91425" tIns="45700">
            <a:noAutofit/>
          </a:bodyPr>
          <a:lstStyle/>
          <a:p>
            <a:pPr indent="-107950" lvl="0" marL="231775" marR="0" rtl="0" algn="l">
              <a:spcBef>
                <a:spcPts val="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Font typeface="Noto Sans Symbols"/>
              <a:buNone/>
            </a:pPr>
            <a:r>
              <a:t/>
            </a:r>
            <a:endParaRPr b="0" baseline="0" i="0" sz="3200" u="none" cap="none" strike="noStrike">
              <a:solidFill>
                <a:schemeClr val="dk1"/>
              </a:solidFill>
              <a:latin typeface="Arial"/>
              <a:ea typeface="Arial"/>
              <a:cs typeface="Arial"/>
              <a:sym typeface="Arial"/>
            </a:endParaRP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External Collections</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Batch Job</a:t>
            </a:r>
          </a:p>
        </p:txBody>
      </p:sp>
      <p:sp>
        <p:nvSpPr>
          <p:cNvPr id="1235" name="Shape 123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36" name="Shape 1236"/>
          <p:cNvSpPr txBox="1"/>
          <p:nvPr>
            <p:ph idx="12" type="sldNum"/>
          </p:nvPr>
        </p:nvSpPr>
        <p:spPr>
          <a:xfrm>
            <a:off x="-85059" y="6245225"/>
            <a:ext cx="440659"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1" name="Shape 1241"/>
        <p:cNvGrpSpPr/>
        <p:nvPr/>
      </p:nvGrpSpPr>
      <p:grpSpPr>
        <a:xfrm>
          <a:off x="0" y="0"/>
          <a:ext cx="0" cy="0"/>
          <a:chOff x="0" y="0"/>
          <a:chExt cx="0" cy="0"/>
        </a:xfrm>
      </p:grpSpPr>
      <p:sp>
        <p:nvSpPr>
          <p:cNvPr id="1242" name="Shape 124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340" u="none" cap="none" strike="noStrike">
                <a:solidFill>
                  <a:schemeClr val="lt1"/>
                </a:solidFill>
                <a:latin typeface="Arial"/>
                <a:ea typeface="Arial"/>
                <a:cs typeface="Arial"/>
                <a:sym typeface="Arial"/>
              </a:rPr>
              <a:t>External Collections (AREOCOLL) </a:t>
            </a:r>
            <a:br>
              <a:rPr b="1" baseline="0" i="0" lang="en-US" sz="2340" u="none" cap="none" strike="noStrike">
                <a:solidFill>
                  <a:schemeClr val="lt1"/>
                </a:solidFill>
                <a:latin typeface="Arial"/>
                <a:ea typeface="Arial"/>
                <a:cs typeface="Arial"/>
                <a:sym typeface="Arial"/>
              </a:rPr>
            </a:br>
            <a:r>
              <a:rPr b="1" baseline="0" i="0" lang="en-US" sz="2340" u="none" cap="none" strike="noStrike">
                <a:solidFill>
                  <a:schemeClr val="lt1"/>
                </a:solidFill>
                <a:latin typeface="Arial"/>
                <a:ea typeface="Arial"/>
                <a:cs typeface="Arial"/>
                <a:sym typeface="Arial"/>
              </a:rPr>
              <a:t>Batch Process Overview</a:t>
            </a:r>
          </a:p>
        </p:txBody>
      </p:sp>
      <p:sp>
        <p:nvSpPr>
          <p:cNvPr id="1243" name="Shape 1243"/>
          <p:cNvSpPr txBox="1"/>
          <p:nvPr>
            <p:ph idx="12" type="sldNum"/>
          </p:nvPr>
        </p:nvSpPr>
        <p:spPr>
          <a:xfrm>
            <a:off x="14513" y="6200382"/>
            <a:ext cx="474561" cy="29561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244" name="Shape 1244"/>
          <p:cNvSpPr/>
          <p:nvPr/>
        </p:nvSpPr>
        <p:spPr>
          <a:xfrm>
            <a:off x="377253" y="802758"/>
            <a:ext cx="8683620" cy="5252483"/>
          </a:xfrm>
          <a:prstGeom prst="rect">
            <a:avLst/>
          </a:prstGeom>
          <a:noFill/>
          <a:ln>
            <a:noFill/>
          </a:ln>
        </p:spPr>
        <p:txBody>
          <a:bodyPr anchorCtr="0" anchor="t" bIns="45700" lIns="91425" rIns="91425" tIns="45700">
            <a:noAutofit/>
          </a:bodyPr>
          <a:lstStyle/>
          <a:p>
            <a:pPr indent="-149225" lvl="1" marL="568325" marR="0" rtl="0" algn="l">
              <a:spcBef>
                <a:spcPts val="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65100" lvl="2" marL="914400"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245" name="Shape 1245"/>
          <p:cNvSpPr/>
          <p:nvPr/>
        </p:nvSpPr>
        <p:spPr>
          <a:xfrm>
            <a:off x="1149475" y="1203325"/>
            <a:ext cx="7206398" cy="4700559"/>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Delinquent Debt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Transmit to FedDebt/TOP</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Treasury successfully collects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 Treasury IPACs money back to Agency &amp; records on the weekly Collections file</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Agency records collections in their system against the debt</a:t>
            </a:r>
          </a:p>
        </p:txBody>
      </p:sp>
      <p:sp>
        <p:nvSpPr>
          <p:cNvPr id="1246" name="Shape 124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47" name="Shape 1247"/>
          <p:cNvSpPr/>
          <p:nvPr/>
        </p:nvSpPr>
        <p:spPr>
          <a:xfrm>
            <a:off x="5459103" y="1119116"/>
            <a:ext cx="1487605" cy="4936126"/>
          </a:xfrm>
          <a:prstGeom prst="rect">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2" name="Shape 1252"/>
        <p:cNvGrpSpPr/>
        <p:nvPr/>
      </p:nvGrpSpPr>
      <p:grpSpPr>
        <a:xfrm>
          <a:off x="0" y="0"/>
          <a:ext cx="0" cy="0"/>
          <a:chOff x="0" y="0"/>
          <a:chExt cx="0" cy="0"/>
        </a:xfrm>
      </p:grpSpPr>
      <p:sp>
        <p:nvSpPr>
          <p:cNvPr id="1253" name="Shape 1253"/>
          <p:cNvSpPr txBox="1"/>
          <p:nvPr>
            <p:ph type="title"/>
          </p:nvPr>
        </p:nvSpPr>
        <p:spPr>
          <a:xfrm>
            <a:off x="455612" y="331787"/>
            <a:ext cx="7933643"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Collections (AREOCOLL)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Overview</a:t>
            </a:r>
          </a:p>
        </p:txBody>
      </p:sp>
      <p:sp>
        <p:nvSpPr>
          <p:cNvPr id="1254" name="Shape 1254"/>
          <p:cNvSpPr txBox="1"/>
          <p:nvPr>
            <p:ph idx="1" type="body"/>
          </p:nvPr>
        </p:nvSpPr>
        <p:spPr>
          <a:xfrm>
            <a:off x="495943" y="1098628"/>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External Collections (AREOCOLL) batch job </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Reads Treasury’s weekly collection file </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Contains collection information for </a:t>
            </a:r>
            <a:r>
              <a:rPr b="0" baseline="0" i="0" lang="en-US" sz="1600" u="sng" cap="none" strike="noStrike">
                <a:solidFill>
                  <a:schemeClr val="dk1"/>
                </a:solidFill>
                <a:latin typeface="Arial"/>
                <a:ea typeface="Arial"/>
                <a:cs typeface="Arial"/>
                <a:sym typeface="Arial"/>
              </a:rPr>
              <a:t>Billing Documents and Debt Accounts </a:t>
            </a:r>
            <a:r>
              <a:rPr b="0" baseline="0" i="0" lang="en-US" sz="1600" u="none" cap="none" strike="noStrike">
                <a:solidFill>
                  <a:schemeClr val="dk1"/>
                </a:solidFill>
                <a:latin typeface="Arial"/>
                <a:ea typeface="Arial"/>
                <a:cs typeface="Arial"/>
                <a:sym typeface="Arial"/>
              </a:rPr>
              <a:t>that GSA had previously referred to Treasury </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Information identified by </a:t>
            </a:r>
            <a:r>
              <a:rPr b="0" baseline="0" i="0" lang="en-US" sz="1600" u="sng" cap="none" strike="noStrike">
                <a:solidFill>
                  <a:schemeClr val="dk1"/>
                </a:solidFill>
                <a:latin typeface="Arial"/>
                <a:ea typeface="Arial"/>
                <a:cs typeface="Arial"/>
                <a:sym typeface="Arial"/>
              </a:rPr>
              <a:t>Agency Debt ID</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Writes the collection records to the Pegasys External Collections Reconciliation Query</a:t>
            </a:r>
          </a:p>
          <a:p>
            <a:pPr indent="-107950" lvl="0" marL="231775" marR="0" rtl="0" algn="l">
              <a:spcBef>
                <a:spcPts val="11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255" name="Shape 125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256" name="Shape 1256"/>
          <p:cNvSpPr txBox="1"/>
          <p:nvPr>
            <p:ph idx="12" type="sldNum"/>
          </p:nvPr>
        </p:nvSpPr>
        <p:spPr>
          <a:xfrm>
            <a:off x="14513" y="6204314"/>
            <a:ext cx="476661"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0" name="Shape 1260"/>
        <p:cNvGrpSpPr/>
        <p:nvPr/>
      </p:nvGrpSpPr>
      <p:grpSpPr>
        <a:xfrm>
          <a:off x="0" y="0"/>
          <a:ext cx="0" cy="0"/>
          <a:chOff x="0" y="0"/>
          <a:chExt cx="0" cy="0"/>
        </a:xfrm>
      </p:grpSpPr>
      <p:sp>
        <p:nvSpPr>
          <p:cNvPr id="1261" name="Shape 1261"/>
          <p:cNvSpPr/>
          <p:nvPr/>
        </p:nvSpPr>
        <p:spPr>
          <a:xfrm>
            <a:off x="7772400" y="5773478"/>
            <a:ext cx="1233376" cy="99946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262" name="Shape 126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External Collections (AREOCOLL) </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Batch Process Overview - Reconciliation Query</a:t>
            </a:r>
          </a:p>
        </p:txBody>
      </p:sp>
      <p:sp>
        <p:nvSpPr>
          <p:cNvPr id="1263" name="Shape 1263"/>
          <p:cNvSpPr txBox="1"/>
          <p:nvPr>
            <p:ph idx="1" type="body"/>
          </p:nvPr>
        </p:nvSpPr>
        <p:spPr>
          <a:xfrm>
            <a:off x="603606" y="1294240"/>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External Collection Reconciliation Query</a:t>
            </a:r>
          </a:p>
          <a:p>
            <a:pPr indent="-234950" lvl="2" marL="577850"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Lists Cash Receipts that </a:t>
            </a:r>
            <a:r>
              <a:rPr b="0" baseline="0" i="0" lang="en-US" sz="1800" u="sng" cap="none" strike="noStrike">
                <a:solidFill>
                  <a:schemeClr val="dk1"/>
                </a:solidFill>
                <a:latin typeface="Arial"/>
                <a:ea typeface="Arial"/>
                <a:cs typeface="Arial"/>
                <a:sym typeface="Arial"/>
              </a:rPr>
              <a:t>Treasury collected </a:t>
            </a:r>
            <a:r>
              <a:rPr b="0" baseline="0" i="0" lang="en-US" sz="1800" u="none" cap="none" strike="noStrike">
                <a:solidFill>
                  <a:schemeClr val="dk1"/>
                </a:solidFill>
                <a:latin typeface="Arial"/>
                <a:ea typeface="Arial"/>
                <a:cs typeface="Arial"/>
                <a:sym typeface="Arial"/>
              </a:rPr>
              <a:t>on behalf of GSA against referred debts </a:t>
            </a:r>
          </a:p>
          <a:p>
            <a:pPr indent="-234950" lvl="2" marL="577850"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Lists IPAC </a:t>
            </a:r>
            <a:r>
              <a:rPr b="0" baseline="0" i="0" lang="en-US" sz="1800" u="sng" cap="none" strike="noStrike">
                <a:solidFill>
                  <a:schemeClr val="dk1"/>
                </a:solidFill>
                <a:latin typeface="Arial"/>
                <a:ea typeface="Arial"/>
                <a:cs typeface="Arial"/>
                <a:sym typeface="Arial"/>
              </a:rPr>
              <a:t>stand alone Cash Receipts </a:t>
            </a:r>
            <a:r>
              <a:rPr b="0" baseline="0" i="0" lang="en-US" sz="1800" u="none" cap="none" strike="noStrike">
                <a:solidFill>
                  <a:schemeClr val="dk1"/>
                </a:solidFill>
                <a:latin typeface="Arial"/>
                <a:ea typeface="Arial"/>
                <a:cs typeface="Arial"/>
                <a:sym typeface="Arial"/>
              </a:rPr>
              <a:t>that match the referred debt</a:t>
            </a:r>
          </a:p>
          <a:p>
            <a:pPr indent="-234950" lvl="2" marL="577850"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Allows users to correct the Cash Receipt to </a:t>
            </a:r>
            <a:r>
              <a:rPr b="0" baseline="0" i="0" lang="en-US" sz="1800" u="sng" cap="none" strike="noStrike">
                <a:solidFill>
                  <a:schemeClr val="dk1"/>
                </a:solidFill>
                <a:latin typeface="Arial"/>
                <a:ea typeface="Arial"/>
                <a:cs typeface="Arial"/>
                <a:sym typeface="Arial"/>
              </a:rPr>
              <a:t>add a reference to the debt </a:t>
            </a:r>
          </a:p>
          <a:p>
            <a:pPr indent="-107950" lvl="0" marL="231775" marR="0" rtl="0" algn="l">
              <a:spcBef>
                <a:spcPts val="8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264" name="Shape 126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65" name="Shape 1265"/>
          <p:cNvSpPr txBox="1"/>
          <p:nvPr>
            <p:ph idx="12" type="sldNum"/>
          </p:nvPr>
        </p:nvSpPr>
        <p:spPr>
          <a:xfrm>
            <a:off x="22430" y="6216196"/>
            <a:ext cx="476661"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pic>
        <p:nvPicPr>
          <p:cNvPr id="1266" name="Shape 1266"/>
          <p:cNvPicPr preferRelativeResize="0"/>
          <p:nvPr/>
        </p:nvPicPr>
        <p:blipFill rotWithShape="1">
          <a:blip r:embed="rId3">
            <a:alphaModFix/>
          </a:blip>
          <a:srcRect b="0" l="0" r="0" t="0"/>
          <a:stretch/>
        </p:blipFill>
        <p:spPr>
          <a:xfrm>
            <a:off x="833841" y="3106058"/>
            <a:ext cx="7481579" cy="3048000"/>
          </a:xfrm>
          <a:prstGeom prst="rect">
            <a:avLst/>
          </a:prstGeom>
          <a:noFill/>
          <a:ln>
            <a:noFill/>
          </a:ln>
        </p:spPr>
      </p:pic>
      <p:sp>
        <p:nvSpPr>
          <p:cNvPr id="1267" name="Shape 1267"/>
          <p:cNvSpPr txBox="1"/>
          <p:nvPr/>
        </p:nvSpPr>
        <p:spPr>
          <a:xfrm>
            <a:off x="827312" y="3526973"/>
            <a:ext cx="1988457" cy="184666"/>
          </a:xfrm>
          <a:prstGeom prst="rect">
            <a:avLst/>
          </a:prstGeom>
          <a:noFill/>
          <a:ln cap="flat" cmpd="sng" w="28575">
            <a:solidFill>
              <a:srgbClr val="FF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68" name="Shape 1268"/>
          <p:cNvSpPr txBox="1"/>
          <p:nvPr/>
        </p:nvSpPr>
        <p:spPr>
          <a:xfrm>
            <a:off x="891896" y="5087257"/>
            <a:ext cx="327302" cy="148769"/>
          </a:xfrm>
          <a:prstGeom prst="rect">
            <a:avLst/>
          </a:prstGeom>
          <a:noFill/>
          <a:ln cap="flat" cmpd="sng" w="28575">
            <a:solidFill>
              <a:srgbClr val="FF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69" name="Shape 1269"/>
          <p:cNvSpPr txBox="1"/>
          <p:nvPr/>
        </p:nvSpPr>
        <p:spPr>
          <a:xfrm>
            <a:off x="812797" y="6005287"/>
            <a:ext cx="163651" cy="74384"/>
          </a:xfrm>
          <a:prstGeom prst="rect">
            <a:avLst/>
          </a:prstGeom>
          <a:noFill/>
          <a:ln cap="flat" cmpd="sng" w="28575">
            <a:solidFill>
              <a:srgbClr val="FF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