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Lst>
  <p:sldSz cy="6858000" cx="9144000"/>
  <p:notesSz cx="7010400" cy="92964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45384C8-6A25-465F-8F68-470E4CDC5DA6}">
  <a:tblStyle styleId="{845384C8-6A25-465F-8F68-470E4CDC5DA6}" styleName="Table_0">
    <a:wholeTbl>
      <a:tcTxStyle b="off" i="off">
        <a:font>
          <a:latin typeface="Arial"/>
          <a:ea typeface="Arial"/>
          <a:cs typeface="Arial"/>
        </a:font>
        <a:schemeClr val="dk1"/>
      </a:tcTxStyle>
      <a:tcStyle>
        <a:tcBdr>
          <a:left>
            <a:ln cap="flat" cmpd="sng" w="9525">
              <a:solidFill>
                <a:schemeClr val="accent3"/>
              </a:solidFill>
              <a:prstDash val="solid"/>
              <a:round/>
              <a:headEnd len="med" w="med" type="none"/>
              <a:tailEnd len="med" w="med" type="none"/>
            </a:ln>
          </a:left>
          <a:right>
            <a:ln cap="flat" cmpd="sng" w="9525">
              <a:solidFill>
                <a:schemeClr val="accent3"/>
              </a:solidFill>
              <a:prstDash val="solid"/>
              <a:round/>
              <a:headEnd len="med" w="med" type="none"/>
              <a:tailEnd len="med" w="med" type="none"/>
            </a:ln>
          </a:right>
          <a:top>
            <a:ln cap="flat" cmpd="sng" w="9525">
              <a:solidFill>
                <a:schemeClr val="accent3"/>
              </a:solidFill>
              <a:prstDash val="solid"/>
              <a:round/>
              <a:headEnd len="med" w="med" type="none"/>
              <a:tailEnd len="med" w="med" type="none"/>
            </a:ln>
          </a:top>
          <a:bottom>
            <a:ln cap="flat" cmpd="sng" w="9525">
              <a:solidFill>
                <a:schemeClr val="accent3"/>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Style>
        <a:tcBdr>
          <a:top>
            <a:ln cap="flat" cmpd="sng" w="9525">
              <a:solidFill>
                <a:schemeClr val="accent3"/>
              </a:solidFill>
              <a:prstDash val="solid"/>
              <a:round/>
              <a:headEnd len="med" w="med" type="none"/>
              <a:tailEnd len="med" w="med" type="none"/>
            </a:ln>
          </a:top>
          <a:bottom>
            <a:ln cap="flat" cmpd="sng" w="9525">
              <a:solidFill>
                <a:schemeClr val="accent3"/>
              </a:solidFill>
              <a:prstDash val="solid"/>
              <a:round/>
              <a:headEnd len="med" w="med" type="none"/>
              <a:tailEnd len="med" w="med" type="none"/>
            </a:ln>
          </a:bottom>
        </a:tcBdr>
      </a:tcStyle>
    </a:band1H>
    <a:band1V>
      <a:tcStyle>
        <a:tcBdr>
          <a:left>
            <a:ln cap="flat" cmpd="sng" w="9525">
              <a:solidFill>
                <a:schemeClr val="accent3"/>
              </a:solidFill>
              <a:prstDash val="solid"/>
              <a:round/>
              <a:headEnd len="med" w="med" type="none"/>
              <a:tailEnd len="med" w="med" type="none"/>
            </a:ln>
          </a:left>
          <a:right>
            <a:ln cap="flat" cmpd="sng" w="9525">
              <a:solidFill>
                <a:schemeClr val="accent3"/>
              </a:solidFill>
              <a:prstDash val="solid"/>
              <a:round/>
              <a:headEnd len="med" w="med" type="none"/>
              <a:tailEnd len="med" w="med" type="none"/>
            </a:ln>
          </a:right>
        </a:tcBdr>
      </a:tcStyle>
    </a:band1V>
    <a:band2V>
      <a:tcStyle>
        <a:tcBdr>
          <a:left>
            <a:ln cap="flat" cmpd="sng" w="9525">
              <a:solidFill>
                <a:schemeClr val="accent3"/>
              </a:solidFill>
              <a:prstDash val="solid"/>
              <a:round/>
              <a:headEnd len="med" w="med" type="none"/>
              <a:tailEnd len="med" w="med" type="none"/>
            </a:ln>
          </a:left>
          <a:right>
            <a:ln cap="flat" cmpd="sng" w="9525">
              <a:solidFill>
                <a:schemeClr val="accent3"/>
              </a:solidFill>
              <a:prstDash val="solid"/>
              <a:round/>
              <a:headEnd len="med" w="med" type="none"/>
              <a:tailEnd len="med" w="med" type="none"/>
            </a:ln>
          </a:right>
        </a:tcBdr>
      </a:tcStyle>
    </a:band2V>
    <a:lastCol>
      <a:tcTxStyle b="on" i="off"/>
    </a:lastCol>
    <a:firstCol>
      <a:tcTxStyle b="on" i="off"/>
    </a:firstCol>
    <a:lastRow>
      <a:tcTxStyle b="on" i="off"/>
      <a:tcStyle>
        <a:tcBdr>
          <a:top>
            <a:ln cap="flat" cmpd="sng" w="50800">
              <a:solidFill>
                <a:schemeClr val="accent3"/>
              </a:solidFill>
              <a:prstDash val="solid"/>
              <a:round/>
              <a:headEnd len="med" w="med" type="none"/>
              <a:tailEnd len="med" w="med" type="none"/>
            </a:ln>
          </a:top>
        </a:tcBdr>
      </a:tcStyle>
    </a:lastRow>
    <a:firstRow>
      <a:tcTxStyle b="on" i="off">
        <a:font>
          <a:latin typeface="Arial"/>
          <a:ea typeface="Arial"/>
          <a:cs typeface="Arial"/>
        </a:font>
        <a:schemeClr val="lt1"/>
      </a:tcTxStyle>
      <a:tcStyle>
        <a:fill>
          <a:solidFill>
            <a:schemeClr val="accent3"/>
          </a:solidFill>
        </a:fill>
      </a:tcStyle>
    </a:firstRow>
  </a:tblStyle>
  <a:tblStyle styleId="{A086B8CE-F5C1-4B12-AF75-F14E3C53BCC7}" styleName="Table_1">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CA9E8725-588F-47F0-858C-208D554A1331}" styleName="Table_2">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1D693F13-1974-4093-9435-5D0248D0537B}" styleName="Table_3">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76622573-F9CC-4C9C-B0E8-2BD67F85A401}" styleName="Table_4">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69CEE22E-C60F-4CB1-81D7-13A3BC44E12B}" styleName="Table_5">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CF293F7E-194E-4F78-8733-6A3EA1C3BA42}" styleName="Table_6">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4F5C3F72-CDAA-4C7A-A69D-E80704E9946C}" styleName="Table_7">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6DC63EF7-1D50-42DA-BE15-516E9FB0FC73}" styleName="Table_8">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B9F1C75E-1C68-41BE-8E68-ACD2B780D4AB}" styleName="Table_9">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5AA7493E-B801-49EB-9ED9-53ECE0FD706E}" styleName="Table_1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967B78A3-1E66-4C7F-9878-7F243DAF8D40}" styleName="Table_11">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AB8381FC-58D6-46AF-A266-69C1947089EC}" styleName="Table_12">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3337D99F-7948-4195-8EA3-6BEA0EAEBCE9}" styleName="Table_13">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BA3088DF-D777-4CD4-AB23-CC0A6F584D08}" styleName="Table_14">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D0FE3DBA-E0FE-451B-91D5-2D3DB014C161}" styleName="Table_15">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AF501D23-BBD4-4D8D-B2DE-CA056D09E747}" styleName="Table_16">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3.xml"/><Relationship Id="rId4" Type="http://schemas.openxmlformats.org/officeDocument/2006/relationships/slideMaster" Target="slideMasters/slideMaster1.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2.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3038475" cy="46355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13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 name="Shape 3"/>
          <p:cNvSpPr txBox="1"/>
          <p:nvPr>
            <p:ph idx="10" type="dt"/>
          </p:nvPr>
        </p:nvSpPr>
        <p:spPr>
          <a:xfrm>
            <a:off x="3970337" y="0"/>
            <a:ext cx="3038475" cy="463550"/>
          </a:xfrm>
          <a:prstGeom prst="rect">
            <a:avLst/>
          </a:prstGeom>
          <a:noFill/>
          <a:ln>
            <a:noFill/>
          </a:ln>
        </p:spPr>
        <p:txBody>
          <a:bodyPr anchorCtr="0" anchor="t" bIns="91425" lIns="91425" rIns="91425" tIns="91425"/>
          <a:lstStyle>
            <a:lvl1pPr indent="0" marL="0" marR="0" rtl="0" algn="r">
              <a:spcBef>
                <a:spcPts val="0"/>
              </a:spcBef>
              <a:spcAft>
                <a:spcPts val="0"/>
              </a:spcAft>
              <a:defRPr b="0" baseline="0" i="0" sz="13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 name="Shape 4"/>
          <p:cNvSpPr/>
          <p:nvPr>
            <p:ph idx="3"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 name="Shape 5"/>
          <p:cNvSpPr txBox="1"/>
          <p:nvPr>
            <p:ph idx="1" type="body"/>
          </p:nvPr>
        </p:nvSpPr>
        <p:spPr>
          <a:xfrm>
            <a:off x="701675" y="4416425"/>
            <a:ext cx="5607049" cy="4183063"/>
          </a:xfrm>
          <a:prstGeom prst="rect">
            <a:avLst/>
          </a:prstGeom>
          <a:noFill/>
          <a:ln>
            <a:noFill/>
          </a:ln>
        </p:spPr>
        <p:txBody>
          <a:bodyPr anchorCtr="0" anchor="t" bIns="91425" lIns="91425" rIns="91425" tIns="91425"/>
          <a:lstStyle>
            <a:lvl1pPr indent="0" marL="0" marR="0" rtl="0" algn="l">
              <a:spcBef>
                <a:spcPts val="360"/>
              </a:spcBef>
              <a:spcAft>
                <a:spcPts val="0"/>
              </a:spcAft>
              <a:defRPr b="0" baseline="0" i="0" sz="1200" u="none" cap="none" strike="noStrike">
                <a:solidFill>
                  <a:schemeClr val="dk1"/>
                </a:solidFill>
                <a:latin typeface="Arial"/>
                <a:ea typeface="Arial"/>
                <a:cs typeface="Arial"/>
                <a:sym typeface="Arial"/>
              </a:defRPr>
            </a:lvl1pPr>
            <a:lvl2pPr indent="0" marL="457200" marR="0" rtl="0" algn="l">
              <a:spcBef>
                <a:spcPts val="360"/>
              </a:spcBef>
              <a:spcAft>
                <a:spcPts val="0"/>
              </a:spcAft>
              <a:defRPr b="0" baseline="0" i="0" sz="1200" u="none" cap="none" strike="noStrike">
                <a:solidFill>
                  <a:schemeClr val="dk1"/>
                </a:solidFill>
                <a:latin typeface="Arial"/>
                <a:ea typeface="Arial"/>
                <a:cs typeface="Arial"/>
                <a:sym typeface="Arial"/>
              </a:defRPr>
            </a:lvl2pPr>
            <a:lvl3pPr indent="0" marL="914400" marR="0" rtl="0" algn="l">
              <a:spcBef>
                <a:spcPts val="360"/>
              </a:spcBef>
              <a:spcAft>
                <a:spcPts val="0"/>
              </a:spcAft>
              <a:defRPr b="0" baseline="0" i="0" sz="1200" u="none" cap="none" strike="noStrike">
                <a:solidFill>
                  <a:schemeClr val="dk1"/>
                </a:solidFill>
                <a:latin typeface="Arial"/>
                <a:ea typeface="Arial"/>
                <a:cs typeface="Arial"/>
                <a:sym typeface="Arial"/>
              </a:defRPr>
            </a:lvl3pPr>
            <a:lvl4pPr indent="0" marL="1371600" marR="0" rtl="0" algn="l">
              <a:spcBef>
                <a:spcPts val="360"/>
              </a:spcBef>
              <a:spcAft>
                <a:spcPts val="0"/>
              </a:spcAft>
              <a:defRPr b="0" baseline="0" i="0" sz="1200" u="none" cap="none" strike="noStrike">
                <a:solidFill>
                  <a:schemeClr val="dk1"/>
                </a:solidFill>
                <a:latin typeface="Arial"/>
                <a:ea typeface="Arial"/>
                <a:cs typeface="Arial"/>
                <a:sym typeface="Arial"/>
              </a:defRPr>
            </a:lvl4pPr>
            <a:lvl5pPr indent="0" marL="1828800" marR="0" rtl="0" algn="l">
              <a:spcBef>
                <a:spcPts val="360"/>
              </a:spcBef>
              <a:spcAft>
                <a:spcPts val="0"/>
              </a:spcAft>
              <a:defRPr b="0" baseline="0" i="0" sz="1200" u="none" cap="none" strike="noStrike">
                <a:solidFill>
                  <a:schemeClr val="dk1"/>
                </a:solidFill>
                <a:latin typeface="Arial"/>
                <a:ea typeface="Arial"/>
                <a:cs typeface="Arial"/>
                <a:sym typeface="Arial"/>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831263"/>
            <a:ext cx="3038475" cy="463550"/>
          </a:xfrm>
          <a:prstGeom prst="rect">
            <a:avLst/>
          </a:prstGeom>
          <a:noFill/>
          <a:ln>
            <a:noFill/>
          </a:ln>
        </p:spPr>
        <p:txBody>
          <a:bodyPr anchorCtr="0" anchor="b" bIns="91425" lIns="91425" rIns="91425" tIns="91425"/>
          <a:lstStyle>
            <a:lvl1pPr indent="0" marL="0" marR="0" rtl="0" algn="l">
              <a:spcBef>
                <a:spcPts val="0"/>
              </a:spcBef>
              <a:spcAft>
                <a:spcPts val="0"/>
              </a:spcAft>
              <a:defRPr b="0" baseline="0" i="0" sz="13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 name="Shape 7"/>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98" name="Shape 9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99" name="Shape 9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262" name="Shape 26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7" name="Shape 1237"/>
        <p:cNvGrpSpPr/>
        <p:nvPr/>
      </p:nvGrpSpPr>
      <p:grpSpPr>
        <a:xfrm>
          <a:off x="0" y="0"/>
          <a:ext cx="0" cy="0"/>
          <a:chOff x="0" y="0"/>
          <a:chExt cx="0" cy="0"/>
        </a:xfrm>
      </p:grpSpPr>
      <p:sp>
        <p:nvSpPr>
          <p:cNvPr id="1238" name="Shape 123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239" name="Shape 123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6" name="Shape 1246"/>
        <p:cNvGrpSpPr/>
        <p:nvPr/>
      </p:nvGrpSpPr>
      <p:grpSpPr>
        <a:xfrm>
          <a:off x="0" y="0"/>
          <a:ext cx="0" cy="0"/>
          <a:chOff x="0" y="0"/>
          <a:chExt cx="0" cy="0"/>
        </a:xfrm>
      </p:grpSpPr>
      <p:sp>
        <p:nvSpPr>
          <p:cNvPr id="1247" name="Shape 124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248" name="Shape 124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3" name="Shape 1253"/>
        <p:cNvGrpSpPr/>
        <p:nvPr/>
      </p:nvGrpSpPr>
      <p:grpSpPr>
        <a:xfrm>
          <a:off x="0" y="0"/>
          <a:ext cx="0" cy="0"/>
          <a:chOff x="0" y="0"/>
          <a:chExt cx="0" cy="0"/>
        </a:xfrm>
      </p:grpSpPr>
      <p:sp>
        <p:nvSpPr>
          <p:cNvPr id="1254" name="Shape 125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255" name="Shape 125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2" name="Shape 1262"/>
        <p:cNvGrpSpPr/>
        <p:nvPr/>
      </p:nvGrpSpPr>
      <p:grpSpPr>
        <a:xfrm>
          <a:off x="0" y="0"/>
          <a:ext cx="0" cy="0"/>
          <a:chOff x="0" y="0"/>
          <a:chExt cx="0" cy="0"/>
        </a:xfrm>
      </p:grpSpPr>
      <p:sp>
        <p:nvSpPr>
          <p:cNvPr id="1263" name="Shape 126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264" name="Shape 126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0" name="Shape 1270"/>
        <p:cNvGrpSpPr/>
        <p:nvPr/>
      </p:nvGrpSpPr>
      <p:grpSpPr>
        <a:xfrm>
          <a:off x="0" y="0"/>
          <a:ext cx="0" cy="0"/>
          <a:chOff x="0" y="0"/>
          <a:chExt cx="0" cy="0"/>
        </a:xfrm>
      </p:grpSpPr>
      <p:sp>
        <p:nvSpPr>
          <p:cNvPr id="1271" name="Shape 127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72" name="Shape 127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273" name="Shape 127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6" name="Shape 1296"/>
        <p:cNvGrpSpPr/>
        <p:nvPr/>
      </p:nvGrpSpPr>
      <p:grpSpPr>
        <a:xfrm>
          <a:off x="0" y="0"/>
          <a:ext cx="0" cy="0"/>
          <a:chOff x="0" y="0"/>
          <a:chExt cx="0" cy="0"/>
        </a:xfrm>
      </p:grpSpPr>
      <p:sp>
        <p:nvSpPr>
          <p:cNvPr id="1297" name="Shape 129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298" name="Shape 129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7" name="Shape 1307"/>
        <p:cNvGrpSpPr/>
        <p:nvPr/>
      </p:nvGrpSpPr>
      <p:grpSpPr>
        <a:xfrm>
          <a:off x="0" y="0"/>
          <a:ext cx="0" cy="0"/>
          <a:chOff x="0" y="0"/>
          <a:chExt cx="0" cy="0"/>
        </a:xfrm>
      </p:grpSpPr>
      <p:sp>
        <p:nvSpPr>
          <p:cNvPr id="1308" name="Shape 130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309" name="Shape 130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5" name="Shape 1315"/>
        <p:cNvGrpSpPr/>
        <p:nvPr/>
      </p:nvGrpSpPr>
      <p:grpSpPr>
        <a:xfrm>
          <a:off x="0" y="0"/>
          <a:ext cx="0" cy="0"/>
          <a:chOff x="0" y="0"/>
          <a:chExt cx="0" cy="0"/>
        </a:xfrm>
      </p:grpSpPr>
      <p:sp>
        <p:nvSpPr>
          <p:cNvPr id="1316" name="Shape 131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317" name="Shape 131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3" name="Shape 1323"/>
        <p:cNvGrpSpPr/>
        <p:nvPr/>
      </p:nvGrpSpPr>
      <p:grpSpPr>
        <a:xfrm>
          <a:off x="0" y="0"/>
          <a:ext cx="0" cy="0"/>
          <a:chOff x="0" y="0"/>
          <a:chExt cx="0" cy="0"/>
        </a:xfrm>
      </p:grpSpPr>
      <p:sp>
        <p:nvSpPr>
          <p:cNvPr id="1324" name="Shape 132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325" name="Shape 132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1" name="Shape 1331"/>
        <p:cNvGrpSpPr/>
        <p:nvPr/>
      </p:nvGrpSpPr>
      <p:grpSpPr>
        <a:xfrm>
          <a:off x="0" y="0"/>
          <a:ext cx="0" cy="0"/>
          <a:chOff x="0" y="0"/>
          <a:chExt cx="0" cy="0"/>
        </a:xfrm>
      </p:grpSpPr>
      <p:sp>
        <p:nvSpPr>
          <p:cNvPr id="1332" name="Shape 133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333" name="Shape 133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334" name="Shape 1334"/>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74" name="Shape 27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275" name="Shape 27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0" name="Shape 1340"/>
        <p:cNvGrpSpPr/>
        <p:nvPr/>
      </p:nvGrpSpPr>
      <p:grpSpPr>
        <a:xfrm>
          <a:off x="0" y="0"/>
          <a:ext cx="0" cy="0"/>
          <a:chOff x="0" y="0"/>
          <a:chExt cx="0" cy="0"/>
        </a:xfrm>
      </p:grpSpPr>
      <p:sp>
        <p:nvSpPr>
          <p:cNvPr id="1341" name="Shape 134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342" name="Shape 134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1" name="Shape 1351"/>
        <p:cNvGrpSpPr/>
        <p:nvPr/>
      </p:nvGrpSpPr>
      <p:grpSpPr>
        <a:xfrm>
          <a:off x="0" y="0"/>
          <a:ext cx="0" cy="0"/>
          <a:chOff x="0" y="0"/>
          <a:chExt cx="0" cy="0"/>
        </a:xfrm>
      </p:grpSpPr>
      <p:sp>
        <p:nvSpPr>
          <p:cNvPr id="1352" name="Shape 135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353" name="Shape 135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9" name="Shape 1359"/>
        <p:cNvGrpSpPr/>
        <p:nvPr/>
      </p:nvGrpSpPr>
      <p:grpSpPr>
        <a:xfrm>
          <a:off x="0" y="0"/>
          <a:ext cx="0" cy="0"/>
          <a:chOff x="0" y="0"/>
          <a:chExt cx="0" cy="0"/>
        </a:xfrm>
      </p:grpSpPr>
      <p:sp>
        <p:nvSpPr>
          <p:cNvPr id="1360" name="Shape 136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361" name="Shape 136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362" name="Shape 136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9" name="Shape 1369"/>
        <p:cNvGrpSpPr/>
        <p:nvPr/>
      </p:nvGrpSpPr>
      <p:grpSpPr>
        <a:xfrm>
          <a:off x="0" y="0"/>
          <a:ext cx="0" cy="0"/>
          <a:chOff x="0" y="0"/>
          <a:chExt cx="0" cy="0"/>
        </a:xfrm>
      </p:grpSpPr>
      <p:sp>
        <p:nvSpPr>
          <p:cNvPr id="1370" name="Shape 137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371" name="Shape 137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9" name="Shape 1379"/>
        <p:cNvGrpSpPr/>
        <p:nvPr/>
      </p:nvGrpSpPr>
      <p:grpSpPr>
        <a:xfrm>
          <a:off x="0" y="0"/>
          <a:ext cx="0" cy="0"/>
          <a:chOff x="0" y="0"/>
          <a:chExt cx="0" cy="0"/>
        </a:xfrm>
      </p:grpSpPr>
      <p:sp>
        <p:nvSpPr>
          <p:cNvPr id="1380" name="Shape 138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381" name="Shape 138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7" name="Shape 1387"/>
        <p:cNvGrpSpPr/>
        <p:nvPr/>
      </p:nvGrpSpPr>
      <p:grpSpPr>
        <a:xfrm>
          <a:off x="0" y="0"/>
          <a:ext cx="0" cy="0"/>
          <a:chOff x="0" y="0"/>
          <a:chExt cx="0" cy="0"/>
        </a:xfrm>
      </p:grpSpPr>
      <p:sp>
        <p:nvSpPr>
          <p:cNvPr id="1388" name="Shape 138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389" name="Shape 138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390" name="Shape 139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7" name="Shape 1397"/>
        <p:cNvGrpSpPr/>
        <p:nvPr/>
      </p:nvGrpSpPr>
      <p:grpSpPr>
        <a:xfrm>
          <a:off x="0" y="0"/>
          <a:ext cx="0" cy="0"/>
          <a:chOff x="0" y="0"/>
          <a:chExt cx="0" cy="0"/>
        </a:xfrm>
      </p:grpSpPr>
      <p:sp>
        <p:nvSpPr>
          <p:cNvPr id="1398" name="Shape 139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399" name="Shape 139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5" name="Shape 1405"/>
        <p:cNvGrpSpPr/>
        <p:nvPr/>
      </p:nvGrpSpPr>
      <p:grpSpPr>
        <a:xfrm>
          <a:off x="0" y="0"/>
          <a:ext cx="0" cy="0"/>
          <a:chOff x="0" y="0"/>
          <a:chExt cx="0" cy="0"/>
        </a:xfrm>
      </p:grpSpPr>
      <p:sp>
        <p:nvSpPr>
          <p:cNvPr id="1406" name="Shape 140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407" name="Shape 140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408" name="Shape 140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4" name="Shape 1414"/>
        <p:cNvGrpSpPr/>
        <p:nvPr/>
      </p:nvGrpSpPr>
      <p:grpSpPr>
        <a:xfrm>
          <a:off x="0" y="0"/>
          <a:ext cx="0" cy="0"/>
          <a:chOff x="0" y="0"/>
          <a:chExt cx="0" cy="0"/>
        </a:xfrm>
      </p:grpSpPr>
      <p:sp>
        <p:nvSpPr>
          <p:cNvPr id="1415" name="Shape 141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416" name="Shape 141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3" name="Shape 1423"/>
        <p:cNvGrpSpPr/>
        <p:nvPr/>
      </p:nvGrpSpPr>
      <p:grpSpPr>
        <a:xfrm>
          <a:off x="0" y="0"/>
          <a:ext cx="0" cy="0"/>
          <a:chOff x="0" y="0"/>
          <a:chExt cx="0" cy="0"/>
        </a:xfrm>
      </p:grpSpPr>
      <p:sp>
        <p:nvSpPr>
          <p:cNvPr id="1424" name="Shape 142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425" name="Shape 142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89" name="Shape 28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290" name="Shape 29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2" name="Shape 1432"/>
        <p:cNvGrpSpPr/>
        <p:nvPr/>
      </p:nvGrpSpPr>
      <p:grpSpPr>
        <a:xfrm>
          <a:off x="0" y="0"/>
          <a:ext cx="0" cy="0"/>
          <a:chOff x="0" y="0"/>
          <a:chExt cx="0" cy="0"/>
        </a:xfrm>
      </p:grpSpPr>
      <p:sp>
        <p:nvSpPr>
          <p:cNvPr id="1433" name="Shape 143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434" name="Shape 143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3" name="Shape 1443"/>
        <p:cNvGrpSpPr/>
        <p:nvPr/>
      </p:nvGrpSpPr>
      <p:grpSpPr>
        <a:xfrm>
          <a:off x="0" y="0"/>
          <a:ext cx="0" cy="0"/>
          <a:chOff x="0" y="0"/>
          <a:chExt cx="0" cy="0"/>
        </a:xfrm>
      </p:grpSpPr>
      <p:sp>
        <p:nvSpPr>
          <p:cNvPr id="1444" name="Shape 144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445" name="Shape 144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3" name="Shape 1453"/>
        <p:cNvGrpSpPr/>
        <p:nvPr/>
      </p:nvGrpSpPr>
      <p:grpSpPr>
        <a:xfrm>
          <a:off x="0" y="0"/>
          <a:ext cx="0" cy="0"/>
          <a:chOff x="0" y="0"/>
          <a:chExt cx="0" cy="0"/>
        </a:xfrm>
      </p:grpSpPr>
      <p:sp>
        <p:nvSpPr>
          <p:cNvPr id="1454" name="Shape 145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455" name="Shape 145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0" name="Shape 1460"/>
        <p:cNvGrpSpPr/>
        <p:nvPr/>
      </p:nvGrpSpPr>
      <p:grpSpPr>
        <a:xfrm>
          <a:off x="0" y="0"/>
          <a:ext cx="0" cy="0"/>
          <a:chOff x="0" y="0"/>
          <a:chExt cx="0" cy="0"/>
        </a:xfrm>
      </p:grpSpPr>
      <p:sp>
        <p:nvSpPr>
          <p:cNvPr id="1461" name="Shape 146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462" name="Shape 146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9" name="Shape 1469"/>
        <p:cNvGrpSpPr/>
        <p:nvPr/>
      </p:nvGrpSpPr>
      <p:grpSpPr>
        <a:xfrm>
          <a:off x="0" y="0"/>
          <a:ext cx="0" cy="0"/>
          <a:chOff x="0" y="0"/>
          <a:chExt cx="0" cy="0"/>
        </a:xfrm>
      </p:grpSpPr>
      <p:sp>
        <p:nvSpPr>
          <p:cNvPr id="1470" name="Shape 147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471" name="Shape 147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7" name="Shape 1477"/>
        <p:cNvGrpSpPr/>
        <p:nvPr/>
      </p:nvGrpSpPr>
      <p:grpSpPr>
        <a:xfrm>
          <a:off x="0" y="0"/>
          <a:ext cx="0" cy="0"/>
          <a:chOff x="0" y="0"/>
          <a:chExt cx="0" cy="0"/>
        </a:xfrm>
      </p:grpSpPr>
      <p:sp>
        <p:nvSpPr>
          <p:cNvPr id="1478" name="Shape 147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479" name="Shape 147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480" name="Shape 148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7" name="Shape 1487"/>
        <p:cNvGrpSpPr/>
        <p:nvPr/>
      </p:nvGrpSpPr>
      <p:grpSpPr>
        <a:xfrm>
          <a:off x="0" y="0"/>
          <a:ext cx="0" cy="0"/>
          <a:chOff x="0" y="0"/>
          <a:chExt cx="0" cy="0"/>
        </a:xfrm>
      </p:grpSpPr>
      <p:sp>
        <p:nvSpPr>
          <p:cNvPr id="1488" name="Shape 148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489" name="Shape 148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7" name="Shape 1497"/>
        <p:cNvGrpSpPr/>
        <p:nvPr/>
      </p:nvGrpSpPr>
      <p:grpSpPr>
        <a:xfrm>
          <a:off x="0" y="0"/>
          <a:ext cx="0" cy="0"/>
          <a:chOff x="0" y="0"/>
          <a:chExt cx="0" cy="0"/>
        </a:xfrm>
      </p:grpSpPr>
      <p:sp>
        <p:nvSpPr>
          <p:cNvPr id="1498" name="Shape 149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499" name="Shape 149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NOTE: </a:t>
            </a:r>
            <a:r>
              <a:rPr b="0" baseline="0" i="0" lang="en-US" sz="1200" u="none" cap="none" strike="noStrike">
                <a:solidFill>
                  <a:schemeClr val="dk1"/>
                </a:solidFill>
                <a:latin typeface="Arial"/>
                <a:ea typeface="Arial"/>
                <a:cs typeface="Arial"/>
                <a:sym typeface="Arial"/>
              </a:rPr>
              <a:t>GSA does not use User Types in VCSS</a:t>
            </a:r>
          </a:p>
        </p:txBody>
      </p:sp>
      <p:sp>
        <p:nvSpPr>
          <p:cNvPr id="1500" name="Shape 150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7" name="Shape 1507"/>
        <p:cNvGrpSpPr/>
        <p:nvPr/>
      </p:nvGrpSpPr>
      <p:grpSpPr>
        <a:xfrm>
          <a:off x="0" y="0"/>
          <a:ext cx="0" cy="0"/>
          <a:chOff x="0" y="0"/>
          <a:chExt cx="0" cy="0"/>
        </a:xfrm>
      </p:grpSpPr>
      <p:sp>
        <p:nvSpPr>
          <p:cNvPr id="1508" name="Shape 150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509" name="Shape 150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NOTE: </a:t>
            </a:r>
            <a:r>
              <a:rPr b="0" baseline="0" i="0" lang="en-US" sz="1200" u="none" cap="none" strike="noStrike">
                <a:solidFill>
                  <a:schemeClr val="dk1"/>
                </a:solidFill>
                <a:latin typeface="Arial"/>
                <a:ea typeface="Arial"/>
                <a:cs typeface="Arial"/>
                <a:sym typeface="Arial"/>
              </a:rPr>
              <a:t>GSA does not use User Types in VCSS</a:t>
            </a:r>
          </a:p>
        </p:txBody>
      </p:sp>
      <p:sp>
        <p:nvSpPr>
          <p:cNvPr id="1510" name="Shape 151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7" name="Shape 1517"/>
        <p:cNvGrpSpPr/>
        <p:nvPr/>
      </p:nvGrpSpPr>
      <p:grpSpPr>
        <a:xfrm>
          <a:off x="0" y="0"/>
          <a:ext cx="0" cy="0"/>
          <a:chOff x="0" y="0"/>
          <a:chExt cx="0" cy="0"/>
        </a:xfrm>
      </p:grpSpPr>
      <p:sp>
        <p:nvSpPr>
          <p:cNvPr id="1518" name="Shape 151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519" name="Shape 151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lnSpc>
                <a:spcPct val="100000"/>
              </a:lnSpc>
              <a:spcBef>
                <a:spcPts val="0"/>
              </a:spcBef>
              <a:spcAft>
                <a:spcPts val="0"/>
              </a:spcAft>
              <a:buClr>
                <a:schemeClr val="dk1"/>
              </a:buClr>
              <a:buSzPct val="25000"/>
              <a:buFont typeface="Arial"/>
              <a:buNone/>
            </a:pPr>
            <a:r>
              <a:rPr b="1" baseline="0" i="0" lang="en-US" sz="1200" u="none" cap="none" strike="noStrike">
                <a:solidFill>
                  <a:schemeClr val="dk1"/>
                </a:solidFill>
                <a:latin typeface="Arial"/>
                <a:ea typeface="Arial"/>
                <a:cs typeface="Arial"/>
                <a:sym typeface="Arial"/>
              </a:rPr>
              <a:t>NOTE: </a:t>
            </a:r>
            <a:r>
              <a:rPr b="0" baseline="0" i="0" lang="en-US" sz="1200" u="none" cap="none" strike="noStrike">
                <a:solidFill>
                  <a:schemeClr val="dk1"/>
                </a:solidFill>
                <a:latin typeface="Arial"/>
                <a:ea typeface="Arial"/>
                <a:cs typeface="Arial"/>
                <a:sym typeface="Arial"/>
              </a:rPr>
              <a:t>GSA does not use User Types in VCSS</a:t>
            </a:r>
          </a:p>
          <a:p>
            <a:pPr indent="0" lvl="0" marL="0" marR="0" rtl="0" algn="l">
              <a:spcBef>
                <a:spcPts val="36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520" name="Shape 152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98" name="Shape 29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299" name="Shape 29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5" name="Shape 1525"/>
        <p:cNvGrpSpPr/>
        <p:nvPr/>
      </p:nvGrpSpPr>
      <p:grpSpPr>
        <a:xfrm>
          <a:off x="0" y="0"/>
          <a:ext cx="0" cy="0"/>
          <a:chOff x="0" y="0"/>
          <a:chExt cx="0" cy="0"/>
        </a:xfrm>
      </p:grpSpPr>
      <p:sp>
        <p:nvSpPr>
          <p:cNvPr id="1526" name="Shape 152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27" name="Shape 152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4" name="Shape 1534"/>
        <p:cNvGrpSpPr/>
        <p:nvPr/>
      </p:nvGrpSpPr>
      <p:grpSpPr>
        <a:xfrm>
          <a:off x="0" y="0"/>
          <a:ext cx="0" cy="0"/>
          <a:chOff x="0" y="0"/>
          <a:chExt cx="0" cy="0"/>
        </a:xfrm>
      </p:grpSpPr>
      <p:sp>
        <p:nvSpPr>
          <p:cNvPr id="1535" name="Shape 153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36" name="Shape 153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2" name="Shape 1542"/>
        <p:cNvGrpSpPr/>
        <p:nvPr/>
      </p:nvGrpSpPr>
      <p:grpSpPr>
        <a:xfrm>
          <a:off x="0" y="0"/>
          <a:ext cx="0" cy="0"/>
          <a:chOff x="0" y="0"/>
          <a:chExt cx="0" cy="0"/>
        </a:xfrm>
      </p:grpSpPr>
      <p:sp>
        <p:nvSpPr>
          <p:cNvPr id="1543" name="Shape 154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544" name="Shape 154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545" name="Shape 154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1" name="Shape 1551"/>
        <p:cNvGrpSpPr/>
        <p:nvPr/>
      </p:nvGrpSpPr>
      <p:grpSpPr>
        <a:xfrm>
          <a:off x="0" y="0"/>
          <a:ext cx="0" cy="0"/>
          <a:chOff x="0" y="0"/>
          <a:chExt cx="0" cy="0"/>
        </a:xfrm>
      </p:grpSpPr>
      <p:sp>
        <p:nvSpPr>
          <p:cNvPr id="1552" name="Shape 155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53" name="Shape 155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0" name="Shape 1560"/>
        <p:cNvGrpSpPr/>
        <p:nvPr/>
      </p:nvGrpSpPr>
      <p:grpSpPr>
        <a:xfrm>
          <a:off x="0" y="0"/>
          <a:ext cx="0" cy="0"/>
          <a:chOff x="0" y="0"/>
          <a:chExt cx="0" cy="0"/>
        </a:xfrm>
      </p:grpSpPr>
      <p:sp>
        <p:nvSpPr>
          <p:cNvPr id="1561" name="Shape 156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562" name="Shape 156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The steps associated with the process flow or this slide and the next are explained on a separate slide.</a:t>
            </a:r>
          </a:p>
        </p:txBody>
      </p:sp>
      <p:sp>
        <p:nvSpPr>
          <p:cNvPr id="1563" name="Shape 156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9" name="Shape 1569"/>
        <p:cNvGrpSpPr/>
        <p:nvPr/>
      </p:nvGrpSpPr>
      <p:grpSpPr>
        <a:xfrm>
          <a:off x="0" y="0"/>
          <a:ext cx="0" cy="0"/>
          <a:chOff x="0" y="0"/>
          <a:chExt cx="0" cy="0"/>
        </a:xfrm>
      </p:grpSpPr>
      <p:sp>
        <p:nvSpPr>
          <p:cNvPr id="1570" name="Shape 157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71" name="Shape 157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8" name="Shape 1578"/>
        <p:cNvGrpSpPr/>
        <p:nvPr/>
      </p:nvGrpSpPr>
      <p:grpSpPr>
        <a:xfrm>
          <a:off x="0" y="0"/>
          <a:ext cx="0" cy="0"/>
          <a:chOff x="0" y="0"/>
          <a:chExt cx="0" cy="0"/>
        </a:xfrm>
      </p:grpSpPr>
      <p:sp>
        <p:nvSpPr>
          <p:cNvPr id="1579" name="Shape 157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80" name="Shape 158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6" name="Shape 1586"/>
        <p:cNvGrpSpPr/>
        <p:nvPr/>
      </p:nvGrpSpPr>
      <p:grpSpPr>
        <a:xfrm>
          <a:off x="0" y="0"/>
          <a:ext cx="0" cy="0"/>
          <a:chOff x="0" y="0"/>
          <a:chExt cx="0" cy="0"/>
        </a:xfrm>
      </p:grpSpPr>
      <p:sp>
        <p:nvSpPr>
          <p:cNvPr id="1587" name="Shape 158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88" name="Shape 158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6" name="Shape 1596"/>
        <p:cNvGrpSpPr/>
        <p:nvPr/>
      </p:nvGrpSpPr>
      <p:grpSpPr>
        <a:xfrm>
          <a:off x="0" y="0"/>
          <a:ext cx="0" cy="0"/>
          <a:chOff x="0" y="0"/>
          <a:chExt cx="0" cy="0"/>
        </a:xfrm>
      </p:grpSpPr>
      <p:sp>
        <p:nvSpPr>
          <p:cNvPr id="1597" name="Shape 159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98" name="Shape 159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5" name="Shape 1605"/>
        <p:cNvGrpSpPr/>
        <p:nvPr/>
      </p:nvGrpSpPr>
      <p:grpSpPr>
        <a:xfrm>
          <a:off x="0" y="0"/>
          <a:ext cx="0" cy="0"/>
          <a:chOff x="0" y="0"/>
          <a:chExt cx="0" cy="0"/>
        </a:xfrm>
      </p:grpSpPr>
      <p:sp>
        <p:nvSpPr>
          <p:cNvPr id="1606" name="Shape 160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07" name="Shape 160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07" name="Shape 30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308" name="Shape 30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3" name="Shape 1613"/>
        <p:cNvGrpSpPr/>
        <p:nvPr/>
      </p:nvGrpSpPr>
      <p:grpSpPr>
        <a:xfrm>
          <a:off x="0" y="0"/>
          <a:ext cx="0" cy="0"/>
          <a:chOff x="0" y="0"/>
          <a:chExt cx="0" cy="0"/>
        </a:xfrm>
      </p:grpSpPr>
      <p:sp>
        <p:nvSpPr>
          <p:cNvPr id="1614" name="Shape 161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15" name="Shape 161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4" name="Shape 1624"/>
        <p:cNvGrpSpPr/>
        <p:nvPr/>
      </p:nvGrpSpPr>
      <p:grpSpPr>
        <a:xfrm>
          <a:off x="0" y="0"/>
          <a:ext cx="0" cy="0"/>
          <a:chOff x="0" y="0"/>
          <a:chExt cx="0" cy="0"/>
        </a:xfrm>
      </p:grpSpPr>
      <p:sp>
        <p:nvSpPr>
          <p:cNvPr id="1625" name="Shape 162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26" name="Shape 162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3" name="Shape 1633"/>
        <p:cNvGrpSpPr/>
        <p:nvPr/>
      </p:nvGrpSpPr>
      <p:grpSpPr>
        <a:xfrm>
          <a:off x="0" y="0"/>
          <a:ext cx="0" cy="0"/>
          <a:chOff x="0" y="0"/>
          <a:chExt cx="0" cy="0"/>
        </a:xfrm>
      </p:grpSpPr>
      <p:sp>
        <p:nvSpPr>
          <p:cNvPr id="1634" name="Shape 163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35" name="Shape 163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0" name="Shape 1640"/>
        <p:cNvGrpSpPr/>
        <p:nvPr/>
      </p:nvGrpSpPr>
      <p:grpSpPr>
        <a:xfrm>
          <a:off x="0" y="0"/>
          <a:ext cx="0" cy="0"/>
          <a:chOff x="0" y="0"/>
          <a:chExt cx="0" cy="0"/>
        </a:xfrm>
      </p:grpSpPr>
      <p:sp>
        <p:nvSpPr>
          <p:cNvPr id="1641" name="Shape 164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42" name="Shape 164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9" name="Shape 1649"/>
        <p:cNvGrpSpPr/>
        <p:nvPr/>
      </p:nvGrpSpPr>
      <p:grpSpPr>
        <a:xfrm>
          <a:off x="0" y="0"/>
          <a:ext cx="0" cy="0"/>
          <a:chOff x="0" y="0"/>
          <a:chExt cx="0" cy="0"/>
        </a:xfrm>
      </p:grpSpPr>
      <p:sp>
        <p:nvSpPr>
          <p:cNvPr id="1650" name="Shape 165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51" name="Shape 165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7" name="Shape 1657"/>
        <p:cNvGrpSpPr/>
        <p:nvPr/>
      </p:nvGrpSpPr>
      <p:grpSpPr>
        <a:xfrm>
          <a:off x="0" y="0"/>
          <a:ext cx="0" cy="0"/>
          <a:chOff x="0" y="0"/>
          <a:chExt cx="0" cy="0"/>
        </a:xfrm>
      </p:grpSpPr>
      <p:sp>
        <p:nvSpPr>
          <p:cNvPr id="1658" name="Shape 165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659" name="Shape 165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660" name="Shape 166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6" name="Shape 1666"/>
        <p:cNvGrpSpPr/>
        <p:nvPr/>
      </p:nvGrpSpPr>
      <p:grpSpPr>
        <a:xfrm>
          <a:off x="0" y="0"/>
          <a:ext cx="0" cy="0"/>
          <a:chOff x="0" y="0"/>
          <a:chExt cx="0" cy="0"/>
        </a:xfrm>
      </p:grpSpPr>
      <p:sp>
        <p:nvSpPr>
          <p:cNvPr id="1667" name="Shape 166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68" name="Shape 166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4" name="Shape 1674"/>
        <p:cNvGrpSpPr/>
        <p:nvPr/>
      </p:nvGrpSpPr>
      <p:grpSpPr>
        <a:xfrm>
          <a:off x="0" y="0"/>
          <a:ext cx="0" cy="0"/>
          <a:chOff x="0" y="0"/>
          <a:chExt cx="0" cy="0"/>
        </a:xfrm>
      </p:grpSpPr>
      <p:sp>
        <p:nvSpPr>
          <p:cNvPr id="1675" name="Shape 167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76" name="Shape 167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2" name="Shape 1682"/>
        <p:cNvGrpSpPr/>
        <p:nvPr/>
      </p:nvGrpSpPr>
      <p:grpSpPr>
        <a:xfrm>
          <a:off x="0" y="0"/>
          <a:ext cx="0" cy="0"/>
          <a:chOff x="0" y="0"/>
          <a:chExt cx="0" cy="0"/>
        </a:xfrm>
      </p:grpSpPr>
      <p:sp>
        <p:nvSpPr>
          <p:cNvPr id="1683" name="Shape 168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84" name="Shape 168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0" name="Shape 1690"/>
        <p:cNvGrpSpPr/>
        <p:nvPr/>
      </p:nvGrpSpPr>
      <p:grpSpPr>
        <a:xfrm>
          <a:off x="0" y="0"/>
          <a:ext cx="0" cy="0"/>
          <a:chOff x="0" y="0"/>
          <a:chExt cx="0" cy="0"/>
        </a:xfrm>
      </p:grpSpPr>
      <p:sp>
        <p:nvSpPr>
          <p:cNvPr id="1691" name="Shape 169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92" name="Shape 169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37" name="Shape 33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1" marL="457200" marR="0" rtl="0" algn="l">
              <a:spcBef>
                <a:spcPts val="0"/>
              </a:spcBef>
              <a:spcAft>
                <a:spcPts val="0"/>
              </a:spcAft>
              <a:buSzPct val="25000"/>
              <a:buNone/>
            </a:pPr>
            <a:r>
              <a:rPr b="0" baseline="0" i="0" lang="en-US" sz="2000" u="none" cap="none" strike="noStrike">
                <a:solidFill>
                  <a:schemeClr val="dk1"/>
                </a:solidFill>
                <a:latin typeface="Arial"/>
                <a:ea typeface="Arial"/>
                <a:cs typeface="Arial"/>
                <a:sym typeface="Arial"/>
              </a:rPr>
              <a:t>This is the generic lifecycle that does not take into account the billing vehicle</a:t>
            </a:r>
          </a:p>
          <a:p>
            <a:pPr indent="0" lvl="1" marL="457200" marR="0" rtl="0" algn="l">
              <a:spcBef>
                <a:spcPts val="600"/>
              </a:spcBef>
              <a:spcAft>
                <a:spcPts val="0"/>
              </a:spcAft>
              <a:buNone/>
            </a:pPr>
            <a:r>
              <a:t/>
            </a:r>
            <a:endParaRPr b="0" baseline="0" i="0" sz="2000" u="none" cap="none" strike="noStrike">
              <a:solidFill>
                <a:schemeClr val="dk1"/>
              </a:solidFill>
              <a:latin typeface="Arial"/>
              <a:ea typeface="Arial"/>
              <a:cs typeface="Arial"/>
              <a:sym typeface="Arial"/>
            </a:endParaRPr>
          </a:p>
        </p:txBody>
      </p:sp>
      <p:sp>
        <p:nvSpPr>
          <p:cNvPr id="338" name="Shape 33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2" name="Shape 1702"/>
        <p:cNvGrpSpPr/>
        <p:nvPr/>
      </p:nvGrpSpPr>
      <p:grpSpPr>
        <a:xfrm>
          <a:off x="0" y="0"/>
          <a:ext cx="0" cy="0"/>
          <a:chOff x="0" y="0"/>
          <a:chExt cx="0" cy="0"/>
        </a:xfrm>
      </p:grpSpPr>
      <p:sp>
        <p:nvSpPr>
          <p:cNvPr id="1703" name="Shape 170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704" name="Shape 170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0" name="Shape 1710"/>
        <p:cNvGrpSpPr/>
        <p:nvPr/>
      </p:nvGrpSpPr>
      <p:grpSpPr>
        <a:xfrm>
          <a:off x="0" y="0"/>
          <a:ext cx="0" cy="0"/>
          <a:chOff x="0" y="0"/>
          <a:chExt cx="0" cy="0"/>
        </a:xfrm>
      </p:grpSpPr>
      <p:sp>
        <p:nvSpPr>
          <p:cNvPr id="1711" name="Shape 171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712" name="Shape 171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713" name="Shape 171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357" name="Shape 35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368" name="Shape 36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84" name="Shape 38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Note: The Text code defines some standard printed bill information, but there are also other configurable messages/layout settings that are in the "Bill Gen Text Code" on the batch job parameters. </a:t>
            </a:r>
          </a:p>
          <a:p>
            <a:pPr indent="0" lvl="0" marL="0" marR="0" rtl="0" algn="l">
              <a:spcBef>
                <a:spcPts val="360"/>
              </a:spcBef>
              <a:spcAft>
                <a:spcPts val="0"/>
              </a:spcAft>
              <a:buSzPct val="25000"/>
              <a:buNone/>
            </a:pPr>
            <a:r>
              <a:rPr b="0" baseline="0" i="0" lang="en-US" sz="1200" u="none" cap="none" strike="noStrike">
                <a:solidFill>
                  <a:schemeClr val="dk1"/>
                </a:solidFill>
                <a:latin typeface="Arial"/>
                <a:ea typeface="Arial"/>
                <a:cs typeface="Arial"/>
                <a:sym typeface="Arial"/>
              </a:rPr>
              <a:t>Note:  GSA has chosen not to use the automated Pegasys write-off functionality. However, since the Write-Off Type is a required field on the AR Options table, it will be populated with a “dummy” code (not configured for use).</a:t>
            </a:r>
          </a:p>
        </p:txBody>
      </p:sp>
      <p:sp>
        <p:nvSpPr>
          <p:cNvPr id="385" name="Shape 38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98" name="Shape 39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Note: GSA may manually charge certain Federal customers (those that have repayment issues) with administration fees, interest, and penalty overdue charges.</a:t>
            </a:r>
          </a:p>
        </p:txBody>
      </p:sp>
      <p:sp>
        <p:nvSpPr>
          <p:cNvPr id="399" name="Shape 39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107" name="Shape 10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08" name="Shape 10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411" name="Shape 41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422" name="Shape 42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40" name="Shape 44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Note: Dunning notices generated in Pegasys are transmitted to VCSS for the customer to view. Like PDF billing statements, dunning notices are not emailed to the customer.</a:t>
            </a:r>
          </a:p>
          <a:p>
            <a:pPr indent="0" lvl="0" marL="0" marR="0" rtl="0" algn="l">
              <a:spcBef>
                <a:spcPts val="360"/>
              </a:spcBef>
              <a:spcAft>
                <a:spcPts val="0"/>
              </a:spcAft>
              <a:buNone/>
            </a:pPr>
            <a:r>
              <a:t/>
            </a:r>
            <a:endParaRPr b="0" baseline="0" i="0" sz="1200" u="none" cap="none" strike="noStrike">
              <a:solidFill>
                <a:schemeClr val="dk1"/>
              </a:solidFill>
              <a:latin typeface="Arial"/>
              <a:ea typeface="Arial"/>
              <a:cs typeface="Arial"/>
              <a:sym typeface="Arial"/>
            </a:endParaRPr>
          </a:p>
          <a:p>
            <a:pPr indent="0" lvl="0" marL="0" marR="0" rtl="0" algn="l">
              <a:spcBef>
                <a:spcPts val="360"/>
              </a:spcBef>
              <a:spcAft>
                <a:spcPts val="0"/>
              </a:spcAft>
              <a:buSzPct val="25000"/>
              <a:buNone/>
            </a:pPr>
            <a:r>
              <a:rPr b="0" baseline="0" i="0" lang="en-US" sz="1200" u="none" cap="none" strike="noStrike">
                <a:solidFill>
                  <a:schemeClr val="dk1"/>
                </a:solidFill>
                <a:latin typeface="Arial"/>
                <a:ea typeface="Arial"/>
                <a:cs typeface="Arial"/>
                <a:sym typeface="Arial"/>
              </a:rPr>
              <a:t>First/Second Threshold Amount used in conjunction with the First/Second Threshold Maximum Letters to determine the maximum number of letters to be sent based on principal amount.</a:t>
            </a:r>
          </a:p>
        </p:txBody>
      </p:sp>
      <p:sp>
        <p:nvSpPr>
          <p:cNvPr id="441" name="Shape 44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53" name="Shape 45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Note: Dunning notices generated in Pegasys are transmitted to VCSS for the customer to view. Like PDF billing statements, dunning notices are not emailed to the customer.</a:t>
            </a:r>
          </a:p>
        </p:txBody>
      </p:sp>
      <p:sp>
        <p:nvSpPr>
          <p:cNvPr id="454" name="Shape 454"/>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62" name="Shape 46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63" name="Shape 46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71" name="Shape 47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Approvals and Thresholds are maintained in the Write-Off tables  </a:t>
            </a:r>
          </a:p>
        </p:txBody>
      </p:sp>
      <p:sp>
        <p:nvSpPr>
          <p:cNvPr id="472" name="Shape 47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481" name="Shape 48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490" name="Shape 49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500" name="Shape 50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509" name="Shape 50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194" name="Shape 19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95" name="Shape 19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20" name="Shape 52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521" name="Shape 52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29" name="Shape 52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530" name="Shape 53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538" name="Shape 53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548" name="Shape 54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564" name="Shape 56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574" name="Shape 57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9" name="Shape 579"/>
        <p:cNvGrpSpPr/>
        <p:nvPr/>
      </p:nvGrpSpPr>
      <p:grpSpPr>
        <a:xfrm>
          <a:off x="0" y="0"/>
          <a:ext cx="0" cy="0"/>
          <a:chOff x="0" y="0"/>
          <a:chExt cx="0" cy="0"/>
        </a:xfrm>
      </p:grpSpPr>
      <p:sp>
        <p:nvSpPr>
          <p:cNvPr id="580" name="Shape 58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581" name="Shape 58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8" name="Shape 588"/>
        <p:cNvGrpSpPr/>
        <p:nvPr/>
      </p:nvGrpSpPr>
      <p:grpSpPr>
        <a:xfrm>
          <a:off x="0" y="0"/>
          <a:ext cx="0" cy="0"/>
          <a:chOff x="0" y="0"/>
          <a:chExt cx="0" cy="0"/>
        </a:xfrm>
      </p:grpSpPr>
      <p:sp>
        <p:nvSpPr>
          <p:cNvPr id="589" name="Shape 58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590" name="Shape 59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98" name="Shape 59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599" name="Shape 59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07" name="Shape 60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204" name="Shape 20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4" name="Shape 614"/>
        <p:cNvGrpSpPr/>
        <p:nvPr/>
      </p:nvGrpSpPr>
      <p:grpSpPr>
        <a:xfrm>
          <a:off x="0" y="0"/>
          <a:ext cx="0" cy="0"/>
          <a:chOff x="0" y="0"/>
          <a:chExt cx="0" cy="0"/>
        </a:xfrm>
      </p:grpSpPr>
      <p:sp>
        <p:nvSpPr>
          <p:cNvPr id="615" name="Shape 61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16" name="Shape 61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33" name="Shape 63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9" name="Shape 639"/>
        <p:cNvGrpSpPr/>
        <p:nvPr/>
      </p:nvGrpSpPr>
      <p:grpSpPr>
        <a:xfrm>
          <a:off x="0" y="0"/>
          <a:ext cx="0" cy="0"/>
          <a:chOff x="0" y="0"/>
          <a:chExt cx="0" cy="0"/>
        </a:xfrm>
      </p:grpSpPr>
      <p:sp>
        <p:nvSpPr>
          <p:cNvPr id="640" name="Shape 64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41" name="Shape 64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1" name="Shape 661"/>
        <p:cNvGrpSpPr/>
        <p:nvPr/>
      </p:nvGrpSpPr>
      <p:grpSpPr>
        <a:xfrm>
          <a:off x="0" y="0"/>
          <a:ext cx="0" cy="0"/>
          <a:chOff x="0" y="0"/>
          <a:chExt cx="0" cy="0"/>
        </a:xfrm>
      </p:grpSpPr>
      <p:sp>
        <p:nvSpPr>
          <p:cNvPr id="662" name="Shape 66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63" name="Shape 66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86" name="Shape 68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5" name="Shape 695"/>
        <p:cNvGrpSpPr/>
        <p:nvPr/>
      </p:nvGrpSpPr>
      <p:grpSpPr>
        <a:xfrm>
          <a:off x="0" y="0"/>
          <a:ext cx="0" cy="0"/>
          <a:chOff x="0" y="0"/>
          <a:chExt cx="0" cy="0"/>
        </a:xfrm>
      </p:grpSpPr>
      <p:sp>
        <p:nvSpPr>
          <p:cNvPr id="696" name="Shape 69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97" name="Shape 69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707" name="Shape 70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Speaker Note: Based on the screen shot, this crosswalk rule will determine the doc type and trans type. First it checks the Internal Voucher flag, then the Bill Type to determine which of the Rent doc types to assign. The Internal Voucher flag/Credit Adjustment Indicator are used to determine if a trans type is needed</a:t>
            </a:r>
          </a:p>
        </p:txBody>
      </p:sp>
      <p:sp>
        <p:nvSpPr>
          <p:cNvPr id="708" name="Shape 70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5" name="Shape 715"/>
        <p:cNvGrpSpPr/>
        <p:nvPr/>
      </p:nvGrpSpPr>
      <p:grpSpPr>
        <a:xfrm>
          <a:off x="0" y="0"/>
          <a:ext cx="0" cy="0"/>
          <a:chOff x="0" y="0"/>
          <a:chExt cx="0" cy="0"/>
        </a:xfrm>
      </p:grpSpPr>
      <p:sp>
        <p:nvSpPr>
          <p:cNvPr id="716" name="Shape 71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17" name="Shape 71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4" name="Shape 724"/>
        <p:cNvGrpSpPr/>
        <p:nvPr/>
      </p:nvGrpSpPr>
      <p:grpSpPr>
        <a:xfrm>
          <a:off x="0" y="0"/>
          <a:ext cx="0" cy="0"/>
          <a:chOff x="0" y="0"/>
          <a:chExt cx="0" cy="0"/>
        </a:xfrm>
      </p:grpSpPr>
      <p:sp>
        <p:nvSpPr>
          <p:cNvPr id="725" name="Shape 72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26" name="Shape 72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737" name="Shape 73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Note: Fields specified in the Crosswalk Elements Section in step 6 of these instructions will drive the sections generated on the Detail Billing Crosswalk Details page.</a:t>
            </a:r>
          </a:p>
        </p:txBody>
      </p:sp>
      <p:sp>
        <p:nvSpPr>
          <p:cNvPr id="738" name="Shape 73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212" name="Shape 21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747" name="Shape 74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Note: Fields specified on the Detail Billing Crosswalk Options (header) page, will be displayed on the Detail Billing Crosswalk Data Search screen in order to set the crosswalk values.</a:t>
            </a:r>
          </a:p>
          <a:p>
            <a:pPr indent="0" lvl="0" marL="0" marR="0" rtl="0" algn="l">
              <a:spcBef>
                <a:spcPts val="360"/>
              </a:spcBef>
              <a:spcAft>
                <a:spcPts val="0"/>
              </a:spcAft>
              <a:buSzPct val="25000"/>
              <a:buNone/>
            </a:pPr>
            <a:r>
              <a:rPr b="0" baseline="0" i="0" lang="en-US" sz="1200" u="none" cap="none" strike="noStrike">
                <a:solidFill>
                  <a:schemeClr val="dk1"/>
                </a:solidFill>
                <a:latin typeface="Arial"/>
                <a:ea typeface="Arial"/>
                <a:cs typeface="Arial"/>
                <a:sym typeface="Arial"/>
              </a:rPr>
              <a:t>The Crosswalk Fields box represent the fields chosen as the TO fields (in this example, the To field is “Buyer Transaction Type”.)</a:t>
            </a:r>
          </a:p>
          <a:p>
            <a:pPr indent="0" lvl="0" marL="0" marR="0" rtl="0" algn="l">
              <a:spcBef>
                <a:spcPts val="36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748" name="Shape 74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56" name="Shape 75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63" name="Shape 76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0" name="Shape 770"/>
        <p:cNvGrpSpPr/>
        <p:nvPr/>
      </p:nvGrpSpPr>
      <p:grpSpPr>
        <a:xfrm>
          <a:off x="0" y="0"/>
          <a:ext cx="0" cy="0"/>
          <a:chOff x="0" y="0"/>
          <a:chExt cx="0" cy="0"/>
        </a:xfrm>
      </p:grpSpPr>
      <p:sp>
        <p:nvSpPr>
          <p:cNvPr id="771" name="Shape 77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72" name="Shape 77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8" name="Shape 778"/>
        <p:cNvGrpSpPr/>
        <p:nvPr/>
      </p:nvGrpSpPr>
      <p:grpSpPr>
        <a:xfrm>
          <a:off x="0" y="0"/>
          <a:ext cx="0" cy="0"/>
          <a:chOff x="0" y="0"/>
          <a:chExt cx="0" cy="0"/>
        </a:xfrm>
      </p:grpSpPr>
      <p:sp>
        <p:nvSpPr>
          <p:cNvPr id="779" name="Shape 77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780" name="Shape 78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781" name="Shape 78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7" name="Shape 787"/>
        <p:cNvGrpSpPr/>
        <p:nvPr/>
      </p:nvGrpSpPr>
      <p:grpSpPr>
        <a:xfrm>
          <a:off x="0" y="0"/>
          <a:ext cx="0" cy="0"/>
          <a:chOff x="0" y="0"/>
          <a:chExt cx="0" cy="0"/>
        </a:xfrm>
      </p:grpSpPr>
      <p:sp>
        <p:nvSpPr>
          <p:cNvPr id="788" name="Shape 78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89" name="Shape 78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6" name="Shape 796"/>
        <p:cNvGrpSpPr/>
        <p:nvPr/>
      </p:nvGrpSpPr>
      <p:grpSpPr>
        <a:xfrm>
          <a:off x="0" y="0"/>
          <a:ext cx="0" cy="0"/>
          <a:chOff x="0" y="0"/>
          <a:chExt cx="0" cy="0"/>
        </a:xfrm>
      </p:grpSpPr>
      <p:sp>
        <p:nvSpPr>
          <p:cNvPr id="797" name="Shape 79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98" name="Shape 79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5" name="Shape 805"/>
        <p:cNvGrpSpPr/>
        <p:nvPr/>
      </p:nvGrpSpPr>
      <p:grpSpPr>
        <a:xfrm>
          <a:off x="0" y="0"/>
          <a:ext cx="0" cy="0"/>
          <a:chOff x="0" y="0"/>
          <a:chExt cx="0" cy="0"/>
        </a:xfrm>
      </p:grpSpPr>
      <p:sp>
        <p:nvSpPr>
          <p:cNvPr id="806" name="Shape 80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07" name="Shape 80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808" name="Shape 80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4" name="Shape 814"/>
        <p:cNvGrpSpPr/>
        <p:nvPr/>
      </p:nvGrpSpPr>
      <p:grpSpPr>
        <a:xfrm>
          <a:off x="0" y="0"/>
          <a:ext cx="0" cy="0"/>
          <a:chOff x="0" y="0"/>
          <a:chExt cx="0" cy="0"/>
        </a:xfrm>
      </p:grpSpPr>
      <p:sp>
        <p:nvSpPr>
          <p:cNvPr id="815" name="Shape 81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16" name="Shape 81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5" name="Shape 825"/>
        <p:cNvGrpSpPr/>
        <p:nvPr/>
      </p:nvGrpSpPr>
      <p:grpSpPr>
        <a:xfrm>
          <a:off x="0" y="0"/>
          <a:ext cx="0" cy="0"/>
          <a:chOff x="0" y="0"/>
          <a:chExt cx="0" cy="0"/>
        </a:xfrm>
      </p:grpSpPr>
      <p:sp>
        <p:nvSpPr>
          <p:cNvPr id="826" name="Shape 82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27" name="Shape 82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20" name="Shape 22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221" name="Shape 22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5" name="Shape 835"/>
        <p:cNvGrpSpPr/>
        <p:nvPr/>
      </p:nvGrpSpPr>
      <p:grpSpPr>
        <a:xfrm>
          <a:off x="0" y="0"/>
          <a:ext cx="0" cy="0"/>
          <a:chOff x="0" y="0"/>
          <a:chExt cx="0" cy="0"/>
        </a:xfrm>
      </p:grpSpPr>
      <p:sp>
        <p:nvSpPr>
          <p:cNvPr id="836" name="Shape 83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37" name="Shape 83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2" name="Shape 842"/>
        <p:cNvGrpSpPr/>
        <p:nvPr/>
      </p:nvGrpSpPr>
      <p:grpSpPr>
        <a:xfrm>
          <a:off x="0" y="0"/>
          <a:ext cx="0" cy="0"/>
          <a:chOff x="0" y="0"/>
          <a:chExt cx="0" cy="0"/>
        </a:xfrm>
      </p:grpSpPr>
      <p:sp>
        <p:nvSpPr>
          <p:cNvPr id="843" name="Shape 84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44" name="Shape 84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1" name="Shape 851"/>
        <p:cNvGrpSpPr/>
        <p:nvPr/>
      </p:nvGrpSpPr>
      <p:grpSpPr>
        <a:xfrm>
          <a:off x="0" y="0"/>
          <a:ext cx="0" cy="0"/>
          <a:chOff x="0" y="0"/>
          <a:chExt cx="0" cy="0"/>
        </a:xfrm>
      </p:grpSpPr>
      <p:sp>
        <p:nvSpPr>
          <p:cNvPr id="852" name="Shape 85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53" name="Shape 85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9" name="Shape 859"/>
        <p:cNvGrpSpPr/>
        <p:nvPr/>
      </p:nvGrpSpPr>
      <p:grpSpPr>
        <a:xfrm>
          <a:off x="0" y="0"/>
          <a:ext cx="0" cy="0"/>
          <a:chOff x="0" y="0"/>
          <a:chExt cx="0" cy="0"/>
        </a:xfrm>
      </p:grpSpPr>
      <p:sp>
        <p:nvSpPr>
          <p:cNvPr id="860" name="Shape 86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1" name="Shape 86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862" name="Shape 86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72" name="Shape 87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Clr>
                <a:srgbClr val="C60C30"/>
              </a:buClr>
              <a:buSzPct val="25000"/>
              <a:buFont typeface="Arial"/>
              <a:buNone/>
            </a:pPr>
            <a:r>
              <a:rPr b="0" baseline="0" i="0" lang="en-US" sz="1600" u="none" cap="none" strike="noStrike">
                <a:solidFill>
                  <a:schemeClr val="dk1"/>
                </a:solidFill>
                <a:latin typeface="Arial"/>
                <a:ea typeface="Arial"/>
                <a:cs typeface="Arial"/>
                <a:sym typeface="Arial"/>
              </a:rPr>
              <a:t>Two reference tables are related to this lifecycle:</a:t>
            </a:r>
          </a:p>
          <a:p>
            <a:pPr indent="0" lvl="0" marL="0" marR="0" rtl="0" algn="l">
              <a:spcBef>
                <a:spcPts val="1200"/>
              </a:spcBef>
              <a:spcAft>
                <a:spcPts val="0"/>
              </a:spcAft>
              <a:buClr>
                <a:srgbClr val="C60C30"/>
              </a:buClr>
              <a:buSzPct val="25000"/>
              <a:buFont typeface="Arial"/>
              <a:buNone/>
            </a:pPr>
            <a:r>
              <a:rPr b="0" baseline="0" i="0" lang="en-US" sz="1600" u="none" cap="none" strike="noStrike">
                <a:solidFill>
                  <a:schemeClr val="dk1"/>
                </a:solidFill>
                <a:latin typeface="Arial"/>
                <a:ea typeface="Arial"/>
                <a:cs typeface="Arial"/>
                <a:sym typeface="Arial"/>
              </a:rPr>
              <a:t>Debt Account Groups	</a:t>
            </a:r>
          </a:p>
          <a:p>
            <a:pPr indent="0" lvl="0" marL="0" marR="0" rtl="0" algn="l">
              <a:spcBef>
                <a:spcPts val="1200"/>
              </a:spcBef>
              <a:spcAft>
                <a:spcPts val="0"/>
              </a:spcAft>
              <a:buClr>
                <a:srgbClr val="C60C30"/>
              </a:buClr>
              <a:buSzPct val="25000"/>
              <a:buFont typeface="Arial"/>
              <a:buNone/>
            </a:pPr>
            <a:r>
              <a:rPr b="0" baseline="0" i="0" lang="en-US" sz="1600" u="none" cap="none" strike="noStrike">
                <a:solidFill>
                  <a:schemeClr val="dk1"/>
                </a:solidFill>
                <a:latin typeface="Arial"/>
                <a:ea typeface="Arial"/>
                <a:cs typeface="Arial"/>
                <a:sym typeface="Arial"/>
              </a:rPr>
              <a:t>Amortization Schedule </a:t>
            </a:r>
          </a:p>
          <a:p>
            <a:pPr indent="0" lvl="0" marL="0" marR="0" rtl="0" algn="l">
              <a:spcBef>
                <a:spcPts val="1200"/>
              </a:spcBef>
              <a:spcAft>
                <a:spcPts val="600"/>
              </a:spcAft>
              <a:buClr>
                <a:srgbClr val="C60C30"/>
              </a:buClr>
              <a:buSzPct val="25000"/>
              <a:buFont typeface="Arial"/>
              <a:buNone/>
            </a:pPr>
            <a:r>
              <a:rPr b="0" baseline="0" i="0" lang="en-US" sz="1600" u="none" cap="none" strike="noStrike">
                <a:solidFill>
                  <a:schemeClr val="dk1"/>
                </a:solidFill>
                <a:latin typeface="Arial"/>
                <a:ea typeface="Arial"/>
                <a:cs typeface="Arial"/>
                <a:sym typeface="Arial"/>
              </a:rPr>
              <a:t>Each will be explained in this section</a:t>
            </a:r>
          </a:p>
        </p:txBody>
      </p:sp>
      <p:sp>
        <p:nvSpPr>
          <p:cNvPr id="873" name="Shape 87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2" name="Shape 882"/>
        <p:cNvGrpSpPr/>
        <p:nvPr/>
      </p:nvGrpSpPr>
      <p:grpSpPr>
        <a:xfrm>
          <a:off x="0" y="0"/>
          <a:ext cx="0" cy="0"/>
          <a:chOff x="0" y="0"/>
          <a:chExt cx="0" cy="0"/>
        </a:xfrm>
      </p:grpSpPr>
      <p:sp>
        <p:nvSpPr>
          <p:cNvPr id="883" name="Shape 88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84" name="Shape 88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The Debt Account Group can be found on each DA document</a:t>
            </a:r>
          </a:p>
        </p:txBody>
      </p:sp>
      <p:sp>
        <p:nvSpPr>
          <p:cNvPr id="885" name="Shape 88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93" name="Shape 89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894" name="Shape 894"/>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0" name="Shape 900"/>
        <p:cNvGrpSpPr/>
        <p:nvPr/>
      </p:nvGrpSpPr>
      <p:grpSpPr>
        <a:xfrm>
          <a:off x="0" y="0"/>
          <a:ext cx="0" cy="0"/>
          <a:chOff x="0" y="0"/>
          <a:chExt cx="0" cy="0"/>
        </a:xfrm>
      </p:grpSpPr>
      <p:sp>
        <p:nvSpPr>
          <p:cNvPr id="901" name="Shape 90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902" name="Shape 90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912" name="Shape 91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9" name="Shape 919"/>
        <p:cNvGrpSpPr/>
        <p:nvPr/>
      </p:nvGrpSpPr>
      <p:grpSpPr>
        <a:xfrm>
          <a:off x="0" y="0"/>
          <a:ext cx="0" cy="0"/>
          <a:chOff x="0" y="0"/>
          <a:chExt cx="0" cy="0"/>
        </a:xfrm>
      </p:grpSpPr>
      <p:sp>
        <p:nvSpPr>
          <p:cNvPr id="920" name="Shape 92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921" name="Shape 92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229" name="Shape 22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7" name="Shape 927"/>
        <p:cNvGrpSpPr/>
        <p:nvPr/>
      </p:nvGrpSpPr>
      <p:grpSpPr>
        <a:xfrm>
          <a:off x="0" y="0"/>
          <a:ext cx="0" cy="0"/>
          <a:chOff x="0" y="0"/>
          <a:chExt cx="0" cy="0"/>
        </a:xfrm>
      </p:grpSpPr>
      <p:sp>
        <p:nvSpPr>
          <p:cNvPr id="928" name="Shape 92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29" name="Shape 92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30" name="Shape 93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6" name="Shape 936"/>
        <p:cNvGrpSpPr/>
        <p:nvPr/>
      </p:nvGrpSpPr>
      <p:grpSpPr>
        <a:xfrm>
          <a:off x="0" y="0"/>
          <a:ext cx="0" cy="0"/>
          <a:chOff x="0" y="0"/>
          <a:chExt cx="0" cy="0"/>
        </a:xfrm>
      </p:grpSpPr>
      <p:sp>
        <p:nvSpPr>
          <p:cNvPr id="937" name="Shape 93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938" name="Shape 93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3" name="Shape 963"/>
        <p:cNvGrpSpPr/>
        <p:nvPr/>
      </p:nvGrpSpPr>
      <p:grpSpPr>
        <a:xfrm>
          <a:off x="0" y="0"/>
          <a:ext cx="0" cy="0"/>
          <a:chOff x="0" y="0"/>
          <a:chExt cx="0" cy="0"/>
        </a:xfrm>
      </p:grpSpPr>
      <p:sp>
        <p:nvSpPr>
          <p:cNvPr id="964" name="Shape 96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65" name="Shape 96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66" name="Shape 96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3" name="Shape 973"/>
        <p:cNvGrpSpPr/>
        <p:nvPr/>
      </p:nvGrpSpPr>
      <p:grpSpPr>
        <a:xfrm>
          <a:off x="0" y="0"/>
          <a:ext cx="0" cy="0"/>
          <a:chOff x="0" y="0"/>
          <a:chExt cx="0" cy="0"/>
        </a:xfrm>
      </p:grpSpPr>
      <p:sp>
        <p:nvSpPr>
          <p:cNvPr id="974" name="Shape 97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75" name="Shape 97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Pull out example to separate slide</a:t>
            </a:r>
          </a:p>
        </p:txBody>
      </p:sp>
      <p:sp>
        <p:nvSpPr>
          <p:cNvPr id="976" name="Shape 97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2" name="Shape 982"/>
        <p:cNvGrpSpPr/>
        <p:nvPr/>
      </p:nvGrpSpPr>
      <p:grpSpPr>
        <a:xfrm>
          <a:off x="0" y="0"/>
          <a:ext cx="0" cy="0"/>
          <a:chOff x="0" y="0"/>
          <a:chExt cx="0" cy="0"/>
        </a:xfrm>
      </p:grpSpPr>
      <p:sp>
        <p:nvSpPr>
          <p:cNvPr id="983" name="Shape 98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984" name="Shape 98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3" name="Shape 993"/>
        <p:cNvGrpSpPr/>
        <p:nvPr/>
      </p:nvGrpSpPr>
      <p:grpSpPr>
        <a:xfrm>
          <a:off x="0" y="0"/>
          <a:ext cx="0" cy="0"/>
          <a:chOff x="0" y="0"/>
          <a:chExt cx="0" cy="0"/>
        </a:xfrm>
      </p:grpSpPr>
      <p:sp>
        <p:nvSpPr>
          <p:cNvPr id="994" name="Shape 99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95" name="Shape 99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96" name="Shape 99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5" name="Shape 1005"/>
        <p:cNvGrpSpPr/>
        <p:nvPr/>
      </p:nvGrpSpPr>
      <p:grpSpPr>
        <a:xfrm>
          <a:off x="0" y="0"/>
          <a:ext cx="0" cy="0"/>
          <a:chOff x="0" y="0"/>
          <a:chExt cx="0" cy="0"/>
        </a:xfrm>
      </p:grpSpPr>
      <p:sp>
        <p:nvSpPr>
          <p:cNvPr id="1006" name="Shape 100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07" name="Shape 100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The Amortization Schedule Table maintains the scheduled that can eventually be tied to specific payments</a:t>
            </a:r>
          </a:p>
        </p:txBody>
      </p:sp>
      <p:sp>
        <p:nvSpPr>
          <p:cNvPr id="1008" name="Shape 100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4" name="Shape 1014"/>
        <p:cNvGrpSpPr/>
        <p:nvPr/>
      </p:nvGrpSpPr>
      <p:grpSpPr>
        <a:xfrm>
          <a:off x="0" y="0"/>
          <a:ext cx="0" cy="0"/>
          <a:chOff x="0" y="0"/>
          <a:chExt cx="0" cy="0"/>
        </a:xfrm>
      </p:grpSpPr>
      <p:sp>
        <p:nvSpPr>
          <p:cNvPr id="1015" name="Shape 101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016" name="Shape 101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3" name="Shape 1023"/>
        <p:cNvGrpSpPr/>
        <p:nvPr/>
      </p:nvGrpSpPr>
      <p:grpSpPr>
        <a:xfrm>
          <a:off x="0" y="0"/>
          <a:ext cx="0" cy="0"/>
          <a:chOff x="0" y="0"/>
          <a:chExt cx="0" cy="0"/>
        </a:xfrm>
      </p:grpSpPr>
      <p:sp>
        <p:nvSpPr>
          <p:cNvPr id="1024" name="Shape 102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025" name="Shape 102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5" name="Shape 1035"/>
        <p:cNvGrpSpPr/>
        <p:nvPr/>
      </p:nvGrpSpPr>
      <p:grpSpPr>
        <a:xfrm>
          <a:off x="0" y="0"/>
          <a:ext cx="0" cy="0"/>
          <a:chOff x="0" y="0"/>
          <a:chExt cx="0" cy="0"/>
        </a:xfrm>
      </p:grpSpPr>
      <p:sp>
        <p:nvSpPr>
          <p:cNvPr id="1036" name="Shape 103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37" name="Shape 103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38" name="Shape 103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41" name="Shape 24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242" name="Shape 24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8" name="Shape 1048"/>
        <p:cNvGrpSpPr/>
        <p:nvPr/>
      </p:nvGrpSpPr>
      <p:grpSpPr>
        <a:xfrm>
          <a:off x="0" y="0"/>
          <a:ext cx="0" cy="0"/>
          <a:chOff x="0" y="0"/>
          <a:chExt cx="0" cy="0"/>
        </a:xfrm>
      </p:grpSpPr>
      <p:sp>
        <p:nvSpPr>
          <p:cNvPr id="1049" name="Shape 104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50" name="Shape 105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51" name="Shape 105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1" name="Shape 1061"/>
        <p:cNvGrpSpPr/>
        <p:nvPr/>
      </p:nvGrpSpPr>
      <p:grpSpPr>
        <a:xfrm>
          <a:off x="0" y="0"/>
          <a:ext cx="0" cy="0"/>
          <a:chOff x="0" y="0"/>
          <a:chExt cx="0" cy="0"/>
        </a:xfrm>
      </p:grpSpPr>
      <p:sp>
        <p:nvSpPr>
          <p:cNvPr id="1062" name="Shape 106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63" name="Shape 106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64" name="Shape 1064"/>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9" name="Shape 1069"/>
        <p:cNvGrpSpPr/>
        <p:nvPr/>
      </p:nvGrpSpPr>
      <p:grpSpPr>
        <a:xfrm>
          <a:off x="0" y="0"/>
          <a:ext cx="0" cy="0"/>
          <a:chOff x="0" y="0"/>
          <a:chExt cx="0" cy="0"/>
        </a:xfrm>
      </p:grpSpPr>
      <p:sp>
        <p:nvSpPr>
          <p:cNvPr id="1070" name="Shape 107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071" name="Shape 107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8" name="Shape 1078"/>
        <p:cNvGrpSpPr/>
        <p:nvPr/>
      </p:nvGrpSpPr>
      <p:grpSpPr>
        <a:xfrm>
          <a:off x="0" y="0"/>
          <a:ext cx="0" cy="0"/>
          <a:chOff x="0" y="0"/>
          <a:chExt cx="0" cy="0"/>
        </a:xfrm>
      </p:grpSpPr>
      <p:sp>
        <p:nvSpPr>
          <p:cNvPr id="1079" name="Shape 107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080" name="Shape 108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6" name="Shape 1086"/>
        <p:cNvGrpSpPr/>
        <p:nvPr/>
      </p:nvGrpSpPr>
      <p:grpSpPr>
        <a:xfrm>
          <a:off x="0" y="0"/>
          <a:ext cx="0" cy="0"/>
          <a:chOff x="0" y="0"/>
          <a:chExt cx="0" cy="0"/>
        </a:xfrm>
      </p:grpSpPr>
      <p:sp>
        <p:nvSpPr>
          <p:cNvPr id="1087" name="Shape 108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88" name="Shape 108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89" name="Shape 108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6" name="Shape 1096"/>
        <p:cNvGrpSpPr/>
        <p:nvPr/>
      </p:nvGrpSpPr>
      <p:grpSpPr>
        <a:xfrm>
          <a:off x="0" y="0"/>
          <a:ext cx="0" cy="0"/>
          <a:chOff x="0" y="0"/>
          <a:chExt cx="0" cy="0"/>
        </a:xfrm>
      </p:grpSpPr>
      <p:sp>
        <p:nvSpPr>
          <p:cNvPr id="1097" name="Shape 109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98" name="Shape 109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99" name="Shape 109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7" name="Shape 1107"/>
        <p:cNvGrpSpPr/>
        <p:nvPr/>
      </p:nvGrpSpPr>
      <p:grpSpPr>
        <a:xfrm>
          <a:off x="0" y="0"/>
          <a:ext cx="0" cy="0"/>
          <a:chOff x="0" y="0"/>
          <a:chExt cx="0" cy="0"/>
        </a:xfrm>
      </p:grpSpPr>
      <p:sp>
        <p:nvSpPr>
          <p:cNvPr id="1108" name="Shape 110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109" name="Shape 110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5" name="Shape 1115"/>
        <p:cNvGrpSpPr/>
        <p:nvPr/>
      </p:nvGrpSpPr>
      <p:grpSpPr>
        <a:xfrm>
          <a:off x="0" y="0"/>
          <a:ext cx="0" cy="0"/>
          <a:chOff x="0" y="0"/>
          <a:chExt cx="0" cy="0"/>
        </a:xfrm>
      </p:grpSpPr>
      <p:sp>
        <p:nvSpPr>
          <p:cNvPr id="1116" name="Shape 111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17" name="Shape 111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On Federal AFL SVs:</a:t>
            </a:r>
          </a:p>
          <a:p>
            <a:pPr indent="0" lvl="0" marL="0" marR="0" rtl="0" algn="l">
              <a:spcBef>
                <a:spcPts val="360"/>
              </a:spcBef>
              <a:spcAft>
                <a:spcPts val="0"/>
              </a:spcAft>
              <a:buSzPct val="25000"/>
              <a:buNone/>
            </a:pPr>
            <a:r>
              <a:rPr b="0" baseline="0" i="0" lang="en-US" sz="1200" u="none" cap="none" strike="noStrike">
                <a:solidFill>
                  <a:schemeClr val="dk1"/>
                </a:solidFill>
                <a:latin typeface="Arial"/>
                <a:ea typeface="Arial"/>
                <a:cs typeface="Arial"/>
                <a:sym typeface="Arial"/>
              </a:rPr>
              <a:t>· Transaction Event: Revenue (bc these post to a contra-revenue account rather than to bad debt expense)</a:t>
            </a:r>
          </a:p>
          <a:p>
            <a:pPr indent="0" lvl="0" marL="0" marR="0" rtl="0" algn="l">
              <a:spcBef>
                <a:spcPts val="360"/>
              </a:spcBef>
              <a:spcAft>
                <a:spcPts val="0"/>
              </a:spcAft>
              <a:buSzPct val="25000"/>
              <a:buNone/>
            </a:pPr>
            <a:r>
              <a:rPr b="0" baseline="0" i="0" lang="en-US" sz="1200" u="none" cap="none" strike="noStrike">
                <a:solidFill>
                  <a:schemeClr val="dk1"/>
                </a:solidFill>
                <a:latin typeface="Arial"/>
                <a:ea typeface="Arial"/>
                <a:cs typeface="Arial"/>
                <a:sym typeface="Arial"/>
              </a:rPr>
              <a:t>· Increase/Decrease Indicator: Decrease</a:t>
            </a:r>
          </a:p>
          <a:p>
            <a:pPr indent="0" lvl="0" marL="0" marR="0" rtl="0" algn="l">
              <a:spcBef>
                <a:spcPts val="360"/>
              </a:spcBef>
              <a:spcAft>
                <a:spcPts val="0"/>
              </a:spcAft>
              <a:buSzPct val="25000"/>
              <a:buNone/>
            </a:pPr>
            <a:r>
              <a:rPr b="0" baseline="0" i="0" lang="en-US" sz="1200" u="none" cap="none" strike="noStrike">
                <a:solidFill>
                  <a:schemeClr val="dk1"/>
                </a:solidFill>
                <a:latin typeface="Arial"/>
                <a:ea typeface="Arial"/>
                <a:cs typeface="Arial"/>
                <a:sym typeface="Arial"/>
              </a:rPr>
              <a:t>· Revenue Source Code: RSC from related BDs</a:t>
            </a:r>
          </a:p>
          <a:p>
            <a:pPr indent="0" lvl="0" marL="0" marR="0" rtl="0" algn="l">
              <a:spcBef>
                <a:spcPts val="360"/>
              </a:spcBef>
              <a:spcAft>
                <a:spcPts val="0"/>
              </a:spcAft>
              <a:buSzPct val="25000"/>
              <a:buNone/>
            </a:pPr>
            <a:r>
              <a:rPr b="0" baseline="0" i="0" lang="en-US" sz="1200" u="none" cap="none" strike="noStrike">
                <a:solidFill>
                  <a:schemeClr val="dk1"/>
                </a:solidFill>
                <a:latin typeface="Arial"/>
                <a:ea typeface="Arial"/>
                <a:cs typeface="Arial"/>
                <a:sym typeface="Arial"/>
              </a:rPr>
              <a:t>· Sub-Object Class: null</a:t>
            </a:r>
          </a:p>
          <a:p>
            <a:pPr indent="0" lvl="0" marL="0" marR="0" rtl="0" algn="l">
              <a:spcBef>
                <a:spcPts val="360"/>
              </a:spcBef>
              <a:spcAft>
                <a:spcPts val="0"/>
              </a:spcAft>
              <a:buNone/>
            </a:pPr>
            <a:r>
              <a:t/>
            </a:r>
            <a:endParaRPr b="0" baseline="0" i="0" sz="1200" u="none" cap="none" strike="noStrike">
              <a:solidFill>
                <a:schemeClr val="dk1"/>
              </a:solidFill>
              <a:latin typeface="Arial"/>
              <a:ea typeface="Arial"/>
              <a:cs typeface="Arial"/>
              <a:sym typeface="Arial"/>
            </a:endParaRPr>
          </a:p>
          <a:p>
            <a:pPr indent="0" lvl="0" marL="0" marR="0" rtl="0" algn="l">
              <a:spcBef>
                <a:spcPts val="360"/>
              </a:spcBef>
              <a:spcAft>
                <a:spcPts val="0"/>
              </a:spcAft>
              <a:buSzPct val="25000"/>
              <a:buNone/>
            </a:pPr>
            <a:r>
              <a:rPr b="0" baseline="0" i="0" lang="en-US" sz="1200" u="none" cap="none" strike="noStrike">
                <a:solidFill>
                  <a:schemeClr val="dk1"/>
                </a:solidFill>
                <a:latin typeface="Arial"/>
                <a:ea typeface="Arial"/>
                <a:cs typeface="Arial"/>
                <a:sym typeface="Arial"/>
              </a:rPr>
              <a:t>On non-Federal AFL SVs:</a:t>
            </a:r>
          </a:p>
          <a:p>
            <a:pPr indent="0" lvl="0" marL="0" marR="0" rtl="0" algn="l">
              <a:spcBef>
                <a:spcPts val="360"/>
              </a:spcBef>
              <a:spcAft>
                <a:spcPts val="0"/>
              </a:spcAft>
              <a:buSzPct val="25000"/>
              <a:buNone/>
            </a:pPr>
            <a:r>
              <a:rPr b="0" baseline="0" i="0" lang="en-US" sz="1200" u="none" cap="none" strike="noStrike">
                <a:solidFill>
                  <a:schemeClr val="dk1"/>
                </a:solidFill>
                <a:latin typeface="Arial"/>
                <a:ea typeface="Arial"/>
                <a:cs typeface="Arial"/>
                <a:sym typeface="Arial"/>
              </a:rPr>
              <a:t>· Transaction Event: GL Transfer</a:t>
            </a:r>
          </a:p>
          <a:p>
            <a:pPr indent="0" lvl="0" marL="0" marR="0" rtl="0" algn="l">
              <a:spcBef>
                <a:spcPts val="360"/>
              </a:spcBef>
              <a:spcAft>
                <a:spcPts val="0"/>
              </a:spcAft>
              <a:buSzPct val="25000"/>
              <a:buNone/>
            </a:pPr>
            <a:r>
              <a:rPr b="0" baseline="0" i="0" lang="en-US" sz="1200" u="none" cap="none" strike="noStrike">
                <a:solidFill>
                  <a:schemeClr val="dk1"/>
                </a:solidFill>
                <a:latin typeface="Arial"/>
                <a:ea typeface="Arial"/>
                <a:cs typeface="Arial"/>
                <a:sym typeface="Arial"/>
              </a:rPr>
              <a:t>· Increase/Decrease Indicator: Increase</a:t>
            </a:r>
          </a:p>
          <a:p>
            <a:pPr indent="0" lvl="0" marL="0" marR="0" rtl="0" algn="l">
              <a:spcBef>
                <a:spcPts val="360"/>
              </a:spcBef>
              <a:spcAft>
                <a:spcPts val="0"/>
              </a:spcAft>
              <a:buSzPct val="25000"/>
              <a:buNone/>
            </a:pPr>
            <a:r>
              <a:rPr b="0" baseline="0" i="0" lang="en-US" sz="1200" u="none" cap="none" strike="noStrike">
                <a:solidFill>
                  <a:schemeClr val="dk1"/>
                </a:solidFill>
                <a:latin typeface="Arial"/>
                <a:ea typeface="Arial"/>
                <a:cs typeface="Arial"/>
                <a:sym typeface="Arial"/>
              </a:rPr>
              <a:t>· Revenue Source Code: null</a:t>
            </a:r>
          </a:p>
          <a:p>
            <a:pPr indent="0" lvl="0" marL="0" marR="0" rtl="0" algn="l">
              <a:spcBef>
                <a:spcPts val="360"/>
              </a:spcBef>
              <a:spcAft>
                <a:spcPts val="0"/>
              </a:spcAft>
              <a:buSzPct val="25000"/>
              <a:buNone/>
            </a:pPr>
            <a:r>
              <a:rPr b="0" baseline="0" i="0" lang="en-US" sz="1200" u="none" cap="none" strike="noStrike">
                <a:solidFill>
                  <a:schemeClr val="dk1"/>
                </a:solidFill>
                <a:latin typeface="Arial"/>
                <a:ea typeface="Arial"/>
                <a:cs typeface="Arial"/>
                <a:sym typeface="Arial"/>
              </a:rPr>
              <a:t>· Sub-Object Class: Default value of T01</a:t>
            </a:r>
          </a:p>
        </p:txBody>
      </p:sp>
      <p:sp>
        <p:nvSpPr>
          <p:cNvPr id="1118" name="Shape 111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4" name="Shape 1124"/>
        <p:cNvGrpSpPr/>
        <p:nvPr/>
      </p:nvGrpSpPr>
      <p:grpSpPr>
        <a:xfrm>
          <a:off x="0" y="0"/>
          <a:ext cx="0" cy="0"/>
          <a:chOff x="0" y="0"/>
          <a:chExt cx="0" cy="0"/>
        </a:xfrm>
      </p:grpSpPr>
      <p:sp>
        <p:nvSpPr>
          <p:cNvPr id="1125" name="Shape 112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126" name="Shape 112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4" name="Shape 1134"/>
        <p:cNvGrpSpPr/>
        <p:nvPr/>
      </p:nvGrpSpPr>
      <p:grpSpPr>
        <a:xfrm>
          <a:off x="0" y="0"/>
          <a:ext cx="0" cy="0"/>
          <a:chOff x="0" y="0"/>
          <a:chExt cx="0" cy="0"/>
        </a:xfrm>
      </p:grpSpPr>
      <p:sp>
        <p:nvSpPr>
          <p:cNvPr id="1135" name="Shape 113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136" name="Shape 113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52" name="Shape 25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253" name="Shape 25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5" name="Shape 1145"/>
        <p:cNvGrpSpPr/>
        <p:nvPr/>
      </p:nvGrpSpPr>
      <p:grpSpPr>
        <a:xfrm>
          <a:off x="0" y="0"/>
          <a:ext cx="0" cy="0"/>
          <a:chOff x="0" y="0"/>
          <a:chExt cx="0" cy="0"/>
        </a:xfrm>
      </p:grpSpPr>
      <p:sp>
        <p:nvSpPr>
          <p:cNvPr id="1146" name="Shape 114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147" name="Shape 114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5" name="Shape 1155"/>
        <p:cNvGrpSpPr/>
        <p:nvPr/>
      </p:nvGrpSpPr>
      <p:grpSpPr>
        <a:xfrm>
          <a:off x="0" y="0"/>
          <a:ext cx="0" cy="0"/>
          <a:chOff x="0" y="0"/>
          <a:chExt cx="0" cy="0"/>
        </a:xfrm>
      </p:grpSpPr>
      <p:sp>
        <p:nvSpPr>
          <p:cNvPr id="1156" name="Shape 115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57" name="Shape 115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58" name="Shape 115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6" name="Shape 1166"/>
        <p:cNvGrpSpPr/>
        <p:nvPr/>
      </p:nvGrpSpPr>
      <p:grpSpPr>
        <a:xfrm>
          <a:off x="0" y="0"/>
          <a:ext cx="0" cy="0"/>
          <a:chOff x="0" y="0"/>
          <a:chExt cx="0" cy="0"/>
        </a:xfrm>
      </p:grpSpPr>
      <p:sp>
        <p:nvSpPr>
          <p:cNvPr id="1167" name="Shape 116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68" name="Shape 116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69" name="Shape 116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8" name="Shape 1178"/>
        <p:cNvGrpSpPr/>
        <p:nvPr/>
      </p:nvGrpSpPr>
      <p:grpSpPr>
        <a:xfrm>
          <a:off x="0" y="0"/>
          <a:ext cx="0" cy="0"/>
          <a:chOff x="0" y="0"/>
          <a:chExt cx="0" cy="0"/>
        </a:xfrm>
      </p:grpSpPr>
      <p:sp>
        <p:nvSpPr>
          <p:cNvPr id="1179" name="Shape 117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80" name="Shape 118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81" name="Shape 118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7" name="Shape 1187"/>
        <p:cNvGrpSpPr/>
        <p:nvPr/>
      </p:nvGrpSpPr>
      <p:grpSpPr>
        <a:xfrm>
          <a:off x="0" y="0"/>
          <a:ext cx="0" cy="0"/>
          <a:chOff x="0" y="0"/>
          <a:chExt cx="0" cy="0"/>
        </a:xfrm>
      </p:grpSpPr>
      <p:sp>
        <p:nvSpPr>
          <p:cNvPr id="1188" name="Shape 118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189" name="Shape 118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4" name="Shape 1194"/>
        <p:cNvGrpSpPr/>
        <p:nvPr/>
      </p:nvGrpSpPr>
      <p:grpSpPr>
        <a:xfrm>
          <a:off x="0" y="0"/>
          <a:ext cx="0" cy="0"/>
          <a:chOff x="0" y="0"/>
          <a:chExt cx="0" cy="0"/>
        </a:xfrm>
      </p:grpSpPr>
      <p:sp>
        <p:nvSpPr>
          <p:cNvPr id="1195" name="Shape 119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196" name="Shape 119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3" name="Shape 1203"/>
        <p:cNvGrpSpPr/>
        <p:nvPr/>
      </p:nvGrpSpPr>
      <p:grpSpPr>
        <a:xfrm>
          <a:off x="0" y="0"/>
          <a:ext cx="0" cy="0"/>
          <a:chOff x="0" y="0"/>
          <a:chExt cx="0" cy="0"/>
        </a:xfrm>
      </p:grpSpPr>
      <p:sp>
        <p:nvSpPr>
          <p:cNvPr id="1204" name="Shape 120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205" name="Shape 120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1" name="Shape 1211"/>
        <p:cNvGrpSpPr/>
        <p:nvPr/>
      </p:nvGrpSpPr>
      <p:grpSpPr>
        <a:xfrm>
          <a:off x="0" y="0"/>
          <a:ext cx="0" cy="0"/>
          <a:chOff x="0" y="0"/>
          <a:chExt cx="0" cy="0"/>
        </a:xfrm>
      </p:grpSpPr>
      <p:sp>
        <p:nvSpPr>
          <p:cNvPr id="1212" name="Shape 121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13" name="Shape 121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214" name="Shape 1214"/>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0" name="Shape 1220"/>
        <p:cNvGrpSpPr/>
        <p:nvPr/>
      </p:nvGrpSpPr>
      <p:grpSpPr>
        <a:xfrm>
          <a:off x="0" y="0"/>
          <a:ext cx="0" cy="0"/>
          <a:chOff x="0" y="0"/>
          <a:chExt cx="0" cy="0"/>
        </a:xfrm>
      </p:grpSpPr>
      <p:sp>
        <p:nvSpPr>
          <p:cNvPr id="1221" name="Shape 122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222" name="Shape 122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8" name="Shape 1228"/>
        <p:cNvGrpSpPr/>
        <p:nvPr/>
      </p:nvGrpSpPr>
      <p:grpSpPr>
        <a:xfrm>
          <a:off x="0" y="0"/>
          <a:ext cx="0" cy="0"/>
          <a:chOff x="0" y="0"/>
          <a:chExt cx="0" cy="0"/>
        </a:xfrm>
      </p:grpSpPr>
      <p:sp>
        <p:nvSpPr>
          <p:cNvPr id="1229" name="Shape 122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230" name="Shape 123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2.jpg"/><Relationship Id="rId4" Type="http://schemas.openxmlformats.org/officeDocument/2006/relationships/image" Target="../media/image03.jpg"/><Relationship Id="rId5" Type="http://schemas.openxmlformats.org/officeDocument/2006/relationships/image" Target="../media/image0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 Id="rId3" Type="http://schemas.openxmlformats.org/officeDocument/2006/relationships/image" Target="../media/image02.jpg"/><Relationship Id="rId4" Type="http://schemas.openxmlformats.org/officeDocument/2006/relationships/image" Target="../media/image03.jpg"/><Relationship Id="rId5" Type="http://schemas.openxmlformats.org/officeDocument/2006/relationships/image" Target="../media/image04.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1" name="Shape 21"/>
        <p:cNvGrpSpPr/>
        <p:nvPr/>
      </p:nvGrpSpPr>
      <p:grpSpPr>
        <a:xfrm>
          <a:off x="0" y="0"/>
          <a:ext cx="0" cy="0"/>
          <a:chOff x="0" y="0"/>
          <a:chExt cx="0" cy="0"/>
        </a:xfrm>
      </p:grpSpPr>
      <p:pic>
        <p:nvPicPr>
          <p:cNvPr id="22" name="Shape 22"/>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23" name="Shape 23"/>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24" name="Shape 24"/>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25" name="Shape 25"/>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26" name="Shape 26"/>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27" name="Shape 27"/>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28" name="Shape 28"/>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3200" u="none" cap="none" strike="noStrike">
                <a:solidFill>
                  <a:schemeClr val="dk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29" name="Shape 29"/>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l">
              <a:spcBef>
                <a:spcPts val="400"/>
              </a:spcBef>
              <a:spcAft>
                <a:spcPts val="0"/>
              </a:spcAft>
              <a:buClr>
                <a:srgbClr val="AF242B"/>
              </a:buClr>
              <a:buFont typeface="Noto Sans Symbols"/>
              <a:buNone/>
              <a:defRPr b="0" baseline="0" i="0" sz="20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30" name="Shape 30"/>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4" name="Shape 74"/>
        <p:cNvGrpSpPr/>
        <p:nvPr/>
      </p:nvGrpSpPr>
      <p:grpSpPr>
        <a:xfrm>
          <a:off x="0" y="0"/>
          <a:ext cx="0" cy="0"/>
          <a:chOff x="0" y="0"/>
          <a:chExt cx="0" cy="0"/>
        </a:xfrm>
      </p:grpSpPr>
      <p:sp>
        <p:nvSpPr>
          <p:cNvPr id="75" name="Shape 75"/>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76" name="Shape 76"/>
          <p:cNvSpPr txBox="1"/>
          <p:nvPr>
            <p:ph idx="1" type="body"/>
          </p:nvPr>
        </p:nvSpPr>
        <p:spPr>
          <a:xfrm rot="5400000">
            <a:off x="2564607" y="-243681"/>
            <a:ext cx="4525961" cy="8229600"/>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77" name="Shape 7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9" name="Shape 79"/>
        <p:cNvGrpSpPr/>
        <p:nvPr/>
      </p:nvGrpSpPr>
      <p:grpSpPr>
        <a:xfrm>
          <a:off x="0" y="0"/>
          <a:ext cx="0" cy="0"/>
          <a:chOff x="0" y="0"/>
          <a:chExt cx="0" cy="0"/>
        </a:xfrm>
      </p:grpSpPr>
      <p:sp>
        <p:nvSpPr>
          <p:cNvPr id="80" name="Shape 80"/>
          <p:cNvSpPr txBox="1"/>
          <p:nvPr>
            <p:ph type="title"/>
          </p:nvPr>
        </p:nvSpPr>
        <p:spPr>
          <a:xfrm rot="5400000">
            <a:off x="4980782" y="2172493"/>
            <a:ext cx="5802311" cy="2120899"/>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81" name="Shape 81"/>
          <p:cNvSpPr txBox="1"/>
          <p:nvPr>
            <p:ph idx="1" type="body"/>
          </p:nvPr>
        </p:nvSpPr>
        <p:spPr>
          <a:xfrm rot="5400000">
            <a:off x="661194" y="126206"/>
            <a:ext cx="5802311" cy="6213475"/>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82" name="Shape 8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84" name="Shape 84"/>
        <p:cNvGrpSpPr/>
        <p:nvPr/>
      </p:nvGrpSpPr>
      <p:grpSpPr>
        <a:xfrm>
          <a:off x="0" y="0"/>
          <a:ext cx="0" cy="0"/>
          <a:chOff x="0" y="0"/>
          <a:chExt cx="0" cy="0"/>
        </a:xfrm>
      </p:grpSpPr>
      <p:sp>
        <p:nvSpPr>
          <p:cNvPr id="85" name="Shape 85"/>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86" name="Shape 8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7" name="Shape 87"/>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88" name="Shape 88"/>
        <p:cNvGrpSpPr/>
        <p:nvPr/>
      </p:nvGrpSpPr>
      <p:grpSpPr>
        <a:xfrm>
          <a:off x="0" y="0"/>
          <a:ext cx="0" cy="0"/>
          <a:chOff x="0" y="0"/>
          <a:chExt cx="0" cy="0"/>
        </a:xfrm>
      </p:grpSpPr>
      <p:sp>
        <p:nvSpPr>
          <p:cNvPr id="89" name="Shape 89"/>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90" name="Shape 9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91" name="Shape 91"/>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7" name="Shape 117"/>
        <p:cNvGrpSpPr/>
        <p:nvPr/>
      </p:nvGrpSpPr>
      <p:grpSpPr>
        <a:xfrm>
          <a:off x="0" y="0"/>
          <a:ext cx="0" cy="0"/>
          <a:chOff x="0" y="0"/>
          <a:chExt cx="0" cy="0"/>
        </a:xfrm>
      </p:grpSpPr>
      <p:sp>
        <p:nvSpPr>
          <p:cNvPr id="118" name="Shape 118"/>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19" name="Shape 119"/>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20" name="Shape 12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2" name="Shape 122"/>
        <p:cNvGrpSpPr/>
        <p:nvPr/>
      </p:nvGrpSpPr>
      <p:grpSpPr>
        <a:xfrm>
          <a:off x="0" y="0"/>
          <a:ext cx="0" cy="0"/>
          <a:chOff x="0" y="0"/>
          <a:chExt cx="0" cy="0"/>
        </a:xfrm>
      </p:grpSpPr>
      <p:sp>
        <p:nvSpPr>
          <p:cNvPr id="123" name="Shape 123"/>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24" name="Shape 124"/>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125" name="Shape 12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26" name="Shape 126"/>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7" name="Shape 127"/>
        <p:cNvGrpSpPr/>
        <p:nvPr/>
      </p:nvGrpSpPr>
      <p:grpSpPr>
        <a:xfrm>
          <a:off x="0" y="0"/>
          <a:ext cx="0" cy="0"/>
          <a:chOff x="0" y="0"/>
          <a:chExt cx="0" cy="0"/>
        </a:xfrm>
      </p:grpSpPr>
      <p:pic>
        <p:nvPicPr>
          <p:cNvPr id="128" name="Shape 128"/>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129" name="Shape 129"/>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130" name="Shape 130"/>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131" name="Shape 131"/>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132" name="Shape 132"/>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133" name="Shape 133"/>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134" name="Shape 134"/>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3200" u="none" cap="none" strike="noStrike">
                <a:solidFill>
                  <a:schemeClr val="dk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135" name="Shape 135"/>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l">
              <a:spcBef>
                <a:spcPts val="400"/>
              </a:spcBef>
              <a:spcAft>
                <a:spcPts val="0"/>
              </a:spcAft>
              <a:buClr>
                <a:srgbClr val="AF242B"/>
              </a:buClr>
              <a:buFont typeface="Noto Sans Symbols"/>
              <a:buNone/>
              <a:defRPr b="0" baseline="0" i="0" sz="20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136" name="Shape 136"/>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37" name="Shape 137"/>
        <p:cNvGrpSpPr/>
        <p:nvPr/>
      </p:nvGrpSpPr>
      <p:grpSpPr>
        <a:xfrm>
          <a:off x="0" y="0"/>
          <a:ext cx="0" cy="0"/>
          <a:chOff x="0" y="0"/>
          <a:chExt cx="0" cy="0"/>
        </a:xfrm>
      </p:grpSpPr>
      <p:sp>
        <p:nvSpPr>
          <p:cNvPr id="138" name="Shape 138"/>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9" name="Shape 139"/>
          <p:cNvSpPr txBox="1"/>
          <p:nvPr>
            <p:ph idx="1" type="body"/>
          </p:nvPr>
        </p:nvSpPr>
        <p:spPr>
          <a:xfrm>
            <a:off x="712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40" name="Shape 140"/>
          <p:cNvSpPr txBox="1"/>
          <p:nvPr>
            <p:ph idx="2" type="body"/>
          </p:nvPr>
        </p:nvSpPr>
        <p:spPr>
          <a:xfrm>
            <a:off x="4903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41" name="Shape 141"/>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2" name="Shape 142"/>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3" name="Shape 143"/>
        <p:cNvGrpSpPr/>
        <p:nvPr/>
      </p:nvGrpSpPr>
      <p:grpSpPr>
        <a:xfrm>
          <a:off x="0" y="0"/>
          <a:ext cx="0" cy="0"/>
          <a:chOff x="0" y="0"/>
          <a:chExt cx="0" cy="0"/>
        </a:xfrm>
      </p:grpSpPr>
      <p:sp>
        <p:nvSpPr>
          <p:cNvPr id="144" name="Shape 14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spcBef>
                <a:spcPts val="0"/>
              </a:spcBef>
              <a:defRPr/>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45" name="Shape 145"/>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46" name="Shape 146"/>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47" name="Shape 147"/>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48" name="Shape 148"/>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49" name="Shape 14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50" name="Shape 150"/>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51" name="Shape 151"/>
        <p:cNvGrpSpPr/>
        <p:nvPr/>
      </p:nvGrpSpPr>
      <p:grpSpPr>
        <a:xfrm>
          <a:off x="0" y="0"/>
          <a:ext cx="0" cy="0"/>
          <a:chOff x="0" y="0"/>
          <a:chExt cx="0" cy="0"/>
        </a:xfrm>
      </p:grpSpPr>
      <p:sp>
        <p:nvSpPr>
          <p:cNvPr id="152" name="Shape 152"/>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53" name="Shape 15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54" name="Shape 154"/>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1" name="Shape 31"/>
        <p:cNvGrpSpPr/>
        <p:nvPr/>
      </p:nvGrpSpPr>
      <p:grpSpPr>
        <a:xfrm>
          <a:off x="0" y="0"/>
          <a:ext cx="0" cy="0"/>
          <a:chOff x="0" y="0"/>
          <a:chExt cx="0" cy="0"/>
        </a:xfrm>
      </p:grpSpPr>
      <p:sp>
        <p:nvSpPr>
          <p:cNvPr id="32" name="Shape 32"/>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3" name="Shape 33"/>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34" name="Shape 3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5" name="Shape 155"/>
        <p:cNvGrpSpPr/>
        <p:nvPr/>
      </p:nvGrpSpPr>
      <p:grpSpPr>
        <a:xfrm>
          <a:off x="0" y="0"/>
          <a:ext cx="0" cy="0"/>
          <a:chOff x="0" y="0"/>
          <a:chExt cx="0" cy="0"/>
        </a:xfrm>
      </p:grpSpPr>
      <p:sp>
        <p:nvSpPr>
          <p:cNvPr id="156" name="Shape 15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57" name="Shape 157"/>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58" name="Shape 158"/>
        <p:cNvGrpSpPr/>
        <p:nvPr/>
      </p:nvGrpSpPr>
      <p:grpSpPr>
        <a:xfrm>
          <a:off x="0" y="0"/>
          <a:ext cx="0" cy="0"/>
          <a:chOff x="0" y="0"/>
          <a:chExt cx="0" cy="0"/>
        </a:xfrm>
      </p:grpSpPr>
      <p:sp>
        <p:nvSpPr>
          <p:cNvPr id="159" name="Shape 159"/>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60" name="Shape 16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161" name="Shape 16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162" name="Shape 16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63" name="Shape 163"/>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4" name="Shape 164"/>
        <p:cNvGrpSpPr/>
        <p:nvPr/>
      </p:nvGrpSpPr>
      <p:grpSpPr>
        <a:xfrm>
          <a:off x="0" y="0"/>
          <a:ext cx="0" cy="0"/>
          <a:chOff x="0" y="0"/>
          <a:chExt cx="0" cy="0"/>
        </a:xfrm>
      </p:grpSpPr>
      <p:sp>
        <p:nvSpPr>
          <p:cNvPr id="165" name="Shape 165"/>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66" name="Shape 166"/>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1" baseline="0" i="0" sz="3200" u="none" cap="none" strike="noStrike">
                <a:solidFill>
                  <a:schemeClr val="dk1"/>
                </a:solidFill>
                <a:latin typeface="Arial"/>
                <a:ea typeface="Arial"/>
                <a:cs typeface="Arial"/>
                <a:sym typeface="Arial"/>
              </a:defRPr>
            </a:lvl1pPr>
            <a:lvl2pPr indent="0" marL="457200" marR="0" rtl="0" algn="l">
              <a:spcBef>
                <a:spcPts val="0"/>
              </a:spcBef>
              <a:spcAft>
                <a:spcPts val="0"/>
              </a:spcAft>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spcAft>
                <a:spcPts val="0"/>
              </a:spcAft>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167" name="Shape 167"/>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168" name="Shape 16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69" name="Shape 169"/>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70" name="Shape 170"/>
        <p:cNvGrpSpPr/>
        <p:nvPr/>
      </p:nvGrpSpPr>
      <p:grpSpPr>
        <a:xfrm>
          <a:off x="0" y="0"/>
          <a:ext cx="0" cy="0"/>
          <a:chOff x="0" y="0"/>
          <a:chExt cx="0" cy="0"/>
        </a:xfrm>
      </p:grpSpPr>
      <p:sp>
        <p:nvSpPr>
          <p:cNvPr id="171" name="Shape 171"/>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72" name="Shape 172"/>
          <p:cNvSpPr txBox="1"/>
          <p:nvPr>
            <p:ph idx="1" type="body"/>
          </p:nvPr>
        </p:nvSpPr>
        <p:spPr>
          <a:xfrm rot="5400000">
            <a:off x="2564607" y="-243681"/>
            <a:ext cx="4525961" cy="8229600"/>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73" name="Shape 17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74" name="Shape 174"/>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75" name="Shape 175"/>
        <p:cNvGrpSpPr/>
        <p:nvPr/>
      </p:nvGrpSpPr>
      <p:grpSpPr>
        <a:xfrm>
          <a:off x="0" y="0"/>
          <a:ext cx="0" cy="0"/>
          <a:chOff x="0" y="0"/>
          <a:chExt cx="0" cy="0"/>
        </a:xfrm>
      </p:grpSpPr>
      <p:sp>
        <p:nvSpPr>
          <p:cNvPr id="176" name="Shape 176"/>
          <p:cNvSpPr txBox="1"/>
          <p:nvPr>
            <p:ph type="title"/>
          </p:nvPr>
        </p:nvSpPr>
        <p:spPr>
          <a:xfrm rot="5400000">
            <a:off x="4980782" y="2172493"/>
            <a:ext cx="5802311" cy="2120899"/>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77" name="Shape 177"/>
          <p:cNvSpPr txBox="1"/>
          <p:nvPr>
            <p:ph idx="1" type="body"/>
          </p:nvPr>
        </p:nvSpPr>
        <p:spPr>
          <a:xfrm rot="5400000">
            <a:off x="661194" y="126206"/>
            <a:ext cx="5802311" cy="6213475"/>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78" name="Shape 17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79" name="Shape 179"/>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180" name="Shape 180"/>
        <p:cNvGrpSpPr/>
        <p:nvPr/>
      </p:nvGrpSpPr>
      <p:grpSpPr>
        <a:xfrm>
          <a:off x="0" y="0"/>
          <a:ext cx="0" cy="0"/>
          <a:chOff x="0" y="0"/>
          <a:chExt cx="0" cy="0"/>
        </a:xfrm>
      </p:grpSpPr>
      <p:sp>
        <p:nvSpPr>
          <p:cNvPr id="181" name="Shape 181"/>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82" name="Shape 18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83" name="Shape 183"/>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184" name="Shape 184"/>
        <p:cNvGrpSpPr/>
        <p:nvPr/>
      </p:nvGrpSpPr>
      <p:grpSpPr>
        <a:xfrm>
          <a:off x="0" y="0"/>
          <a:ext cx="0" cy="0"/>
          <a:chOff x="0" y="0"/>
          <a:chExt cx="0" cy="0"/>
        </a:xfrm>
      </p:grpSpPr>
      <p:sp>
        <p:nvSpPr>
          <p:cNvPr id="185" name="Shape 185"/>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86" name="Shape 18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87" name="Shape 187"/>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6" name="Shape 36"/>
        <p:cNvGrpSpPr/>
        <p:nvPr/>
      </p:nvGrpSpPr>
      <p:grpSpPr>
        <a:xfrm>
          <a:off x="0" y="0"/>
          <a:ext cx="0" cy="0"/>
          <a:chOff x="0" y="0"/>
          <a:chExt cx="0" cy="0"/>
        </a:xfrm>
      </p:grpSpPr>
      <p:sp>
        <p:nvSpPr>
          <p:cNvPr id="37" name="Shape 37"/>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38" name="Shape 38"/>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39" name="Shape 3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0" name="Shape 40"/>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1" name="Shape 41"/>
        <p:cNvGrpSpPr/>
        <p:nvPr/>
      </p:nvGrpSpPr>
      <p:grpSpPr>
        <a:xfrm>
          <a:off x="0" y="0"/>
          <a:ext cx="0" cy="0"/>
          <a:chOff x="0" y="0"/>
          <a:chExt cx="0" cy="0"/>
        </a:xfrm>
      </p:grpSpPr>
      <p:sp>
        <p:nvSpPr>
          <p:cNvPr id="42" name="Shape 42"/>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43" name="Shape 43"/>
          <p:cNvSpPr txBox="1"/>
          <p:nvPr>
            <p:ph idx="1" type="body"/>
          </p:nvPr>
        </p:nvSpPr>
        <p:spPr>
          <a:xfrm>
            <a:off x="712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44" name="Shape 44"/>
          <p:cNvSpPr txBox="1"/>
          <p:nvPr>
            <p:ph idx="2" type="body"/>
          </p:nvPr>
        </p:nvSpPr>
        <p:spPr>
          <a:xfrm>
            <a:off x="4903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45" name="Shape 4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spcBef>
                <a:spcPts val="0"/>
              </a:spcBef>
              <a:defRPr/>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49" name="Shape 49"/>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50" name="Shape 50"/>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51" name="Shape 51"/>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52" name="Shape 52"/>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53" name="Shape 5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54" name="Shape 54"/>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5" name="Shape 55"/>
        <p:cNvGrpSpPr/>
        <p:nvPr/>
      </p:nvGrpSpPr>
      <p:grpSpPr>
        <a:xfrm>
          <a:off x="0" y="0"/>
          <a:ext cx="0" cy="0"/>
          <a:chOff x="0" y="0"/>
          <a:chExt cx="0" cy="0"/>
        </a:xfrm>
      </p:grpSpPr>
      <p:sp>
        <p:nvSpPr>
          <p:cNvPr id="56" name="Shape 56"/>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57" name="Shape 5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9" name="Shape 59"/>
        <p:cNvGrpSpPr/>
        <p:nvPr/>
      </p:nvGrpSpPr>
      <p:grpSpPr>
        <a:xfrm>
          <a:off x="0" y="0"/>
          <a:ext cx="0" cy="0"/>
          <a:chOff x="0" y="0"/>
          <a:chExt cx="0" cy="0"/>
        </a:xfrm>
      </p:grpSpPr>
      <p:sp>
        <p:nvSpPr>
          <p:cNvPr id="60" name="Shape 6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2" name="Shape 62"/>
        <p:cNvGrpSpPr/>
        <p:nvPr/>
      </p:nvGrpSpPr>
      <p:grpSpPr>
        <a:xfrm>
          <a:off x="0" y="0"/>
          <a:ext cx="0" cy="0"/>
          <a:chOff x="0" y="0"/>
          <a:chExt cx="0" cy="0"/>
        </a:xfrm>
      </p:grpSpPr>
      <p:sp>
        <p:nvSpPr>
          <p:cNvPr id="63" name="Shape 63"/>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64" name="Shape 64"/>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65" name="Shape 65"/>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66" name="Shape 6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8" name="Shape 68"/>
        <p:cNvGrpSpPr/>
        <p:nvPr/>
      </p:nvGrpSpPr>
      <p:grpSpPr>
        <a:xfrm>
          <a:off x="0" y="0"/>
          <a:ext cx="0" cy="0"/>
          <a:chOff x="0" y="0"/>
          <a:chExt cx="0" cy="0"/>
        </a:xfrm>
      </p:grpSpPr>
      <p:sp>
        <p:nvSpPr>
          <p:cNvPr id="69" name="Shape 69"/>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70" name="Shape 70"/>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1" baseline="0" i="0" sz="3200" u="none" cap="none" strike="noStrike">
                <a:solidFill>
                  <a:schemeClr val="dk1"/>
                </a:solidFill>
                <a:latin typeface="Arial"/>
                <a:ea typeface="Arial"/>
                <a:cs typeface="Arial"/>
                <a:sym typeface="Arial"/>
              </a:defRPr>
            </a:lvl1pPr>
            <a:lvl2pPr indent="0" marL="457200" marR="0" rtl="0" algn="l">
              <a:spcBef>
                <a:spcPts val="0"/>
              </a:spcBef>
              <a:spcAft>
                <a:spcPts val="0"/>
              </a:spcAft>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spcAft>
                <a:spcPts val="0"/>
              </a:spcAft>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71" name="Shape 71"/>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72" name="Shape 7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00.jpg"/><Relationship Id="rId2" Type="http://schemas.openxmlformats.org/officeDocument/2006/relationships/image" Target="../media/image05.png"/><Relationship Id="rId3" Type="http://schemas.openxmlformats.org/officeDocument/2006/relationships/image" Target="../media/image04.jpg"/><Relationship Id="rId4" Type="http://schemas.openxmlformats.org/officeDocument/2006/relationships/image" Target="../media/image03.jp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6" Type="http://schemas.openxmlformats.org/officeDocument/2006/relationships/slideLayout" Target="../slideLayouts/slideLayout2.xml"/><Relationship Id="rId18" Type="http://schemas.openxmlformats.org/officeDocument/2006/relationships/theme" Target="../theme/theme1.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00.jpg"/><Relationship Id="rId2" Type="http://schemas.openxmlformats.org/officeDocument/2006/relationships/image" Target="../media/image05.png"/><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pic>
        <p:nvPicPr>
          <p:cNvPr id="9" name="Shape 9"/>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0" name="Shape 10"/>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1" name="Shape 11"/>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2" name="Shape 12"/>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3" name="Shape 1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5" name="Shape 15"/>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grpSp>
        <p:nvGrpSpPr>
          <p:cNvPr id="16" name="Shape 16"/>
          <p:cNvGrpSpPr/>
          <p:nvPr/>
        </p:nvGrpSpPr>
        <p:grpSpPr>
          <a:xfrm>
            <a:off x="6262688" y="71438"/>
            <a:ext cx="2808287" cy="936624"/>
            <a:chOff x="2788" y="1321"/>
            <a:chExt cx="1768" cy="589"/>
          </a:xfrm>
        </p:grpSpPr>
        <p:sp>
          <p:nvSpPr>
            <p:cNvPr id="17" name="Shape 17"/>
            <p:cNvSpPr/>
            <p:nvPr/>
          </p:nvSpPr>
          <p:spPr>
            <a:xfrm>
              <a:off x="2788" y="1321"/>
              <a:ext cx="1768" cy="589"/>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grpSp>
          <p:nvGrpSpPr>
            <p:cNvPr id="18" name="Shape 18"/>
            <p:cNvGrpSpPr/>
            <p:nvPr/>
          </p:nvGrpSpPr>
          <p:grpSpPr>
            <a:xfrm>
              <a:off x="2789" y="1321"/>
              <a:ext cx="1768" cy="587"/>
              <a:chOff x="1382" y="1434"/>
              <a:chExt cx="1768" cy="587"/>
            </a:xfrm>
          </p:grpSpPr>
          <p:pic>
            <p:nvPicPr>
              <p:cNvPr id="19" name="Shape 19"/>
              <p:cNvPicPr preferRelativeResize="0"/>
              <p:nvPr/>
            </p:nvPicPr>
            <p:blipFill rotWithShape="1">
              <a:blip r:embed="rId3">
                <a:alphaModFix/>
              </a:blip>
              <a:srcRect b="0" l="13982" r="258" t="0"/>
              <a:stretch/>
            </p:blipFill>
            <p:spPr>
              <a:xfrm>
                <a:off x="1382" y="1456"/>
                <a:ext cx="929" cy="544"/>
              </a:xfrm>
              <a:prstGeom prst="rect">
                <a:avLst/>
              </a:prstGeom>
              <a:noFill/>
              <a:ln>
                <a:noFill/>
              </a:ln>
            </p:spPr>
          </p:pic>
          <p:pic>
            <p:nvPicPr>
              <p:cNvPr id="20" name="Shape 20"/>
              <p:cNvPicPr preferRelativeResize="0"/>
              <p:nvPr/>
            </p:nvPicPr>
            <p:blipFill rotWithShape="1">
              <a:blip r:embed="rId4">
                <a:alphaModFix/>
              </a:blip>
              <a:srcRect b="0" l="0" r="0" t="0"/>
              <a:stretch/>
            </p:blipFill>
            <p:spPr>
              <a:xfrm>
                <a:off x="2312" y="1434"/>
                <a:ext cx="838" cy="587"/>
              </a:xfrm>
              <a:prstGeom prst="rect">
                <a:avLst/>
              </a:prstGeom>
              <a:noFill/>
              <a:ln>
                <a:noFill/>
              </a:ln>
            </p:spPr>
          </p:pic>
        </p:grpSp>
      </p:gr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9" name="Shape 109"/>
        <p:cNvGrpSpPr/>
        <p:nvPr/>
      </p:nvGrpSpPr>
      <p:grpSpPr>
        <a:xfrm>
          <a:off x="0" y="0"/>
          <a:ext cx="0" cy="0"/>
          <a:chOff x="0" y="0"/>
          <a:chExt cx="0" cy="0"/>
        </a:xfrm>
      </p:grpSpPr>
      <p:pic>
        <p:nvPicPr>
          <p:cNvPr id="110" name="Shape 110"/>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11" name="Shape 111"/>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12" name="Shape 112"/>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13" name="Shape 113"/>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14" name="Shape 11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15" name="Shape 115"/>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16" name="Shape 116"/>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5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5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57.png"/><Relationship Id="rId4" Type="http://schemas.openxmlformats.org/officeDocument/2006/relationships/image" Target="../media/image56.png"/><Relationship Id="rId5" Type="http://schemas.openxmlformats.org/officeDocument/2006/relationships/image" Target="../media/image58.png"/><Relationship Id="rId6" Type="http://schemas.openxmlformats.org/officeDocument/2006/relationships/image" Target="../media/image59.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61.png"/><Relationship Id="rId4" Type="http://schemas.openxmlformats.org/officeDocument/2006/relationships/image" Target="../media/image8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 Id="rId3" Type="http://schemas.openxmlformats.org/officeDocument/2006/relationships/image" Target="../media/image64.png"/><Relationship Id="rId4" Type="http://schemas.openxmlformats.org/officeDocument/2006/relationships/image" Target="../media/image6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 Id="rId3" Type="http://schemas.openxmlformats.org/officeDocument/2006/relationships/image" Target="../media/image6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4.xml"/><Relationship Id="rId3" Type="http://schemas.openxmlformats.org/officeDocument/2006/relationships/image" Target="../media/image6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 Id="rId3" Type="http://schemas.openxmlformats.org/officeDocument/2006/relationships/image" Target="../media/image67.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 Id="rId3" Type="http://schemas.openxmlformats.org/officeDocument/2006/relationships/image" Target="../media/image6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06.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3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 Id="rId3" Type="http://schemas.openxmlformats.org/officeDocument/2006/relationships/image" Target="../media/image68.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 Id="rId3" Type="http://schemas.openxmlformats.org/officeDocument/2006/relationships/image" Target="../media/image66.png"/><Relationship Id="rId4" Type="http://schemas.openxmlformats.org/officeDocument/2006/relationships/image" Target="../media/image7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2.xml"/><Relationship Id="rId3" Type="http://schemas.openxmlformats.org/officeDocument/2006/relationships/image" Target="../media/image7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6.xml"/><Relationship Id="rId3" Type="http://schemas.openxmlformats.org/officeDocument/2006/relationships/image" Target="../media/image7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7.xml"/><Relationship Id="rId3" Type="http://schemas.openxmlformats.org/officeDocument/2006/relationships/image" Target="../media/image72.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8.xml"/><Relationship Id="rId3" Type="http://schemas.openxmlformats.org/officeDocument/2006/relationships/image" Target="../media/image7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9.xml"/><Relationship Id="rId3" Type="http://schemas.openxmlformats.org/officeDocument/2006/relationships/image" Target="../media/image7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4.xml"/><Relationship Id="rId3" Type="http://schemas.openxmlformats.org/officeDocument/2006/relationships/image" Target="../media/image75.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5.xml"/><Relationship Id="rId3" Type="http://schemas.openxmlformats.org/officeDocument/2006/relationships/image" Target="../media/image78.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8.xml"/><Relationship Id="rId3" Type="http://schemas.openxmlformats.org/officeDocument/2006/relationships/image" Target="../media/image80.png"/><Relationship Id="rId4" Type="http://schemas.openxmlformats.org/officeDocument/2006/relationships/image" Target="../media/image79.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9.xml"/><Relationship Id="rId3" Type="http://schemas.openxmlformats.org/officeDocument/2006/relationships/image" Target="../media/image7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1.xml"/><Relationship Id="rId3" Type="http://schemas.openxmlformats.org/officeDocument/2006/relationships/image" Target="../media/image85.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2.xml"/><Relationship Id="rId3" Type="http://schemas.openxmlformats.org/officeDocument/2006/relationships/image" Target="../media/image82.png"/><Relationship Id="rId4" Type="http://schemas.openxmlformats.org/officeDocument/2006/relationships/image" Target="../media/image84.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0.xml"/><Relationship Id="rId3" Type="http://schemas.openxmlformats.org/officeDocument/2006/relationships/image" Target="../media/image86.png"/><Relationship Id="rId4" Type="http://schemas.openxmlformats.org/officeDocument/2006/relationships/image" Target="../media/image83.png"/><Relationship Id="rId5" Type="http://schemas.openxmlformats.org/officeDocument/2006/relationships/image" Target="../media/image88.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 Id="rId3" Type="http://schemas.openxmlformats.org/officeDocument/2006/relationships/image" Target="../media/image8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0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09.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36.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3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3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35.png"/><Relationship Id="rId4" Type="http://schemas.openxmlformats.org/officeDocument/2006/relationships/image" Target="../media/image32.jpg"/><Relationship Id="rId5" Type="http://schemas.openxmlformats.org/officeDocument/2006/relationships/image" Target="../media/image33.png"/><Relationship Id="rId6" Type="http://schemas.openxmlformats.org/officeDocument/2006/relationships/image" Target="../media/image43.png"/><Relationship Id="rId7" Type="http://schemas.openxmlformats.org/officeDocument/2006/relationships/image" Target="../media/image39.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32.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4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4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45.png"/><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44.png"/><Relationship Id="rId4" Type="http://schemas.openxmlformats.org/officeDocument/2006/relationships/image" Target="../media/image4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49.png"/><Relationship Id="rId4" Type="http://schemas.openxmlformats.org/officeDocument/2006/relationships/image" Target="../media/image4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image" Target="../media/image4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60.png"/><Relationship Id="rId4" Type="http://schemas.openxmlformats.org/officeDocument/2006/relationships/image" Target="../media/image5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 Id="rId3" Type="http://schemas.openxmlformats.org/officeDocument/2006/relationships/image" Target="../media/image5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5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ctrTitle"/>
          </p:nvPr>
        </p:nvSpPr>
        <p:spPr>
          <a:xfrm>
            <a:off x="2133600" y="1600200"/>
            <a:ext cx="7015163" cy="12954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3200" u="none" cap="none" strike="noStrike">
                <a:solidFill>
                  <a:schemeClr val="dk1"/>
                </a:solidFill>
                <a:latin typeface="Arial"/>
                <a:ea typeface="Arial"/>
                <a:cs typeface="Arial"/>
                <a:sym typeface="Arial"/>
              </a:rPr>
              <a:t>BAAR System Administration Training – Phase 3</a:t>
            </a:r>
          </a:p>
        </p:txBody>
      </p:sp>
      <p:sp>
        <p:nvSpPr>
          <p:cNvPr id="94" name="Shape 94"/>
          <p:cNvSpPr txBox="1"/>
          <p:nvPr>
            <p:ph idx="11" type="ftr"/>
          </p:nvPr>
        </p:nvSpPr>
        <p:spPr>
          <a:xfrm>
            <a:off x="2133600" y="6553200"/>
            <a:ext cx="4343400" cy="3047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95" name="Shape 95"/>
          <p:cNvSpPr txBox="1"/>
          <p:nvPr/>
        </p:nvSpPr>
        <p:spPr>
          <a:xfrm>
            <a:off x="2293938" y="5443537"/>
            <a:ext cx="2125662" cy="36988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800" u="none" cap="none" strike="noStrike">
                <a:solidFill>
                  <a:schemeClr val="dk1"/>
                </a:solidFill>
                <a:latin typeface="Arial"/>
                <a:ea typeface="Arial"/>
                <a:cs typeface="Arial"/>
                <a:sym typeface="Arial"/>
              </a:rPr>
              <a:t>September 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Receivable Type Reference Table</a:t>
            </a:r>
          </a:p>
        </p:txBody>
      </p:sp>
      <p:sp>
        <p:nvSpPr>
          <p:cNvPr id="256" name="Shape 25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257" name="Shape 25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258" name="Shape 258"/>
          <p:cNvPicPr preferRelativeResize="0"/>
          <p:nvPr/>
        </p:nvPicPr>
        <p:blipFill rotWithShape="1">
          <a:blip r:embed="rId3">
            <a:alphaModFix/>
          </a:blip>
          <a:srcRect b="7452" l="0" r="0" t="0"/>
          <a:stretch/>
        </p:blipFill>
        <p:spPr>
          <a:xfrm>
            <a:off x="2268844" y="1602737"/>
            <a:ext cx="4725059" cy="4884331"/>
          </a:xfrm>
          <a:prstGeom prst="rect">
            <a:avLst/>
          </a:prstGeom>
          <a:noFill/>
          <a:ln>
            <a:noFill/>
          </a:ln>
        </p:spPr>
      </p:pic>
      <p:sp>
        <p:nvSpPr>
          <p:cNvPr id="259" name="Shape 259"/>
          <p:cNvSpPr/>
          <p:nvPr/>
        </p:nvSpPr>
        <p:spPr>
          <a:xfrm>
            <a:off x="591187" y="1128824"/>
            <a:ext cx="8080374" cy="349101"/>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1" lang="en-US" sz="2000" u="none" cap="none" strike="noStrike">
                <a:solidFill>
                  <a:schemeClr val="dk1"/>
                </a:solidFill>
                <a:latin typeface="Arial"/>
                <a:ea typeface="Arial"/>
                <a:cs typeface="Arial"/>
                <a:sym typeface="Arial"/>
              </a:rPr>
              <a:t>Reference &gt; Accounts Receivable &gt; Receivable Types</a:t>
            </a:r>
          </a:p>
          <a:p>
            <a:pPr indent="-231775" lvl="0" marL="231775" marR="0" rtl="0" algn="l">
              <a:spcBef>
                <a:spcPts val="120"/>
              </a:spcBef>
              <a:spcAft>
                <a:spcPts val="0"/>
              </a:spcAft>
              <a:buClr>
                <a:srgbClr val="AF242B"/>
              </a:buClr>
              <a:buFont typeface="Noto Sans Symbols"/>
              <a:buNone/>
            </a:pPr>
            <a:r>
              <a:t/>
            </a:r>
            <a:endParaRPr b="0" baseline="0" i="1" sz="6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Font typeface="Noto Sans Symbols"/>
              <a:buNone/>
            </a:pPr>
            <a:r>
              <a:t/>
            </a:r>
            <a:endParaRPr b="0" baseline="0" i="0" sz="1800" u="sng" cap="none" strike="noStrike">
              <a:solidFill>
                <a:schemeClr val="dk1"/>
              </a:solidFill>
              <a:latin typeface="Arial"/>
              <a:ea typeface="Arial"/>
              <a:cs typeface="Arial"/>
              <a:sym typeface="Arial"/>
            </a:endParaRPr>
          </a:p>
          <a:p>
            <a:pPr indent="-231775" lvl="0" marL="23177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196850" lvl="1" marL="56832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120650" lvl="1" marL="568325" marR="0" rtl="0" algn="l">
              <a:spcBef>
                <a:spcPts val="440"/>
              </a:spcBef>
              <a:spcAft>
                <a:spcPts val="0"/>
              </a:spcAft>
              <a:buClr>
                <a:srgbClr val="AF242B"/>
              </a:buClr>
              <a:buFont typeface="Noto Sans Symbols"/>
              <a:buNone/>
            </a:pPr>
            <a:r>
              <a:t/>
            </a:r>
            <a:endParaRPr b="0" baseline="0" i="0" sz="2200" u="sng"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1" name="Shape 1231"/>
        <p:cNvGrpSpPr/>
        <p:nvPr/>
      </p:nvGrpSpPr>
      <p:grpSpPr>
        <a:xfrm>
          <a:off x="0" y="0"/>
          <a:ext cx="0" cy="0"/>
          <a:chOff x="0" y="0"/>
          <a:chExt cx="0" cy="0"/>
        </a:xfrm>
      </p:grpSpPr>
      <p:pic>
        <p:nvPicPr>
          <p:cNvPr id="1232" name="Shape 1232"/>
          <p:cNvPicPr preferRelativeResize="0"/>
          <p:nvPr/>
        </p:nvPicPr>
        <p:blipFill rotWithShape="1">
          <a:blip r:embed="rId3">
            <a:alphaModFix/>
          </a:blip>
          <a:srcRect b="0" l="0" r="0" t="0"/>
          <a:stretch/>
        </p:blipFill>
        <p:spPr>
          <a:xfrm>
            <a:off x="1502283" y="1593055"/>
            <a:ext cx="6348413" cy="4757737"/>
          </a:xfrm>
          <a:prstGeom prst="rect">
            <a:avLst/>
          </a:prstGeom>
          <a:noFill/>
          <a:ln>
            <a:noFill/>
          </a:ln>
        </p:spPr>
      </p:pic>
      <p:sp>
        <p:nvSpPr>
          <p:cNvPr id="1233" name="Shape 1233"/>
          <p:cNvSpPr txBox="1"/>
          <p:nvPr>
            <p:ph type="title"/>
          </p:nvPr>
        </p:nvSpPr>
        <p:spPr>
          <a:xfrm>
            <a:off x="455612" y="333768"/>
            <a:ext cx="8688386" cy="750101"/>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Notices Reference Table (from within VCSS)</a:t>
            </a:r>
          </a:p>
        </p:txBody>
      </p:sp>
      <p:sp>
        <p:nvSpPr>
          <p:cNvPr id="1234" name="Shape 123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235" name="Shape 123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236" name="Shape 1236"/>
          <p:cNvSpPr/>
          <p:nvPr/>
        </p:nvSpPr>
        <p:spPr>
          <a:xfrm>
            <a:off x="175418" y="1166019"/>
            <a:ext cx="8793162" cy="4525961"/>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1" lang="en-US" sz="2000" u="none" cap="none" strike="noStrike">
                <a:solidFill>
                  <a:schemeClr val="dk1"/>
                </a:solidFill>
                <a:latin typeface="Arial"/>
                <a:ea typeface="Arial"/>
                <a:cs typeface="Arial"/>
                <a:sym typeface="Arial"/>
              </a:rPr>
              <a:t>System Administration &gt; Reference &gt; Notices</a:t>
            </a:r>
          </a:p>
        </p:txBody>
      </p:sp>
    </p:spTree>
  </p:cSld>
  <p:clrMapOvr>
    <a:masterClrMapping/>
  </p:clrMapOvr>
  <p:transition spd="slow">
    <p:cut/>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0" name="Shape 1240"/>
        <p:cNvGrpSpPr/>
        <p:nvPr/>
      </p:nvGrpSpPr>
      <p:grpSpPr>
        <a:xfrm>
          <a:off x="0" y="0"/>
          <a:ext cx="0" cy="0"/>
          <a:chOff x="0" y="0"/>
          <a:chExt cx="0" cy="0"/>
        </a:xfrm>
      </p:grpSpPr>
      <p:sp>
        <p:nvSpPr>
          <p:cNvPr id="1241" name="Shape 1241"/>
          <p:cNvSpPr txBox="1"/>
          <p:nvPr>
            <p:ph type="title"/>
          </p:nvPr>
        </p:nvSpPr>
        <p:spPr>
          <a:xfrm>
            <a:off x="455612" y="48257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Notices Reference Table (from within VCSS)</a:t>
            </a:r>
          </a:p>
        </p:txBody>
      </p:sp>
      <p:sp>
        <p:nvSpPr>
          <p:cNvPr id="1242" name="Shape 1242"/>
          <p:cNvSpPr txBox="1"/>
          <p:nvPr>
            <p:ph idx="1" type="body"/>
          </p:nvPr>
        </p:nvSpPr>
        <p:spPr>
          <a:xfrm>
            <a:off x="350837" y="1077912"/>
            <a:ext cx="8793162" cy="4525961"/>
          </a:xfrm>
          <a:prstGeom prst="rect">
            <a:avLst/>
          </a:prstGeom>
          <a:noFill/>
          <a:ln>
            <a:noFill/>
          </a:ln>
        </p:spPr>
        <p:txBody>
          <a:bodyPr anchorCtr="0" anchor="t" bIns="45700" lIns="91425" rIns="91425" tIns="45700">
            <a:noAutofit/>
          </a:bodyPr>
          <a:lstStyle/>
          <a:p>
            <a:pPr indent="-136525" lvl="0" marL="231775" marR="0" rtl="0" algn="l">
              <a:spcBef>
                <a:spcPts val="0"/>
              </a:spcBef>
              <a:spcAft>
                <a:spcPts val="0"/>
              </a:spcAft>
              <a:buClr>
                <a:srgbClr val="AF242B"/>
              </a:buClr>
              <a:buFont typeface="Noto Sans Symbols"/>
              <a:buNone/>
            </a:pPr>
            <a:r>
              <a:t/>
            </a:r>
            <a:endParaRPr b="0" baseline="0" i="0" sz="2000" u="sng" cap="none" strike="noStrike">
              <a:solidFill>
                <a:schemeClr val="dk1"/>
              </a:solidFill>
              <a:latin typeface="Arial"/>
              <a:ea typeface="Arial"/>
              <a:cs typeface="Arial"/>
              <a:sym typeface="Arial"/>
            </a:endParaRPr>
          </a:p>
          <a:p>
            <a:pPr indent="-231775" lvl="0" marL="231775" marR="0" rtl="0" algn="l">
              <a:spcBef>
                <a:spcPts val="4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Detail Information</a:t>
            </a:r>
            <a:r>
              <a:rPr b="0" baseline="0" i="0" lang="en-US" sz="2000" u="none" cap="none" strike="noStrike">
                <a:solidFill>
                  <a:schemeClr val="dk1"/>
                </a:solidFill>
                <a:latin typeface="Arial"/>
                <a:ea typeface="Arial"/>
                <a:cs typeface="Arial"/>
                <a:sym typeface="Arial"/>
              </a:rPr>
              <a:t> – Includes information that uniquely identifies each notice record (Code, Category)</a:t>
            </a:r>
          </a:p>
          <a:p>
            <a:pPr indent="-139700" lvl="1" marL="56832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Also provides the ability to assign active status, priority, start/end dates, and the notice text to be displayed to customers upon logging into VCSS</a:t>
            </a:r>
          </a:p>
        </p:txBody>
      </p:sp>
      <p:sp>
        <p:nvSpPr>
          <p:cNvPr id="1243" name="Shape 124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244" name="Shape 124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245" name="Shape 1245"/>
          <p:cNvPicPr preferRelativeResize="0"/>
          <p:nvPr/>
        </p:nvPicPr>
        <p:blipFill rotWithShape="1">
          <a:blip r:embed="rId3">
            <a:alphaModFix/>
          </a:blip>
          <a:srcRect b="0" l="0" r="0" t="0"/>
          <a:stretch/>
        </p:blipFill>
        <p:spPr>
          <a:xfrm>
            <a:off x="2014822" y="3340894"/>
            <a:ext cx="5087060" cy="1895739"/>
          </a:xfrm>
          <a:prstGeom prst="rect">
            <a:avLst/>
          </a:prstGeom>
          <a:noFill/>
          <a:ln>
            <a:noFill/>
          </a:ln>
        </p:spPr>
      </p:pic>
    </p:spTree>
  </p:cSld>
  <p:clrMapOvr>
    <a:masterClrMapping/>
  </p:clrMapOvr>
  <p:transition spd="slow">
    <p:cut/>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9" name="Shape 1249"/>
        <p:cNvGrpSpPr/>
        <p:nvPr/>
      </p:nvGrpSpPr>
      <p:grpSpPr>
        <a:xfrm>
          <a:off x="0" y="0"/>
          <a:ext cx="0" cy="0"/>
          <a:chOff x="0" y="0"/>
          <a:chExt cx="0" cy="0"/>
        </a:xfrm>
      </p:grpSpPr>
      <p:sp>
        <p:nvSpPr>
          <p:cNvPr id="1250" name="Shape 1250"/>
          <p:cNvSpPr txBox="1"/>
          <p:nvPr>
            <p:ph idx="1" type="body"/>
          </p:nvPr>
        </p:nvSpPr>
        <p:spPr>
          <a:xfrm>
            <a:off x="606462" y="2926575"/>
            <a:ext cx="8229600" cy="1613526"/>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7: </a:t>
            </a:r>
          </a:p>
          <a:p>
            <a:pPr indent="-231775" lvl="0" marL="231775"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VCSS Security Authorization Framework and Principal Management</a:t>
            </a:r>
          </a:p>
        </p:txBody>
      </p:sp>
      <p:sp>
        <p:nvSpPr>
          <p:cNvPr id="1251" name="Shape 125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252" name="Shape 125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6" name="Shape 1256"/>
        <p:cNvGrpSpPr/>
        <p:nvPr/>
      </p:nvGrpSpPr>
      <p:grpSpPr>
        <a:xfrm>
          <a:off x="0" y="0"/>
          <a:ext cx="0" cy="0"/>
          <a:chOff x="0" y="0"/>
          <a:chExt cx="0" cy="0"/>
        </a:xfrm>
      </p:grpSpPr>
      <p:sp>
        <p:nvSpPr>
          <p:cNvPr id="1257" name="Shape 1257"/>
          <p:cNvSpPr/>
          <p:nvPr/>
        </p:nvSpPr>
        <p:spPr>
          <a:xfrm>
            <a:off x="376660" y="2728750"/>
            <a:ext cx="8767340" cy="2375513"/>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258" name="Shape 1258"/>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1259" name="Shape 1259"/>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3: Referral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4: Debt Account Reference Tables</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5: Allowance For Loss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6: VCSS Reference Table Management</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7: VCSS Security Authorization Framework &amp; Principal Management	</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Identity Provider (IdP)</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VCSS Security Categories	</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VCSS Security Roles</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VCSS Security Organization</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VCSS Users</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8: VCSS System Settings Table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9: Online VCSS Vendor Registration Process			</a:t>
            </a:r>
          </a:p>
          <a:p>
            <a:pPr indent="-231775" lvl="0" marL="231775" marR="0" rtl="0" algn="l">
              <a:spcBef>
                <a:spcPts val="1200"/>
              </a:spcBef>
              <a:spcAft>
                <a:spcPts val="60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10: Online VCSS New User Access Process		</a:t>
            </a:r>
          </a:p>
        </p:txBody>
      </p:sp>
      <p:sp>
        <p:nvSpPr>
          <p:cNvPr id="1260" name="Shape 126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261" name="Shape 126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5" name="Shape 1265"/>
        <p:cNvGrpSpPr/>
        <p:nvPr/>
      </p:nvGrpSpPr>
      <p:grpSpPr>
        <a:xfrm>
          <a:off x="0" y="0"/>
          <a:ext cx="0" cy="0"/>
          <a:chOff x="0" y="0"/>
          <a:chExt cx="0" cy="0"/>
        </a:xfrm>
      </p:grpSpPr>
      <p:sp>
        <p:nvSpPr>
          <p:cNvPr id="1266" name="Shape 1266"/>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267" name="Shape 1267"/>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Identity Provider (IdP)</a:t>
            </a:r>
          </a:p>
        </p:txBody>
      </p:sp>
      <p:sp>
        <p:nvSpPr>
          <p:cNvPr id="1268" name="Shape 1268"/>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269" name="Shape 1269"/>
          <p:cNvSpPr txBox="1"/>
          <p:nvPr>
            <p:ph idx="12" type="sldNum"/>
          </p:nvPr>
        </p:nvSpPr>
        <p:spPr>
          <a:xfrm>
            <a:off x="-25400" y="6245225"/>
            <a:ext cx="475776"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4" name="Shape 1274"/>
        <p:cNvGrpSpPr/>
        <p:nvPr/>
      </p:nvGrpSpPr>
      <p:grpSpPr>
        <a:xfrm>
          <a:off x="0" y="0"/>
          <a:ext cx="0" cy="0"/>
          <a:chOff x="0" y="0"/>
          <a:chExt cx="0" cy="0"/>
        </a:xfrm>
      </p:grpSpPr>
      <p:sp>
        <p:nvSpPr>
          <p:cNvPr id="1275" name="Shape 1275"/>
          <p:cNvSpPr txBox="1"/>
          <p:nvPr>
            <p:ph type="title"/>
          </p:nvPr>
        </p:nvSpPr>
        <p:spPr>
          <a:xfrm>
            <a:off x="455612" y="37465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Security Authorization Framework and Principal Management</a:t>
            </a:r>
          </a:p>
        </p:txBody>
      </p:sp>
      <p:sp>
        <p:nvSpPr>
          <p:cNvPr id="1276" name="Shape 1276"/>
          <p:cNvSpPr txBox="1"/>
          <p:nvPr>
            <p:ph idx="1" type="body"/>
          </p:nvPr>
        </p:nvSpPr>
        <p:spPr>
          <a:xfrm>
            <a:off x="563931" y="1331691"/>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Identity Provider (IdP): </a:t>
            </a:r>
            <a:r>
              <a:rPr b="0" baseline="0" i="0" lang="en-US" sz="2000" u="none" cap="none" strike="noStrike">
                <a:solidFill>
                  <a:schemeClr val="dk1"/>
                </a:solidFill>
                <a:latin typeface="Arial"/>
                <a:ea typeface="Arial"/>
                <a:cs typeface="Arial"/>
                <a:sym typeface="Arial"/>
              </a:rPr>
              <a:t>The entity responsible to authenticate the user as a known and valid identity. A separate application called the </a:t>
            </a:r>
            <a:r>
              <a:rPr b="0" baseline="0" i="0" lang="en-US" sz="2000" u="sng" cap="none" strike="noStrike">
                <a:solidFill>
                  <a:schemeClr val="dk1"/>
                </a:solidFill>
                <a:latin typeface="Arial"/>
                <a:ea typeface="Arial"/>
                <a:cs typeface="Arial"/>
                <a:sym typeface="Arial"/>
              </a:rPr>
              <a:t>VCSS Core IdP</a:t>
            </a:r>
            <a:r>
              <a:rPr b="0" baseline="0" i="0" lang="en-US" sz="2000" u="none" cap="none" strike="noStrike">
                <a:solidFill>
                  <a:schemeClr val="dk1"/>
                </a:solidFill>
                <a:latin typeface="Arial"/>
                <a:ea typeface="Arial"/>
                <a:cs typeface="Arial"/>
                <a:sym typeface="Arial"/>
              </a:rPr>
              <a:t> manages the </a:t>
            </a:r>
            <a:r>
              <a:rPr b="0" baseline="0" i="0" lang="en-US" sz="2000" u="sng" cap="none" strike="noStrike">
                <a:solidFill>
                  <a:schemeClr val="dk1"/>
                </a:solidFill>
                <a:latin typeface="Arial"/>
                <a:ea typeface="Arial"/>
                <a:cs typeface="Arial"/>
                <a:sym typeface="Arial"/>
              </a:rPr>
              <a:t>VCSS Identity Provider</a:t>
            </a:r>
            <a:r>
              <a:rPr b="0" baseline="0" i="0" lang="en-US" sz="2000" u="none" cap="none" strike="noStrike">
                <a:solidFill>
                  <a:schemeClr val="dk1"/>
                </a:solidFill>
                <a:latin typeface="Arial"/>
                <a:ea typeface="Arial"/>
                <a:cs typeface="Arial"/>
                <a:sym typeface="Arial"/>
              </a:rPr>
              <a:t>.</a:t>
            </a:r>
          </a:p>
        </p:txBody>
      </p:sp>
      <p:sp>
        <p:nvSpPr>
          <p:cNvPr id="1277" name="Shape 1277"/>
          <p:cNvSpPr txBox="1"/>
          <p:nvPr>
            <p:ph idx="11" type="ftr"/>
          </p:nvPr>
        </p:nvSpPr>
        <p:spPr>
          <a:xfrm>
            <a:off x="457200" y="653796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278" name="Shape 127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279" name="Shape 1279"/>
          <p:cNvPicPr preferRelativeResize="0"/>
          <p:nvPr/>
        </p:nvPicPr>
        <p:blipFill rotWithShape="1">
          <a:blip r:embed="rId3">
            <a:alphaModFix/>
          </a:blip>
          <a:srcRect b="0" l="0" r="0" t="0"/>
          <a:stretch/>
        </p:blipFill>
        <p:spPr>
          <a:xfrm>
            <a:off x="455612" y="2318306"/>
            <a:ext cx="1157432" cy="1157432"/>
          </a:xfrm>
          <a:prstGeom prst="rect">
            <a:avLst/>
          </a:prstGeom>
          <a:noFill/>
          <a:ln>
            <a:noFill/>
          </a:ln>
        </p:spPr>
      </p:pic>
      <p:cxnSp>
        <p:nvCxnSpPr>
          <p:cNvPr id="1280" name="Shape 1280"/>
          <p:cNvCxnSpPr/>
          <p:nvPr/>
        </p:nvCxnSpPr>
        <p:spPr>
          <a:xfrm flipH="1">
            <a:off x="5574339" y="5100944"/>
            <a:ext cx="557119" cy="528755"/>
          </a:xfrm>
          <a:prstGeom prst="straightConnector1">
            <a:avLst/>
          </a:prstGeom>
          <a:noFill/>
          <a:ln cap="flat" cmpd="sng" w="28575">
            <a:solidFill>
              <a:schemeClr val="accent2"/>
            </a:solidFill>
            <a:prstDash val="solid"/>
            <a:round/>
            <a:headEnd len="med" w="med" type="none"/>
            <a:tailEnd len="med" w="med" type="none"/>
          </a:ln>
        </p:spPr>
      </p:cxnSp>
      <p:sp>
        <p:nvSpPr>
          <p:cNvPr id="1281" name="Shape 1281"/>
          <p:cNvSpPr/>
          <p:nvPr/>
        </p:nvSpPr>
        <p:spPr>
          <a:xfrm>
            <a:off x="5574339" y="2800835"/>
            <a:ext cx="3045826" cy="3224859"/>
          </a:xfrm>
          <a:prstGeom prst="rect">
            <a:avLst/>
          </a:prstGeom>
          <a:noFill/>
          <a:ln cap="flat" cmpd="sng" w="19050">
            <a:solidFill>
              <a:srgbClr val="0070C0"/>
            </a:solidFill>
            <a:prstDash val="solid"/>
            <a:miter/>
            <a:headEnd len="med" w="med" type="none"/>
            <a:tailEnd len="med" w="med" type="none"/>
          </a:ln>
        </p:spPr>
        <p:txBody>
          <a:bodyPr anchorCtr="0" anchor="ctr" bIns="0" lIns="63500" rIns="64800" tIns="0">
            <a:noAutofit/>
          </a:bodyPr>
          <a:lstStyle/>
          <a:p>
            <a:pPr indent="0" lvl="0" marL="0" marR="0" rtl="0" algn="ctr">
              <a:spcBef>
                <a:spcPts val="0"/>
              </a:spcBef>
              <a:spcAft>
                <a:spcPts val="0"/>
              </a:spcAft>
              <a:buNone/>
            </a:pPr>
            <a:r>
              <a:t/>
            </a:r>
            <a:endParaRPr b="1" baseline="0" i="0" sz="1600" u="none" cap="none" strike="noStrike">
              <a:solidFill>
                <a:schemeClr val="lt1"/>
              </a:solidFill>
              <a:latin typeface="Arial"/>
              <a:ea typeface="Arial"/>
              <a:cs typeface="Arial"/>
              <a:sym typeface="Arial"/>
            </a:endParaRPr>
          </a:p>
        </p:txBody>
      </p:sp>
      <p:sp>
        <p:nvSpPr>
          <p:cNvPr id="1282" name="Shape 1282"/>
          <p:cNvSpPr txBox="1"/>
          <p:nvPr/>
        </p:nvSpPr>
        <p:spPr>
          <a:xfrm>
            <a:off x="5713007" y="2819382"/>
            <a:ext cx="2704106" cy="246220"/>
          </a:xfrm>
          <a:prstGeom prst="rect">
            <a:avLst/>
          </a:prstGeom>
          <a:noFill/>
          <a:ln>
            <a:noFill/>
          </a:ln>
        </p:spPr>
        <p:txBody>
          <a:bodyPr anchorCtr="0" anchor="t" bIns="0" lIns="0" rIns="0" tIns="0">
            <a:noAutofit/>
          </a:bodyPr>
          <a:lstStyle/>
          <a:p>
            <a:pPr indent="0" lvl="0" marL="0" marR="0" rtl="0" algn="ctr">
              <a:spcBef>
                <a:spcPts val="0"/>
              </a:spcBef>
              <a:spcAft>
                <a:spcPts val="0"/>
              </a:spcAft>
              <a:buSzPct val="25000"/>
              <a:buNone/>
            </a:pPr>
            <a:r>
              <a:rPr b="0" baseline="0" i="1" lang="en-US" sz="1600" u="none" cap="none" strike="noStrike">
                <a:solidFill>
                  <a:schemeClr val="dk1"/>
                </a:solidFill>
                <a:latin typeface="Arial"/>
                <a:ea typeface="Arial"/>
                <a:cs typeface="Arial"/>
                <a:sym typeface="Arial"/>
              </a:rPr>
              <a:t>VCSS IdP</a:t>
            </a:r>
          </a:p>
        </p:txBody>
      </p:sp>
      <p:sp>
        <p:nvSpPr>
          <p:cNvPr id="1283" name="Shape 1283"/>
          <p:cNvSpPr txBox="1"/>
          <p:nvPr/>
        </p:nvSpPr>
        <p:spPr>
          <a:xfrm>
            <a:off x="6312460" y="3247966"/>
            <a:ext cx="1618933" cy="553997"/>
          </a:xfrm>
          <a:prstGeom prst="rect">
            <a:avLst/>
          </a:prstGeom>
          <a:solidFill>
            <a:schemeClr val="accent2"/>
          </a:solidFill>
          <a:ln cap="flat" cmpd="sng" w="9525">
            <a:solidFill>
              <a:schemeClr val="accent2"/>
            </a:solidFill>
            <a:prstDash val="solid"/>
            <a:miter/>
            <a:headEnd len="med" w="med" type="none"/>
            <a:tailEnd len="med" w="med" type="none"/>
          </a:ln>
        </p:spPr>
        <p:txBody>
          <a:bodyPr anchorCtr="0" anchor="t" bIns="0" lIns="0" rIns="0" tIns="0">
            <a:noAutofit/>
          </a:bodyPr>
          <a:lstStyle/>
          <a:p>
            <a:pPr indent="0" lvl="0" marL="0" marR="0" rtl="0" algn="ctr">
              <a:spcBef>
                <a:spcPts val="0"/>
              </a:spcBef>
              <a:spcAft>
                <a:spcPts val="0"/>
              </a:spcAft>
              <a:buSzPct val="25000"/>
              <a:buNone/>
            </a:pPr>
            <a:r>
              <a:rPr b="0" baseline="0" i="0" lang="en-US" sz="1800" u="none" cap="none" strike="noStrike">
                <a:solidFill>
                  <a:schemeClr val="lt1"/>
                </a:solidFill>
                <a:latin typeface="Arial"/>
                <a:ea typeface="Arial"/>
                <a:cs typeface="Arial"/>
                <a:sym typeface="Arial"/>
              </a:rPr>
              <a:t>Authentication</a:t>
            </a:r>
          </a:p>
          <a:p>
            <a:pPr indent="0" lvl="0" marL="0" marR="0" rtl="0" algn="ctr">
              <a:spcBef>
                <a:spcPts val="0"/>
              </a:spcBef>
              <a:spcAft>
                <a:spcPts val="0"/>
              </a:spcAft>
              <a:buNone/>
            </a:pPr>
            <a:r>
              <a:t/>
            </a:r>
            <a:endParaRPr b="0" baseline="0" i="0" sz="1800" u="none" cap="none" strike="noStrike">
              <a:solidFill>
                <a:schemeClr val="lt1"/>
              </a:solidFill>
              <a:latin typeface="Arial"/>
              <a:ea typeface="Arial"/>
              <a:cs typeface="Arial"/>
              <a:sym typeface="Arial"/>
            </a:endParaRPr>
          </a:p>
        </p:txBody>
      </p:sp>
      <p:sp>
        <p:nvSpPr>
          <p:cNvPr id="1284" name="Shape 1284"/>
          <p:cNvSpPr txBox="1"/>
          <p:nvPr/>
        </p:nvSpPr>
        <p:spPr>
          <a:xfrm>
            <a:off x="6377405" y="4438748"/>
            <a:ext cx="1553988" cy="553997"/>
          </a:xfrm>
          <a:prstGeom prst="rect">
            <a:avLst/>
          </a:prstGeom>
          <a:solidFill>
            <a:schemeClr val="accent2"/>
          </a:solidFill>
          <a:ln cap="flat" cmpd="sng" w="9525">
            <a:solidFill>
              <a:schemeClr val="accent2"/>
            </a:solidFill>
            <a:prstDash val="solid"/>
            <a:miter/>
            <a:headEnd len="med" w="med" type="none"/>
            <a:tailEnd len="med" w="med" type="none"/>
          </a:ln>
        </p:spPr>
        <p:txBody>
          <a:bodyPr anchorCtr="0" anchor="t" bIns="0" lIns="0" rIns="0" tIns="0">
            <a:noAutofit/>
          </a:bodyPr>
          <a:lstStyle/>
          <a:p>
            <a:pPr indent="0" lvl="0" marL="0" marR="0" rtl="0" algn="ctr">
              <a:spcBef>
                <a:spcPts val="0"/>
              </a:spcBef>
              <a:spcAft>
                <a:spcPts val="0"/>
              </a:spcAft>
              <a:buSzPct val="25000"/>
              <a:buNone/>
            </a:pPr>
            <a:r>
              <a:rPr b="0" baseline="0" i="0" lang="en-US" sz="1800" u="none" cap="none" strike="noStrike">
                <a:solidFill>
                  <a:schemeClr val="lt1"/>
                </a:solidFill>
                <a:latin typeface="Arial"/>
                <a:ea typeface="Arial"/>
                <a:cs typeface="Arial"/>
                <a:sym typeface="Arial"/>
              </a:rPr>
              <a:t>Authorization</a:t>
            </a:r>
          </a:p>
          <a:p>
            <a:pPr indent="0" lvl="0" marL="0" marR="0" rtl="0" algn="ctr">
              <a:spcBef>
                <a:spcPts val="0"/>
              </a:spcBef>
              <a:spcAft>
                <a:spcPts val="0"/>
              </a:spcAft>
              <a:buNone/>
            </a:pPr>
            <a:r>
              <a:t/>
            </a:r>
            <a:endParaRPr b="0" baseline="0" i="0" sz="1800" u="none" cap="none" strike="noStrike">
              <a:solidFill>
                <a:schemeClr val="lt1"/>
              </a:solidFill>
              <a:latin typeface="Arial"/>
              <a:ea typeface="Arial"/>
              <a:cs typeface="Arial"/>
              <a:sym typeface="Arial"/>
            </a:endParaRPr>
          </a:p>
        </p:txBody>
      </p:sp>
      <p:sp>
        <p:nvSpPr>
          <p:cNvPr id="1285" name="Shape 1285"/>
          <p:cNvSpPr/>
          <p:nvPr/>
        </p:nvSpPr>
        <p:spPr>
          <a:xfrm>
            <a:off x="6131458" y="3167115"/>
            <a:ext cx="2009897" cy="715700"/>
          </a:xfrm>
          <a:prstGeom prst="rect">
            <a:avLst/>
          </a:prstGeom>
          <a:noFill/>
          <a:ln cap="flat" cmpd="sng" w="19050">
            <a:solidFill>
              <a:schemeClr val="accent2"/>
            </a:solidFill>
            <a:prstDash val="solid"/>
            <a:miter/>
            <a:headEnd len="med" w="med" type="none"/>
            <a:tailEnd len="med" w="med" type="none"/>
          </a:ln>
        </p:spPr>
        <p:txBody>
          <a:bodyPr anchorCtr="0" anchor="ctr" bIns="0" lIns="63500" rIns="64800" tIns="0">
            <a:noAutofit/>
          </a:bodyPr>
          <a:lstStyle/>
          <a:p>
            <a:pPr indent="0" lvl="0" marL="0" marR="0" rtl="0" algn="ctr">
              <a:spcBef>
                <a:spcPts val="0"/>
              </a:spcBef>
              <a:spcAft>
                <a:spcPts val="0"/>
              </a:spcAft>
              <a:buNone/>
            </a:pPr>
            <a:r>
              <a:t/>
            </a:r>
            <a:endParaRPr b="1" baseline="0" i="0" sz="1600" u="none" cap="none" strike="noStrike">
              <a:solidFill>
                <a:schemeClr val="lt1"/>
              </a:solidFill>
              <a:latin typeface="Arial"/>
              <a:ea typeface="Arial"/>
              <a:cs typeface="Arial"/>
              <a:sym typeface="Arial"/>
            </a:endParaRPr>
          </a:p>
        </p:txBody>
      </p:sp>
      <p:cxnSp>
        <p:nvCxnSpPr>
          <p:cNvPr id="1286" name="Shape 1286"/>
          <p:cNvCxnSpPr>
            <a:endCxn id="1283" idx="1"/>
          </p:cNvCxnSpPr>
          <p:nvPr/>
        </p:nvCxnSpPr>
        <p:spPr>
          <a:xfrm flipH="1" rot="10800000">
            <a:off x="4504661" y="3524964"/>
            <a:ext cx="1807800" cy="579900"/>
          </a:xfrm>
          <a:prstGeom prst="straightConnector1">
            <a:avLst/>
          </a:prstGeom>
          <a:noFill/>
          <a:ln cap="flat" cmpd="sng" w="28575">
            <a:solidFill>
              <a:schemeClr val="accent2"/>
            </a:solidFill>
            <a:prstDash val="solid"/>
            <a:round/>
            <a:headEnd len="med" w="med" type="none"/>
            <a:tailEnd len="lg" w="lg" type="stealth"/>
          </a:ln>
        </p:spPr>
      </p:cxnSp>
      <p:cxnSp>
        <p:nvCxnSpPr>
          <p:cNvPr id="1287" name="Shape 1287"/>
          <p:cNvCxnSpPr/>
          <p:nvPr/>
        </p:nvCxnSpPr>
        <p:spPr>
          <a:xfrm rot="10800000">
            <a:off x="5106574" y="5618261"/>
            <a:ext cx="467765" cy="8557"/>
          </a:xfrm>
          <a:prstGeom prst="straightConnector1">
            <a:avLst/>
          </a:prstGeom>
          <a:noFill/>
          <a:ln cap="flat" cmpd="sng" w="28575">
            <a:solidFill>
              <a:schemeClr val="accent2"/>
            </a:solidFill>
            <a:prstDash val="solid"/>
            <a:round/>
            <a:headEnd len="med" w="med" type="none"/>
            <a:tailEnd len="lg" w="lg" type="stealth"/>
          </a:ln>
        </p:spPr>
      </p:cxnSp>
      <p:sp>
        <p:nvSpPr>
          <p:cNvPr id="1288" name="Shape 1288"/>
          <p:cNvSpPr/>
          <p:nvPr/>
        </p:nvSpPr>
        <p:spPr>
          <a:xfrm>
            <a:off x="6131458" y="4341353"/>
            <a:ext cx="2009897" cy="1519184"/>
          </a:xfrm>
          <a:prstGeom prst="rect">
            <a:avLst/>
          </a:prstGeom>
          <a:noFill/>
          <a:ln cap="flat" cmpd="sng" w="19050">
            <a:solidFill>
              <a:schemeClr val="accent2"/>
            </a:solidFill>
            <a:prstDash val="solid"/>
            <a:miter/>
            <a:headEnd len="med" w="med" type="none"/>
            <a:tailEnd len="med" w="med" type="none"/>
          </a:ln>
        </p:spPr>
        <p:txBody>
          <a:bodyPr anchorCtr="0" anchor="ctr" bIns="0" lIns="63500" rIns="64800" tIns="0">
            <a:noAutofit/>
          </a:bodyPr>
          <a:lstStyle/>
          <a:p>
            <a:pPr indent="0" lvl="0" marL="0" marR="0" rtl="0" algn="ctr">
              <a:spcBef>
                <a:spcPts val="0"/>
              </a:spcBef>
              <a:spcAft>
                <a:spcPts val="0"/>
              </a:spcAft>
              <a:buNone/>
            </a:pPr>
            <a:r>
              <a:t/>
            </a:r>
            <a:endParaRPr b="1" baseline="0" i="0" sz="1600" u="none" cap="none" strike="noStrike">
              <a:solidFill>
                <a:schemeClr val="lt1"/>
              </a:solidFill>
              <a:latin typeface="Arial"/>
              <a:ea typeface="Arial"/>
              <a:cs typeface="Arial"/>
              <a:sym typeface="Arial"/>
            </a:endParaRPr>
          </a:p>
        </p:txBody>
      </p:sp>
      <p:sp>
        <p:nvSpPr>
          <p:cNvPr id="1289" name="Shape 1289"/>
          <p:cNvSpPr txBox="1"/>
          <p:nvPr/>
        </p:nvSpPr>
        <p:spPr>
          <a:xfrm>
            <a:off x="5819921" y="3981739"/>
            <a:ext cx="2554661" cy="246220"/>
          </a:xfrm>
          <a:prstGeom prst="rect">
            <a:avLst/>
          </a:prstGeom>
          <a:noFill/>
          <a:ln>
            <a:noFill/>
          </a:ln>
        </p:spPr>
        <p:txBody>
          <a:bodyPr anchorCtr="0" anchor="t" bIns="0" lIns="0" rIns="0" tIns="0">
            <a:noAutofit/>
          </a:bodyPr>
          <a:lstStyle/>
          <a:p>
            <a:pPr indent="0" lvl="0" marL="0" marR="0" rtl="0" algn="ctr">
              <a:spcBef>
                <a:spcPts val="0"/>
              </a:spcBef>
              <a:spcAft>
                <a:spcPts val="0"/>
              </a:spcAft>
              <a:buSzPct val="25000"/>
              <a:buNone/>
            </a:pPr>
            <a:r>
              <a:rPr b="0" baseline="0" i="1" lang="en-US" sz="1600" u="none" cap="none" strike="noStrike">
                <a:solidFill>
                  <a:schemeClr val="dk1"/>
                </a:solidFill>
                <a:latin typeface="Arial"/>
                <a:ea typeface="Arial"/>
                <a:cs typeface="Arial"/>
                <a:sym typeface="Arial"/>
              </a:rPr>
              <a:t>VCSS App</a:t>
            </a:r>
          </a:p>
        </p:txBody>
      </p:sp>
      <p:sp>
        <p:nvSpPr>
          <p:cNvPr id="1290" name="Shape 1290"/>
          <p:cNvSpPr txBox="1"/>
          <p:nvPr/>
        </p:nvSpPr>
        <p:spPr>
          <a:xfrm>
            <a:off x="6377405" y="5173687"/>
            <a:ext cx="1553988" cy="553997"/>
          </a:xfrm>
          <a:prstGeom prst="rect">
            <a:avLst/>
          </a:prstGeom>
          <a:solidFill>
            <a:schemeClr val="accent2"/>
          </a:solidFill>
          <a:ln cap="flat" cmpd="sng" w="9525">
            <a:solidFill>
              <a:schemeClr val="accent2"/>
            </a:solidFill>
            <a:prstDash val="solid"/>
            <a:miter/>
            <a:headEnd len="med" w="med" type="none"/>
            <a:tailEnd len="med" w="med" type="none"/>
          </a:ln>
        </p:spPr>
        <p:txBody>
          <a:bodyPr anchorCtr="0" anchor="t" bIns="0" lIns="0" rIns="0" tIns="0">
            <a:noAutofit/>
          </a:bodyPr>
          <a:lstStyle/>
          <a:p>
            <a:pPr indent="0" lvl="0" marL="0" marR="0" rtl="0" algn="ctr">
              <a:spcBef>
                <a:spcPts val="0"/>
              </a:spcBef>
              <a:spcAft>
                <a:spcPts val="0"/>
              </a:spcAft>
              <a:buSzPct val="25000"/>
              <a:buNone/>
            </a:pPr>
            <a:r>
              <a:rPr b="0" baseline="0" i="0" lang="en-US" sz="1800" u="none" cap="none" strike="noStrike">
                <a:solidFill>
                  <a:schemeClr val="lt1"/>
                </a:solidFill>
                <a:latin typeface="Arial"/>
                <a:ea typeface="Arial"/>
                <a:cs typeface="Arial"/>
                <a:sym typeface="Arial"/>
              </a:rPr>
              <a:t>Functionality</a:t>
            </a:r>
          </a:p>
          <a:p>
            <a:pPr indent="0" lvl="0" marL="0" marR="0" rtl="0" algn="ctr">
              <a:spcBef>
                <a:spcPts val="0"/>
              </a:spcBef>
              <a:spcAft>
                <a:spcPts val="0"/>
              </a:spcAft>
              <a:buNone/>
            </a:pPr>
            <a:r>
              <a:t/>
            </a:r>
            <a:endParaRPr b="0" baseline="0" i="0" sz="1800" u="none" cap="none" strike="noStrike">
              <a:solidFill>
                <a:schemeClr val="lt1"/>
              </a:solidFill>
              <a:latin typeface="Arial"/>
              <a:ea typeface="Arial"/>
              <a:cs typeface="Arial"/>
              <a:sym typeface="Arial"/>
            </a:endParaRPr>
          </a:p>
        </p:txBody>
      </p:sp>
      <p:cxnSp>
        <p:nvCxnSpPr>
          <p:cNvPr id="1291" name="Shape 1291"/>
          <p:cNvCxnSpPr/>
          <p:nvPr/>
        </p:nvCxnSpPr>
        <p:spPr>
          <a:xfrm rot="5400000">
            <a:off x="655647" y="3405044"/>
            <a:ext cx="237000" cy="3000"/>
          </a:xfrm>
          <a:prstGeom prst="bentConnector3">
            <a:avLst>
              <a:gd fmla="val 49983" name="adj1"/>
            </a:avLst>
          </a:prstGeom>
          <a:noFill/>
          <a:ln cap="flat" cmpd="sng" w="28575">
            <a:solidFill>
              <a:schemeClr val="accent2"/>
            </a:solidFill>
            <a:prstDash val="solid"/>
            <a:round/>
            <a:headEnd len="med" w="med" type="none"/>
            <a:tailEnd len="lg" w="lg" type="stealth"/>
          </a:ln>
        </p:spPr>
      </p:cxnSp>
      <p:pic>
        <p:nvPicPr>
          <p:cNvPr id="1292" name="Shape 1292"/>
          <p:cNvPicPr preferRelativeResize="0"/>
          <p:nvPr/>
        </p:nvPicPr>
        <p:blipFill rotWithShape="1">
          <a:blip r:embed="rId4">
            <a:alphaModFix/>
          </a:blip>
          <a:srcRect b="0" l="0" r="0" t="0"/>
          <a:stretch/>
        </p:blipFill>
        <p:spPr>
          <a:xfrm>
            <a:off x="484120" y="3552210"/>
            <a:ext cx="3073675" cy="1351498"/>
          </a:xfrm>
          <a:prstGeom prst="rect">
            <a:avLst/>
          </a:prstGeom>
          <a:noFill/>
          <a:ln>
            <a:noFill/>
          </a:ln>
        </p:spPr>
      </p:pic>
      <p:pic>
        <p:nvPicPr>
          <p:cNvPr id="1293" name="Shape 1293"/>
          <p:cNvPicPr preferRelativeResize="0"/>
          <p:nvPr/>
        </p:nvPicPr>
        <p:blipFill rotWithShape="1">
          <a:blip r:embed="rId5">
            <a:alphaModFix/>
          </a:blip>
          <a:srcRect b="0" l="0" r="0" t="0"/>
          <a:stretch/>
        </p:blipFill>
        <p:spPr>
          <a:xfrm>
            <a:off x="1984639" y="3839885"/>
            <a:ext cx="2564814" cy="2045013"/>
          </a:xfrm>
          <a:prstGeom prst="rect">
            <a:avLst/>
          </a:prstGeom>
          <a:noFill/>
          <a:ln>
            <a:noFill/>
          </a:ln>
        </p:spPr>
      </p:pic>
      <p:pic>
        <p:nvPicPr>
          <p:cNvPr id="1294" name="Shape 1294"/>
          <p:cNvPicPr preferRelativeResize="0"/>
          <p:nvPr/>
        </p:nvPicPr>
        <p:blipFill rotWithShape="1">
          <a:blip r:embed="rId6">
            <a:alphaModFix/>
          </a:blip>
          <a:srcRect b="0" l="0" r="0" t="0"/>
          <a:stretch/>
        </p:blipFill>
        <p:spPr>
          <a:xfrm>
            <a:off x="2750418" y="4926501"/>
            <a:ext cx="2356155" cy="1383518"/>
          </a:xfrm>
          <a:prstGeom prst="rect">
            <a:avLst/>
          </a:prstGeom>
          <a:noFill/>
          <a:ln>
            <a:noFill/>
          </a:ln>
        </p:spPr>
      </p:pic>
      <p:cxnSp>
        <p:nvCxnSpPr>
          <p:cNvPr id="1295" name="Shape 1295"/>
          <p:cNvCxnSpPr/>
          <p:nvPr/>
        </p:nvCxnSpPr>
        <p:spPr>
          <a:xfrm>
            <a:off x="6391119" y="3920989"/>
            <a:ext cx="0" cy="458537"/>
          </a:xfrm>
          <a:prstGeom prst="straightConnector1">
            <a:avLst/>
          </a:prstGeom>
          <a:noFill/>
          <a:ln cap="flat" cmpd="sng" w="28575">
            <a:solidFill>
              <a:schemeClr val="accent2"/>
            </a:solidFill>
            <a:prstDash val="solid"/>
            <a:round/>
            <a:headEnd len="med" w="med" type="none"/>
            <a:tailEnd len="lg" w="lg" type="stealth"/>
          </a:ln>
        </p:spPr>
      </p:cxnSp>
    </p:spTree>
  </p:cSld>
  <p:clrMapOvr>
    <a:masterClrMapping/>
  </p:clrMapOvr>
  <p:transition spd="slow">
    <p:cut/>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9" name="Shape 1299"/>
        <p:cNvGrpSpPr/>
        <p:nvPr/>
      </p:nvGrpSpPr>
      <p:grpSpPr>
        <a:xfrm>
          <a:off x="0" y="0"/>
          <a:ext cx="0" cy="0"/>
          <a:chOff x="0" y="0"/>
          <a:chExt cx="0" cy="0"/>
        </a:xfrm>
      </p:grpSpPr>
      <p:sp>
        <p:nvSpPr>
          <p:cNvPr id="1300" name="Shape 1300"/>
          <p:cNvSpPr txBox="1"/>
          <p:nvPr>
            <p:ph type="title"/>
          </p:nvPr>
        </p:nvSpPr>
        <p:spPr>
          <a:xfrm>
            <a:off x="455612" y="37465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Security Authorization Framework and Principal Management</a:t>
            </a:r>
          </a:p>
        </p:txBody>
      </p:sp>
      <p:pic>
        <p:nvPicPr>
          <p:cNvPr id="1301" name="Shape 1301"/>
          <p:cNvPicPr preferRelativeResize="0"/>
          <p:nvPr>
            <p:ph idx="1" type="body"/>
          </p:nvPr>
        </p:nvPicPr>
        <p:blipFill rotWithShape="1">
          <a:blip r:embed="rId3">
            <a:alphaModFix/>
          </a:blip>
          <a:srcRect b="0" l="0" r="0" t="0"/>
          <a:stretch/>
        </p:blipFill>
        <p:spPr>
          <a:xfrm>
            <a:off x="635570" y="1232250"/>
            <a:ext cx="6580904" cy="1583640"/>
          </a:xfrm>
          <a:prstGeom prst="rect">
            <a:avLst/>
          </a:prstGeom>
          <a:noFill/>
          <a:ln cap="flat" cmpd="sng" w="19050">
            <a:solidFill>
              <a:schemeClr val="dk1"/>
            </a:solidFill>
            <a:prstDash val="solid"/>
            <a:round/>
            <a:headEnd len="med" w="med" type="none"/>
            <a:tailEnd len="med" w="med" type="none"/>
          </a:ln>
        </p:spPr>
      </p:pic>
      <p:sp>
        <p:nvSpPr>
          <p:cNvPr id="1302" name="Shape 1302"/>
          <p:cNvSpPr txBox="1"/>
          <p:nvPr>
            <p:ph idx="11" type="ftr"/>
          </p:nvPr>
        </p:nvSpPr>
        <p:spPr>
          <a:xfrm>
            <a:off x="457200" y="653796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303" name="Shape 130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304" name="Shape 1304"/>
          <p:cNvSpPr/>
          <p:nvPr/>
        </p:nvSpPr>
        <p:spPr>
          <a:xfrm>
            <a:off x="3950496" y="1997003"/>
            <a:ext cx="1029103" cy="203271"/>
          </a:xfrm>
          <a:prstGeom prst="rect">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305" name="Shape 1305"/>
          <p:cNvSpPr/>
          <p:nvPr/>
        </p:nvSpPr>
        <p:spPr>
          <a:xfrm rot="5400000">
            <a:off x="6975087" y="2430568"/>
            <a:ext cx="1024464" cy="360609"/>
          </a:xfrm>
          <a:prstGeom prst="bentArrow">
            <a:avLst>
              <a:gd fmla="val 25000" name="adj1"/>
              <a:gd fmla="val 25000" name="adj2"/>
              <a:gd fmla="val 25000" name="adj3"/>
              <a:gd fmla="val 43750" name="adj4"/>
            </a:avLst>
          </a:prstGeom>
          <a:solidFill>
            <a:srgbClr val="ED171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pic>
        <p:nvPicPr>
          <p:cNvPr id="1306" name="Shape 1306"/>
          <p:cNvPicPr preferRelativeResize="0"/>
          <p:nvPr/>
        </p:nvPicPr>
        <p:blipFill rotWithShape="1">
          <a:blip r:embed="rId4">
            <a:alphaModFix/>
          </a:blip>
          <a:srcRect b="0" l="0" r="0" t="0"/>
          <a:stretch/>
        </p:blipFill>
        <p:spPr>
          <a:xfrm>
            <a:off x="540320" y="3177714"/>
            <a:ext cx="7297167" cy="3305635"/>
          </a:xfrm>
          <a:prstGeom prst="rect">
            <a:avLst/>
          </a:prstGeom>
          <a:noFill/>
          <a:ln cap="flat" cmpd="sng" w="28575">
            <a:solidFill>
              <a:schemeClr val="dk1"/>
            </a:solidFill>
            <a:prstDash val="solid"/>
            <a:round/>
            <a:headEnd len="med" w="med" type="none"/>
            <a:tailEnd len="med" w="med" type="none"/>
          </a:ln>
        </p:spPr>
      </p:pic>
    </p:spTree>
  </p:cSld>
  <p:clrMapOvr>
    <a:masterClrMapping/>
  </p:clrMapOvr>
  <p:transition spd="slow">
    <p:cut/>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0" name="Shape 1310"/>
        <p:cNvGrpSpPr/>
        <p:nvPr/>
      </p:nvGrpSpPr>
      <p:grpSpPr>
        <a:xfrm>
          <a:off x="0" y="0"/>
          <a:ext cx="0" cy="0"/>
          <a:chOff x="0" y="0"/>
          <a:chExt cx="0" cy="0"/>
        </a:xfrm>
      </p:grpSpPr>
      <p:sp>
        <p:nvSpPr>
          <p:cNvPr id="1311" name="Shape 1311"/>
          <p:cNvSpPr txBox="1"/>
          <p:nvPr>
            <p:ph type="title"/>
          </p:nvPr>
        </p:nvSpPr>
        <p:spPr>
          <a:xfrm>
            <a:off x="455612" y="37465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Security Authorization Framework and Principal Management</a:t>
            </a:r>
          </a:p>
        </p:txBody>
      </p:sp>
      <p:sp>
        <p:nvSpPr>
          <p:cNvPr id="1312" name="Shape 1312"/>
          <p:cNvSpPr txBox="1"/>
          <p:nvPr>
            <p:ph idx="11" type="ftr"/>
          </p:nvPr>
        </p:nvSpPr>
        <p:spPr>
          <a:xfrm>
            <a:off x="457200" y="653796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313" name="Shape 131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314" name="Shape 1314"/>
          <p:cNvGraphicFramePr/>
          <p:nvPr/>
        </p:nvGraphicFramePr>
        <p:xfrm>
          <a:off x="1070809" y="1537636"/>
          <a:ext cx="3000000" cy="3000000"/>
        </p:xfrm>
        <a:graphic>
          <a:graphicData uri="http://schemas.openxmlformats.org/drawingml/2006/table">
            <a:tbl>
              <a:tblPr bandRow="1" firstRow="1">
                <a:noFill/>
                <a:tableStyleId>{AF501D23-BBD4-4D8D-B2DE-CA056D09E747}</a:tableStyleId>
              </a:tblPr>
              <a:tblGrid>
                <a:gridCol w="3477775"/>
                <a:gridCol w="1771100"/>
                <a:gridCol w="1837725"/>
              </a:tblGrid>
              <a:tr h="625000">
                <a:tc>
                  <a:txBody>
                    <a:bodyPr>
                      <a:noAutofit/>
                    </a:bodyPr>
                    <a:lstStyle/>
                    <a:p>
                      <a:pPr indent="0" lvl="0" marL="0" marR="0" rtl="0" algn="ctr">
                        <a:spcBef>
                          <a:spcPts val="0"/>
                        </a:spcBef>
                        <a:buSzPct val="25000"/>
                        <a:buNone/>
                      </a:pPr>
                      <a:r>
                        <a:rPr baseline="0" lang="en-US" sz="1800" u="none" cap="none" strike="noStrike">
                          <a:solidFill>
                            <a:schemeClr val="dk1"/>
                          </a:solidFill>
                        </a:rPr>
                        <a:t>Action</a:t>
                      </a:r>
                    </a:p>
                  </a:txBody>
                  <a:tcPr marT="45725" marB="45725" marR="91450" marL="91450"/>
                </a:tc>
                <a:tc>
                  <a:txBody>
                    <a:bodyPr>
                      <a:noAutofit/>
                    </a:bodyPr>
                    <a:lstStyle/>
                    <a:p>
                      <a:pPr indent="0" lvl="0" marL="0" marR="0" rtl="0" algn="ctr">
                        <a:spcBef>
                          <a:spcPts val="0"/>
                        </a:spcBef>
                        <a:buSzPct val="25000"/>
                        <a:buNone/>
                      </a:pPr>
                      <a:r>
                        <a:rPr baseline="0" lang="en-US" sz="1800" u="none" cap="none" strike="noStrike">
                          <a:solidFill>
                            <a:schemeClr val="dk1"/>
                          </a:solidFill>
                        </a:rPr>
                        <a:t>VCSS </a:t>
                      </a:r>
                    </a:p>
                    <a:p>
                      <a:pPr indent="0" lvl="0" marL="0" marR="0" rtl="0" algn="ctr">
                        <a:spcBef>
                          <a:spcPts val="0"/>
                        </a:spcBef>
                        <a:buSzPct val="25000"/>
                        <a:buNone/>
                      </a:pPr>
                      <a:r>
                        <a:rPr baseline="0" lang="en-US" sz="1800" u="none" cap="none" strike="noStrike">
                          <a:solidFill>
                            <a:schemeClr val="dk1"/>
                          </a:solidFill>
                        </a:rPr>
                        <a:t>Core IdP</a:t>
                      </a:r>
                    </a:p>
                  </a:txBody>
                  <a:tcPr marT="45725" marB="45725" marR="91450" marL="91450"/>
                </a:tc>
                <a:tc>
                  <a:txBody>
                    <a:bodyPr>
                      <a:noAutofit/>
                    </a:bodyPr>
                    <a:lstStyle/>
                    <a:p>
                      <a:pPr indent="0" lvl="0" marL="0" marR="0" rtl="0" algn="ctr">
                        <a:spcBef>
                          <a:spcPts val="0"/>
                        </a:spcBef>
                        <a:buSzPct val="25000"/>
                        <a:buNone/>
                      </a:pPr>
                      <a:r>
                        <a:rPr baseline="0" lang="en-US" sz="1800" u="none" cap="none" strike="noStrike">
                          <a:solidFill>
                            <a:schemeClr val="dk1"/>
                          </a:solidFill>
                        </a:rPr>
                        <a:t>VCSS Application</a:t>
                      </a:r>
                    </a:p>
                  </a:txBody>
                  <a:tcPr marT="45725" marB="45725" marR="91450" marL="91450"/>
                </a:tc>
              </a:tr>
              <a:tr h="362100">
                <a:tc>
                  <a:txBody>
                    <a:bodyPr>
                      <a:noAutofit/>
                    </a:bodyPr>
                    <a:lstStyle/>
                    <a:p>
                      <a:pPr indent="0" lvl="0" marL="0" marR="0" rtl="0" algn="l">
                        <a:spcBef>
                          <a:spcPts val="0"/>
                        </a:spcBef>
                        <a:buSzPct val="25000"/>
                        <a:buNone/>
                      </a:pPr>
                      <a:r>
                        <a:rPr baseline="0" lang="en-US" sz="1800" u="none" cap="none" strike="noStrike"/>
                        <a:t>Set up new users</a:t>
                      </a:r>
                    </a:p>
                  </a:txBody>
                  <a:tcPr marT="45725" marB="45725" marR="91450" marL="91450"/>
                </a:tc>
                <a:tc>
                  <a:txBody>
                    <a:bodyPr>
                      <a:noAutofit/>
                    </a:bodyPr>
                    <a:lstStyle/>
                    <a:p>
                      <a:pPr indent="0" lvl="0" marL="0" marR="0" rtl="0" algn="ctr">
                        <a:spcBef>
                          <a:spcPts val="0"/>
                        </a:spcBef>
                        <a:buSzPct val="25000"/>
                        <a:buNone/>
                      </a:pPr>
                      <a:r>
                        <a:rPr baseline="0" lang="en-US" sz="1800" u="none" cap="none" strike="noStrike"/>
                        <a:t>X</a:t>
                      </a:r>
                    </a:p>
                  </a:txBody>
                  <a:tcPr marT="45725" marB="45725" marR="91450" marL="91450"/>
                </a:tc>
                <a:tc>
                  <a:txBody>
                    <a:bodyPr>
                      <a:noAutofit/>
                    </a:bodyPr>
                    <a:lstStyle/>
                    <a:p>
                      <a:pPr indent="0" lvl="0" marL="0" marR="0" rtl="0" algn="ctr">
                        <a:spcBef>
                          <a:spcPts val="0"/>
                        </a:spcBef>
                        <a:buSzPct val="25000"/>
                        <a:buNone/>
                      </a:pPr>
                      <a:r>
                        <a:rPr baseline="0" lang="en-US" sz="1800" u="none" cap="none" strike="noStrike"/>
                        <a:t>X</a:t>
                      </a:r>
                    </a:p>
                  </a:txBody>
                  <a:tcPr marT="45725" marB="45725" marR="91450" marL="91450"/>
                </a:tc>
              </a:tr>
              <a:tr h="362100">
                <a:tc>
                  <a:txBody>
                    <a:bodyPr>
                      <a:noAutofit/>
                    </a:bodyPr>
                    <a:lstStyle/>
                    <a:p>
                      <a:pPr indent="0" lvl="0" marL="0" marR="0" rtl="0" algn="l">
                        <a:spcBef>
                          <a:spcPts val="0"/>
                        </a:spcBef>
                        <a:buSzPct val="25000"/>
                        <a:buNone/>
                      </a:pPr>
                      <a:r>
                        <a:rPr baseline="0" lang="en-US" sz="1800" u="none" cap="none" strike="noStrike"/>
                        <a:t>Reset expired users</a:t>
                      </a: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800" u="none" cap="none" strike="noStrike"/>
                        <a:t>X</a:t>
                      </a:r>
                    </a:p>
                  </a:txBody>
                  <a:tcPr marT="45725" marB="45725" marR="91450" marL="91450"/>
                </a:tc>
                <a:tc>
                  <a:txBody>
                    <a:bodyPr>
                      <a:noAutofit/>
                    </a:bodyPr>
                    <a:lstStyle/>
                    <a:p>
                      <a:pPr indent="0" lvl="0" marL="0" marR="0" rtl="0" algn="l">
                        <a:spcBef>
                          <a:spcPts val="0"/>
                        </a:spcBef>
                        <a:buNone/>
                      </a:pPr>
                      <a:r>
                        <a:t/>
                      </a:r>
                      <a:endParaRPr baseline="0" sz="1800" u="none" cap="none" strike="noStrike"/>
                    </a:p>
                  </a:txBody>
                  <a:tcPr marT="45725" marB="45725" marR="91450" marL="91450"/>
                </a:tc>
              </a:tr>
              <a:tr h="362100">
                <a:tc>
                  <a:txBody>
                    <a:bodyPr>
                      <a:noAutofit/>
                    </a:bodyPr>
                    <a:lstStyle/>
                    <a:p>
                      <a:pPr indent="0" lvl="0" marL="0" marR="0" rtl="0" algn="l">
                        <a:spcBef>
                          <a:spcPts val="0"/>
                        </a:spcBef>
                        <a:buSzPct val="25000"/>
                        <a:buNone/>
                      </a:pPr>
                      <a:r>
                        <a:rPr baseline="0" lang="en-US" sz="1800" u="none" cap="none" strike="noStrike"/>
                        <a:t>Reset password</a:t>
                      </a:r>
                    </a:p>
                  </a:txBody>
                  <a:tcPr marT="45725" marB="45725" marR="91450" marL="91450"/>
                </a:tc>
                <a:tc>
                  <a:txBody>
                    <a:bodyPr>
                      <a:noAutofit/>
                    </a:bodyPr>
                    <a:lstStyle/>
                    <a:p>
                      <a:pPr indent="0" lvl="0" marL="0" marR="0" rtl="0" algn="ctr">
                        <a:spcBef>
                          <a:spcPts val="0"/>
                        </a:spcBef>
                        <a:buSzPct val="25000"/>
                        <a:buNone/>
                      </a:pPr>
                      <a:r>
                        <a:rPr baseline="0" lang="en-US" sz="1800" u="none" cap="none" strike="noStrike"/>
                        <a:t>X</a:t>
                      </a:r>
                    </a:p>
                  </a:txBody>
                  <a:tcPr marT="45725" marB="45725" marR="91450" marL="91450"/>
                </a:tc>
                <a:tc>
                  <a:txBody>
                    <a:bodyPr>
                      <a:noAutofit/>
                    </a:bodyPr>
                    <a:lstStyle/>
                    <a:p>
                      <a:pPr indent="0" lvl="0" marL="0" marR="0" rtl="0" algn="l">
                        <a:spcBef>
                          <a:spcPts val="0"/>
                        </a:spcBef>
                        <a:buNone/>
                      </a:pPr>
                      <a:r>
                        <a:t/>
                      </a:r>
                      <a:endParaRPr baseline="0" sz="1800" u="none" cap="none" strike="noStrike"/>
                    </a:p>
                  </a:txBody>
                  <a:tcPr marT="45725" marB="45725" marR="91450" marL="91450"/>
                </a:tc>
              </a:tr>
              <a:tr h="362100">
                <a:tc>
                  <a:txBody>
                    <a:bodyPr>
                      <a:noAutofit/>
                    </a:bodyPr>
                    <a:lstStyle/>
                    <a:p>
                      <a:pPr indent="0" lvl="0" marL="0" marR="0" rtl="0" algn="l">
                        <a:spcBef>
                          <a:spcPts val="0"/>
                        </a:spcBef>
                        <a:buSzPct val="25000"/>
                        <a:buNone/>
                      </a:pPr>
                      <a:r>
                        <a:rPr baseline="0" lang="en-US" sz="1800" u="none" cap="none" strike="noStrike"/>
                        <a:t>Maintain security categories</a:t>
                      </a:r>
                    </a:p>
                  </a:txBody>
                  <a:tcPr marT="45725" marB="45725" marR="91450" marL="91450"/>
                </a:tc>
                <a:tc>
                  <a:txBody>
                    <a:bodyPr>
                      <a:noAutofit/>
                    </a:bodyPr>
                    <a:lstStyle/>
                    <a:p>
                      <a:pPr indent="0" lvl="0" marL="0" marR="0" rtl="0" algn="l">
                        <a:spcBef>
                          <a:spcPts val="0"/>
                        </a:spcBef>
                        <a:buNone/>
                      </a:pPr>
                      <a:r>
                        <a:t/>
                      </a:r>
                      <a:endParaRPr baseline="0" sz="1800" u="none" cap="none" strike="noStrike"/>
                    </a:p>
                  </a:txBody>
                  <a:tcPr marT="45725" marB="45725" marR="91450" marL="91450"/>
                </a:tc>
                <a:tc>
                  <a:txBody>
                    <a:bodyPr>
                      <a:noAutofit/>
                    </a:bodyPr>
                    <a:lstStyle/>
                    <a:p>
                      <a:pPr indent="0" lvl="0" marL="0" marR="0" rtl="0" algn="ctr">
                        <a:spcBef>
                          <a:spcPts val="0"/>
                        </a:spcBef>
                        <a:buSzPct val="25000"/>
                        <a:buNone/>
                      </a:pPr>
                      <a:r>
                        <a:rPr baseline="0" lang="en-US" sz="1800" u="none" cap="none" strike="noStrike"/>
                        <a:t>X</a:t>
                      </a:r>
                    </a:p>
                  </a:txBody>
                  <a:tcPr marT="45725" marB="45725" marR="91450" marL="91450"/>
                </a:tc>
              </a:tr>
              <a:tr h="3621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800" u="none" cap="none" strike="noStrike"/>
                        <a:t>Maintain security roles</a:t>
                      </a:r>
                    </a:p>
                  </a:txBody>
                  <a:tcPr marT="45725" marB="45725" marR="91450" marL="91450"/>
                </a:tc>
                <a:tc>
                  <a:txBody>
                    <a:bodyPr>
                      <a:noAutofit/>
                    </a:bodyPr>
                    <a:lstStyle/>
                    <a:p>
                      <a:pPr indent="0" lvl="0" marL="0" marR="0" rtl="0" algn="l">
                        <a:spcBef>
                          <a:spcPts val="0"/>
                        </a:spcBef>
                        <a:buNone/>
                      </a:pPr>
                      <a:r>
                        <a:t/>
                      </a:r>
                      <a:endParaRPr baseline="0" sz="1800" u="none" cap="none" strike="noStrike"/>
                    </a:p>
                  </a:txBody>
                  <a:tcPr marT="45725" marB="45725" marR="91450" marL="91450"/>
                </a:tc>
                <a:tc>
                  <a:txBody>
                    <a:bodyPr>
                      <a:noAutofit/>
                    </a:bodyPr>
                    <a:lstStyle/>
                    <a:p>
                      <a:pPr indent="0" lvl="0" marL="0" marR="0" rtl="0" algn="ctr">
                        <a:spcBef>
                          <a:spcPts val="0"/>
                        </a:spcBef>
                        <a:buSzPct val="25000"/>
                        <a:buNone/>
                      </a:pPr>
                      <a:r>
                        <a:rPr baseline="0" lang="en-US" sz="1800" u="none" cap="none" strike="noStrike"/>
                        <a:t>X</a:t>
                      </a:r>
                    </a:p>
                  </a:txBody>
                  <a:tcPr marT="45725" marB="45725" marR="91450" marL="91450"/>
                </a:tc>
              </a:tr>
              <a:tr h="430725">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800" u="none" cap="none" strike="noStrike"/>
                        <a:t>Maintain security organizations</a:t>
                      </a:r>
                    </a:p>
                  </a:txBody>
                  <a:tcPr marT="45725" marB="45725" marR="91450" marL="91450"/>
                </a:tc>
                <a:tc>
                  <a:txBody>
                    <a:bodyPr>
                      <a:noAutofit/>
                    </a:bodyPr>
                    <a:lstStyle/>
                    <a:p>
                      <a:pPr indent="0" lvl="0" marL="0" marR="0" rtl="0" algn="l">
                        <a:spcBef>
                          <a:spcPts val="0"/>
                        </a:spcBef>
                        <a:buNone/>
                      </a:pPr>
                      <a:r>
                        <a:t/>
                      </a:r>
                      <a:endParaRPr baseline="0" sz="1800" u="none" cap="none" strike="noStrike"/>
                    </a:p>
                  </a:txBody>
                  <a:tcPr marT="45725" marB="45725" marR="91450" marL="91450"/>
                </a:tc>
                <a:tc>
                  <a:txBody>
                    <a:bodyPr>
                      <a:noAutofit/>
                    </a:bodyPr>
                    <a:lstStyle/>
                    <a:p>
                      <a:pPr indent="0" lvl="0" marL="0" marR="0" rtl="0" algn="ctr">
                        <a:spcBef>
                          <a:spcPts val="0"/>
                        </a:spcBef>
                        <a:buSzPct val="25000"/>
                        <a:buNone/>
                      </a:pPr>
                      <a:r>
                        <a:rPr baseline="0" lang="en-US" sz="1800" u="none" cap="none" strike="noStrike"/>
                        <a:t>X</a:t>
                      </a:r>
                    </a:p>
                  </a:txBody>
                  <a:tcPr marT="45725" marB="45725" marR="91450" marL="91450"/>
                </a:tc>
              </a:tr>
              <a:tr h="3970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800" u="none" cap="none" strike="noStrike"/>
                        <a:t>Maintain users</a:t>
                      </a:r>
                    </a:p>
                    <a:p>
                      <a:pPr indent="0" lvl="0" marL="0" marR="0" rtl="0" algn="l">
                        <a:lnSpc>
                          <a:spcPct val="100000"/>
                        </a:lnSpc>
                        <a:spcBef>
                          <a:spcPts val="0"/>
                        </a:spcBef>
                        <a:spcAft>
                          <a:spcPts val="0"/>
                        </a:spcAft>
                        <a:buClr>
                          <a:schemeClr val="dk1"/>
                        </a:buClr>
                        <a:buFont typeface="Arial"/>
                        <a:buNone/>
                      </a:pPr>
                      <a:r>
                        <a:t/>
                      </a:r>
                      <a:endParaRPr baseline="0" sz="1800" u="none" cap="none" strike="noStrike"/>
                    </a:p>
                  </a:txBody>
                  <a:tcPr marT="45725" marB="45725" marR="91450" marL="91450"/>
                </a:tc>
                <a:tc>
                  <a:txBody>
                    <a:bodyPr>
                      <a:noAutofit/>
                    </a:bodyPr>
                    <a:lstStyle/>
                    <a:p>
                      <a:pPr indent="0" lvl="0" marL="0" marR="0" rtl="0" algn="ctr">
                        <a:spcBef>
                          <a:spcPts val="0"/>
                        </a:spcBef>
                        <a:buSzPct val="25000"/>
                        <a:buNone/>
                      </a:pPr>
                      <a:r>
                        <a:rPr baseline="0" lang="en-US" sz="1800" u="none" cap="none" strike="noStrike"/>
                        <a:t>X</a:t>
                      </a:r>
                    </a:p>
                  </a:txBody>
                  <a:tcPr marT="45725" marB="45725" marR="91450" marL="91450"/>
                </a:tc>
                <a:tc>
                  <a:txBody>
                    <a:bodyPr>
                      <a:noAutofit/>
                    </a:bodyPr>
                    <a:lstStyle/>
                    <a:p>
                      <a:pPr indent="0" lvl="0" marL="0" marR="0" rtl="0" algn="ctr">
                        <a:spcBef>
                          <a:spcPts val="0"/>
                        </a:spcBef>
                        <a:buSzPct val="25000"/>
                        <a:buNone/>
                      </a:pPr>
                      <a:r>
                        <a:rPr baseline="0" lang="en-US" sz="1800" u="none" cap="none" strike="noStrike"/>
                        <a:t>X</a:t>
                      </a:r>
                    </a:p>
                  </a:txBody>
                  <a:tcPr marT="45725" marB="45725" marR="91450" marL="91450"/>
                </a:tc>
              </a:tr>
            </a:tbl>
          </a:graphicData>
        </a:graphic>
      </p:graphicFrame>
    </p:spTree>
  </p:cSld>
  <p:clrMapOvr>
    <a:masterClrMapping/>
  </p:clrMapOvr>
  <p:transition spd="slow">
    <p:cut/>
  </p:transition>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8" name="Shape 1318"/>
        <p:cNvGrpSpPr/>
        <p:nvPr/>
      </p:nvGrpSpPr>
      <p:grpSpPr>
        <a:xfrm>
          <a:off x="0" y="0"/>
          <a:ext cx="0" cy="0"/>
          <a:chOff x="0" y="0"/>
          <a:chExt cx="0" cy="0"/>
        </a:xfrm>
      </p:grpSpPr>
      <p:sp>
        <p:nvSpPr>
          <p:cNvPr id="1319" name="Shape 1319"/>
          <p:cNvSpPr txBox="1"/>
          <p:nvPr>
            <p:ph type="title"/>
          </p:nvPr>
        </p:nvSpPr>
        <p:spPr>
          <a:xfrm>
            <a:off x="455612" y="37465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Security Authorization Framework and Principal Management</a:t>
            </a:r>
          </a:p>
        </p:txBody>
      </p:sp>
      <p:sp>
        <p:nvSpPr>
          <p:cNvPr id="1320" name="Shape 1320"/>
          <p:cNvSpPr txBox="1"/>
          <p:nvPr>
            <p:ph idx="1" type="body"/>
          </p:nvPr>
        </p:nvSpPr>
        <p:spPr>
          <a:xfrm>
            <a:off x="563931" y="1331691"/>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600" u="none" cap="none" strike="noStrike">
                <a:solidFill>
                  <a:schemeClr val="dk1"/>
                </a:solidFill>
                <a:latin typeface="Arial"/>
                <a:ea typeface="Arial"/>
                <a:cs typeface="Arial"/>
                <a:sym typeface="Arial"/>
              </a:rPr>
              <a:t>7.1 VCSS Security Model:</a:t>
            </a:r>
          </a:p>
          <a:p>
            <a:pPr indent="-177800" lvl="1" marL="56832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Current Pegasys security authorization framework includes: </a:t>
            </a:r>
          </a:p>
          <a:p>
            <a:pPr indent="-193675" lvl="2" marL="914400"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Categories</a:t>
            </a: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Roles</a:t>
            </a: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Organizations</a:t>
            </a: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Users</a:t>
            </a:r>
          </a:p>
          <a:p>
            <a:pPr indent="-177800" lvl="1" marL="56832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combination of security categories, roles, and organizations and their association with users determines the VCSS security authorization framework</a:t>
            </a:r>
          </a:p>
        </p:txBody>
      </p:sp>
      <p:sp>
        <p:nvSpPr>
          <p:cNvPr id="1321" name="Shape 132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322" name="Shape 132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6" name="Shape 1326"/>
        <p:cNvGrpSpPr/>
        <p:nvPr/>
      </p:nvGrpSpPr>
      <p:grpSpPr>
        <a:xfrm>
          <a:off x="0" y="0"/>
          <a:ext cx="0" cy="0"/>
          <a:chOff x="0" y="0"/>
          <a:chExt cx="0" cy="0"/>
        </a:xfrm>
      </p:grpSpPr>
      <p:sp>
        <p:nvSpPr>
          <p:cNvPr id="1327" name="Shape 1327"/>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328" name="Shape 1328"/>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VCSS Security Categories</a:t>
            </a:r>
          </a:p>
        </p:txBody>
      </p:sp>
      <p:sp>
        <p:nvSpPr>
          <p:cNvPr id="1329" name="Shape 1329"/>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330" name="Shape 1330"/>
          <p:cNvSpPr txBox="1"/>
          <p:nvPr>
            <p:ph idx="12" type="sldNum"/>
          </p:nvPr>
        </p:nvSpPr>
        <p:spPr>
          <a:xfrm>
            <a:off x="-25400" y="6245225"/>
            <a:ext cx="462127"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Receivable Type Reference Table</a:t>
            </a:r>
          </a:p>
        </p:txBody>
      </p:sp>
      <p:sp>
        <p:nvSpPr>
          <p:cNvPr id="265" name="Shape 265"/>
          <p:cNvSpPr txBox="1"/>
          <p:nvPr>
            <p:ph idx="1" type="body"/>
          </p:nvPr>
        </p:nvSpPr>
        <p:spPr>
          <a:xfrm>
            <a:off x="574675" y="1044575"/>
            <a:ext cx="8080374" cy="848019"/>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Font typeface="Noto Sans Symbols"/>
              <a:buNone/>
            </a:pPr>
            <a:r>
              <a:t/>
            </a:r>
            <a:endParaRPr b="0" baseline="0" i="0" sz="1800" u="sng"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Font typeface="Noto Sans Symbols"/>
              <a:buNone/>
            </a:pPr>
            <a:r>
              <a:t/>
            </a:r>
            <a:endParaRPr b="0" baseline="0" i="0" sz="1800" u="sng" cap="none" strike="noStrike">
              <a:solidFill>
                <a:schemeClr val="dk1"/>
              </a:solidFill>
              <a:latin typeface="Arial"/>
              <a:ea typeface="Arial"/>
              <a:cs typeface="Arial"/>
              <a:sym typeface="Arial"/>
            </a:endParaRPr>
          </a:p>
          <a:p>
            <a:pPr indent="-231775" lvl="0" marL="23177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196850" lvl="1" marL="56832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120650" lvl="1" marL="568325" marR="0" rtl="0" algn="l">
              <a:spcBef>
                <a:spcPts val="440"/>
              </a:spcBef>
              <a:spcAft>
                <a:spcPts val="0"/>
              </a:spcAft>
              <a:buClr>
                <a:srgbClr val="AF242B"/>
              </a:buClr>
              <a:buFont typeface="Noto Sans Symbols"/>
              <a:buNone/>
            </a:pPr>
            <a:r>
              <a:t/>
            </a:r>
            <a:endParaRPr b="0" baseline="0" i="0" sz="2200" u="sng" cap="none" strike="noStrike">
              <a:solidFill>
                <a:schemeClr val="dk1"/>
              </a:solidFill>
              <a:latin typeface="Arial"/>
              <a:ea typeface="Arial"/>
              <a:cs typeface="Arial"/>
              <a:sym typeface="Arial"/>
            </a:endParaRPr>
          </a:p>
        </p:txBody>
      </p:sp>
      <p:sp>
        <p:nvSpPr>
          <p:cNvPr id="266" name="Shape 26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267" name="Shape 267"/>
          <p:cNvSpPr/>
          <p:nvPr/>
        </p:nvSpPr>
        <p:spPr>
          <a:xfrm>
            <a:off x="1943878" y="1203130"/>
            <a:ext cx="5521926" cy="551242"/>
          </a:xfrm>
          <a:custGeom>
            <a:pathLst>
              <a:path extrusionOk="0" h="120000" w="120000">
                <a:moveTo>
                  <a:pt x="0" y="0"/>
                </a:moveTo>
                <a:lnTo>
                  <a:pt x="120000" y="0"/>
                </a:lnTo>
                <a:lnTo>
                  <a:pt x="120000" y="120000"/>
                </a:lnTo>
                <a:lnTo>
                  <a:pt x="0" y="120000"/>
                </a:lnTo>
                <a:close/>
              </a:path>
              <a:path extrusionOk="0" fill="none" h="120000" w="120000">
                <a:moveTo>
                  <a:pt x="-2959" y="0"/>
                </a:moveTo>
                <a:close/>
                <a:lnTo>
                  <a:pt x="-2959" y="120000"/>
                </a:lnTo>
              </a:path>
              <a:path extrusionOk="0" fill="none" h="120000" w="120000">
                <a:moveTo>
                  <a:pt x="-2959" y="22500"/>
                </a:moveTo>
                <a:lnTo>
                  <a:pt x="-7936" y="22500"/>
                </a:lnTo>
                <a:lnTo>
                  <a:pt x="-15835" y="157951"/>
                </a:lnTo>
              </a:path>
            </a:pathLst>
          </a:custGeom>
          <a:solidFill>
            <a:schemeClr val="lt1"/>
          </a:solid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General: </a:t>
            </a:r>
            <a:r>
              <a:rPr b="0" baseline="0" i="0" lang="en-US" sz="1600" u="none" cap="none" strike="noStrike">
                <a:solidFill>
                  <a:schemeClr val="dk1"/>
                </a:solidFill>
                <a:latin typeface="Arial"/>
                <a:ea typeface="Arial"/>
                <a:cs typeface="Arial"/>
                <a:sym typeface="Arial"/>
              </a:rPr>
              <a:t>Includes information that uniquely identifies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each Receivable Type (Code, Name)</a:t>
            </a:r>
          </a:p>
        </p:txBody>
      </p:sp>
      <p:sp>
        <p:nvSpPr>
          <p:cNvPr id="268" name="Shape 268"/>
          <p:cNvSpPr/>
          <p:nvPr/>
        </p:nvSpPr>
        <p:spPr>
          <a:xfrm>
            <a:off x="1943878" y="1203130"/>
            <a:ext cx="5062976" cy="551242"/>
          </a:xfrm>
          <a:prstGeom prst="rect">
            <a:avLst/>
          </a:prstGeom>
          <a:noFill/>
          <a:ln cap="flat" cmpd="sng" w="9525">
            <a:solidFill>
              <a:srgbClr val="3C8C92"/>
            </a:solidFill>
            <a:prstDash val="dash"/>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269" name="Shape 269"/>
          <p:cNvSpPr/>
          <p:nvPr/>
        </p:nvSpPr>
        <p:spPr>
          <a:xfrm>
            <a:off x="6627625" y="5384510"/>
            <a:ext cx="379228" cy="584776"/>
          </a:xfrm>
          <a:prstGeom prst="rightBrace">
            <a:avLst>
              <a:gd fmla="val 48099" name="adj1"/>
              <a:gd fmla="val 49266" name="adj2"/>
            </a:avLst>
          </a:prstGeom>
          <a:solidFill>
            <a:schemeClr val="lt1"/>
          </a:solidFill>
          <a:ln cap="flat" cmpd="sng" w="12700">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270" name="Shape 270"/>
          <p:cNvSpPr txBox="1"/>
          <p:nvPr/>
        </p:nvSpPr>
        <p:spPr>
          <a:xfrm>
            <a:off x="7006853" y="5384510"/>
            <a:ext cx="1792350" cy="55399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500" u="none" cap="none" strike="noStrike">
                <a:solidFill>
                  <a:schemeClr val="dk1"/>
                </a:solidFill>
                <a:latin typeface="Arial"/>
                <a:ea typeface="Arial"/>
                <a:cs typeface="Arial"/>
                <a:sym typeface="Arial"/>
              </a:rPr>
              <a:t>Not used in GSA’s </a:t>
            </a:r>
          </a:p>
          <a:p>
            <a:pPr indent="0" lvl="0" marL="0" marR="0" rtl="0" algn="l">
              <a:spcBef>
                <a:spcPts val="0"/>
              </a:spcBef>
              <a:spcAft>
                <a:spcPts val="0"/>
              </a:spcAft>
              <a:buSzPct val="25000"/>
              <a:buNone/>
            </a:pPr>
            <a:r>
              <a:rPr b="0" baseline="0" i="0" lang="en-US" sz="1500" u="none" cap="none" strike="noStrike">
                <a:solidFill>
                  <a:schemeClr val="dk1"/>
                </a:solidFill>
                <a:latin typeface="Arial"/>
                <a:ea typeface="Arial"/>
                <a:cs typeface="Arial"/>
                <a:sym typeface="Arial"/>
              </a:rPr>
              <a:t>configuration</a:t>
            </a:r>
          </a:p>
        </p:txBody>
      </p:sp>
      <p:pic>
        <p:nvPicPr>
          <p:cNvPr id="271" name="Shape 271"/>
          <p:cNvPicPr preferRelativeResize="0"/>
          <p:nvPr/>
        </p:nvPicPr>
        <p:blipFill rotWithShape="1">
          <a:blip r:embed="rId3">
            <a:alphaModFix/>
          </a:blip>
          <a:srcRect b="0" l="0" r="0" t="0"/>
          <a:stretch/>
        </p:blipFill>
        <p:spPr>
          <a:xfrm>
            <a:off x="702435" y="1909508"/>
            <a:ext cx="5925188" cy="4762652"/>
          </a:xfrm>
          <a:prstGeom prst="rect">
            <a:avLst/>
          </a:prstGeom>
          <a:noFill/>
          <a:ln>
            <a:noFill/>
          </a:ln>
        </p:spPr>
      </p:pic>
    </p:spTree>
  </p:cSld>
  <p:clrMapOvr>
    <a:masterClrMapping/>
  </p:clrMapOvr>
  <p:transition spd="slow">
    <p:cut/>
  </p:transition>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5" name="Shape 1335"/>
        <p:cNvGrpSpPr/>
        <p:nvPr/>
      </p:nvGrpSpPr>
      <p:grpSpPr>
        <a:xfrm>
          <a:off x="0" y="0"/>
          <a:ext cx="0" cy="0"/>
          <a:chOff x="0" y="0"/>
          <a:chExt cx="0" cy="0"/>
        </a:xfrm>
      </p:grpSpPr>
      <p:sp>
        <p:nvSpPr>
          <p:cNvPr id="1336" name="Shape 1336"/>
          <p:cNvSpPr txBox="1"/>
          <p:nvPr>
            <p:ph type="title"/>
          </p:nvPr>
        </p:nvSpPr>
        <p:spPr>
          <a:xfrm>
            <a:off x="455612" y="37465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Security Authorization Framework and Principal Management</a:t>
            </a:r>
          </a:p>
        </p:txBody>
      </p:sp>
      <p:sp>
        <p:nvSpPr>
          <p:cNvPr id="1337" name="Shape 1337"/>
          <p:cNvSpPr txBox="1"/>
          <p:nvPr>
            <p:ph idx="1" type="body"/>
          </p:nvPr>
        </p:nvSpPr>
        <p:spPr>
          <a:xfrm>
            <a:off x="455612" y="1117580"/>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600" u="none" cap="none" strike="noStrike">
                <a:solidFill>
                  <a:schemeClr val="dk1"/>
                </a:solidFill>
                <a:latin typeface="Arial"/>
                <a:ea typeface="Arial"/>
                <a:cs typeface="Arial"/>
                <a:sym typeface="Arial"/>
              </a:rPr>
              <a:t>VCSS Security Categories:</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Each object in VCSS is associated with a security category</a:t>
            </a:r>
          </a:p>
          <a:p>
            <a:pPr indent="-466725" lvl="2" marL="1139825" marR="0" rtl="0" algn="l">
              <a:spcBef>
                <a:spcPts val="1200"/>
              </a:spcBef>
              <a:spcAft>
                <a:spcPts val="0"/>
              </a:spcAft>
              <a:buClr>
                <a:srgbClr val="AF242B"/>
              </a:buClr>
              <a:buSzPct val="75000"/>
              <a:buFont typeface="Arial"/>
              <a:buAutoNum type="arabicPeriod"/>
            </a:pPr>
            <a:r>
              <a:rPr b="0" baseline="0" i="0" lang="en-US" sz="2000" u="none" cap="none" strike="noStrike">
                <a:solidFill>
                  <a:schemeClr val="dk1"/>
                </a:solidFill>
                <a:latin typeface="Arial"/>
                <a:ea typeface="Arial"/>
                <a:cs typeface="Arial"/>
                <a:sym typeface="Arial"/>
              </a:rPr>
              <a:t>Documents the </a:t>
            </a:r>
            <a:r>
              <a:rPr b="0" baseline="0" i="0" lang="en-US" sz="2000" u="sng" cap="none" strike="noStrike">
                <a:solidFill>
                  <a:schemeClr val="dk1"/>
                </a:solidFill>
                <a:latin typeface="Arial"/>
                <a:ea typeface="Arial"/>
                <a:cs typeface="Arial"/>
                <a:sym typeface="Arial"/>
              </a:rPr>
              <a:t>available system-specified permitted actions</a:t>
            </a:r>
            <a:r>
              <a:rPr b="0" baseline="0" i="0" lang="en-US" sz="2000" u="none" cap="none" strike="noStrike">
                <a:solidFill>
                  <a:schemeClr val="dk1"/>
                </a:solidFill>
                <a:latin typeface="Arial"/>
                <a:ea typeface="Arial"/>
                <a:cs typeface="Arial"/>
                <a:sym typeface="Arial"/>
              </a:rPr>
              <a:t> for each object</a:t>
            </a:r>
          </a:p>
          <a:p>
            <a:pPr indent="-466725" lvl="2" marL="1139825" marR="0" rtl="0" algn="l">
              <a:spcBef>
                <a:spcPts val="1200"/>
              </a:spcBef>
              <a:spcAft>
                <a:spcPts val="0"/>
              </a:spcAft>
              <a:buClr>
                <a:srgbClr val="AF242B"/>
              </a:buClr>
              <a:buSzPct val="75000"/>
              <a:buFont typeface="Arial"/>
              <a:buAutoNum type="arabicPeriod"/>
            </a:pPr>
            <a:r>
              <a:rPr b="0" baseline="0" i="0" lang="en-US" sz="2000" u="none" cap="none" strike="noStrike">
                <a:solidFill>
                  <a:schemeClr val="dk1"/>
                </a:solidFill>
                <a:latin typeface="Arial"/>
                <a:ea typeface="Arial"/>
                <a:cs typeface="Arial"/>
                <a:sym typeface="Arial"/>
              </a:rPr>
              <a:t>Documents the </a:t>
            </a:r>
            <a:r>
              <a:rPr b="0" baseline="0" i="0" lang="en-US" sz="2000" u="sng" cap="none" strike="noStrike">
                <a:solidFill>
                  <a:schemeClr val="dk1"/>
                </a:solidFill>
                <a:latin typeface="Arial"/>
                <a:ea typeface="Arial"/>
                <a:cs typeface="Arial"/>
                <a:sym typeface="Arial"/>
              </a:rPr>
              <a:t>security entries</a:t>
            </a:r>
            <a:r>
              <a:rPr b="0" baseline="0" i="0" lang="en-US" sz="2000" u="none" cap="none" strike="noStrike">
                <a:solidFill>
                  <a:schemeClr val="dk1"/>
                </a:solidFill>
                <a:latin typeface="Arial"/>
                <a:ea typeface="Arial"/>
                <a:cs typeface="Arial"/>
                <a:sym typeface="Arial"/>
              </a:rPr>
              <a:t> made for each category:</a:t>
            </a:r>
          </a:p>
          <a:p>
            <a:pPr indent="-457200" lvl="3" marL="1485900"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Roles</a:t>
            </a:r>
            <a:r>
              <a:rPr b="0" baseline="0" i="0" lang="en-US" sz="2000" u="none" cap="none" strike="noStrike">
                <a:solidFill>
                  <a:schemeClr val="dk1"/>
                </a:solidFill>
                <a:latin typeface="Arial"/>
                <a:ea typeface="Arial"/>
                <a:cs typeface="Arial"/>
                <a:sym typeface="Arial"/>
              </a:rPr>
              <a:t> to which the security category has been associated</a:t>
            </a:r>
          </a:p>
          <a:p>
            <a:pPr indent="-457200" lvl="3" marL="1485900"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System-specified permitted actions</a:t>
            </a:r>
            <a:r>
              <a:rPr b="0" baseline="0" i="0" lang="en-US" sz="2000" u="none" cap="none" strike="noStrike">
                <a:solidFill>
                  <a:schemeClr val="dk1"/>
                </a:solidFill>
                <a:latin typeface="Arial"/>
                <a:ea typeface="Arial"/>
                <a:cs typeface="Arial"/>
                <a:sym typeface="Arial"/>
              </a:rPr>
              <a:t> assigned by GSA security administrator to each role</a:t>
            </a:r>
          </a:p>
          <a:p>
            <a:pPr indent="-463550" lvl="1" marL="79375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VCSS Security Categories are </a:t>
            </a:r>
            <a:r>
              <a:rPr b="0" baseline="0" i="0" lang="en-US" sz="2000" u="sng" cap="none" strike="noStrike">
                <a:solidFill>
                  <a:schemeClr val="dk1"/>
                </a:solidFill>
                <a:latin typeface="Arial"/>
                <a:ea typeface="Arial"/>
                <a:cs typeface="Arial"/>
                <a:sym typeface="Arial"/>
              </a:rPr>
              <a:t>system created</a:t>
            </a:r>
            <a:r>
              <a:rPr b="0" baseline="0" i="0" lang="en-US" sz="2000" u="none" cap="none" strike="noStrike">
                <a:solidFill>
                  <a:schemeClr val="dk1"/>
                </a:solidFill>
                <a:latin typeface="Arial"/>
                <a:ea typeface="Arial"/>
                <a:cs typeface="Arial"/>
                <a:sym typeface="Arial"/>
              </a:rPr>
              <a:t>, they cannot be created by a user in VCSS</a:t>
            </a:r>
          </a:p>
          <a:p>
            <a:pPr indent="-466725" lvl="2" marL="1139825" marR="0" rtl="0" algn="l">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Security Category Load batch job created the </a:t>
            </a:r>
            <a:br>
              <a:rPr b="0" baseline="0" i="0" lang="en-US" sz="2000" u="none" cap="none" strike="noStrike">
                <a:solidFill>
                  <a:schemeClr val="dk1"/>
                </a:solidFill>
                <a:latin typeface="Arial"/>
                <a:ea typeface="Arial"/>
                <a:cs typeface="Arial"/>
                <a:sym typeface="Arial"/>
              </a:rPr>
            </a:br>
            <a:r>
              <a:rPr b="0" baseline="0" i="0" lang="en-US" sz="2000" u="none" cap="none" strike="noStrike">
                <a:solidFill>
                  <a:schemeClr val="dk1"/>
                </a:solidFill>
                <a:latin typeface="Arial"/>
                <a:ea typeface="Arial"/>
                <a:cs typeface="Arial"/>
                <a:sym typeface="Arial"/>
              </a:rPr>
              <a:t>initial security categories in VCSS</a:t>
            </a:r>
          </a:p>
        </p:txBody>
      </p:sp>
      <p:sp>
        <p:nvSpPr>
          <p:cNvPr id="1338" name="Shape 133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339" name="Shape 133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3" name="Shape 1343"/>
        <p:cNvGrpSpPr/>
        <p:nvPr/>
      </p:nvGrpSpPr>
      <p:grpSpPr>
        <a:xfrm>
          <a:off x="0" y="0"/>
          <a:ext cx="0" cy="0"/>
          <a:chOff x="0" y="0"/>
          <a:chExt cx="0" cy="0"/>
        </a:xfrm>
      </p:grpSpPr>
      <p:sp>
        <p:nvSpPr>
          <p:cNvPr id="1344" name="Shape 1344"/>
          <p:cNvSpPr/>
          <p:nvPr/>
        </p:nvSpPr>
        <p:spPr>
          <a:xfrm>
            <a:off x="7779224" y="5841242"/>
            <a:ext cx="1297904" cy="1016758"/>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345" name="Shape 1345"/>
          <p:cNvSpPr txBox="1"/>
          <p:nvPr>
            <p:ph type="title"/>
          </p:nvPr>
        </p:nvSpPr>
        <p:spPr>
          <a:xfrm>
            <a:off x="455612" y="37465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Security Authorization Framework and Principal Management</a:t>
            </a:r>
          </a:p>
        </p:txBody>
      </p:sp>
      <p:sp>
        <p:nvSpPr>
          <p:cNvPr id="1346" name="Shape 1346"/>
          <p:cNvSpPr txBox="1"/>
          <p:nvPr>
            <p:ph idx="1" type="body"/>
          </p:nvPr>
        </p:nvSpPr>
        <p:spPr>
          <a:xfrm>
            <a:off x="712787" y="1065212"/>
            <a:ext cx="8229600" cy="4525961"/>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System Administration &gt; Security Maintenance &gt; Security Category</a:t>
            </a:r>
          </a:p>
        </p:txBody>
      </p:sp>
      <p:sp>
        <p:nvSpPr>
          <p:cNvPr id="1347" name="Shape 134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348" name="Shape 134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349" name="Shape 1349"/>
          <p:cNvPicPr preferRelativeResize="0"/>
          <p:nvPr/>
        </p:nvPicPr>
        <p:blipFill rotWithShape="1">
          <a:blip r:embed="rId3">
            <a:alphaModFix/>
          </a:blip>
          <a:srcRect b="0" l="0" r="0" t="0"/>
          <a:stretch/>
        </p:blipFill>
        <p:spPr>
          <a:xfrm>
            <a:off x="1054100" y="3492500"/>
            <a:ext cx="7218363" cy="2935287"/>
          </a:xfrm>
          <a:prstGeom prst="rect">
            <a:avLst/>
          </a:prstGeom>
          <a:noFill/>
          <a:ln cap="flat" cmpd="sng" w="19050">
            <a:solidFill>
              <a:schemeClr val="dk1"/>
            </a:solidFill>
            <a:prstDash val="solid"/>
            <a:miter/>
            <a:headEnd len="med" w="med" type="none"/>
            <a:tailEnd len="med" w="med" type="none"/>
          </a:ln>
        </p:spPr>
      </p:pic>
      <p:pic>
        <p:nvPicPr>
          <p:cNvPr id="1350" name="Shape 1350"/>
          <p:cNvPicPr preferRelativeResize="0"/>
          <p:nvPr/>
        </p:nvPicPr>
        <p:blipFill rotWithShape="1">
          <a:blip r:embed="rId4">
            <a:alphaModFix/>
          </a:blip>
          <a:srcRect b="0" l="0" r="0" t="0"/>
          <a:stretch/>
        </p:blipFill>
        <p:spPr>
          <a:xfrm>
            <a:off x="2779713" y="1495425"/>
            <a:ext cx="3562350" cy="1762124"/>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4" name="Shape 1354"/>
        <p:cNvGrpSpPr/>
        <p:nvPr/>
      </p:nvGrpSpPr>
      <p:grpSpPr>
        <a:xfrm>
          <a:off x="0" y="0"/>
          <a:ext cx="0" cy="0"/>
          <a:chOff x="0" y="0"/>
          <a:chExt cx="0" cy="0"/>
        </a:xfrm>
      </p:grpSpPr>
      <p:sp>
        <p:nvSpPr>
          <p:cNvPr id="1355" name="Shape 1355"/>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356" name="Shape 1356"/>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VCSS Security Roles</a:t>
            </a:r>
          </a:p>
        </p:txBody>
      </p:sp>
      <p:sp>
        <p:nvSpPr>
          <p:cNvPr id="1357" name="Shape 1357"/>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358" name="Shape 1358"/>
          <p:cNvSpPr txBox="1"/>
          <p:nvPr>
            <p:ph idx="12" type="sldNum"/>
          </p:nvPr>
        </p:nvSpPr>
        <p:spPr>
          <a:xfrm>
            <a:off x="-25400" y="6245225"/>
            <a:ext cx="503071"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3" name="Shape 1363"/>
        <p:cNvGrpSpPr/>
        <p:nvPr/>
      </p:nvGrpSpPr>
      <p:grpSpPr>
        <a:xfrm>
          <a:off x="0" y="0"/>
          <a:ext cx="0" cy="0"/>
          <a:chOff x="0" y="0"/>
          <a:chExt cx="0" cy="0"/>
        </a:xfrm>
      </p:grpSpPr>
      <p:sp>
        <p:nvSpPr>
          <p:cNvPr id="1364" name="Shape 1364"/>
          <p:cNvSpPr txBox="1"/>
          <p:nvPr>
            <p:ph type="title"/>
          </p:nvPr>
        </p:nvSpPr>
        <p:spPr>
          <a:xfrm>
            <a:off x="455612" y="37465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Security Authorization Framework and Principal Management</a:t>
            </a:r>
          </a:p>
        </p:txBody>
      </p:sp>
      <p:sp>
        <p:nvSpPr>
          <p:cNvPr id="1365" name="Shape 1365"/>
          <p:cNvSpPr txBox="1"/>
          <p:nvPr>
            <p:ph idx="1" type="body"/>
          </p:nvPr>
        </p:nvSpPr>
        <p:spPr>
          <a:xfrm>
            <a:off x="670256" y="1203694"/>
            <a:ext cx="8229600" cy="2070423"/>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600" u="none" cap="none" strike="noStrike">
                <a:solidFill>
                  <a:schemeClr val="dk1"/>
                </a:solidFill>
                <a:latin typeface="Arial"/>
                <a:ea typeface="Arial"/>
                <a:cs typeface="Arial"/>
                <a:sym typeface="Arial"/>
              </a:rPr>
              <a:t>VCSS Security Roles:</a:t>
            </a:r>
          </a:p>
          <a:p>
            <a:pPr indent="-184150" lvl="0" marL="23177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Provide the ability to </a:t>
            </a:r>
            <a:r>
              <a:rPr b="0" baseline="0" i="0" lang="en-US" sz="2000" u="sng" cap="none" strike="noStrike">
                <a:solidFill>
                  <a:schemeClr val="dk1"/>
                </a:solidFill>
                <a:latin typeface="Arial"/>
                <a:ea typeface="Arial"/>
                <a:cs typeface="Arial"/>
                <a:sym typeface="Arial"/>
              </a:rPr>
              <a:t>group security categories and assign the permitted actions</a:t>
            </a:r>
            <a:r>
              <a:rPr b="0" baseline="0" i="0" lang="en-US" sz="2000" u="none" cap="none" strike="noStrike">
                <a:solidFill>
                  <a:schemeClr val="dk1"/>
                </a:solidFill>
                <a:latin typeface="Arial"/>
                <a:ea typeface="Arial"/>
                <a:cs typeface="Arial"/>
                <a:sym typeface="Arial"/>
              </a:rPr>
              <a:t> from each security category to the role</a:t>
            </a:r>
          </a:p>
          <a:p>
            <a:pPr indent="-231775" lvl="0" marL="23177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31775" lvl="0" marL="231775" marR="0" rtl="0" algn="ctr">
              <a:spcBef>
                <a:spcPts val="440"/>
              </a:spcBef>
              <a:spcAft>
                <a:spcPts val="0"/>
              </a:spcAft>
              <a:buClr>
                <a:srgbClr val="AF242B"/>
              </a:buClr>
              <a:buSzPct val="25000"/>
              <a:buFont typeface="Noto Sans Symbols"/>
              <a:buNone/>
            </a:pPr>
            <a:r>
              <a:rPr b="0" baseline="0" i="0" lang="en-US" sz="2200" u="none" cap="none" strike="noStrike">
                <a:solidFill>
                  <a:schemeClr val="dk1"/>
                </a:solidFill>
                <a:latin typeface="Arial"/>
                <a:ea typeface="Arial"/>
                <a:cs typeface="Arial"/>
                <a:sym typeface="Arial"/>
              </a:rPr>
              <a:t>System Administration &gt; Security Maintenance &gt; Security Role</a:t>
            </a:r>
          </a:p>
          <a:p>
            <a:pPr indent="-231775" lvl="0" marL="231775" marR="0" rtl="0" algn="ctr">
              <a:spcBef>
                <a:spcPts val="440"/>
              </a:spcBef>
              <a:spcAft>
                <a:spcPts val="0"/>
              </a:spcAft>
              <a:buClr>
                <a:srgbClr val="AF242B"/>
              </a:buClr>
              <a:buFont typeface="Noto Sans Symbols"/>
              <a:buNone/>
            </a:pPr>
            <a:r>
              <a:t/>
            </a:r>
            <a:endParaRPr b="0" baseline="0" i="0" sz="2200" u="none" cap="none" strike="noStrike">
              <a:solidFill>
                <a:schemeClr val="dk1"/>
              </a:solidFill>
              <a:latin typeface="Arial"/>
              <a:ea typeface="Arial"/>
              <a:cs typeface="Arial"/>
              <a:sym typeface="Arial"/>
            </a:endParaRPr>
          </a:p>
        </p:txBody>
      </p:sp>
      <p:sp>
        <p:nvSpPr>
          <p:cNvPr id="1366" name="Shape 136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367" name="Shape 1367"/>
          <p:cNvPicPr preferRelativeResize="0"/>
          <p:nvPr/>
        </p:nvPicPr>
        <p:blipFill rotWithShape="1">
          <a:blip r:embed="rId3">
            <a:alphaModFix/>
          </a:blip>
          <a:srcRect b="0" l="0" r="0" t="0"/>
          <a:stretch/>
        </p:blipFill>
        <p:spPr>
          <a:xfrm>
            <a:off x="3646273" y="3178583"/>
            <a:ext cx="2562188" cy="3464526"/>
          </a:xfrm>
          <a:prstGeom prst="rect">
            <a:avLst/>
          </a:prstGeom>
          <a:noFill/>
          <a:ln cap="flat" cmpd="sng" w="19050">
            <a:solidFill>
              <a:schemeClr val="dk1"/>
            </a:solidFill>
            <a:prstDash val="solid"/>
            <a:miter/>
            <a:headEnd len="med" w="med" type="none"/>
            <a:tailEnd len="med" w="med" type="none"/>
          </a:ln>
        </p:spPr>
      </p:pic>
      <p:sp>
        <p:nvSpPr>
          <p:cNvPr id="1368" name="Shape 136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2" name="Shape 1372"/>
        <p:cNvGrpSpPr/>
        <p:nvPr/>
      </p:nvGrpSpPr>
      <p:grpSpPr>
        <a:xfrm>
          <a:off x="0" y="0"/>
          <a:ext cx="0" cy="0"/>
          <a:chOff x="0" y="0"/>
          <a:chExt cx="0" cy="0"/>
        </a:xfrm>
      </p:grpSpPr>
      <p:sp>
        <p:nvSpPr>
          <p:cNvPr id="1373" name="Shape 1373"/>
          <p:cNvSpPr/>
          <p:nvPr/>
        </p:nvSpPr>
        <p:spPr>
          <a:xfrm>
            <a:off x="7779224" y="5841242"/>
            <a:ext cx="1297904" cy="1016758"/>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374" name="Shape 1374"/>
          <p:cNvSpPr txBox="1"/>
          <p:nvPr>
            <p:ph type="title"/>
          </p:nvPr>
        </p:nvSpPr>
        <p:spPr>
          <a:xfrm>
            <a:off x="455612" y="37465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Security Authorization Framework and Principal Management</a:t>
            </a:r>
          </a:p>
        </p:txBody>
      </p:sp>
      <p:sp>
        <p:nvSpPr>
          <p:cNvPr id="1375" name="Shape 1375"/>
          <p:cNvSpPr txBox="1"/>
          <p:nvPr>
            <p:ph idx="1" type="body"/>
          </p:nvPr>
        </p:nvSpPr>
        <p:spPr>
          <a:xfrm>
            <a:off x="712787" y="1257300"/>
            <a:ext cx="8229600" cy="4525963"/>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0" lang="en-US" sz="2200" u="none" cap="none" strike="noStrike">
                <a:solidFill>
                  <a:schemeClr val="dk1"/>
                </a:solidFill>
                <a:latin typeface="Arial"/>
                <a:ea typeface="Arial"/>
                <a:cs typeface="Arial"/>
                <a:sym typeface="Arial"/>
              </a:rPr>
              <a:t>System Administration &gt; Security Maintenance &gt; Security Role</a:t>
            </a:r>
          </a:p>
        </p:txBody>
      </p:sp>
      <p:sp>
        <p:nvSpPr>
          <p:cNvPr id="1376" name="Shape 137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377" name="Shape 137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378" name="Shape 1378"/>
          <p:cNvPicPr preferRelativeResize="0"/>
          <p:nvPr/>
        </p:nvPicPr>
        <p:blipFill rotWithShape="1">
          <a:blip r:embed="rId3">
            <a:alphaModFix/>
          </a:blip>
          <a:srcRect b="0" l="0" r="0" t="0"/>
          <a:stretch/>
        </p:blipFill>
        <p:spPr>
          <a:xfrm>
            <a:off x="1116012" y="1765300"/>
            <a:ext cx="7223125" cy="4370388"/>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2" name="Shape 1382"/>
        <p:cNvGrpSpPr/>
        <p:nvPr/>
      </p:nvGrpSpPr>
      <p:grpSpPr>
        <a:xfrm>
          <a:off x="0" y="0"/>
          <a:ext cx="0" cy="0"/>
          <a:chOff x="0" y="0"/>
          <a:chExt cx="0" cy="0"/>
        </a:xfrm>
      </p:grpSpPr>
      <p:sp>
        <p:nvSpPr>
          <p:cNvPr id="1383" name="Shape 1383"/>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384" name="Shape 1384"/>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VCSS Security Organizations</a:t>
            </a:r>
          </a:p>
        </p:txBody>
      </p:sp>
      <p:sp>
        <p:nvSpPr>
          <p:cNvPr id="1385" name="Shape 1385"/>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386" name="Shape 1386"/>
          <p:cNvSpPr txBox="1"/>
          <p:nvPr>
            <p:ph idx="12" type="sldNum"/>
          </p:nvPr>
        </p:nvSpPr>
        <p:spPr>
          <a:xfrm>
            <a:off x="-120934" y="6258873"/>
            <a:ext cx="57130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1" name="Shape 1391"/>
        <p:cNvGrpSpPr/>
        <p:nvPr/>
      </p:nvGrpSpPr>
      <p:grpSpPr>
        <a:xfrm>
          <a:off x="0" y="0"/>
          <a:ext cx="0" cy="0"/>
          <a:chOff x="0" y="0"/>
          <a:chExt cx="0" cy="0"/>
        </a:xfrm>
      </p:grpSpPr>
      <p:sp>
        <p:nvSpPr>
          <p:cNvPr id="1392" name="Shape 1392"/>
          <p:cNvSpPr txBox="1"/>
          <p:nvPr>
            <p:ph type="title"/>
          </p:nvPr>
        </p:nvSpPr>
        <p:spPr>
          <a:xfrm>
            <a:off x="455612" y="37465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Security Authorization Framework and Principal Management</a:t>
            </a:r>
          </a:p>
        </p:txBody>
      </p:sp>
      <p:sp>
        <p:nvSpPr>
          <p:cNvPr id="1393" name="Shape 1393"/>
          <p:cNvSpPr txBox="1"/>
          <p:nvPr>
            <p:ph idx="1" type="body"/>
          </p:nvPr>
        </p:nvSpPr>
        <p:spPr>
          <a:xfrm>
            <a:off x="712787" y="1000125"/>
            <a:ext cx="8229600" cy="1951037"/>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VCSS Security Organizations:</a:t>
            </a:r>
          </a:p>
          <a:p>
            <a:pPr indent="-212725" lvl="0" marL="231775" marR="0" rtl="0" algn="l">
              <a:spcBef>
                <a:spcPts val="80"/>
              </a:spcBef>
              <a:spcAft>
                <a:spcPts val="0"/>
              </a:spcAft>
              <a:buClr>
                <a:srgbClr val="AF242B"/>
              </a:buClr>
              <a:buFont typeface="Noto Sans Symbols"/>
              <a:buNone/>
            </a:pPr>
            <a:r>
              <a:t/>
            </a:r>
            <a:endParaRPr b="0" baseline="0" i="0" sz="400" u="none" cap="none" strike="noStrike">
              <a:solidFill>
                <a:schemeClr val="dk1"/>
              </a:solidFill>
              <a:latin typeface="Arial"/>
              <a:ea typeface="Arial"/>
              <a:cs typeface="Arial"/>
              <a:sym typeface="Arial"/>
            </a:endParaRP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Organize distinct/logical groups of data and </a:t>
            </a:r>
            <a:r>
              <a:rPr b="0" baseline="0" i="0" lang="en-US" sz="2000" u="sng" cap="none" strike="noStrike">
                <a:solidFill>
                  <a:schemeClr val="dk1"/>
                </a:solidFill>
                <a:latin typeface="Arial"/>
                <a:ea typeface="Arial"/>
                <a:cs typeface="Arial"/>
                <a:sym typeface="Arial"/>
              </a:rPr>
              <a:t>determine which data groups a user should be provided access</a:t>
            </a:r>
          </a:p>
          <a:p>
            <a:pPr indent="-206375" lvl="1" marL="568325" marR="0" rtl="0" algn="l">
              <a:spcBef>
                <a:spcPts val="80"/>
              </a:spcBef>
              <a:spcAft>
                <a:spcPts val="0"/>
              </a:spcAft>
              <a:buClr>
                <a:srgbClr val="AF242B"/>
              </a:buClr>
              <a:buFont typeface="Noto Sans Symbols"/>
              <a:buNone/>
            </a:pPr>
            <a:r>
              <a:t/>
            </a:r>
            <a:endParaRPr b="0" baseline="0" i="0" sz="400" u="none" cap="none" strike="noStrike">
              <a:solidFill>
                <a:schemeClr val="dk1"/>
              </a:solidFill>
              <a:latin typeface="Arial"/>
              <a:ea typeface="Arial"/>
              <a:cs typeface="Arial"/>
              <a:sym typeface="Arial"/>
            </a:endParaRP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 </a:t>
            </a:r>
            <a:r>
              <a:rPr b="0" baseline="0" i="0" lang="en-US" sz="2000" u="sng" cap="none" strike="noStrike">
                <a:solidFill>
                  <a:schemeClr val="dk1"/>
                </a:solidFill>
                <a:latin typeface="Arial"/>
                <a:ea typeface="Arial"/>
                <a:cs typeface="Arial"/>
                <a:sym typeface="Arial"/>
              </a:rPr>
              <a:t>distinct security organization is automatically created for each vendor registration</a:t>
            </a:r>
            <a:r>
              <a:rPr b="0" baseline="0" i="0" lang="en-US" sz="2000" u="none" cap="none" strike="noStrike">
                <a:solidFill>
                  <a:schemeClr val="dk1"/>
                </a:solidFill>
                <a:latin typeface="Arial"/>
                <a:ea typeface="Arial"/>
                <a:cs typeface="Arial"/>
                <a:sym typeface="Arial"/>
              </a:rPr>
              <a:t> (occurs at the vendor address code level)</a:t>
            </a:r>
          </a:p>
        </p:txBody>
      </p:sp>
      <p:sp>
        <p:nvSpPr>
          <p:cNvPr id="1394" name="Shape 139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395" name="Shape 139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396" name="Shape 1396"/>
          <p:cNvPicPr preferRelativeResize="0"/>
          <p:nvPr/>
        </p:nvPicPr>
        <p:blipFill rotWithShape="1">
          <a:blip r:embed="rId3">
            <a:alphaModFix/>
          </a:blip>
          <a:srcRect b="0" l="0" r="0" t="0"/>
          <a:stretch/>
        </p:blipFill>
        <p:spPr>
          <a:xfrm>
            <a:off x="2133600" y="2951163"/>
            <a:ext cx="4876799" cy="3638549"/>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0" name="Shape 1400"/>
        <p:cNvGrpSpPr/>
        <p:nvPr/>
      </p:nvGrpSpPr>
      <p:grpSpPr>
        <a:xfrm>
          <a:off x="0" y="0"/>
          <a:ext cx="0" cy="0"/>
          <a:chOff x="0" y="0"/>
          <a:chExt cx="0" cy="0"/>
        </a:xfrm>
      </p:grpSpPr>
      <p:sp>
        <p:nvSpPr>
          <p:cNvPr id="1401" name="Shape 1401"/>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402" name="Shape 1402"/>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VCSS Users</a:t>
            </a:r>
          </a:p>
        </p:txBody>
      </p:sp>
      <p:sp>
        <p:nvSpPr>
          <p:cNvPr id="1403" name="Shape 1403"/>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404" name="Shape 1404"/>
          <p:cNvSpPr txBox="1"/>
          <p:nvPr>
            <p:ph idx="12" type="sldNum"/>
          </p:nvPr>
        </p:nvSpPr>
        <p:spPr>
          <a:xfrm>
            <a:off x="-25400" y="6245225"/>
            <a:ext cx="462127"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9" name="Shape 1409"/>
        <p:cNvGrpSpPr/>
        <p:nvPr/>
      </p:nvGrpSpPr>
      <p:grpSpPr>
        <a:xfrm>
          <a:off x="0" y="0"/>
          <a:ext cx="0" cy="0"/>
          <a:chOff x="0" y="0"/>
          <a:chExt cx="0" cy="0"/>
        </a:xfrm>
      </p:grpSpPr>
      <p:sp>
        <p:nvSpPr>
          <p:cNvPr id="1410" name="Shape 1410"/>
          <p:cNvSpPr txBox="1"/>
          <p:nvPr>
            <p:ph type="title"/>
          </p:nvPr>
        </p:nvSpPr>
        <p:spPr>
          <a:xfrm>
            <a:off x="455612" y="37465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Security Authorization Framework and Principal Management</a:t>
            </a:r>
          </a:p>
        </p:txBody>
      </p:sp>
      <p:sp>
        <p:nvSpPr>
          <p:cNvPr id="1411" name="Shape 1411"/>
          <p:cNvSpPr txBox="1"/>
          <p:nvPr>
            <p:ph idx="1" type="body"/>
          </p:nvPr>
        </p:nvSpPr>
        <p:spPr>
          <a:xfrm>
            <a:off x="542666" y="1342324"/>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600" u="none" cap="none" strike="noStrike">
                <a:solidFill>
                  <a:schemeClr val="dk1"/>
                </a:solidFill>
                <a:latin typeface="Arial"/>
                <a:ea typeface="Arial"/>
                <a:cs typeface="Arial"/>
                <a:sym typeface="Arial"/>
              </a:rPr>
              <a:t>VCSS System Administrator User Table: </a:t>
            </a:r>
          </a:p>
          <a:p>
            <a:pPr indent="-177800" lvl="1" marL="56832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Used to </a:t>
            </a:r>
            <a:r>
              <a:rPr b="0" baseline="0" i="0" lang="en-US" sz="2000" u="sng" cap="none" strike="noStrike">
                <a:solidFill>
                  <a:schemeClr val="dk1"/>
                </a:solidFill>
                <a:latin typeface="Arial"/>
                <a:ea typeface="Arial"/>
                <a:cs typeface="Arial"/>
                <a:sym typeface="Arial"/>
              </a:rPr>
              <a:t>create and maintain user accounts</a:t>
            </a:r>
            <a:r>
              <a:rPr b="0" baseline="0" i="0" lang="en-US" sz="2000" u="none" cap="none" strike="noStrike">
                <a:solidFill>
                  <a:schemeClr val="dk1"/>
                </a:solidFill>
                <a:latin typeface="Arial"/>
                <a:ea typeface="Arial"/>
                <a:cs typeface="Arial"/>
                <a:sym typeface="Arial"/>
              </a:rPr>
              <a:t> for those GSA analysts and customers requiring access to VCSS</a:t>
            </a:r>
          </a:p>
          <a:p>
            <a:pPr indent="-193675" lvl="2" marL="914400"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Provides the ability to administer user accounts using </a:t>
            </a:r>
            <a:r>
              <a:rPr b="0" baseline="0" i="0" lang="en-US" sz="2000" u="sng" cap="none" strike="noStrike">
                <a:solidFill>
                  <a:schemeClr val="dk1"/>
                </a:solidFill>
                <a:latin typeface="Arial"/>
                <a:ea typeface="Arial"/>
                <a:cs typeface="Arial"/>
                <a:sym typeface="Arial"/>
              </a:rPr>
              <a:t>security organizations and roles</a:t>
            </a:r>
          </a:p>
          <a:p>
            <a:pPr indent="-193675" lvl="2" marL="914400"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Administering users from this table enables system administrators to </a:t>
            </a:r>
            <a:r>
              <a:rPr b="0" baseline="0" i="0" lang="en-US" sz="2000" u="sng" cap="none" strike="noStrike">
                <a:solidFill>
                  <a:schemeClr val="dk1"/>
                </a:solidFill>
                <a:latin typeface="Arial"/>
                <a:ea typeface="Arial"/>
                <a:cs typeface="Arial"/>
                <a:sym typeface="Arial"/>
              </a:rPr>
              <a:t>determine a user’s security settings as they relate to the Security Organization and Security Role tables</a:t>
            </a:r>
          </a:p>
        </p:txBody>
      </p:sp>
      <p:sp>
        <p:nvSpPr>
          <p:cNvPr id="1412" name="Shape 141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413" name="Shape 141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7" name="Shape 1417"/>
        <p:cNvGrpSpPr/>
        <p:nvPr/>
      </p:nvGrpSpPr>
      <p:grpSpPr>
        <a:xfrm>
          <a:off x="0" y="0"/>
          <a:ext cx="0" cy="0"/>
          <a:chOff x="0" y="0"/>
          <a:chExt cx="0" cy="0"/>
        </a:xfrm>
      </p:grpSpPr>
      <p:sp>
        <p:nvSpPr>
          <p:cNvPr id="1418" name="Shape 1418"/>
          <p:cNvSpPr txBox="1"/>
          <p:nvPr>
            <p:ph type="title"/>
          </p:nvPr>
        </p:nvSpPr>
        <p:spPr>
          <a:xfrm>
            <a:off x="455612" y="37465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Security Authorization Framework and Principal Management</a:t>
            </a:r>
          </a:p>
        </p:txBody>
      </p:sp>
      <p:sp>
        <p:nvSpPr>
          <p:cNvPr id="1419" name="Shape 1419"/>
          <p:cNvSpPr txBox="1"/>
          <p:nvPr>
            <p:ph idx="1" type="body"/>
          </p:nvPr>
        </p:nvSpPr>
        <p:spPr>
          <a:xfrm>
            <a:off x="593725" y="1085850"/>
            <a:ext cx="8229600" cy="5389377"/>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0" lang="en-US" sz="2200" u="none" cap="none" strike="noStrike">
                <a:solidFill>
                  <a:schemeClr val="dk1"/>
                </a:solidFill>
                <a:latin typeface="Arial"/>
                <a:ea typeface="Arial"/>
                <a:cs typeface="Arial"/>
                <a:sym typeface="Arial"/>
              </a:rPr>
              <a:t>System Administration &gt; Security Maintenance &gt; Users</a:t>
            </a:r>
          </a:p>
          <a:p>
            <a:pPr indent="-231775" lvl="0" marL="23177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31775" lvl="0" marL="23177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Edit User Details tab – Provides high level security information about the user, including ID, Name, Policy, Email, etc.</a:t>
            </a: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74625" lvl="0" marL="231775" marR="0" rtl="0" algn="l">
              <a:spcBef>
                <a:spcPts val="24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231775" lvl="0" marL="23177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The AR User field determines what page the VCSS user should be displayed upon logging in to VCSS (after the Notices screen)</a:t>
            </a:r>
          </a:p>
          <a:p>
            <a:pPr indent="-225425" lvl="1" marL="568325"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If checked (set to true), the user is displayed the Outstanding Balances By Account page</a:t>
            </a:r>
          </a:p>
          <a:p>
            <a:pPr indent="-225425" lvl="1" marL="568325"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If not checked (set to False), the user is displayed the normal VCSS home screen</a:t>
            </a: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420" name="Shape 142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421" name="Shape 142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422" name="Shape 1422"/>
          <p:cNvPicPr preferRelativeResize="0"/>
          <p:nvPr/>
        </p:nvPicPr>
        <p:blipFill rotWithShape="1">
          <a:blip r:embed="rId3">
            <a:alphaModFix/>
          </a:blip>
          <a:srcRect b="0" l="0" r="0" t="0"/>
          <a:stretch/>
        </p:blipFill>
        <p:spPr>
          <a:xfrm>
            <a:off x="879475" y="2146300"/>
            <a:ext cx="7612062" cy="3098800"/>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5612" y="238518"/>
            <a:ext cx="8688386" cy="750101"/>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Receivable Type Reference Table – Default Transaction Types</a:t>
            </a:r>
          </a:p>
        </p:txBody>
      </p:sp>
      <p:sp>
        <p:nvSpPr>
          <p:cNvPr id="278" name="Shape 27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279" name="Shape 27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280" name="Shape 280"/>
          <p:cNvSpPr/>
          <p:nvPr/>
        </p:nvSpPr>
        <p:spPr>
          <a:xfrm>
            <a:off x="4554176" y="1306570"/>
            <a:ext cx="3941237" cy="943681"/>
          </a:xfrm>
          <a:custGeom>
            <a:pathLst>
              <a:path extrusionOk="0" h="120000" w="120000">
                <a:moveTo>
                  <a:pt x="0" y="0"/>
                </a:moveTo>
                <a:lnTo>
                  <a:pt x="120000" y="0"/>
                </a:lnTo>
                <a:lnTo>
                  <a:pt x="120000" y="120000"/>
                </a:lnTo>
                <a:lnTo>
                  <a:pt x="0" y="120000"/>
                </a:lnTo>
                <a:close/>
              </a:path>
              <a:path extrusionOk="0" fill="none" h="120000" w="120000">
                <a:moveTo>
                  <a:pt x="-2959" y="0"/>
                </a:moveTo>
                <a:close/>
                <a:lnTo>
                  <a:pt x="-2959" y="120000"/>
                </a:lnTo>
              </a:path>
              <a:path extrusionOk="0" fill="none" h="120000" w="120000">
                <a:moveTo>
                  <a:pt x="-2959" y="22499"/>
                </a:moveTo>
                <a:lnTo>
                  <a:pt x="-7936" y="22499"/>
                </a:lnTo>
                <a:lnTo>
                  <a:pt x="-17518" y="36493"/>
                </a:lnTo>
              </a:path>
            </a:pathLst>
          </a:custGeom>
          <a:solidFill>
            <a:schemeClr val="lt1"/>
          </a:solid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Default Transaction Types: </a:t>
            </a:r>
            <a:r>
              <a:rPr b="0" baseline="0" i="0" lang="en-US" sz="1600" u="none" cap="none" strike="noStrike">
                <a:solidFill>
                  <a:schemeClr val="dk1"/>
                </a:solidFill>
                <a:latin typeface="Arial"/>
                <a:ea typeface="Arial"/>
                <a:cs typeface="Arial"/>
                <a:sym typeface="Arial"/>
              </a:rPr>
              <a:t>For Receivable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Type Codes related to </a:t>
            </a:r>
            <a:r>
              <a:rPr b="0" baseline="0" i="0" lang="en-US" sz="1600" u="sng" cap="none" strike="noStrike">
                <a:solidFill>
                  <a:schemeClr val="dk1"/>
                </a:solidFill>
                <a:latin typeface="Arial"/>
                <a:ea typeface="Arial"/>
                <a:cs typeface="Arial"/>
                <a:sym typeface="Arial"/>
              </a:rPr>
              <a:t>Debt Accounts</a:t>
            </a:r>
            <a:r>
              <a:rPr b="0" baseline="0" i="0" lang="en-US" sz="1600" u="none" cap="none" strike="noStrike">
                <a:solidFill>
                  <a:schemeClr val="dk1"/>
                </a:solidFill>
                <a:latin typeface="Arial"/>
                <a:ea typeface="Arial"/>
                <a:cs typeface="Arial"/>
                <a:sym typeface="Arial"/>
              </a:rPr>
              <a:t> (Claims),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this table also stores the default </a:t>
            </a:r>
            <a:r>
              <a:rPr b="1" baseline="0" i="0" lang="en-US" sz="1600" u="none" cap="none" strike="noStrike">
                <a:solidFill>
                  <a:schemeClr val="dk1"/>
                </a:solidFill>
                <a:latin typeface="Arial"/>
                <a:ea typeface="Arial"/>
                <a:cs typeface="Arial"/>
                <a:sym typeface="Arial"/>
              </a:rPr>
              <a:t>Transaction </a:t>
            </a:r>
          </a:p>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Types </a:t>
            </a:r>
            <a:r>
              <a:rPr b="0" baseline="0" i="0" lang="en-US" sz="1600" u="none" cap="none" strike="noStrike">
                <a:solidFill>
                  <a:schemeClr val="dk1"/>
                </a:solidFill>
                <a:latin typeface="Arial"/>
                <a:ea typeface="Arial"/>
                <a:cs typeface="Arial"/>
                <a:sym typeface="Arial"/>
              </a:rPr>
              <a:t>for </a:t>
            </a:r>
            <a:r>
              <a:rPr b="1" baseline="0" i="0" lang="en-US" sz="1600" u="none" cap="none" strike="noStrike">
                <a:solidFill>
                  <a:schemeClr val="dk1"/>
                </a:solidFill>
                <a:latin typeface="Arial"/>
                <a:ea typeface="Arial"/>
                <a:cs typeface="Arial"/>
                <a:sym typeface="Arial"/>
              </a:rPr>
              <a:t>Interest</a:t>
            </a:r>
            <a:r>
              <a:rPr b="0" baseline="0" i="0" lang="en-US" sz="1600" u="none" cap="none" strike="noStrike">
                <a:solidFill>
                  <a:schemeClr val="dk1"/>
                </a:solidFill>
                <a:latin typeface="Arial"/>
                <a:ea typeface="Arial"/>
                <a:cs typeface="Arial"/>
                <a:sym typeface="Arial"/>
              </a:rPr>
              <a:t>, </a:t>
            </a:r>
            <a:r>
              <a:rPr b="1" baseline="0" i="0" lang="en-US" sz="1600" u="none" cap="none" strike="noStrike">
                <a:solidFill>
                  <a:schemeClr val="dk1"/>
                </a:solidFill>
                <a:latin typeface="Arial"/>
                <a:ea typeface="Arial"/>
                <a:cs typeface="Arial"/>
                <a:sym typeface="Arial"/>
              </a:rPr>
              <a:t>Penalty</a:t>
            </a:r>
            <a:r>
              <a:rPr b="0" baseline="0" i="0" lang="en-US" sz="1600" u="none" cap="none" strike="noStrike">
                <a:solidFill>
                  <a:schemeClr val="dk1"/>
                </a:solidFill>
                <a:latin typeface="Arial"/>
                <a:ea typeface="Arial"/>
                <a:cs typeface="Arial"/>
                <a:sym typeface="Arial"/>
              </a:rPr>
              <a:t>, and </a:t>
            </a:r>
            <a:r>
              <a:rPr b="1" baseline="0" i="0" lang="en-US" sz="1600" u="none" cap="none" strike="noStrike">
                <a:solidFill>
                  <a:schemeClr val="dk1"/>
                </a:solidFill>
                <a:latin typeface="Arial"/>
                <a:ea typeface="Arial"/>
                <a:cs typeface="Arial"/>
                <a:sym typeface="Arial"/>
              </a:rPr>
              <a:t>Administrative</a:t>
            </a:r>
          </a:p>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 Charges</a:t>
            </a:r>
          </a:p>
        </p:txBody>
      </p:sp>
      <p:sp>
        <p:nvSpPr>
          <p:cNvPr id="281" name="Shape 281"/>
          <p:cNvSpPr/>
          <p:nvPr/>
        </p:nvSpPr>
        <p:spPr>
          <a:xfrm>
            <a:off x="4554176" y="1159729"/>
            <a:ext cx="4494290" cy="1234440"/>
          </a:xfrm>
          <a:prstGeom prst="rect">
            <a:avLst/>
          </a:prstGeom>
          <a:noFill/>
          <a:ln cap="flat" cmpd="sng" w="9525">
            <a:solidFill>
              <a:srgbClr val="3C8C92"/>
            </a:solidFill>
            <a:prstDash val="dash"/>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282" name="Shape 282"/>
          <p:cNvSpPr/>
          <p:nvPr/>
        </p:nvSpPr>
        <p:spPr>
          <a:xfrm>
            <a:off x="7846828" y="6028660"/>
            <a:ext cx="1297171" cy="82934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pic>
        <p:nvPicPr>
          <p:cNvPr id="283" name="Shape 283"/>
          <p:cNvPicPr preferRelativeResize="0"/>
          <p:nvPr/>
        </p:nvPicPr>
        <p:blipFill rotWithShape="1">
          <a:blip r:embed="rId3">
            <a:alphaModFix/>
          </a:blip>
          <a:srcRect b="0" l="0" r="0" t="0"/>
          <a:stretch/>
        </p:blipFill>
        <p:spPr>
          <a:xfrm>
            <a:off x="458572" y="1158737"/>
            <a:ext cx="3648852" cy="2921356"/>
          </a:xfrm>
          <a:prstGeom prst="rect">
            <a:avLst/>
          </a:prstGeom>
          <a:noFill/>
          <a:ln cap="flat" cmpd="sng" w="12700">
            <a:solidFill>
              <a:schemeClr val="dk1"/>
            </a:solidFill>
            <a:prstDash val="solid"/>
            <a:round/>
            <a:headEnd len="med" w="med" type="none"/>
            <a:tailEnd len="med" w="med" type="none"/>
          </a:ln>
        </p:spPr>
      </p:pic>
      <p:pic>
        <p:nvPicPr>
          <p:cNvPr id="284" name="Shape 284"/>
          <p:cNvPicPr preferRelativeResize="0"/>
          <p:nvPr/>
        </p:nvPicPr>
        <p:blipFill rotWithShape="1">
          <a:blip r:embed="rId4">
            <a:alphaModFix/>
          </a:blip>
          <a:srcRect b="0" l="0" r="0" t="0"/>
          <a:stretch/>
        </p:blipFill>
        <p:spPr>
          <a:xfrm>
            <a:off x="1109495" y="2502035"/>
            <a:ext cx="4782217" cy="2762635"/>
          </a:xfrm>
          <a:prstGeom prst="rect">
            <a:avLst/>
          </a:prstGeom>
          <a:noFill/>
          <a:ln cap="flat" cmpd="sng" w="12700">
            <a:solidFill>
              <a:schemeClr val="dk1"/>
            </a:solidFill>
            <a:prstDash val="solid"/>
            <a:round/>
            <a:headEnd len="med" w="med" type="none"/>
            <a:tailEnd len="med" w="med" type="none"/>
          </a:ln>
        </p:spPr>
      </p:pic>
      <p:pic>
        <p:nvPicPr>
          <p:cNvPr id="285" name="Shape 285"/>
          <p:cNvPicPr preferRelativeResize="0"/>
          <p:nvPr/>
        </p:nvPicPr>
        <p:blipFill rotWithShape="1">
          <a:blip r:embed="rId5">
            <a:alphaModFix/>
          </a:blip>
          <a:srcRect b="0" l="0" r="0" t="0"/>
          <a:stretch/>
        </p:blipFill>
        <p:spPr>
          <a:xfrm>
            <a:off x="2262449" y="3198530"/>
            <a:ext cx="4991796" cy="3000793"/>
          </a:xfrm>
          <a:prstGeom prst="rect">
            <a:avLst/>
          </a:prstGeom>
          <a:noFill/>
          <a:ln cap="flat" cmpd="sng" w="12700">
            <a:solidFill>
              <a:schemeClr val="dk1"/>
            </a:solidFill>
            <a:prstDash val="solid"/>
            <a:round/>
            <a:headEnd len="med" w="med" type="none"/>
            <a:tailEnd len="med" w="med" type="none"/>
          </a:ln>
        </p:spPr>
      </p:pic>
      <p:pic>
        <p:nvPicPr>
          <p:cNvPr id="286" name="Shape 286"/>
          <p:cNvPicPr preferRelativeResize="0"/>
          <p:nvPr/>
        </p:nvPicPr>
        <p:blipFill rotWithShape="1">
          <a:blip r:embed="rId6">
            <a:alphaModFix/>
          </a:blip>
          <a:srcRect b="0" l="0" r="0" t="0"/>
          <a:stretch/>
        </p:blipFill>
        <p:spPr>
          <a:xfrm>
            <a:off x="3811367" y="3834567"/>
            <a:ext cx="4534532" cy="2991267"/>
          </a:xfrm>
          <a:prstGeom prst="rect">
            <a:avLst/>
          </a:prstGeom>
          <a:noFill/>
          <a:ln cap="flat" cmpd="sng" w="12700">
            <a:solidFill>
              <a:schemeClr val="dk1"/>
            </a:solidFill>
            <a:prstDash val="solid"/>
            <a:round/>
            <a:headEnd len="med" w="med" type="none"/>
            <a:tailEnd len="med" w="med" type="none"/>
          </a:ln>
        </p:spPr>
      </p:pic>
    </p:spTree>
  </p:cSld>
  <p:clrMapOvr>
    <a:masterClrMapping/>
  </p:clrMapOvr>
  <p:transition spd="slow">
    <p:cut/>
  </p:transition>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6" name="Shape 1426"/>
        <p:cNvGrpSpPr/>
        <p:nvPr/>
      </p:nvGrpSpPr>
      <p:grpSpPr>
        <a:xfrm>
          <a:off x="0" y="0"/>
          <a:ext cx="0" cy="0"/>
          <a:chOff x="0" y="0"/>
          <a:chExt cx="0" cy="0"/>
        </a:xfrm>
      </p:grpSpPr>
      <p:sp>
        <p:nvSpPr>
          <p:cNvPr id="1427" name="Shape 1427"/>
          <p:cNvSpPr txBox="1"/>
          <p:nvPr>
            <p:ph type="title"/>
          </p:nvPr>
        </p:nvSpPr>
        <p:spPr>
          <a:xfrm>
            <a:off x="455612" y="37465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Security Authorization Framework and Principal Management</a:t>
            </a:r>
          </a:p>
        </p:txBody>
      </p:sp>
      <p:sp>
        <p:nvSpPr>
          <p:cNvPr id="1428" name="Shape 1428"/>
          <p:cNvSpPr txBox="1"/>
          <p:nvPr>
            <p:ph idx="1" type="body"/>
          </p:nvPr>
        </p:nvSpPr>
        <p:spPr>
          <a:xfrm>
            <a:off x="712787" y="1300162"/>
            <a:ext cx="8229600" cy="4525961"/>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0" lang="en-US" sz="2200" u="none" cap="none" strike="noStrike">
                <a:solidFill>
                  <a:schemeClr val="dk1"/>
                </a:solidFill>
                <a:latin typeface="Arial"/>
                <a:ea typeface="Arial"/>
                <a:cs typeface="Arial"/>
                <a:sym typeface="Arial"/>
              </a:rPr>
              <a:t>System Administration &gt; Security Maintenance &gt; Users</a:t>
            </a:r>
          </a:p>
          <a:p>
            <a:pPr indent="-231775" lvl="0" marL="23177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Security Organizations tab – Specifies “object level” security organization(s), which </a:t>
            </a:r>
            <a:r>
              <a:rPr b="0" baseline="0" i="0" lang="en-US" sz="1800" u="sng" cap="none" strike="noStrike">
                <a:solidFill>
                  <a:schemeClr val="dk1"/>
                </a:solidFill>
                <a:latin typeface="Arial"/>
                <a:ea typeface="Arial"/>
                <a:cs typeface="Arial"/>
                <a:sym typeface="Arial"/>
              </a:rPr>
              <a:t>determine the other system users able to maintain the user account</a:t>
            </a:r>
          </a:p>
          <a:p>
            <a:pPr indent="-177800" lvl="1" marL="56832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Only System/Vendor Administrators with permissions under the specified security organization are provided the ability to maintain the user</a:t>
            </a: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429" name="Shape 142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430" name="Shape 143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431" name="Shape 1431"/>
          <p:cNvPicPr preferRelativeResize="0"/>
          <p:nvPr/>
        </p:nvPicPr>
        <p:blipFill rotWithShape="1">
          <a:blip r:embed="rId3">
            <a:alphaModFix/>
          </a:blip>
          <a:srcRect b="0" l="0" r="0" t="0"/>
          <a:stretch/>
        </p:blipFill>
        <p:spPr>
          <a:xfrm>
            <a:off x="2139950" y="3563937"/>
            <a:ext cx="5162549" cy="1962149"/>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5" name="Shape 1435"/>
        <p:cNvGrpSpPr/>
        <p:nvPr/>
      </p:nvGrpSpPr>
      <p:grpSpPr>
        <a:xfrm>
          <a:off x="0" y="0"/>
          <a:ext cx="0" cy="0"/>
          <a:chOff x="0" y="0"/>
          <a:chExt cx="0" cy="0"/>
        </a:xfrm>
      </p:grpSpPr>
      <p:sp>
        <p:nvSpPr>
          <p:cNvPr id="1436" name="Shape 1436"/>
          <p:cNvSpPr txBox="1"/>
          <p:nvPr>
            <p:ph type="title"/>
          </p:nvPr>
        </p:nvSpPr>
        <p:spPr>
          <a:xfrm>
            <a:off x="455612" y="37465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Security Authorization Framework and Principal Management</a:t>
            </a:r>
          </a:p>
        </p:txBody>
      </p:sp>
      <p:sp>
        <p:nvSpPr>
          <p:cNvPr id="1437" name="Shape 1437"/>
          <p:cNvSpPr txBox="1"/>
          <p:nvPr>
            <p:ph idx="1" type="body"/>
          </p:nvPr>
        </p:nvSpPr>
        <p:spPr>
          <a:xfrm>
            <a:off x="712787" y="1033462"/>
            <a:ext cx="8229600" cy="4525961"/>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0" lang="en-US" sz="2200" u="none" cap="none" strike="noStrike">
                <a:solidFill>
                  <a:schemeClr val="dk1"/>
                </a:solidFill>
                <a:latin typeface="Arial"/>
                <a:ea typeface="Arial"/>
                <a:cs typeface="Arial"/>
                <a:sym typeface="Arial"/>
              </a:rPr>
              <a:t>System Administration &gt; Security Maintenance &gt; Users</a:t>
            </a:r>
          </a:p>
          <a:p>
            <a:pPr indent="-231775" lvl="0" marL="23177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Roles tab – The assignment of “role level” security organizations </a:t>
            </a:r>
            <a:r>
              <a:rPr b="0" baseline="0" i="0" lang="en-US" sz="1800" u="sng" cap="none" strike="noStrike">
                <a:solidFill>
                  <a:schemeClr val="dk1"/>
                </a:solidFill>
                <a:latin typeface="Arial"/>
                <a:ea typeface="Arial"/>
                <a:cs typeface="Arial"/>
                <a:sym typeface="Arial"/>
              </a:rPr>
              <a:t>determine the vendor associations associated with the user account</a:t>
            </a:r>
            <a:r>
              <a:rPr b="0" baseline="0" i="0" lang="en-US" sz="1800" u="none" cap="none" strike="noStrike">
                <a:solidFill>
                  <a:schemeClr val="dk1"/>
                </a:solidFill>
                <a:latin typeface="Arial"/>
                <a:ea typeface="Arial"/>
                <a:cs typeface="Arial"/>
                <a:sym typeface="Arial"/>
              </a:rPr>
              <a:t>:</a:t>
            </a:r>
          </a:p>
          <a:p>
            <a:pPr indent="-177800" lvl="1" marL="56832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139700" lvl="1" marL="56832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39700" lvl="1" marL="56832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39700" lvl="1" marL="56832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39700" lvl="1" marL="56832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58750" lvl="1" marL="568325" marR="0" rtl="0" algn="l">
              <a:spcBef>
                <a:spcPts val="2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assignment of roles under each role level sec org </a:t>
            </a:r>
            <a:r>
              <a:rPr b="0" baseline="0" i="0" lang="en-US" sz="1800" u="sng" cap="none" strike="noStrike">
                <a:solidFill>
                  <a:schemeClr val="dk1"/>
                </a:solidFill>
                <a:latin typeface="Arial"/>
                <a:ea typeface="Arial"/>
                <a:cs typeface="Arial"/>
                <a:sym typeface="Arial"/>
              </a:rPr>
              <a:t>determines the objects a user can access and the actions the user is permitted to take on/from those objects</a:t>
            </a:r>
            <a:r>
              <a:rPr b="0" baseline="0" i="0" lang="en-US" sz="1800" u="none" cap="none" strike="noStrike">
                <a:solidFill>
                  <a:schemeClr val="dk1"/>
                </a:solidFill>
                <a:latin typeface="Arial"/>
                <a:ea typeface="Arial"/>
                <a:cs typeface="Arial"/>
                <a:sym typeface="Arial"/>
              </a:rPr>
              <a:t>:</a:t>
            </a: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438" name="Shape 143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439" name="Shape 143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440" name="Shape 1440"/>
          <p:cNvPicPr preferRelativeResize="0"/>
          <p:nvPr/>
        </p:nvPicPr>
        <p:blipFill rotWithShape="1">
          <a:blip r:embed="rId3">
            <a:alphaModFix/>
          </a:blip>
          <a:srcRect b="0" l="0" r="0" t="0"/>
          <a:stretch/>
        </p:blipFill>
        <p:spPr>
          <a:xfrm>
            <a:off x="639762" y="2273300"/>
            <a:ext cx="8172449" cy="1600199"/>
          </a:xfrm>
          <a:prstGeom prst="rect">
            <a:avLst/>
          </a:prstGeom>
          <a:noFill/>
          <a:ln cap="flat" cmpd="sng" w="19050">
            <a:solidFill>
              <a:schemeClr val="dk1"/>
            </a:solidFill>
            <a:prstDash val="solid"/>
            <a:miter/>
            <a:headEnd len="med" w="med" type="none"/>
            <a:tailEnd len="med" w="med" type="none"/>
          </a:ln>
        </p:spPr>
      </p:pic>
      <p:sp>
        <p:nvSpPr>
          <p:cNvPr id="1441" name="Shape 1441"/>
          <p:cNvSpPr/>
          <p:nvPr/>
        </p:nvSpPr>
        <p:spPr>
          <a:xfrm>
            <a:off x="7467600" y="6000750"/>
            <a:ext cx="1676399" cy="720724"/>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pic>
        <p:nvPicPr>
          <p:cNvPr id="1442" name="Shape 1442"/>
          <p:cNvPicPr preferRelativeResize="0"/>
          <p:nvPr/>
        </p:nvPicPr>
        <p:blipFill rotWithShape="1">
          <a:blip r:embed="rId4">
            <a:alphaModFix/>
          </a:blip>
          <a:srcRect b="0" l="0" r="0" t="0"/>
          <a:stretch/>
        </p:blipFill>
        <p:spPr>
          <a:xfrm>
            <a:off x="558800" y="4959350"/>
            <a:ext cx="8334375" cy="1285874"/>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6" name="Shape 1446"/>
        <p:cNvGrpSpPr/>
        <p:nvPr/>
      </p:nvGrpSpPr>
      <p:grpSpPr>
        <a:xfrm>
          <a:off x="0" y="0"/>
          <a:ext cx="0" cy="0"/>
          <a:chOff x="0" y="0"/>
          <a:chExt cx="0" cy="0"/>
        </a:xfrm>
      </p:grpSpPr>
      <p:sp>
        <p:nvSpPr>
          <p:cNvPr id="1447" name="Shape 1447"/>
          <p:cNvSpPr txBox="1"/>
          <p:nvPr>
            <p:ph type="title"/>
          </p:nvPr>
        </p:nvSpPr>
        <p:spPr>
          <a:xfrm>
            <a:off x="455612" y="37465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Security Authorization Framework and Principal Management</a:t>
            </a:r>
          </a:p>
        </p:txBody>
      </p:sp>
      <p:sp>
        <p:nvSpPr>
          <p:cNvPr id="1448" name="Shape 1448"/>
          <p:cNvSpPr txBox="1"/>
          <p:nvPr>
            <p:ph idx="1" type="body"/>
          </p:nvPr>
        </p:nvSpPr>
        <p:spPr>
          <a:xfrm>
            <a:off x="546100" y="1177925"/>
            <a:ext cx="8435975" cy="2124074"/>
          </a:xfrm>
          <a:prstGeom prst="rect">
            <a:avLst/>
          </a:prstGeom>
          <a:solidFill>
            <a:schemeClr val="accent1"/>
          </a:solidFill>
          <a:ln cap="flat" cmpd="sng" w="1905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0" baseline="0" i="0" lang="en-US" sz="1400" u="none" cap="none" strike="noStrike">
                <a:solidFill>
                  <a:schemeClr val="dk1"/>
                </a:solidFill>
                <a:latin typeface="Arial"/>
                <a:ea typeface="Arial"/>
                <a:cs typeface="Arial"/>
                <a:sym typeface="Arial"/>
              </a:rPr>
              <a:t>Customer User can only access objects with an object sec org of “EPA” (due to the Customer’s role level sec org of ‘EPA’)</a:t>
            </a:r>
          </a:p>
          <a:p>
            <a:pPr indent="-203200" lvl="0" marL="23177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31775" lvl="0" marL="231775"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The list of objects is limited to bills via the security category associated with the Customer’s role</a:t>
            </a:r>
          </a:p>
          <a:p>
            <a:pPr indent="-196850" lvl="1" marL="56832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25425" lvl="1" marL="568325"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Customer User can only access the bill object with an object security organization of EPA (and cannot access the bill associated with HUD)</a:t>
            </a:r>
          </a:p>
          <a:p>
            <a:pPr indent="-212725" lvl="2" marL="914400"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41300" lvl="2" marL="914400"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Permitted actions - View, Add/View Attachment, Add/View Correspondence, View Correspondence, and Add Dispute when accessing the EPA bill</a:t>
            </a:r>
          </a:p>
        </p:txBody>
      </p:sp>
      <p:sp>
        <p:nvSpPr>
          <p:cNvPr id="1449" name="Shape 144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450" name="Shape 1450"/>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451" name="Shape 1451"/>
          <p:cNvPicPr preferRelativeResize="0"/>
          <p:nvPr/>
        </p:nvPicPr>
        <p:blipFill rotWithShape="1">
          <a:blip r:embed="rId3">
            <a:alphaModFix/>
          </a:blip>
          <a:srcRect b="0" l="0" r="0" t="0"/>
          <a:stretch/>
        </p:blipFill>
        <p:spPr>
          <a:xfrm>
            <a:off x="961945" y="3363912"/>
            <a:ext cx="6719967" cy="3323966"/>
          </a:xfrm>
          <a:prstGeom prst="rect">
            <a:avLst/>
          </a:prstGeom>
          <a:noFill/>
          <a:ln>
            <a:noFill/>
          </a:ln>
        </p:spPr>
      </p:pic>
      <p:sp>
        <p:nvSpPr>
          <p:cNvPr id="1452" name="Shape 145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6" name="Shape 1456"/>
        <p:cNvGrpSpPr/>
        <p:nvPr/>
      </p:nvGrpSpPr>
      <p:grpSpPr>
        <a:xfrm>
          <a:off x="0" y="0"/>
          <a:ext cx="0" cy="0"/>
          <a:chOff x="0" y="0"/>
          <a:chExt cx="0" cy="0"/>
        </a:xfrm>
      </p:grpSpPr>
      <p:sp>
        <p:nvSpPr>
          <p:cNvPr id="1457" name="Shape 1457"/>
          <p:cNvSpPr txBox="1"/>
          <p:nvPr>
            <p:ph idx="1" type="body"/>
          </p:nvPr>
        </p:nvSpPr>
        <p:spPr>
          <a:xfrm>
            <a:off x="446974" y="3171124"/>
            <a:ext cx="8229600" cy="1092532"/>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8: </a:t>
            </a:r>
          </a:p>
          <a:p>
            <a:pPr indent="-231775" lvl="0" marL="231775"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VCSS System Settings Table</a:t>
            </a:r>
          </a:p>
        </p:txBody>
      </p:sp>
      <p:sp>
        <p:nvSpPr>
          <p:cNvPr id="1458" name="Shape 145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459" name="Shape 145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3" name="Shape 1463"/>
        <p:cNvGrpSpPr/>
        <p:nvPr/>
      </p:nvGrpSpPr>
      <p:grpSpPr>
        <a:xfrm>
          <a:off x="0" y="0"/>
          <a:ext cx="0" cy="0"/>
          <a:chOff x="0" y="0"/>
          <a:chExt cx="0" cy="0"/>
        </a:xfrm>
      </p:grpSpPr>
      <p:sp>
        <p:nvSpPr>
          <p:cNvPr id="1464" name="Shape 1464"/>
          <p:cNvSpPr/>
          <p:nvPr/>
        </p:nvSpPr>
        <p:spPr>
          <a:xfrm>
            <a:off x="382770" y="3862137"/>
            <a:ext cx="8761229" cy="902367"/>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465" name="Shape 1465"/>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1466" name="Shape 1466"/>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Segment 1: Pegasys General BAAR Reference Tables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2: Detail Billing Record Reference Table </a:t>
            </a:r>
            <a:r>
              <a:rPr b="0" baseline="0" i="0" lang="en-US" sz="16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3: Referral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4: Debt Account Reference Tables</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5: Allowance For Loss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6: VCSS Reference Table Management</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7: VCSS Security Authorization Framework &amp; Principal Management</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8: VCSS System Settings Table 	</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VCSS Systems Settings 	</a:t>
            </a:r>
            <a:r>
              <a:rPr b="0" baseline="0" i="0" lang="en-US" sz="1600" u="none" cap="none" strike="noStrike">
                <a:solidFill>
                  <a:srgbClr val="404040"/>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9: Online VCSS Vendor Registration Process			</a:t>
            </a:r>
          </a:p>
          <a:p>
            <a:pPr indent="-231775" lvl="0" marL="231775" marR="0" rtl="0" algn="l">
              <a:spcBef>
                <a:spcPts val="1200"/>
              </a:spcBef>
              <a:spcAft>
                <a:spcPts val="60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10: Online VCSS New User Access Process		</a:t>
            </a:r>
          </a:p>
        </p:txBody>
      </p:sp>
      <p:sp>
        <p:nvSpPr>
          <p:cNvPr id="1467" name="Shape 146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468" name="Shape 146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2" name="Shape 1472"/>
        <p:cNvGrpSpPr/>
        <p:nvPr/>
      </p:nvGrpSpPr>
      <p:grpSpPr>
        <a:xfrm>
          <a:off x="0" y="0"/>
          <a:ext cx="0" cy="0"/>
          <a:chOff x="0" y="0"/>
          <a:chExt cx="0" cy="0"/>
        </a:xfrm>
      </p:grpSpPr>
      <p:sp>
        <p:nvSpPr>
          <p:cNvPr id="1473" name="Shape 1473"/>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474" name="Shape 1474"/>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VCSS System Settings</a:t>
            </a:r>
          </a:p>
        </p:txBody>
      </p:sp>
      <p:sp>
        <p:nvSpPr>
          <p:cNvPr id="1475" name="Shape 1475"/>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476" name="Shape 1476"/>
          <p:cNvSpPr txBox="1"/>
          <p:nvPr>
            <p:ph idx="12" type="sldNum"/>
          </p:nvPr>
        </p:nvSpPr>
        <p:spPr>
          <a:xfrm>
            <a:off x="-25400" y="6245225"/>
            <a:ext cx="475776"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1" name="Shape 1481"/>
        <p:cNvGrpSpPr/>
        <p:nvPr/>
      </p:nvGrpSpPr>
      <p:grpSpPr>
        <a:xfrm>
          <a:off x="0" y="0"/>
          <a:ext cx="0" cy="0"/>
          <a:chOff x="0" y="0"/>
          <a:chExt cx="0" cy="0"/>
        </a:xfrm>
      </p:grpSpPr>
      <p:sp>
        <p:nvSpPr>
          <p:cNvPr id="1482" name="Shape 148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System Settings Table</a:t>
            </a:r>
          </a:p>
        </p:txBody>
      </p:sp>
      <p:sp>
        <p:nvSpPr>
          <p:cNvPr id="1483" name="Shape 1483"/>
          <p:cNvSpPr txBox="1"/>
          <p:nvPr>
            <p:ph idx="1" type="body"/>
          </p:nvPr>
        </p:nvSpPr>
        <p:spPr>
          <a:xfrm>
            <a:off x="712787" y="1138237"/>
            <a:ext cx="8229600" cy="499586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VCSS System Settings Table</a:t>
            </a:r>
            <a:r>
              <a:rPr b="0" baseline="0" i="0" lang="en-US" sz="2000" u="none" cap="none" strike="noStrike">
                <a:solidFill>
                  <a:schemeClr val="dk1"/>
                </a:solidFill>
                <a:latin typeface="Arial"/>
                <a:ea typeface="Arial"/>
                <a:cs typeface="Arial"/>
                <a:sym typeface="Arial"/>
              </a:rPr>
              <a:t> – Provides the ability to establish preferred system options that apply to all users using VCSS, including: </a:t>
            </a:r>
          </a:p>
          <a:p>
            <a:pPr indent="-173037" lvl="1" marL="568325" marR="0" rtl="0" algn="l">
              <a:spcBef>
                <a:spcPts val="220"/>
              </a:spcBef>
              <a:spcAft>
                <a:spcPts val="0"/>
              </a:spcAft>
              <a:buClr>
                <a:srgbClr val="AF242B"/>
              </a:buClr>
              <a:buFont typeface="Noto Sans Symbols"/>
              <a:buNone/>
            </a:pPr>
            <a:r>
              <a:t/>
            </a:r>
            <a:endParaRPr b="0" baseline="0" i="0" sz="1100" u="none" cap="none" strike="noStrike">
              <a:solidFill>
                <a:schemeClr val="dk1"/>
              </a:solidFill>
              <a:latin typeface="Arial"/>
              <a:ea typeface="Arial"/>
              <a:cs typeface="Arial"/>
              <a:sym typeface="Arial"/>
            </a:endParaRP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External Application Links – Provides the ability to define the web addresses used when selecting a link from the External Applications menu</a:t>
            </a:r>
          </a:p>
        </p:txBody>
      </p:sp>
      <p:sp>
        <p:nvSpPr>
          <p:cNvPr id="1484" name="Shape 148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485" name="Shape 148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486" name="Shape 1486"/>
          <p:cNvPicPr preferRelativeResize="0"/>
          <p:nvPr/>
        </p:nvPicPr>
        <p:blipFill rotWithShape="1">
          <a:blip r:embed="rId3">
            <a:alphaModFix/>
          </a:blip>
          <a:srcRect b="0" l="0" r="0" t="0"/>
          <a:stretch/>
        </p:blipFill>
        <p:spPr>
          <a:xfrm>
            <a:off x="2400300" y="3400425"/>
            <a:ext cx="4343400" cy="3095625"/>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0" name="Shape 1490"/>
        <p:cNvGrpSpPr/>
        <p:nvPr/>
      </p:nvGrpSpPr>
      <p:grpSpPr>
        <a:xfrm>
          <a:off x="0" y="0"/>
          <a:ext cx="0" cy="0"/>
          <a:chOff x="0" y="0"/>
          <a:chExt cx="0" cy="0"/>
        </a:xfrm>
      </p:grpSpPr>
      <p:sp>
        <p:nvSpPr>
          <p:cNvPr id="1491" name="Shape 149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System Settings Table</a:t>
            </a:r>
          </a:p>
        </p:txBody>
      </p:sp>
      <p:sp>
        <p:nvSpPr>
          <p:cNvPr id="1492" name="Shape 1492"/>
          <p:cNvSpPr txBox="1"/>
          <p:nvPr>
            <p:ph idx="1" type="body"/>
          </p:nvPr>
        </p:nvSpPr>
        <p:spPr>
          <a:xfrm>
            <a:off x="606462" y="1317846"/>
            <a:ext cx="8229600" cy="1829389"/>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System Information – Provides the ability to establish security settings used in various system processing, including the following:</a:t>
            </a:r>
          </a:p>
          <a:p>
            <a:pPr indent="-153987" lvl="1" marL="568325" marR="0" rtl="0" algn="l">
              <a:spcBef>
                <a:spcPts val="300"/>
              </a:spcBef>
              <a:spcAft>
                <a:spcPts val="0"/>
              </a:spcAft>
              <a:buClr>
                <a:srgbClr val="AF242B"/>
              </a:buClr>
              <a:buFont typeface="Noto Sans Symbols"/>
              <a:buNone/>
            </a:pPr>
            <a:r>
              <a:t/>
            </a:r>
            <a:endParaRPr b="0" baseline="0" i="0" sz="1500" u="sng" cap="none" strike="noStrike">
              <a:solidFill>
                <a:schemeClr val="dk1"/>
              </a:solidFill>
              <a:latin typeface="Arial"/>
              <a:ea typeface="Arial"/>
              <a:cs typeface="Arial"/>
              <a:sym typeface="Arial"/>
            </a:endParaRPr>
          </a:p>
          <a:p>
            <a:pPr indent="-225425" lvl="1" marL="568325" marR="0" rtl="0" algn="l">
              <a:spcBef>
                <a:spcPts val="32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Default Policy</a:t>
            </a:r>
            <a:r>
              <a:rPr b="0" baseline="0" i="0" lang="en-US" sz="1600" u="none" cap="none" strike="noStrike">
                <a:solidFill>
                  <a:schemeClr val="dk1"/>
                </a:solidFill>
                <a:latin typeface="Arial"/>
                <a:ea typeface="Arial"/>
                <a:cs typeface="Arial"/>
                <a:sym typeface="Arial"/>
              </a:rPr>
              <a:t> - provides the ability to record a default security policy that will be applied to new/updated VCSS user accounts if a security policy is not entered at the time of VCSS user account creation/update</a:t>
            </a:r>
          </a:p>
          <a:p>
            <a:pPr indent="-149225" lvl="1" marL="568325" marR="0" rtl="0" algn="l">
              <a:spcBef>
                <a:spcPts val="320"/>
              </a:spcBef>
              <a:spcAft>
                <a:spcPts val="0"/>
              </a:spcAft>
              <a:buClr>
                <a:srgbClr val="AF242B"/>
              </a:buClr>
              <a:buFont typeface="Noto Sans Symbols"/>
              <a:buNone/>
            </a:pPr>
            <a:r>
              <a:t/>
            </a:r>
            <a:endParaRPr b="0" baseline="0" i="0" sz="1600" u="sng" cap="none" strike="noStrike">
              <a:solidFill>
                <a:schemeClr val="dk1"/>
              </a:solidFill>
              <a:latin typeface="Arial"/>
              <a:ea typeface="Arial"/>
              <a:cs typeface="Arial"/>
              <a:sym typeface="Arial"/>
            </a:endParaRPr>
          </a:p>
        </p:txBody>
      </p:sp>
      <p:sp>
        <p:nvSpPr>
          <p:cNvPr id="1493" name="Shape 149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494" name="Shape 149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495" name="Shape 1495"/>
          <p:cNvPicPr preferRelativeResize="0"/>
          <p:nvPr/>
        </p:nvPicPr>
        <p:blipFill rotWithShape="1">
          <a:blip r:embed="rId3">
            <a:alphaModFix/>
          </a:blip>
          <a:srcRect b="0" l="0" r="0" t="0"/>
          <a:stretch/>
        </p:blipFill>
        <p:spPr>
          <a:xfrm>
            <a:off x="2297039" y="3374839"/>
            <a:ext cx="4552950" cy="2085975"/>
          </a:xfrm>
          <a:prstGeom prst="rect">
            <a:avLst/>
          </a:prstGeom>
          <a:noFill/>
          <a:ln>
            <a:noFill/>
          </a:ln>
        </p:spPr>
      </p:pic>
      <p:sp>
        <p:nvSpPr>
          <p:cNvPr id="1496" name="Shape 1496"/>
          <p:cNvSpPr/>
          <p:nvPr/>
        </p:nvSpPr>
        <p:spPr>
          <a:xfrm>
            <a:off x="2297039" y="3374841"/>
            <a:ext cx="4552950" cy="2085975"/>
          </a:xfrm>
          <a:prstGeom prst="rect">
            <a:avLst/>
          </a:pr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1" name="Shape 1501"/>
        <p:cNvGrpSpPr/>
        <p:nvPr/>
      </p:nvGrpSpPr>
      <p:grpSpPr>
        <a:xfrm>
          <a:off x="0" y="0"/>
          <a:ext cx="0" cy="0"/>
          <a:chOff x="0" y="0"/>
          <a:chExt cx="0" cy="0"/>
        </a:xfrm>
      </p:grpSpPr>
      <p:sp>
        <p:nvSpPr>
          <p:cNvPr id="1502" name="Shape 150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System Settings Table</a:t>
            </a:r>
          </a:p>
        </p:txBody>
      </p:sp>
      <p:sp>
        <p:nvSpPr>
          <p:cNvPr id="1503" name="Shape 1503"/>
          <p:cNvSpPr txBox="1"/>
          <p:nvPr>
            <p:ph idx="1" type="body"/>
          </p:nvPr>
        </p:nvSpPr>
        <p:spPr>
          <a:xfrm>
            <a:off x="712787" y="1041400"/>
            <a:ext cx="8229600" cy="4997449"/>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System Information – Provides the ability to establish security settings used in various system processing, including the following:</a:t>
            </a:r>
          </a:p>
          <a:p>
            <a:pPr indent="-149225" lvl="1" marL="568325" marR="0" rtl="0" algn="l">
              <a:spcBef>
                <a:spcPts val="320"/>
              </a:spcBef>
              <a:spcAft>
                <a:spcPts val="0"/>
              </a:spcAft>
              <a:buClr>
                <a:srgbClr val="AF242B"/>
              </a:buClr>
              <a:buFont typeface="Noto Sans Symbols"/>
              <a:buNone/>
            </a:pPr>
            <a:r>
              <a:t/>
            </a:r>
            <a:endParaRPr b="0" baseline="0" i="0" sz="1600" u="sng" cap="none" strike="noStrike">
              <a:solidFill>
                <a:schemeClr val="dk1"/>
              </a:solidFill>
              <a:latin typeface="Arial"/>
              <a:ea typeface="Arial"/>
              <a:cs typeface="Arial"/>
              <a:sym typeface="Arial"/>
            </a:endParaRPr>
          </a:p>
          <a:p>
            <a:pPr indent="-225425" lvl="1" marL="568325" marR="0" rtl="0" algn="l">
              <a:spcBef>
                <a:spcPts val="32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Default Reference Data Security Organization</a:t>
            </a:r>
            <a:r>
              <a:rPr b="0" baseline="0" i="0" lang="en-US" sz="1600" u="none" cap="none" strike="noStrike">
                <a:solidFill>
                  <a:schemeClr val="dk1"/>
                </a:solidFill>
                <a:latin typeface="Arial"/>
                <a:ea typeface="Arial"/>
                <a:cs typeface="Arial"/>
                <a:sym typeface="Arial"/>
              </a:rPr>
              <a:t> - provides the ability to record a default security organization code to be applied to new users automatically created via the registration process or manually created via a vendor administrator to ensure all users may access VSS public data transactions</a:t>
            </a:r>
          </a:p>
          <a:p>
            <a:pPr indent="-149225" lvl="1" marL="568325" marR="0" rtl="0" algn="l">
              <a:spcBef>
                <a:spcPts val="320"/>
              </a:spcBef>
              <a:spcAft>
                <a:spcPts val="0"/>
              </a:spcAft>
              <a:buClr>
                <a:srgbClr val="AF242B"/>
              </a:buClr>
              <a:buFont typeface="Noto Sans Symbols"/>
              <a:buNone/>
            </a:pPr>
            <a:r>
              <a:t/>
            </a:r>
            <a:endParaRPr b="0" baseline="0" i="0" sz="1600" u="sng" cap="none" strike="noStrike">
              <a:solidFill>
                <a:schemeClr val="dk1"/>
              </a:solidFill>
              <a:latin typeface="Arial"/>
              <a:ea typeface="Arial"/>
              <a:cs typeface="Arial"/>
              <a:sym typeface="Arial"/>
            </a:endParaRPr>
          </a:p>
          <a:p>
            <a:pPr indent="-225425" lvl="1" marL="568325" marR="0" rtl="0" algn="l">
              <a:spcBef>
                <a:spcPts val="32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Default Reference Data Security Role</a:t>
            </a:r>
            <a:r>
              <a:rPr b="0" baseline="0" i="0" lang="en-US" sz="1600" u="none" cap="none" strike="noStrike">
                <a:solidFill>
                  <a:schemeClr val="dk1"/>
                </a:solidFill>
                <a:latin typeface="Arial"/>
                <a:ea typeface="Arial"/>
                <a:cs typeface="Arial"/>
                <a:sym typeface="Arial"/>
              </a:rPr>
              <a:t> – provides the ability to record a default security role enabling actions on system reference data to be applied to new users automatically created via the registration process or manually created via a vendor administrator</a:t>
            </a:r>
          </a:p>
        </p:txBody>
      </p:sp>
      <p:sp>
        <p:nvSpPr>
          <p:cNvPr id="1504" name="Shape 150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505" name="Shape 150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506" name="Shape 1506"/>
          <p:cNvPicPr preferRelativeResize="0"/>
          <p:nvPr/>
        </p:nvPicPr>
        <p:blipFill rotWithShape="1">
          <a:blip r:embed="rId3">
            <a:alphaModFix/>
          </a:blip>
          <a:srcRect b="0" l="0" r="0" t="0"/>
          <a:stretch/>
        </p:blipFill>
        <p:spPr>
          <a:xfrm>
            <a:off x="2333625" y="4502150"/>
            <a:ext cx="4476749" cy="1962149"/>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1" name="Shape 1511"/>
        <p:cNvGrpSpPr/>
        <p:nvPr/>
      </p:nvGrpSpPr>
      <p:grpSpPr>
        <a:xfrm>
          <a:off x="0" y="0"/>
          <a:ext cx="0" cy="0"/>
          <a:chOff x="0" y="0"/>
          <a:chExt cx="0" cy="0"/>
        </a:xfrm>
      </p:grpSpPr>
      <p:sp>
        <p:nvSpPr>
          <p:cNvPr id="1512" name="Shape 151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System Settings Table</a:t>
            </a:r>
          </a:p>
        </p:txBody>
      </p:sp>
      <p:sp>
        <p:nvSpPr>
          <p:cNvPr id="1513" name="Shape 1513"/>
          <p:cNvSpPr txBox="1"/>
          <p:nvPr>
            <p:ph idx="1" type="body"/>
          </p:nvPr>
        </p:nvSpPr>
        <p:spPr>
          <a:xfrm>
            <a:off x="712787" y="1041400"/>
            <a:ext cx="8229600" cy="3468688"/>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System Information – Provides the ability to establish security settings used in various system processing, including the following:</a:t>
            </a:r>
          </a:p>
          <a:p>
            <a:pPr indent="-153987" lvl="1" marL="568325" marR="0" rtl="0" algn="l">
              <a:spcBef>
                <a:spcPts val="300"/>
              </a:spcBef>
              <a:spcAft>
                <a:spcPts val="0"/>
              </a:spcAft>
              <a:buClr>
                <a:srgbClr val="AF242B"/>
              </a:buClr>
              <a:buFont typeface="Noto Sans Symbols"/>
              <a:buNone/>
            </a:pPr>
            <a:r>
              <a:t/>
            </a:r>
            <a:endParaRPr b="0" baseline="0" i="0" sz="1500" u="sng" cap="none" strike="noStrike">
              <a:solidFill>
                <a:schemeClr val="dk1"/>
              </a:solidFill>
              <a:latin typeface="Arial"/>
              <a:ea typeface="Arial"/>
              <a:cs typeface="Arial"/>
              <a:sym typeface="Arial"/>
            </a:endParaRPr>
          </a:p>
          <a:p>
            <a:pPr indent="-225425" lvl="1" marL="568325" marR="0" rtl="0" algn="l">
              <a:spcBef>
                <a:spcPts val="32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Default Public Data Security Organization</a:t>
            </a:r>
            <a:r>
              <a:rPr b="0" baseline="0" i="0" lang="en-US" sz="1600" u="none" cap="none" strike="noStrike">
                <a:solidFill>
                  <a:schemeClr val="dk1"/>
                </a:solidFill>
                <a:latin typeface="Arial"/>
                <a:ea typeface="Arial"/>
                <a:cs typeface="Arial"/>
                <a:sym typeface="Arial"/>
              </a:rPr>
              <a:t> - provides the ability to record a default security organization code to be applied to new users automatically created via the registration process or manually created via a vendor administrator to ensure all users may access VSS public data transactions</a:t>
            </a:r>
          </a:p>
          <a:p>
            <a:pPr indent="-149225" lvl="1" marL="568325" marR="0" rtl="0" algn="l">
              <a:spcBef>
                <a:spcPts val="320"/>
              </a:spcBef>
              <a:spcAft>
                <a:spcPts val="0"/>
              </a:spcAft>
              <a:buClr>
                <a:srgbClr val="AF242B"/>
              </a:buClr>
              <a:buFont typeface="Noto Sans Symbols"/>
              <a:buNone/>
            </a:pPr>
            <a:r>
              <a:t/>
            </a:r>
            <a:endParaRPr b="0" baseline="0" i="0" sz="1600" u="sng" cap="none" strike="noStrike">
              <a:solidFill>
                <a:schemeClr val="dk1"/>
              </a:solidFill>
              <a:latin typeface="Arial"/>
              <a:ea typeface="Arial"/>
              <a:cs typeface="Arial"/>
              <a:sym typeface="Arial"/>
            </a:endParaRPr>
          </a:p>
          <a:p>
            <a:pPr indent="-225425" lvl="1" marL="568325" marR="0" rtl="0" algn="l">
              <a:spcBef>
                <a:spcPts val="32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Default Public Data Security Role</a:t>
            </a:r>
            <a:r>
              <a:rPr b="0" baseline="0" i="0" lang="en-US" sz="1600" u="none" cap="none" strike="noStrike">
                <a:solidFill>
                  <a:schemeClr val="dk1"/>
                </a:solidFill>
                <a:latin typeface="Arial"/>
                <a:ea typeface="Arial"/>
                <a:cs typeface="Arial"/>
                <a:sym typeface="Arial"/>
              </a:rPr>
              <a:t> - provides the ability to record a security role enabling actions on public data transactions to be applied to new users automatically created via the registration process or manually created via a vendor administrator</a:t>
            </a:r>
          </a:p>
        </p:txBody>
      </p:sp>
      <p:sp>
        <p:nvSpPr>
          <p:cNvPr id="1514" name="Shape 151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515" name="Shape 151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516" name="Shape 1516"/>
          <p:cNvPicPr preferRelativeResize="0"/>
          <p:nvPr/>
        </p:nvPicPr>
        <p:blipFill rotWithShape="1">
          <a:blip r:embed="rId3">
            <a:alphaModFix/>
          </a:blip>
          <a:srcRect b="0" l="0" r="0" t="0"/>
          <a:stretch/>
        </p:blipFill>
        <p:spPr>
          <a:xfrm>
            <a:off x="2338388" y="4510087"/>
            <a:ext cx="4467224" cy="1924049"/>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293" name="Shape 293"/>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Accounts Receivable Options</a:t>
            </a:r>
          </a:p>
        </p:txBody>
      </p:sp>
      <p:sp>
        <p:nvSpPr>
          <p:cNvPr id="294" name="Shape 294"/>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295" name="Shape 295"/>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1" name="Shape 1521"/>
        <p:cNvGrpSpPr/>
        <p:nvPr/>
      </p:nvGrpSpPr>
      <p:grpSpPr>
        <a:xfrm>
          <a:off x="0" y="0"/>
          <a:ext cx="0" cy="0"/>
          <a:chOff x="0" y="0"/>
          <a:chExt cx="0" cy="0"/>
        </a:xfrm>
      </p:grpSpPr>
      <p:sp>
        <p:nvSpPr>
          <p:cNvPr id="1522" name="Shape 1522"/>
          <p:cNvSpPr txBox="1"/>
          <p:nvPr>
            <p:ph idx="1" type="body"/>
          </p:nvPr>
        </p:nvSpPr>
        <p:spPr>
          <a:xfrm>
            <a:off x="489504" y="3107328"/>
            <a:ext cx="8229600" cy="1177592"/>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9: </a:t>
            </a:r>
          </a:p>
          <a:p>
            <a:pPr indent="-231775" lvl="0" marL="231775"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Online VCSS Vendor Registration Process</a:t>
            </a:r>
          </a:p>
        </p:txBody>
      </p:sp>
      <p:sp>
        <p:nvSpPr>
          <p:cNvPr id="1523" name="Shape 152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524" name="Shape 152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8" name="Shape 1528"/>
        <p:cNvGrpSpPr/>
        <p:nvPr/>
      </p:nvGrpSpPr>
      <p:grpSpPr>
        <a:xfrm>
          <a:off x="0" y="0"/>
          <a:ext cx="0" cy="0"/>
          <a:chOff x="0" y="0"/>
          <a:chExt cx="0" cy="0"/>
        </a:xfrm>
      </p:grpSpPr>
      <p:sp>
        <p:nvSpPr>
          <p:cNvPr id="1529" name="Shape 1529"/>
          <p:cNvSpPr/>
          <p:nvPr/>
        </p:nvSpPr>
        <p:spPr>
          <a:xfrm>
            <a:off x="355600" y="4223085"/>
            <a:ext cx="8761229" cy="902367"/>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1530" name="Shape 1530"/>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1531" name="Shape 1531"/>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Segment 1: Pegasys General BAAR Reference Tables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2: Detail Billing Record Reference Table </a:t>
            </a:r>
            <a:r>
              <a:rPr b="0" baseline="0" i="0" lang="en-US" sz="16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3: Referral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4: Debt Account Reference Tables</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5: Allowance For Loss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6: VCSS Reference Table Management</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7: VCSS Security Authorization Framework &amp; Principal Management</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8: VCSS System Settings Table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9: Online VCSS Vendor Registration Process</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VCSS Vendor Registration	</a:t>
            </a:r>
            <a:r>
              <a:rPr b="0" baseline="0" i="0" lang="en-US" sz="1600" u="none" cap="none" strike="noStrike">
                <a:solidFill>
                  <a:srgbClr val="404040"/>
                </a:solidFill>
                <a:latin typeface="Arial"/>
                <a:ea typeface="Arial"/>
                <a:cs typeface="Arial"/>
                <a:sym typeface="Arial"/>
              </a:rPr>
              <a:t>		</a:t>
            </a:r>
          </a:p>
          <a:p>
            <a:pPr indent="-231775" lvl="0" marL="231775" marR="0" rtl="0" algn="l">
              <a:spcBef>
                <a:spcPts val="1200"/>
              </a:spcBef>
              <a:spcAft>
                <a:spcPts val="60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10: Online VCSS New User Access Process		</a:t>
            </a:r>
          </a:p>
        </p:txBody>
      </p:sp>
      <p:sp>
        <p:nvSpPr>
          <p:cNvPr id="1532" name="Shape 153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533" name="Shape 153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7" name="Shape 1537"/>
        <p:cNvGrpSpPr/>
        <p:nvPr/>
      </p:nvGrpSpPr>
      <p:grpSpPr>
        <a:xfrm>
          <a:off x="0" y="0"/>
          <a:ext cx="0" cy="0"/>
          <a:chOff x="0" y="0"/>
          <a:chExt cx="0" cy="0"/>
        </a:xfrm>
      </p:grpSpPr>
      <p:sp>
        <p:nvSpPr>
          <p:cNvPr id="1538" name="Shape 1538"/>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539" name="Shape 1539"/>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VCSS Vendor Registration</a:t>
            </a:r>
          </a:p>
        </p:txBody>
      </p:sp>
      <p:sp>
        <p:nvSpPr>
          <p:cNvPr id="1540" name="Shape 1540"/>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541" name="Shape 1541"/>
          <p:cNvSpPr txBox="1"/>
          <p:nvPr>
            <p:ph idx="12" type="sldNum"/>
          </p:nvPr>
        </p:nvSpPr>
        <p:spPr>
          <a:xfrm>
            <a:off x="-25400" y="6245225"/>
            <a:ext cx="489424"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6" name="Shape 1546"/>
        <p:cNvGrpSpPr/>
        <p:nvPr/>
      </p:nvGrpSpPr>
      <p:grpSpPr>
        <a:xfrm>
          <a:off x="0" y="0"/>
          <a:ext cx="0" cy="0"/>
          <a:chOff x="0" y="0"/>
          <a:chExt cx="0" cy="0"/>
        </a:xfrm>
      </p:grpSpPr>
      <p:sp>
        <p:nvSpPr>
          <p:cNvPr id="1547" name="Shape 154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400" u="none" cap="none" strike="noStrike">
                <a:solidFill>
                  <a:schemeClr val="lt1"/>
                </a:solidFill>
                <a:latin typeface="Arial"/>
                <a:ea typeface="Arial"/>
                <a:cs typeface="Arial"/>
                <a:sym typeface="Arial"/>
              </a:rPr>
              <a:t>Online VCSS Vendor Registration Process</a:t>
            </a:r>
          </a:p>
        </p:txBody>
      </p:sp>
      <p:sp>
        <p:nvSpPr>
          <p:cNvPr id="1548" name="Shape 1548"/>
          <p:cNvSpPr txBox="1"/>
          <p:nvPr>
            <p:ph idx="1" type="body"/>
          </p:nvPr>
        </p:nvSpPr>
        <p:spPr>
          <a:xfrm>
            <a:off x="712787" y="1417637"/>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online VCSS vendor registration process provides GSA customers the ability to:</a:t>
            </a:r>
          </a:p>
          <a:p>
            <a:pPr indent="-457200" lvl="0" marL="514350" marR="0" rtl="0" algn="l">
              <a:spcBef>
                <a:spcPts val="240"/>
              </a:spcBef>
              <a:spcAft>
                <a:spcPts val="0"/>
              </a:spcAft>
              <a:buClr>
                <a:srgbClr val="AF242B"/>
              </a:buClr>
              <a:buFont typeface="Arial"/>
              <a:buNone/>
            </a:pPr>
            <a:r>
              <a:t/>
            </a:r>
            <a:endParaRPr b="0" baseline="0" i="0" sz="1200" u="none" cap="none" strike="noStrike">
              <a:solidFill>
                <a:schemeClr val="dk1"/>
              </a:solidFill>
              <a:latin typeface="Arial"/>
              <a:ea typeface="Arial"/>
              <a:cs typeface="Arial"/>
              <a:sym typeface="Arial"/>
            </a:endParaRPr>
          </a:p>
          <a:p>
            <a:pPr indent="-520700" lvl="1" marL="850900" marR="0" rtl="0" algn="l">
              <a:spcBef>
                <a:spcPts val="400"/>
              </a:spcBef>
              <a:spcAft>
                <a:spcPts val="0"/>
              </a:spcAft>
              <a:buClr>
                <a:srgbClr val="AF242B"/>
              </a:buClr>
              <a:buSzPct val="75000"/>
              <a:buFont typeface="Arial"/>
              <a:buAutoNum type="arabicPeriod"/>
            </a:pPr>
            <a:r>
              <a:rPr b="0" baseline="0" i="0" lang="en-US" sz="2000" u="none" cap="none" strike="noStrike">
                <a:solidFill>
                  <a:schemeClr val="dk1"/>
                </a:solidFill>
                <a:latin typeface="Arial"/>
                <a:ea typeface="Arial"/>
                <a:cs typeface="Arial"/>
                <a:sym typeface="Arial"/>
              </a:rPr>
              <a:t>Register for and, if approved, create a customer account in VCSS for their agency/business to manage GSA billings</a:t>
            </a:r>
          </a:p>
          <a:p>
            <a:pPr indent="-473075" lvl="1" marL="850900" marR="0" rtl="0" algn="l">
              <a:spcBef>
                <a:spcPts val="200"/>
              </a:spcBef>
              <a:spcAft>
                <a:spcPts val="0"/>
              </a:spcAft>
              <a:buClr>
                <a:srgbClr val="AF242B"/>
              </a:buClr>
              <a:buFont typeface="Arial"/>
              <a:buNone/>
            </a:pPr>
            <a:r>
              <a:t/>
            </a:r>
            <a:endParaRPr b="0" baseline="0" i="0" sz="1000" u="none" cap="none" strike="noStrike">
              <a:solidFill>
                <a:schemeClr val="dk1"/>
              </a:solidFill>
              <a:latin typeface="Arial"/>
              <a:ea typeface="Arial"/>
              <a:cs typeface="Arial"/>
              <a:sym typeface="Arial"/>
            </a:endParaRPr>
          </a:p>
          <a:p>
            <a:pPr indent="-520700" lvl="1" marL="850900" marR="0" rtl="0" algn="l">
              <a:spcBef>
                <a:spcPts val="400"/>
              </a:spcBef>
              <a:spcAft>
                <a:spcPts val="0"/>
              </a:spcAft>
              <a:buClr>
                <a:srgbClr val="AF242B"/>
              </a:buClr>
              <a:buSzPct val="75000"/>
              <a:buFont typeface="Arial"/>
              <a:buAutoNum type="arabicPeriod"/>
            </a:pPr>
            <a:r>
              <a:rPr b="0" baseline="0" i="0" lang="en-US" sz="2000" u="none" cap="none" strike="noStrike">
                <a:solidFill>
                  <a:schemeClr val="dk1"/>
                </a:solidFill>
                <a:latin typeface="Arial"/>
                <a:ea typeface="Arial"/>
                <a:cs typeface="Arial"/>
                <a:sym typeface="Arial"/>
              </a:rPr>
              <a:t>If approved, create a VCSS user ID (for the customer administrator registering the customer)</a:t>
            </a:r>
          </a:p>
          <a:p>
            <a:pPr indent="-466725" lvl="2" marL="1196975" marR="0" rtl="0" algn="l">
              <a:spcBef>
                <a:spcPts val="24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523875" lvl="2" marL="11969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New and existing users can then request access to the customer account via the online VCSS new user access process (reviewed in later slides)</a:t>
            </a:r>
          </a:p>
          <a:p>
            <a:pPr indent="-457200" lvl="1" marL="514350" marR="0" rtl="0" algn="l">
              <a:spcBef>
                <a:spcPts val="24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225425" lvl="1" marL="2254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Customers can initiate the online VCSS vendor registration process from the </a:t>
            </a:r>
            <a:r>
              <a:rPr b="1" baseline="0" i="0" lang="en-US" sz="2000" u="none" cap="none" strike="noStrike">
                <a:solidFill>
                  <a:schemeClr val="dk1"/>
                </a:solidFill>
                <a:latin typeface="Arial"/>
                <a:ea typeface="Arial"/>
                <a:cs typeface="Arial"/>
                <a:sym typeface="Arial"/>
              </a:rPr>
              <a:t>GSA Launch page </a:t>
            </a:r>
            <a:r>
              <a:rPr b="0" baseline="0" i="0" lang="en-US" sz="2000" u="none" cap="none" strike="noStrike">
                <a:solidFill>
                  <a:schemeClr val="dk1"/>
                </a:solidFill>
                <a:latin typeface="Arial"/>
                <a:ea typeface="Arial"/>
                <a:cs typeface="Arial"/>
                <a:sym typeface="Arial"/>
              </a:rPr>
              <a:t>(http://vcss.gsa.gov)</a:t>
            </a:r>
          </a:p>
          <a:p>
            <a:pPr indent="-409575" lvl="0" marL="514350" marR="0" rtl="0" algn="l">
              <a:spcBef>
                <a:spcPts val="440"/>
              </a:spcBef>
              <a:spcAft>
                <a:spcPts val="0"/>
              </a:spcAft>
              <a:buClr>
                <a:srgbClr val="AF242B"/>
              </a:buClr>
              <a:buFont typeface="Noto Sans Symbols"/>
              <a:buNone/>
            </a:pPr>
            <a:r>
              <a:t/>
            </a:r>
            <a:endParaRPr b="0" baseline="0" i="0" sz="2200" u="none" cap="none" strike="noStrike">
              <a:solidFill>
                <a:schemeClr val="dk1"/>
              </a:solidFill>
              <a:latin typeface="Arial"/>
              <a:ea typeface="Arial"/>
              <a:cs typeface="Arial"/>
              <a:sym typeface="Arial"/>
            </a:endParaRPr>
          </a:p>
          <a:p>
            <a:pPr indent="-390525" lvl="0" marL="514350" marR="0" rtl="0" algn="l">
              <a:spcBef>
                <a:spcPts val="520"/>
              </a:spcBef>
              <a:spcAft>
                <a:spcPts val="0"/>
              </a:spcAft>
              <a:buClr>
                <a:srgbClr val="AF242B"/>
              </a:buClr>
              <a:buFont typeface="Arial"/>
              <a:buNone/>
            </a:pPr>
            <a:r>
              <a:t/>
            </a:r>
            <a:endParaRPr b="0" baseline="0" i="0" sz="2600" u="none" cap="none" strike="noStrike">
              <a:solidFill>
                <a:schemeClr val="dk1"/>
              </a:solidFill>
              <a:latin typeface="Arial"/>
              <a:ea typeface="Arial"/>
              <a:cs typeface="Arial"/>
              <a:sym typeface="Arial"/>
            </a:endParaRPr>
          </a:p>
        </p:txBody>
      </p:sp>
      <p:sp>
        <p:nvSpPr>
          <p:cNvPr id="1549" name="Shape 154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550" name="Shape 155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4" name="Shape 1554"/>
        <p:cNvGrpSpPr/>
        <p:nvPr/>
      </p:nvGrpSpPr>
      <p:grpSpPr>
        <a:xfrm>
          <a:off x="0" y="0"/>
          <a:ext cx="0" cy="0"/>
          <a:chOff x="0" y="0"/>
          <a:chExt cx="0" cy="0"/>
        </a:xfrm>
      </p:grpSpPr>
      <p:sp>
        <p:nvSpPr>
          <p:cNvPr id="1555" name="Shape 1555"/>
          <p:cNvSpPr/>
          <p:nvPr/>
        </p:nvSpPr>
        <p:spPr>
          <a:xfrm>
            <a:off x="7779224" y="5841242"/>
            <a:ext cx="1297904" cy="1016758"/>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1556" name="Shape 1556"/>
          <p:cNvSpPr txBox="1"/>
          <p:nvPr>
            <p:ph type="title"/>
          </p:nvPr>
        </p:nvSpPr>
        <p:spPr>
          <a:xfrm>
            <a:off x="455612" y="98425"/>
            <a:ext cx="8688386"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Online VCSS Vendor Registration Process</a:t>
            </a:r>
          </a:p>
        </p:txBody>
      </p:sp>
      <p:sp>
        <p:nvSpPr>
          <p:cNvPr id="1557" name="Shape 155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558" name="Shape 155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pic>
        <p:nvPicPr>
          <p:cNvPr id="1559" name="Shape 1559"/>
          <p:cNvPicPr preferRelativeResize="0"/>
          <p:nvPr/>
        </p:nvPicPr>
        <p:blipFill rotWithShape="1">
          <a:blip r:embed="rId3">
            <a:alphaModFix/>
          </a:blip>
          <a:srcRect b="0" l="0" r="0" t="0"/>
          <a:stretch/>
        </p:blipFill>
        <p:spPr>
          <a:xfrm>
            <a:off x="85725" y="1127148"/>
            <a:ext cx="8982074" cy="5324769"/>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4" name="Shape 1564"/>
        <p:cNvGrpSpPr/>
        <p:nvPr/>
      </p:nvGrpSpPr>
      <p:grpSpPr>
        <a:xfrm>
          <a:off x="0" y="0"/>
          <a:ext cx="0" cy="0"/>
          <a:chOff x="0" y="0"/>
          <a:chExt cx="0" cy="0"/>
        </a:xfrm>
      </p:grpSpPr>
      <p:sp>
        <p:nvSpPr>
          <p:cNvPr id="1565" name="Shape 1565"/>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Online VCSS Vendor Registration Process</a:t>
            </a:r>
          </a:p>
        </p:txBody>
      </p:sp>
      <p:sp>
        <p:nvSpPr>
          <p:cNvPr id="1566" name="Shape 156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567" name="Shape 156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pic>
        <p:nvPicPr>
          <p:cNvPr id="1568" name="Shape 1568"/>
          <p:cNvPicPr preferRelativeResize="0"/>
          <p:nvPr/>
        </p:nvPicPr>
        <p:blipFill rotWithShape="1">
          <a:blip r:embed="rId3">
            <a:alphaModFix/>
          </a:blip>
          <a:srcRect b="0" l="0" r="0" t="0"/>
          <a:stretch/>
        </p:blipFill>
        <p:spPr>
          <a:xfrm>
            <a:off x="239648" y="1351126"/>
            <a:ext cx="8904350" cy="4201946"/>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2" name="Shape 1572"/>
        <p:cNvGrpSpPr/>
        <p:nvPr/>
      </p:nvGrpSpPr>
      <p:grpSpPr>
        <a:xfrm>
          <a:off x="0" y="0"/>
          <a:ext cx="0" cy="0"/>
          <a:chOff x="0" y="0"/>
          <a:chExt cx="0" cy="0"/>
        </a:xfrm>
      </p:grpSpPr>
      <p:sp>
        <p:nvSpPr>
          <p:cNvPr id="1573" name="Shape 1573"/>
          <p:cNvSpPr/>
          <p:nvPr/>
        </p:nvSpPr>
        <p:spPr>
          <a:xfrm>
            <a:off x="7772400" y="5867400"/>
            <a:ext cx="1295400" cy="914400"/>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1574" name="Shape 1574"/>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Online VCSS Vendor Registration Process</a:t>
            </a:r>
          </a:p>
        </p:txBody>
      </p:sp>
      <p:sp>
        <p:nvSpPr>
          <p:cNvPr id="1575" name="Shape 1575"/>
          <p:cNvSpPr txBox="1"/>
          <p:nvPr>
            <p:ph idx="1" type="body"/>
          </p:nvPr>
        </p:nvSpPr>
        <p:spPr>
          <a:xfrm>
            <a:off x="379412" y="1066800"/>
            <a:ext cx="8764587" cy="563088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25000"/>
              <a:buFont typeface="Noto Sans Symbols"/>
              <a:buNone/>
            </a:pPr>
            <a:r>
              <a:rPr b="0" baseline="0" i="0" lang="en-US" sz="1800" u="sng" cap="none" strike="noStrike">
                <a:solidFill>
                  <a:schemeClr val="dk1"/>
                </a:solidFill>
                <a:latin typeface="Arial"/>
                <a:ea typeface="Arial"/>
                <a:cs typeface="Arial"/>
                <a:sym typeface="Arial"/>
              </a:rPr>
              <a:t>GSA VCSS Security Administrator Responsibilities to Approve a Registration:</a:t>
            </a:r>
          </a:p>
          <a:p>
            <a:pPr indent="-231775" lvl="0" marL="23177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31775" lvl="0" marL="231775" marR="0" rtl="0" algn="l">
              <a:spcBef>
                <a:spcPts val="280"/>
              </a:spcBef>
              <a:spcAft>
                <a:spcPts val="0"/>
              </a:spcAft>
              <a:buClr>
                <a:srgbClr val="AF242B"/>
              </a:buClr>
              <a:buSzPct val="25000"/>
              <a:buFont typeface="Noto Sans Symbols"/>
              <a:buNone/>
            </a:pPr>
            <a:r>
              <a:rPr b="0" baseline="0" i="0" lang="en-US" sz="1400" u="none" cap="none" strike="noStrike">
                <a:solidFill>
                  <a:schemeClr val="dk1"/>
                </a:solidFill>
                <a:latin typeface="Arial"/>
                <a:ea typeface="Arial"/>
                <a:cs typeface="Arial"/>
                <a:sym typeface="Arial"/>
              </a:rPr>
              <a:t>Once GSA Finance has approved the customer’s registration request and the customer has submitted additional user information (steps 1 – 22):</a:t>
            </a:r>
          </a:p>
          <a:p>
            <a:pPr indent="-231775" lvl="0" marL="231775" marR="0" rtl="0" algn="l">
              <a:spcBef>
                <a:spcPts val="16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514350" lvl="0" marL="514350"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GSA VCSS Security Administrator reviews pending registration and approves/rejects the request (steps 23 – 24, see next slide for user ID format verification as part of this process) </a:t>
            </a:r>
          </a:p>
          <a:p>
            <a:pPr indent="-476250" lvl="0" marL="514350" marR="0" rtl="0" algn="l">
              <a:spcBef>
                <a:spcPts val="16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520700" lvl="1" marL="850900"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If approved, GSA VCSS Security Administrator (steps 25 – 29):</a:t>
            </a:r>
          </a:p>
          <a:p>
            <a:pPr indent="-482600" lvl="1" marL="850900" marR="0" rtl="0" algn="l">
              <a:spcBef>
                <a:spcPts val="16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523875" lvl="2" marL="1196975"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Updates the VCSS vendor data (“approved”) (step 26)</a:t>
            </a:r>
          </a:p>
          <a:p>
            <a:pPr indent="-485775" lvl="2" marL="1196975" marR="0" rtl="0" algn="l">
              <a:spcBef>
                <a:spcPts val="16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523875" lvl="2" marL="1196975"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As a result of approving  the registration, VCSS:</a:t>
            </a:r>
          </a:p>
          <a:p>
            <a:pPr indent="-476250" lvl="3" marL="1543050" marR="0" rtl="0" algn="l">
              <a:spcBef>
                <a:spcPts val="16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514350" lvl="3" marL="1543050"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Automatically generates the new user ID as specified on the Approve Registration screen (step 27) - GSA VCSS Security Administrator updates new user ID with proper security</a:t>
            </a:r>
          </a:p>
          <a:p>
            <a:pPr indent="-476250" lvl="3" marL="1543050" marR="0" rtl="0" algn="l">
              <a:spcBef>
                <a:spcPts val="16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514350" lvl="3" marL="1543050"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Automatically sends 2 separate emails to the Customer Administrator/Vendor Representative (steps 28 – 29):</a:t>
            </a:r>
          </a:p>
          <a:p>
            <a:pPr indent="-476250" lvl="3" marL="1543050" marR="0" rtl="0" algn="l">
              <a:spcBef>
                <a:spcPts val="16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514350" lvl="4" marL="1822450"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1</a:t>
            </a:r>
            <a:r>
              <a:rPr b="0" baseline="30000" i="0" lang="en-US" sz="1400" u="none" cap="none" strike="noStrike">
                <a:solidFill>
                  <a:schemeClr val="dk1"/>
                </a:solidFill>
                <a:latin typeface="Arial"/>
                <a:ea typeface="Arial"/>
                <a:cs typeface="Arial"/>
                <a:sym typeface="Arial"/>
              </a:rPr>
              <a:t>st</a:t>
            </a:r>
            <a:r>
              <a:rPr b="0" baseline="0" i="0" lang="en-US" sz="1400" u="none" cap="none" strike="noStrike">
                <a:solidFill>
                  <a:schemeClr val="dk1"/>
                </a:solidFill>
                <a:latin typeface="Arial"/>
                <a:ea typeface="Arial"/>
                <a:cs typeface="Arial"/>
                <a:sym typeface="Arial"/>
              </a:rPr>
              <a:t> email contains Customer Administrator/Vendor Representative new user ID</a:t>
            </a:r>
          </a:p>
          <a:p>
            <a:pPr indent="-476250" lvl="4" marL="1822450" marR="0" rtl="0" algn="l">
              <a:spcBef>
                <a:spcPts val="16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514350" lvl="4" marL="1822450"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2</a:t>
            </a:r>
            <a:r>
              <a:rPr b="0" baseline="30000" i="0" lang="en-US" sz="1400" u="none" cap="none" strike="noStrike">
                <a:solidFill>
                  <a:schemeClr val="dk1"/>
                </a:solidFill>
                <a:latin typeface="Arial"/>
                <a:ea typeface="Arial"/>
                <a:cs typeface="Arial"/>
                <a:sym typeface="Arial"/>
              </a:rPr>
              <a:t>nd</a:t>
            </a:r>
            <a:r>
              <a:rPr b="0" baseline="0" i="0" lang="en-US" sz="1400" u="none" cap="none" strike="noStrike">
                <a:solidFill>
                  <a:schemeClr val="dk1"/>
                </a:solidFill>
                <a:latin typeface="Arial"/>
                <a:ea typeface="Arial"/>
                <a:cs typeface="Arial"/>
                <a:sym typeface="Arial"/>
              </a:rPr>
              <a:t> email contains temporary password for new user ID</a:t>
            </a:r>
          </a:p>
          <a:p>
            <a:pPr indent="-476250" lvl="4" marL="1822450" marR="0" rtl="0" algn="l">
              <a:spcBef>
                <a:spcPts val="16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512763" lvl="2" marL="855663"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If rejected, VCSS sends email to Customer Administrator/Vendor Representative notifying them that their vendor registration request was rejected (steps 24, 30 – 31)</a:t>
            </a:r>
          </a:p>
          <a:p>
            <a:pPr indent="-447675" lvl="4" marL="1822450" marR="0" rtl="0" algn="l">
              <a:spcBef>
                <a:spcPts val="2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p:txBody>
      </p:sp>
      <p:sp>
        <p:nvSpPr>
          <p:cNvPr id="1576" name="Shape 157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577" name="Shape 157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1" name="Shape 1581"/>
        <p:cNvGrpSpPr/>
        <p:nvPr/>
      </p:nvGrpSpPr>
      <p:grpSpPr>
        <a:xfrm>
          <a:off x="0" y="0"/>
          <a:ext cx="0" cy="0"/>
          <a:chOff x="0" y="0"/>
          <a:chExt cx="0" cy="0"/>
        </a:xfrm>
      </p:grpSpPr>
      <p:sp>
        <p:nvSpPr>
          <p:cNvPr id="1582" name="Shape 1582"/>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Online VCSS Vendor Registration Process</a:t>
            </a:r>
            <a:br>
              <a:rPr b="1" baseline="0" i="0" lang="en-US" sz="2800" u="none" cap="none" strike="noStrike">
                <a:solidFill>
                  <a:schemeClr val="lt1"/>
                </a:solidFill>
                <a:latin typeface="Arial"/>
                <a:ea typeface="Arial"/>
                <a:cs typeface="Arial"/>
                <a:sym typeface="Arial"/>
              </a:rPr>
            </a:br>
            <a:r>
              <a:rPr b="1" baseline="0" i="0" lang="en-US" sz="2000" u="none" cap="none" strike="noStrike">
                <a:solidFill>
                  <a:schemeClr val="lt1"/>
                </a:solidFill>
                <a:latin typeface="Arial"/>
                <a:ea typeface="Arial"/>
                <a:cs typeface="Arial"/>
                <a:sym typeface="Arial"/>
              </a:rPr>
              <a:t>User ID Format Verification</a:t>
            </a:r>
          </a:p>
        </p:txBody>
      </p:sp>
      <p:sp>
        <p:nvSpPr>
          <p:cNvPr id="1583" name="Shape 1583"/>
          <p:cNvSpPr txBox="1"/>
          <p:nvPr>
            <p:ph idx="1" type="body"/>
          </p:nvPr>
        </p:nvSpPr>
        <p:spPr>
          <a:xfrm>
            <a:off x="379412" y="1066800"/>
            <a:ext cx="8535987" cy="563088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25000"/>
              <a:buFont typeface="Noto Sans Symbols"/>
              <a:buNone/>
            </a:pPr>
            <a:r>
              <a:rPr b="0" baseline="0" i="0" lang="en-US" sz="1800" u="sng" cap="none" strike="noStrike">
                <a:solidFill>
                  <a:schemeClr val="dk1"/>
                </a:solidFill>
                <a:latin typeface="Arial"/>
                <a:ea typeface="Arial"/>
                <a:cs typeface="Arial"/>
                <a:sym typeface="Arial"/>
              </a:rPr>
              <a:t>GSA VCSS Security Administrator Responsibilities to Approve a Registration:</a:t>
            </a:r>
          </a:p>
          <a:p>
            <a:pPr indent="-231775" lvl="0" marL="231775" marR="0" rtl="0" algn="l">
              <a:spcBef>
                <a:spcPts val="1200"/>
              </a:spcBef>
              <a:spcAft>
                <a:spcPts val="0"/>
              </a:spcAft>
              <a:buClr>
                <a:srgbClr val="AF242B"/>
              </a:buClr>
              <a:buFont typeface="Noto Sans Symbols"/>
              <a:buNone/>
            </a:pPr>
            <a:r>
              <a:t/>
            </a:r>
            <a:endParaRPr b="0" baseline="0" i="0" sz="400" u="sng" cap="none" strike="noStrike">
              <a:solidFill>
                <a:schemeClr val="dk1"/>
              </a:solidFill>
              <a:latin typeface="Arial"/>
              <a:ea typeface="Arial"/>
              <a:cs typeface="Arial"/>
              <a:sym typeface="Arial"/>
            </a:endParaRPr>
          </a:p>
          <a:p>
            <a:pPr indent="-514350" lvl="0" marL="514350" marR="0" rtl="0" algn="l">
              <a:spcBef>
                <a:spcPts val="1200"/>
              </a:spcBef>
              <a:spcAft>
                <a:spcPts val="0"/>
              </a:spcAft>
              <a:buClr>
                <a:srgbClr val="AF242B"/>
              </a:buClr>
              <a:buSzPct val="75000"/>
              <a:buFont typeface="Noto Sans Symbols"/>
              <a:buChar char="•"/>
            </a:pPr>
            <a:r>
              <a:rPr b="1" baseline="0" i="1" lang="en-US" sz="2000" u="none" cap="none" strike="noStrike">
                <a:solidFill>
                  <a:schemeClr val="dk1"/>
                </a:solidFill>
                <a:latin typeface="Arial"/>
                <a:ea typeface="Arial"/>
                <a:cs typeface="Arial"/>
                <a:sym typeface="Arial"/>
              </a:rPr>
              <a:t>Note: </a:t>
            </a:r>
            <a:r>
              <a:rPr b="0" baseline="0" i="0" lang="en-US" sz="2000" u="none" cap="none" strike="noStrike">
                <a:solidFill>
                  <a:schemeClr val="dk1"/>
                </a:solidFill>
                <a:latin typeface="Arial"/>
                <a:ea typeface="Arial"/>
                <a:cs typeface="Arial"/>
                <a:sym typeface="Arial"/>
              </a:rPr>
              <a:t>As part of the review process, the GSA VCSS Security Administrator verifies that the new </a:t>
            </a:r>
            <a:r>
              <a:rPr b="1" baseline="0" i="0" lang="en-US" sz="2000" u="sng" cap="none" strike="noStrike">
                <a:solidFill>
                  <a:schemeClr val="dk1"/>
                </a:solidFill>
                <a:latin typeface="Arial"/>
                <a:ea typeface="Arial"/>
                <a:cs typeface="Arial"/>
                <a:sym typeface="Arial"/>
              </a:rPr>
              <a:t>VCSS User ID</a:t>
            </a:r>
            <a:r>
              <a:rPr b="1" baseline="0" i="1" lang="en-US" sz="2000" u="none" cap="none" strike="noStrike">
                <a:solidFill>
                  <a:schemeClr val="dk1"/>
                </a:solidFill>
                <a:latin typeface="Arial"/>
                <a:ea typeface="Arial"/>
                <a:cs typeface="Arial"/>
                <a:sym typeface="Arial"/>
              </a:rPr>
              <a:t> </a:t>
            </a:r>
            <a:r>
              <a:rPr b="0" baseline="0" i="0" lang="en-US" sz="2000" u="none" cap="none" strike="noStrike">
                <a:solidFill>
                  <a:schemeClr val="dk1"/>
                </a:solidFill>
                <a:latin typeface="Arial"/>
                <a:ea typeface="Arial"/>
                <a:cs typeface="Arial"/>
                <a:sym typeface="Arial"/>
              </a:rPr>
              <a:t>assigned during the registration process </a:t>
            </a:r>
            <a:r>
              <a:rPr b="1" baseline="0" i="0" lang="en-US" sz="2000" u="sng" cap="none" strike="noStrike">
                <a:solidFill>
                  <a:schemeClr val="dk1"/>
                </a:solidFill>
                <a:latin typeface="Arial"/>
                <a:ea typeface="Arial"/>
                <a:cs typeface="Arial"/>
                <a:sym typeface="Arial"/>
              </a:rPr>
              <a:t>meets the required standards</a:t>
            </a:r>
            <a:r>
              <a:rPr b="0" baseline="0" i="0" lang="en-US" sz="2000" u="none" cap="none" strike="noStrike">
                <a:solidFill>
                  <a:schemeClr val="dk1"/>
                </a:solidFill>
                <a:latin typeface="Arial"/>
                <a:ea typeface="Arial"/>
                <a:cs typeface="Arial"/>
                <a:sym typeface="Arial"/>
              </a:rPr>
              <a:t> (e.g, firstnamelastname)</a:t>
            </a:r>
          </a:p>
          <a:p>
            <a:pPr indent="-495300" lvl="0" marL="514350" marR="0" rtl="0" algn="l">
              <a:spcBef>
                <a:spcPts val="1200"/>
              </a:spcBef>
              <a:spcAft>
                <a:spcPts val="0"/>
              </a:spcAft>
              <a:buClr>
                <a:srgbClr val="AF242B"/>
              </a:buClr>
              <a:buFont typeface="Noto Sans Symbols"/>
              <a:buNone/>
            </a:pPr>
            <a:r>
              <a:t/>
            </a:r>
            <a:endParaRPr b="0" baseline="0" i="0" sz="400" u="none" cap="none" strike="noStrike">
              <a:solidFill>
                <a:schemeClr val="dk1"/>
              </a:solidFill>
              <a:latin typeface="Arial"/>
              <a:ea typeface="Arial"/>
              <a:cs typeface="Arial"/>
              <a:sym typeface="Arial"/>
            </a:endParaRPr>
          </a:p>
          <a:p>
            <a:pPr indent="-520700" lvl="1" marL="8509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If </a:t>
            </a:r>
            <a:r>
              <a:rPr b="1" baseline="0" i="0" lang="en-US" sz="2000" u="sng" cap="none" strike="noStrike">
                <a:solidFill>
                  <a:schemeClr val="dk1"/>
                </a:solidFill>
                <a:latin typeface="Arial"/>
                <a:ea typeface="Arial"/>
                <a:cs typeface="Arial"/>
                <a:sym typeface="Arial"/>
              </a:rPr>
              <a:t>not</a:t>
            </a:r>
            <a:r>
              <a:rPr b="0" baseline="0" i="0" lang="en-US" sz="2000" u="none" cap="none" strike="noStrike">
                <a:solidFill>
                  <a:schemeClr val="dk1"/>
                </a:solidFill>
                <a:latin typeface="Arial"/>
                <a:ea typeface="Arial"/>
                <a:cs typeface="Arial"/>
                <a:sym typeface="Arial"/>
              </a:rPr>
              <a:t>, the GSA VCSS Security Administrator will </a:t>
            </a:r>
            <a:r>
              <a:rPr b="1" baseline="0" i="0" lang="en-US" sz="2000" u="sng" cap="none" strike="noStrike">
                <a:solidFill>
                  <a:schemeClr val="dk1"/>
                </a:solidFill>
                <a:latin typeface="Arial"/>
                <a:ea typeface="Arial"/>
                <a:cs typeface="Arial"/>
                <a:sym typeface="Arial"/>
              </a:rPr>
              <a:t>create a new user id</a:t>
            </a:r>
            <a:r>
              <a:rPr b="0" baseline="0" i="0" lang="en-US" sz="2000" u="none" cap="none" strike="noStrike">
                <a:solidFill>
                  <a:schemeClr val="dk1"/>
                </a:solidFill>
                <a:latin typeface="Arial"/>
                <a:ea typeface="Arial"/>
                <a:cs typeface="Arial"/>
                <a:sym typeface="Arial"/>
              </a:rPr>
              <a:t> using the correct format and will configure it with:</a:t>
            </a:r>
          </a:p>
          <a:p>
            <a:pPr indent="-501650" lvl="1" marL="850900" marR="0" rtl="0" algn="l">
              <a:spcBef>
                <a:spcPts val="1200"/>
              </a:spcBef>
              <a:spcAft>
                <a:spcPts val="0"/>
              </a:spcAft>
              <a:buClr>
                <a:srgbClr val="AF242B"/>
              </a:buClr>
              <a:buFont typeface="Noto Sans Symbols"/>
              <a:buNone/>
            </a:pPr>
            <a:r>
              <a:t/>
            </a:r>
            <a:endParaRPr b="0" baseline="0" i="0" sz="400" u="none" cap="none" strike="noStrike">
              <a:solidFill>
                <a:schemeClr val="dk1"/>
              </a:solidFill>
              <a:latin typeface="Arial"/>
              <a:ea typeface="Arial"/>
              <a:cs typeface="Arial"/>
              <a:sym typeface="Arial"/>
            </a:endParaRPr>
          </a:p>
          <a:p>
            <a:pPr indent="-352425" lvl="4" marL="16605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a:t>
            </a:r>
            <a:r>
              <a:rPr b="1" baseline="0" i="0" lang="en-US" sz="2000" u="none" cap="none" strike="noStrike">
                <a:solidFill>
                  <a:schemeClr val="dk1"/>
                </a:solidFill>
                <a:latin typeface="Arial"/>
                <a:ea typeface="Arial"/>
                <a:cs typeface="Arial"/>
                <a:sym typeface="Arial"/>
              </a:rPr>
              <a:t>new Security Organization </a:t>
            </a:r>
            <a:r>
              <a:rPr b="0" baseline="0" i="0" lang="en-US" sz="2000" u="none" cap="none" strike="noStrike">
                <a:solidFill>
                  <a:schemeClr val="dk1"/>
                </a:solidFill>
                <a:latin typeface="Arial"/>
                <a:ea typeface="Arial"/>
                <a:cs typeface="Arial"/>
                <a:sym typeface="Arial"/>
              </a:rPr>
              <a:t>associated with the registration</a:t>
            </a:r>
          </a:p>
          <a:p>
            <a:pPr indent="-352425" lvl="4" marL="16605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a:t>
            </a:r>
            <a:r>
              <a:rPr b="1" baseline="0" i="0" lang="en-US" sz="2000" u="none" cap="none" strike="noStrike">
                <a:solidFill>
                  <a:schemeClr val="dk1"/>
                </a:solidFill>
                <a:latin typeface="Arial"/>
                <a:ea typeface="Arial"/>
                <a:cs typeface="Arial"/>
                <a:sym typeface="Arial"/>
              </a:rPr>
              <a:t>“VIEWVCSS” role </a:t>
            </a:r>
            <a:r>
              <a:rPr b="0" baseline="0" i="0" lang="en-US" sz="2000" u="none" cap="none" strike="noStrike">
                <a:solidFill>
                  <a:schemeClr val="dk1"/>
                </a:solidFill>
                <a:latin typeface="Arial"/>
                <a:ea typeface="Arial"/>
                <a:cs typeface="Arial"/>
                <a:sym typeface="Arial"/>
              </a:rPr>
              <a:t>under the new Security Organization associated with the registration</a:t>
            </a:r>
          </a:p>
          <a:p>
            <a:pPr indent="-447675" lvl="4" marL="1822450" marR="0" rtl="0" algn="l">
              <a:spcBef>
                <a:spcPts val="1200"/>
              </a:spcBef>
              <a:spcAft>
                <a:spcPts val="60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p:txBody>
      </p:sp>
      <p:sp>
        <p:nvSpPr>
          <p:cNvPr id="1584" name="Shape 158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585" name="Shape 158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9" name="Shape 1589"/>
        <p:cNvGrpSpPr/>
        <p:nvPr/>
      </p:nvGrpSpPr>
      <p:grpSpPr>
        <a:xfrm>
          <a:off x="0" y="0"/>
          <a:ext cx="0" cy="0"/>
          <a:chOff x="0" y="0"/>
          <a:chExt cx="0" cy="0"/>
        </a:xfrm>
      </p:grpSpPr>
      <p:sp>
        <p:nvSpPr>
          <p:cNvPr id="1590" name="Shape 1590"/>
          <p:cNvSpPr txBox="1"/>
          <p:nvPr>
            <p:ph type="title"/>
          </p:nvPr>
        </p:nvSpPr>
        <p:spPr>
          <a:xfrm>
            <a:off x="455612" y="42703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Online VCSS Vendor Registration Process:</a:t>
            </a:r>
            <a:br>
              <a:rPr b="1" baseline="0" i="0" lang="en-US" sz="2800" u="none" cap="none" strike="noStrike">
                <a:solidFill>
                  <a:schemeClr val="lt1"/>
                </a:solidFill>
                <a:latin typeface="Arial"/>
                <a:ea typeface="Arial"/>
                <a:cs typeface="Arial"/>
                <a:sym typeface="Arial"/>
              </a:rPr>
            </a:br>
            <a:r>
              <a:rPr b="1" baseline="0" i="0" lang="en-US" sz="2800" u="none" cap="none" strike="noStrike">
                <a:solidFill>
                  <a:schemeClr val="lt1"/>
                </a:solidFill>
                <a:latin typeface="Arial"/>
                <a:ea typeface="Arial"/>
                <a:cs typeface="Arial"/>
                <a:sym typeface="Arial"/>
              </a:rPr>
              <a:t>Approve Registration</a:t>
            </a:r>
          </a:p>
        </p:txBody>
      </p:sp>
      <p:sp>
        <p:nvSpPr>
          <p:cNvPr id="1591" name="Shape 1591"/>
          <p:cNvSpPr txBox="1"/>
          <p:nvPr>
            <p:ph idx="1" type="body"/>
          </p:nvPr>
        </p:nvSpPr>
        <p:spPr>
          <a:xfrm>
            <a:off x="457200" y="1055687"/>
            <a:ext cx="8686800" cy="4525961"/>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1" lang="en-US" sz="1800" u="none" cap="none" strike="noStrike">
                <a:solidFill>
                  <a:schemeClr val="dk1"/>
                </a:solidFill>
                <a:latin typeface="Arial"/>
                <a:ea typeface="Arial"/>
                <a:cs typeface="Arial"/>
                <a:sym typeface="Arial"/>
              </a:rPr>
              <a:t>Account Administration &gt; Approve Registration</a:t>
            </a:r>
          </a:p>
          <a:p>
            <a:pPr indent="-231775" lvl="0" marL="231775" marR="0" rtl="0" algn="l">
              <a:spcBef>
                <a:spcPts val="360"/>
              </a:spcBef>
              <a:spcAft>
                <a:spcPts val="0"/>
              </a:spcAft>
              <a:buClr>
                <a:srgbClr val="AF242B"/>
              </a:buClr>
              <a:buFont typeface="Noto Sans Symbols"/>
              <a:buNone/>
            </a:pPr>
            <a:r>
              <a:t/>
            </a:r>
            <a:endParaRPr b="0" baseline="0" i="1" sz="1800" u="none" cap="none" strike="noStrike">
              <a:solidFill>
                <a:schemeClr val="dk1"/>
              </a:solidFill>
              <a:latin typeface="Arial"/>
              <a:ea typeface="Arial"/>
              <a:cs typeface="Arial"/>
              <a:sym typeface="Arial"/>
            </a:endParaRPr>
          </a:p>
          <a:p>
            <a:pPr indent="-231775" lvl="0" marL="231775" marR="0" rtl="0" algn="l">
              <a:spcBef>
                <a:spcPts val="2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514350" lvl="0" marL="514350" marR="0" rtl="0" algn="l">
              <a:spcBef>
                <a:spcPts val="16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p:txBody>
      </p:sp>
      <p:sp>
        <p:nvSpPr>
          <p:cNvPr id="1592" name="Shape 159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593" name="Shape 159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pic>
        <p:nvPicPr>
          <p:cNvPr id="1594" name="Shape 1594"/>
          <p:cNvPicPr preferRelativeResize="0"/>
          <p:nvPr/>
        </p:nvPicPr>
        <p:blipFill rotWithShape="1">
          <a:blip r:embed="rId3">
            <a:alphaModFix/>
          </a:blip>
          <a:srcRect b="0" l="0" r="0" t="0"/>
          <a:stretch/>
        </p:blipFill>
        <p:spPr>
          <a:xfrm>
            <a:off x="1966913" y="2317750"/>
            <a:ext cx="5570536" cy="4243388"/>
          </a:xfrm>
          <a:prstGeom prst="rect">
            <a:avLst/>
          </a:prstGeom>
          <a:noFill/>
          <a:ln cap="flat" cmpd="sng" w="19050">
            <a:solidFill>
              <a:schemeClr val="dk1"/>
            </a:solidFill>
            <a:prstDash val="solid"/>
            <a:miter/>
            <a:headEnd len="med" w="med" type="none"/>
            <a:tailEnd len="med" w="med" type="none"/>
          </a:ln>
        </p:spPr>
      </p:pic>
      <p:pic>
        <p:nvPicPr>
          <p:cNvPr id="1595" name="Shape 1595"/>
          <p:cNvPicPr preferRelativeResize="0"/>
          <p:nvPr/>
        </p:nvPicPr>
        <p:blipFill rotWithShape="1">
          <a:blip r:embed="rId4">
            <a:alphaModFix/>
          </a:blip>
          <a:srcRect b="0" l="0" r="0" t="0"/>
          <a:stretch/>
        </p:blipFill>
        <p:spPr>
          <a:xfrm>
            <a:off x="490537" y="1466850"/>
            <a:ext cx="8313737" cy="668338"/>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9" name="Shape 1599"/>
        <p:cNvGrpSpPr/>
        <p:nvPr/>
      </p:nvGrpSpPr>
      <p:grpSpPr>
        <a:xfrm>
          <a:off x="0" y="0"/>
          <a:ext cx="0" cy="0"/>
          <a:chOff x="0" y="0"/>
          <a:chExt cx="0" cy="0"/>
        </a:xfrm>
      </p:grpSpPr>
      <p:sp>
        <p:nvSpPr>
          <p:cNvPr id="1600" name="Shape 1600"/>
          <p:cNvSpPr txBox="1"/>
          <p:nvPr>
            <p:ph type="title"/>
          </p:nvPr>
        </p:nvSpPr>
        <p:spPr>
          <a:xfrm>
            <a:off x="455612" y="3952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Online VCSS Vendor Registration Process:</a:t>
            </a:r>
            <a:br>
              <a:rPr b="1" baseline="0" i="0" lang="en-US" sz="2800" u="none" cap="none" strike="noStrike">
                <a:solidFill>
                  <a:schemeClr val="lt1"/>
                </a:solidFill>
                <a:latin typeface="Arial"/>
                <a:ea typeface="Arial"/>
                <a:cs typeface="Arial"/>
                <a:sym typeface="Arial"/>
              </a:rPr>
            </a:br>
            <a:r>
              <a:rPr b="1" baseline="0" i="0" lang="en-US" sz="2800" u="none" cap="none" strike="noStrike">
                <a:solidFill>
                  <a:schemeClr val="lt1"/>
                </a:solidFill>
                <a:latin typeface="Arial"/>
                <a:ea typeface="Arial"/>
                <a:cs typeface="Arial"/>
                <a:sym typeface="Arial"/>
              </a:rPr>
              <a:t>Update New Vendor Representative User ID</a:t>
            </a:r>
          </a:p>
        </p:txBody>
      </p:sp>
      <p:sp>
        <p:nvSpPr>
          <p:cNvPr id="1601" name="Shape 1601"/>
          <p:cNvSpPr txBox="1"/>
          <p:nvPr>
            <p:ph idx="1" type="body"/>
          </p:nvPr>
        </p:nvSpPr>
        <p:spPr>
          <a:xfrm>
            <a:off x="379412" y="1143000"/>
            <a:ext cx="8764587" cy="485815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Once the registration is approved, the </a:t>
            </a:r>
            <a:r>
              <a:rPr b="0" baseline="0" i="0" lang="en-US" sz="2000" u="sng" cap="none" strike="noStrike">
                <a:solidFill>
                  <a:schemeClr val="dk1"/>
                </a:solidFill>
                <a:latin typeface="Arial"/>
                <a:ea typeface="Arial"/>
                <a:cs typeface="Arial"/>
                <a:sym typeface="Arial"/>
              </a:rPr>
              <a:t>system automatically</a:t>
            </a:r>
            <a:r>
              <a:rPr b="0" baseline="0" i="0" lang="en-US" sz="2000" u="none" cap="none" strike="noStrike">
                <a:solidFill>
                  <a:schemeClr val="dk1"/>
                </a:solidFill>
                <a:latin typeface="Arial"/>
                <a:ea typeface="Arial"/>
                <a:cs typeface="Arial"/>
                <a:sym typeface="Arial"/>
              </a:rPr>
              <a:t>: </a:t>
            </a:r>
          </a:p>
          <a:p>
            <a:pPr indent="-303212" lvl="1" marL="688975" marR="0" rtl="0" algn="l">
              <a:spcBef>
                <a:spcPts val="180"/>
              </a:spcBef>
              <a:spcAft>
                <a:spcPts val="0"/>
              </a:spcAft>
              <a:buClr>
                <a:srgbClr val="AF242B"/>
              </a:buClr>
              <a:buFont typeface="Arial"/>
              <a:buNone/>
            </a:pPr>
            <a:r>
              <a:t/>
            </a:r>
            <a:endParaRPr b="0" baseline="0" i="0" sz="900" u="none" cap="none" strike="noStrike">
              <a:solidFill>
                <a:schemeClr val="dk1"/>
              </a:solidFill>
              <a:latin typeface="Arial"/>
              <a:ea typeface="Arial"/>
              <a:cs typeface="Arial"/>
              <a:sym typeface="Arial"/>
            </a:endParaRPr>
          </a:p>
          <a:p>
            <a:pPr indent="-346075" lvl="1" marL="688975" marR="0" rtl="0" algn="l">
              <a:spcBef>
                <a:spcPts val="32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Creates a </a:t>
            </a:r>
            <a:r>
              <a:rPr b="1" baseline="0" i="0" lang="en-US" sz="1600" u="none" cap="none" strike="noStrike">
                <a:solidFill>
                  <a:schemeClr val="dk1"/>
                </a:solidFill>
                <a:latin typeface="Arial"/>
                <a:ea typeface="Arial"/>
                <a:cs typeface="Arial"/>
                <a:sym typeface="Arial"/>
              </a:rPr>
              <a:t>new, unique Security Organization</a:t>
            </a:r>
            <a:r>
              <a:rPr b="0" baseline="0" i="0" lang="en-US" sz="1600" u="none" cap="none" strike="noStrike">
                <a:solidFill>
                  <a:schemeClr val="dk1"/>
                </a:solidFill>
                <a:latin typeface="Arial"/>
                <a:ea typeface="Arial"/>
                <a:cs typeface="Arial"/>
                <a:sym typeface="Arial"/>
              </a:rPr>
              <a:t> associated with the new registration</a:t>
            </a:r>
          </a:p>
          <a:p>
            <a:pPr indent="-307975" lvl="1" marL="688975" marR="0" rtl="0" algn="l">
              <a:spcBef>
                <a:spcPts val="160"/>
              </a:spcBef>
              <a:spcAft>
                <a:spcPts val="0"/>
              </a:spcAft>
              <a:buClr>
                <a:srgbClr val="AF242B"/>
              </a:buClr>
              <a:buFont typeface="Arial"/>
              <a:buNone/>
            </a:pPr>
            <a:r>
              <a:t/>
            </a:r>
            <a:endParaRPr b="0" baseline="0" i="0" sz="800" u="none" cap="none" strike="noStrike">
              <a:solidFill>
                <a:schemeClr val="dk1"/>
              </a:solidFill>
              <a:latin typeface="Arial"/>
              <a:ea typeface="Arial"/>
              <a:cs typeface="Arial"/>
              <a:sym typeface="Arial"/>
            </a:endParaRPr>
          </a:p>
          <a:p>
            <a:pPr indent="-346075" lvl="1" marL="688975" marR="0" rtl="0" algn="l">
              <a:spcBef>
                <a:spcPts val="32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Updates the newly created Security Organization (created for the new registration) to set the </a:t>
            </a:r>
            <a:r>
              <a:rPr b="1" baseline="0" i="0" lang="en-US" sz="1600" u="none" cap="none" strike="noStrike">
                <a:solidFill>
                  <a:schemeClr val="dk1"/>
                </a:solidFill>
                <a:latin typeface="Arial"/>
                <a:ea typeface="Arial"/>
                <a:cs typeface="Arial"/>
                <a:sym typeface="Arial"/>
              </a:rPr>
              <a:t>Parent Security Organization to “VCSS”</a:t>
            </a:r>
          </a:p>
          <a:p>
            <a:pPr indent="-293687" lvl="1" marL="688975" marR="0" rtl="0" algn="l">
              <a:spcBef>
                <a:spcPts val="220"/>
              </a:spcBef>
              <a:spcAft>
                <a:spcPts val="0"/>
              </a:spcAft>
              <a:buClr>
                <a:srgbClr val="AF242B"/>
              </a:buClr>
              <a:buFont typeface="Arial"/>
              <a:buNone/>
            </a:pPr>
            <a:r>
              <a:t/>
            </a:r>
            <a:endParaRPr b="1" baseline="0" i="0" sz="1100" u="none" cap="none" strike="noStrike">
              <a:solidFill>
                <a:schemeClr val="dk1"/>
              </a:solidFill>
              <a:latin typeface="Arial"/>
              <a:ea typeface="Arial"/>
              <a:cs typeface="Arial"/>
              <a:sym typeface="Arial"/>
            </a:endParaRPr>
          </a:p>
          <a:p>
            <a:pPr indent="-304800" lvl="3" marL="138112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82575" lvl="2" marL="1035050" marR="0" rtl="0" algn="l">
              <a:spcBef>
                <a:spcPts val="2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p:txBody>
      </p:sp>
      <p:sp>
        <p:nvSpPr>
          <p:cNvPr id="1602" name="Shape 160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03" name="Shape 160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pic>
        <p:nvPicPr>
          <p:cNvPr id="1604" name="Shape 1604"/>
          <p:cNvPicPr preferRelativeResize="0"/>
          <p:nvPr/>
        </p:nvPicPr>
        <p:blipFill rotWithShape="1">
          <a:blip r:embed="rId3">
            <a:alphaModFix/>
          </a:blip>
          <a:srcRect b="0" l="0" r="0" t="0"/>
          <a:stretch/>
        </p:blipFill>
        <p:spPr>
          <a:xfrm>
            <a:off x="2362199" y="2895600"/>
            <a:ext cx="4905375" cy="3600450"/>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Accounts Receivable Options Reference Table</a:t>
            </a:r>
          </a:p>
        </p:txBody>
      </p:sp>
      <p:sp>
        <p:nvSpPr>
          <p:cNvPr id="302" name="Shape 30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303" name="Shape 303"/>
          <p:cNvSpPr txBox="1"/>
          <p:nvPr>
            <p:ph idx="1" type="body"/>
          </p:nvPr>
        </p:nvSpPr>
        <p:spPr>
          <a:xfrm>
            <a:off x="685006" y="1318578"/>
            <a:ext cx="8229600" cy="45259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Name</a:t>
            </a:r>
            <a:r>
              <a:rPr b="0" baseline="0" i="0" lang="en-US" sz="2000" u="none" cap="none" strike="noStrike">
                <a:solidFill>
                  <a:schemeClr val="dk1"/>
                </a:solidFill>
                <a:latin typeface="Arial"/>
                <a:ea typeface="Arial"/>
                <a:cs typeface="Arial"/>
                <a:sym typeface="Arial"/>
              </a:rPr>
              <a:t>	Accounts Receivable Options</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Purpose	</a:t>
            </a:r>
            <a:r>
              <a:rPr b="0" baseline="0" i="0" lang="en-US" sz="2000" u="none" cap="none" strike="noStrike">
                <a:solidFill>
                  <a:schemeClr val="dk1"/>
                </a:solidFill>
                <a:latin typeface="Arial"/>
                <a:ea typeface="Arial"/>
                <a:cs typeface="Arial"/>
                <a:sym typeface="Arial"/>
              </a:rPr>
              <a:t>Defines the options for Accounts Receivable 	processing for each Fiscal Year, Receivable Type, 	Vendor Type combination </a:t>
            </a:r>
          </a:p>
          <a:p>
            <a:pPr indent="0" lvl="0" marL="0"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Navigation</a:t>
            </a:r>
            <a:r>
              <a:rPr b="0" baseline="0" i="0" lang="en-US" sz="2000" u="none" cap="none" strike="noStrike">
                <a:solidFill>
                  <a:schemeClr val="dk1"/>
                </a:solidFill>
                <a:latin typeface="Arial"/>
                <a:ea typeface="Arial"/>
                <a:cs typeface="Arial"/>
                <a:sym typeface="Arial"/>
              </a:rPr>
              <a:t>	Reference &gt; Accounts Receivable &gt; Accounts 			Receivable Options</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Related Items	</a:t>
            </a:r>
            <a:r>
              <a:rPr b="0" baseline="0" i="0" lang="en-US" sz="2000" u="none" cap="none" strike="noStrike">
                <a:solidFill>
                  <a:schemeClr val="dk1"/>
                </a:solidFill>
                <a:latin typeface="Arial"/>
                <a:ea typeface="Arial"/>
                <a:cs typeface="Arial"/>
                <a:sym typeface="Arial"/>
              </a:rPr>
              <a:t>Dunning Notice Generation Criteria</a:t>
            </a: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		</a:t>
            </a:r>
            <a:r>
              <a:rPr b="0" baseline="0" i="0" lang="en-US" sz="2000" u="none" cap="none" strike="noStrike">
                <a:solidFill>
                  <a:schemeClr val="dk1"/>
                </a:solidFill>
                <a:latin typeface="Arial"/>
                <a:ea typeface="Arial"/>
                <a:cs typeface="Arial"/>
                <a:sym typeface="Arial"/>
              </a:rPr>
              <a:t>Overdue Interest, Penalty, Admin Charge Assessment</a:t>
            </a: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		</a:t>
            </a:r>
            <a:r>
              <a:rPr b="0" baseline="0" i="0" lang="en-US" sz="2000" u="none" cap="none" strike="noStrike">
                <a:solidFill>
                  <a:schemeClr val="dk1"/>
                </a:solidFill>
                <a:latin typeface="Arial"/>
                <a:ea typeface="Arial"/>
                <a:cs typeface="Arial"/>
                <a:sym typeface="Arial"/>
              </a:rPr>
              <a:t>Write-off Generation</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Treasury Referral Selection Criteria </a:t>
            </a:r>
          </a:p>
        </p:txBody>
      </p:sp>
      <p:sp>
        <p:nvSpPr>
          <p:cNvPr id="304" name="Shape 30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8" name="Shape 1608"/>
        <p:cNvGrpSpPr/>
        <p:nvPr/>
      </p:nvGrpSpPr>
      <p:grpSpPr>
        <a:xfrm>
          <a:off x="0" y="0"/>
          <a:ext cx="0" cy="0"/>
          <a:chOff x="0" y="0"/>
          <a:chExt cx="0" cy="0"/>
        </a:xfrm>
      </p:grpSpPr>
      <p:sp>
        <p:nvSpPr>
          <p:cNvPr id="1609" name="Shape 1609"/>
          <p:cNvSpPr txBox="1"/>
          <p:nvPr>
            <p:ph type="title"/>
          </p:nvPr>
        </p:nvSpPr>
        <p:spPr>
          <a:xfrm>
            <a:off x="455612" y="3952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Online VCSS Vendor Registration Process:</a:t>
            </a:r>
            <a:br>
              <a:rPr b="1" baseline="0" i="0" lang="en-US" sz="2800" u="none" cap="none" strike="noStrike">
                <a:solidFill>
                  <a:schemeClr val="lt1"/>
                </a:solidFill>
                <a:latin typeface="Arial"/>
                <a:ea typeface="Arial"/>
                <a:cs typeface="Arial"/>
                <a:sym typeface="Arial"/>
              </a:rPr>
            </a:br>
            <a:r>
              <a:rPr b="1" baseline="0" i="0" lang="en-US" sz="2800" u="none" cap="none" strike="noStrike">
                <a:solidFill>
                  <a:schemeClr val="lt1"/>
                </a:solidFill>
                <a:latin typeface="Arial"/>
                <a:ea typeface="Arial"/>
                <a:cs typeface="Arial"/>
                <a:sym typeface="Arial"/>
              </a:rPr>
              <a:t>Update New Vendor Representative User ID</a:t>
            </a:r>
          </a:p>
        </p:txBody>
      </p:sp>
      <p:sp>
        <p:nvSpPr>
          <p:cNvPr id="1610" name="Shape 1610"/>
          <p:cNvSpPr txBox="1"/>
          <p:nvPr>
            <p:ph idx="1" type="body"/>
          </p:nvPr>
        </p:nvSpPr>
        <p:spPr>
          <a:xfrm>
            <a:off x="381000" y="1057550"/>
            <a:ext cx="8571614" cy="4525963"/>
          </a:xfrm>
          <a:prstGeom prst="rect">
            <a:avLst/>
          </a:prstGeom>
          <a:noFill/>
          <a:ln>
            <a:noFill/>
          </a:ln>
        </p:spPr>
        <p:txBody>
          <a:bodyPr anchorCtr="0" anchor="t" bIns="45700" lIns="91425" rIns="91425" tIns="45700">
            <a:noAutofit/>
          </a:bodyPr>
          <a:lstStyle/>
          <a:p>
            <a:pPr indent="-304800" lvl="3" marL="1381125" marR="0" rtl="0" algn="l">
              <a:spcBef>
                <a:spcPts val="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25425" lvl="0" marL="2254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Once the registration is approved, the </a:t>
            </a:r>
            <a:r>
              <a:rPr b="0" baseline="0" i="0" lang="en-US" sz="2000" u="sng" cap="none" strike="noStrike">
                <a:solidFill>
                  <a:schemeClr val="dk1"/>
                </a:solidFill>
                <a:latin typeface="Arial"/>
                <a:ea typeface="Arial"/>
                <a:cs typeface="Arial"/>
                <a:sym typeface="Arial"/>
              </a:rPr>
              <a:t>VCSS System Administrator</a:t>
            </a:r>
            <a:r>
              <a:rPr b="0" baseline="0" i="0" lang="en-US" sz="2000" u="none" cap="none" strike="noStrike">
                <a:solidFill>
                  <a:schemeClr val="dk1"/>
                </a:solidFill>
                <a:latin typeface="Arial"/>
                <a:ea typeface="Arial"/>
                <a:cs typeface="Arial"/>
                <a:sym typeface="Arial"/>
              </a:rPr>
              <a:t> must:</a:t>
            </a:r>
          </a:p>
          <a:p>
            <a:pPr indent="-3175" lvl="1" marL="34607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Update the newly created user ID to include the </a:t>
            </a:r>
            <a:r>
              <a:rPr b="1" baseline="0" i="0" lang="en-US" sz="1800" u="none" cap="none" strike="noStrike">
                <a:solidFill>
                  <a:schemeClr val="dk1"/>
                </a:solidFill>
                <a:latin typeface="Arial"/>
                <a:ea typeface="Arial"/>
                <a:cs typeface="Arial"/>
                <a:sym typeface="Arial"/>
              </a:rPr>
              <a:t>“Customer" or  “Vendor” role under the Security Organization </a:t>
            </a:r>
            <a:r>
              <a:rPr b="0" baseline="0" i="0" lang="en-US" sz="1800" u="none" cap="none" strike="noStrike">
                <a:solidFill>
                  <a:schemeClr val="dk1"/>
                </a:solidFill>
                <a:latin typeface="Arial"/>
                <a:ea typeface="Arial"/>
                <a:cs typeface="Arial"/>
                <a:sym typeface="Arial"/>
              </a:rPr>
              <a:t>associated with the new registration</a:t>
            </a:r>
          </a:p>
          <a:p>
            <a:pPr indent="-3175" lvl="1" marL="3460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41300" lvl="2" marL="914400"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For Customers</a:t>
            </a:r>
            <a:r>
              <a:rPr b="0" baseline="0" i="0" lang="en-US" sz="1800" u="none" cap="none" strike="noStrike">
                <a:solidFill>
                  <a:schemeClr val="dk1"/>
                </a:solidFill>
                <a:latin typeface="Arial"/>
                <a:ea typeface="Arial"/>
                <a:cs typeface="Arial"/>
                <a:sym typeface="Arial"/>
              </a:rPr>
              <a:t>:</a:t>
            </a:r>
          </a:p>
          <a:p>
            <a:pPr indent="-231775" lvl="3" marL="126047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Update the newly created user ID to set  the </a:t>
            </a:r>
            <a:r>
              <a:rPr b="1" baseline="0" i="0" lang="en-US" sz="1600" u="none" cap="none" strike="noStrike">
                <a:solidFill>
                  <a:schemeClr val="dk1"/>
                </a:solidFill>
                <a:latin typeface="Arial"/>
                <a:ea typeface="Arial"/>
                <a:cs typeface="Arial"/>
                <a:sym typeface="Arial"/>
              </a:rPr>
              <a:t>AR User flag</a:t>
            </a:r>
            <a:r>
              <a:rPr b="0" baseline="0" i="0" lang="en-US" sz="1600" u="none" cap="none" strike="noStrike">
                <a:solidFill>
                  <a:schemeClr val="dk1"/>
                </a:solidFill>
                <a:latin typeface="Arial"/>
                <a:ea typeface="Arial"/>
                <a:cs typeface="Arial"/>
                <a:sym typeface="Arial"/>
              </a:rPr>
              <a:t> </a:t>
            </a:r>
            <a:r>
              <a:rPr b="1" baseline="0" i="0" lang="en-US" sz="1600" u="none" cap="none" strike="noStrike">
                <a:solidFill>
                  <a:schemeClr val="dk1"/>
                </a:solidFill>
                <a:latin typeface="Arial"/>
                <a:ea typeface="Arial"/>
                <a:cs typeface="Arial"/>
                <a:sym typeface="Arial"/>
              </a:rPr>
              <a:t>to True</a:t>
            </a:r>
            <a:r>
              <a:rPr b="0" baseline="0" i="0" lang="en-US" sz="1600" u="none" cap="none" strike="noStrike">
                <a:solidFill>
                  <a:schemeClr val="dk1"/>
                </a:solidFill>
                <a:latin typeface="Arial"/>
                <a:ea typeface="Arial"/>
                <a:cs typeface="Arial"/>
                <a:sym typeface="Arial"/>
              </a:rPr>
              <a:t> (i.e. checked)</a:t>
            </a:r>
          </a:p>
          <a:p>
            <a:pPr indent="-231775" lvl="3" marL="126047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Include the </a:t>
            </a:r>
            <a:r>
              <a:rPr b="1" baseline="0" i="0" lang="en-US" sz="1600" u="none" cap="none" strike="noStrike">
                <a:solidFill>
                  <a:schemeClr val="dk1"/>
                </a:solidFill>
                <a:latin typeface="Arial"/>
                <a:ea typeface="Arial"/>
                <a:cs typeface="Arial"/>
                <a:sym typeface="Arial"/>
              </a:rPr>
              <a:t>"Customer" role </a:t>
            </a:r>
            <a:r>
              <a:rPr b="0" baseline="0" i="0" lang="en-US" sz="1600" u="none" cap="none" strike="noStrike">
                <a:solidFill>
                  <a:schemeClr val="dk1"/>
                </a:solidFill>
                <a:latin typeface="Arial"/>
                <a:ea typeface="Arial"/>
                <a:cs typeface="Arial"/>
                <a:sym typeface="Arial"/>
              </a:rPr>
              <a:t>under the Security Organization associated with the new registration</a:t>
            </a:r>
          </a:p>
          <a:p>
            <a:pPr indent="-165100" lvl="2" marL="914400"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241300" lvl="2" marL="914400"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For Vendors</a:t>
            </a:r>
            <a:r>
              <a:rPr b="0" baseline="0" i="0" lang="en-US" sz="1800" u="none" cap="none" strike="noStrike">
                <a:solidFill>
                  <a:schemeClr val="dk1"/>
                </a:solidFill>
                <a:latin typeface="Arial"/>
                <a:ea typeface="Arial"/>
                <a:cs typeface="Arial"/>
                <a:sym typeface="Arial"/>
              </a:rPr>
              <a:t>:</a:t>
            </a:r>
          </a:p>
          <a:p>
            <a:pPr indent="-231775" lvl="3" marL="126047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Update the newly created user ID to include the </a:t>
            </a:r>
            <a:r>
              <a:rPr b="1" baseline="0" i="0" lang="en-US" sz="1600" u="none" cap="none" strike="noStrike">
                <a:solidFill>
                  <a:schemeClr val="dk1"/>
                </a:solidFill>
                <a:latin typeface="Arial"/>
                <a:ea typeface="Arial"/>
                <a:cs typeface="Arial"/>
                <a:sym typeface="Arial"/>
              </a:rPr>
              <a:t>"Vendor" role </a:t>
            </a:r>
            <a:r>
              <a:rPr b="0" baseline="0" i="0" lang="en-US" sz="1600" u="none" cap="none" strike="noStrike">
                <a:solidFill>
                  <a:schemeClr val="dk1"/>
                </a:solidFill>
                <a:latin typeface="Arial"/>
                <a:ea typeface="Arial"/>
                <a:cs typeface="Arial"/>
                <a:sym typeface="Arial"/>
              </a:rPr>
              <a:t>under the Security Organization associated with the new registration</a:t>
            </a:r>
          </a:p>
          <a:p>
            <a:pPr indent="0" lvl="0" marL="0"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l">
              <a:spcBef>
                <a:spcPts val="320"/>
              </a:spcBef>
              <a:spcAft>
                <a:spcPts val="0"/>
              </a:spcAft>
              <a:buClr>
                <a:srgbClr val="AF242B"/>
              </a:buClr>
              <a:buSzPct val="25000"/>
              <a:buFont typeface="Noto Sans Symbols"/>
              <a:buNone/>
            </a:pPr>
            <a:r>
              <a:rPr b="1" baseline="0" i="1" lang="en-US" sz="1600" u="none" cap="none" strike="noStrike">
                <a:solidFill>
                  <a:schemeClr val="dk1"/>
                </a:solidFill>
                <a:latin typeface="Arial"/>
                <a:ea typeface="Arial"/>
                <a:cs typeface="Arial"/>
                <a:sym typeface="Arial"/>
              </a:rPr>
              <a:t>Note: </a:t>
            </a:r>
            <a:r>
              <a:rPr b="0" baseline="0" i="0" lang="en-US" sz="1600" u="none" cap="none" strike="noStrike">
                <a:solidFill>
                  <a:schemeClr val="dk1"/>
                </a:solidFill>
                <a:latin typeface="Arial"/>
                <a:ea typeface="Arial"/>
                <a:cs typeface="Arial"/>
                <a:sym typeface="Arial"/>
              </a:rPr>
              <a:t>See the next 2 slides for more information on updating the user id with the appropriate settings described above.</a:t>
            </a:r>
          </a:p>
          <a:p>
            <a:pPr indent="-260350" lvl="1" marL="688975" marR="0" rtl="0" algn="l">
              <a:spcBef>
                <a:spcPts val="360"/>
              </a:spcBef>
              <a:spcAft>
                <a:spcPts val="0"/>
              </a:spcAft>
              <a:buClr>
                <a:srgbClr val="AF242B"/>
              </a:buClr>
              <a:buFont typeface="Arial"/>
              <a:buNone/>
            </a:pPr>
            <a:r>
              <a:t/>
            </a:r>
            <a:endParaRPr b="0" baseline="0" i="0" sz="1800" u="none" cap="none" strike="noStrike">
              <a:solidFill>
                <a:schemeClr val="dk1"/>
              </a:solidFill>
              <a:latin typeface="Arial"/>
              <a:ea typeface="Arial"/>
              <a:cs typeface="Arial"/>
              <a:sym typeface="Arial"/>
            </a:endParaRPr>
          </a:p>
          <a:p>
            <a:pPr indent="-282575" lvl="2" marL="1035050" marR="0" rtl="0" algn="l">
              <a:spcBef>
                <a:spcPts val="2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p:txBody>
      </p:sp>
      <p:sp>
        <p:nvSpPr>
          <p:cNvPr id="1611" name="Shape 161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12" name="Shape 161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6" name="Shape 1616"/>
        <p:cNvGrpSpPr/>
        <p:nvPr/>
      </p:nvGrpSpPr>
      <p:grpSpPr>
        <a:xfrm>
          <a:off x="0" y="0"/>
          <a:ext cx="0" cy="0"/>
          <a:chOff x="0" y="0"/>
          <a:chExt cx="0" cy="0"/>
        </a:xfrm>
      </p:grpSpPr>
      <p:sp>
        <p:nvSpPr>
          <p:cNvPr id="1617" name="Shape 1617"/>
          <p:cNvSpPr txBox="1"/>
          <p:nvPr>
            <p:ph type="title"/>
          </p:nvPr>
        </p:nvSpPr>
        <p:spPr>
          <a:xfrm>
            <a:off x="455612" y="3952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Online VCSS Vendor Registration Process:</a:t>
            </a:r>
            <a:br>
              <a:rPr b="1" baseline="0" i="0" lang="en-US" sz="2800" u="none" cap="none" strike="noStrike">
                <a:solidFill>
                  <a:schemeClr val="lt1"/>
                </a:solidFill>
                <a:latin typeface="Arial"/>
                <a:ea typeface="Arial"/>
                <a:cs typeface="Arial"/>
                <a:sym typeface="Arial"/>
              </a:rPr>
            </a:br>
            <a:r>
              <a:rPr b="1" baseline="0" i="0" lang="en-US" sz="2800" u="none" cap="none" strike="noStrike">
                <a:solidFill>
                  <a:schemeClr val="lt1"/>
                </a:solidFill>
                <a:latin typeface="Arial"/>
                <a:ea typeface="Arial"/>
                <a:cs typeface="Arial"/>
                <a:sym typeface="Arial"/>
              </a:rPr>
              <a:t>Update New Vendor Representative User ID</a:t>
            </a:r>
          </a:p>
        </p:txBody>
      </p:sp>
      <p:sp>
        <p:nvSpPr>
          <p:cNvPr id="1618" name="Shape 1618"/>
          <p:cNvSpPr txBox="1"/>
          <p:nvPr>
            <p:ph idx="1" type="body"/>
          </p:nvPr>
        </p:nvSpPr>
        <p:spPr>
          <a:xfrm>
            <a:off x="457200" y="1055687"/>
            <a:ext cx="8686800" cy="4525961"/>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Update the newly created user ID to set the AR User flag to True (i.e. checked)</a:t>
            </a:r>
          </a:p>
          <a:p>
            <a:pPr indent="-231775" lvl="0" marL="231775" marR="0" rtl="0" algn="ctr">
              <a:spcBef>
                <a:spcPts val="320"/>
              </a:spcBef>
              <a:spcAft>
                <a:spcPts val="0"/>
              </a:spcAft>
              <a:buClr>
                <a:srgbClr val="AF242B"/>
              </a:buClr>
              <a:buSzPct val="25000"/>
              <a:buFont typeface="Noto Sans Symbols"/>
              <a:buNone/>
            </a:pPr>
            <a:r>
              <a:rPr b="0" baseline="0" i="1" lang="en-US" sz="1600" u="none" cap="none" strike="noStrike">
                <a:solidFill>
                  <a:schemeClr val="dk1"/>
                </a:solidFill>
                <a:latin typeface="Arial"/>
                <a:ea typeface="Arial"/>
                <a:cs typeface="Arial"/>
                <a:sym typeface="Arial"/>
              </a:rPr>
              <a:t>System Administration &gt; Security Maintenance &gt; Users</a:t>
            </a:r>
          </a:p>
          <a:p>
            <a:pPr indent="-514350" lvl="0" marL="514350" marR="0" rtl="0" algn="l">
              <a:spcBef>
                <a:spcPts val="16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p:txBody>
      </p:sp>
      <p:sp>
        <p:nvSpPr>
          <p:cNvPr id="1619" name="Shape 161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20" name="Shape 162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621" name="Shape 1621"/>
          <p:cNvSpPr txBox="1"/>
          <p:nvPr/>
        </p:nvSpPr>
        <p:spPr>
          <a:xfrm>
            <a:off x="499118" y="5960130"/>
            <a:ext cx="7184570" cy="30777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400" u="none" cap="none" strike="noStrike">
                <a:solidFill>
                  <a:srgbClr val="000000"/>
                </a:solidFill>
                <a:latin typeface="Arial"/>
                <a:ea typeface="Arial"/>
                <a:cs typeface="Arial"/>
                <a:sym typeface="Arial"/>
              </a:rPr>
              <a:t>NOTE: </a:t>
            </a:r>
            <a:r>
              <a:rPr b="0" baseline="0" i="0" lang="en-US" sz="1400" u="none" cap="none" strike="noStrike">
                <a:solidFill>
                  <a:srgbClr val="000000"/>
                </a:solidFill>
                <a:latin typeface="Arial"/>
                <a:ea typeface="Arial"/>
                <a:cs typeface="Arial"/>
                <a:sym typeface="Arial"/>
              </a:rPr>
              <a:t>The AR User flag is only checked for users that are assigned the customer role.  </a:t>
            </a:r>
          </a:p>
        </p:txBody>
      </p:sp>
      <p:pic>
        <p:nvPicPr>
          <p:cNvPr id="1622" name="Shape 1622"/>
          <p:cNvPicPr preferRelativeResize="0"/>
          <p:nvPr/>
        </p:nvPicPr>
        <p:blipFill rotWithShape="1">
          <a:blip r:embed="rId3">
            <a:alphaModFix/>
          </a:blip>
          <a:srcRect b="0" l="0" r="0" t="0"/>
          <a:stretch/>
        </p:blipFill>
        <p:spPr>
          <a:xfrm>
            <a:off x="1150620" y="1881489"/>
            <a:ext cx="6533068" cy="3891769"/>
          </a:xfrm>
          <a:prstGeom prst="rect">
            <a:avLst/>
          </a:prstGeom>
          <a:noFill/>
          <a:ln>
            <a:noFill/>
          </a:ln>
        </p:spPr>
      </p:pic>
      <p:sp>
        <p:nvSpPr>
          <p:cNvPr id="1623" name="Shape 1623"/>
          <p:cNvSpPr/>
          <p:nvPr/>
        </p:nvSpPr>
        <p:spPr>
          <a:xfrm>
            <a:off x="5227092" y="5172501"/>
            <a:ext cx="2240506" cy="409148"/>
          </a:xfrm>
          <a:prstGeom prst="rect">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7" name="Shape 1627"/>
        <p:cNvGrpSpPr/>
        <p:nvPr/>
      </p:nvGrpSpPr>
      <p:grpSpPr>
        <a:xfrm>
          <a:off x="0" y="0"/>
          <a:ext cx="0" cy="0"/>
          <a:chOff x="0" y="0"/>
          <a:chExt cx="0" cy="0"/>
        </a:xfrm>
      </p:grpSpPr>
      <p:sp>
        <p:nvSpPr>
          <p:cNvPr id="1628" name="Shape 1628"/>
          <p:cNvSpPr txBox="1"/>
          <p:nvPr>
            <p:ph type="title"/>
          </p:nvPr>
        </p:nvSpPr>
        <p:spPr>
          <a:xfrm>
            <a:off x="455612" y="3952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Online VCSS Vendor Registration Process:</a:t>
            </a:r>
            <a:br>
              <a:rPr b="1" baseline="0" i="0" lang="en-US" sz="2800" u="none" cap="none" strike="noStrike">
                <a:solidFill>
                  <a:schemeClr val="lt1"/>
                </a:solidFill>
                <a:latin typeface="Arial"/>
                <a:ea typeface="Arial"/>
                <a:cs typeface="Arial"/>
                <a:sym typeface="Arial"/>
              </a:rPr>
            </a:br>
            <a:r>
              <a:rPr b="1" baseline="0" i="0" lang="en-US" sz="2800" u="none" cap="none" strike="noStrike">
                <a:solidFill>
                  <a:schemeClr val="lt1"/>
                </a:solidFill>
                <a:latin typeface="Arial"/>
                <a:ea typeface="Arial"/>
                <a:cs typeface="Arial"/>
                <a:sym typeface="Arial"/>
              </a:rPr>
              <a:t>Update New Vendor Representative User ID</a:t>
            </a:r>
          </a:p>
        </p:txBody>
      </p:sp>
      <p:sp>
        <p:nvSpPr>
          <p:cNvPr id="1629" name="Shape 1629"/>
          <p:cNvSpPr txBox="1"/>
          <p:nvPr>
            <p:ph idx="1" type="body"/>
          </p:nvPr>
        </p:nvSpPr>
        <p:spPr>
          <a:xfrm>
            <a:off x="457200" y="1055687"/>
            <a:ext cx="8686800" cy="4525961"/>
          </a:xfrm>
          <a:prstGeom prst="rect">
            <a:avLst/>
          </a:prstGeom>
          <a:noFill/>
          <a:ln>
            <a:noFill/>
          </a:ln>
        </p:spPr>
        <p:txBody>
          <a:bodyPr anchorCtr="0" anchor="t" bIns="45700" lIns="91425" rIns="91425" tIns="45700">
            <a:noAutofit/>
          </a:bodyPr>
          <a:lstStyle/>
          <a:p>
            <a:pPr indent="-342900" lvl="1" marL="342900" marR="0" rtl="0" algn="l">
              <a:spcBef>
                <a:spcPts val="0"/>
              </a:spcBef>
              <a:spcAft>
                <a:spcPts val="0"/>
              </a:spcAft>
              <a:buClr>
                <a:srgbClr val="AF242B"/>
              </a:buClr>
              <a:buSzPct val="75000"/>
              <a:buFont typeface="Arial"/>
              <a:buAutoNum type="arabicPeriod" startAt="2"/>
            </a:pPr>
            <a:r>
              <a:rPr b="0" baseline="0" i="0" lang="en-US" sz="1600" u="none" cap="none" strike="noStrike">
                <a:solidFill>
                  <a:schemeClr val="dk1"/>
                </a:solidFill>
                <a:latin typeface="Arial"/>
                <a:ea typeface="Arial"/>
                <a:cs typeface="Arial"/>
                <a:sym typeface="Arial"/>
              </a:rPr>
              <a:t>Update the newly created user ID to include the “Customer" role under the Security Organization associated with the new registration</a:t>
            </a:r>
          </a:p>
          <a:p>
            <a:pPr indent="-231775" lvl="0" marL="231775" marR="0" rtl="0" algn="ctr">
              <a:spcBef>
                <a:spcPts val="100"/>
              </a:spcBef>
              <a:spcAft>
                <a:spcPts val="0"/>
              </a:spcAft>
              <a:buClr>
                <a:srgbClr val="AF242B"/>
              </a:buClr>
              <a:buFont typeface="Noto Sans Symbols"/>
              <a:buNone/>
            </a:pPr>
            <a:r>
              <a:t/>
            </a:r>
            <a:endParaRPr b="0" baseline="0" i="1" sz="500" u="none" cap="none" strike="noStrike">
              <a:solidFill>
                <a:schemeClr val="dk1"/>
              </a:solidFill>
              <a:latin typeface="Arial"/>
              <a:ea typeface="Arial"/>
              <a:cs typeface="Arial"/>
              <a:sym typeface="Arial"/>
            </a:endParaRPr>
          </a:p>
          <a:p>
            <a:pPr indent="-231775" lvl="0" marL="231775" marR="0" rtl="0" algn="ctr">
              <a:spcBef>
                <a:spcPts val="320"/>
              </a:spcBef>
              <a:spcAft>
                <a:spcPts val="0"/>
              </a:spcAft>
              <a:buClr>
                <a:srgbClr val="AF242B"/>
              </a:buClr>
              <a:buSzPct val="25000"/>
              <a:buFont typeface="Noto Sans Symbols"/>
              <a:buNone/>
            </a:pPr>
            <a:r>
              <a:rPr b="0" baseline="0" i="1" lang="en-US" sz="1600" u="none" cap="none" strike="noStrike">
                <a:solidFill>
                  <a:schemeClr val="dk1"/>
                </a:solidFill>
                <a:latin typeface="Arial"/>
                <a:ea typeface="Arial"/>
                <a:cs typeface="Arial"/>
                <a:sym typeface="Arial"/>
              </a:rPr>
              <a:t>System Administration &gt; Security Maintenance &gt; Users</a:t>
            </a:r>
          </a:p>
          <a:p>
            <a:pPr indent="-325437" lvl="1" marL="679450" marR="0" rtl="0" algn="l">
              <a:spcBef>
                <a:spcPts val="100"/>
              </a:spcBef>
              <a:spcAft>
                <a:spcPts val="0"/>
              </a:spcAft>
              <a:buClr>
                <a:srgbClr val="AF242B"/>
              </a:buClr>
              <a:buFont typeface="Noto Sans Symbols"/>
              <a:buNone/>
            </a:pPr>
            <a:r>
              <a:t/>
            </a:r>
            <a:endParaRPr b="0" baseline="0" i="0" sz="500" u="none" cap="none" strike="noStrike">
              <a:solidFill>
                <a:schemeClr val="dk1"/>
              </a:solidFill>
              <a:latin typeface="Arial"/>
              <a:ea typeface="Arial"/>
              <a:cs typeface="Arial"/>
              <a:sym typeface="Arial"/>
            </a:endParaRPr>
          </a:p>
          <a:p>
            <a:pPr indent="-349250" lvl="1" marL="67945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On the Roles tab, select the newly created Security Organization and select the </a:t>
            </a:r>
            <a:r>
              <a:rPr b="1" baseline="0" i="0" lang="en-US" sz="1600" u="none" cap="none" strike="noStrike">
                <a:solidFill>
                  <a:schemeClr val="dk1"/>
                </a:solidFill>
                <a:latin typeface="Arial"/>
                <a:ea typeface="Arial"/>
                <a:cs typeface="Arial"/>
                <a:sym typeface="Arial"/>
              </a:rPr>
              <a:t>Select Roles</a:t>
            </a:r>
            <a:r>
              <a:rPr b="0" baseline="0" i="0" lang="en-US" sz="1600" u="none" cap="none" strike="noStrike">
                <a:solidFill>
                  <a:schemeClr val="dk1"/>
                </a:solidFill>
                <a:latin typeface="Arial"/>
                <a:ea typeface="Arial"/>
                <a:cs typeface="Arial"/>
                <a:sym typeface="Arial"/>
              </a:rPr>
              <a:t> hyperlink:</a:t>
            </a:r>
          </a:p>
          <a:p>
            <a:pPr indent="-257175" lvl="0" marL="342900" marR="0" rtl="0" algn="l">
              <a:spcBef>
                <a:spcPts val="360"/>
              </a:spcBef>
              <a:spcAft>
                <a:spcPts val="0"/>
              </a:spcAft>
              <a:buClr>
                <a:srgbClr val="AF242B"/>
              </a:buClr>
              <a:buFont typeface="Arial"/>
              <a:buNone/>
            </a:pPr>
            <a:r>
              <a:t/>
            </a:r>
            <a:endParaRPr b="0" baseline="0" i="0" sz="1800" u="none" cap="none" strike="noStrike">
              <a:solidFill>
                <a:schemeClr val="dk1"/>
              </a:solidFill>
              <a:latin typeface="Arial"/>
              <a:ea typeface="Arial"/>
              <a:cs typeface="Arial"/>
              <a:sym typeface="Arial"/>
            </a:endParaRPr>
          </a:p>
          <a:p>
            <a:pPr indent="-257175" lvl="0" marL="342900" marR="0" rtl="0" algn="l">
              <a:spcBef>
                <a:spcPts val="360"/>
              </a:spcBef>
              <a:spcAft>
                <a:spcPts val="0"/>
              </a:spcAft>
              <a:buClr>
                <a:srgbClr val="AF242B"/>
              </a:buClr>
              <a:buFont typeface="Arial"/>
              <a:buNone/>
            </a:pPr>
            <a:r>
              <a:t/>
            </a:r>
            <a:endParaRPr b="0" baseline="0" i="0" sz="1800" u="none" cap="none" strike="noStrike">
              <a:solidFill>
                <a:schemeClr val="dk1"/>
              </a:solidFill>
              <a:latin typeface="Arial"/>
              <a:ea typeface="Arial"/>
              <a:cs typeface="Arial"/>
              <a:sym typeface="Arial"/>
            </a:endParaRPr>
          </a:p>
          <a:p>
            <a:pPr indent="-257175" lvl="0" marL="342900" marR="0" rtl="0" algn="l">
              <a:spcBef>
                <a:spcPts val="360"/>
              </a:spcBef>
              <a:spcAft>
                <a:spcPts val="0"/>
              </a:spcAft>
              <a:buClr>
                <a:srgbClr val="AF242B"/>
              </a:buClr>
              <a:buFont typeface="Arial"/>
              <a:buNone/>
            </a:pPr>
            <a:r>
              <a:t/>
            </a:r>
            <a:endParaRPr b="0" baseline="0" i="0" sz="1800" u="none" cap="none" strike="noStrike">
              <a:solidFill>
                <a:schemeClr val="dk1"/>
              </a:solidFill>
              <a:latin typeface="Arial"/>
              <a:ea typeface="Arial"/>
              <a:cs typeface="Arial"/>
              <a:sym typeface="Arial"/>
            </a:endParaRPr>
          </a:p>
          <a:p>
            <a:pPr indent="-257175" lvl="0" marL="342900" marR="0" rtl="0" algn="l">
              <a:spcBef>
                <a:spcPts val="360"/>
              </a:spcBef>
              <a:spcAft>
                <a:spcPts val="0"/>
              </a:spcAft>
              <a:buClr>
                <a:srgbClr val="AF242B"/>
              </a:buClr>
              <a:buFont typeface="Arial"/>
              <a:buNone/>
            </a:pPr>
            <a:r>
              <a:t/>
            </a:r>
            <a:endParaRPr b="0" baseline="0" i="0" sz="1800" u="none" cap="none" strike="noStrike">
              <a:solidFill>
                <a:schemeClr val="dk1"/>
              </a:solidFill>
              <a:latin typeface="Arial"/>
              <a:ea typeface="Arial"/>
              <a:cs typeface="Arial"/>
              <a:sym typeface="Arial"/>
            </a:endParaRPr>
          </a:p>
          <a:p>
            <a:pPr indent="-257175" lvl="0" marL="342900" marR="0" rtl="0" algn="l">
              <a:spcBef>
                <a:spcPts val="360"/>
              </a:spcBef>
              <a:spcAft>
                <a:spcPts val="0"/>
              </a:spcAft>
              <a:buClr>
                <a:srgbClr val="AF242B"/>
              </a:buClr>
              <a:buFont typeface="Arial"/>
              <a:buNone/>
            </a:pPr>
            <a:r>
              <a:t/>
            </a:r>
            <a:endParaRPr b="0" baseline="0" i="0" sz="1800" u="none" cap="none" strike="noStrike">
              <a:solidFill>
                <a:schemeClr val="dk1"/>
              </a:solidFill>
              <a:latin typeface="Arial"/>
              <a:ea typeface="Arial"/>
              <a:cs typeface="Arial"/>
              <a:sym typeface="Arial"/>
            </a:endParaRPr>
          </a:p>
          <a:p>
            <a:pPr indent="-257175" lvl="0" marL="342900" marR="0" rtl="0" algn="l">
              <a:spcBef>
                <a:spcPts val="360"/>
              </a:spcBef>
              <a:spcAft>
                <a:spcPts val="0"/>
              </a:spcAft>
              <a:buClr>
                <a:srgbClr val="AF242B"/>
              </a:buClr>
              <a:buFont typeface="Arial"/>
              <a:buNone/>
            </a:pPr>
            <a:r>
              <a:t/>
            </a:r>
            <a:endParaRPr b="0" baseline="0" i="0" sz="1800" u="none" cap="none" strike="noStrike">
              <a:solidFill>
                <a:schemeClr val="dk1"/>
              </a:solidFill>
              <a:latin typeface="Arial"/>
              <a:ea typeface="Arial"/>
              <a:cs typeface="Arial"/>
              <a:sym typeface="Arial"/>
            </a:endParaRPr>
          </a:p>
          <a:p>
            <a:pPr indent="-282575" lvl="1" marL="679450" marR="0" rtl="0" algn="l">
              <a:spcBef>
                <a:spcPts val="2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334962" lvl="1" marL="679450" marR="0" rtl="0" algn="l">
              <a:spcBef>
                <a:spcPts val="60"/>
              </a:spcBef>
              <a:spcAft>
                <a:spcPts val="0"/>
              </a:spcAft>
              <a:buClr>
                <a:srgbClr val="AF242B"/>
              </a:buClr>
              <a:buFont typeface="Noto Sans Symbols"/>
              <a:buNone/>
            </a:pPr>
            <a:r>
              <a:t/>
            </a:r>
            <a:endParaRPr b="0" baseline="0" i="0" sz="300" u="none" cap="none" strike="noStrike">
              <a:solidFill>
                <a:schemeClr val="dk1"/>
              </a:solidFill>
              <a:latin typeface="Arial"/>
              <a:ea typeface="Arial"/>
              <a:cs typeface="Arial"/>
              <a:sym typeface="Arial"/>
            </a:endParaRPr>
          </a:p>
          <a:p>
            <a:pPr indent="-349250" lvl="1" marL="67945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Select </a:t>
            </a:r>
            <a:r>
              <a:rPr b="1" baseline="0" i="0" lang="en-US" sz="1600" u="none" cap="none" strike="noStrike">
                <a:solidFill>
                  <a:schemeClr val="dk1"/>
                </a:solidFill>
                <a:latin typeface="Arial"/>
                <a:ea typeface="Arial"/>
                <a:cs typeface="Arial"/>
                <a:sym typeface="Arial"/>
              </a:rPr>
              <a:t>Add</a:t>
            </a:r>
            <a:r>
              <a:rPr b="0" baseline="0" i="0" lang="en-US" sz="1600" u="none" cap="none" strike="noStrike">
                <a:solidFill>
                  <a:schemeClr val="dk1"/>
                </a:solidFill>
                <a:latin typeface="Arial"/>
                <a:ea typeface="Arial"/>
                <a:cs typeface="Arial"/>
                <a:sym typeface="Arial"/>
              </a:rPr>
              <a:t> to add the CUSTOMER role:</a:t>
            </a:r>
          </a:p>
          <a:p>
            <a:pPr indent="-257175" lvl="0" marL="342900" marR="0" rtl="0" algn="l">
              <a:spcBef>
                <a:spcPts val="360"/>
              </a:spcBef>
              <a:spcAft>
                <a:spcPts val="0"/>
              </a:spcAft>
              <a:buClr>
                <a:srgbClr val="AF242B"/>
              </a:buClr>
              <a:buFont typeface="Arial"/>
              <a:buNone/>
            </a:pPr>
            <a:r>
              <a:t/>
            </a:r>
            <a:endParaRPr b="1" baseline="0" i="0" sz="1800" u="none" cap="none" strike="noStrike">
              <a:solidFill>
                <a:schemeClr val="dk1"/>
              </a:solidFill>
              <a:latin typeface="Arial"/>
              <a:ea typeface="Arial"/>
              <a:cs typeface="Arial"/>
              <a:sym typeface="Arial"/>
            </a:endParaRPr>
          </a:p>
          <a:p>
            <a:pPr indent="-257175" lvl="0" marL="342900" marR="0" rtl="0" algn="l">
              <a:spcBef>
                <a:spcPts val="360"/>
              </a:spcBef>
              <a:spcAft>
                <a:spcPts val="0"/>
              </a:spcAft>
              <a:buClr>
                <a:srgbClr val="AF242B"/>
              </a:buClr>
              <a:buFont typeface="Arial"/>
              <a:buNone/>
            </a:pPr>
            <a:r>
              <a:t/>
            </a:r>
            <a:endParaRPr b="1" baseline="0" i="0" sz="1800" u="none" cap="none" strike="noStrike">
              <a:solidFill>
                <a:schemeClr val="dk1"/>
              </a:solidFill>
              <a:latin typeface="Arial"/>
              <a:ea typeface="Arial"/>
              <a:cs typeface="Arial"/>
              <a:sym typeface="Arial"/>
            </a:endParaRPr>
          </a:p>
          <a:p>
            <a:pPr indent="-257175" lvl="0" marL="342900" marR="0" rtl="0" algn="l">
              <a:spcBef>
                <a:spcPts val="360"/>
              </a:spcBef>
              <a:spcAft>
                <a:spcPts val="0"/>
              </a:spcAft>
              <a:buClr>
                <a:srgbClr val="AF242B"/>
              </a:buClr>
              <a:buFont typeface="Arial"/>
              <a:buNone/>
            </a:pPr>
            <a:r>
              <a:t/>
            </a:r>
            <a:endParaRPr b="1"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Font typeface="Noto Sans Symbols"/>
              <a:buNone/>
            </a:pPr>
            <a:r>
              <a:t/>
            </a:r>
            <a:endParaRPr b="0" baseline="0" i="1" sz="1800" u="none" cap="none" strike="noStrike">
              <a:solidFill>
                <a:schemeClr val="dk1"/>
              </a:solidFill>
              <a:latin typeface="Arial"/>
              <a:ea typeface="Arial"/>
              <a:cs typeface="Arial"/>
              <a:sym typeface="Arial"/>
            </a:endParaRPr>
          </a:p>
          <a:p>
            <a:pPr indent="-231775" lvl="0" marL="231775" marR="0" rtl="0" algn="l">
              <a:spcBef>
                <a:spcPts val="2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514350" lvl="0" marL="514350" marR="0" rtl="0" algn="l">
              <a:spcBef>
                <a:spcPts val="16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p:txBody>
      </p:sp>
      <p:sp>
        <p:nvSpPr>
          <p:cNvPr id="1630" name="Shape 163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pic>
        <p:nvPicPr>
          <p:cNvPr id="1631" name="Shape 1631"/>
          <p:cNvPicPr preferRelativeResize="0"/>
          <p:nvPr/>
        </p:nvPicPr>
        <p:blipFill rotWithShape="1">
          <a:blip r:embed="rId3">
            <a:alphaModFix/>
          </a:blip>
          <a:srcRect b="0" l="0" r="0" t="0"/>
          <a:stretch/>
        </p:blipFill>
        <p:spPr>
          <a:xfrm>
            <a:off x="1562100" y="2654300"/>
            <a:ext cx="6257924" cy="1952624"/>
          </a:xfrm>
          <a:prstGeom prst="rect">
            <a:avLst/>
          </a:prstGeom>
          <a:noFill/>
          <a:ln cap="flat" cmpd="sng" w="19050">
            <a:solidFill>
              <a:schemeClr val="dk1"/>
            </a:solidFill>
            <a:prstDash val="solid"/>
            <a:miter/>
            <a:headEnd len="med" w="med" type="none"/>
            <a:tailEnd len="med" w="med" type="none"/>
          </a:ln>
        </p:spPr>
      </p:pic>
      <p:pic>
        <p:nvPicPr>
          <p:cNvPr id="1632" name="Shape 1632"/>
          <p:cNvPicPr preferRelativeResize="0"/>
          <p:nvPr/>
        </p:nvPicPr>
        <p:blipFill rotWithShape="1">
          <a:blip r:embed="rId4">
            <a:alphaModFix/>
          </a:blip>
          <a:srcRect b="0" l="0" r="0" t="0"/>
          <a:stretch/>
        </p:blipFill>
        <p:spPr>
          <a:xfrm>
            <a:off x="1524000" y="5232400"/>
            <a:ext cx="6334125" cy="1571624"/>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6" name="Shape 1636"/>
        <p:cNvGrpSpPr/>
        <p:nvPr/>
      </p:nvGrpSpPr>
      <p:grpSpPr>
        <a:xfrm>
          <a:off x="0" y="0"/>
          <a:ext cx="0" cy="0"/>
          <a:chOff x="0" y="0"/>
          <a:chExt cx="0" cy="0"/>
        </a:xfrm>
      </p:grpSpPr>
      <p:sp>
        <p:nvSpPr>
          <p:cNvPr id="1637" name="Shape 1637"/>
          <p:cNvSpPr txBox="1"/>
          <p:nvPr>
            <p:ph idx="1" type="body"/>
          </p:nvPr>
        </p:nvSpPr>
        <p:spPr>
          <a:xfrm>
            <a:off x="521402" y="2926575"/>
            <a:ext cx="8229600" cy="1230755"/>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10: </a:t>
            </a:r>
          </a:p>
          <a:p>
            <a:pPr indent="-231775" lvl="0" marL="231775"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Online VCSS New User Access Process</a:t>
            </a:r>
          </a:p>
        </p:txBody>
      </p:sp>
      <p:sp>
        <p:nvSpPr>
          <p:cNvPr id="1638" name="Shape 163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39" name="Shape 163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3" name="Shape 1643"/>
        <p:cNvGrpSpPr/>
        <p:nvPr/>
      </p:nvGrpSpPr>
      <p:grpSpPr>
        <a:xfrm>
          <a:off x="0" y="0"/>
          <a:ext cx="0" cy="0"/>
          <a:chOff x="0" y="0"/>
          <a:chExt cx="0" cy="0"/>
        </a:xfrm>
      </p:grpSpPr>
      <p:sp>
        <p:nvSpPr>
          <p:cNvPr id="1644" name="Shape 1644"/>
          <p:cNvSpPr/>
          <p:nvPr/>
        </p:nvSpPr>
        <p:spPr>
          <a:xfrm>
            <a:off x="382895" y="4659812"/>
            <a:ext cx="8761229" cy="902367"/>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1645" name="Shape 1645"/>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1646" name="Shape 1646"/>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Segment 1: Pegasys General BAAR Reference Tables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2: Detail Billing Record Reference Table </a:t>
            </a:r>
            <a:r>
              <a:rPr b="0" baseline="0" i="0" lang="en-US" sz="16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3: Referral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4: Debt Account Reference Tables</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5: Allowance For Loss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6: VCSS Reference Table Management</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7: VCSS Security Authorization Framework &amp; Principal Management</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8: VCSS System Settings Table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9: Online VCSS Vendor Registration Process</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10: Online VCSS New User Access Process</a:t>
            </a:r>
          </a:p>
          <a:p>
            <a:pPr indent="-225425" lvl="1" marL="568325" marR="0" rtl="0" algn="l">
              <a:spcBef>
                <a:spcPts val="1200"/>
              </a:spcBef>
              <a:spcAft>
                <a:spcPts val="60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New User Access</a:t>
            </a:r>
            <a:r>
              <a:rPr b="0" baseline="0" i="0" lang="en-US" sz="1600" u="none" cap="none" strike="noStrike">
                <a:solidFill>
                  <a:srgbClr val="404040"/>
                </a:solidFill>
                <a:latin typeface="Arial"/>
                <a:ea typeface="Arial"/>
                <a:cs typeface="Arial"/>
                <a:sym typeface="Arial"/>
              </a:rPr>
              <a:t>	</a:t>
            </a:r>
          </a:p>
        </p:txBody>
      </p:sp>
      <p:sp>
        <p:nvSpPr>
          <p:cNvPr id="1647" name="Shape 164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48" name="Shape 164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2" name="Shape 1652"/>
        <p:cNvGrpSpPr/>
        <p:nvPr/>
      </p:nvGrpSpPr>
      <p:grpSpPr>
        <a:xfrm>
          <a:off x="0" y="0"/>
          <a:ext cx="0" cy="0"/>
          <a:chOff x="0" y="0"/>
          <a:chExt cx="0" cy="0"/>
        </a:xfrm>
      </p:grpSpPr>
      <p:sp>
        <p:nvSpPr>
          <p:cNvPr id="1653" name="Shape 1653"/>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654" name="Shape 1654"/>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New User Access</a:t>
            </a:r>
          </a:p>
        </p:txBody>
      </p:sp>
      <p:sp>
        <p:nvSpPr>
          <p:cNvPr id="1655" name="Shape 1655"/>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56" name="Shape 1656"/>
          <p:cNvSpPr txBox="1"/>
          <p:nvPr>
            <p:ph idx="12" type="sldNum"/>
          </p:nvPr>
        </p:nvSpPr>
        <p:spPr>
          <a:xfrm>
            <a:off x="-25400" y="6245225"/>
            <a:ext cx="44848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1" name="Shape 1661"/>
        <p:cNvGrpSpPr/>
        <p:nvPr/>
      </p:nvGrpSpPr>
      <p:grpSpPr>
        <a:xfrm>
          <a:off x="0" y="0"/>
          <a:ext cx="0" cy="0"/>
          <a:chOff x="0" y="0"/>
          <a:chExt cx="0" cy="0"/>
        </a:xfrm>
      </p:grpSpPr>
      <p:sp>
        <p:nvSpPr>
          <p:cNvPr id="1662" name="Shape 166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400" u="none" cap="none" strike="noStrike">
                <a:solidFill>
                  <a:schemeClr val="lt1"/>
                </a:solidFill>
                <a:latin typeface="Arial"/>
                <a:ea typeface="Arial"/>
                <a:cs typeface="Arial"/>
                <a:sym typeface="Arial"/>
              </a:rPr>
              <a:t>Online VCSS New User Access Process</a:t>
            </a:r>
            <a:br>
              <a:rPr b="1" baseline="0" i="0" lang="en-US" sz="2400" u="none" cap="none" strike="noStrike">
                <a:solidFill>
                  <a:schemeClr val="lt1"/>
                </a:solidFill>
                <a:latin typeface="Arial"/>
                <a:ea typeface="Arial"/>
                <a:cs typeface="Arial"/>
                <a:sym typeface="Arial"/>
              </a:rPr>
            </a:br>
            <a:r>
              <a:rPr b="1" baseline="0" i="0" lang="en-US" sz="2000" u="none" cap="none" strike="noStrike">
                <a:solidFill>
                  <a:schemeClr val="lt1"/>
                </a:solidFill>
                <a:latin typeface="Arial"/>
                <a:ea typeface="Arial"/>
                <a:cs typeface="Arial"/>
                <a:sym typeface="Arial"/>
              </a:rPr>
              <a:t>Types of Requests</a:t>
            </a:r>
          </a:p>
        </p:txBody>
      </p:sp>
      <p:sp>
        <p:nvSpPr>
          <p:cNvPr id="1663" name="Shape 1663"/>
          <p:cNvSpPr txBox="1"/>
          <p:nvPr>
            <p:ph idx="1" type="body"/>
          </p:nvPr>
        </p:nvSpPr>
        <p:spPr>
          <a:xfrm>
            <a:off x="400235" y="1081236"/>
            <a:ext cx="8552378" cy="5213238"/>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Once a customer account has been registered, the online VCSS new user access process can be used by GSA customers to:</a:t>
            </a:r>
          </a:p>
          <a:p>
            <a:pPr indent="-466725" lvl="0" marL="514350" marR="0" rtl="0" algn="l">
              <a:spcBef>
                <a:spcPts val="200"/>
              </a:spcBef>
              <a:spcAft>
                <a:spcPts val="0"/>
              </a:spcAft>
              <a:buClr>
                <a:srgbClr val="AF242B"/>
              </a:buClr>
              <a:buFont typeface="Arial"/>
              <a:buNone/>
            </a:pPr>
            <a:r>
              <a:t/>
            </a:r>
            <a:endParaRPr b="0" baseline="0" i="0" sz="1000" u="none" cap="none" strike="noStrike">
              <a:solidFill>
                <a:schemeClr val="dk1"/>
              </a:solidFill>
              <a:latin typeface="Arial"/>
              <a:ea typeface="Arial"/>
              <a:cs typeface="Arial"/>
              <a:sym typeface="Arial"/>
            </a:endParaRPr>
          </a:p>
          <a:p>
            <a:pPr indent="-520700" lvl="1" marL="850900" marR="0" rtl="0" algn="l">
              <a:spcBef>
                <a:spcPts val="400"/>
              </a:spcBef>
              <a:spcAft>
                <a:spcPts val="0"/>
              </a:spcAft>
              <a:buClr>
                <a:srgbClr val="AF242B"/>
              </a:buClr>
              <a:buSzPct val="75000"/>
              <a:buFont typeface="Arial"/>
              <a:buAutoNum type="arabicPeriod"/>
            </a:pPr>
            <a:r>
              <a:rPr b="0" baseline="0" i="0" lang="en-US" sz="2000" u="none" cap="none" strike="noStrike">
                <a:solidFill>
                  <a:schemeClr val="dk1"/>
                </a:solidFill>
                <a:latin typeface="Arial"/>
                <a:ea typeface="Arial"/>
                <a:cs typeface="Arial"/>
                <a:sym typeface="Arial"/>
              </a:rPr>
              <a:t>Request a User ID login to access an existing customer account</a:t>
            </a:r>
          </a:p>
          <a:p>
            <a:pPr indent="-476250" lvl="2" marL="119697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523875" lvl="2" marL="11969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Customer needs to request access to an existing VCSS customer account and does not have an existing User ID login to VCSS</a:t>
            </a:r>
          </a:p>
          <a:p>
            <a:pPr indent="-473075" lvl="1" marL="850900" marR="0" rtl="0" algn="l">
              <a:spcBef>
                <a:spcPts val="200"/>
              </a:spcBef>
              <a:spcAft>
                <a:spcPts val="0"/>
              </a:spcAft>
              <a:buClr>
                <a:srgbClr val="AF242B"/>
              </a:buClr>
              <a:buFont typeface="Arial"/>
              <a:buNone/>
            </a:pPr>
            <a:r>
              <a:t/>
            </a:r>
            <a:endParaRPr b="0" baseline="0" i="0" sz="1000" u="none" cap="none" strike="noStrike">
              <a:solidFill>
                <a:schemeClr val="dk1"/>
              </a:solidFill>
              <a:latin typeface="Arial"/>
              <a:ea typeface="Arial"/>
              <a:cs typeface="Arial"/>
              <a:sym typeface="Arial"/>
            </a:endParaRPr>
          </a:p>
          <a:p>
            <a:pPr indent="-520700" lvl="1" marL="850900" marR="0" rtl="0" algn="l">
              <a:spcBef>
                <a:spcPts val="400"/>
              </a:spcBef>
              <a:spcAft>
                <a:spcPts val="0"/>
              </a:spcAft>
              <a:buClr>
                <a:srgbClr val="AF242B"/>
              </a:buClr>
              <a:buSzPct val="75000"/>
              <a:buFont typeface="Arial"/>
              <a:buAutoNum type="arabicPeriod"/>
            </a:pPr>
            <a:r>
              <a:rPr b="0" baseline="0" i="0" lang="en-US" sz="2000" u="none" cap="none" strike="noStrike">
                <a:solidFill>
                  <a:schemeClr val="dk1"/>
                </a:solidFill>
                <a:latin typeface="Arial"/>
                <a:ea typeface="Arial"/>
                <a:cs typeface="Arial"/>
                <a:sym typeface="Arial"/>
              </a:rPr>
              <a:t>Request access to an additional customer account</a:t>
            </a:r>
          </a:p>
          <a:p>
            <a:pPr indent="-476250" lvl="2" marL="119697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523875" lvl="2" marL="11969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Customer that already has access to an existing VCSS customer account needs to request access to another customer account (already has an existing User ID login to VCSS)</a:t>
            </a:r>
          </a:p>
          <a:p>
            <a:pPr indent="-466725" lvl="0" marL="514350"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25425" lvl="0" marL="2254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Customers can initiate the online VCSS new user access process from the </a:t>
            </a:r>
            <a:r>
              <a:rPr b="1" baseline="0" i="0" lang="en-US" sz="2000" u="none" cap="none" strike="noStrike">
                <a:solidFill>
                  <a:schemeClr val="dk1"/>
                </a:solidFill>
                <a:latin typeface="Arial"/>
                <a:ea typeface="Arial"/>
                <a:cs typeface="Arial"/>
                <a:sym typeface="Arial"/>
              </a:rPr>
              <a:t>GSA Launch page </a:t>
            </a:r>
            <a:r>
              <a:rPr b="0" baseline="0" i="0" lang="en-US" sz="2000" u="none" cap="none" strike="noStrike">
                <a:solidFill>
                  <a:schemeClr val="dk1"/>
                </a:solidFill>
                <a:latin typeface="Arial"/>
                <a:ea typeface="Arial"/>
                <a:cs typeface="Arial"/>
                <a:sym typeface="Arial"/>
              </a:rPr>
              <a:t>(http://vcss.gsa.gov)</a:t>
            </a:r>
          </a:p>
          <a:p>
            <a:pPr indent="-473075" lvl="1" marL="850900" marR="0" rtl="0" algn="l">
              <a:spcBef>
                <a:spcPts val="200"/>
              </a:spcBef>
              <a:spcAft>
                <a:spcPts val="0"/>
              </a:spcAft>
              <a:buClr>
                <a:srgbClr val="AF242B"/>
              </a:buClr>
              <a:buFont typeface="Arial"/>
              <a:buNone/>
            </a:pPr>
            <a:r>
              <a:t/>
            </a:r>
            <a:endParaRPr b="0" baseline="0" i="0" sz="1000" u="none" cap="none" strike="noStrike">
              <a:solidFill>
                <a:schemeClr val="dk1"/>
              </a:solidFill>
              <a:latin typeface="Arial"/>
              <a:ea typeface="Arial"/>
              <a:cs typeface="Arial"/>
              <a:sym typeface="Arial"/>
            </a:endParaRPr>
          </a:p>
          <a:p>
            <a:pPr indent="-390525" lvl="0" marL="514350" marR="0" rtl="0" algn="l">
              <a:spcBef>
                <a:spcPts val="520"/>
              </a:spcBef>
              <a:spcAft>
                <a:spcPts val="0"/>
              </a:spcAft>
              <a:buClr>
                <a:srgbClr val="AF242B"/>
              </a:buClr>
              <a:buFont typeface="Arial"/>
              <a:buNone/>
            </a:pPr>
            <a:r>
              <a:t/>
            </a:r>
            <a:endParaRPr b="0" baseline="0" i="0" sz="2600" u="none" cap="none" strike="noStrike">
              <a:solidFill>
                <a:schemeClr val="dk1"/>
              </a:solidFill>
              <a:latin typeface="Arial"/>
              <a:ea typeface="Arial"/>
              <a:cs typeface="Arial"/>
              <a:sym typeface="Arial"/>
            </a:endParaRPr>
          </a:p>
        </p:txBody>
      </p:sp>
      <p:sp>
        <p:nvSpPr>
          <p:cNvPr id="1664" name="Shape 166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65" name="Shape 166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9" name="Shape 1669"/>
        <p:cNvGrpSpPr/>
        <p:nvPr/>
      </p:nvGrpSpPr>
      <p:grpSpPr>
        <a:xfrm>
          <a:off x="0" y="0"/>
          <a:ext cx="0" cy="0"/>
          <a:chOff x="0" y="0"/>
          <a:chExt cx="0" cy="0"/>
        </a:xfrm>
      </p:grpSpPr>
      <p:sp>
        <p:nvSpPr>
          <p:cNvPr id="1670" name="Shape 1670"/>
          <p:cNvSpPr txBox="1"/>
          <p:nvPr>
            <p:ph type="title"/>
          </p:nvPr>
        </p:nvSpPr>
        <p:spPr>
          <a:xfrm>
            <a:off x="455612" y="331787"/>
            <a:ext cx="853916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Online VCSS New User Access Process</a:t>
            </a:r>
            <a:br>
              <a:rPr b="1" baseline="0" i="0" lang="en-US" sz="2800" u="none" cap="none" strike="noStrike">
                <a:solidFill>
                  <a:schemeClr val="lt1"/>
                </a:solidFill>
                <a:latin typeface="Arial"/>
                <a:ea typeface="Arial"/>
                <a:cs typeface="Arial"/>
                <a:sym typeface="Arial"/>
              </a:rPr>
            </a:br>
            <a:r>
              <a:rPr b="1" baseline="0" i="0" lang="en-US" sz="2400" u="none" cap="none" strike="noStrike">
                <a:solidFill>
                  <a:schemeClr val="lt1"/>
                </a:solidFill>
                <a:latin typeface="Arial"/>
                <a:ea typeface="Arial"/>
                <a:cs typeface="Arial"/>
                <a:sym typeface="Arial"/>
              </a:rPr>
              <a:t>Review and Approval of Access Request</a:t>
            </a:r>
          </a:p>
        </p:txBody>
      </p:sp>
      <p:sp>
        <p:nvSpPr>
          <p:cNvPr id="1671" name="Shape 1671"/>
          <p:cNvSpPr txBox="1"/>
          <p:nvPr>
            <p:ph idx="1" type="body"/>
          </p:nvPr>
        </p:nvSpPr>
        <p:spPr>
          <a:xfrm>
            <a:off x="457200" y="1162050"/>
            <a:ext cx="8686800" cy="501546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25000"/>
              <a:buFont typeface="Noto Sans Symbols"/>
              <a:buNone/>
            </a:pPr>
            <a:r>
              <a:rPr b="0" baseline="0" i="0" lang="en-US" sz="2000" u="sng" cap="none" strike="noStrike">
                <a:solidFill>
                  <a:schemeClr val="dk1"/>
                </a:solidFill>
                <a:latin typeface="Arial"/>
                <a:ea typeface="Arial"/>
                <a:cs typeface="Arial"/>
                <a:sym typeface="Arial"/>
              </a:rPr>
              <a:t>GSA VCSS Security Administrator Responsibilities to Approve New User Access:</a:t>
            </a:r>
          </a:p>
          <a:p>
            <a:pPr indent="-231775" lvl="0" marL="231775" marR="0" rtl="0" algn="l">
              <a:spcBef>
                <a:spcPts val="180"/>
              </a:spcBef>
              <a:spcAft>
                <a:spcPts val="0"/>
              </a:spcAft>
              <a:buClr>
                <a:srgbClr val="AF242B"/>
              </a:buClr>
              <a:buFont typeface="Noto Sans Symbols"/>
              <a:buNone/>
            </a:pPr>
            <a:r>
              <a:t/>
            </a:r>
            <a:endParaRPr b="0" baseline="0" i="0" sz="9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25000"/>
              <a:buFont typeface="Noto Sans Symbols"/>
              <a:buNone/>
            </a:pPr>
            <a:r>
              <a:rPr b="0" baseline="0" i="0" lang="en-US" sz="1800" u="none" cap="none" strike="noStrike">
                <a:solidFill>
                  <a:schemeClr val="dk1"/>
                </a:solidFill>
                <a:latin typeface="Arial"/>
                <a:ea typeface="Arial"/>
                <a:cs typeface="Arial"/>
                <a:sym typeface="Arial"/>
              </a:rPr>
              <a:t>Once the customer has submitted their request for new user access from the GSA Registration/Access site:</a:t>
            </a:r>
          </a:p>
          <a:p>
            <a:pPr indent="-231775" lvl="0" marL="231775" marR="0" rtl="0" algn="l">
              <a:spcBef>
                <a:spcPts val="210"/>
              </a:spcBef>
              <a:spcAft>
                <a:spcPts val="0"/>
              </a:spcAft>
              <a:buClr>
                <a:srgbClr val="AF242B"/>
              </a:buClr>
              <a:buFont typeface="Noto Sans Symbols"/>
              <a:buNone/>
            </a:pPr>
            <a:r>
              <a:t/>
            </a:r>
            <a:endParaRPr b="0" baseline="0" i="0" sz="1050" u="none" cap="none" strike="noStrike">
              <a:solidFill>
                <a:schemeClr val="dk1"/>
              </a:solidFill>
              <a:latin typeface="Arial"/>
              <a:ea typeface="Arial"/>
              <a:cs typeface="Arial"/>
              <a:sym typeface="Arial"/>
            </a:endParaRPr>
          </a:p>
          <a:p>
            <a:pPr indent="-514350" lvl="0" marL="51435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GSA VCSS Security Administrator reviews the request and determines whether to approve or reject:</a:t>
            </a:r>
          </a:p>
          <a:p>
            <a:pPr indent="-464343" lvl="0" marL="514350" marR="0" rtl="0" algn="l">
              <a:spcBef>
                <a:spcPts val="210"/>
              </a:spcBef>
              <a:spcAft>
                <a:spcPts val="0"/>
              </a:spcAft>
              <a:buClr>
                <a:srgbClr val="AF242B"/>
              </a:buClr>
              <a:buFont typeface="Noto Sans Symbols"/>
              <a:buNone/>
            </a:pPr>
            <a:r>
              <a:t/>
            </a:r>
            <a:endParaRPr b="0" baseline="0" i="0" sz="1050" u="none" cap="none" strike="noStrike">
              <a:solidFill>
                <a:schemeClr val="dk1"/>
              </a:solidFill>
              <a:latin typeface="Arial"/>
              <a:ea typeface="Arial"/>
              <a:cs typeface="Arial"/>
              <a:sym typeface="Arial"/>
            </a:endParaRPr>
          </a:p>
          <a:p>
            <a:pPr indent="-520700" lvl="1" marL="8509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If the request is for a </a:t>
            </a:r>
            <a:r>
              <a:rPr b="1" baseline="0" i="0" lang="en-US" sz="1800" u="sng" cap="none" strike="noStrike">
                <a:solidFill>
                  <a:schemeClr val="dk1"/>
                </a:solidFill>
                <a:latin typeface="Arial"/>
                <a:ea typeface="Arial"/>
                <a:cs typeface="Arial"/>
                <a:sym typeface="Arial"/>
              </a:rPr>
              <a:t>new customer account </a:t>
            </a:r>
            <a:r>
              <a:rPr b="0" baseline="0" i="0" lang="en-US" sz="1800" u="none" cap="none" strike="noStrike">
                <a:solidFill>
                  <a:schemeClr val="dk1"/>
                </a:solidFill>
                <a:latin typeface="Arial"/>
                <a:ea typeface="Arial"/>
                <a:cs typeface="Arial"/>
                <a:sym typeface="Arial"/>
              </a:rPr>
              <a:t>(not already set up in VCSS):</a:t>
            </a:r>
          </a:p>
          <a:p>
            <a:pPr indent="-496887" lvl="1" marL="850900" marR="0" rtl="0" algn="l">
              <a:spcBef>
                <a:spcPts val="100"/>
              </a:spcBef>
              <a:spcAft>
                <a:spcPts val="0"/>
              </a:spcAft>
              <a:buClr>
                <a:srgbClr val="AF242B"/>
              </a:buClr>
              <a:buFont typeface="Noto Sans Symbols"/>
              <a:buNone/>
            </a:pPr>
            <a:r>
              <a:t/>
            </a:r>
            <a:endParaRPr b="0" baseline="0" i="0" sz="500" u="none" cap="none" strike="noStrike">
              <a:solidFill>
                <a:schemeClr val="dk1"/>
              </a:solidFill>
              <a:latin typeface="Arial"/>
              <a:ea typeface="Arial"/>
              <a:cs typeface="Arial"/>
              <a:sym typeface="Arial"/>
            </a:endParaRPr>
          </a:p>
          <a:p>
            <a:pPr indent="-523875" lvl="2" marL="11969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If </a:t>
            </a:r>
            <a:r>
              <a:rPr b="0" baseline="0" i="0" lang="en-US" sz="1800" u="sng" cap="none" strike="noStrike">
                <a:solidFill>
                  <a:schemeClr val="dk1"/>
                </a:solidFill>
                <a:latin typeface="Arial"/>
                <a:ea typeface="Arial"/>
                <a:cs typeface="Arial"/>
                <a:sym typeface="Arial"/>
              </a:rPr>
              <a:t>approved</a:t>
            </a:r>
            <a:r>
              <a:rPr b="0" baseline="0" i="0" lang="en-US" sz="1800" u="none" cap="none" strike="noStrike">
                <a:solidFill>
                  <a:schemeClr val="dk1"/>
                </a:solidFill>
                <a:latin typeface="Arial"/>
                <a:ea typeface="Arial"/>
                <a:cs typeface="Arial"/>
                <a:sym typeface="Arial"/>
              </a:rPr>
              <a:t>, the GSA VCSS Security Administrator approves the request and creates the account</a:t>
            </a:r>
          </a:p>
          <a:p>
            <a:pPr indent="-500062" lvl="2" marL="1196975" marR="0" rtl="0" algn="l">
              <a:spcBef>
                <a:spcPts val="100"/>
              </a:spcBef>
              <a:spcAft>
                <a:spcPts val="0"/>
              </a:spcAft>
              <a:buClr>
                <a:srgbClr val="AF242B"/>
              </a:buClr>
              <a:buFont typeface="Noto Sans Symbols"/>
              <a:buNone/>
            </a:pPr>
            <a:r>
              <a:t/>
            </a:r>
            <a:endParaRPr b="0" baseline="0" i="0" sz="500" u="none" cap="none" strike="noStrike">
              <a:solidFill>
                <a:schemeClr val="dk1"/>
              </a:solidFill>
              <a:latin typeface="Arial"/>
              <a:ea typeface="Arial"/>
              <a:cs typeface="Arial"/>
              <a:sym typeface="Arial"/>
            </a:endParaRPr>
          </a:p>
          <a:p>
            <a:pPr indent="-523875" lvl="2" marL="11969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If </a:t>
            </a:r>
            <a:r>
              <a:rPr b="0" baseline="0" i="0" lang="en-US" sz="1800" u="sng" cap="none" strike="noStrike">
                <a:solidFill>
                  <a:schemeClr val="dk1"/>
                </a:solidFill>
                <a:latin typeface="Arial"/>
                <a:ea typeface="Arial"/>
                <a:cs typeface="Arial"/>
                <a:sym typeface="Arial"/>
              </a:rPr>
              <a:t>rejected</a:t>
            </a:r>
            <a:r>
              <a:rPr b="0" baseline="0" i="0" lang="en-US" sz="1800" u="none" cap="none" strike="noStrike">
                <a:solidFill>
                  <a:schemeClr val="dk1"/>
                </a:solidFill>
                <a:latin typeface="Arial"/>
                <a:ea typeface="Arial"/>
                <a:cs typeface="Arial"/>
                <a:sym typeface="Arial"/>
              </a:rPr>
              <a:t>, the GSA VCSS Security Administrator sends an email to the customer notifying them that their new access request has been rejected</a:t>
            </a:r>
          </a:p>
          <a:p>
            <a:pPr indent="-470693" lvl="1" marL="850900" marR="0" rtl="0" algn="l">
              <a:spcBef>
                <a:spcPts val="210"/>
              </a:spcBef>
              <a:spcAft>
                <a:spcPts val="0"/>
              </a:spcAft>
              <a:buClr>
                <a:srgbClr val="AF242B"/>
              </a:buClr>
              <a:buFont typeface="Noto Sans Symbols"/>
              <a:buNone/>
            </a:pPr>
            <a:r>
              <a:t/>
            </a:r>
            <a:endParaRPr b="0" baseline="0" i="0" sz="1050" u="none" cap="none" strike="noStrike">
              <a:solidFill>
                <a:schemeClr val="dk1"/>
              </a:solidFill>
              <a:latin typeface="Arial"/>
              <a:ea typeface="Arial"/>
              <a:cs typeface="Arial"/>
              <a:sym typeface="Arial"/>
            </a:endParaRPr>
          </a:p>
          <a:p>
            <a:pPr indent="-481012" lvl="3" marL="1543050" marR="0" rtl="0" algn="l">
              <a:spcBef>
                <a:spcPts val="140"/>
              </a:spcBef>
              <a:spcAft>
                <a:spcPts val="0"/>
              </a:spcAft>
              <a:buClr>
                <a:srgbClr val="AF242B"/>
              </a:buClr>
              <a:buFont typeface="Noto Sans Symbols"/>
              <a:buNone/>
            </a:pPr>
            <a:r>
              <a:t/>
            </a:r>
            <a:endParaRPr b="0" baseline="0" i="0" sz="700" u="none" cap="none" strike="noStrike">
              <a:solidFill>
                <a:schemeClr val="dk1"/>
              </a:solidFill>
              <a:latin typeface="Arial"/>
              <a:ea typeface="Arial"/>
              <a:cs typeface="Arial"/>
              <a:sym typeface="Arial"/>
            </a:endParaRPr>
          </a:p>
          <a:p>
            <a:pPr indent="-463550" lvl="1" marL="850900" marR="0" rtl="0" algn="l">
              <a:spcBef>
                <a:spcPts val="24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457200" lvl="0" marL="514350" marR="0" rtl="0" algn="l">
              <a:spcBef>
                <a:spcPts val="24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481012" lvl="4" marL="1822450" marR="0" rtl="0" algn="l">
              <a:spcBef>
                <a:spcPts val="140"/>
              </a:spcBef>
              <a:spcAft>
                <a:spcPts val="0"/>
              </a:spcAft>
              <a:buClr>
                <a:srgbClr val="AF242B"/>
              </a:buClr>
              <a:buFont typeface="Noto Sans Symbols"/>
              <a:buNone/>
            </a:pPr>
            <a:r>
              <a:t/>
            </a:r>
            <a:endParaRPr b="0" baseline="0" i="0" sz="700" u="none" cap="none" strike="noStrike">
              <a:solidFill>
                <a:schemeClr val="dk1"/>
              </a:solidFill>
              <a:latin typeface="Arial"/>
              <a:ea typeface="Arial"/>
              <a:cs typeface="Arial"/>
              <a:sym typeface="Arial"/>
            </a:endParaRPr>
          </a:p>
          <a:p>
            <a:pPr indent="-438150" lvl="4" marL="1822450"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1672" name="Shape 167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73" name="Shape 167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7" name="Shape 1677"/>
        <p:cNvGrpSpPr/>
        <p:nvPr/>
      </p:nvGrpSpPr>
      <p:grpSpPr>
        <a:xfrm>
          <a:off x="0" y="0"/>
          <a:ext cx="0" cy="0"/>
          <a:chOff x="0" y="0"/>
          <a:chExt cx="0" cy="0"/>
        </a:xfrm>
      </p:grpSpPr>
      <p:sp>
        <p:nvSpPr>
          <p:cNvPr id="1678" name="Shape 1678"/>
          <p:cNvSpPr txBox="1"/>
          <p:nvPr>
            <p:ph type="title"/>
          </p:nvPr>
        </p:nvSpPr>
        <p:spPr>
          <a:xfrm>
            <a:off x="455612" y="331787"/>
            <a:ext cx="853916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Online VCSS New User Access Process</a:t>
            </a:r>
            <a:br>
              <a:rPr b="1" baseline="0" i="0" lang="en-US" sz="2800" u="none" cap="none" strike="noStrike">
                <a:solidFill>
                  <a:schemeClr val="lt1"/>
                </a:solidFill>
                <a:latin typeface="Arial"/>
                <a:ea typeface="Arial"/>
                <a:cs typeface="Arial"/>
                <a:sym typeface="Arial"/>
              </a:rPr>
            </a:br>
            <a:r>
              <a:rPr b="1" baseline="0" i="0" lang="en-US" sz="2400" u="none" cap="none" strike="noStrike">
                <a:solidFill>
                  <a:schemeClr val="lt1"/>
                </a:solidFill>
                <a:latin typeface="Arial"/>
                <a:ea typeface="Arial"/>
                <a:cs typeface="Arial"/>
                <a:sym typeface="Arial"/>
              </a:rPr>
              <a:t>Review and Approval of Access Request</a:t>
            </a:r>
          </a:p>
        </p:txBody>
      </p:sp>
      <p:sp>
        <p:nvSpPr>
          <p:cNvPr id="1679" name="Shape 1679"/>
          <p:cNvSpPr txBox="1"/>
          <p:nvPr>
            <p:ph idx="1" type="body"/>
          </p:nvPr>
        </p:nvSpPr>
        <p:spPr>
          <a:xfrm>
            <a:off x="457200" y="1162050"/>
            <a:ext cx="8305799" cy="501546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25000"/>
              <a:buFont typeface="Noto Sans Symbols"/>
              <a:buNone/>
            </a:pPr>
            <a:r>
              <a:rPr b="0" baseline="0" i="0" lang="en-US" sz="1800" u="sng" cap="none" strike="noStrike">
                <a:solidFill>
                  <a:schemeClr val="dk1"/>
                </a:solidFill>
                <a:latin typeface="Arial"/>
                <a:ea typeface="Arial"/>
                <a:cs typeface="Arial"/>
                <a:sym typeface="Arial"/>
              </a:rPr>
              <a:t>GSA VCSS Security Administrator Responsibilities to Approve New User Access:</a:t>
            </a:r>
          </a:p>
          <a:p>
            <a:pPr indent="-231775" lvl="0" marL="231775" marR="0" rtl="0" algn="l">
              <a:spcBef>
                <a:spcPts val="16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495300" lvl="0" marL="514350" marR="0" rtl="0" algn="l">
              <a:spcBef>
                <a:spcPts val="80"/>
              </a:spcBef>
              <a:spcAft>
                <a:spcPts val="0"/>
              </a:spcAft>
              <a:buClr>
                <a:srgbClr val="AF242B"/>
              </a:buClr>
              <a:buFont typeface="Noto Sans Symbols"/>
              <a:buNone/>
            </a:pPr>
            <a:r>
              <a:t/>
            </a:r>
            <a:endParaRPr b="0" baseline="0" i="0" sz="400" u="none" cap="none" strike="noStrike">
              <a:solidFill>
                <a:schemeClr val="dk1"/>
              </a:solidFill>
              <a:latin typeface="Arial"/>
              <a:ea typeface="Arial"/>
              <a:cs typeface="Arial"/>
              <a:sym typeface="Arial"/>
            </a:endParaRPr>
          </a:p>
          <a:p>
            <a:pPr indent="-514350" lvl="0" marL="51435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If the request is for </a:t>
            </a:r>
            <a:r>
              <a:rPr b="1" baseline="0" i="0" lang="en-US" sz="1800" u="sng" cap="none" strike="noStrike">
                <a:solidFill>
                  <a:schemeClr val="dk1"/>
                </a:solidFill>
                <a:latin typeface="Arial"/>
                <a:ea typeface="Arial"/>
                <a:cs typeface="Arial"/>
                <a:sym typeface="Arial"/>
              </a:rPr>
              <a:t>access to an existing customer account </a:t>
            </a:r>
            <a:r>
              <a:rPr b="0" baseline="0" i="0" lang="en-US" sz="1800" u="none" cap="none" strike="noStrike">
                <a:solidFill>
                  <a:schemeClr val="dk1"/>
                </a:solidFill>
                <a:latin typeface="Arial"/>
                <a:ea typeface="Arial"/>
                <a:cs typeface="Arial"/>
                <a:sym typeface="Arial"/>
              </a:rPr>
              <a:t>(already set up in VCSS):</a:t>
            </a:r>
          </a:p>
          <a:p>
            <a:pPr indent="-495300" lvl="0" marL="514350" marR="0" rtl="0" algn="l">
              <a:spcBef>
                <a:spcPts val="80"/>
              </a:spcBef>
              <a:spcAft>
                <a:spcPts val="0"/>
              </a:spcAft>
              <a:buClr>
                <a:srgbClr val="AF242B"/>
              </a:buClr>
              <a:buFont typeface="Noto Sans Symbols"/>
              <a:buNone/>
            </a:pPr>
            <a:r>
              <a:t/>
            </a:r>
            <a:endParaRPr b="0" baseline="0" i="0" sz="400" u="none" cap="none" strike="noStrike">
              <a:solidFill>
                <a:schemeClr val="dk1"/>
              </a:solidFill>
              <a:latin typeface="Arial"/>
              <a:ea typeface="Arial"/>
              <a:cs typeface="Arial"/>
              <a:sym typeface="Arial"/>
            </a:endParaRPr>
          </a:p>
          <a:p>
            <a:pPr indent="-520700" lvl="1" marL="8509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request for user access is sent to the Customer/Vendor Account Administrator</a:t>
            </a:r>
          </a:p>
          <a:p>
            <a:pPr indent="-501650" lvl="1" marL="850900" marR="0" rtl="0" algn="l">
              <a:spcBef>
                <a:spcPts val="80"/>
              </a:spcBef>
              <a:spcAft>
                <a:spcPts val="0"/>
              </a:spcAft>
              <a:buClr>
                <a:srgbClr val="AF242B"/>
              </a:buClr>
              <a:buFont typeface="Noto Sans Symbols"/>
              <a:buNone/>
            </a:pPr>
            <a:r>
              <a:t/>
            </a:r>
            <a:endParaRPr b="0" baseline="0" i="0" sz="400" u="none" cap="none" strike="noStrike">
              <a:solidFill>
                <a:schemeClr val="dk1"/>
              </a:solidFill>
              <a:latin typeface="Arial"/>
              <a:ea typeface="Arial"/>
              <a:cs typeface="Arial"/>
              <a:sym typeface="Arial"/>
            </a:endParaRPr>
          </a:p>
          <a:p>
            <a:pPr indent="-523875" lvl="2" marL="11969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If </a:t>
            </a:r>
            <a:r>
              <a:rPr b="0" baseline="0" i="0" lang="en-US" sz="1800" u="sng" cap="none" strike="noStrike">
                <a:solidFill>
                  <a:schemeClr val="dk1"/>
                </a:solidFill>
                <a:latin typeface="Arial"/>
                <a:ea typeface="Arial"/>
                <a:cs typeface="Arial"/>
                <a:sym typeface="Arial"/>
              </a:rPr>
              <a:t>approval granted by the Customer Administrator</a:t>
            </a:r>
            <a:r>
              <a:rPr b="0" baseline="0" i="0" lang="en-US" sz="1800" u="none" cap="none" strike="noStrike">
                <a:solidFill>
                  <a:schemeClr val="dk1"/>
                </a:solidFill>
                <a:latin typeface="Arial"/>
                <a:ea typeface="Arial"/>
                <a:cs typeface="Arial"/>
                <a:sym typeface="Arial"/>
              </a:rPr>
              <a:t>, the GSA VCSS Security Administrator approves the request and updates the user ID</a:t>
            </a:r>
          </a:p>
          <a:p>
            <a:pPr indent="-523875" lvl="2" marL="11969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If </a:t>
            </a:r>
            <a:r>
              <a:rPr b="0" baseline="0" i="0" lang="en-US" sz="1800" u="sng" cap="none" strike="noStrike">
                <a:solidFill>
                  <a:schemeClr val="dk1"/>
                </a:solidFill>
                <a:latin typeface="Arial"/>
                <a:ea typeface="Arial"/>
                <a:cs typeface="Arial"/>
                <a:sym typeface="Arial"/>
              </a:rPr>
              <a:t>rejected</a:t>
            </a:r>
            <a:r>
              <a:rPr b="0" baseline="0" i="0" lang="en-US" sz="1800" u="none" cap="none" strike="noStrike">
                <a:solidFill>
                  <a:schemeClr val="dk1"/>
                </a:solidFill>
                <a:latin typeface="Arial"/>
                <a:ea typeface="Arial"/>
                <a:cs typeface="Arial"/>
                <a:sym typeface="Arial"/>
              </a:rPr>
              <a:t>, the GSA VCSS Security Administrator sends an email to the customer and the Customer Administrator notifying them that the new access request has been rejected</a:t>
            </a:r>
          </a:p>
          <a:p>
            <a:pPr indent="-514350" lvl="3" marL="154305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Instructs customer to follow up with the Customer Administrator if they have any questions</a:t>
            </a:r>
          </a:p>
        </p:txBody>
      </p:sp>
      <p:sp>
        <p:nvSpPr>
          <p:cNvPr id="1680" name="Shape 168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81" name="Shape 168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5" name="Shape 1685"/>
        <p:cNvGrpSpPr/>
        <p:nvPr/>
      </p:nvGrpSpPr>
      <p:grpSpPr>
        <a:xfrm>
          <a:off x="0" y="0"/>
          <a:ext cx="0" cy="0"/>
          <a:chOff x="0" y="0"/>
          <a:chExt cx="0" cy="0"/>
        </a:xfrm>
      </p:grpSpPr>
      <p:sp>
        <p:nvSpPr>
          <p:cNvPr id="1686" name="Shape 1686"/>
          <p:cNvSpPr txBox="1"/>
          <p:nvPr>
            <p:ph type="title"/>
          </p:nvPr>
        </p:nvSpPr>
        <p:spPr>
          <a:xfrm>
            <a:off x="455612" y="331787"/>
            <a:ext cx="853916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Online VCSS New User Access Process</a:t>
            </a:r>
          </a:p>
        </p:txBody>
      </p:sp>
      <p:sp>
        <p:nvSpPr>
          <p:cNvPr id="1687" name="Shape 1687"/>
          <p:cNvSpPr txBox="1"/>
          <p:nvPr>
            <p:ph idx="1" type="body"/>
          </p:nvPr>
        </p:nvSpPr>
        <p:spPr>
          <a:xfrm>
            <a:off x="457200" y="1162050"/>
            <a:ext cx="8686800" cy="5333999"/>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25000"/>
              <a:buFont typeface="Noto Sans Symbols"/>
              <a:buNone/>
            </a:pPr>
            <a:r>
              <a:rPr b="0" baseline="0" i="0" lang="en-US" sz="1800" u="sng" cap="none" strike="noStrike">
                <a:solidFill>
                  <a:schemeClr val="dk1"/>
                </a:solidFill>
                <a:latin typeface="Arial"/>
                <a:ea typeface="Arial"/>
                <a:cs typeface="Arial"/>
                <a:sym typeface="Arial"/>
              </a:rPr>
              <a:t>GSA VCSS Security Administrator Responsibilities to Approve New Access:</a:t>
            </a:r>
          </a:p>
          <a:p>
            <a:pPr indent="-495300" lvl="3" marL="1543050" marR="0" rtl="0" algn="l">
              <a:spcBef>
                <a:spcPts val="80"/>
              </a:spcBef>
              <a:spcAft>
                <a:spcPts val="0"/>
              </a:spcAft>
              <a:buClr>
                <a:srgbClr val="AF242B"/>
              </a:buClr>
              <a:buFont typeface="Noto Sans Symbols"/>
              <a:buNone/>
            </a:pPr>
            <a:r>
              <a:t/>
            </a:r>
            <a:endParaRPr b="0" baseline="0" i="0" sz="400" u="none" cap="none" strike="noStrike">
              <a:solidFill>
                <a:schemeClr val="dk1"/>
              </a:solidFill>
              <a:latin typeface="Arial"/>
              <a:ea typeface="Arial"/>
              <a:cs typeface="Arial"/>
              <a:sym typeface="Arial"/>
            </a:endParaRPr>
          </a:p>
          <a:p>
            <a:pPr indent="-514350" lvl="0" marL="51435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If approved, GSA VCSS Security Administrator:</a:t>
            </a:r>
          </a:p>
          <a:p>
            <a:pPr indent="-481012" lvl="0" marL="514350" marR="0" rtl="0" algn="l">
              <a:spcBef>
                <a:spcPts val="140"/>
              </a:spcBef>
              <a:spcAft>
                <a:spcPts val="0"/>
              </a:spcAft>
              <a:buClr>
                <a:srgbClr val="AF242B"/>
              </a:buClr>
              <a:buFont typeface="Noto Sans Symbols"/>
              <a:buNone/>
            </a:pPr>
            <a:r>
              <a:t/>
            </a:r>
            <a:endParaRPr b="0" baseline="0" i="0" sz="700" u="none" cap="none" strike="noStrike">
              <a:solidFill>
                <a:schemeClr val="dk1"/>
              </a:solidFill>
              <a:latin typeface="Arial"/>
              <a:ea typeface="Arial"/>
              <a:cs typeface="Arial"/>
              <a:sym typeface="Arial"/>
            </a:endParaRPr>
          </a:p>
          <a:p>
            <a:pPr indent="-520700" lvl="1" marL="8509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Determines whether the customer is requesting a new user ID or new customer account access for an existing user ID:</a:t>
            </a:r>
          </a:p>
          <a:p>
            <a:pPr indent="-487362" lvl="1" marL="850900" marR="0" rtl="0" algn="l">
              <a:spcBef>
                <a:spcPts val="140"/>
              </a:spcBef>
              <a:spcAft>
                <a:spcPts val="0"/>
              </a:spcAft>
              <a:buClr>
                <a:srgbClr val="AF242B"/>
              </a:buClr>
              <a:buFont typeface="Noto Sans Symbols"/>
              <a:buNone/>
            </a:pPr>
            <a:r>
              <a:t/>
            </a:r>
            <a:endParaRPr b="0" baseline="0" i="0" sz="700" u="none" cap="none" strike="noStrike">
              <a:solidFill>
                <a:schemeClr val="dk1"/>
              </a:solidFill>
              <a:latin typeface="Arial"/>
              <a:ea typeface="Arial"/>
              <a:cs typeface="Arial"/>
              <a:sym typeface="Arial"/>
            </a:endParaRPr>
          </a:p>
          <a:p>
            <a:pPr indent="-523875" lvl="2" marL="119697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If requesting a new user ID, GSA VCSS Security Administrator:</a:t>
            </a:r>
          </a:p>
          <a:p>
            <a:pPr indent="-490537" lvl="2" marL="1196975" marR="0" rtl="0" algn="l">
              <a:spcBef>
                <a:spcPts val="140"/>
              </a:spcBef>
              <a:spcAft>
                <a:spcPts val="0"/>
              </a:spcAft>
              <a:buClr>
                <a:srgbClr val="AF242B"/>
              </a:buClr>
              <a:buFont typeface="Noto Sans Symbols"/>
              <a:buNone/>
            </a:pPr>
            <a:r>
              <a:t/>
            </a:r>
            <a:endParaRPr b="0" baseline="0" i="0" sz="700" u="none" cap="none" strike="noStrike">
              <a:solidFill>
                <a:schemeClr val="dk1"/>
              </a:solidFill>
              <a:latin typeface="Arial"/>
              <a:ea typeface="Arial"/>
              <a:cs typeface="Arial"/>
              <a:sym typeface="Arial"/>
            </a:endParaRPr>
          </a:p>
          <a:p>
            <a:pPr indent="-514350" lvl="3" marL="154305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Creates the new user ID and associates with proper vendor registration </a:t>
            </a:r>
          </a:p>
          <a:p>
            <a:pPr indent="-481012" lvl="3" marL="1543050" marR="0" rtl="0" algn="l">
              <a:spcBef>
                <a:spcPts val="140"/>
              </a:spcBef>
              <a:spcAft>
                <a:spcPts val="0"/>
              </a:spcAft>
              <a:buClr>
                <a:srgbClr val="AF242B"/>
              </a:buClr>
              <a:buFont typeface="Noto Sans Symbols"/>
              <a:buNone/>
            </a:pPr>
            <a:r>
              <a:t/>
            </a:r>
            <a:endParaRPr b="0" baseline="0" i="0" sz="700" u="none" cap="none" strike="noStrike">
              <a:solidFill>
                <a:schemeClr val="dk1"/>
              </a:solidFill>
              <a:latin typeface="Arial"/>
              <a:ea typeface="Arial"/>
              <a:cs typeface="Arial"/>
              <a:sym typeface="Arial"/>
            </a:endParaRPr>
          </a:p>
          <a:p>
            <a:pPr indent="-514350" lvl="3" marL="154305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VCSS then sends 2 separate emails to the customer requesting new access</a:t>
            </a:r>
          </a:p>
          <a:p>
            <a:pPr indent="-481012" lvl="3" marL="1543050" marR="0" rtl="0" algn="l">
              <a:spcBef>
                <a:spcPts val="140"/>
              </a:spcBef>
              <a:spcAft>
                <a:spcPts val="0"/>
              </a:spcAft>
              <a:buClr>
                <a:srgbClr val="AF242B"/>
              </a:buClr>
              <a:buFont typeface="Noto Sans Symbols"/>
              <a:buNone/>
            </a:pPr>
            <a:r>
              <a:t/>
            </a:r>
            <a:endParaRPr b="0" baseline="0" i="0" sz="700" u="none" cap="none" strike="noStrike">
              <a:solidFill>
                <a:schemeClr val="dk1"/>
              </a:solidFill>
              <a:latin typeface="Arial"/>
              <a:ea typeface="Arial"/>
              <a:cs typeface="Arial"/>
              <a:sym typeface="Arial"/>
            </a:endParaRPr>
          </a:p>
          <a:p>
            <a:pPr indent="-514350" lvl="4" marL="182245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1</a:t>
            </a:r>
            <a:r>
              <a:rPr b="0" baseline="30000" i="0" lang="en-US" sz="1600" u="none" cap="none" strike="noStrike">
                <a:solidFill>
                  <a:schemeClr val="dk1"/>
                </a:solidFill>
                <a:latin typeface="Arial"/>
                <a:ea typeface="Arial"/>
                <a:cs typeface="Arial"/>
                <a:sym typeface="Arial"/>
              </a:rPr>
              <a:t>st</a:t>
            </a:r>
            <a:r>
              <a:rPr b="0" baseline="0" i="0" lang="en-US" sz="1600" u="none" cap="none" strike="noStrike">
                <a:solidFill>
                  <a:schemeClr val="dk1"/>
                </a:solidFill>
                <a:latin typeface="Arial"/>
                <a:ea typeface="Arial"/>
                <a:cs typeface="Arial"/>
                <a:sym typeface="Arial"/>
              </a:rPr>
              <a:t> email contains new user ID</a:t>
            </a:r>
          </a:p>
          <a:p>
            <a:pPr indent="-514350" lvl="4" marL="182245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2</a:t>
            </a:r>
            <a:r>
              <a:rPr b="0" baseline="30000" i="0" lang="en-US" sz="1600" u="none" cap="none" strike="noStrike">
                <a:solidFill>
                  <a:schemeClr val="dk1"/>
                </a:solidFill>
                <a:latin typeface="Arial"/>
                <a:ea typeface="Arial"/>
                <a:cs typeface="Arial"/>
                <a:sym typeface="Arial"/>
              </a:rPr>
              <a:t>nd</a:t>
            </a:r>
            <a:r>
              <a:rPr b="0" baseline="0" i="0" lang="en-US" sz="1600" u="none" cap="none" strike="noStrike">
                <a:solidFill>
                  <a:schemeClr val="dk1"/>
                </a:solidFill>
                <a:latin typeface="Arial"/>
                <a:ea typeface="Arial"/>
                <a:cs typeface="Arial"/>
                <a:sym typeface="Arial"/>
              </a:rPr>
              <a:t> email contains temporary password for new user ID</a:t>
            </a:r>
          </a:p>
          <a:p>
            <a:pPr indent="-481012" lvl="4" marL="1822450" marR="0" rtl="0" algn="l">
              <a:spcBef>
                <a:spcPts val="140"/>
              </a:spcBef>
              <a:spcAft>
                <a:spcPts val="0"/>
              </a:spcAft>
              <a:buClr>
                <a:srgbClr val="AF242B"/>
              </a:buClr>
              <a:buFont typeface="Noto Sans Symbols"/>
              <a:buNone/>
            </a:pPr>
            <a:r>
              <a:t/>
            </a:r>
            <a:endParaRPr b="0" baseline="0" i="0" sz="700" u="none" cap="none" strike="noStrike">
              <a:solidFill>
                <a:schemeClr val="dk1"/>
              </a:solidFill>
              <a:latin typeface="Arial"/>
              <a:ea typeface="Arial"/>
              <a:cs typeface="Arial"/>
              <a:sym typeface="Arial"/>
            </a:endParaRPr>
          </a:p>
          <a:p>
            <a:pPr indent="-523875" lvl="2" marL="119697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If requesting new user customer account access, GSA VCSS Security Administrator:</a:t>
            </a:r>
          </a:p>
          <a:p>
            <a:pPr indent="-490537" lvl="2" marL="1196975" marR="0" rtl="0" algn="l">
              <a:spcBef>
                <a:spcPts val="140"/>
              </a:spcBef>
              <a:spcAft>
                <a:spcPts val="0"/>
              </a:spcAft>
              <a:buClr>
                <a:srgbClr val="AF242B"/>
              </a:buClr>
              <a:buFont typeface="Noto Sans Symbols"/>
              <a:buNone/>
            </a:pPr>
            <a:r>
              <a:t/>
            </a:r>
            <a:endParaRPr b="0" baseline="0" i="0" sz="700" u="none" cap="none" strike="noStrike">
              <a:solidFill>
                <a:schemeClr val="dk1"/>
              </a:solidFill>
              <a:latin typeface="Arial"/>
              <a:ea typeface="Arial"/>
              <a:cs typeface="Arial"/>
              <a:sym typeface="Arial"/>
            </a:endParaRPr>
          </a:p>
          <a:p>
            <a:pPr indent="-514350" lvl="3" marL="154305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Updates the existing user ID to associate with proper vendor registration</a:t>
            </a:r>
          </a:p>
          <a:p>
            <a:pPr indent="-481012" lvl="3" marL="1543050" marR="0" rtl="0" algn="l">
              <a:spcBef>
                <a:spcPts val="140"/>
              </a:spcBef>
              <a:spcAft>
                <a:spcPts val="0"/>
              </a:spcAft>
              <a:buClr>
                <a:srgbClr val="AF242B"/>
              </a:buClr>
              <a:buFont typeface="Noto Sans Symbols"/>
              <a:buNone/>
            </a:pPr>
            <a:r>
              <a:t/>
            </a:r>
            <a:endParaRPr b="0" baseline="0" i="0" sz="700" u="none" cap="none" strike="noStrike">
              <a:solidFill>
                <a:schemeClr val="dk1"/>
              </a:solidFill>
              <a:latin typeface="Arial"/>
              <a:ea typeface="Arial"/>
              <a:cs typeface="Arial"/>
              <a:sym typeface="Arial"/>
            </a:endParaRPr>
          </a:p>
          <a:p>
            <a:pPr indent="-520700" lvl="1" marL="8509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Sends an email to the customer and the Customer Administrator notifying them of the approved new user access</a:t>
            </a:r>
          </a:p>
          <a:p>
            <a:pPr indent="-468312" lvl="1" marL="850900" marR="0" rtl="0" algn="l">
              <a:spcBef>
                <a:spcPts val="220"/>
              </a:spcBef>
              <a:spcAft>
                <a:spcPts val="0"/>
              </a:spcAft>
              <a:buClr>
                <a:srgbClr val="AF242B"/>
              </a:buClr>
              <a:buFont typeface="Noto Sans Symbols"/>
              <a:buNone/>
            </a:pPr>
            <a:r>
              <a:t/>
            </a:r>
            <a:endParaRPr b="0" baseline="0" i="0" sz="1100" u="none" cap="none" strike="noStrike">
              <a:solidFill>
                <a:schemeClr val="dk1"/>
              </a:solidFill>
              <a:latin typeface="Arial"/>
              <a:ea typeface="Arial"/>
              <a:cs typeface="Arial"/>
              <a:sym typeface="Arial"/>
            </a:endParaRPr>
          </a:p>
          <a:p>
            <a:pPr indent="-461962" lvl="0" marL="514350" marR="0" rtl="0" algn="l">
              <a:spcBef>
                <a:spcPts val="220"/>
              </a:spcBef>
              <a:spcAft>
                <a:spcPts val="0"/>
              </a:spcAft>
              <a:buClr>
                <a:srgbClr val="AF242B"/>
              </a:buClr>
              <a:buFont typeface="Noto Sans Symbols"/>
              <a:buNone/>
            </a:pPr>
            <a:r>
              <a:t/>
            </a:r>
            <a:endParaRPr b="0" baseline="0" i="0" sz="1100" u="none" cap="none" strike="noStrike">
              <a:solidFill>
                <a:schemeClr val="dk1"/>
              </a:solidFill>
              <a:latin typeface="Arial"/>
              <a:ea typeface="Arial"/>
              <a:cs typeface="Arial"/>
              <a:sym typeface="Arial"/>
            </a:endParaRPr>
          </a:p>
          <a:p>
            <a:pPr indent="-485775" lvl="4" marL="1822450"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447675" lvl="4" marL="1822450" marR="0" rtl="0" algn="l">
              <a:spcBef>
                <a:spcPts val="2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p:txBody>
      </p:sp>
      <p:sp>
        <p:nvSpPr>
          <p:cNvPr id="1688" name="Shape 168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89" name="Shape 168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496556" y="3639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Accounts Receivable Options Usage</a:t>
            </a:r>
          </a:p>
        </p:txBody>
      </p:sp>
      <p:sp>
        <p:nvSpPr>
          <p:cNvPr id="311" name="Shape 311"/>
          <p:cNvSpPr/>
          <p:nvPr/>
        </p:nvSpPr>
        <p:spPr>
          <a:xfrm>
            <a:off x="889804" y="1632434"/>
            <a:ext cx="6988627" cy="896584"/>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312" name="Shape 312"/>
          <p:cNvSpPr/>
          <p:nvPr/>
        </p:nvSpPr>
        <p:spPr>
          <a:xfrm>
            <a:off x="6143316" y="2236951"/>
            <a:ext cx="1735212" cy="896129"/>
          </a:xfrm>
          <a:custGeom>
            <a:pathLst>
              <a:path extrusionOk="0" h="120000" w="120000">
                <a:moveTo>
                  <a:pt x="0" y="20000"/>
                </a:moveTo>
                <a:cubicBezTo>
                  <a:pt x="0" y="8954"/>
                  <a:pt x="4624" y="0"/>
                  <a:pt x="10328" y="0"/>
                </a:cubicBezTo>
                <a:lnTo>
                  <a:pt x="109671" y="0"/>
                </a:lnTo>
                <a:cubicBezTo>
                  <a:pt x="115375" y="0"/>
                  <a:pt x="119999" y="8954"/>
                  <a:pt x="119999" y="20000"/>
                </a:cubicBezTo>
                <a:lnTo>
                  <a:pt x="119999" y="99999"/>
                </a:lnTo>
                <a:cubicBezTo>
                  <a:pt x="119999" y="111045"/>
                  <a:pt x="115375" y="119999"/>
                  <a:pt x="109671" y="119999"/>
                </a:cubicBezTo>
                <a:lnTo>
                  <a:pt x="10328" y="119999"/>
                </a:lnTo>
                <a:cubicBezTo>
                  <a:pt x="4624" y="119999"/>
                  <a:pt x="0" y="111045"/>
                  <a:pt x="0" y="99999"/>
                </a:cubicBezTo>
                <a:lnTo>
                  <a:pt x="0" y="20000"/>
                </a:lnTo>
                <a:close/>
              </a:path>
            </a:pathLst>
          </a:custGeom>
          <a:solidFill>
            <a:srgbClr val="C00000"/>
          </a:solidFill>
          <a:ln cap="flat" cmpd="sng" w="25400">
            <a:solidFill>
              <a:schemeClr val="lt1"/>
            </a:solidFill>
            <a:prstDash val="solid"/>
            <a:round/>
            <a:headEnd len="med" w="med" type="none"/>
            <a:tailEnd len="med" w="med" type="none"/>
          </a:ln>
        </p:spPr>
        <p:txBody>
          <a:bodyPr anchorCtr="0" anchor="ctr" bIns="97075" lIns="97075" rIns="97075" tIns="97075">
            <a:noAutofit/>
          </a:bodyPr>
          <a:lstStyle/>
          <a:p>
            <a:pPr indent="0" lvl="0" marL="0" marR="0" rtl="0" algn="ctr">
              <a:lnSpc>
                <a:spcPct val="90000"/>
              </a:lnSpc>
              <a:spcBef>
                <a:spcPts val="0"/>
              </a:spcBef>
              <a:spcAft>
                <a:spcPts val="490"/>
              </a:spcAft>
              <a:buSzPct val="25000"/>
              <a:buNone/>
            </a:pPr>
            <a:r>
              <a:rPr b="1" baseline="0" i="0" lang="en-US" sz="1400" u="none" cap="none" strike="noStrike">
                <a:solidFill>
                  <a:schemeClr val="lt1"/>
                </a:solidFill>
                <a:latin typeface="Arial"/>
                <a:ea typeface="Arial"/>
                <a:cs typeface="Arial"/>
                <a:sym typeface="Arial"/>
              </a:rPr>
              <a:t>Generate Receivable and  Earned Revenue</a:t>
            </a:r>
          </a:p>
        </p:txBody>
      </p:sp>
      <p:sp>
        <p:nvSpPr>
          <p:cNvPr id="313" name="Shape 313"/>
          <p:cNvSpPr/>
          <p:nvPr/>
        </p:nvSpPr>
        <p:spPr>
          <a:xfrm>
            <a:off x="1020605" y="5523183"/>
            <a:ext cx="1308301" cy="784980"/>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Record Collection</a:t>
            </a:r>
          </a:p>
        </p:txBody>
      </p:sp>
      <p:sp>
        <p:nvSpPr>
          <p:cNvPr id="314" name="Shape 314"/>
          <p:cNvSpPr/>
          <p:nvPr/>
        </p:nvSpPr>
        <p:spPr>
          <a:xfrm>
            <a:off x="2459736" y="5523183"/>
            <a:ext cx="1308301" cy="784980"/>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None/>
            </a:pPr>
            <a:r>
              <a:t/>
            </a:r>
            <a:endParaRPr b="1" baseline="0" i="0" sz="1200" u="none" cap="none" strike="noStrike">
              <a:solidFill>
                <a:schemeClr val="dk1"/>
              </a:solidFill>
              <a:latin typeface="Arial"/>
              <a:ea typeface="Arial"/>
              <a:cs typeface="Arial"/>
              <a:sym typeface="Arial"/>
            </a:endParaRPr>
          </a:p>
        </p:txBody>
      </p:sp>
      <p:sp>
        <p:nvSpPr>
          <p:cNvPr id="315" name="Shape 315"/>
          <p:cNvSpPr/>
          <p:nvPr/>
        </p:nvSpPr>
        <p:spPr>
          <a:xfrm>
            <a:off x="3898867" y="5523183"/>
            <a:ext cx="1308301" cy="784980"/>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0"/>
              </a:spcAft>
              <a:buSzPct val="25000"/>
              <a:buNone/>
            </a:pPr>
            <a:r>
              <a:rPr b="1" baseline="0" i="0" lang="en-US" sz="1400" u="none" cap="none" strike="noStrike">
                <a:solidFill>
                  <a:schemeClr val="lt1"/>
                </a:solidFill>
                <a:latin typeface="Arial"/>
                <a:ea typeface="Arial"/>
                <a:cs typeface="Arial"/>
                <a:sym typeface="Arial"/>
              </a:rPr>
              <a:t>Disputes -</a:t>
            </a:r>
          </a:p>
          <a:p>
            <a:pPr indent="0" lvl="0" marL="0" marR="0" rtl="0" algn="ctr">
              <a:lnSpc>
                <a:spcPct val="85000"/>
              </a:lnSpc>
              <a:spcBef>
                <a:spcPts val="280"/>
              </a:spcBef>
              <a:spcAft>
                <a:spcPts val="280"/>
              </a:spcAft>
              <a:buSzPct val="25000"/>
              <a:buNone/>
            </a:pPr>
            <a:r>
              <a:rPr b="1" baseline="0" i="0" lang="en-US" sz="1400" u="none" cap="none" strike="noStrike">
                <a:solidFill>
                  <a:schemeClr val="lt1"/>
                </a:solidFill>
                <a:latin typeface="Arial"/>
                <a:ea typeface="Arial"/>
                <a:cs typeface="Arial"/>
                <a:sym typeface="Arial"/>
              </a:rPr>
              <a:t>Chargebacks</a:t>
            </a:r>
          </a:p>
        </p:txBody>
      </p:sp>
      <p:sp>
        <p:nvSpPr>
          <p:cNvPr id="316" name="Shape 316"/>
          <p:cNvSpPr/>
          <p:nvPr/>
        </p:nvSpPr>
        <p:spPr>
          <a:xfrm>
            <a:off x="5337998" y="5523183"/>
            <a:ext cx="1308301" cy="784980"/>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None/>
            </a:pPr>
            <a:r>
              <a:t/>
            </a:r>
            <a:endParaRPr b="1" baseline="0" i="0" sz="1200" u="none" cap="none" strike="noStrike">
              <a:solidFill>
                <a:schemeClr val="dk1"/>
              </a:solidFill>
              <a:latin typeface="Arial"/>
              <a:ea typeface="Arial"/>
              <a:cs typeface="Arial"/>
              <a:sym typeface="Arial"/>
            </a:endParaRPr>
          </a:p>
        </p:txBody>
      </p:sp>
      <p:sp>
        <p:nvSpPr>
          <p:cNvPr id="317" name="Shape 317"/>
          <p:cNvSpPr/>
          <p:nvPr/>
        </p:nvSpPr>
        <p:spPr>
          <a:xfrm>
            <a:off x="6777129" y="5523183"/>
            <a:ext cx="1308301" cy="784980"/>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Write off/ Adjustment/ Treasury Referral</a:t>
            </a:r>
          </a:p>
        </p:txBody>
      </p:sp>
      <p:grpSp>
        <p:nvGrpSpPr>
          <p:cNvPr id="318" name="Shape 318"/>
          <p:cNvGrpSpPr/>
          <p:nvPr/>
        </p:nvGrpSpPr>
        <p:grpSpPr>
          <a:xfrm rot="-5400000">
            <a:off x="6891339" y="3173306"/>
            <a:ext cx="349496" cy="408845"/>
            <a:chOff x="6433203" y="443275"/>
            <a:chExt cx="349496" cy="408845"/>
          </a:xfrm>
        </p:grpSpPr>
        <p:sp>
          <p:nvSpPr>
            <p:cNvPr id="319" name="Shape 319"/>
            <p:cNvSpPr/>
            <p:nvPr/>
          </p:nvSpPr>
          <p:spPr>
            <a:xfrm rot="10800000">
              <a:off x="6433203" y="443275"/>
              <a:ext cx="349496" cy="408845"/>
            </a:xfrm>
            <a:prstGeom prst="rightArrow">
              <a:avLst>
                <a:gd fmla="val 60000" name="adj1"/>
                <a:gd fmla="val 50000" name="adj2"/>
              </a:avLst>
            </a:prstGeom>
            <a:solidFill>
              <a:schemeClr val="accent6"/>
            </a:solidFill>
            <a:ln cap="flat" cmpd="sng" w="25400">
              <a:solidFill>
                <a:srgbClr val="202064"/>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20" name="Shape 320"/>
            <p:cNvSpPr/>
            <p:nvPr/>
          </p:nvSpPr>
          <p:spPr>
            <a:xfrm>
              <a:off x="6538051" y="525045"/>
              <a:ext cx="244647" cy="245307"/>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420"/>
                </a:spcAft>
                <a:buNone/>
              </a:pPr>
              <a:r>
                <a:t/>
              </a:r>
              <a:endParaRPr b="1" baseline="0" i="0" sz="1200" u="none" cap="none" strike="noStrike">
                <a:solidFill>
                  <a:srgbClr val="000000"/>
                </a:solidFill>
                <a:latin typeface="Arial"/>
                <a:ea typeface="Arial"/>
                <a:cs typeface="Arial"/>
                <a:sym typeface="Arial"/>
              </a:endParaRPr>
            </a:p>
          </p:txBody>
        </p:sp>
      </p:grpSp>
      <p:grpSp>
        <p:nvGrpSpPr>
          <p:cNvPr id="321" name="Shape 321"/>
          <p:cNvGrpSpPr/>
          <p:nvPr/>
        </p:nvGrpSpPr>
        <p:grpSpPr>
          <a:xfrm rot="-5400000">
            <a:off x="2034299" y="5055877"/>
            <a:ext cx="274319" cy="411480"/>
            <a:chOff x="6433203" y="443275"/>
            <a:chExt cx="349496" cy="408845"/>
          </a:xfrm>
        </p:grpSpPr>
        <p:sp>
          <p:nvSpPr>
            <p:cNvPr id="322" name="Shape 322"/>
            <p:cNvSpPr/>
            <p:nvPr/>
          </p:nvSpPr>
          <p:spPr>
            <a:xfrm rot="10800000">
              <a:off x="6433203" y="443275"/>
              <a:ext cx="349496" cy="408845"/>
            </a:xfrm>
            <a:prstGeom prst="rightArrow">
              <a:avLst>
                <a:gd fmla="val 60000" name="adj1"/>
                <a:gd fmla="val 50000" name="adj2"/>
              </a:avLst>
            </a:prstGeom>
            <a:solidFill>
              <a:schemeClr val="accent6"/>
            </a:solidFill>
            <a:ln cap="flat" cmpd="sng" w="25400">
              <a:solidFill>
                <a:srgbClr val="202064"/>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23" name="Shape 323"/>
            <p:cNvSpPr/>
            <p:nvPr/>
          </p:nvSpPr>
          <p:spPr>
            <a:xfrm>
              <a:off x="6538051" y="525045"/>
              <a:ext cx="244647" cy="245307"/>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420"/>
                </a:spcAft>
                <a:buNone/>
              </a:pPr>
              <a:r>
                <a:t/>
              </a:r>
              <a:endParaRPr b="1" baseline="0" i="0" sz="1200" u="none" cap="none" strike="noStrike">
                <a:solidFill>
                  <a:srgbClr val="000000"/>
                </a:solidFill>
                <a:latin typeface="Arial"/>
                <a:ea typeface="Arial"/>
                <a:cs typeface="Arial"/>
                <a:sym typeface="Arial"/>
              </a:endParaRPr>
            </a:p>
          </p:txBody>
        </p:sp>
      </p:grpSp>
      <p:sp>
        <p:nvSpPr>
          <p:cNvPr id="324" name="Shape 324"/>
          <p:cNvSpPr/>
          <p:nvPr/>
        </p:nvSpPr>
        <p:spPr>
          <a:xfrm>
            <a:off x="1089501" y="3653519"/>
            <a:ext cx="1279416" cy="767649"/>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Bill Customer</a:t>
            </a:r>
          </a:p>
        </p:txBody>
      </p:sp>
      <p:sp>
        <p:nvSpPr>
          <p:cNvPr id="325" name="Shape 325"/>
          <p:cNvSpPr/>
          <p:nvPr/>
        </p:nvSpPr>
        <p:spPr>
          <a:xfrm>
            <a:off x="2496858" y="3653519"/>
            <a:ext cx="1279416" cy="767649"/>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None/>
            </a:pPr>
            <a:r>
              <a:t/>
            </a:r>
            <a:endParaRPr b="1" baseline="0" i="0" sz="1200" u="none" cap="none" strike="noStrike">
              <a:solidFill>
                <a:schemeClr val="dk1"/>
              </a:solidFill>
              <a:latin typeface="Arial"/>
              <a:ea typeface="Arial"/>
              <a:cs typeface="Arial"/>
              <a:sym typeface="Arial"/>
            </a:endParaRPr>
          </a:p>
        </p:txBody>
      </p:sp>
      <p:sp>
        <p:nvSpPr>
          <p:cNvPr id="326" name="Shape 326"/>
          <p:cNvSpPr/>
          <p:nvPr/>
        </p:nvSpPr>
        <p:spPr>
          <a:xfrm>
            <a:off x="3904216" y="3653519"/>
            <a:ext cx="1279416" cy="767649"/>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Accruals</a:t>
            </a:r>
          </a:p>
        </p:txBody>
      </p:sp>
      <p:sp>
        <p:nvSpPr>
          <p:cNvPr id="327" name="Shape 327"/>
          <p:cNvSpPr/>
          <p:nvPr/>
        </p:nvSpPr>
        <p:spPr>
          <a:xfrm>
            <a:off x="5311573" y="3653519"/>
            <a:ext cx="1279416" cy="767649"/>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328" name="Shape 328"/>
          <p:cNvSpPr/>
          <p:nvPr/>
        </p:nvSpPr>
        <p:spPr>
          <a:xfrm>
            <a:off x="6718929" y="3653519"/>
            <a:ext cx="1279416" cy="767649"/>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chemeClr val="lt1"/>
                </a:solidFill>
                <a:latin typeface="Arial"/>
                <a:ea typeface="Arial"/>
                <a:cs typeface="Arial"/>
                <a:sym typeface="Arial"/>
              </a:rPr>
              <a:t>Track Receivable &amp; Record Overdue Charges</a:t>
            </a:r>
          </a:p>
        </p:txBody>
      </p:sp>
      <p:sp>
        <p:nvSpPr>
          <p:cNvPr id="329" name="Shape 329"/>
          <p:cNvSpPr txBox="1"/>
          <p:nvPr>
            <p:ph idx="12" type="sldNum"/>
          </p:nvPr>
        </p:nvSpPr>
        <p:spPr>
          <a:xfrm>
            <a:off x="0" y="6515100"/>
            <a:ext cx="442912" cy="331788"/>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30" name="Shape 330"/>
          <p:cNvSpPr/>
          <p:nvPr/>
        </p:nvSpPr>
        <p:spPr>
          <a:xfrm>
            <a:off x="1497763" y="4536130"/>
            <a:ext cx="1242787" cy="485218"/>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p:txBody>
      </p:sp>
      <p:sp>
        <p:nvSpPr>
          <p:cNvPr id="331" name="Shape 331"/>
          <p:cNvSpPr/>
          <p:nvPr/>
        </p:nvSpPr>
        <p:spPr>
          <a:xfrm>
            <a:off x="6289376" y="6446519"/>
            <a:ext cx="1443091" cy="267154"/>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ARREFERSEL</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332" name="Shape 33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333" name="Shape 333"/>
          <p:cNvSpPr txBox="1"/>
          <p:nvPr>
            <p:ph idx="1" type="body"/>
          </p:nvPr>
        </p:nvSpPr>
        <p:spPr>
          <a:xfrm>
            <a:off x="358971" y="1114648"/>
            <a:ext cx="8088990" cy="75509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a:t>
            </a:r>
            <a:r>
              <a:rPr b="1" baseline="0" i="0" lang="en-US" sz="1800" u="none" cap="none" strike="noStrike">
                <a:solidFill>
                  <a:schemeClr val="dk1"/>
                </a:solidFill>
                <a:latin typeface="Arial"/>
                <a:ea typeface="Arial"/>
                <a:cs typeface="Arial"/>
                <a:sym typeface="Arial"/>
              </a:rPr>
              <a:t>Accounts Receivable Options </a:t>
            </a:r>
            <a:r>
              <a:rPr b="0" baseline="0" i="0" lang="en-US" sz="1800" u="none" cap="none" strike="noStrike">
                <a:solidFill>
                  <a:schemeClr val="dk1"/>
                </a:solidFill>
                <a:latin typeface="Arial"/>
                <a:ea typeface="Arial"/>
                <a:cs typeface="Arial"/>
                <a:sym typeface="Arial"/>
              </a:rPr>
              <a:t>reference table is </a:t>
            </a:r>
            <a:r>
              <a:rPr b="1" baseline="0" i="0" lang="en-US" sz="1800" u="sng" cap="none" strike="noStrike">
                <a:solidFill>
                  <a:schemeClr val="dk1"/>
                </a:solidFill>
                <a:latin typeface="Arial"/>
                <a:ea typeface="Arial"/>
                <a:cs typeface="Arial"/>
                <a:sym typeface="Arial"/>
              </a:rPr>
              <a:t>used by various processes</a:t>
            </a:r>
            <a:r>
              <a:rPr b="0" baseline="0" i="0" lang="en-US" sz="1800" u="none" cap="none" strike="noStrike">
                <a:solidFill>
                  <a:schemeClr val="dk1"/>
                </a:solidFill>
                <a:latin typeface="Arial"/>
                <a:ea typeface="Arial"/>
                <a:cs typeface="Arial"/>
                <a:sym typeface="Arial"/>
              </a:rPr>
              <a:t> throughout the receivables lifecycle, including: </a:t>
            </a:r>
          </a:p>
        </p:txBody>
      </p:sp>
      <p:sp>
        <p:nvSpPr>
          <p:cNvPr id="334" name="Shape 334"/>
          <p:cNvSpPr txBox="1"/>
          <p:nvPr/>
        </p:nvSpPr>
        <p:spPr>
          <a:xfrm>
            <a:off x="339621" y="1759788"/>
            <a:ext cx="8088990" cy="2039816"/>
          </a:xfrm>
          <a:prstGeom prst="rect">
            <a:avLst/>
          </a:prstGeom>
          <a:noFill/>
          <a:ln>
            <a:noFill/>
          </a:ln>
        </p:spPr>
        <p:txBody>
          <a:bodyPr anchorCtr="0" anchor="t" bIns="45700" lIns="91425" rIns="91425" tIns="45700">
            <a:noAutofit/>
          </a:bodyPr>
          <a:lstStyle/>
          <a:p>
            <a:pPr indent="-225425" lvl="1" marL="56832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Dunning Notice Generation Criteria</a:t>
            </a:r>
          </a:p>
          <a:p>
            <a:pPr indent="-225425" lvl="1" marL="56832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Overdue Interest, Penalty, and Administrative Charge </a:t>
            </a:r>
          </a:p>
          <a:p>
            <a:pPr indent="-3175" lvl="1" marL="346075" marR="0" rtl="0" algn="l">
              <a:spcBef>
                <a:spcPts val="320"/>
              </a:spcBef>
              <a:spcAft>
                <a:spcPts val="0"/>
              </a:spcAft>
              <a:buClr>
                <a:srgbClr val="AF242B"/>
              </a:buClr>
              <a:buSzPct val="25000"/>
              <a:buFont typeface="Noto Sans Symbols"/>
              <a:buNone/>
            </a:pPr>
            <a:r>
              <a:rPr b="0" baseline="0" i="0" lang="en-US" sz="1600" u="none" cap="none" strike="noStrike">
                <a:solidFill>
                  <a:schemeClr val="dk1"/>
                </a:solidFill>
                <a:latin typeface="Arial"/>
                <a:ea typeface="Arial"/>
                <a:cs typeface="Arial"/>
                <a:sym typeface="Arial"/>
              </a:rPr>
              <a:t>    Assessment</a:t>
            </a:r>
          </a:p>
          <a:p>
            <a:pPr indent="-225425" lvl="1" marL="56832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Write-Off Generation</a:t>
            </a:r>
          </a:p>
          <a:p>
            <a:pPr indent="-225425" lvl="1" marL="56832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Treasury Referral Selection Criteria</a:t>
            </a:r>
          </a:p>
        </p:txBody>
      </p:sp>
    </p:spTree>
  </p:cSld>
  <p:clrMapOvr>
    <a:masterClrMapping/>
  </p:clrMapOvr>
  <p:transition spd="slow">
    <p:cut/>
  </p:transition>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3" name="Shape 1693"/>
        <p:cNvGrpSpPr/>
        <p:nvPr/>
      </p:nvGrpSpPr>
      <p:grpSpPr>
        <a:xfrm>
          <a:off x="0" y="0"/>
          <a:ext cx="0" cy="0"/>
          <a:chOff x="0" y="0"/>
          <a:chExt cx="0" cy="0"/>
        </a:xfrm>
      </p:grpSpPr>
      <p:sp>
        <p:nvSpPr>
          <p:cNvPr id="1694" name="Shape 1694"/>
          <p:cNvSpPr txBox="1"/>
          <p:nvPr>
            <p:ph type="title"/>
          </p:nvPr>
        </p:nvSpPr>
        <p:spPr>
          <a:xfrm>
            <a:off x="455612" y="331787"/>
            <a:ext cx="853916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Online VCSS New User Access Process</a:t>
            </a:r>
          </a:p>
        </p:txBody>
      </p:sp>
      <p:sp>
        <p:nvSpPr>
          <p:cNvPr id="1695" name="Shape 1695"/>
          <p:cNvSpPr txBox="1"/>
          <p:nvPr>
            <p:ph idx="1" type="body"/>
          </p:nvPr>
        </p:nvSpPr>
        <p:spPr>
          <a:xfrm>
            <a:off x="361950" y="1035050"/>
            <a:ext cx="8782050" cy="5333999"/>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1" lang="en-US" sz="1800" u="none" cap="none" strike="noStrike">
                <a:solidFill>
                  <a:schemeClr val="dk1"/>
                </a:solidFill>
                <a:latin typeface="Arial"/>
                <a:ea typeface="Arial"/>
                <a:cs typeface="Arial"/>
                <a:sym typeface="Arial"/>
              </a:rPr>
              <a:t>System Administration &gt; Security Maintenance &gt; Users</a:t>
            </a:r>
          </a:p>
          <a:p>
            <a:pPr indent="-231775" lvl="0" marL="231775" marR="0" rtl="0" algn="ctr">
              <a:spcBef>
                <a:spcPts val="360"/>
              </a:spcBef>
              <a:spcAft>
                <a:spcPts val="0"/>
              </a:spcAft>
              <a:buClr>
                <a:srgbClr val="AF242B"/>
              </a:buClr>
              <a:buFont typeface="Noto Sans Symbols"/>
              <a:buNone/>
            </a:pPr>
            <a:r>
              <a:t/>
            </a:r>
            <a:endParaRPr b="0" baseline="0" i="1" sz="1800" u="none" cap="none" strike="noStrike">
              <a:solidFill>
                <a:schemeClr val="dk1"/>
              </a:solidFill>
              <a:latin typeface="Arial"/>
              <a:ea typeface="Arial"/>
              <a:cs typeface="Arial"/>
              <a:sym typeface="Arial"/>
            </a:endParaRPr>
          </a:p>
          <a:p>
            <a:pPr indent="-231775" lvl="0" marL="231775" marR="0" rtl="0" algn="ctr">
              <a:spcBef>
                <a:spcPts val="360"/>
              </a:spcBef>
              <a:spcAft>
                <a:spcPts val="0"/>
              </a:spcAft>
              <a:buClr>
                <a:srgbClr val="AF242B"/>
              </a:buClr>
              <a:buFont typeface="Noto Sans Symbols"/>
              <a:buNone/>
            </a:pPr>
            <a:r>
              <a:t/>
            </a:r>
            <a:endParaRPr b="0" baseline="0" i="1" sz="1800" u="none" cap="none" strike="noStrike">
              <a:solidFill>
                <a:schemeClr val="dk1"/>
              </a:solidFill>
              <a:latin typeface="Arial"/>
              <a:ea typeface="Arial"/>
              <a:cs typeface="Arial"/>
              <a:sym typeface="Arial"/>
            </a:endParaRPr>
          </a:p>
          <a:p>
            <a:pPr indent="-231775" lvl="0" marL="231775" marR="0" rtl="0" algn="ctr">
              <a:spcBef>
                <a:spcPts val="360"/>
              </a:spcBef>
              <a:spcAft>
                <a:spcPts val="0"/>
              </a:spcAft>
              <a:buClr>
                <a:srgbClr val="AF242B"/>
              </a:buClr>
              <a:buFont typeface="Noto Sans Symbols"/>
              <a:buNone/>
            </a:pPr>
            <a:r>
              <a:t/>
            </a:r>
            <a:endParaRPr b="0" baseline="0" i="1" sz="1800" u="none" cap="none" strike="noStrike">
              <a:solidFill>
                <a:schemeClr val="dk1"/>
              </a:solidFill>
              <a:latin typeface="Arial"/>
              <a:ea typeface="Arial"/>
              <a:cs typeface="Arial"/>
              <a:sym typeface="Arial"/>
            </a:endParaRPr>
          </a:p>
          <a:p>
            <a:pPr indent="-231775" lvl="0" marL="231775" marR="0" rtl="0" algn="ctr">
              <a:spcBef>
                <a:spcPts val="360"/>
              </a:spcBef>
              <a:spcAft>
                <a:spcPts val="0"/>
              </a:spcAft>
              <a:buClr>
                <a:srgbClr val="AF242B"/>
              </a:buClr>
              <a:buFont typeface="Noto Sans Symbols"/>
              <a:buNone/>
            </a:pPr>
            <a:r>
              <a:t/>
            </a:r>
            <a:endParaRPr b="0" baseline="0" i="1" sz="1800" u="none" cap="none" strike="noStrike">
              <a:solidFill>
                <a:schemeClr val="dk1"/>
              </a:solidFill>
              <a:latin typeface="Arial"/>
              <a:ea typeface="Arial"/>
              <a:cs typeface="Arial"/>
              <a:sym typeface="Arial"/>
            </a:endParaRPr>
          </a:p>
          <a:p>
            <a:pPr indent="-231775" lvl="0" marL="231775" marR="0" rtl="0" algn="ctr">
              <a:spcBef>
                <a:spcPts val="360"/>
              </a:spcBef>
              <a:spcAft>
                <a:spcPts val="0"/>
              </a:spcAft>
              <a:buClr>
                <a:srgbClr val="AF242B"/>
              </a:buClr>
              <a:buFont typeface="Noto Sans Symbols"/>
              <a:buNone/>
            </a:pPr>
            <a:r>
              <a:t/>
            </a:r>
            <a:endParaRPr b="0" baseline="0" i="1" sz="1800" u="none" cap="none" strike="noStrike">
              <a:solidFill>
                <a:schemeClr val="dk1"/>
              </a:solidFill>
              <a:latin typeface="Arial"/>
              <a:ea typeface="Arial"/>
              <a:cs typeface="Arial"/>
              <a:sym typeface="Arial"/>
            </a:endParaRPr>
          </a:p>
          <a:p>
            <a:pPr indent="-231775" lvl="0" marL="231775" marR="0" rtl="0" algn="ctr">
              <a:spcBef>
                <a:spcPts val="360"/>
              </a:spcBef>
              <a:spcAft>
                <a:spcPts val="0"/>
              </a:spcAft>
              <a:buClr>
                <a:srgbClr val="AF242B"/>
              </a:buClr>
              <a:buFont typeface="Noto Sans Symbols"/>
              <a:buNone/>
            </a:pPr>
            <a:r>
              <a:t/>
            </a:r>
            <a:endParaRPr b="0" baseline="0" i="1" sz="1800" u="none" cap="none" strike="noStrike">
              <a:solidFill>
                <a:schemeClr val="dk1"/>
              </a:solidFill>
              <a:latin typeface="Arial"/>
              <a:ea typeface="Arial"/>
              <a:cs typeface="Arial"/>
              <a:sym typeface="Arial"/>
            </a:endParaRPr>
          </a:p>
          <a:p>
            <a:pPr indent="-231775" lvl="0" marL="231775" marR="0" rtl="0" algn="ctr">
              <a:spcBef>
                <a:spcPts val="280"/>
              </a:spcBef>
              <a:spcAft>
                <a:spcPts val="0"/>
              </a:spcAft>
              <a:buClr>
                <a:srgbClr val="AF242B"/>
              </a:buClr>
              <a:buFont typeface="Noto Sans Symbols"/>
              <a:buNone/>
            </a:pPr>
            <a:r>
              <a:t/>
            </a:r>
            <a:endParaRPr b="0" baseline="0" i="1" sz="1400" u="none" cap="none" strike="noStrike">
              <a:solidFill>
                <a:schemeClr val="dk1"/>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88912" lvl="0" marL="231775" marR="0" rtl="0" algn="l">
              <a:spcBef>
                <a:spcPts val="180"/>
              </a:spcBef>
              <a:spcAft>
                <a:spcPts val="0"/>
              </a:spcAft>
              <a:buClr>
                <a:srgbClr val="AF242B"/>
              </a:buClr>
              <a:buFont typeface="Noto Sans Symbols"/>
              <a:buNone/>
            </a:pPr>
            <a:r>
              <a:t/>
            </a:r>
            <a:endParaRPr b="0" baseline="0" i="0" sz="900" u="none" cap="none" strike="noStrike">
              <a:solidFill>
                <a:schemeClr val="dk1"/>
              </a:solidFill>
              <a:latin typeface="Arial"/>
              <a:ea typeface="Arial"/>
              <a:cs typeface="Arial"/>
              <a:sym typeface="Arial"/>
            </a:endParaRPr>
          </a:p>
          <a:p>
            <a:pPr indent="-231775" lvl="0" marL="23177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Add new user:</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Update current user:</a:t>
            </a:r>
          </a:p>
        </p:txBody>
      </p:sp>
      <p:sp>
        <p:nvSpPr>
          <p:cNvPr id="1696" name="Shape 169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97" name="Shape 169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pic>
        <p:nvPicPr>
          <p:cNvPr id="1698" name="Shape 1698"/>
          <p:cNvPicPr preferRelativeResize="0"/>
          <p:nvPr/>
        </p:nvPicPr>
        <p:blipFill rotWithShape="1">
          <a:blip r:embed="rId3">
            <a:alphaModFix/>
          </a:blip>
          <a:srcRect b="0" l="0" r="0" t="0"/>
          <a:stretch/>
        </p:blipFill>
        <p:spPr>
          <a:xfrm>
            <a:off x="681037" y="1420812"/>
            <a:ext cx="8164511" cy="2120899"/>
          </a:xfrm>
          <a:prstGeom prst="rect">
            <a:avLst/>
          </a:prstGeom>
          <a:noFill/>
          <a:ln cap="flat" cmpd="sng" w="19050">
            <a:solidFill>
              <a:schemeClr val="dk1"/>
            </a:solidFill>
            <a:prstDash val="solid"/>
            <a:miter/>
            <a:headEnd len="med" w="med" type="none"/>
            <a:tailEnd len="med" w="med" type="none"/>
          </a:ln>
        </p:spPr>
      </p:pic>
      <p:pic>
        <p:nvPicPr>
          <p:cNvPr id="1699" name="Shape 1699"/>
          <p:cNvPicPr preferRelativeResize="0"/>
          <p:nvPr/>
        </p:nvPicPr>
        <p:blipFill rotWithShape="1">
          <a:blip r:embed="rId4">
            <a:alphaModFix/>
          </a:blip>
          <a:srcRect b="0" l="0" r="0" t="0"/>
          <a:stretch/>
        </p:blipFill>
        <p:spPr>
          <a:xfrm>
            <a:off x="2579688" y="3748087"/>
            <a:ext cx="6410325" cy="1000125"/>
          </a:xfrm>
          <a:prstGeom prst="rect">
            <a:avLst/>
          </a:prstGeom>
          <a:noFill/>
          <a:ln cap="flat" cmpd="sng" w="19050">
            <a:solidFill>
              <a:schemeClr val="dk1"/>
            </a:solidFill>
            <a:prstDash val="solid"/>
            <a:miter/>
            <a:headEnd len="med" w="med" type="none"/>
            <a:tailEnd len="med" w="med" type="none"/>
          </a:ln>
        </p:spPr>
      </p:pic>
      <p:sp>
        <p:nvSpPr>
          <p:cNvPr id="1700" name="Shape 1700"/>
          <p:cNvSpPr/>
          <p:nvPr/>
        </p:nvSpPr>
        <p:spPr>
          <a:xfrm>
            <a:off x="8188657" y="5964071"/>
            <a:ext cx="801355" cy="757402"/>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pic>
        <p:nvPicPr>
          <p:cNvPr id="1701" name="Shape 1701"/>
          <p:cNvPicPr preferRelativeResize="0"/>
          <p:nvPr/>
        </p:nvPicPr>
        <p:blipFill rotWithShape="1">
          <a:blip r:embed="rId5">
            <a:alphaModFix/>
          </a:blip>
          <a:srcRect b="0" l="0" r="0" t="0"/>
          <a:stretch/>
        </p:blipFill>
        <p:spPr>
          <a:xfrm>
            <a:off x="2574925" y="4921250"/>
            <a:ext cx="6419850" cy="1628775"/>
          </a:xfrm>
          <a:prstGeom prst="rect">
            <a:avLst/>
          </a:prstGeom>
          <a:noFill/>
          <a:ln cap="flat" cmpd="sng" w="19050">
            <a:solidFill>
              <a:schemeClr val="dk1"/>
            </a:solidFill>
            <a:prstDash val="solid"/>
            <a:miter/>
            <a:headEnd len="med" w="med" type="none"/>
            <a:tailEnd len="med" w="med" type="none"/>
          </a:ln>
        </p:spPr>
      </p:pic>
    </p:spTree>
  </p:cSld>
  <p:clrMapOvr>
    <a:masterClrMapping/>
  </p:clrMapOvr>
  <p:transition spd="slow">
    <p:cut/>
  </p:transition>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5" name="Shape 1705"/>
        <p:cNvGrpSpPr/>
        <p:nvPr/>
      </p:nvGrpSpPr>
      <p:grpSpPr>
        <a:xfrm>
          <a:off x="0" y="0"/>
          <a:ext cx="0" cy="0"/>
          <a:chOff x="0" y="0"/>
          <a:chExt cx="0" cy="0"/>
        </a:xfrm>
      </p:grpSpPr>
      <p:sp>
        <p:nvSpPr>
          <p:cNvPr id="1706" name="Shape 170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Questions</a:t>
            </a:r>
          </a:p>
        </p:txBody>
      </p:sp>
      <p:sp>
        <p:nvSpPr>
          <p:cNvPr id="1707" name="Shape 170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pic>
        <p:nvPicPr>
          <p:cNvPr id="1708" name="Shape 1708"/>
          <p:cNvPicPr preferRelativeResize="0"/>
          <p:nvPr/>
        </p:nvPicPr>
        <p:blipFill rotWithShape="1">
          <a:blip r:embed="rId3">
            <a:alphaModFix/>
          </a:blip>
          <a:srcRect b="0" l="0" r="8647" t="17149"/>
          <a:stretch/>
        </p:blipFill>
        <p:spPr>
          <a:xfrm>
            <a:off x="1047750" y="1371600"/>
            <a:ext cx="7048499" cy="4565650"/>
          </a:xfrm>
          <a:prstGeom prst="rect">
            <a:avLst/>
          </a:prstGeom>
          <a:noFill/>
          <a:ln>
            <a:noFill/>
          </a:ln>
        </p:spPr>
      </p:pic>
      <p:sp>
        <p:nvSpPr>
          <p:cNvPr id="1709" name="Shape 1709"/>
          <p:cNvSpPr txBox="1"/>
          <p:nvPr>
            <p:ph idx="12" type="sldNum"/>
          </p:nvPr>
        </p:nvSpPr>
        <p:spPr>
          <a:xfrm>
            <a:off x="-109621" y="6229350"/>
            <a:ext cx="481013"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Accounts Receivable Options Reference Table</a:t>
            </a:r>
          </a:p>
        </p:txBody>
      </p:sp>
      <p:sp>
        <p:nvSpPr>
          <p:cNvPr id="341" name="Shape 341"/>
          <p:cNvSpPr txBox="1"/>
          <p:nvPr>
            <p:ph idx="1" type="body"/>
          </p:nvPr>
        </p:nvSpPr>
        <p:spPr>
          <a:xfrm>
            <a:off x="358971" y="1114648"/>
            <a:ext cx="8697468" cy="110578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Defines the options for Accounts Receivable processing for each Fiscal Year, Receivable Type, Vendor Type combination </a:t>
            </a:r>
          </a:p>
          <a:p>
            <a:pPr indent="-225425" lvl="1" marL="56832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Ex. Dunning creation and administrative/interest/penalty charges application against overdue receivables</a:t>
            </a:r>
          </a:p>
          <a:p>
            <a:pPr indent="-158750" lvl="1" marL="568325" marR="0" rtl="0" algn="l">
              <a:spcBef>
                <a:spcPts val="2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203200" lvl="0" marL="23177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12725" lvl="2" marL="914400"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12725" lvl="2" marL="914400"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12725" lvl="2" marL="914400"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12725" lvl="2" marL="914400"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12725" lvl="2" marL="914400"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12725" lvl="2" marL="914400"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12725" lvl="2" marL="914400"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12725" lvl="2" marL="914400"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12725" lvl="2" marL="914400"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12725" lvl="2" marL="914400"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p:txBody>
      </p:sp>
      <p:sp>
        <p:nvSpPr>
          <p:cNvPr id="342" name="Shape 34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343" name="Shape 343"/>
          <p:cNvSpPr/>
          <p:nvPr/>
        </p:nvSpPr>
        <p:spPr>
          <a:xfrm>
            <a:off x="531627" y="2307266"/>
            <a:ext cx="1329070" cy="1329070"/>
          </a:xfrm>
          <a:prstGeom prst="ellipse">
            <a:avLst/>
          </a:prstGeom>
          <a:solidFill>
            <a:schemeClr val="accen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rgbClr val="404040"/>
                </a:solidFill>
                <a:latin typeface="Arial"/>
                <a:ea typeface="Arial"/>
                <a:cs typeface="Arial"/>
                <a:sym typeface="Arial"/>
              </a:rPr>
              <a:t>Vendor Type</a:t>
            </a:r>
          </a:p>
        </p:txBody>
      </p:sp>
      <p:sp>
        <p:nvSpPr>
          <p:cNvPr id="344" name="Shape 344"/>
          <p:cNvSpPr/>
          <p:nvPr/>
        </p:nvSpPr>
        <p:spPr>
          <a:xfrm>
            <a:off x="1993606" y="2756159"/>
            <a:ext cx="431282" cy="431282"/>
          </a:xfrm>
          <a:prstGeom prst="mathPlus">
            <a:avLst>
              <a:gd fmla="val 23520" name="adj1"/>
            </a:avLst>
          </a:prstGeom>
          <a:solidFill>
            <a:srgbClr val="3C8C92"/>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rgbClr val="404040"/>
              </a:solidFill>
              <a:latin typeface="Arial"/>
              <a:ea typeface="Arial"/>
              <a:cs typeface="Arial"/>
              <a:sym typeface="Arial"/>
            </a:endParaRPr>
          </a:p>
        </p:txBody>
      </p:sp>
      <p:sp>
        <p:nvSpPr>
          <p:cNvPr id="345" name="Shape 345"/>
          <p:cNvSpPr/>
          <p:nvPr/>
        </p:nvSpPr>
        <p:spPr>
          <a:xfrm>
            <a:off x="2557796" y="2307266"/>
            <a:ext cx="1329070" cy="1329070"/>
          </a:xfrm>
          <a:prstGeom prst="ellipse">
            <a:avLst/>
          </a:prstGeom>
          <a:solidFill>
            <a:schemeClr val="accen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rgbClr val="404040"/>
                </a:solidFill>
                <a:latin typeface="Arial"/>
                <a:ea typeface="Arial"/>
                <a:cs typeface="Arial"/>
                <a:sym typeface="Arial"/>
              </a:rPr>
              <a:t>Fiscal Year</a:t>
            </a:r>
          </a:p>
        </p:txBody>
      </p:sp>
      <p:sp>
        <p:nvSpPr>
          <p:cNvPr id="346" name="Shape 346"/>
          <p:cNvSpPr/>
          <p:nvPr/>
        </p:nvSpPr>
        <p:spPr>
          <a:xfrm>
            <a:off x="4019773" y="2756159"/>
            <a:ext cx="431282" cy="431282"/>
          </a:xfrm>
          <a:prstGeom prst="mathPlus">
            <a:avLst>
              <a:gd fmla="val 23520" name="adj1"/>
            </a:avLst>
          </a:prstGeom>
          <a:solidFill>
            <a:srgbClr val="3C8C92"/>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rgbClr val="404040"/>
              </a:solidFill>
              <a:latin typeface="Arial"/>
              <a:ea typeface="Arial"/>
              <a:cs typeface="Arial"/>
              <a:sym typeface="Arial"/>
            </a:endParaRPr>
          </a:p>
        </p:txBody>
      </p:sp>
      <p:sp>
        <p:nvSpPr>
          <p:cNvPr id="347" name="Shape 347"/>
          <p:cNvSpPr/>
          <p:nvPr/>
        </p:nvSpPr>
        <p:spPr>
          <a:xfrm>
            <a:off x="4583964" y="2307266"/>
            <a:ext cx="1329070" cy="1329070"/>
          </a:xfrm>
          <a:prstGeom prst="ellipse">
            <a:avLst/>
          </a:prstGeom>
          <a:solidFill>
            <a:schemeClr val="accen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rgbClr val="404040"/>
                </a:solidFill>
                <a:latin typeface="Arial"/>
                <a:ea typeface="Arial"/>
                <a:cs typeface="Arial"/>
                <a:sym typeface="Arial"/>
              </a:rPr>
              <a:t>Receivable Type</a:t>
            </a:r>
          </a:p>
        </p:txBody>
      </p:sp>
      <p:sp>
        <p:nvSpPr>
          <p:cNvPr id="348" name="Shape 348"/>
          <p:cNvSpPr/>
          <p:nvPr/>
        </p:nvSpPr>
        <p:spPr>
          <a:xfrm>
            <a:off x="6045942" y="2756159"/>
            <a:ext cx="431282" cy="431282"/>
          </a:xfrm>
          <a:prstGeom prst="mathEqual">
            <a:avLst>
              <a:gd fmla="val 23520" name="adj1"/>
              <a:gd fmla="val 11760" name="adj2"/>
            </a:avLst>
          </a:prstGeom>
          <a:solidFill>
            <a:srgbClr val="3C8C92"/>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rgbClr val="404040"/>
              </a:solidFill>
              <a:latin typeface="Arial"/>
              <a:ea typeface="Arial"/>
              <a:cs typeface="Arial"/>
              <a:sym typeface="Arial"/>
            </a:endParaRPr>
          </a:p>
        </p:txBody>
      </p:sp>
      <p:sp>
        <p:nvSpPr>
          <p:cNvPr id="349" name="Shape 349"/>
          <p:cNvSpPr/>
          <p:nvPr/>
        </p:nvSpPr>
        <p:spPr>
          <a:xfrm>
            <a:off x="6610132" y="2307266"/>
            <a:ext cx="1329070" cy="1329070"/>
          </a:xfrm>
          <a:prstGeom prst="ellipse">
            <a:avLst/>
          </a:prstGeom>
          <a:solidFill>
            <a:schemeClr val="accen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rgbClr val="404040"/>
                </a:solidFill>
                <a:latin typeface="Arial"/>
                <a:ea typeface="Arial"/>
                <a:cs typeface="Arial"/>
                <a:sym typeface="Arial"/>
              </a:rPr>
              <a:t>Primary key</a:t>
            </a:r>
          </a:p>
        </p:txBody>
      </p:sp>
      <p:sp>
        <p:nvSpPr>
          <p:cNvPr id="350" name="Shape 350"/>
          <p:cNvSpPr txBox="1"/>
          <p:nvPr/>
        </p:nvSpPr>
        <p:spPr>
          <a:xfrm>
            <a:off x="1769423" y="3955392"/>
            <a:ext cx="3764477" cy="2169825"/>
          </a:xfrm>
          <a:prstGeom prst="rect">
            <a:avLst/>
          </a:prstGeom>
          <a:solidFill>
            <a:schemeClr val="lt1"/>
          </a:solidFill>
          <a:ln cap="flat" cmpd="sng" w="25400">
            <a:solidFill>
              <a:schemeClr val="accent3"/>
            </a:solidFill>
            <a:prstDash val="solid"/>
            <a:round/>
            <a:headEnd len="med" w="med" type="none"/>
            <a:tailEnd len="med" w="med" type="none"/>
          </a:ln>
        </p:spPr>
        <p:txBody>
          <a:bodyPr anchorCtr="0" anchor="t" bIns="45700" lIns="91425" rIns="91425" tIns="45700">
            <a:noAutofit/>
          </a:bodyPr>
          <a:lstStyle/>
          <a:p>
            <a:pPr indent="-3175" lvl="1" marL="117475" marR="0" rtl="0" algn="l">
              <a:spcBef>
                <a:spcPts val="0"/>
              </a:spcBef>
              <a:spcAft>
                <a:spcPts val="0"/>
              </a:spcAft>
              <a:buSzPct val="25000"/>
              <a:buNone/>
            </a:pPr>
            <a:r>
              <a:rPr b="0" baseline="0" i="0" lang="en-US" sz="1500" u="none" cap="none" strike="noStrike">
                <a:solidFill>
                  <a:schemeClr val="dk1"/>
                </a:solidFill>
                <a:latin typeface="Arial"/>
                <a:ea typeface="Arial"/>
                <a:cs typeface="Arial"/>
                <a:sym typeface="Arial"/>
              </a:rPr>
              <a:t>Defines how transactions should be treated in downstream processes   </a:t>
            </a:r>
          </a:p>
          <a:p>
            <a:pPr indent="-288925" lvl="1" marL="403225" marR="0" rtl="0" algn="l">
              <a:spcBef>
                <a:spcPts val="0"/>
              </a:spcBef>
              <a:spcAft>
                <a:spcPts val="0"/>
              </a:spcAft>
              <a:buClr>
                <a:schemeClr val="dk1"/>
              </a:buClr>
              <a:buSzPct val="100000"/>
              <a:buFont typeface="Arial"/>
              <a:buChar char="•"/>
            </a:pPr>
            <a:r>
              <a:rPr b="0" baseline="0" i="0" lang="en-US" sz="1500" u="none" cap="none" strike="noStrike">
                <a:solidFill>
                  <a:schemeClr val="dk1"/>
                </a:solidFill>
                <a:latin typeface="Arial"/>
                <a:ea typeface="Arial"/>
                <a:cs typeface="Arial"/>
                <a:sym typeface="Arial"/>
              </a:rPr>
              <a:t>Configured for each Business Line</a:t>
            </a:r>
          </a:p>
          <a:p>
            <a:pPr indent="-288925" lvl="1" marL="403225" marR="0" rtl="0" algn="l">
              <a:spcBef>
                <a:spcPts val="0"/>
              </a:spcBef>
              <a:spcAft>
                <a:spcPts val="0"/>
              </a:spcAft>
              <a:buClr>
                <a:schemeClr val="dk1"/>
              </a:buClr>
              <a:buSzPct val="100000"/>
              <a:buFont typeface="Arial"/>
              <a:buChar char="•"/>
            </a:pPr>
            <a:r>
              <a:rPr b="0" baseline="0" i="0" lang="en-US" sz="1500" u="none" cap="none" strike="noStrike">
                <a:solidFill>
                  <a:schemeClr val="dk1"/>
                </a:solidFill>
                <a:latin typeface="Arial"/>
                <a:ea typeface="Arial"/>
                <a:cs typeface="Arial"/>
                <a:sym typeface="Arial"/>
              </a:rPr>
              <a:t>Billing Receivable Types: unique values for IPAC vs non-IPAC</a:t>
            </a:r>
          </a:p>
          <a:p>
            <a:pPr indent="-288925" lvl="1" marL="403225" marR="0" rtl="0" algn="l">
              <a:spcBef>
                <a:spcPts val="0"/>
              </a:spcBef>
              <a:spcAft>
                <a:spcPts val="0"/>
              </a:spcAft>
              <a:buClr>
                <a:schemeClr val="dk1"/>
              </a:buClr>
              <a:buSzPct val="100000"/>
              <a:buFont typeface="Arial"/>
              <a:buChar char="•"/>
            </a:pPr>
            <a:r>
              <a:rPr b="0" baseline="0" i="0" lang="en-US" sz="1500" u="none" cap="none" strike="noStrike">
                <a:solidFill>
                  <a:schemeClr val="dk1"/>
                </a:solidFill>
                <a:latin typeface="Arial"/>
                <a:ea typeface="Arial"/>
                <a:cs typeface="Arial"/>
                <a:sym typeface="Arial"/>
              </a:rPr>
              <a:t>Examples:</a:t>
            </a:r>
          </a:p>
          <a:p>
            <a:pPr indent="-288925" lvl="2" marL="860425" marR="0" rtl="0" algn="l">
              <a:spcBef>
                <a:spcPts val="0"/>
              </a:spcBef>
              <a:spcAft>
                <a:spcPts val="0"/>
              </a:spcAft>
              <a:buClr>
                <a:schemeClr val="dk1"/>
              </a:buClr>
              <a:buSzPct val="100000"/>
              <a:buFont typeface="Arial"/>
              <a:buChar char="•"/>
            </a:pPr>
            <a:r>
              <a:rPr b="0" baseline="0" i="0" lang="en-US" sz="1500" u="none" cap="none" strike="noStrike">
                <a:solidFill>
                  <a:schemeClr val="dk1"/>
                </a:solidFill>
                <a:latin typeface="Arial"/>
                <a:ea typeface="Arial"/>
                <a:cs typeface="Arial"/>
                <a:sym typeface="Arial"/>
              </a:rPr>
              <a:t>Count/frequency of dunning</a:t>
            </a:r>
          </a:p>
          <a:p>
            <a:pPr indent="-288925" lvl="2" marL="860425" marR="0" rtl="0" algn="l">
              <a:spcBef>
                <a:spcPts val="0"/>
              </a:spcBef>
              <a:spcAft>
                <a:spcPts val="0"/>
              </a:spcAft>
              <a:buClr>
                <a:schemeClr val="dk1"/>
              </a:buClr>
              <a:buSzPct val="100000"/>
              <a:buFont typeface="Arial"/>
              <a:buChar char="•"/>
            </a:pPr>
            <a:r>
              <a:rPr b="0" baseline="0" i="0" lang="en-US" sz="1500" u="none" cap="none" strike="noStrike">
                <a:solidFill>
                  <a:schemeClr val="dk1"/>
                </a:solidFill>
                <a:latin typeface="Arial"/>
                <a:ea typeface="Arial"/>
                <a:cs typeface="Arial"/>
                <a:sym typeface="Arial"/>
              </a:rPr>
              <a:t>Overdue charge assessment</a:t>
            </a:r>
          </a:p>
          <a:p>
            <a:pPr indent="-288925" lvl="2" marL="860425" marR="0" rtl="0" algn="l">
              <a:spcBef>
                <a:spcPts val="0"/>
              </a:spcBef>
              <a:spcAft>
                <a:spcPts val="0"/>
              </a:spcAft>
              <a:buClr>
                <a:schemeClr val="dk1"/>
              </a:buClr>
              <a:buSzPct val="100000"/>
              <a:buFont typeface="Arial"/>
              <a:buChar char="•"/>
            </a:pPr>
            <a:r>
              <a:rPr b="0" baseline="0" i="0" lang="en-US" sz="1500" u="none" cap="none" strike="noStrike">
                <a:solidFill>
                  <a:schemeClr val="dk1"/>
                </a:solidFill>
                <a:latin typeface="Arial"/>
                <a:ea typeface="Arial"/>
                <a:cs typeface="Arial"/>
                <a:sym typeface="Arial"/>
              </a:rPr>
              <a:t>Referral Selection criteria</a:t>
            </a:r>
          </a:p>
        </p:txBody>
      </p:sp>
      <p:sp>
        <p:nvSpPr>
          <p:cNvPr id="351" name="Shape 351"/>
          <p:cNvSpPr txBox="1"/>
          <p:nvPr/>
        </p:nvSpPr>
        <p:spPr>
          <a:xfrm>
            <a:off x="512422" y="6097041"/>
            <a:ext cx="6399016" cy="738664"/>
          </a:xfrm>
          <a:prstGeom prst="rect">
            <a:avLst/>
          </a:prstGeom>
          <a:noFill/>
          <a:ln>
            <a:noFill/>
          </a:ln>
        </p:spPr>
        <p:txBody>
          <a:bodyPr anchorCtr="0" anchor="t" bIns="45700" lIns="91425" rIns="91425" tIns="45700">
            <a:noAutofit/>
          </a:bodyPr>
          <a:lstStyle/>
          <a:p>
            <a:pPr indent="0" lvl="3" marL="0" marR="0" rtl="0" algn="l">
              <a:spcBef>
                <a:spcPts val="0"/>
              </a:spcBef>
              <a:spcAft>
                <a:spcPts val="0"/>
              </a:spcAft>
              <a:buClr>
                <a:schemeClr val="dk1"/>
              </a:buClr>
              <a:buSzPct val="25000"/>
              <a:buFont typeface="Noto Sans Symbols"/>
              <a:buNone/>
            </a:pPr>
            <a:r>
              <a:rPr b="1" baseline="0" i="1" lang="en-US" sz="1400" u="none" cap="none" strike="noStrike">
                <a:solidFill>
                  <a:schemeClr val="dk1"/>
                </a:solidFill>
                <a:latin typeface="Arial"/>
                <a:ea typeface="Arial"/>
                <a:cs typeface="Arial"/>
                <a:sym typeface="Arial"/>
              </a:rPr>
              <a:t>Note</a:t>
            </a:r>
            <a:r>
              <a:rPr b="0" baseline="0" i="1" lang="en-US" sz="1400" u="none" cap="none" strike="noStrike">
                <a:solidFill>
                  <a:schemeClr val="dk1"/>
                </a:solidFill>
                <a:latin typeface="Arial"/>
                <a:ea typeface="Arial"/>
                <a:cs typeface="Arial"/>
                <a:sym typeface="Arial"/>
              </a:rPr>
              <a:t>: The “Primary Key” is the combination of Rec Type, Fiscal Year, and Vendor Type that make each record unique but there is no field called “Primary Key” in the AR Options Reference Table.</a:t>
            </a:r>
          </a:p>
        </p:txBody>
      </p:sp>
      <p:sp>
        <p:nvSpPr>
          <p:cNvPr id="352" name="Shape 352"/>
          <p:cNvSpPr/>
          <p:nvPr/>
        </p:nvSpPr>
        <p:spPr>
          <a:xfrm rot="5400000">
            <a:off x="3313300" y="2291309"/>
            <a:ext cx="392783" cy="3147871"/>
          </a:xfrm>
          <a:prstGeom prst="leftBrace">
            <a:avLst>
              <a:gd fmla="val 59765" name="adj1"/>
              <a:gd fmla="val 50000" name="adj2"/>
            </a:avLst>
          </a:prstGeom>
          <a:no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353" name="Shape 353"/>
          <p:cNvSpPr/>
          <p:nvPr/>
        </p:nvSpPr>
        <p:spPr>
          <a:xfrm rot="5400000">
            <a:off x="7345200" y="2526427"/>
            <a:ext cx="392783" cy="2663458"/>
          </a:xfrm>
          <a:prstGeom prst="leftBrace">
            <a:avLst>
              <a:gd fmla="val 59765" name="adj1"/>
              <a:gd fmla="val 50000" name="adj2"/>
            </a:avLst>
          </a:prstGeom>
          <a:no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354" name="Shape 354"/>
          <p:cNvSpPr txBox="1"/>
          <p:nvPr/>
        </p:nvSpPr>
        <p:spPr>
          <a:xfrm>
            <a:off x="6305557" y="3916548"/>
            <a:ext cx="2663458" cy="2169825"/>
          </a:xfrm>
          <a:prstGeom prst="rect">
            <a:avLst/>
          </a:prstGeom>
          <a:solidFill>
            <a:schemeClr val="lt1"/>
          </a:solidFill>
          <a:ln cap="flat" cmpd="sng" w="25400">
            <a:solidFill>
              <a:schemeClr val="accent3"/>
            </a:solidFill>
            <a:prstDash val="solid"/>
            <a:round/>
            <a:headEnd len="med" w="med" type="none"/>
            <a:tailEnd len="med" w="med" type="none"/>
          </a:ln>
        </p:spPr>
        <p:txBody>
          <a:bodyPr anchorCtr="0" anchor="t" bIns="45700" lIns="91425" rIns="91425" tIns="45700">
            <a:noAutofit/>
          </a:bodyPr>
          <a:lstStyle/>
          <a:p>
            <a:pPr indent="0" lvl="1" marL="0" marR="0" rtl="0" algn="l">
              <a:spcBef>
                <a:spcPts val="0"/>
              </a:spcBef>
              <a:spcAft>
                <a:spcPts val="0"/>
              </a:spcAft>
              <a:buSzPct val="25000"/>
              <a:buNone/>
            </a:pPr>
            <a:r>
              <a:rPr b="0" baseline="0" i="0" lang="en-US" sz="1500" u="none" cap="none" strike="noStrike">
                <a:solidFill>
                  <a:schemeClr val="dk1"/>
                </a:solidFill>
                <a:latin typeface="Arial"/>
                <a:ea typeface="Arial"/>
                <a:cs typeface="Arial"/>
                <a:sym typeface="Arial"/>
              </a:rPr>
              <a:t>Identifies the type of vendor: </a:t>
            </a:r>
          </a:p>
          <a:p>
            <a:pPr indent="-285750" lvl="1" marL="285750" marR="0" rtl="0" algn="l">
              <a:spcBef>
                <a:spcPts val="0"/>
              </a:spcBef>
              <a:spcAft>
                <a:spcPts val="0"/>
              </a:spcAft>
              <a:buClr>
                <a:schemeClr val="dk1"/>
              </a:buClr>
              <a:buSzPct val="100000"/>
              <a:buFont typeface="Arial"/>
              <a:buChar char="•"/>
            </a:pPr>
            <a:r>
              <a:rPr b="0" baseline="0" i="0" lang="en-US" sz="1500" u="none" cap="none" strike="noStrike">
                <a:solidFill>
                  <a:schemeClr val="dk1"/>
                </a:solidFill>
                <a:latin typeface="Arial"/>
                <a:ea typeface="Arial"/>
                <a:cs typeface="Arial"/>
                <a:sym typeface="Arial"/>
              </a:rPr>
              <a:t>Federal Government </a:t>
            </a:r>
          </a:p>
          <a:p>
            <a:pPr indent="-285750" lvl="1" marL="285750" marR="0" rtl="0" algn="l">
              <a:spcBef>
                <a:spcPts val="0"/>
              </a:spcBef>
              <a:spcAft>
                <a:spcPts val="0"/>
              </a:spcAft>
              <a:buClr>
                <a:schemeClr val="dk1"/>
              </a:buClr>
              <a:buSzPct val="100000"/>
              <a:buFont typeface="Arial"/>
              <a:buChar char="•"/>
            </a:pPr>
            <a:r>
              <a:rPr b="0" baseline="0" i="0" lang="en-US" sz="1500" u="none" cap="none" strike="noStrike">
                <a:solidFill>
                  <a:schemeClr val="dk1"/>
                </a:solidFill>
                <a:latin typeface="Arial"/>
                <a:ea typeface="Arial"/>
                <a:cs typeface="Arial"/>
                <a:sym typeface="Arial"/>
              </a:rPr>
              <a:t>Commercial</a:t>
            </a:r>
          </a:p>
          <a:p>
            <a:pPr indent="-285750" lvl="1" marL="285750" marR="0" rtl="0" algn="l">
              <a:spcBef>
                <a:spcPts val="0"/>
              </a:spcBef>
              <a:spcAft>
                <a:spcPts val="0"/>
              </a:spcAft>
              <a:buClr>
                <a:schemeClr val="dk1"/>
              </a:buClr>
              <a:buSzPct val="100000"/>
              <a:buFont typeface="Arial"/>
              <a:buChar char="•"/>
            </a:pPr>
            <a:r>
              <a:rPr b="0" baseline="0" i="0" lang="en-US" sz="1500" u="none" cap="none" strike="noStrike">
                <a:solidFill>
                  <a:schemeClr val="dk1"/>
                </a:solidFill>
                <a:latin typeface="Arial"/>
                <a:ea typeface="Arial"/>
                <a:cs typeface="Arial"/>
                <a:sym typeface="Arial"/>
              </a:rPr>
              <a:t>DC Government</a:t>
            </a:r>
          </a:p>
          <a:p>
            <a:pPr indent="-285750" lvl="1" marL="285750" marR="0" rtl="0" algn="l">
              <a:spcBef>
                <a:spcPts val="0"/>
              </a:spcBef>
              <a:spcAft>
                <a:spcPts val="0"/>
              </a:spcAft>
              <a:buClr>
                <a:schemeClr val="dk1"/>
              </a:buClr>
              <a:buSzPct val="100000"/>
              <a:buFont typeface="Arial"/>
              <a:buChar char="•"/>
            </a:pPr>
            <a:r>
              <a:rPr b="0" baseline="0" i="0" lang="en-US" sz="1500" u="none" cap="none" strike="noStrike">
                <a:solidFill>
                  <a:schemeClr val="dk1"/>
                </a:solidFill>
                <a:latin typeface="Arial"/>
                <a:ea typeface="Arial"/>
                <a:cs typeface="Arial"/>
                <a:sym typeface="Arial"/>
              </a:rPr>
              <a:t>Employee</a:t>
            </a:r>
          </a:p>
          <a:p>
            <a:pPr indent="-285750" lvl="1" marL="285750" marR="0" rtl="0" algn="l">
              <a:spcBef>
                <a:spcPts val="0"/>
              </a:spcBef>
              <a:spcAft>
                <a:spcPts val="0"/>
              </a:spcAft>
              <a:buClr>
                <a:schemeClr val="dk1"/>
              </a:buClr>
              <a:buSzPct val="100000"/>
              <a:buFont typeface="Arial"/>
              <a:buChar char="•"/>
            </a:pPr>
            <a:r>
              <a:rPr b="0" baseline="0" i="0" lang="en-US" sz="1500" u="none" cap="none" strike="noStrike">
                <a:solidFill>
                  <a:schemeClr val="dk1"/>
                </a:solidFill>
                <a:latin typeface="Arial"/>
                <a:ea typeface="Arial"/>
                <a:cs typeface="Arial"/>
                <a:sym typeface="Arial"/>
              </a:rPr>
              <a:t>Commercial </a:t>
            </a:r>
          </a:p>
          <a:p>
            <a:pPr indent="-285750" lvl="1" marL="285750" marR="0" rtl="0" algn="l">
              <a:spcBef>
                <a:spcPts val="0"/>
              </a:spcBef>
              <a:spcAft>
                <a:spcPts val="0"/>
              </a:spcAft>
              <a:buClr>
                <a:schemeClr val="dk1"/>
              </a:buClr>
              <a:buSzPct val="100000"/>
              <a:buFont typeface="Arial"/>
              <a:buChar char="•"/>
            </a:pPr>
            <a:r>
              <a:rPr b="0" baseline="0" i="0" lang="en-US" sz="1500" u="none" cap="none" strike="noStrike">
                <a:solidFill>
                  <a:schemeClr val="dk1"/>
                </a:solidFill>
                <a:latin typeface="Arial"/>
                <a:ea typeface="Arial"/>
                <a:cs typeface="Arial"/>
                <a:sym typeface="Arial"/>
              </a:rPr>
              <a:t>State &amp; Local Government</a:t>
            </a:r>
          </a:p>
          <a:p>
            <a:pPr indent="-285750" lvl="1" marL="285750" marR="0" rtl="0" algn="l">
              <a:spcBef>
                <a:spcPts val="0"/>
              </a:spcBef>
              <a:spcAft>
                <a:spcPts val="0"/>
              </a:spcAft>
              <a:buClr>
                <a:schemeClr val="dk1"/>
              </a:buClr>
              <a:buSzPct val="100000"/>
              <a:buFont typeface="Arial"/>
              <a:buChar char="•"/>
            </a:pPr>
            <a:r>
              <a:rPr b="0" baseline="0" i="0" lang="en-US" sz="1500" u="none" cap="none" strike="noStrike">
                <a:solidFill>
                  <a:schemeClr val="dk1"/>
                </a:solidFill>
                <a:latin typeface="Arial"/>
                <a:ea typeface="Arial"/>
                <a:cs typeface="Arial"/>
                <a:sym typeface="Arial"/>
              </a:rPr>
              <a:t>Foreign Commercial</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Accounts Receivable Options Reference Table</a:t>
            </a:r>
          </a:p>
        </p:txBody>
      </p:sp>
      <p:sp>
        <p:nvSpPr>
          <p:cNvPr id="360" name="Shape 36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361" name="Shape 36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362" name="Shape 362"/>
          <p:cNvSpPr/>
          <p:nvPr/>
        </p:nvSpPr>
        <p:spPr>
          <a:xfrm>
            <a:off x="499729" y="2562448"/>
            <a:ext cx="1786270" cy="202017"/>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363" name="Shape 363"/>
          <p:cNvSpPr/>
          <p:nvPr/>
        </p:nvSpPr>
        <p:spPr>
          <a:xfrm>
            <a:off x="499729" y="2289383"/>
            <a:ext cx="2156874" cy="181673"/>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pic>
        <p:nvPicPr>
          <p:cNvPr id="364" name="Shape 364"/>
          <p:cNvPicPr preferRelativeResize="0"/>
          <p:nvPr/>
        </p:nvPicPr>
        <p:blipFill rotWithShape="1">
          <a:blip r:embed="rId3">
            <a:alphaModFix/>
          </a:blip>
          <a:srcRect b="0" l="0" r="0" t="0"/>
          <a:stretch/>
        </p:blipFill>
        <p:spPr>
          <a:xfrm>
            <a:off x="1392865" y="1470126"/>
            <a:ext cx="6282973" cy="4945253"/>
          </a:xfrm>
          <a:prstGeom prst="rect">
            <a:avLst/>
          </a:prstGeom>
          <a:noFill/>
          <a:ln>
            <a:noFill/>
          </a:ln>
        </p:spPr>
      </p:pic>
      <p:sp>
        <p:nvSpPr>
          <p:cNvPr id="365" name="Shape 365"/>
          <p:cNvSpPr/>
          <p:nvPr/>
        </p:nvSpPr>
        <p:spPr>
          <a:xfrm>
            <a:off x="196850" y="1051025"/>
            <a:ext cx="8750299" cy="457200"/>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1" lang="en-US" sz="2000" u="none" cap="none" strike="noStrike">
                <a:solidFill>
                  <a:schemeClr val="dk1"/>
                </a:solidFill>
                <a:latin typeface="Arial"/>
                <a:ea typeface="Arial"/>
                <a:cs typeface="Arial"/>
                <a:sym typeface="Arial"/>
              </a:rPr>
              <a:t>Reference &gt; Accounts Receivable &gt; Accounts Receivable Options</a:t>
            </a:r>
          </a:p>
          <a:p>
            <a:pPr indent="-231775" lvl="0" marL="231775" marR="0" rtl="0" algn="l">
              <a:spcBef>
                <a:spcPts val="120"/>
              </a:spcBef>
              <a:spcAft>
                <a:spcPts val="0"/>
              </a:spcAft>
              <a:buClr>
                <a:srgbClr val="AF242B"/>
              </a:buClr>
              <a:buFont typeface="Noto Sans Symbols"/>
              <a:buNone/>
            </a:pPr>
            <a:r>
              <a:t/>
            </a:r>
            <a:endParaRPr b="0" baseline="0" i="1" sz="600" u="none" cap="none" strike="noStrike">
              <a:solidFill>
                <a:schemeClr val="dk1"/>
              </a:solidFill>
              <a:latin typeface="Arial"/>
              <a:ea typeface="Arial"/>
              <a:cs typeface="Arial"/>
              <a:sym typeface="Arial"/>
            </a:endParaRPr>
          </a:p>
          <a:p>
            <a:pPr indent="-120650" lvl="1" marL="568325" marR="0" rtl="0" algn="l">
              <a:spcBef>
                <a:spcPts val="440"/>
              </a:spcBef>
              <a:spcAft>
                <a:spcPts val="0"/>
              </a:spcAft>
              <a:buClr>
                <a:srgbClr val="AF242B"/>
              </a:buClr>
              <a:buFont typeface="Noto Sans Symbols"/>
              <a:buNone/>
            </a:pPr>
            <a:r>
              <a:t/>
            </a:r>
            <a:endParaRPr b="0" baseline="0" i="0" sz="2200" u="sng"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pic>
        <p:nvPicPr>
          <p:cNvPr id="370" name="Shape 370"/>
          <p:cNvPicPr preferRelativeResize="0"/>
          <p:nvPr/>
        </p:nvPicPr>
        <p:blipFill rotWithShape="1">
          <a:blip r:embed="rId3">
            <a:alphaModFix/>
          </a:blip>
          <a:srcRect b="0" l="0" r="664" t="0"/>
          <a:stretch/>
        </p:blipFill>
        <p:spPr>
          <a:xfrm>
            <a:off x="455612" y="2479578"/>
            <a:ext cx="8628513" cy="2127009"/>
          </a:xfrm>
          <a:prstGeom prst="rect">
            <a:avLst/>
          </a:prstGeom>
          <a:noFill/>
          <a:ln>
            <a:noFill/>
          </a:ln>
        </p:spPr>
      </p:pic>
      <p:sp>
        <p:nvSpPr>
          <p:cNvPr id="371" name="Shape 371"/>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Accounts Receivable Options Reference Table</a:t>
            </a:r>
          </a:p>
        </p:txBody>
      </p:sp>
      <p:sp>
        <p:nvSpPr>
          <p:cNvPr id="372" name="Shape 372"/>
          <p:cNvSpPr txBox="1"/>
          <p:nvPr>
            <p:ph idx="1" type="body"/>
          </p:nvPr>
        </p:nvSpPr>
        <p:spPr>
          <a:xfrm>
            <a:off x="770858" y="4975523"/>
            <a:ext cx="2190307" cy="913589"/>
          </a:xfrm>
          <a:prstGeom prst="rect">
            <a:avLst/>
          </a:prstGeom>
          <a:noFill/>
          <a:ln cap="flat" cmpd="sng" w="9525">
            <a:solidFill>
              <a:srgbClr val="3C8C92"/>
            </a:solidFill>
            <a:prstDash val="dash"/>
            <a:round/>
            <a:headEnd len="med" w="med" type="none"/>
            <a:tailEnd len="med" w="med" type="none"/>
          </a:ln>
        </p:spPr>
        <p:txBody>
          <a:bodyPr anchorCtr="0" anchor="t" bIns="45700" lIns="91425" rIns="91425" tIns="45700">
            <a:noAutofit/>
          </a:bodyPr>
          <a:lstStyle/>
          <a:p>
            <a:pPr indent="-9525" lvl="0" marL="9525" marR="0" rtl="0" algn="l">
              <a:spcBef>
                <a:spcPts val="0"/>
              </a:spcBef>
              <a:spcAft>
                <a:spcPts val="0"/>
              </a:spcAft>
              <a:buClr>
                <a:srgbClr val="AF242B"/>
              </a:buClr>
              <a:buSzPct val="25000"/>
              <a:buFont typeface="Noto Sans Symbols"/>
              <a:buNone/>
            </a:pPr>
            <a:r>
              <a:rPr b="1" baseline="0" i="0" lang="en-US" sz="1400" u="none" cap="none" strike="noStrike">
                <a:solidFill>
                  <a:schemeClr val="dk1"/>
                </a:solidFill>
                <a:latin typeface="Arial"/>
                <a:ea typeface="Arial"/>
                <a:cs typeface="Arial"/>
                <a:sym typeface="Arial"/>
              </a:rPr>
              <a:t>Text Code: </a:t>
            </a:r>
            <a:r>
              <a:rPr b="0" baseline="0" i="0" lang="en-US" sz="1400" u="none" cap="none" strike="noStrike">
                <a:solidFill>
                  <a:schemeClr val="dk1"/>
                </a:solidFill>
                <a:latin typeface="Arial"/>
                <a:ea typeface="Arial"/>
                <a:cs typeface="Arial"/>
                <a:sym typeface="Arial"/>
              </a:rPr>
              <a:t>Pre-defined text to be included on the printed bill (configured value defaults on BDs)</a:t>
            </a:r>
          </a:p>
        </p:txBody>
      </p:sp>
      <p:sp>
        <p:nvSpPr>
          <p:cNvPr id="373" name="Shape 37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374" name="Shape 374"/>
          <p:cNvSpPr txBox="1"/>
          <p:nvPr/>
        </p:nvSpPr>
        <p:spPr>
          <a:xfrm>
            <a:off x="3305151" y="4970833"/>
            <a:ext cx="2311879" cy="1169551"/>
          </a:xfrm>
          <a:prstGeom prst="rect">
            <a:avLst/>
          </a:prstGeom>
          <a:noFill/>
          <a:ln cap="flat" cmpd="sng" w="9525">
            <a:solidFill>
              <a:srgbClr val="3C8C92"/>
            </a:solidFill>
            <a:prstDash val="dash"/>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400" u="none" cap="none" strike="noStrike">
                <a:solidFill>
                  <a:schemeClr val="dk1"/>
                </a:solidFill>
                <a:latin typeface="Arial"/>
                <a:ea typeface="Arial"/>
                <a:cs typeface="Arial"/>
                <a:sym typeface="Arial"/>
              </a:rPr>
              <a:t>Write-off Type </a:t>
            </a:r>
            <a:r>
              <a:rPr b="0" baseline="0" i="0" lang="en-US" sz="1400" u="none" cap="none" strike="noStrike">
                <a:solidFill>
                  <a:schemeClr val="dk1"/>
                </a:solidFill>
                <a:latin typeface="Arial"/>
                <a:ea typeface="Arial"/>
                <a:cs typeface="Arial"/>
                <a:sym typeface="Arial"/>
              </a:rPr>
              <a:t>to be associated with billings using the Receivable Type /Vendor Type (configured valued defaults on BDs)</a:t>
            </a:r>
          </a:p>
        </p:txBody>
      </p:sp>
      <p:sp>
        <p:nvSpPr>
          <p:cNvPr id="375" name="Shape 375"/>
          <p:cNvSpPr txBox="1"/>
          <p:nvPr/>
        </p:nvSpPr>
        <p:spPr>
          <a:xfrm>
            <a:off x="6027003" y="4961105"/>
            <a:ext cx="2339161" cy="954106"/>
          </a:xfrm>
          <a:prstGeom prst="rect">
            <a:avLst/>
          </a:prstGeom>
          <a:noFill/>
          <a:ln cap="flat" cmpd="sng" w="9525">
            <a:solidFill>
              <a:srgbClr val="3C8C92"/>
            </a:solidFill>
            <a:prstDash val="dash"/>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400" u="none" cap="none" strike="noStrike">
                <a:solidFill>
                  <a:schemeClr val="dk1"/>
                </a:solidFill>
                <a:latin typeface="Arial"/>
                <a:ea typeface="Arial"/>
                <a:cs typeface="Arial"/>
                <a:sym typeface="Arial"/>
              </a:rPr>
              <a:t>Reopen Bills: </a:t>
            </a:r>
            <a:r>
              <a:rPr b="0" baseline="0" i="0" lang="en-US" sz="1400" u="none" cap="none" strike="noStrike">
                <a:solidFill>
                  <a:schemeClr val="dk1"/>
                </a:solidFill>
                <a:latin typeface="Arial"/>
                <a:ea typeface="Arial"/>
                <a:cs typeface="Arial"/>
                <a:sym typeface="Arial"/>
              </a:rPr>
              <a:t>Determines whether a referenced bill should be reopened by a referencing transaction</a:t>
            </a:r>
          </a:p>
        </p:txBody>
      </p:sp>
      <p:sp>
        <p:nvSpPr>
          <p:cNvPr id="376" name="Shape 376"/>
          <p:cNvSpPr txBox="1"/>
          <p:nvPr/>
        </p:nvSpPr>
        <p:spPr>
          <a:xfrm>
            <a:off x="1565798" y="6216376"/>
            <a:ext cx="6322154" cy="523219"/>
          </a:xfrm>
          <a:prstGeom prst="rect">
            <a:avLst/>
          </a:prstGeom>
          <a:noFill/>
          <a:ln>
            <a:noFill/>
          </a:ln>
        </p:spPr>
        <p:txBody>
          <a:bodyPr anchorCtr="0" anchor="t" bIns="45700" lIns="91425" rIns="91425" tIns="45700">
            <a:noAutofit/>
          </a:bodyPr>
          <a:lstStyle/>
          <a:p>
            <a:pPr indent="0" lvl="1" marL="0" marR="0" rtl="0" algn="l">
              <a:spcBef>
                <a:spcPts val="0"/>
              </a:spcBef>
              <a:spcAft>
                <a:spcPts val="0"/>
              </a:spcAft>
              <a:buClr>
                <a:schemeClr val="dk1"/>
              </a:buClr>
              <a:buSzPct val="25000"/>
              <a:buFont typeface="Noto Sans Symbols"/>
              <a:buNone/>
            </a:pPr>
            <a:r>
              <a:rPr b="1" baseline="0" i="1" lang="en-US" sz="1400" u="none" cap="none" strike="noStrike">
                <a:solidFill>
                  <a:schemeClr val="dk1"/>
                </a:solidFill>
                <a:latin typeface="Arial"/>
                <a:ea typeface="Arial"/>
                <a:cs typeface="Arial"/>
                <a:sym typeface="Arial"/>
              </a:rPr>
              <a:t>Note</a:t>
            </a:r>
            <a:r>
              <a:rPr b="0" baseline="0" i="1" lang="en-US" sz="1400" u="none" cap="none" strike="noStrike">
                <a:solidFill>
                  <a:schemeClr val="dk1"/>
                </a:solidFill>
                <a:latin typeface="Arial"/>
                <a:ea typeface="Arial"/>
                <a:cs typeface="Arial"/>
                <a:sym typeface="Arial"/>
              </a:rPr>
              <a:t>: The Statement Days, Debt Appeal Days, and Debt Account Default Payment Threshold Amount fields are not used in BAAR Phase 3</a:t>
            </a:r>
          </a:p>
        </p:txBody>
      </p:sp>
      <p:cxnSp>
        <p:nvCxnSpPr>
          <p:cNvPr id="377" name="Shape 377"/>
          <p:cNvCxnSpPr/>
          <p:nvPr/>
        </p:nvCxnSpPr>
        <p:spPr>
          <a:xfrm flipH="1">
            <a:off x="2509737" y="3645567"/>
            <a:ext cx="1268178" cy="1325265"/>
          </a:xfrm>
          <a:prstGeom prst="straightConnector1">
            <a:avLst/>
          </a:prstGeom>
          <a:solidFill>
            <a:srgbClr val="ED171F"/>
          </a:solidFill>
          <a:ln cap="flat" cmpd="sng" w="19050">
            <a:solidFill>
              <a:srgbClr val="3C8C92"/>
            </a:solidFill>
            <a:prstDash val="solid"/>
            <a:round/>
            <a:headEnd len="med" w="med" type="none"/>
            <a:tailEnd len="lg" w="lg" type="stealth"/>
          </a:ln>
        </p:spPr>
      </p:cxnSp>
      <p:cxnSp>
        <p:nvCxnSpPr>
          <p:cNvPr id="378" name="Shape 378"/>
          <p:cNvCxnSpPr/>
          <p:nvPr/>
        </p:nvCxnSpPr>
        <p:spPr>
          <a:xfrm>
            <a:off x="4454016" y="4466817"/>
            <a:ext cx="0" cy="504016"/>
          </a:xfrm>
          <a:prstGeom prst="straightConnector1">
            <a:avLst/>
          </a:prstGeom>
          <a:solidFill>
            <a:srgbClr val="ED171F"/>
          </a:solidFill>
          <a:ln cap="flat" cmpd="sng" w="19050">
            <a:solidFill>
              <a:srgbClr val="3C8C92"/>
            </a:solidFill>
            <a:prstDash val="solid"/>
            <a:round/>
            <a:headEnd len="med" w="med" type="none"/>
            <a:tailEnd len="lg" w="lg" type="stealth"/>
          </a:ln>
        </p:spPr>
      </p:cxnSp>
      <p:cxnSp>
        <p:nvCxnSpPr>
          <p:cNvPr id="379" name="Shape 379"/>
          <p:cNvCxnSpPr/>
          <p:nvPr/>
        </p:nvCxnSpPr>
        <p:spPr>
          <a:xfrm flipH="1">
            <a:off x="6605080" y="4127157"/>
            <a:ext cx="686056" cy="833947"/>
          </a:xfrm>
          <a:prstGeom prst="straightConnector1">
            <a:avLst/>
          </a:prstGeom>
          <a:solidFill>
            <a:srgbClr val="ED171F"/>
          </a:solidFill>
          <a:ln cap="flat" cmpd="sng" w="19050">
            <a:solidFill>
              <a:srgbClr val="3C8C92"/>
            </a:solidFill>
            <a:prstDash val="solid"/>
            <a:round/>
            <a:headEnd len="med" w="med" type="none"/>
            <a:tailEnd len="lg" w="lg" type="stealth"/>
          </a:ln>
        </p:spPr>
      </p:cxnSp>
      <p:sp>
        <p:nvSpPr>
          <p:cNvPr id="380" name="Shape 380"/>
          <p:cNvSpPr/>
          <p:nvPr/>
        </p:nvSpPr>
        <p:spPr>
          <a:xfrm>
            <a:off x="2297813" y="1201475"/>
            <a:ext cx="6202910" cy="1020725"/>
          </a:xfrm>
          <a:custGeom>
            <a:pathLst>
              <a:path extrusionOk="0" h="120000" w="120000">
                <a:moveTo>
                  <a:pt x="0" y="0"/>
                </a:moveTo>
                <a:lnTo>
                  <a:pt x="120000" y="0"/>
                </a:lnTo>
                <a:lnTo>
                  <a:pt x="120000" y="120000"/>
                </a:lnTo>
                <a:lnTo>
                  <a:pt x="0" y="120000"/>
                </a:lnTo>
                <a:close/>
              </a:path>
              <a:path extrusionOk="0" fill="none" h="120000" w="120000">
                <a:moveTo>
                  <a:pt x="-2959" y="0"/>
                </a:moveTo>
                <a:close/>
                <a:lnTo>
                  <a:pt x="-2959" y="120000"/>
                </a:lnTo>
              </a:path>
              <a:path extrusionOk="0" fill="none" h="120000" w="120000">
                <a:moveTo>
                  <a:pt x="-2959" y="22500"/>
                </a:moveTo>
                <a:lnTo>
                  <a:pt x="-10377" y="22500"/>
                </a:lnTo>
                <a:lnTo>
                  <a:pt x="-23610" y="140319"/>
                </a:lnTo>
              </a:path>
            </a:pathLst>
          </a:custGeom>
          <a:solidFill>
            <a:schemeClr val="lt1"/>
          </a:solid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1400" u="none" cap="none" strike="noStrike">
                <a:solidFill>
                  <a:schemeClr val="dk1"/>
                </a:solidFill>
                <a:latin typeface="Arial"/>
                <a:ea typeface="Arial"/>
                <a:cs typeface="Arial"/>
                <a:sym typeface="Arial"/>
              </a:rPr>
              <a:t>General Section: </a:t>
            </a:r>
            <a:r>
              <a:rPr b="0" baseline="0" i="0" lang="en-US" sz="1400" u="none" cap="none" strike="noStrike">
                <a:solidFill>
                  <a:schemeClr val="dk1"/>
                </a:solidFill>
                <a:latin typeface="Arial"/>
                <a:ea typeface="Arial"/>
                <a:cs typeface="Arial"/>
                <a:sym typeface="Arial"/>
              </a:rPr>
              <a:t>Includes information that uniquely identifies the AR Option: </a:t>
            </a:r>
          </a:p>
          <a:p>
            <a:pPr indent="-285750" lvl="0" marL="285750" marR="0" rtl="0" algn="l">
              <a:spcBef>
                <a:spcPts val="0"/>
              </a:spcBef>
              <a:spcAft>
                <a:spcPts val="0"/>
              </a:spcAft>
              <a:buClr>
                <a:schemeClr val="dk1"/>
              </a:buClr>
              <a:buSzPct val="100000"/>
              <a:buFont typeface="Arial"/>
              <a:buChar char="•"/>
            </a:pPr>
            <a:r>
              <a:rPr b="0" baseline="0" i="0" lang="en-US" sz="1400" u="none" cap="none" strike="noStrike">
                <a:solidFill>
                  <a:schemeClr val="dk1"/>
                </a:solidFill>
                <a:latin typeface="Arial"/>
                <a:ea typeface="Arial"/>
                <a:cs typeface="Arial"/>
                <a:sym typeface="Arial"/>
              </a:rPr>
              <a:t>Fiscal Year</a:t>
            </a:r>
          </a:p>
          <a:p>
            <a:pPr indent="-285750" lvl="0" marL="285750" marR="0" rtl="0" algn="l">
              <a:spcBef>
                <a:spcPts val="0"/>
              </a:spcBef>
              <a:spcAft>
                <a:spcPts val="0"/>
              </a:spcAft>
              <a:buClr>
                <a:schemeClr val="dk1"/>
              </a:buClr>
              <a:buSzPct val="100000"/>
              <a:buFont typeface="Arial"/>
              <a:buChar char="•"/>
            </a:pPr>
            <a:r>
              <a:rPr b="0" baseline="0" i="0" lang="en-US" sz="1400" u="none" cap="none" strike="noStrike">
                <a:solidFill>
                  <a:schemeClr val="dk1"/>
                </a:solidFill>
                <a:latin typeface="Arial"/>
                <a:ea typeface="Arial"/>
                <a:cs typeface="Arial"/>
                <a:sym typeface="Arial"/>
              </a:rPr>
              <a:t>Receivable Type </a:t>
            </a:r>
          </a:p>
          <a:p>
            <a:pPr indent="-285750" lvl="0" marL="285750" marR="0" rtl="0" algn="l">
              <a:spcBef>
                <a:spcPts val="0"/>
              </a:spcBef>
              <a:spcAft>
                <a:spcPts val="0"/>
              </a:spcAft>
              <a:buClr>
                <a:schemeClr val="dk1"/>
              </a:buClr>
              <a:buSzPct val="100000"/>
              <a:buFont typeface="Arial"/>
              <a:buChar char="•"/>
            </a:pPr>
            <a:r>
              <a:rPr b="0" baseline="0" i="0" lang="en-US" sz="1400" u="none" cap="none" strike="noStrike">
                <a:solidFill>
                  <a:schemeClr val="dk1"/>
                </a:solidFill>
                <a:latin typeface="Arial"/>
                <a:ea typeface="Arial"/>
                <a:cs typeface="Arial"/>
                <a:sym typeface="Arial"/>
              </a:rPr>
              <a:t>Vendor Type</a:t>
            </a:r>
          </a:p>
          <a:p>
            <a:pPr indent="-285750" lvl="0" marL="285750" marR="0" rtl="0" algn="l">
              <a:spcBef>
                <a:spcPts val="0"/>
              </a:spcBef>
              <a:spcAft>
                <a:spcPts val="0"/>
              </a:spcAft>
              <a:buClr>
                <a:schemeClr val="dk1"/>
              </a:buClr>
              <a:buSzPct val="100000"/>
              <a:buFont typeface="Arial"/>
              <a:buChar char="•"/>
            </a:pPr>
            <a:r>
              <a:rPr b="0" baseline="0" i="0" lang="en-US" sz="1400" u="none" cap="none" strike="noStrike">
                <a:solidFill>
                  <a:schemeClr val="dk1"/>
                </a:solidFill>
                <a:latin typeface="Arial"/>
                <a:ea typeface="Arial"/>
                <a:cs typeface="Arial"/>
                <a:sym typeface="Arial"/>
              </a:rPr>
              <a:t>Security Org</a:t>
            </a:r>
          </a:p>
        </p:txBody>
      </p:sp>
      <p:sp>
        <p:nvSpPr>
          <p:cNvPr id="381" name="Shape 381"/>
          <p:cNvSpPr/>
          <p:nvPr/>
        </p:nvSpPr>
        <p:spPr>
          <a:xfrm>
            <a:off x="2297813" y="1116417"/>
            <a:ext cx="6202910" cy="1212110"/>
          </a:xfrm>
          <a:prstGeom prst="rect">
            <a:avLst/>
          </a:prstGeom>
          <a:noFill/>
          <a:ln cap="flat" cmpd="sng" w="9525">
            <a:solidFill>
              <a:srgbClr val="3C8C92"/>
            </a:solidFill>
            <a:prstDash val="dash"/>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Accounts Receivable Options Reference Table</a:t>
            </a:r>
          </a:p>
        </p:txBody>
      </p:sp>
      <p:sp>
        <p:nvSpPr>
          <p:cNvPr id="388" name="Shape 38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389" name="Shape 389"/>
          <p:cNvSpPr txBox="1"/>
          <p:nvPr/>
        </p:nvSpPr>
        <p:spPr>
          <a:xfrm>
            <a:off x="1626774" y="6294198"/>
            <a:ext cx="5258239" cy="52321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baseline="0" i="1" lang="en-US" sz="1400" u="none" cap="none" strike="noStrike">
                <a:solidFill>
                  <a:schemeClr val="dk1"/>
                </a:solidFill>
                <a:latin typeface="Arial"/>
                <a:ea typeface="Arial"/>
                <a:cs typeface="Arial"/>
                <a:sym typeface="Arial"/>
              </a:rPr>
              <a:t>Note</a:t>
            </a:r>
            <a:r>
              <a:rPr b="0" baseline="0" i="1" lang="en-US" sz="1400" u="none" cap="none" strike="noStrike">
                <a:solidFill>
                  <a:schemeClr val="dk1"/>
                </a:solidFill>
                <a:latin typeface="Arial"/>
                <a:ea typeface="Arial"/>
                <a:cs typeface="Arial"/>
                <a:sym typeface="Arial"/>
              </a:rPr>
              <a:t>: </a:t>
            </a:r>
            <a:r>
              <a:rPr b="0" baseline="0" i="0" lang="en-US" sz="1400" u="none" cap="none" strike="noStrike">
                <a:solidFill>
                  <a:schemeClr val="dk1"/>
                </a:solidFill>
                <a:latin typeface="Arial"/>
                <a:ea typeface="Arial"/>
                <a:cs typeface="Arial"/>
                <a:sym typeface="Arial"/>
              </a:rPr>
              <a:t>Overdue Charges are only automatically calculated and assessed for non-Federal customers</a:t>
            </a:r>
            <a:r>
              <a:rPr b="0" baseline="0" i="1" lang="en-US" sz="1400" u="none" cap="none" strike="noStrike">
                <a:solidFill>
                  <a:schemeClr val="dk1"/>
                </a:solidFill>
                <a:latin typeface="Arial"/>
                <a:ea typeface="Arial"/>
                <a:cs typeface="Arial"/>
                <a:sym typeface="Arial"/>
              </a:rPr>
              <a:t> </a:t>
            </a:r>
          </a:p>
        </p:txBody>
      </p:sp>
      <p:sp>
        <p:nvSpPr>
          <p:cNvPr id="390" name="Shape 390"/>
          <p:cNvSpPr/>
          <p:nvPr/>
        </p:nvSpPr>
        <p:spPr>
          <a:xfrm>
            <a:off x="2236807" y="1156329"/>
            <a:ext cx="6362905" cy="821327"/>
          </a:xfrm>
          <a:custGeom>
            <a:pathLst>
              <a:path extrusionOk="0" h="120000" w="120000">
                <a:moveTo>
                  <a:pt x="0" y="0"/>
                </a:moveTo>
                <a:lnTo>
                  <a:pt x="120000" y="0"/>
                </a:lnTo>
                <a:lnTo>
                  <a:pt x="120000" y="120000"/>
                </a:lnTo>
                <a:lnTo>
                  <a:pt x="0" y="120000"/>
                </a:lnTo>
                <a:close/>
              </a:path>
              <a:path extrusionOk="0" fill="none" h="120000" w="120000">
                <a:moveTo>
                  <a:pt x="-2959" y="0"/>
                </a:moveTo>
                <a:close/>
                <a:lnTo>
                  <a:pt x="-2959" y="120000"/>
                </a:lnTo>
              </a:path>
              <a:path extrusionOk="0" fill="none" h="120000" w="120000">
                <a:moveTo>
                  <a:pt x="-2959" y="22500"/>
                </a:moveTo>
                <a:lnTo>
                  <a:pt x="-10377" y="22500"/>
                </a:lnTo>
                <a:lnTo>
                  <a:pt x="-17964" y="143750"/>
                </a:lnTo>
              </a:path>
            </a:pathLst>
          </a:custGeom>
          <a:solidFill>
            <a:schemeClr val="lt1"/>
          </a:solid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Overdue Charges:  </a:t>
            </a:r>
            <a:r>
              <a:rPr b="0" baseline="0" i="0" lang="en-US" sz="1600" u="none" cap="none" strike="noStrike">
                <a:solidFill>
                  <a:schemeClr val="dk1"/>
                </a:solidFill>
                <a:latin typeface="Arial"/>
                <a:ea typeface="Arial"/>
                <a:cs typeface="Arial"/>
                <a:sym typeface="Arial"/>
              </a:rPr>
              <a:t>Defines how overdue charges should be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applied by referencing valid Administrative, Interest, and Penalty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overdue charge types (configured values default on BDs)</a:t>
            </a:r>
          </a:p>
        </p:txBody>
      </p:sp>
      <p:sp>
        <p:nvSpPr>
          <p:cNvPr id="391" name="Shape 391"/>
          <p:cNvSpPr/>
          <p:nvPr/>
        </p:nvSpPr>
        <p:spPr>
          <a:xfrm>
            <a:off x="2236807" y="1153886"/>
            <a:ext cx="6232277" cy="845032"/>
          </a:xfrm>
          <a:prstGeom prst="rect">
            <a:avLst/>
          </a:prstGeom>
          <a:noFill/>
          <a:ln cap="flat" cmpd="sng" w="9525">
            <a:solidFill>
              <a:srgbClr val="3C8C92"/>
            </a:solidFill>
            <a:prstDash val="dash"/>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pic>
        <p:nvPicPr>
          <p:cNvPr id="392" name="Shape 392"/>
          <p:cNvPicPr preferRelativeResize="0"/>
          <p:nvPr/>
        </p:nvPicPr>
        <p:blipFill rotWithShape="1">
          <a:blip r:embed="rId3">
            <a:alphaModFix/>
          </a:blip>
          <a:srcRect b="33457" l="3082" r="5009" t="49734"/>
          <a:stretch/>
        </p:blipFill>
        <p:spPr>
          <a:xfrm>
            <a:off x="648585" y="4587007"/>
            <a:ext cx="6010577" cy="1562985"/>
          </a:xfrm>
          <a:prstGeom prst="rect">
            <a:avLst/>
          </a:prstGeom>
          <a:noFill/>
          <a:ln>
            <a:noFill/>
          </a:ln>
        </p:spPr>
      </p:pic>
      <p:sp>
        <p:nvSpPr>
          <p:cNvPr id="393" name="Shape 393"/>
          <p:cNvSpPr/>
          <p:nvPr/>
        </p:nvSpPr>
        <p:spPr>
          <a:xfrm>
            <a:off x="2236808" y="3705605"/>
            <a:ext cx="6362905" cy="753811"/>
          </a:xfrm>
          <a:custGeom>
            <a:pathLst>
              <a:path extrusionOk="0" h="120000" w="120000">
                <a:moveTo>
                  <a:pt x="0" y="0"/>
                </a:moveTo>
                <a:lnTo>
                  <a:pt x="120000" y="0"/>
                </a:lnTo>
                <a:lnTo>
                  <a:pt x="120000" y="120000"/>
                </a:lnTo>
                <a:lnTo>
                  <a:pt x="0" y="120000"/>
                </a:lnTo>
                <a:close/>
              </a:path>
              <a:path extrusionOk="0" fill="none" h="120000" w="120000">
                <a:moveTo>
                  <a:pt x="-2959" y="0"/>
                </a:moveTo>
                <a:close/>
                <a:lnTo>
                  <a:pt x="-2959" y="120000"/>
                </a:lnTo>
              </a:path>
              <a:path extrusionOk="0" fill="none" h="120000" w="120000">
                <a:moveTo>
                  <a:pt x="-2959" y="22500"/>
                </a:moveTo>
                <a:lnTo>
                  <a:pt x="-10377" y="22500"/>
                </a:lnTo>
                <a:lnTo>
                  <a:pt x="-17964" y="143750"/>
                </a:lnTo>
              </a:path>
            </a:pathLst>
          </a:custGeom>
          <a:solidFill>
            <a:schemeClr val="lt1"/>
          </a:solid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Cash Receipt Posting Order: </a:t>
            </a:r>
            <a:r>
              <a:rPr b="0" baseline="0" i="0" lang="en-US" sz="1600" u="none" cap="none" strike="noStrike">
                <a:solidFill>
                  <a:schemeClr val="dk1"/>
                </a:solidFill>
                <a:latin typeface="Arial"/>
                <a:ea typeface="Arial"/>
                <a:cs typeface="Arial"/>
                <a:sym typeface="Arial"/>
              </a:rPr>
              <a:t> Defines the order which a Cash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Receipt should liquidate the different line types of BDs</a:t>
            </a:r>
          </a:p>
          <a:p>
            <a:pPr indent="-285750" lvl="0" marL="285750" marR="0" rtl="0" algn="l">
              <a:spcBef>
                <a:spcPts val="0"/>
              </a:spcBef>
              <a:spcAft>
                <a:spcPts val="0"/>
              </a:spcAft>
              <a:buClr>
                <a:schemeClr val="dk1"/>
              </a:buClr>
              <a:buSzPct val="100000"/>
              <a:buFont typeface="Arial"/>
              <a:buChar char="•"/>
            </a:pPr>
            <a:r>
              <a:rPr b="0" baseline="0" i="0" lang="en-US" sz="1600" u="none" cap="none" strike="noStrike">
                <a:solidFill>
                  <a:schemeClr val="dk1"/>
                </a:solidFill>
                <a:latin typeface="Arial"/>
                <a:ea typeface="Arial"/>
                <a:cs typeface="Arial"/>
                <a:sym typeface="Arial"/>
              </a:rPr>
              <a:t>Cash posting order is dictated by Treasury</a:t>
            </a:r>
          </a:p>
        </p:txBody>
      </p:sp>
      <p:sp>
        <p:nvSpPr>
          <p:cNvPr id="394" name="Shape 394"/>
          <p:cNvSpPr/>
          <p:nvPr/>
        </p:nvSpPr>
        <p:spPr>
          <a:xfrm>
            <a:off x="2236807" y="3676396"/>
            <a:ext cx="5883936" cy="789175"/>
          </a:xfrm>
          <a:prstGeom prst="rect">
            <a:avLst/>
          </a:prstGeom>
          <a:noFill/>
          <a:ln cap="flat" cmpd="sng" w="9525">
            <a:solidFill>
              <a:srgbClr val="3C8C92"/>
            </a:solidFill>
            <a:prstDash val="dash"/>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2000" u="none" cap="none" strike="noStrike">
              <a:solidFill>
                <a:schemeClr val="dk1"/>
              </a:solidFill>
              <a:latin typeface="Arial"/>
              <a:ea typeface="Arial"/>
              <a:cs typeface="Arial"/>
              <a:sym typeface="Arial"/>
            </a:endParaRPr>
          </a:p>
        </p:txBody>
      </p:sp>
      <p:pic>
        <p:nvPicPr>
          <p:cNvPr id="395" name="Shape 395"/>
          <p:cNvPicPr preferRelativeResize="0"/>
          <p:nvPr/>
        </p:nvPicPr>
        <p:blipFill rotWithShape="1">
          <a:blip r:embed="rId4">
            <a:alphaModFix/>
          </a:blip>
          <a:srcRect b="27964" l="614" r="48524" t="53668"/>
          <a:stretch/>
        </p:blipFill>
        <p:spPr>
          <a:xfrm>
            <a:off x="648583" y="2012036"/>
            <a:ext cx="7616641" cy="1620993"/>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5612" y="85059"/>
            <a:ext cx="5767387" cy="87379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Table of Contents</a:t>
            </a:r>
          </a:p>
        </p:txBody>
      </p:sp>
      <p:sp>
        <p:nvSpPr>
          <p:cNvPr id="102" name="Shape 10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03" name="Shape 103"/>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04" name="Shape 104"/>
          <p:cNvGraphicFramePr/>
          <p:nvPr/>
        </p:nvGraphicFramePr>
        <p:xfrm>
          <a:off x="785120" y="1286162"/>
          <a:ext cx="3000000" cy="3000000"/>
        </p:xfrm>
        <a:graphic>
          <a:graphicData uri="http://schemas.openxmlformats.org/drawingml/2006/table">
            <a:tbl>
              <a:tblPr bandRow="1" firstRow="1">
                <a:noFill/>
                <a:tableStyleId>{845384C8-6A25-465F-8F68-470E4CDC5DA6}</a:tableStyleId>
              </a:tblPr>
              <a:tblGrid>
                <a:gridCol w="1303975"/>
                <a:gridCol w="6811075"/>
              </a:tblGrid>
              <a:tr h="425225">
                <a:tc>
                  <a:txBody>
                    <a:bodyPr>
                      <a:noAutofit/>
                    </a:bodyPr>
                    <a:lstStyle/>
                    <a:p>
                      <a:pPr indent="0" lvl="0" marL="0" marR="0" rtl="0" algn="l">
                        <a:spcBef>
                          <a:spcPts val="0"/>
                        </a:spcBef>
                        <a:buSzPct val="25000"/>
                        <a:buNone/>
                      </a:pPr>
                      <a:r>
                        <a:rPr baseline="0" lang="en-US" sz="1800" u="none" cap="none" strike="noStrike">
                          <a:solidFill>
                            <a:schemeClr val="dk1"/>
                          </a:solidFill>
                        </a:rPr>
                        <a:t>Segment</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Topic</a:t>
                      </a:r>
                    </a:p>
                  </a:txBody>
                  <a:tcPr marT="45725" marB="45725" marR="91450" marL="91450"/>
                </a:tc>
              </a:tr>
              <a:tr h="408650">
                <a:tc>
                  <a:txBody>
                    <a:bodyPr>
                      <a:noAutofit/>
                    </a:bodyPr>
                    <a:lstStyle/>
                    <a:p>
                      <a:pPr indent="0" lvl="0" marL="0" marR="0" rtl="0" algn="l">
                        <a:spcBef>
                          <a:spcPts val="0"/>
                        </a:spcBef>
                        <a:buSzPct val="25000"/>
                        <a:buNone/>
                      </a:pPr>
                      <a:r>
                        <a:rPr baseline="0" lang="en-US" sz="1600" u="none" cap="none" strike="noStrike"/>
                        <a:t>1</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600" u="none" cap="none" strike="noStrike"/>
                        <a:t>Pegasys General BAAR Reference Tables</a:t>
                      </a:r>
                    </a:p>
                  </a:txBody>
                  <a:tcPr marT="45725" marB="45725" marR="91450" marL="91450"/>
                </a:tc>
              </a:tr>
              <a:tr h="443225">
                <a:tc>
                  <a:txBody>
                    <a:bodyPr>
                      <a:noAutofit/>
                    </a:bodyPr>
                    <a:lstStyle/>
                    <a:p>
                      <a:pPr indent="0" lvl="0" marL="0" marR="0" rtl="0" algn="l">
                        <a:spcBef>
                          <a:spcPts val="0"/>
                        </a:spcBef>
                        <a:buSzPct val="25000"/>
                        <a:buNone/>
                      </a:pPr>
                      <a:r>
                        <a:rPr b="0" baseline="0" lang="en-US" sz="1600" u="none" cap="none" strike="noStrike">
                          <a:latin typeface="Arial"/>
                          <a:ea typeface="Arial"/>
                          <a:cs typeface="Arial"/>
                          <a:sym typeface="Arial"/>
                        </a:rPr>
                        <a:t>2</a:t>
                      </a:r>
                    </a:p>
                  </a:txBody>
                  <a:tcPr marT="45725" marB="45725" marR="91450" marL="91450"/>
                </a:tc>
                <a:tc>
                  <a:txBody>
                    <a:bodyPr>
                      <a:noAutofit/>
                    </a:bodyPr>
                    <a:lstStyle/>
                    <a:p>
                      <a:pPr indent="0" lvl="0" marL="0" marR="0" rtl="0" algn="l">
                        <a:spcBef>
                          <a:spcPts val="0"/>
                        </a:spcBef>
                        <a:buSzPct val="25000"/>
                        <a:buNone/>
                      </a:pPr>
                      <a:r>
                        <a:rPr baseline="0" lang="en-US" sz="1600" u="none" cap="none" strike="noStrike"/>
                        <a:t>Detail Billing Record Related Reference Tables</a:t>
                      </a:r>
                    </a:p>
                  </a:txBody>
                  <a:tcPr marT="45725" marB="45725" marR="91450" marL="91450"/>
                </a:tc>
              </a:tr>
              <a:tr h="443225">
                <a:tc>
                  <a:txBody>
                    <a:bodyPr>
                      <a:noAutofit/>
                    </a:bodyPr>
                    <a:lstStyle/>
                    <a:p>
                      <a:pPr indent="0" lvl="0" marL="0" marR="0" rtl="0" algn="l">
                        <a:spcBef>
                          <a:spcPts val="0"/>
                        </a:spcBef>
                        <a:buSzPct val="25000"/>
                        <a:buNone/>
                      </a:pPr>
                      <a:r>
                        <a:rPr baseline="0" lang="en-US" sz="1600" u="none" cap="none" strike="noStrike"/>
                        <a:t>3</a:t>
                      </a:r>
                    </a:p>
                  </a:txBody>
                  <a:tcPr marT="45725" marB="45725" marR="91450" marL="91450"/>
                </a:tc>
                <a:tc>
                  <a:txBody>
                    <a:bodyPr>
                      <a:noAutofit/>
                    </a:bodyPr>
                    <a:lstStyle/>
                    <a:p>
                      <a:pPr indent="0" lvl="0" marL="0" marR="0" rtl="0" algn="l">
                        <a:spcBef>
                          <a:spcPts val="0"/>
                        </a:spcBef>
                        <a:buSzPct val="25000"/>
                        <a:buNone/>
                      </a:pPr>
                      <a:r>
                        <a:rPr baseline="0" lang="en-US" sz="1600" u="none" cap="none" strike="noStrike"/>
                        <a:t>Referral Reference Table</a:t>
                      </a:r>
                    </a:p>
                  </a:txBody>
                  <a:tcPr marT="45725" marB="45725" marR="91450" marL="91450"/>
                </a:tc>
              </a:tr>
              <a:tr h="443225">
                <a:tc>
                  <a:txBody>
                    <a:bodyPr>
                      <a:noAutofit/>
                    </a:bodyPr>
                    <a:lstStyle/>
                    <a:p>
                      <a:pPr indent="0" lvl="0" marL="0" marR="0" rtl="0" algn="l">
                        <a:spcBef>
                          <a:spcPts val="0"/>
                        </a:spcBef>
                        <a:buSzPct val="25000"/>
                        <a:buNone/>
                      </a:pPr>
                      <a:r>
                        <a:rPr baseline="0" lang="en-US" sz="1600" u="none" cap="none" strike="noStrike"/>
                        <a:t>4</a:t>
                      </a:r>
                    </a:p>
                  </a:txBody>
                  <a:tcPr marT="45725" marB="45725" marR="91450" marL="91450"/>
                </a:tc>
                <a:tc>
                  <a:txBody>
                    <a:bodyPr>
                      <a:noAutofit/>
                    </a:bodyPr>
                    <a:lstStyle/>
                    <a:p>
                      <a:pPr indent="0" lvl="0" marL="0" marR="0" rtl="0" algn="l">
                        <a:spcBef>
                          <a:spcPts val="0"/>
                        </a:spcBef>
                        <a:buSzPct val="25000"/>
                        <a:buNone/>
                      </a:pPr>
                      <a:r>
                        <a:rPr baseline="0" lang="en-US" sz="1600" u="none" cap="none" strike="noStrike"/>
                        <a:t>Debt Account Reference Tables</a:t>
                      </a:r>
                    </a:p>
                  </a:txBody>
                  <a:tcPr marT="45725" marB="45725" marR="91450" marL="91450"/>
                </a:tc>
              </a:tr>
              <a:tr h="408650">
                <a:tc>
                  <a:txBody>
                    <a:bodyPr>
                      <a:noAutofit/>
                    </a:bodyPr>
                    <a:lstStyle/>
                    <a:p>
                      <a:pPr indent="0" lvl="0" marL="0" marR="0" rtl="0" algn="l">
                        <a:spcBef>
                          <a:spcPts val="0"/>
                        </a:spcBef>
                        <a:buSzPct val="25000"/>
                        <a:buNone/>
                      </a:pPr>
                      <a:r>
                        <a:rPr baseline="0" lang="en-US" sz="1600" u="none" cap="none" strike="noStrike"/>
                        <a:t>5</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600" u="none" cap="none" strike="noStrike"/>
                        <a:t>Allowance For Loss Reference Table</a:t>
                      </a:r>
                    </a:p>
                  </a:txBody>
                  <a:tcPr marT="45725" marB="45725" marR="91450" marL="91450"/>
                </a:tc>
              </a:tr>
              <a:tr h="376650">
                <a:tc>
                  <a:txBody>
                    <a:bodyPr>
                      <a:noAutofit/>
                    </a:bodyPr>
                    <a:lstStyle/>
                    <a:p>
                      <a:pPr indent="0" lvl="0" marL="0" marR="0" rtl="0" algn="l">
                        <a:spcBef>
                          <a:spcPts val="0"/>
                        </a:spcBef>
                        <a:buSzPct val="25000"/>
                        <a:buNone/>
                      </a:pPr>
                      <a:r>
                        <a:rPr baseline="0" lang="en-US" sz="1600" u="none" cap="none" strike="noStrike"/>
                        <a:t>6</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600" u="none" cap="none" strike="noStrike"/>
                        <a:t>VCSS Reference Table Management</a:t>
                      </a:r>
                    </a:p>
                  </a:txBody>
                  <a:tcPr marT="45725" marB="45725" marR="91450" marL="91450"/>
                </a:tc>
              </a:tr>
              <a:tr h="401925">
                <a:tc>
                  <a:txBody>
                    <a:bodyPr>
                      <a:noAutofit/>
                    </a:bodyPr>
                    <a:lstStyle/>
                    <a:p>
                      <a:pPr indent="0" lvl="0" marL="0" marR="0" rtl="0" algn="l">
                        <a:spcBef>
                          <a:spcPts val="0"/>
                        </a:spcBef>
                        <a:buSzPct val="25000"/>
                        <a:buNone/>
                      </a:pPr>
                      <a:r>
                        <a:rPr baseline="0" lang="en-US" sz="1600" u="none" cap="none" strike="noStrike"/>
                        <a:t>7</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600" u="none" cap="none" strike="noStrike"/>
                        <a:t>VCSS Security Authorization Framework and Principal Management</a:t>
                      </a:r>
                    </a:p>
                  </a:txBody>
                  <a:tcPr marT="45725" marB="45725" marR="91450" marL="91450"/>
                </a:tc>
              </a:tr>
              <a:tr h="408650">
                <a:tc>
                  <a:txBody>
                    <a:bodyPr>
                      <a:noAutofit/>
                    </a:bodyPr>
                    <a:lstStyle/>
                    <a:p>
                      <a:pPr indent="0" lvl="0" marL="0" marR="0" rtl="0" algn="l">
                        <a:spcBef>
                          <a:spcPts val="0"/>
                        </a:spcBef>
                        <a:buSzPct val="25000"/>
                        <a:buNone/>
                      </a:pPr>
                      <a:r>
                        <a:rPr baseline="0" lang="en-US" sz="1600" u="none" cap="none" strike="noStrike"/>
                        <a:t>8</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600" u="none" cap="none" strike="noStrike"/>
                        <a:t>VCSS Systems Settings Table</a:t>
                      </a:r>
                    </a:p>
                  </a:txBody>
                  <a:tcPr marT="45725" marB="45725" marR="91450" marL="91450"/>
                </a:tc>
              </a:tr>
              <a:tr h="408650">
                <a:tc>
                  <a:txBody>
                    <a:bodyPr>
                      <a:noAutofit/>
                    </a:bodyPr>
                    <a:lstStyle/>
                    <a:p>
                      <a:pPr indent="0" lvl="0" marL="0" marR="0" rtl="0" algn="l">
                        <a:spcBef>
                          <a:spcPts val="0"/>
                        </a:spcBef>
                        <a:buSzPct val="25000"/>
                        <a:buNone/>
                      </a:pPr>
                      <a:r>
                        <a:rPr baseline="0" lang="en-US" sz="1600" u="none" cap="none" strike="noStrike"/>
                        <a:t>9</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600" u="none" cap="none" strike="noStrike"/>
                        <a:t>Online VCSS Vendor Registration Process</a:t>
                      </a:r>
                    </a:p>
                  </a:txBody>
                  <a:tcPr marT="45725" marB="45725" marR="91450" marL="91450"/>
                </a:tc>
              </a:tr>
              <a:tr h="422425">
                <a:tc>
                  <a:txBody>
                    <a:bodyPr>
                      <a:noAutofit/>
                    </a:bodyPr>
                    <a:lstStyle/>
                    <a:p>
                      <a:pPr indent="0" lvl="0" marL="0" marR="0" rtl="0" algn="l">
                        <a:spcBef>
                          <a:spcPts val="0"/>
                        </a:spcBef>
                        <a:buSzPct val="25000"/>
                        <a:buNone/>
                      </a:pPr>
                      <a:r>
                        <a:rPr baseline="0" lang="en-US" sz="1600" u="none" cap="none" strike="noStrike"/>
                        <a:t>10</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600" u="none" cap="none" strike="noStrike"/>
                        <a:t>Online VCSS New User Access Process </a:t>
                      </a:r>
                    </a:p>
                  </a:txBody>
                  <a:tcPr marT="45725" marB="45725" marR="91450" marL="91450"/>
                </a:tc>
              </a:tr>
            </a:tbl>
          </a:graphicData>
        </a:graphic>
      </p:graphicFrame>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Accounts Receivable Options Reference Table</a:t>
            </a:r>
          </a:p>
        </p:txBody>
      </p:sp>
      <p:sp>
        <p:nvSpPr>
          <p:cNvPr id="402" name="Shape 40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403" name="Shape 40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404" name="Shape 404"/>
          <p:cNvSpPr/>
          <p:nvPr/>
        </p:nvSpPr>
        <p:spPr>
          <a:xfrm>
            <a:off x="2289971" y="1137525"/>
            <a:ext cx="5994434" cy="679944"/>
          </a:xfrm>
          <a:custGeom>
            <a:pathLst>
              <a:path extrusionOk="0" h="120000" w="120000">
                <a:moveTo>
                  <a:pt x="0" y="0"/>
                </a:moveTo>
                <a:lnTo>
                  <a:pt x="120000" y="0"/>
                </a:lnTo>
                <a:lnTo>
                  <a:pt x="120000" y="120000"/>
                </a:lnTo>
                <a:lnTo>
                  <a:pt x="0" y="120000"/>
                </a:lnTo>
                <a:close/>
              </a:path>
              <a:path extrusionOk="0" fill="none" h="120000" w="120000">
                <a:moveTo>
                  <a:pt x="-2959" y="0"/>
                </a:moveTo>
                <a:close/>
                <a:lnTo>
                  <a:pt x="-2959" y="120000"/>
                </a:lnTo>
              </a:path>
              <a:path extrusionOk="0" fill="none" h="120000" w="120000">
                <a:moveTo>
                  <a:pt x="-2959" y="22500"/>
                </a:moveTo>
                <a:lnTo>
                  <a:pt x="-10377" y="22500"/>
                </a:lnTo>
                <a:lnTo>
                  <a:pt x="-17964" y="143750"/>
                </a:lnTo>
              </a:path>
            </a:pathLst>
          </a:custGeom>
          <a:solidFill>
            <a:schemeClr val="lt1"/>
          </a:solid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Referral Information:</a:t>
            </a:r>
            <a:r>
              <a:rPr b="0" baseline="0" i="0" lang="en-US" sz="1600" u="none" cap="none" strike="noStrike">
                <a:solidFill>
                  <a:schemeClr val="dk1"/>
                </a:solidFill>
                <a:latin typeface="Arial"/>
                <a:ea typeface="Arial"/>
                <a:cs typeface="Arial"/>
                <a:sym typeface="Arial"/>
              </a:rPr>
              <a:t> Defines the options used to determine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when and for what amount a debt can be referred to Treasury for collection</a:t>
            </a:r>
          </a:p>
        </p:txBody>
      </p:sp>
      <p:sp>
        <p:nvSpPr>
          <p:cNvPr id="405" name="Shape 405"/>
          <p:cNvSpPr/>
          <p:nvPr/>
        </p:nvSpPr>
        <p:spPr>
          <a:xfrm>
            <a:off x="2236808" y="1130770"/>
            <a:ext cx="6800313" cy="711842"/>
          </a:xfrm>
          <a:prstGeom prst="rect">
            <a:avLst/>
          </a:prstGeom>
          <a:noFill/>
          <a:ln cap="flat" cmpd="sng" w="9525">
            <a:solidFill>
              <a:srgbClr val="3C8C92"/>
            </a:solidFill>
            <a:prstDash val="dash"/>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pic>
        <p:nvPicPr>
          <p:cNvPr id="406" name="Shape 406"/>
          <p:cNvPicPr preferRelativeResize="0"/>
          <p:nvPr/>
        </p:nvPicPr>
        <p:blipFill rotWithShape="1">
          <a:blip r:embed="rId3">
            <a:alphaModFix/>
          </a:blip>
          <a:srcRect b="0" l="0" r="0" t="0"/>
          <a:stretch/>
        </p:blipFill>
        <p:spPr>
          <a:xfrm>
            <a:off x="782839" y="1918818"/>
            <a:ext cx="5255671" cy="2157421"/>
          </a:xfrm>
          <a:prstGeom prst="rect">
            <a:avLst/>
          </a:prstGeom>
          <a:noFill/>
          <a:ln>
            <a:noFill/>
          </a:ln>
        </p:spPr>
      </p:pic>
      <p:sp>
        <p:nvSpPr>
          <p:cNvPr id="407" name="Shape 407"/>
          <p:cNvSpPr txBox="1"/>
          <p:nvPr/>
        </p:nvSpPr>
        <p:spPr>
          <a:xfrm>
            <a:off x="509714" y="3957489"/>
            <a:ext cx="8527407" cy="2446824"/>
          </a:xfrm>
          <a:prstGeom prst="rect">
            <a:avLst/>
          </a:prstGeom>
          <a:noFill/>
          <a:ln>
            <a:noFill/>
          </a:ln>
        </p:spPr>
        <p:txBody>
          <a:bodyPr anchorCtr="0" anchor="t" bIns="45700" lIns="91425" rIns="91425" tIns="45700">
            <a:noAutofit/>
          </a:bodyPr>
          <a:lstStyle/>
          <a:p>
            <a:pPr indent="-166688" lvl="0" marL="166688" marR="0" rtl="0" algn="l">
              <a:spcBef>
                <a:spcPts val="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Minimum Amount:</a:t>
            </a:r>
            <a:r>
              <a:rPr b="0" baseline="0" i="0" lang="en-US" sz="1600" u="none" cap="none" strike="noStrike">
                <a:solidFill>
                  <a:schemeClr val="dk1"/>
                </a:solidFill>
                <a:latin typeface="Arial"/>
                <a:ea typeface="Arial"/>
                <a:cs typeface="Arial"/>
                <a:sym typeface="Arial"/>
              </a:rPr>
              <a:t> Minimum dollar amount for BD/DAs to be eligible for referral</a:t>
            </a:r>
          </a:p>
          <a:p>
            <a:pPr indent="-166688" lvl="0" marL="166688" marR="0" rtl="0" algn="l">
              <a:spcBef>
                <a:spcPts val="6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Lag Days:</a:t>
            </a:r>
            <a:r>
              <a:rPr b="0" baseline="0" i="0" lang="en-US" sz="1600" u="none" cap="none" strike="noStrike">
                <a:solidFill>
                  <a:schemeClr val="dk1"/>
                </a:solidFill>
                <a:latin typeface="Arial"/>
                <a:ea typeface="Arial"/>
                <a:cs typeface="Arial"/>
                <a:sym typeface="Arial"/>
              </a:rPr>
              <a:t> Minimum number of days that must pass for BD/DAs to be eligible for referral</a:t>
            </a:r>
          </a:p>
          <a:p>
            <a:pPr indent="-166687" lvl="1" marL="623888"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Based on Collection Due Date for BDs</a:t>
            </a:r>
          </a:p>
          <a:p>
            <a:pPr indent="-166687" lvl="1" marL="623888"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Based on First Demand Letter Generated Date for DAs</a:t>
            </a:r>
          </a:p>
          <a:p>
            <a:pPr indent="-166688" lvl="0" marL="166688" marR="0" rtl="0" algn="l">
              <a:spcBef>
                <a:spcPts val="6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Minimum Dunning Count: </a:t>
            </a:r>
            <a:r>
              <a:rPr b="0" baseline="0" i="0" lang="en-US" sz="1600" u="none" cap="none" strike="noStrike">
                <a:solidFill>
                  <a:schemeClr val="dk1"/>
                </a:solidFill>
                <a:latin typeface="Arial"/>
                <a:ea typeface="Arial"/>
                <a:cs typeface="Arial"/>
                <a:sym typeface="Arial"/>
              </a:rPr>
              <a:t>Minimum number of dunning notices that must be sent to a debtor before the receivable is eligible for referral</a:t>
            </a:r>
          </a:p>
          <a:p>
            <a:pPr indent="-166688" lvl="0" marL="166688" marR="0" rtl="0" algn="l">
              <a:spcBef>
                <a:spcPts val="600"/>
              </a:spcBef>
              <a:spcAft>
                <a:spcPts val="30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Dunning Lag Days: </a:t>
            </a:r>
            <a:r>
              <a:rPr b="0" baseline="0" i="0" lang="en-US" sz="1600" u="none" cap="none" strike="noStrike">
                <a:solidFill>
                  <a:schemeClr val="dk1"/>
                </a:solidFill>
                <a:latin typeface="Arial"/>
                <a:ea typeface="Arial"/>
                <a:cs typeface="Arial"/>
                <a:sym typeface="Arial"/>
              </a:rPr>
              <a:t>Minimum number of days after the last dunning notice was sent before the receivable is eligible for referral</a:t>
            </a:r>
          </a:p>
        </p:txBody>
      </p:sp>
      <p:sp>
        <p:nvSpPr>
          <p:cNvPr id="408" name="Shape 408"/>
          <p:cNvSpPr txBox="1"/>
          <p:nvPr/>
        </p:nvSpPr>
        <p:spPr>
          <a:xfrm>
            <a:off x="6440237" y="2582030"/>
            <a:ext cx="2442506" cy="830996"/>
          </a:xfrm>
          <a:prstGeom prst="rect">
            <a:avLst/>
          </a:prstGeom>
          <a:noFill/>
          <a:ln cap="flat" cmpd="sng" w="9525">
            <a:solidFill>
              <a:srgbClr val="3C8C92"/>
            </a:solidFill>
            <a:prstDash val="dash"/>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Note: </a:t>
            </a:r>
            <a:r>
              <a:rPr b="0" baseline="0" i="0" lang="en-US" sz="1600" u="none" cap="none" strike="noStrike">
                <a:solidFill>
                  <a:schemeClr val="dk1"/>
                </a:solidFill>
                <a:latin typeface="Arial"/>
                <a:ea typeface="Arial"/>
                <a:cs typeface="Arial"/>
                <a:sym typeface="Arial"/>
              </a:rPr>
              <a:t>Pegasys Referral functionality will be used by Outlease and Claims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Accounts Receivable Options Reference Table</a:t>
            </a:r>
          </a:p>
        </p:txBody>
      </p:sp>
      <p:sp>
        <p:nvSpPr>
          <p:cNvPr id="414" name="Shape 41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415" name="Shape 41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416" name="Shape 416"/>
          <p:cNvSpPr/>
          <p:nvPr/>
        </p:nvSpPr>
        <p:spPr>
          <a:xfrm>
            <a:off x="2289971" y="1505650"/>
            <a:ext cx="5994434" cy="679944"/>
          </a:xfrm>
          <a:custGeom>
            <a:pathLst>
              <a:path extrusionOk="0" h="120000" w="120000">
                <a:moveTo>
                  <a:pt x="0" y="0"/>
                </a:moveTo>
                <a:lnTo>
                  <a:pt x="120000" y="0"/>
                </a:lnTo>
                <a:lnTo>
                  <a:pt x="120000" y="120000"/>
                </a:lnTo>
                <a:lnTo>
                  <a:pt x="0" y="120000"/>
                </a:lnTo>
                <a:close/>
              </a:path>
              <a:path extrusionOk="0" fill="none" h="120000" w="120000">
                <a:moveTo>
                  <a:pt x="-2959" y="0"/>
                </a:moveTo>
                <a:close/>
                <a:lnTo>
                  <a:pt x="-2959" y="120000"/>
                </a:lnTo>
              </a:path>
              <a:path extrusionOk="0" fill="none" h="120000" w="120000">
                <a:moveTo>
                  <a:pt x="-2959" y="22500"/>
                </a:moveTo>
                <a:lnTo>
                  <a:pt x="-10377" y="22500"/>
                </a:lnTo>
                <a:lnTo>
                  <a:pt x="-17964" y="143750"/>
                </a:lnTo>
              </a:path>
            </a:pathLst>
          </a:custGeom>
          <a:solidFill>
            <a:schemeClr val="lt1"/>
          </a:solid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Referral Information:</a:t>
            </a:r>
            <a:r>
              <a:rPr b="0" baseline="0" i="0" lang="en-US" sz="1600" u="none" cap="none" strike="noStrike">
                <a:solidFill>
                  <a:schemeClr val="dk1"/>
                </a:solidFill>
                <a:latin typeface="Arial"/>
                <a:ea typeface="Arial"/>
                <a:cs typeface="Arial"/>
                <a:sym typeface="Arial"/>
              </a:rPr>
              <a:t> Defines the options used to determine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when and for what amount a debt can be referred to Treasury for collection</a:t>
            </a:r>
          </a:p>
        </p:txBody>
      </p:sp>
      <p:sp>
        <p:nvSpPr>
          <p:cNvPr id="417" name="Shape 417"/>
          <p:cNvSpPr/>
          <p:nvPr/>
        </p:nvSpPr>
        <p:spPr>
          <a:xfrm>
            <a:off x="2236808" y="1498895"/>
            <a:ext cx="6800313" cy="711842"/>
          </a:xfrm>
          <a:prstGeom prst="rect">
            <a:avLst/>
          </a:prstGeom>
          <a:noFill/>
          <a:ln cap="flat" cmpd="sng" w="9525">
            <a:solidFill>
              <a:srgbClr val="3C8C92"/>
            </a:solidFill>
            <a:prstDash val="dash"/>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418" name="Shape 418"/>
          <p:cNvSpPr txBox="1"/>
          <p:nvPr/>
        </p:nvSpPr>
        <p:spPr>
          <a:xfrm>
            <a:off x="509714" y="5050010"/>
            <a:ext cx="8527407" cy="584774"/>
          </a:xfrm>
          <a:prstGeom prst="rect">
            <a:avLst/>
          </a:prstGeom>
          <a:noFill/>
          <a:ln>
            <a:noFill/>
          </a:ln>
        </p:spPr>
        <p:txBody>
          <a:bodyPr anchorCtr="0" anchor="t" bIns="45700" lIns="91425" rIns="91425" tIns="45700">
            <a:noAutofit/>
          </a:bodyPr>
          <a:lstStyle/>
          <a:p>
            <a:pPr indent="-166688" lvl="0" marL="166688" marR="0" rtl="0" algn="l">
              <a:spcBef>
                <a:spcPts val="0"/>
              </a:spcBef>
              <a:spcAft>
                <a:spcPts val="40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Minimum Dunning Count:</a:t>
            </a:r>
            <a:r>
              <a:rPr b="0" baseline="0" i="0" lang="en-US" sz="1600" u="none" cap="none" strike="noStrike">
                <a:solidFill>
                  <a:schemeClr val="dk1"/>
                </a:solidFill>
                <a:latin typeface="Arial"/>
                <a:ea typeface="Arial"/>
                <a:cs typeface="Arial"/>
                <a:sym typeface="Arial"/>
              </a:rPr>
              <a:t> Pegasys only creates 2 dunning letters for R6 PO Claims because 1</a:t>
            </a:r>
            <a:r>
              <a:rPr b="0" baseline="30000" i="0" lang="en-US" sz="1600" u="none" cap="none" strike="noStrike">
                <a:solidFill>
                  <a:schemeClr val="dk1"/>
                </a:solidFill>
                <a:latin typeface="Arial"/>
                <a:ea typeface="Arial"/>
                <a:cs typeface="Arial"/>
                <a:sym typeface="Arial"/>
              </a:rPr>
              <a:t>st</a:t>
            </a:r>
            <a:r>
              <a:rPr b="0" baseline="0" i="0" lang="en-US" sz="1600" u="none" cap="none" strike="noStrike">
                <a:solidFill>
                  <a:schemeClr val="dk1"/>
                </a:solidFill>
                <a:latin typeface="Arial"/>
                <a:ea typeface="Arial"/>
                <a:cs typeface="Arial"/>
                <a:sym typeface="Arial"/>
              </a:rPr>
              <a:t> dunning letter is generated by Program Office and not recorded in Pegasys</a:t>
            </a:r>
          </a:p>
        </p:txBody>
      </p:sp>
      <p:graphicFrame>
        <p:nvGraphicFramePr>
          <p:cNvPr id="419" name="Shape 419"/>
          <p:cNvGraphicFramePr/>
          <p:nvPr/>
        </p:nvGraphicFramePr>
        <p:xfrm>
          <a:off x="451262" y="2299517"/>
          <a:ext cx="3000000" cy="3000000"/>
        </p:xfrm>
        <a:graphic>
          <a:graphicData uri="http://schemas.openxmlformats.org/drawingml/2006/table">
            <a:tbl>
              <a:tblPr bandRow="1" firstRow="1">
                <a:noFill/>
                <a:tableStyleId>{69CEE22E-C60F-4CB1-81D7-13A3BC44E12B}</a:tableStyleId>
              </a:tblPr>
              <a:tblGrid>
                <a:gridCol w="1425050"/>
                <a:gridCol w="1790200"/>
                <a:gridCol w="1790200"/>
                <a:gridCol w="1790200"/>
                <a:gridCol w="1790200"/>
              </a:tblGrid>
              <a:tr h="370850">
                <a:tc>
                  <a:txBody>
                    <a:bodyPr>
                      <a:noAutofit/>
                    </a:bodyPr>
                    <a:lstStyle/>
                    <a:p>
                      <a:pPr indent="0" lvl="0" marL="0" marR="0" rtl="0" algn="ctr">
                        <a:spcBef>
                          <a:spcPts val="0"/>
                        </a:spcBef>
                        <a:buNone/>
                      </a:pPr>
                      <a:r>
                        <a:t/>
                      </a:r>
                      <a:endParaRPr baseline="0" sz="1600" u="none" cap="none" strike="noStrike">
                        <a:solidFill>
                          <a:schemeClr val="dk1"/>
                        </a:solidFill>
                      </a:endParaRP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solidFill>
                            <a:schemeClr val="dk1"/>
                          </a:solidFill>
                        </a:rPr>
                        <a:t>Region 6 Program Office Claims</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solidFill>
                            <a:schemeClr val="dk1"/>
                          </a:solidFill>
                        </a:rPr>
                        <a:t>Region 6 Non-Program Office Claims</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solidFill>
                            <a:schemeClr val="dk1"/>
                          </a:solidFill>
                        </a:rPr>
                        <a:t>Region 7 Claims</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solidFill>
                            <a:schemeClr val="dk1"/>
                          </a:solidFill>
                        </a:rPr>
                        <a:t>Region 7 Outlease</a:t>
                      </a:r>
                    </a:p>
                  </a:txBody>
                  <a:tcPr marT="45725" marB="45725" marR="91450" marL="91450" anchor="ctr"/>
                </a:tc>
              </a:tr>
              <a:tr h="370850">
                <a:tc>
                  <a:txBody>
                    <a:bodyPr>
                      <a:noAutofit/>
                    </a:bodyPr>
                    <a:lstStyle/>
                    <a:p>
                      <a:pPr indent="0" lvl="0" marL="0" marR="0" rtl="0" algn="l">
                        <a:spcBef>
                          <a:spcPts val="0"/>
                        </a:spcBef>
                        <a:buSzPct val="25000"/>
                        <a:buNone/>
                      </a:pPr>
                      <a:r>
                        <a:rPr b="0" baseline="0" lang="en-US" sz="1400" u="none" cap="none" strike="noStrike"/>
                        <a:t>Minimum Amount</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solidFill>
                            <a:schemeClr val="dk1"/>
                          </a:solidFill>
                        </a:rPr>
                        <a:t>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solidFill>
                            <a:schemeClr val="dk1"/>
                          </a:solidFill>
                        </a:rPr>
                        <a:t>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solidFill>
                            <a:schemeClr val="dk1"/>
                          </a:solidFill>
                        </a:rPr>
                        <a:t>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solidFill>
                            <a:schemeClr val="dk1"/>
                          </a:solidFill>
                        </a:rPr>
                        <a:t>0</a:t>
                      </a:r>
                    </a:p>
                  </a:txBody>
                  <a:tcPr marT="45725" marB="45725" marR="91450" marL="91450" anchor="ctr"/>
                </a:tc>
              </a:tr>
              <a:tr h="370850">
                <a:tc>
                  <a:txBody>
                    <a:bodyPr>
                      <a:noAutofit/>
                    </a:bodyPr>
                    <a:lstStyle/>
                    <a:p>
                      <a:pPr indent="0" lvl="0" marL="0" marR="0" rtl="0" algn="l">
                        <a:spcBef>
                          <a:spcPts val="0"/>
                        </a:spcBef>
                        <a:buSzPct val="25000"/>
                        <a:buNone/>
                      </a:pPr>
                      <a:r>
                        <a:rPr b="0" baseline="0" lang="en-US" sz="1400" u="none" cap="none" strike="noStrike"/>
                        <a:t>Lag Days</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solidFill>
                            <a:schemeClr val="dk1"/>
                          </a:solidFill>
                        </a:rPr>
                        <a:t>90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solidFill>
                            <a:schemeClr val="dk1"/>
                          </a:solidFill>
                        </a:rPr>
                        <a:t>90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solidFill>
                            <a:schemeClr val="dk1"/>
                          </a:solidFill>
                        </a:rPr>
                        <a:t>90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solidFill>
                            <a:schemeClr val="dk1"/>
                          </a:solidFill>
                        </a:rPr>
                        <a:t>90</a:t>
                      </a:r>
                    </a:p>
                  </a:txBody>
                  <a:tcPr marT="45725" marB="45725" marR="91450" marL="91450" anchor="ctr"/>
                </a:tc>
              </a:tr>
              <a:tr h="370850">
                <a:tc>
                  <a:txBody>
                    <a:bodyPr>
                      <a:noAutofit/>
                    </a:bodyPr>
                    <a:lstStyle/>
                    <a:p>
                      <a:pPr indent="0" lvl="0" marL="0" marR="0" rtl="0" algn="l">
                        <a:spcBef>
                          <a:spcPts val="0"/>
                        </a:spcBef>
                        <a:buSzPct val="25000"/>
                        <a:buNone/>
                      </a:pPr>
                      <a:r>
                        <a:rPr b="0" baseline="0" lang="en-US" sz="1400" u="none" cap="none" strike="noStrike"/>
                        <a:t>Minimum Dunning Count</a:t>
                      </a:r>
                    </a:p>
                  </a:txBody>
                  <a:tcPr marT="45725" marB="45725" marR="91450" marL="91450" anchor="ctr"/>
                </a:tc>
                <a:tc>
                  <a:txBody>
                    <a:bodyPr>
                      <a:noAutofit/>
                    </a:bodyPr>
                    <a:lstStyle/>
                    <a:p>
                      <a:pPr indent="0" lvl="0" marL="0" marR="0" rtl="0" algn="ctr">
                        <a:spcBef>
                          <a:spcPts val="0"/>
                        </a:spcBef>
                        <a:buSzPct val="25000"/>
                        <a:buNone/>
                      </a:pPr>
                      <a:r>
                        <a:rPr b="1" baseline="0" lang="en-US" sz="1400" u="none" cap="none" strike="noStrike">
                          <a:solidFill>
                            <a:srgbClr val="FF0000"/>
                          </a:solidFill>
                        </a:rPr>
                        <a:t>2</a:t>
                      </a:r>
                    </a:p>
                  </a:txBody>
                  <a:tcPr marT="45725" marB="45725" marR="91450" marL="91450" anchor="ctr"/>
                </a:tc>
                <a:tc>
                  <a:txBody>
                    <a:bodyPr>
                      <a:noAutofit/>
                    </a:bodyPr>
                    <a:lstStyle/>
                    <a:p>
                      <a:pPr indent="0" lvl="0" marL="0" marR="0" rtl="0" algn="ctr">
                        <a:spcBef>
                          <a:spcPts val="0"/>
                        </a:spcBef>
                        <a:buSzPct val="25000"/>
                        <a:buNone/>
                      </a:pPr>
                      <a:r>
                        <a:rPr b="1" baseline="0" lang="en-US" sz="1400" u="none" cap="none" strike="noStrike">
                          <a:solidFill>
                            <a:srgbClr val="FF0000"/>
                          </a:solidFill>
                        </a:rPr>
                        <a:t>3</a:t>
                      </a:r>
                    </a:p>
                  </a:txBody>
                  <a:tcPr marT="45725" marB="45725" marR="91450" marL="91450" anchor="ctr"/>
                </a:tc>
                <a:tc>
                  <a:txBody>
                    <a:bodyPr>
                      <a:noAutofit/>
                    </a:bodyPr>
                    <a:lstStyle/>
                    <a:p>
                      <a:pPr indent="0" lvl="0" marL="0" marR="0" rtl="0" algn="ctr">
                        <a:spcBef>
                          <a:spcPts val="0"/>
                        </a:spcBef>
                        <a:buSzPct val="25000"/>
                        <a:buNone/>
                      </a:pPr>
                      <a:r>
                        <a:rPr b="1" baseline="0" lang="en-US" sz="1400" u="none" cap="none" strike="noStrike">
                          <a:solidFill>
                            <a:srgbClr val="FF0000"/>
                          </a:solidFill>
                        </a:rPr>
                        <a:t>3</a:t>
                      </a:r>
                    </a:p>
                  </a:txBody>
                  <a:tcPr marT="45725" marB="45725" marR="91450" marL="91450" anchor="ctr"/>
                </a:tc>
                <a:tc>
                  <a:txBody>
                    <a:bodyPr>
                      <a:noAutofit/>
                    </a:bodyPr>
                    <a:lstStyle/>
                    <a:p>
                      <a:pPr indent="0" lvl="0" marL="0" marR="0" rtl="0" algn="ctr">
                        <a:spcBef>
                          <a:spcPts val="0"/>
                        </a:spcBef>
                        <a:buSzPct val="25000"/>
                        <a:buNone/>
                      </a:pPr>
                      <a:r>
                        <a:rPr b="1" baseline="0" lang="en-US" sz="1400" u="none" cap="none" strike="noStrike">
                          <a:solidFill>
                            <a:srgbClr val="FF0000"/>
                          </a:solidFill>
                        </a:rPr>
                        <a:t>3</a:t>
                      </a:r>
                    </a:p>
                  </a:txBody>
                  <a:tcPr marT="45725" marB="45725" marR="91450" marL="91450" anchor="ct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t>Dunning Lag Days</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solidFill>
                            <a:schemeClr val="dk1"/>
                          </a:solidFill>
                        </a:rPr>
                        <a:t>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solidFill>
                            <a:schemeClr val="dk1"/>
                          </a:solidFill>
                        </a:rPr>
                        <a:t>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solidFill>
                            <a:schemeClr val="dk1"/>
                          </a:solidFill>
                        </a:rPr>
                        <a:t>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solidFill>
                            <a:schemeClr val="dk1"/>
                          </a:solidFill>
                        </a:rPr>
                        <a:t>0</a:t>
                      </a:r>
                    </a:p>
                  </a:txBody>
                  <a:tcPr marT="45725" marB="45725" marR="91450" marL="91450" anchor="ctr"/>
                </a:tc>
              </a:tr>
            </a:tbl>
          </a:graphicData>
        </a:graphic>
      </p:graphicFrame>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p:nvPr/>
        </p:nvSpPr>
        <p:spPr>
          <a:xfrm>
            <a:off x="7718960" y="6008914"/>
            <a:ext cx="1294410" cy="748146"/>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425" name="Shape 425"/>
          <p:cNvSpPr txBox="1"/>
          <p:nvPr/>
        </p:nvSpPr>
        <p:spPr>
          <a:xfrm>
            <a:off x="355600" y="4287048"/>
            <a:ext cx="8788398" cy="2503248"/>
          </a:xfrm>
          <a:prstGeom prst="rect">
            <a:avLst/>
          </a:prstGeom>
          <a:noFill/>
          <a:ln>
            <a:noFill/>
          </a:ln>
        </p:spPr>
        <p:txBody>
          <a:bodyPr anchorCtr="0" anchor="t" bIns="45700" lIns="91425" rIns="91425" tIns="45700">
            <a:noAutofit/>
          </a:bodyPr>
          <a:lstStyle/>
          <a:p>
            <a:pPr indent="-166688" lvl="0" marL="166688" marR="0" rtl="0" algn="l">
              <a:spcBef>
                <a:spcPts val="0"/>
              </a:spcBef>
              <a:spcAft>
                <a:spcPts val="0"/>
              </a:spcAft>
              <a:buClr>
                <a:srgbClr val="AF242B"/>
              </a:buClr>
              <a:buSzPct val="75000"/>
              <a:buFont typeface="Noto Sans Symbols"/>
              <a:buChar char="•"/>
            </a:pPr>
            <a:r>
              <a:rPr b="1" baseline="0" i="0" lang="en-US" sz="1300" u="none" cap="none" strike="noStrike">
                <a:solidFill>
                  <a:schemeClr val="dk1"/>
                </a:solidFill>
                <a:latin typeface="Arial"/>
                <a:ea typeface="Arial"/>
                <a:cs typeface="Arial"/>
                <a:sym typeface="Arial"/>
              </a:rPr>
              <a:t>Initial Days:</a:t>
            </a:r>
            <a:r>
              <a:rPr b="0" baseline="0" i="0" lang="en-US" sz="1300" u="none" cap="none" strike="noStrike">
                <a:solidFill>
                  <a:schemeClr val="dk1"/>
                </a:solidFill>
                <a:latin typeface="Arial"/>
                <a:ea typeface="Arial"/>
                <a:cs typeface="Arial"/>
                <a:sym typeface="Arial"/>
              </a:rPr>
              <a:t> Number of days after the collection due date on which the 1</a:t>
            </a:r>
            <a:r>
              <a:rPr b="0" baseline="30000" i="0" lang="en-US" sz="1300" u="none" cap="none" strike="noStrike">
                <a:solidFill>
                  <a:schemeClr val="dk1"/>
                </a:solidFill>
                <a:latin typeface="Arial"/>
                <a:ea typeface="Arial"/>
                <a:cs typeface="Arial"/>
                <a:sym typeface="Arial"/>
              </a:rPr>
              <a:t>st</a:t>
            </a:r>
            <a:r>
              <a:rPr b="0" baseline="0" i="0" lang="en-US" sz="1300" u="none" cap="none" strike="noStrike">
                <a:solidFill>
                  <a:schemeClr val="dk1"/>
                </a:solidFill>
                <a:latin typeface="Arial"/>
                <a:ea typeface="Arial"/>
                <a:cs typeface="Arial"/>
                <a:sym typeface="Arial"/>
              </a:rPr>
              <a:t> dunning letter should be generated </a:t>
            </a:r>
            <a:br>
              <a:rPr b="0" baseline="0" i="0" lang="en-US" sz="1300" u="none" cap="none" strike="noStrike">
                <a:solidFill>
                  <a:schemeClr val="dk1"/>
                </a:solidFill>
                <a:latin typeface="Arial"/>
                <a:ea typeface="Arial"/>
                <a:cs typeface="Arial"/>
                <a:sym typeface="Arial"/>
              </a:rPr>
            </a:br>
            <a:r>
              <a:rPr b="0" baseline="0" i="0" lang="en-US" sz="1300" u="none" cap="none" strike="noStrike">
                <a:solidFill>
                  <a:schemeClr val="dk1"/>
                </a:solidFill>
                <a:latin typeface="Arial"/>
                <a:ea typeface="Arial"/>
                <a:cs typeface="Arial"/>
                <a:sym typeface="Arial"/>
              </a:rPr>
              <a:t>[</a:t>
            </a:r>
            <a:r>
              <a:rPr b="0" baseline="0" i="1" lang="en-US" sz="1300" u="none" cap="none" strike="noStrike">
                <a:solidFill>
                  <a:schemeClr val="dk1"/>
                </a:solidFill>
                <a:latin typeface="Arial"/>
                <a:ea typeface="Arial"/>
                <a:cs typeface="Arial"/>
                <a:sym typeface="Arial"/>
              </a:rPr>
              <a:t>The Collection Due Date is set to 30 days after the bill print date for non-Federal customers]</a:t>
            </a:r>
          </a:p>
          <a:p>
            <a:pPr indent="-166688" lvl="0" marL="166688" marR="0" rtl="0" algn="l">
              <a:spcBef>
                <a:spcPts val="800"/>
              </a:spcBef>
              <a:spcAft>
                <a:spcPts val="0"/>
              </a:spcAft>
              <a:buClr>
                <a:srgbClr val="AF242B"/>
              </a:buClr>
              <a:buSzPct val="75000"/>
              <a:buFont typeface="Noto Sans Symbols"/>
              <a:buChar char="•"/>
            </a:pPr>
            <a:r>
              <a:rPr b="1" baseline="0" i="0" lang="en-US" sz="1300" u="none" cap="none" strike="noStrike">
                <a:solidFill>
                  <a:schemeClr val="dk1"/>
                </a:solidFill>
                <a:latin typeface="Arial"/>
                <a:ea typeface="Arial"/>
                <a:cs typeface="Arial"/>
                <a:sym typeface="Arial"/>
              </a:rPr>
              <a:t>Subsequent Days:</a:t>
            </a:r>
            <a:r>
              <a:rPr b="0" baseline="0" i="0" lang="en-US" sz="1300" u="none" cap="none" strike="noStrike">
                <a:solidFill>
                  <a:schemeClr val="dk1"/>
                </a:solidFill>
                <a:latin typeface="Arial"/>
                <a:ea typeface="Arial"/>
                <a:cs typeface="Arial"/>
                <a:sym typeface="Arial"/>
              </a:rPr>
              <a:t> Number of days used to determine the frequency for generating dunning notices after the 1</a:t>
            </a:r>
            <a:r>
              <a:rPr b="0" baseline="30000" i="0" lang="en-US" sz="1300" u="none" cap="none" strike="noStrike">
                <a:solidFill>
                  <a:schemeClr val="dk1"/>
                </a:solidFill>
                <a:latin typeface="Arial"/>
                <a:ea typeface="Arial"/>
                <a:cs typeface="Arial"/>
                <a:sym typeface="Arial"/>
              </a:rPr>
              <a:t>st</a:t>
            </a:r>
            <a:r>
              <a:rPr b="0" baseline="0" i="0" lang="en-US" sz="1300" u="none" cap="none" strike="noStrike">
                <a:solidFill>
                  <a:schemeClr val="dk1"/>
                </a:solidFill>
                <a:latin typeface="Arial"/>
                <a:ea typeface="Arial"/>
                <a:cs typeface="Arial"/>
                <a:sym typeface="Arial"/>
              </a:rPr>
              <a:t> dunning notice is generated</a:t>
            </a:r>
          </a:p>
          <a:p>
            <a:pPr indent="-166688" lvl="0" marL="166688" marR="0" rtl="0" algn="l">
              <a:spcBef>
                <a:spcPts val="800"/>
              </a:spcBef>
              <a:spcAft>
                <a:spcPts val="0"/>
              </a:spcAft>
              <a:buClr>
                <a:srgbClr val="AF242B"/>
              </a:buClr>
              <a:buSzPct val="75000"/>
              <a:buFont typeface="Noto Sans Symbols"/>
              <a:buChar char="•"/>
            </a:pPr>
            <a:r>
              <a:rPr b="1" baseline="0" i="0" lang="en-US" sz="1300" u="none" cap="none" strike="noStrike">
                <a:solidFill>
                  <a:srgbClr val="000000"/>
                </a:solidFill>
                <a:latin typeface="Arial"/>
                <a:ea typeface="Arial"/>
                <a:cs typeface="Arial"/>
                <a:sym typeface="Arial"/>
              </a:rPr>
              <a:t>First/Second Threshold Maximum Letters:  </a:t>
            </a:r>
            <a:r>
              <a:rPr b="0" baseline="0" i="0" lang="en-US" sz="1300" u="none" cap="none" strike="noStrike">
                <a:solidFill>
                  <a:srgbClr val="000000"/>
                </a:solidFill>
                <a:latin typeface="Arial"/>
                <a:ea typeface="Arial"/>
                <a:cs typeface="Arial"/>
                <a:sym typeface="Arial"/>
              </a:rPr>
              <a:t>Maximum number of dunning letters that should be produced for receivables with a principal total less than or equal to the First/Second Threshold Amount </a:t>
            </a:r>
          </a:p>
          <a:p>
            <a:pPr indent="-166688" lvl="0" marL="166688" marR="0" rtl="0" algn="l">
              <a:spcBef>
                <a:spcPts val="800"/>
              </a:spcBef>
              <a:spcAft>
                <a:spcPts val="0"/>
              </a:spcAft>
              <a:buClr>
                <a:srgbClr val="AF242B"/>
              </a:buClr>
              <a:buSzPct val="75000"/>
              <a:buFont typeface="Noto Sans Symbols"/>
              <a:buChar char="•"/>
            </a:pPr>
            <a:r>
              <a:rPr b="1" baseline="0" i="0" lang="en-US" sz="1300" u="none" cap="none" strike="noStrike">
                <a:solidFill>
                  <a:schemeClr val="dk1"/>
                </a:solidFill>
                <a:latin typeface="Arial"/>
                <a:ea typeface="Arial"/>
                <a:cs typeface="Arial"/>
                <a:sym typeface="Arial"/>
              </a:rPr>
              <a:t>Excess of Threshold Maximum Letters:</a:t>
            </a:r>
            <a:r>
              <a:rPr b="0" baseline="0" i="0" lang="en-US" sz="1300" u="none" cap="none" strike="noStrike">
                <a:solidFill>
                  <a:schemeClr val="dk1"/>
                </a:solidFill>
                <a:latin typeface="Arial"/>
                <a:ea typeface="Arial"/>
                <a:cs typeface="Arial"/>
                <a:sym typeface="Arial"/>
              </a:rPr>
              <a:t>  Maximum number of dunning letters that should be produced for receivables with a principal total greater than the Second Threshold Amount</a:t>
            </a:r>
          </a:p>
          <a:p>
            <a:pPr indent="-166688" lvl="0" marL="166688" marR="0" rtl="0" algn="l">
              <a:spcBef>
                <a:spcPts val="800"/>
              </a:spcBef>
              <a:spcAft>
                <a:spcPts val="400"/>
              </a:spcAft>
              <a:buClr>
                <a:srgbClr val="AF242B"/>
              </a:buClr>
              <a:buSzPct val="75000"/>
              <a:buFont typeface="Noto Sans Symbols"/>
              <a:buChar char="•"/>
            </a:pPr>
            <a:r>
              <a:rPr b="1" baseline="0" i="0" lang="en-US" sz="1300" u="none" cap="none" strike="noStrike">
                <a:solidFill>
                  <a:schemeClr val="dk1"/>
                </a:solidFill>
                <a:latin typeface="Arial"/>
                <a:ea typeface="Arial"/>
                <a:cs typeface="Arial"/>
                <a:sym typeface="Arial"/>
              </a:rPr>
              <a:t>First/Second Threshold Amount: </a:t>
            </a:r>
            <a:r>
              <a:rPr b="0" baseline="0" i="0" lang="en-US" sz="1300" u="none" cap="none" strike="noStrike">
                <a:solidFill>
                  <a:schemeClr val="dk1"/>
                </a:solidFill>
                <a:latin typeface="Arial"/>
                <a:ea typeface="Arial"/>
                <a:cs typeface="Arial"/>
                <a:sym typeface="Arial"/>
              </a:rPr>
              <a:t> Amount used to determine the maximum number of dunning notices generated for receivables with principal totals less than or equal to the threshold amount. </a:t>
            </a:r>
          </a:p>
        </p:txBody>
      </p:sp>
      <p:sp>
        <p:nvSpPr>
          <p:cNvPr id="426" name="Shape 426"/>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Accounts Receivable Options Reference Table</a:t>
            </a:r>
          </a:p>
        </p:txBody>
      </p:sp>
      <p:sp>
        <p:nvSpPr>
          <p:cNvPr id="427" name="Shape 42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428" name="Shape 428"/>
          <p:cNvSpPr/>
          <p:nvPr/>
        </p:nvSpPr>
        <p:spPr>
          <a:xfrm>
            <a:off x="1983757" y="1118261"/>
            <a:ext cx="7160242" cy="530959"/>
          </a:xfrm>
          <a:custGeom>
            <a:pathLst>
              <a:path extrusionOk="0" h="120000" w="120000">
                <a:moveTo>
                  <a:pt x="0" y="0"/>
                </a:moveTo>
                <a:lnTo>
                  <a:pt x="120000" y="0"/>
                </a:lnTo>
                <a:lnTo>
                  <a:pt x="120000" y="120000"/>
                </a:lnTo>
                <a:lnTo>
                  <a:pt x="0" y="120000"/>
                </a:lnTo>
                <a:close/>
              </a:path>
              <a:path extrusionOk="0" fill="none" h="120000" w="120000">
                <a:moveTo>
                  <a:pt x="-2959" y="0"/>
                </a:moveTo>
                <a:close/>
                <a:lnTo>
                  <a:pt x="-2959" y="120000"/>
                </a:lnTo>
              </a:path>
              <a:path extrusionOk="0" fill="none" h="120000" w="120000">
                <a:moveTo>
                  <a:pt x="-2959" y="22499"/>
                </a:moveTo>
                <a:lnTo>
                  <a:pt x="-7936" y="22499"/>
                </a:lnTo>
                <a:lnTo>
                  <a:pt x="-15636" y="127405"/>
                </a:lnTo>
              </a:path>
            </a:pathLst>
          </a:custGeom>
          <a:solidFill>
            <a:schemeClr val="lt1"/>
          </a:solid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166688" lvl="0" marL="166688" marR="0" rtl="0" algn="l">
              <a:spcBef>
                <a:spcPts val="0"/>
              </a:spcBef>
              <a:spcAft>
                <a:spcPts val="0"/>
              </a:spcAft>
              <a:buSzPct val="25000"/>
              <a:buNone/>
            </a:pPr>
            <a:r>
              <a:rPr b="1" baseline="0" i="0" lang="en-US" sz="1500" u="none" cap="none" strike="noStrike">
                <a:solidFill>
                  <a:schemeClr val="dk1"/>
                </a:solidFill>
                <a:latin typeface="Arial"/>
                <a:ea typeface="Arial"/>
                <a:cs typeface="Arial"/>
                <a:sym typeface="Arial"/>
              </a:rPr>
              <a:t>Dunning Information:</a:t>
            </a:r>
            <a:r>
              <a:rPr b="0" baseline="0" i="0" lang="en-US" sz="1500" u="none" cap="none" strike="noStrike">
                <a:solidFill>
                  <a:schemeClr val="dk1"/>
                </a:solidFill>
                <a:latin typeface="Arial"/>
                <a:ea typeface="Arial"/>
                <a:cs typeface="Arial"/>
                <a:sym typeface="Arial"/>
              </a:rPr>
              <a:t> Defines the options used to determine when dunning </a:t>
            </a:r>
          </a:p>
          <a:p>
            <a:pPr indent="-166688" lvl="0" marL="166688" marR="0" rtl="0" algn="l">
              <a:spcBef>
                <a:spcPts val="0"/>
              </a:spcBef>
              <a:spcAft>
                <a:spcPts val="0"/>
              </a:spcAft>
              <a:buSzPct val="25000"/>
              <a:buNone/>
            </a:pPr>
            <a:r>
              <a:rPr b="0" baseline="0" i="0" lang="en-US" sz="1500" u="none" cap="none" strike="noStrike">
                <a:solidFill>
                  <a:schemeClr val="dk1"/>
                </a:solidFill>
                <a:latin typeface="Arial"/>
                <a:ea typeface="Arial"/>
                <a:cs typeface="Arial"/>
                <a:sym typeface="Arial"/>
              </a:rPr>
              <a:t>should be created for </a:t>
            </a:r>
            <a:r>
              <a:rPr b="1" baseline="0" i="0" lang="en-US" sz="1500" u="none" cap="none" strike="noStrike">
                <a:solidFill>
                  <a:schemeClr val="dk1"/>
                </a:solidFill>
                <a:latin typeface="Arial"/>
                <a:ea typeface="Arial"/>
                <a:cs typeface="Arial"/>
                <a:sym typeface="Arial"/>
              </a:rPr>
              <a:t>Billing Documents</a:t>
            </a:r>
          </a:p>
        </p:txBody>
      </p:sp>
      <p:sp>
        <p:nvSpPr>
          <p:cNvPr id="429" name="Shape 429"/>
          <p:cNvSpPr/>
          <p:nvPr/>
        </p:nvSpPr>
        <p:spPr>
          <a:xfrm>
            <a:off x="1983757" y="1118262"/>
            <a:ext cx="6640111" cy="530957"/>
          </a:xfrm>
          <a:prstGeom prst="rect">
            <a:avLst/>
          </a:prstGeom>
          <a:noFill/>
          <a:ln cap="flat" cmpd="sng" w="9525">
            <a:solidFill>
              <a:srgbClr val="3C8C92"/>
            </a:solidFill>
            <a:prstDash val="dash"/>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pic>
        <p:nvPicPr>
          <p:cNvPr id="430" name="Shape 430"/>
          <p:cNvPicPr preferRelativeResize="0"/>
          <p:nvPr/>
        </p:nvPicPr>
        <p:blipFill rotWithShape="1">
          <a:blip r:embed="rId3">
            <a:alphaModFix/>
          </a:blip>
          <a:srcRect b="0" l="0" r="0" t="0"/>
          <a:stretch/>
        </p:blipFill>
        <p:spPr>
          <a:xfrm>
            <a:off x="688902" y="1781900"/>
            <a:ext cx="3981449" cy="2505075"/>
          </a:xfrm>
          <a:prstGeom prst="rect">
            <a:avLst/>
          </a:prstGeom>
          <a:noFill/>
          <a:ln cap="flat" cmpd="sng" w="9525">
            <a:solidFill>
              <a:schemeClr val="dk1"/>
            </a:solidFill>
            <a:prstDash val="solid"/>
            <a:miter/>
            <a:headEnd len="med" w="med" type="none"/>
            <a:tailEnd len="med" w="med" type="none"/>
          </a:ln>
        </p:spPr>
      </p:pic>
      <p:pic>
        <p:nvPicPr>
          <p:cNvPr id="431" name="Shape 431"/>
          <p:cNvPicPr preferRelativeResize="0"/>
          <p:nvPr/>
        </p:nvPicPr>
        <p:blipFill rotWithShape="1">
          <a:blip r:embed="rId4">
            <a:alphaModFix/>
          </a:blip>
          <a:srcRect b="0" l="0" r="0" t="0"/>
          <a:stretch/>
        </p:blipFill>
        <p:spPr>
          <a:xfrm>
            <a:off x="4886546" y="1726192"/>
            <a:ext cx="3943350" cy="2552699"/>
          </a:xfrm>
          <a:prstGeom prst="rect">
            <a:avLst/>
          </a:prstGeom>
          <a:noFill/>
          <a:ln cap="flat" cmpd="sng" w="9525">
            <a:solidFill>
              <a:schemeClr val="dk1"/>
            </a:solidFill>
            <a:prstDash val="solid"/>
            <a:miter/>
            <a:headEnd len="med" w="med" type="none"/>
            <a:tailEnd len="med" w="med" type="none"/>
          </a:ln>
        </p:spPr>
      </p:pic>
      <p:sp>
        <p:nvSpPr>
          <p:cNvPr id="432" name="Shape 432"/>
          <p:cNvSpPr/>
          <p:nvPr/>
        </p:nvSpPr>
        <p:spPr>
          <a:xfrm>
            <a:off x="793504" y="2017740"/>
            <a:ext cx="2720130" cy="261257"/>
          </a:xfrm>
          <a:prstGeom prst="rect">
            <a:avLst/>
          </a:prstGeom>
          <a:noFill/>
          <a:ln cap="flat" cmpd="sng" w="1905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433" name="Shape 433"/>
          <p:cNvSpPr/>
          <p:nvPr/>
        </p:nvSpPr>
        <p:spPr>
          <a:xfrm>
            <a:off x="4965010" y="2031918"/>
            <a:ext cx="2720130" cy="261257"/>
          </a:xfrm>
          <a:prstGeom prst="rect">
            <a:avLst/>
          </a:prstGeom>
          <a:noFill/>
          <a:ln cap="flat" cmpd="sng" w="1905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434" name="Shape 434"/>
          <p:cNvSpPr/>
          <p:nvPr/>
        </p:nvSpPr>
        <p:spPr>
          <a:xfrm>
            <a:off x="800591" y="2556458"/>
            <a:ext cx="3718466" cy="887334"/>
          </a:xfrm>
          <a:prstGeom prst="rect">
            <a:avLst/>
          </a:prstGeom>
          <a:noFill/>
          <a:ln cap="flat" cmpd="sng" w="1905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435" name="Shape 435"/>
          <p:cNvSpPr/>
          <p:nvPr/>
        </p:nvSpPr>
        <p:spPr>
          <a:xfrm>
            <a:off x="4993364" y="2549369"/>
            <a:ext cx="3718466" cy="873157"/>
          </a:xfrm>
          <a:prstGeom prst="rect">
            <a:avLst/>
          </a:prstGeom>
          <a:noFill/>
          <a:ln cap="flat" cmpd="sng" w="1905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436" name="Shape 436"/>
          <p:cNvSpPr txBox="1"/>
          <p:nvPr/>
        </p:nvSpPr>
        <p:spPr>
          <a:xfrm>
            <a:off x="670068" y="1668164"/>
            <a:ext cx="3848987" cy="307777"/>
          </a:xfrm>
          <a:prstGeom prst="rect">
            <a:avLst/>
          </a:prstGeom>
          <a:solidFill>
            <a:schemeClr val="lt1"/>
          </a:solidFill>
          <a:ln cap="flat" cmpd="sng" w="9525">
            <a:solidFill>
              <a:schemeClr val="lt2"/>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400" u="none" cap="none" strike="noStrike">
                <a:solidFill>
                  <a:schemeClr val="dk1"/>
                </a:solidFill>
                <a:latin typeface="Arial"/>
                <a:ea typeface="Arial"/>
                <a:cs typeface="Arial"/>
                <a:sym typeface="Arial"/>
              </a:rPr>
              <a:t>Dunning Criteria: Non-Federal Customers</a:t>
            </a:r>
          </a:p>
        </p:txBody>
      </p:sp>
      <p:sp>
        <p:nvSpPr>
          <p:cNvPr id="437" name="Shape 437"/>
          <p:cNvSpPr txBox="1"/>
          <p:nvPr/>
        </p:nvSpPr>
        <p:spPr>
          <a:xfrm>
            <a:off x="4841576" y="1661075"/>
            <a:ext cx="3845443" cy="307777"/>
          </a:xfrm>
          <a:prstGeom prst="rect">
            <a:avLst/>
          </a:prstGeom>
          <a:solidFill>
            <a:schemeClr val="lt1"/>
          </a:solidFill>
          <a:ln cap="flat" cmpd="sng" w="9525">
            <a:solidFill>
              <a:schemeClr val="lt2"/>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400" u="none" cap="none" strike="noStrike">
                <a:solidFill>
                  <a:schemeClr val="dk1"/>
                </a:solidFill>
                <a:latin typeface="Arial"/>
                <a:ea typeface="Arial"/>
                <a:cs typeface="Arial"/>
                <a:sym typeface="Arial"/>
              </a:rPr>
              <a:t>Dunning Criteria: Federal Customers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p:nvPr/>
        </p:nvSpPr>
        <p:spPr>
          <a:xfrm>
            <a:off x="7718960" y="6008914"/>
            <a:ext cx="1294410" cy="748146"/>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444" name="Shape 444"/>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Accounts Receivable Options Reference Table</a:t>
            </a:r>
          </a:p>
        </p:txBody>
      </p:sp>
      <p:sp>
        <p:nvSpPr>
          <p:cNvPr id="445" name="Shape 44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446" name="Shape 446"/>
          <p:cNvSpPr/>
          <p:nvPr/>
        </p:nvSpPr>
        <p:spPr>
          <a:xfrm>
            <a:off x="1983757" y="1118261"/>
            <a:ext cx="7160242" cy="530959"/>
          </a:xfrm>
          <a:custGeom>
            <a:pathLst>
              <a:path extrusionOk="0" h="120000" w="120000">
                <a:moveTo>
                  <a:pt x="0" y="0"/>
                </a:moveTo>
                <a:lnTo>
                  <a:pt x="120000" y="0"/>
                </a:lnTo>
                <a:lnTo>
                  <a:pt x="120000" y="120000"/>
                </a:lnTo>
                <a:lnTo>
                  <a:pt x="0" y="120000"/>
                </a:lnTo>
                <a:close/>
              </a:path>
              <a:path extrusionOk="0" fill="none" h="120000" w="120000">
                <a:moveTo>
                  <a:pt x="-2959" y="0"/>
                </a:moveTo>
                <a:close/>
                <a:lnTo>
                  <a:pt x="-2959" y="120000"/>
                </a:lnTo>
              </a:path>
              <a:path extrusionOk="0" fill="none" h="120000" w="120000">
                <a:moveTo>
                  <a:pt x="-2959" y="22499"/>
                </a:moveTo>
                <a:lnTo>
                  <a:pt x="-7936" y="22499"/>
                </a:lnTo>
                <a:lnTo>
                  <a:pt x="-15636" y="127405"/>
                </a:lnTo>
              </a:path>
            </a:pathLst>
          </a:custGeom>
          <a:solidFill>
            <a:schemeClr val="lt1"/>
          </a:solid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166688" lvl="0" marL="166688" marR="0" rtl="0" algn="l">
              <a:spcBef>
                <a:spcPts val="0"/>
              </a:spcBef>
              <a:spcAft>
                <a:spcPts val="0"/>
              </a:spcAft>
              <a:buSzPct val="25000"/>
              <a:buNone/>
            </a:pPr>
            <a:r>
              <a:rPr b="1" baseline="0" i="0" lang="en-US" sz="1500" u="none" cap="none" strike="noStrike">
                <a:solidFill>
                  <a:schemeClr val="dk1"/>
                </a:solidFill>
                <a:latin typeface="Arial"/>
                <a:ea typeface="Arial"/>
                <a:cs typeface="Arial"/>
                <a:sym typeface="Arial"/>
              </a:rPr>
              <a:t>Dunning Information:</a:t>
            </a:r>
            <a:r>
              <a:rPr b="0" baseline="0" i="0" lang="en-US" sz="1500" u="none" cap="none" strike="noStrike">
                <a:solidFill>
                  <a:schemeClr val="dk1"/>
                </a:solidFill>
                <a:latin typeface="Arial"/>
                <a:ea typeface="Arial"/>
                <a:cs typeface="Arial"/>
                <a:sym typeface="Arial"/>
              </a:rPr>
              <a:t> Defines the options used to determine when dunning </a:t>
            </a:r>
          </a:p>
          <a:p>
            <a:pPr indent="-166688" lvl="0" marL="166688" marR="0" rtl="0" algn="l">
              <a:spcBef>
                <a:spcPts val="0"/>
              </a:spcBef>
              <a:spcAft>
                <a:spcPts val="0"/>
              </a:spcAft>
              <a:buSzPct val="25000"/>
              <a:buNone/>
            </a:pPr>
            <a:r>
              <a:rPr b="0" baseline="0" i="0" lang="en-US" sz="1500" u="none" cap="none" strike="noStrike">
                <a:solidFill>
                  <a:schemeClr val="dk1"/>
                </a:solidFill>
                <a:latin typeface="Arial"/>
                <a:ea typeface="Arial"/>
                <a:cs typeface="Arial"/>
                <a:sym typeface="Arial"/>
              </a:rPr>
              <a:t>should be created for </a:t>
            </a:r>
            <a:r>
              <a:rPr b="1" baseline="0" i="0" lang="en-US" sz="1500" u="none" cap="none" strike="noStrike">
                <a:solidFill>
                  <a:schemeClr val="dk1"/>
                </a:solidFill>
                <a:latin typeface="Arial"/>
                <a:ea typeface="Arial"/>
                <a:cs typeface="Arial"/>
                <a:sym typeface="Arial"/>
              </a:rPr>
              <a:t>Debt Accounts</a:t>
            </a:r>
          </a:p>
        </p:txBody>
      </p:sp>
      <p:sp>
        <p:nvSpPr>
          <p:cNvPr id="447" name="Shape 447"/>
          <p:cNvSpPr/>
          <p:nvPr/>
        </p:nvSpPr>
        <p:spPr>
          <a:xfrm>
            <a:off x="1983757" y="1118262"/>
            <a:ext cx="6640111" cy="530957"/>
          </a:xfrm>
          <a:prstGeom prst="rect">
            <a:avLst/>
          </a:prstGeom>
          <a:noFill/>
          <a:ln cap="flat" cmpd="sng" w="9525">
            <a:solidFill>
              <a:srgbClr val="3C8C92"/>
            </a:solidFill>
            <a:prstDash val="dash"/>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graphicFrame>
        <p:nvGraphicFramePr>
          <p:cNvPr id="448" name="Shape 448"/>
          <p:cNvGraphicFramePr/>
          <p:nvPr/>
        </p:nvGraphicFramePr>
        <p:xfrm>
          <a:off x="451262" y="1741392"/>
          <a:ext cx="3000000" cy="3000000"/>
        </p:xfrm>
        <a:graphic>
          <a:graphicData uri="http://schemas.openxmlformats.org/drawingml/2006/table">
            <a:tbl>
              <a:tblPr bandRow="1" firstRow="1">
                <a:noFill/>
                <a:tableStyleId>{CF293F7E-194E-4F78-8733-6A3EA1C3BA42}</a:tableStyleId>
              </a:tblPr>
              <a:tblGrid>
                <a:gridCol w="1900050"/>
                <a:gridCol w="2228600"/>
                <a:gridCol w="2228600"/>
                <a:gridCol w="2228600"/>
              </a:tblGrid>
              <a:tr h="370850">
                <a:tc>
                  <a:txBody>
                    <a:bodyPr>
                      <a:noAutofit/>
                    </a:bodyPr>
                    <a:lstStyle/>
                    <a:p>
                      <a:pPr indent="0" lvl="0" marL="0" marR="0" rtl="0" algn="ctr">
                        <a:spcBef>
                          <a:spcPts val="0"/>
                        </a:spcBef>
                        <a:buNone/>
                      </a:pPr>
                      <a:r>
                        <a:t/>
                      </a:r>
                      <a:endParaRPr baseline="0" sz="1600" u="none" cap="none" strike="noStrike">
                        <a:solidFill>
                          <a:schemeClr val="dk1"/>
                        </a:solidFill>
                      </a:endParaRP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solidFill>
                            <a:schemeClr val="dk1"/>
                          </a:solidFill>
                        </a:rPr>
                        <a:t>Region 6 Program Office Claims</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solidFill>
                            <a:schemeClr val="dk1"/>
                          </a:solidFill>
                        </a:rPr>
                        <a:t>Region 6 Non-Program Office Claims</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solidFill>
                            <a:schemeClr val="dk1"/>
                          </a:solidFill>
                        </a:rPr>
                        <a:t>Region 7 Claims</a:t>
                      </a:r>
                    </a:p>
                  </a:txBody>
                  <a:tcPr marT="45725" marB="45725" marR="91450" marL="91450" anchor="ctr"/>
                </a:tc>
              </a:tr>
              <a:tr h="370850">
                <a:tc>
                  <a:txBody>
                    <a:bodyPr>
                      <a:noAutofit/>
                    </a:bodyPr>
                    <a:lstStyle/>
                    <a:p>
                      <a:pPr indent="0" lvl="0" marL="0" marR="0" rtl="0" algn="l">
                        <a:spcBef>
                          <a:spcPts val="0"/>
                        </a:spcBef>
                        <a:buSzPct val="25000"/>
                        <a:buNone/>
                      </a:pPr>
                      <a:r>
                        <a:rPr b="0" baseline="0" lang="en-US" sz="1400" u="none" cap="none" strike="noStrike"/>
                        <a:t>Initial Days</a:t>
                      </a:r>
                    </a:p>
                  </a:txBody>
                  <a:tcPr marT="45725" marB="45725" marR="91450" marL="91450" anchor="ctr"/>
                </a:tc>
                <a:tc>
                  <a:txBody>
                    <a:bodyPr>
                      <a:noAutofit/>
                    </a:bodyPr>
                    <a:lstStyle/>
                    <a:p>
                      <a:pPr indent="0" lvl="0" marL="0" marR="0" rtl="0" algn="ctr">
                        <a:spcBef>
                          <a:spcPts val="0"/>
                        </a:spcBef>
                        <a:buSzPct val="25000"/>
                        <a:buNone/>
                      </a:pPr>
                      <a:r>
                        <a:rPr b="1" baseline="0" lang="en-US" sz="1400" u="none" cap="none" strike="noStrike">
                          <a:solidFill>
                            <a:srgbClr val="FF0000"/>
                          </a:solidFill>
                        </a:rPr>
                        <a:t>30</a:t>
                      </a:r>
                    </a:p>
                  </a:txBody>
                  <a:tcPr marT="45725" marB="45725" marR="91450" marL="91450" anchor="ctr"/>
                </a:tc>
                <a:tc>
                  <a:txBody>
                    <a:bodyPr>
                      <a:noAutofit/>
                    </a:bodyPr>
                    <a:lstStyle/>
                    <a:p>
                      <a:pPr indent="0" lvl="0" marL="0" marR="0" rtl="0" algn="ctr">
                        <a:spcBef>
                          <a:spcPts val="0"/>
                        </a:spcBef>
                        <a:buSzPct val="25000"/>
                        <a:buNone/>
                      </a:pPr>
                      <a:r>
                        <a:rPr b="1" baseline="0" lang="en-US" sz="1400" u="none" cap="none" strike="noStrike">
                          <a:solidFill>
                            <a:srgbClr val="FF0000"/>
                          </a:solidFill>
                        </a:rPr>
                        <a:t>0</a:t>
                      </a:r>
                    </a:p>
                  </a:txBody>
                  <a:tcPr marT="45725" marB="45725" marR="91450" marL="91450" anchor="ctr"/>
                </a:tc>
                <a:tc>
                  <a:txBody>
                    <a:bodyPr>
                      <a:noAutofit/>
                    </a:bodyPr>
                    <a:lstStyle/>
                    <a:p>
                      <a:pPr indent="0" lvl="0" marL="0" marR="0" rtl="0" algn="ctr">
                        <a:spcBef>
                          <a:spcPts val="0"/>
                        </a:spcBef>
                        <a:buSzPct val="25000"/>
                        <a:buNone/>
                      </a:pPr>
                      <a:r>
                        <a:rPr b="1" baseline="0" lang="en-US" sz="1400" u="none" cap="none" strike="noStrike">
                          <a:solidFill>
                            <a:srgbClr val="FF0000"/>
                          </a:solidFill>
                        </a:rPr>
                        <a:t>0</a:t>
                      </a:r>
                    </a:p>
                  </a:txBody>
                  <a:tcPr marT="45725" marB="45725" marR="91450" marL="91450" anchor="ctr"/>
                </a:tc>
              </a:tr>
              <a:tr h="370850">
                <a:tc>
                  <a:txBody>
                    <a:bodyPr>
                      <a:noAutofit/>
                    </a:bodyPr>
                    <a:lstStyle/>
                    <a:p>
                      <a:pPr indent="0" lvl="0" marL="0" marR="0" rtl="0" algn="l">
                        <a:spcBef>
                          <a:spcPts val="0"/>
                        </a:spcBef>
                        <a:buSzPct val="25000"/>
                        <a:buNone/>
                      </a:pPr>
                      <a:r>
                        <a:rPr b="0" baseline="0" lang="en-US" sz="1400" u="none" cap="none" strike="noStrike"/>
                        <a:t>Subsequent Days</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t>30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t>30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t>30</a:t>
                      </a:r>
                    </a:p>
                  </a:txBody>
                  <a:tcPr marT="45725" marB="45725" marR="91450" marL="91450" anchor="ctr"/>
                </a:tc>
              </a:tr>
              <a:tr h="370850">
                <a:tc>
                  <a:txBody>
                    <a:bodyPr>
                      <a:noAutofit/>
                    </a:bodyPr>
                    <a:lstStyle/>
                    <a:p>
                      <a:pPr indent="0" lvl="0" marL="0" marR="0" rtl="0" algn="l">
                        <a:spcBef>
                          <a:spcPts val="0"/>
                        </a:spcBef>
                        <a:buSzPct val="25000"/>
                        <a:buNone/>
                      </a:pPr>
                      <a:r>
                        <a:rPr b="0" baseline="0" lang="en-US" sz="1400" u="none" cap="none" strike="noStrike"/>
                        <a:t>1</a:t>
                      </a:r>
                      <a:r>
                        <a:rPr b="0" baseline="30000" lang="en-US" sz="1400" u="none" cap="none" strike="noStrike"/>
                        <a:t>st</a:t>
                      </a:r>
                      <a:r>
                        <a:rPr b="0" baseline="0" lang="en-US" sz="1400" u="none" cap="none" strike="noStrike"/>
                        <a:t> </a:t>
                      </a:r>
                      <a:r>
                        <a:rPr b="0" baseline="0" lang="en-US" sz="1400" u="none" cap="none" strike="noStrike">
                          <a:solidFill>
                            <a:srgbClr val="000000"/>
                          </a:solidFill>
                          <a:latin typeface="Arial"/>
                          <a:ea typeface="Arial"/>
                          <a:cs typeface="Arial"/>
                          <a:sym typeface="Arial"/>
                        </a:rPr>
                        <a:t>Threshold Maximum Letters</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t>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t>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t>0</a:t>
                      </a:r>
                    </a:p>
                  </a:txBody>
                  <a:tcPr marT="45725" marB="45725" marR="91450" marL="91450" anchor="ct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t>2</a:t>
                      </a:r>
                      <a:r>
                        <a:rPr b="0" baseline="30000" lang="en-US" sz="1400" u="none" cap="none" strike="noStrike"/>
                        <a:t>nd</a:t>
                      </a:r>
                      <a:r>
                        <a:rPr b="0" baseline="0" lang="en-US" sz="1400" u="none" cap="none" strike="noStrike"/>
                        <a:t> </a:t>
                      </a:r>
                      <a:r>
                        <a:rPr b="0" baseline="0" lang="en-US" sz="1400" u="none" cap="none" strike="noStrike">
                          <a:solidFill>
                            <a:srgbClr val="000000"/>
                          </a:solidFill>
                          <a:latin typeface="Arial"/>
                          <a:ea typeface="Arial"/>
                          <a:cs typeface="Arial"/>
                          <a:sym typeface="Arial"/>
                        </a:rPr>
                        <a:t>Threshold Maximum Letters</a:t>
                      </a:r>
                    </a:p>
                  </a:txBody>
                  <a:tcPr marT="45725" marB="45725" marR="91450" marL="91450" anchor="ctr"/>
                </a:tc>
                <a:tc>
                  <a:txBody>
                    <a:bodyPr>
                      <a:noAutofit/>
                    </a:bodyPr>
                    <a:lstStyle/>
                    <a:p>
                      <a:pPr indent="0" lvl="0" marL="0" marR="0" rtl="0" algn="ctr">
                        <a:spcBef>
                          <a:spcPts val="0"/>
                        </a:spcBef>
                        <a:buSzPct val="25000"/>
                        <a:buNone/>
                      </a:pPr>
                      <a:r>
                        <a:rPr b="1" baseline="0" lang="en-US" sz="1400" u="none" cap="none" strike="noStrike">
                          <a:solidFill>
                            <a:srgbClr val="FF0000"/>
                          </a:solidFill>
                        </a:rPr>
                        <a:t>2</a:t>
                      </a:r>
                    </a:p>
                  </a:txBody>
                  <a:tcPr marT="45725" marB="45725" marR="91450" marL="91450" anchor="ctr"/>
                </a:tc>
                <a:tc>
                  <a:txBody>
                    <a:bodyPr>
                      <a:noAutofit/>
                    </a:bodyPr>
                    <a:lstStyle/>
                    <a:p>
                      <a:pPr indent="0" lvl="0" marL="0" marR="0" rtl="0" algn="ctr">
                        <a:spcBef>
                          <a:spcPts val="0"/>
                        </a:spcBef>
                        <a:buSzPct val="25000"/>
                        <a:buNone/>
                      </a:pPr>
                      <a:r>
                        <a:rPr b="1" baseline="0" lang="en-US" sz="1400" u="none" cap="none" strike="noStrike">
                          <a:solidFill>
                            <a:srgbClr val="FF0000"/>
                          </a:solidFill>
                        </a:rPr>
                        <a:t>3</a:t>
                      </a:r>
                    </a:p>
                  </a:txBody>
                  <a:tcPr marT="45725" marB="45725" marR="91450" marL="91450" anchor="ctr"/>
                </a:tc>
                <a:tc>
                  <a:txBody>
                    <a:bodyPr>
                      <a:noAutofit/>
                    </a:bodyPr>
                    <a:lstStyle/>
                    <a:p>
                      <a:pPr indent="0" lvl="0" marL="0" marR="0" rtl="0" algn="ctr">
                        <a:spcBef>
                          <a:spcPts val="0"/>
                        </a:spcBef>
                        <a:buSzPct val="25000"/>
                        <a:buNone/>
                      </a:pPr>
                      <a:r>
                        <a:rPr b="1" baseline="0" lang="en-US" sz="1400" u="none" cap="none" strike="noStrike">
                          <a:solidFill>
                            <a:srgbClr val="FF0000"/>
                          </a:solidFill>
                        </a:rPr>
                        <a:t>3</a:t>
                      </a:r>
                    </a:p>
                  </a:txBody>
                  <a:tcPr marT="45725" marB="45725" marR="91450" marL="91450" anchor="ct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t>Excess of </a:t>
                      </a:r>
                      <a:r>
                        <a:rPr b="0" baseline="0" lang="en-US" sz="1400" u="none" cap="none" strike="noStrike">
                          <a:solidFill>
                            <a:srgbClr val="000000"/>
                          </a:solidFill>
                          <a:latin typeface="Arial"/>
                          <a:ea typeface="Arial"/>
                          <a:cs typeface="Arial"/>
                          <a:sym typeface="Arial"/>
                        </a:rPr>
                        <a:t>Threshold Maximum Letters</a:t>
                      </a:r>
                    </a:p>
                  </a:txBody>
                  <a:tcPr marT="45725" marB="45725" marR="91450" marL="91450" anchor="ctr"/>
                </a:tc>
                <a:tc>
                  <a:txBody>
                    <a:bodyPr>
                      <a:noAutofit/>
                    </a:bodyPr>
                    <a:lstStyle/>
                    <a:p>
                      <a:pPr indent="0" lvl="0" marL="0" marR="0" rtl="0" algn="ctr">
                        <a:spcBef>
                          <a:spcPts val="0"/>
                        </a:spcBef>
                        <a:buSzPct val="25000"/>
                        <a:buNone/>
                      </a:pPr>
                      <a:r>
                        <a:rPr b="1" baseline="0" lang="en-US" sz="1400" u="none" cap="none" strike="noStrike">
                          <a:solidFill>
                            <a:srgbClr val="FF0000"/>
                          </a:solidFill>
                        </a:rPr>
                        <a:t>2</a:t>
                      </a:r>
                    </a:p>
                  </a:txBody>
                  <a:tcPr marT="45725" marB="45725" marR="91450" marL="91450" anchor="ctr"/>
                </a:tc>
                <a:tc>
                  <a:txBody>
                    <a:bodyPr>
                      <a:noAutofit/>
                    </a:bodyPr>
                    <a:lstStyle/>
                    <a:p>
                      <a:pPr indent="0" lvl="0" marL="0" marR="0" rtl="0" algn="ctr">
                        <a:spcBef>
                          <a:spcPts val="0"/>
                        </a:spcBef>
                        <a:buSzPct val="25000"/>
                        <a:buNone/>
                      </a:pPr>
                      <a:r>
                        <a:rPr b="1" baseline="0" lang="en-US" sz="1400" u="none" cap="none" strike="noStrike">
                          <a:solidFill>
                            <a:srgbClr val="FF0000"/>
                          </a:solidFill>
                        </a:rPr>
                        <a:t>3</a:t>
                      </a:r>
                    </a:p>
                  </a:txBody>
                  <a:tcPr marT="45725" marB="45725" marR="91450" marL="91450" anchor="ctr"/>
                </a:tc>
                <a:tc>
                  <a:txBody>
                    <a:bodyPr>
                      <a:noAutofit/>
                    </a:bodyPr>
                    <a:lstStyle/>
                    <a:p>
                      <a:pPr indent="0" lvl="0" marL="0" marR="0" rtl="0" algn="ctr">
                        <a:spcBef>
                          <a:spcPts val="0"/>
                        </a:spcBef>
                        <a:buSzPct val="25000"/>
                        <a:buNone/>
                      </a:pPr>
                      <a:r>
                        <a:rPr b="1" baseline="0" lang="en-US" sz="1400" u="none" cap="none" strike="noStrike">
                          <a:solidFill>
                            <a:srgbClr val="FF0000"/>
                          </a:solidFill>
                        </a:rPr>
                        <a:t>3</a:t>
                      </a:r>
                    </a:p>
                  </a:txBody>
                  <a:tcPr marT="45725" marB="45725" marR="91450" marL="91450" anchor="ct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t>1</a:t>
                      </a:r>
                      <a:r>
                        <a:rPr b="0" baseline="30000" lang="en-US" sz="1400" u="none" cap="none" strike="noStrike"/>
                        <a:t>st</a:t>
                      </a:r>
                      <a:r>
                        <a:rPr b="0" baseline="0" lang="en-US" sz="1400" u="none" cap="none" strike="noStrike"/>
                        <a:t> Threshold Amount</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t>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t>0</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t>0</a:t>
                      </a:r>
                    </a:p>
                  </a:txBody>
                  <a:tcPr marT="45725" marB="45725" marR="91450" marL="91450" anchor="ct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t>2</a:t>
                      </a:r>
                      <a:r>
                        <a:rPr b="0" baseline="30000" lang="en-US" sz="1400" u="none" cap="none" strike="noStrike"/>
                        <a:t>nd</a:t>
                      </a:r>
                      <a:r>
                        <a:rPr b="0" baseline="0" lang="en-US" sz="1400" u="none" cap="none" strike="noStrike"/>
                        <a:t> Threshold Amount</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t>$999,999,999</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t>$999,999,999</a:t>
                      </a:r>
                    </a:p>
                  </a:txBody>
                  <a:tcPr marT="45725" marB="45725" marR="91450" marL="91450" anchor="ctr"/>
                </a:tc>
                <a:tc>
                  <a:txBody>
                    <a:bodyPr>
                      <a:noAutofit/>
                    </a:bodyPr>
                    <a:lstStyle/>
                    <a:p>
                      <a:pPr indent="0" lvl="0" marL="0" marR="0" rtl="0" algn="ctr">
                        <a:spcBef>
                          <a:spcPts val="0"/>
                        </a:spcBef>
                        <a:buSzPct val="25000"/>
                        <a:buNone/>
                      </a:pPr>
                      <a:r>
                        <a:rPr b="0" baseline="0" lang="en-US" sz="1400" u="none" cap="none" strike="noStrike"/>
                        <a:t>$999,999,999</a:t>
                      </a:r>
                    </a:p>
                  </a:txBody>
                  <a:tcPr marT="45725" marB="45725" marR="91450" marL="91450" anchor="ctr"/>
                </a:tc>
              </a:tr>
            </a:tbl>
          </a:graphicData>
        </a:graphic>
      </p:graphicFrame>
      <p:sp>
        <p:nvSpPr>
          <p:cNvPr id="449" name="Shape 449"/>
          <p:cNvSpPr txBox="1"/>
          <p:nvPr/>
        </p:nvSpPr>
        <p:spPr>
          <a:xfrm>
            <a:off x="391884" y="5355839"/>
            <a:ext cx="8740239" cy="1282402"/>
          </a:xfrm>
          <a:prstGeom prst="rect">
            <a:avLst/>
          </a:prstGeom>
          <a:noFill/>
          <a:ln>
            <a:noFill/>
          </a:ln>
        </p:spPr>
        <p:txBody>
          <a:bodyPr anchorCtr="0" anchor="t" bIns="45700" lIns="91425" rIns="91425" tIns="45700">
            <a:noAutofit/>
          </a:bodyPr>
          <a:lstStyle/>
          <a:p>
            <a:pPr indent="-166688" lvl="0" marL="166688" marR="0" rtl="0" algn="l">
              <a:spcBef>
                <a:spcPts val="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Initial Days: </a:t>
            </a:r>
            <a:r>
              <a:rPr b="0" baseline="0" i="0" lang="en-US" sz="1600" u="none" cap="none" strike="noStrike">
                <a:solidFill>
                  <a:schemeClr val="dk1"/>
                </a:solidFill>
                <a:latin typeface="Arial"/>
                <a:ea typeface="Arial"/>
                <a:cs typeface="Arial"/>
                <a:sym typeface="Arial"/>
              </a:rPr>
              <a:t>1</a:t>
            </a:r>
            <a:r>
              <a:rPr b="0" baseline="30000" i="0" lang="en-US" sz="1600" u="none" cap="none" strike="noStrike">
                <a:solidFill>
                  <a:schemeClr val="dk1"/>
                </a:solidFill>
                <a:latin typeface="Arial"/>
                <a:ea typeface="Arial"/>
                <a:cs typeface="Arial"/>
                <a:sym typeface="Arial"/>
              </a:rPr>
              <a:t>st</a:t>
            </a:r>
            <a:r>
              <a:rPr b="0" baseline="0" i="0" lang="en-US" sz="1600" u="none" cap="none" strike="noStrike">
                <a:solidFill>
                  <a:schemeClr val="dk1"/>
                </a:solidFill>
                <a:latin typeface="Arial"/>
                <a:ea typeface="Arial"/>
                <a:cs typeface="Arial"/>
                <a:sym typeface="Arial"/>
              </a:rPr>
              <a:t> dunning letter for R6 PO claims is generated by Program Office, not Peg</a:t>
            </a:r>
          </a:p>
          <a:p>
            <a:pPr indent="-166687" lvl="1" marL="623888" marR="0" rtl="0" algn="l">
              <a:spcBef>
                <a:spcPts val="8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Pegasys waits 30 days to create the 2</a:t>
            </a:r>
            <a:r>
              <a:rPr b="0" baseline="30000" i="0" lang="en-US" sz="1600" u="none" cap="none" strike="noStrike">
                <a:solidFill>
                  <a:schemeClr val="dk1"/>
                </a:solidFill>
                <a:latin typeface="Arial"/>
                <a:ea typeface="Arial"/>
                <a:cs typeface="Arial"/>
                <a:sym typeface="Arial"/>
              </a:rPr>
              <a:t>nd</a:t>
            </a:r>
            <a:r>
              <a:rPr b="0" baseline="0" i="0" lang="en-US" sz="1600" u="none" cap="none" strike="noStrike">
                <a:solidFill>
                  <a:schemeClr val="dk1"/>
                </a:solidFill>
                <a:latin typeface="Arial"/>
                <a:ea typeface="Arial"/>
                <a:cs typeface="Arial"/>
                <a:sym typeface="Arial"/>
              </a:rPr>
              <a:t> dunning letter </a:t>
            </a:r>
          </a:p>
          <a:p>
            <a:pPr indent="-166688" lvl="0" marL="166688" marR="0" rtl="0" algn="l">
              <a:spcBef>
                <a:spcPts val="800"/>
              </a:spcBef>
              <a:spcAft>
                <a:spcPts val="40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1</a:t>
            </a:r>
            <a:r>
              <a:rPr b="1" baseline="30000" i="0" lang="en-US" sz="1600" u="none" cap="none" strike="noStrike">
                <a:solidFill>
                  <a:schemeClr val="dk1"/>
                </a:solidFill>
                <a:latin typeface="Arial"/>
                <a:ea typeface="Arial"/>
                <a:cs typeface="Arial"/>
                <a:sym typeface="Arial"/>
              </a:rPr>
              <a:t>st</a:t>
            </a:r>
            <a:r>
              <a:rPr b="1" baseline="0" i="0" lang="en-US" sz="1600" u="none" cap="none" strike="noStrike">
                <a:solidFill>
                  <a:schemeClr val="dk1"/>
                </a:solidFill>
                <a:latin typeface="Arial"/>
                <a:ea typeface="Arial"/>
                <a:cs typeface="Arial"/>
                <a:sym typeface="Arial"/>
              </a:rPr>
              <a:t>/2</a:t>
            </a:r>
            <a:r>
              <a:rPr b="1" baseline="30000" i="0" lang="en-US" sz="1600" u="none" cap="none" strike="noStrike">
                <a:solidFill>
                  <a:schemeClr val="dk1"/>
                </a:solidFill>
                <a:latin typeface="Arial"/>
                <a:ea typeface="Arial"/>
                <a:cs typeface="Arial"/>
                <a:sym typeface="Arial"/>
              </a:rPr>
              <a:t>nd</a:t>
            </a:r>
            <a:r>
              <a:rPr b="1" baseline="0" i="0" lang="en-US" sz="1600" u="none" cap="none" strike="noStrike">
                <a:solidFill>
                  <a:schemeClr val="dk1"/>
                </a:solidFill>
                <a:latin typeface="Arial"/>
                <a:ea typeface="Arial"/>
                <a:cs typeface="Arial"/>
                <a:sym typeface="Arial"/>
              </a:rPr>
              <a:t> Threshold Max Letters: </a:t>
            </a:r>
            <a:r>
              <a:rPr b="0" baseline="0" i="0" lang="en-US" sz="1600" u="none" cap="none" strike="noStrike">
                <a:solidFill>
                  <a:schemeClr val="dk1"/>
                </a:solidFill>
                <a:latin typeface="Arial"/>
                <a:ea typeface="Arial"/>
                <a:cs typeface="Arial"/>
                <a:sym typeface="Arial"/>
              </a:rPr>
              <a:t>Pegasys only creates 2 dunning letters for R6 PO Claims because 1</a:t>
            </a:r>
            <a:r>
              <a:rPr b="0" baseline="30000" i="0" lang="en-US" sz="1600" u="none" cap="none" strike="noStrike">
                <a:solidFill>
                  <a:schemeClr val="dk1"/>
                </a:solidFill>
                <a:latin typeface="Arial"/>
                <a:ea typeface="Arial"/>
                <a:cs typeface="Arial"/>
                <a:sym typeface="Arial"/>
              </a:rPr>
              <a:t>st</a:t>
            </a:r>
            <a:r>
              <a:rPr b="0" baseline="0" i="0" lang="en-US" sz="1600" u="none" cap="none" strike="noStrike">
                <a:solidFill>
                  <a:schemeClr val="dk1"/>
                </a:solidFill>
                <a:latin typeface="Arial"/>
                <a:ea typeface="Arial"/>
                <a:cs typeface="Arial"/>
                <a:sym typeface="Arial"/>
              </a:rPr>
              <a:t> dunning letter is generated by Program Office and not recorded in Pegasys</a:t>
            </a:r>
          </a:p>
        </p:txBody>
      </p:sp>
      <p:sp>
        <p:nvSpPr>
          <p:cNvPr id="450" name="Shape 45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457" name="Shape 457"/>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Write-Off Reason</a:t>
            </a:r>
          </a:p>
        </p:txBody>
      </p:sp>
      <p:sp>
        <p:nvSpPr>
          <p:cNvPr id="458" name="Shape 458"/>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459" name="Shape 459"/>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3600" u="none" cap="none" strike="noStrike">
                <a:solidFill>
                  <a:schemeClr val="lt1"/>
                </a:solidFill>
                <a:latin typeface="Arial"/>
                <a:ea typeface="Arial"/>
                <a:cs typeface="Arial"/>
                <a:sym typeface="Arial"/>
              </a:rPr>
              <a:t>Write-Offs – Overview</a:t>
            </a:r>
          </a:p>
        </p:txBody>
      </p:sp>
      <p:sp>
        <p:nvSpPr>
          <p:cNvPr id="466" name="Shape 466"/>
          <p:cNvSpPr txBox="1"/>
          <p:nvPr>
            <p:ph idx="1" type="body"/>
          </p:nvPr>
        </p:nvSpPr>
        <p:spPr>
          <a:xfrm>
            <a:off x="451260" y="1175657"/>
            <a:ext cx="8609611" cy="428850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Receivables with outstanding amounts may be written-off if the bill/claim is </a:t>
            </a:r>
            <a:r>
              <a:rPr b="0" baseline="0" i="0" lang="en-US" sz="2000" u="sng" cap="none" strike="noStrike">
                <a:solidFill>
                  <a:schemeClr val="dk1"/>
                </a:solidFill>
                <a:latin typeface="Arial"/>
                <a:ea typeface="Arial"/>
                <a:cs typeface="Arial"/>
                <a:sym typeface="Arial"/>
              </a:rPr>
              <a:t>deemed uncollectible</a:t>
            </a:r>
            <a:r>
              <a:rPr b="0" baseline="0" i="0" lang="en-US" sz="2000" u="none" cap="none" strike="noStrike">
                <a:solidFill>
                  <a:schemeClr val="dk1"/>
                </a:solidFill>
                <a:latin typeface="Arial"/>
                <a:ea typeface="Arial"/>
                <a:cs typeface="Arial"/>
                <a:sym typeface="Arial"/>
              </a:rPr>
              <a:t> by GSA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Write-offs are processed in Pegasys using a </a:t>
            </a:r>
            <a:r>
              <a:rPr b="1" baseline="0" i="0" lang="en-US" sz="2000" u="none" cap="none" strike="noStrike">
                <a:solidFill>
                  <a:schemeClr val="dk1"/>
                </a:solidFill>
                <a:latin typeface="Arial"/>
                <a:ea typeface="Arial"/>
                <a:cs typeface="Arial"/>
                <a:sym typeface="Arial"/>
              </a:rPr>
              <a:t>Cash Receipt </a:t>
            </a:r>
            <a:r>
              <a:rPr b="0" baseline="0" i="0" lang="en-US" sz="2000" u="none" cap="none" strike="noStrike">
                <a:solidFill>
                  <a:schemeClr val="dk1"/>
                </a:solidFill>
                <a:latin typeface="Arial"/>
                <a:ea typeface="Arial"/>
                <a:cs typeface="Arial"/>
                <a:sym typeface="Arial"/>
              </a:rPr>
              <a:t>document</a:t>
            </a:r>
            <a:r>
              <a:rPr b="1" baseline="0" i="0" lang="en-US" sz="2000" u="none" cap="none" strike="noStrike">
                <a:solidFill>
                  <a:schemeClr val="dk1"/>
                </a:solidFill>
                <a:latin typeface="Arial"/>
                <a:ea typeface="Arial"/>
                <a:cs typeface="Arial"/>
                <a:sym typeface="Arial"/>
              </a:rPr>
              <a:t> </a:t>
            </a:r>
            <a:r>
              <a:rPr b="0" baseline="0" i="0" lang="en-US" sz="2000" u="none" cap="none" strike="noStrike">
                <a:solidFill>
                  <a:schemeClr val="dk1"/>
                </a:solidFill>
                <a:latin typeface="Arial"/>
                <a:ea typeface="Arial"/>
                <a:cs typeface="Arial"/>
                <a:sym typeface="Arial"/>
              </a:rPr>
              <a:t> </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Processing Write-Off CRs triggers </a:t>
            </a:r>
            <a:r>
              <a:rPr b="0" baseline="0" i="0" lang="en-US" sz="2000" u="sng" cap="none" strike="noStrike">
                <a:solidFill>
                  <a:schemeClr val="dk1"/>
                </a:solidFill>
                <a:latin typeface="Arial"/>
                <a:ea typeface="Arial"/>
                <a:cs typeface="Arial"/>
                <a:sym typeface="Arial"/>
              </a:rPr>
              <a:t>workflow approval</a:t>
            </a:r>
            <a:r>
              <a:rPr b="0" baseline="0" i="0" lang="en-US" sz="2000" u="none" cap="none" strike="noStrike">
                <a:solidFill>
                  <a:schemeClr val="dk1"/>
                </a:solidFill>
                <a:latin typeface="Arial"/>
                <a:ea typeface="Arial"/>
                <a:cs typeface="Arial"/>
                <a:sym typeface="Arial"/>
              </a:rPr>
              <a:t> </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Require workflow approvals prior to processing</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Approval Routing is based on: </a:t>
            </a:r>
          </a:p>
          <a:p>
            <a:pPr indent="-231775" lvl="3" marL="1260475" marR="0" rtl="0" algn="l">
              <a:spcBef>
                <a:spcPts val="120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Write-off transaction amount</a:t>
            </a:r>
            <a:r>
              <a:rPr b="0" baseline="0" i="0" lang="en-US" sz="2000" u="none" cap="none" strike="noStrike">
                <a:solidFill>
                  <a:schemeClr val="dk1"/>
                </a:solidFill>
                <a:latin typeface="Arial"/>
                <a:ea typeface="Arial"/>
                <a:cs typeface="Arial"/>
                <a:sym typeface="Arial"/>
              </a:rPr>
              <a:t> </a:t>
            </a:r>
          </a:p>
          <a:p>
            <a:pPr indent="-231775" lvl="3" marL="1260475" marR="0" rtl="0" algn="l">
              <a:spcBef>
                <a:spcPts val="120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GSA Policy Write-Off Thresholds</a:t>
            </a:r>
            <a:r>
              <a:rPr b="0" baseline="0" i="0" lang="en-US" sz="2000" u="none" cap="none" strike="noStrike">
                <a:solidFill>
                  <a:schemeClr val="dk1"/>
                </a:solidFill>
                <a:latin typeface="Arial"/>
                <a:ea typeface="Arial"/>
                <a:cs typeface="Arial"/>
                <a:sym typeface="Arial"/>
              </a:rPr>
              <a:t> for Federal and Non-Federal receivables</a:t>
            </a:r>
          </a:p>
          <a:p>
            <a:pPr indent="-231775" lvl="1" marL="231775" marR="0" rtl="0" algn="l">
              <a:spcBef>
                <a:spcPts val="1200"/>
              </a:spcBef>
              <a:spcAft>
                <a:spcPts val="0"/>
              </a:spcAft>
              <a:buClr>
                <a:srgbClr val="AF242B"/>
              </a:buClr>
              <a:buSzPct val="75000"/>
              <a:buFont typeface="Arial"/>
              <a:buChar char="•"/>
            </a:pPr>
            <a:r>
              <a:rPr b="1" baseline="0" i="0" lang="en-US" sz="1800" u="sng" cap="none" strike="noStrike">
                <a:solidFill>
                  <a:schemeClr val="dk1"/>
                </a:solidFill>
                <a:latin typeface="Arial"/>
                <a:ea typeface="Arial"/>
                <a:cs typeface="Arial"/>
                <a:sym typeface="Arial"/>
              </a:rPr>
              <a:t>Write-Off Selection</a:t>
            </a:r>
            <a:r>
              <a:rPr b="1" baseline="0" i="0" lang="en-US" sz="1800" u="none" cap="none" strike="noStrike">
                <a:solidFill>
                  <a:schemeClr val="dk1"/>
                </a:solidFill>
                <a:latin typeface="Arial"/>
                <a:ea typeface="Arial"/>
                <a:cs typeface="Arial"/>
                <a:sym typeface="Arial"/>
              </a:rPr>
              <a:t> </a:t>
            </a:r>
            <a:r>
              <a:rPr b="0" baseline="0" i="0" lang="en-US" sz="1800" u="none" cap="none" strike="noStrike">
                <a:solidFill>
                  <a:schemeClr val="dk1"/>
                </a:solidFill>
                <a:latin typeface="Arial"/>
                <a:ea typeface="Arial"/>
                <a:cs typeface="Arial"/>
                <a:sym typeface="Arial"/>
              </a:rPr>
              <a:t>batch job:</a:t>
            </a:r>
          </a:p>
          <a:p>
            <a:pPr indent="-234950" lvl="2" marL="577850" marR="0" rtl="0" algn="l">
              <a:spcBef>
                <a:spcPts val="1200"/>
              </a:spcBef>
              <a:spcAft>
                <a:spcPts val="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Identifies outstanding debts </a:t>
            </a:r>
            <a:r>
              <a:rPr b="0" baseline="0" i="0" lang="en-US" sz="1800" u="sng" cap="none" strike="noStrike">
                <a:solidFill>
                  <a:schemeClr val="dk1"/>
                </a:solidFill>
                <a:latin typeface="Arial"/>
                <a:ea typeface="Arial"/>
                <a:cs typeface="Arial"/>
                <a:sym typeface="Arial"/>
              </a:rPr>
              <a:t>eligible</a:t>
            </a:r>
            <a:r>
              <a:rPr b="0" baseline="0" i="0" lang="en-US" sz="1800" u="none" cap="none" strike="noStrike">
                <a:solidFill>
                  <a:schemeClr val="dk1"/>
                </a:solidFill>
                <a:latin typeface="Arial"/>
                <a:ea typeface="Arial"/>
                <a:cs typeface="Arial"/>
                <a:sym typeface="Arial"/>
              </a:rPr>
              <a:t> to be written-off</a:t>
            </a:r>
          </a:p>
          <a:p>
            <a:pPr indent="-234950" lvl="2" marL="577850" marR="0" rtl="0" algn="l">
              <a:spcBef>
                <a:spcPts val="1200"/>
              </a:spcBef>
              <a:spcAft>
                <a:spcPts val="0"/>
              </a:spcAft>
              <a:buClr>
                <a:srgbClr val="AF242B"/>
              </a:buClr>
              <a:buSzPct val="75000"/>
              <a:buFont typeface="Arial"/>
              <a:buChar char="•"/>
            </a:pPr>
            <a:r>
              <a:rPr b="0" baseline="0" i="0" lang="en-US" sz="1800" u="sng" cap="none" strike="noStrike">
                <a:solidFill>
                  <a:schemeClr val="dk1"/>
                </a:solidFill>
                <a:latin typeface="Arial"/>
                <a:ea typeface="Arial"/>
                <a:cs typeface="Arial"/>
                <a:sym typeface="Arial"/>
              </a:rPr>
              <a:t>Eligibility determined by Write-Off Types</a:t>
            </a:r>
            <a:r>
              <a:rPr b="0" baseline="0" i="0" lang="en-US" sz="1800" u="none" cap="none" strike="noStrike">
                <a:solidFill>
                  <a:schemeClr val="dk1"/>
                </a:solidFill>
                <a:latin typeface="Arial"/>
                <a:ea typeface="Arial"/>
                <a:cs typeface="Arial"/>
                <a:sym typeface="Arial"/>
              </a:rPr>
              <a:t> defaulted from AR Options</a:t>
            </a:r>
          </a:p>
          <a:p>
            <a:pPr indent="-136525" lvl="0" marL="231775" marR="0" rtl="0" algn="l">
              <a:spcBef>
                <a:spcPts val="12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8113" lvl="1" marL="233363" marR="0" rtl="0" algn="l">
              <a:spcBef>
                <a:spcPts val="1200"/>
              </a:spcBef>
              <a:spcAft>
                <a:spcPts val="60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p:txBody>
      </p:sp>
      <p:sp>
        <p:nvSpPr>
          <p:cNvPr id="467" name="Shape 467"/>
          <p:cNvSpPr txBox="1"/>
          <p:nvPr>
            <p:ph idx="11" type="ftr"/>
          </p:nvPr>
        </p:nvSpPr>
        <p:spPr>
          <a:xfrm>
            <a:off x="376177"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468" name="Shape 468"/>
          <p:cNvSpPr txBox="1"/>
          <p:nvPr>
            <p:ph idx="12" type="sldNum"/>
          </p:nvPr>
        </p:nvSpPr>
        <p:spPr>
          <a:xfrm>
            <a:off x="0" y="6403076"/>
            <a:ext cx="455612" cy="293688"/>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466343" y="312562"/>
            <a:ext cx="8571330"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Write-Offs – Federal Approvals</a:t>
            </a:r>
          </a:p>
        </p:txBody>
      </p:sp>
      <p:sp>
        <p:nvSpPr>
          <p:cNvPr id="475" name="Shape 475"/>
          <p:cNvSpPr txBox="1"/>
          <p:nvPr>
            <p:ph idx="1" type="body"/>
          </p:nvPr>
        </p:nvSpPr>
        <p:spPr>
          <a:xfrm>
            <a:off x="457200" y="1188719"/>
            <a:ext cx="8686800" cy="100821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Approval routing of write-off documents is </a:t>
            </a:r>
            <a:r>
              <a:rPr b="1" baseline="0" i="1" lang="en-US" sz="2000" u="none" cap="none" strike="noStrike">
                <a:solidFill>
                  <a:schemeClr val="dk1"/>
                </a:solidFill>
                <a:latin typeface="Arial"/>
                <a:ea typeface="Arial"/>
                <a:cs typeface="Arial"/>
                <a:sym typeface="Arial"/>
              </a:rPr>
              <a:t>based on the write-off amount and GSA policy write-off thresholds</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All R6/7 </a:t>
            </a:r>
            <a:r>
              <a:rPr b="0" baseline="0" i="0" lang="en-US" sz="1800" u="sng" cap="none" strike="noStrike">
                <a:solidFill>
                  <a:schemeClr val="dk1"/>
                </a:solidFill>
                <a:latin typeface="Arial"/>
                <a:ea typeface="Arial"/>
                <a:cs typeface="Arial"/>
                <a:sym typeface="Arial"/>
              </a:rPr>
              <a:t>Federal</a:t>
            </a:r>
            <a:r>
              <a:rPr b="0" baseline="0" i="0" lang="en-US" sz="1800" u="none" cap="none" strike="noStrike">
                <a:solidFill>
                  <a:schemeClr val="dk1"/>
                </a:solidFill>
                <a:latin typeface="Arial"/>
                <a:ea typeface="Arial"/>
                <a:cs typeface="Arial"/>
                <a:sym typeface="Arial"/>
              </a:rPr>
              <a:t> Write-Off Approvers:</a:t>
            </a:r>
          </a:p>
        </p:txBody>
      </p:sp>
      <p:graphicFrame>
        <p:nvGraphicFramePr>
          <p:cNvPr id="476" name="Shape 476"/>
          <p:cNvGraphicFramePr/>
          <p:nvPr/>
        </p:nvGraphicFramePr>
        <p:xfrm>
          <a:off x="494475" y="2271475"/>
          <a:ext cx="3000000" cy="3000000"/>
        </p:xfrm>
        <a:graphic>
          <a:graphicData uri="http://schemas.openxmlformats.org/drawingml/2006/table">
            <a:tbl>
              <a:tblPr bandRow="1" firstRow="1">
                <a:noFill/>
                <a:tableStyleId>{4F5C3F72-CDAA-4C7A-A69D-E80704E9946C}</a:tableStyleId>
              </a:tblPr>
              <a:tblGrid>
                <a:gridCol w="989950"/>
                <a:gridCol w="890650"/>
                <a:gridCol w="1301575"/>
                <a:gridCol w="1180350"/>
                <a:gridCol w="1235025"/>
                <a:gridCol w="1484425"/>
                <a:gridCol w="1441800"/>
              </a:tblGrid>
              <a:tr h="548825">
                <a:tc>
                  <a:txBody>
                    <a:bodyPr>
                      <a:noAutofit/>
                    </a:bodyPr>
                    <a:lstStyle/>
                    <a:p>
                      <a:pPr indent="0" lvl="0" marL="0" marR="0" rtl="0" algn="ctr">
                        <a:spcBef>
                          <a:spcPts val="0"/>
                        </a:spcBef>
                        <a:buSzPct val="25000"/>
                        <a:buNone/>
                      </a:pPr>
                      <a:r>
                        <a:rPr b="1" baseline="0" lang="en-US" sz="1600" u="none" cap="none" strike="noStrike"/>
                        <a:t>Min ($)</a:t>
                      </a:r>
                    </a:p>
                  </a:txBody>
                  <a:tcPr marT="45725" marB="45725" marR="91450" marL="91450" anchor="ctr"/>
                </a:tc>
                <a:tc>
                  <a:txBody>
                    <a:bodyPr>
                      <a:noAutofit/>
                    </a:bodyPr>
                    <a:lstStyle/>
                    <a:p>
                      <a:pPr indent="0" lvl="0" marL="0" marR="0" rtl="0" algn="ctr">
                        <a:spcBef>
                          <a:spcPts val="0"/>
                        </a:spcBef>
                        <a:buSzPct val="25000"/>
                        <a:buNone/>
                      </a:pPr>
                      <a:r>
                        <a:rPr b="1" baseline="0" lang="en-US" sz="1600" u="none" cap="none" strike="noStrike"/>
                        <a:t>Max ($)</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1" baseline="0" lang="en-US" sz="1600" u="none" cap="none" strike="noStrike"/>
                        <a:t>Approval 1</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1" baseline="0" lang="en-US" sz="1600" u="none" cap="none" strike="noStrike"/>
                        <a:t>Approval 2</a:t>
                      </a:r>
                    </a:p>
                  </a:txBody>
                  <a:tcPr marT="45725" marB="45725" marR="91450" marL="91450" anchor="ctr"/>
                </a:tc>
                <a:tc>
                  <a:txBody>
                    <a:bodyPr>
                      <a:noAutofit/>
                    </a:bodyPr>
                    <a:lstStyle/>
                    <a:p>
                      <a:pPr indent="0" lvl="0" marL="0" marR="0" rtl="0" algn="ctr">
                        <a:spcBef>
                          <a:spcPts val="0"/>
                        </a:spcBef>
                        <a:buSzPct val="25000"/>
                        <a:buNone/>
                      </a:pPr>
                      <a:r>
                        <a:rPr b="1" baseline="0" lang="en-US" sz="1600" u="none" cap="none" strike="noStrike"/>
                        <a:t>Approval 3</a:t>
                      </a:r>
                    </a:p>
                  </a:txBody>
                  <a:tcPr marT="45725" marB="45725" marR="91450" marL="91450" anchor="ctr"/>
                </a:tc>
                <a:tc>
                  <a:txBody>
                    <a:bodyPr>
                      <a:noAutofit/>
                    </a:bodyPr>
                    <a:lstStyle/>
                    <a:p>
                      <a:pPr indent="0" lvl="0" marL="0" marR="0" rtl="0" algn="ctr">
                        <a:spcBef>
                          <a:spcPts val="0"/>
                        </a:spcBef>
                        <a:buSzPct val="25000"/>
                        <a:buNone/>
                      </a:pPr>
                      <a:r>
                        <a:rPr b="1" baseline="0" lang="en-US" sz="1600" u="none" cap="none" strike="noStrike"/>
                        <a:t>Approval 4</a:t>
                      </a:r>
                    </a:p>
                  </a:txBody>
                  <a:tcPr marT="45725" marB="45725" marR="91450" marL="91450" anchor="ctr"/>
                </a:tc>
                <a:tc>
                  <a:txBody>
                    <a:bodyPr>
                      <a:noAutofit/>
                    </a:bodyPr>
                    <a:lstStyle/>
                    <a:p>
                      <a:pPr indent="0" lvl="0" marL="0" marR="0" rtl="0" algn="ctr">
                        <a:spcBef>
                          <a:spcPts val="0"/>
                        </a:spcBef>
                        <a:buSzPct val="25000"/>
                        <a:buNone/>
                      </a:pPr>
                      <a:r>
                        <a:rPr b="1" baseline="0" lang="en-US" sz="1600" u="none" cap="none" strike="noStrike"/>
                        <a:t>Approval 5</a:t>
                      </a:r>
                    </a:p>
                  </a:txBody>
                  <a:tcPr marT="45725" marB="45725" marR="91450" marL="91450" anchor="ctr"/>
                </a:tc>
              </a:tr>
              <a:tr h="512250">
                <a:tc>
                  <a:txBody>
                    <a:bodyPr>
                      <a:noAutofit/>
                    </a:bodyPr>
                    <a:lstStyle/>
                    <a:p>
                      <a:pPr indent="0" lvl="0" marL="0" marR="0" rtl="0" algn="ctr">
                        <a:spcBef>
                          <a:spcPts val="0"/>
                        </a:spcBef>
                        <a:buSzPct val="25000"/>
                        <a:buNone/>
                      </a:pPr>
                      <a:r>
                        <a:rPr baseline="0" lang="en-US" sz="1400" u="none" cap="none" strike="noStrike"/>
                        <a:t>50.01</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1,000</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Technical Matter Expert</a:t>
                      </a:r>
                    </a:p>
                  </a:txBody>
                  <a:tcPr marT="45725" marB="45725" marR="91450" marL="91450" anchor="ctr"/>
                </a:tc>
                <a:tc>
                  <a:txBody>
                    <a:bodyPr>
                      <a:noAutofit/>
                    </a:bodyPr>
                    <a:lstStyle/>
                    <a:p>
                      <a:pPr indent="0" lvl="0" marL="0" marR="0" rtl="0" algn="ctr">
                        <a:spcBef>
                          <a:spcPts val="0"/>
                        </a:spcBef>
                        <a:buNone/>
                      </a:pPr>
                      <a:r>
                        <a:t/>
                      </a:r>
                      <a:endParaRPr baseline="0" i="1" sz="1400" u="none" cap="none" strike="noStrike"/>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r>
              <a:tr h="713500">
                <a:tc>
                  <a:txBody>
                    <a:bodyPr>
                      <a:noAutofit/>
                    </a:bodyPr>
                    <a:lstStyle/>
                    <a:p>
                      <a:pPr indent="0" lvl="0" marL="0" marR="0" rtl="0" algn="ctr">
                        <a:spcBef>
                          <a:spcPts val="0"/>
                        </a:spcBef>
                        <a:buSzPct val="25000"/>
                        <a:buNone/>
                      </a:pPr>
                      <a:r>
                        <a:rPr baseline="0" lang="en-US" sz="1400" u="none" cap="none" strike="noStrike"/>
                        <a:t>1,000.01</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5,000</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400" u="none" cap="none" strike="noStrike"/>
                        <a:t>“</a:t>
                      </a:r>
                    </a:p>
                  </a:txBody>
                  <a:tcPr marT="45725" marB="45725" marR="91450" marL="91450" anchor="ctr"/>
                </a:tc>
                <a:tc>
                  <a:txBody>
                    <a:bodyPr>
                      <a:noAutofit/>
                    </a:bodyPr>
                    <a:lstStyle/>
                    <a:p>
                      <a:pPr indent="0" lvl="0" marL="0" marR="0" rtl="0" algn="ctr">
                        <a:spcBef>
                          <a:spcPts val="0"/>
                        </a:spcBef>
                        <a:buSzPct val="25000"/>
                        <a:buNone/>
                      </a:pPr>
                      <a:r>
                        <a:rPr baseline="0" i="0" lang="en-US" sz="1400" u="none" cap="none" strike="noStrike"/>
                        <a:t>Manager</a:t>
                      </a:r>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r>
              <a:tr h="512250">
                <a:tc>
                  <a:txBody>
                    <a:bodyPr>
                      <a:noAutofit/>
                    </a:bodyPr>
                    <a:lstStyle/>
                    <a:p>
                      <a:pPr indent="0" lvl="0" marL="0" marR="0" rtl="0" algn="ctr">
                        <a:spcBef>
                          <a:spcPts val="0"/>
                        </a:spcBef>
                        <a:buSzPct val="25000"/>
                        <a:buNone/>
                      </a:pPr>
                      <a:r>
                        <a:rPr baseline="0" lang="en-US" sz="1400" u="none" cap="none" strike="noStrike"/>
                        <a:t>5,000.01</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10,000</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Branch Chief</a:t>
                      </a:r>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r>
              <a:tr h="512250">
                <a:tc>
                  <a:txBody>
                    <a:bodyPr>
                      <a:noAutofit/>
                    </a:bodyPr>
                    <a:lstStyle/>
                    <a:p>
                      <a:pPr indent="0" lvl="0" marL="0" marR="0" rtl="0" algn="ctr">
                        <a:spcBef>
                          <a:spcPts val="0"/>
                        </a:spcBef>
                        <a:buSzPct val="25000"/>
                        <a:buNone/>
                      </a:pPr>
                      <a:r>
                        <a:rPr baseline="0" lang="en-US" sz="1400" u="none" cap="none" strike="noStrike"/>
                        <a:t>10,000.01</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20,000</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 “</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Division Director</a:t>
                      </a:r>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r>
              <a:tr h="914725">
                <a:tc>
                  <a:txBody>
                    <a:bodyPr>
                      <a:noAutofit/>
                    </a:bodyPr>
                    <a:lstStyle/>
                    <a:p>
                      <a:pPr indent="0" lvl="0" marL="0" marR="0" rtl="0" algn="ctr">
                        <a:spcBef>
                          <a:spcPts val="0"/>
                        </a:spcBef>
                        <a:buSzPct val="25000"/>
                        <a:buNone/>
                      </a:pPr>
                      <a:r>
                        <a:rPr baseline="0" lang="en-US" sz="1400" u="none" cap="none" strike="noStrike"/>
                        <a:t>20,000.01</a:t>
                      </a:r>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 “</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400" u="none" cap="none" strike="noStrike"/>
                        <a:t>“ “</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Director Financial Policy and Operations </a:t>
                      </a:r>
                    </a:p>
                  </a:txBody>
                  <a:tcPr marT="45725" marB="45725" marR="91450" marL="91450" anchor="ctr"/>
                </a:tc>
              </a:tr>
            </a:tbl>
          </a:graphicData>
        </a:graphic>
      </p:graphicFrame>
      <p:sp>
        <p:nvSpPr>
          <p:cNvPr id="477" name="Shape 47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478" name="Shape 478"/>
          <p:cNvSpPr txBox="1"/>
          <p:nvPr/>
        </p:nvSpPr>
        <p:spPr>
          <a:xfrm>
            <a:off x="-27432" y="6245351"/>
            <a:ext cx="493775" cy="24622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455612" y="331787"/>
            <a:ext cx="8858508"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Write-Offs – Non-Federal Approvals</a:t>
            </a:r>
          </a:p>
        </p:txBody>
      </p:sp>
      <p:sp>
        <p:nvSpPr>
          <p:cNvPr id="484" name="Shape 484"/>
          <p:cNvSpPr txBox="1"/>
          <p:nvPr>
            <p:ph idx="1" type="body"/>
          </p:nvPr>
        </p:nvSpPr>
        <p:spPr>
          <a:xfrm>
            <a:off x="457200" y="1188720"/>
            <a:ext cx="8686800" cy="1079466"/>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Approval routing of write-off documents is </a:t>
            </a:r>
            <a:r>
              <a:rPr b="1" baseline="0" i="1" lang="en-US" sz="2000" u="none" cap="none" strike="noStrike">
                <a:solidFill>
                  <a:schemeClr val="dk1"/>
                </a:solidFill>
                <a:latin typeface="Arial"/>
                <a:ea typeface="Arial"/>
                <a:cs typeface="Arial"/>
                <a:sym typeface="Arial"/>
              </a:rPr>
              <a:t>based on the write-off amount and GSA policy write-off thresholds</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All R6/7 </a:t>
            </a:r>
            <a:r>
              <a:rPr b="0" baseline="0" i="0" lang="en-US" sz="1800" u="sng" cap="none" strike="noStrike">
                <a:solidFill>
                  <a:schemeClr val="dk1"/>
                </a:solidFill>
                <a:latin typeface="Arial"/>
                <a:ea typeface="Arial"/>
                <a:cs typeface="Arial"/>
                <a:sym typeface="Arial"/>
              </a:rPr>
              <a:t>Non-Federal</a:t>
            </a:r>
            <a:r>
              <a:rPr b="0" baseline="0" i="0" lang="en-US" sz="1800" u="none" cap="none" strike="noStrike">
                <a:solidFill>
                  <a:schemeClr val="dk1"/>
                </a:solidFill>
                <a:latin typeface="Arial"/>
                <a:ea typeface="Arial"/>
                <a:cs typeface="Arial"/>
                <a:sym typeface="Arial"/>
              </a:rPr>
              <a:t> Write-Off Approvers:</a:t>
            </a:r>
          </a:p>
        </p:txBody>
      </p:sp>
      <p:graphicFrame>
        <p:nvGraphicFramePr>
          <p:cNvPr id="485" name="Shape 485"/>
          <p:cNvGraphicFramePr/>
          <p:nvPr/>
        </p:nvGraphicFramePr>
        <p:xfrm>
          <a:off x="482600" y="2374496"/>
          <a:ext cx="3000000" cy="3000000"/>
        </p:xfrm>
        <a:graphic>
          <a:graphicData uri="http://schemas.openxmlformats.org/drawingml/2006/table">
            <a:tbl>
              <a:tblPr bandRow="1" firstRow="1">
                <a:noFill/>
                <a:tableStyleId>{6DC63EF7-1D50-42DA-BE15-516E9FB0FC73}</a:tableStyleId>
              </a:tblPr>
              <a:tblGrid>
                <a:gridCol w="1136475"/>
                <a:gridCol w="872450"/>
                <a:gridCol w="1283525"/>
                <a:gridCol w="1165100"/>
                <a:gridCol w="1235025"/>
                <a:gridCol w="1484425"/>
                <a:gridCol w="1346800"/>
              </a:tblGrid>
              <a:tr h="419100">
                <a:tc>
                  <a:txBody>
                    <a:bodyPr>
                      <a:noAutofit/>
                    </a:bodyPr>
                    <a:lstStyle/>
                    <a:p>
                      <a:pPr indent="0" lvl="0" marL="0" marR="0" rtl="0" algn="ctr">
                        <a:spcBef>
                          <a:spcPts val="0"/>
                        </a:spcBef>
                        <a:buSzPct val="25000"/>
                        <a:buNone/>
                      </a:pPr>
                      <a:r>
                        <a:rPr b="1" baseline="0" lang="en-US" sz="1600" u="none" cap="none" strike="noStrike"/>
                        <a:t>Min ($)</a:t>
                      </a:r>
                    </a:p>
                  </a:txBody>
                  <a:tcPr marT="45725" marB="45725" marR="91450" marL="91450" anchor="ctr"/>
                </a:tc>
                <a:tc>
                  <a:txBody>
                    <a:bodyPr>
                      <a:noAutofit/>
                    </a:bodyPr>
                    <a:lstStyle/>
                    <a:p>
                      <a:pPr indent="0" lvl="0" marL="0" marR="0" rtl="0" algn="ctr">
                        <a:spcBef>
                          <a:spcPts val="0"/>
                        </a:spcBef>
                        <a:buSzPct val="25000"/>
                        <a:buNone/>
                      </a:pPr>
                      <a:r>
                        <a:rPr b="1" baseline="0" lang="en-US" sz="1600" u="none" cap="none" strike="noStrike"/>
                        <a:t>Max ($)</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1" baseline="0" lang="en-US" sz="1600" u="none" cap="none" strike="noStrike"/>
                        <a:t>Approval 1</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1" baseline="0" lang="en-US" sz="1600" u="none" cap="none" strike="noStrike"/>
                        <a:t>Approval 2</a:t>
                      </a:r>
                    </a:p>
                  </a:txBody>
                  <a:tcPr marT="45725" marB="45725" marR="91450" marL="91450" anchor="ctr"/>
                </a:tc>
                <a:tc>
                  <a:txBody>
                    <a:bodyPr>
                      <a:noAutofit/>
                    </a:bodyPr>
                    <a:lstStyle/>
                    <a:p>
                      <a:pPr indent="0" lvl="0" marL="0" marR="0" rtl="0" algn="ctr">
                        <a:spcBef>
                          <a:spcPts val="0"/>
                        </a:spcBef>
                        <a:buSzPct val="25000"/>
                        <a:buNone/>
                      </a:pPr>
                      <a:r>
                        <a:rPr b="1" baseline="0" lang="en-US" sz="1600" u="none" cap="none" strike="noStrike"/>
                        <a:t>Approval 3</a:t>
                      </a:r>
                    </a:p>
                  </a:txBody>
                  <a:tcPr marT="45725" marB="45725" marR="91450" marL="91450" anchor="ctr"/>
                </a:tc>
                <a:tc>
                  <a:txBody>
                    <a:bodyPr>
                      <a:noAutofit/>
                    </a:bodyPr>
                    <a:lstStyle/>
                    <a:p>
                      <a:pPr indent="0" lvl="0" marL="0" marR="0" rtl="0" algn="ctr">
                        <a:spcBef>
                          <a:spcPts val="0"/>
                        </a:spcBef>
                        <a:buSzPct val="25000"/>
                        <a:buNone/>
                      </a:pPr>
                      <a:r>
                        <a:rPr b="1" baseline="0" lang="en-US" sz="1600" u="none" cap="none" strike="noStrike"/>
                        <a:t>Approval 4</a:t>
                      </a:r>
                    </a:p>
                  </a:txBody>
                  <a:tcPr marT="45725" marB="45725" marR="91450" marL="91450" anchor="ctr"/>
                </a:tc>
                <a:tc>
                  <a:txBody>
                    <a:bodyPr>
                      <a:noAutofit/>
                    </a:bodyPr>
                    <a:lstStyle/>
                    <a:p>
                      <a:pPr indent="0" lvl="0" marL="0" marR="0" rtl="0" algn="ctr">
                        <a:spcBef>
                          <a:spcPts val="0"/>
                        </a:spcBef>
                        <a:buSzPct val="25000"/>
                        <a:buNone/>
                      </a:pPr>
                      <a:r>
                        <a:rPr b="1" baseline="0" lang="en-US" sz="1600" u="none" cap="none" strike="noStrike"/>
                        <a:t>Approval 5</a:t>
                      </a:r>
                    </a:p>
                  </a:txBody>
                  <a:tcPr marT="45725" marB="45725" marR="91450" marL="91450" anchor="ctr"/>
                </a:tc>
              </a:tr>
              <a:tr h="370850">
                <a:tc>
                  <a:txBody>
                    <a:bodyPr>
                      <a:noAutofit/>
                    </a:bodyPr>
                    <a:lstStyle/>
                    <a:p>
                      <a:pPr indent="0" lvl="0" marL="0" marR="0" rtl="0" algn="ctr">
                        <a:spcBef>
                          <a:spcPts val="0"/>
                        </a:spcBef>
                        <a:buSzPct val="25000"/>
                        <a:buNone/>
                      </a:pPr>
                      <a:r>
                        <a:rPr baseline="0" lang="en-US" sz="1400" u="none" cap="none" strike="noStrike"/>
                        <a:t>50.01</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1,000</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Technical Matter Expert</a:t>
                      </a:r>
                    </a:p>
                  </a:txBody>
                  <a:tcPr marT="45725" marB="45725" marR="91450" marL="91450" anchor="ctr"/>
                </a:tc>
                <a:tc>
                  <a:txBody>
                    <a:bodyPr>
                      <a:noAutofit/>
                    </a:bodyPr>
                    <a:lstStyle/>
                    <a:p>
                      <a:pPr indent="0" lvl="0" marL="0" marR="0" rtl="0" algn="ctr">
                        <a:spcBef>
                          <a:spcPts val="0"/>
                        </a:spcBef>
                        <a:buNone/>
                      </a:pPr>
                      <a:r>
                        <a:t/>
                      </a:r>
                      <a:endParaRPr baseline="0" i="1" sz="1400" u="none" cap="none" strike="noStrike"/>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r>
              <a:tr h="370850">
                <a:tc>
                  <a:txBody>
                    <a:bodyPr>
                      <a:noAutofit/>
                    </a:bodyPr>
                    <a:lstStyle/>
                    <a:p>
                      <a:pPr indent="0" lvl="0" marL="0" marR="0" rtl="0" algn="ctr">
                        <a:spcBef>
                          <a:spcPts val="0"/>
                        </a:spcBef>
                        <a:buSzPct val="25000"/>
                        <a:buNone/>
                      </a:pPr>
                      <a:r>
                        <a:rPr baseline="0" lang="en-US" sz="1400" u="none" cap="none" strike="noStrike"/>
                        <a:t>1,000.01</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10,000</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400" u="none" cap="none" strike="noStrike"/>
                        <a:t>“</a:t>
                      </a:r>
                    </a:p>
                    <a:p>
                      <a:pPr indent="0" lvl="0" marL="0" marR="0" rtl="0" algn="ctr">
                        <a:spcBef>
                          <a:spcPts val="0"/>
                        </a:spcBef>
                        <a:buNone/>
                      </a:pPr>
                      <a:r>
                        <a:t/>
                      </a:r>
                      <a:endParaRPr baseline="0" sz="1400" u="none" cap="none" strike="noStrike"/>
                    </a:p>
                  </a:txBody>
                  <a:tcPr marT="45725" marB="45725" marR="91450" marL="91450" anchor="ctr"/>
                </a:tc>
                <a:tc>
                  <a:txBody>
                    <a:bodyPr>
                      <a:noAutofit/>
                    </a:bodyPr>
                    <a:lstStyle/>
                    <a:p>
                      <a:pPr indent="0" lvl="0" marL="0" marR="0" rtl="0" algn="ctr">
                        <a:spcBef>
                          <a:spcPts val="0"/>
                        </a:spcBef>
                        <a:buSzPct val="25000"/>
                        <a:buNone/>
                      </a:pPr>
                      <a:r>
                        <a:rPr baseline="0" i="0" lang="en-US" sz="1400" u="none" cap="none" strike="noStrike"/>
                        <a:t>Manager</a:t>
                      </a:r>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r>
              <a:tr h="370850">
                <a:tc>
                  <a:txBody>
                    <a:bodyPr>
                      <a:noAutofit/>
                    </a:bodyPr>
                    <a:lstStyle/>
                    <a:p>
                      <a:pPr indent="0" lvl="0" marL="0" marR="0" rtl="0" algn="ctr">
                        <a:spcBef>
                          <a:spcPts val="0"/>
                        </a:spcBef>
                        <a:buSzPct val="25000"/>
                        <a:buNone/>
                      </a:pPr>
                      <a:r>
                        <a:rPr baseline="0" lang="en-US" sz="1400" u="none" cap="none" strike="noStrike"/>
                        <a:t>10,000.01</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50,000</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400" u="none" cap="none" strike="noStrike"/>
                        <a:t>“</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400" u="none" cap="none" strike="noStrike"/>
                        <a:t>“</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Branch Chief</a:t>
                      </a:r>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r>
              <a:tr h="370850">
                <a:tc>
                  <a:txBody>
                    <a:bodyPr>
                      <a:noAutofit/>
                    </a:bodyPr>
                    <a:lstStyle/>
                    <a:p>
                      <a:pPr indent="0" lvl="0" marL="0" marR="0" rtl="0" algn="ctr">
                        <a:spcBef>
                          <a:spcPts val="0"/>
                        </a:spcBef>
                        <a:buSzPct val="25000"/>
                        <a:buNone/>
                      </a:pPr>
                      <a:r>
                        <a:rPr baseline="0" lang="en-US" sz="1400" u="none" cap="none" strike="noStrike"/>
                        <a:t>50,000.01</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100,000</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400" u="none" cap="none" strike="noStrike"/>
                        <a:t>“</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400" u="none" cap="none" strike="noStrike"/>
                        <a:t>“</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400" u="none" cap="none" strike="noStrike"/>
                        <a:t>“ “</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Division Director</a:t>
                      </a:r>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r>
              <a:tr h="370850">
                <a:tc>
                  <a:txBody>
                    <a:bodyPr>
                      <a:noAutofit/>
                    </a:bodyPr>
                    <a:lstStyle/>
                    <a:p>
                      <a:pPr indent="0" lvl="0" marL="0" marR="0" rtl="0" algn="ctr">
                        <a:spcBef>
                          <a:spcPts val="0"/>
                        </a:spcBef>
                        <a:buSzPct val="25000"/>
                        <a:buNone/>
                      </a:pPr>
                      <a:r>
                        <a:rPr baseline="0" lang="en-US" sz="1400" u="none" cap="none" strike="noStrike"/>
                        <a:t>100,000.01</a:t>
                      </a:r>
                    </a:p>
                  </a:txBody>
                  <a:tcPr marT="45725" marB="45725" marR="91450" marL="91450" anchor="ctr"/>
                </a:tc>
                <a:tc>
                  <a:txBody>
                    <a:bodyPr>
                      <a:noAutofit/>
                    </a:bodyPr>
                    <a:lstStyle/>
                    <a:p>
                      <a:pPr indent="0" lvl="0" marL="0" marR="0" rtl="0" algn="ctr">
                        <a:spcBef>
                          <a:spcPts val="0"/>
                        </a:spcBef>
                        <a:buNone/>
                      </a:pPr>
                      <a:r>
                        <a:t/>
                      </a:r>
                      <a:endParaRPr baseline="0" sz="14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400" u="none" cap="none" strike="noStrike"/>
                        <a:t>“</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400" u="none" cap="none" strike="noStrike"/>
                        <a:t>“</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400" u="none" cap="none" strike="noStrike"/>
                        <a:t>“ “</a:t>
                      </a: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400" u="none" cap="none" strike="noStrike"/>
                        <a:t>“ “</a:t>
                      </a:r>
                    </a:p>
                  </a:txBody>
                  <a:tcPr marT="45725" marB="45725" marR="91450" marL="91450" anchor="ctr"/>
                </a:tc>
                <a:tc>
                  <a:txBody>
                    <a:bodyPr>
                      <a:noAutofit/>
                    </a:bodyPr>
                    <a:lstStyle/>
                    <a:p>
                      <a:pPr indent="0" lvl="0" marL="0" marR="0" rtl="0" algn="ctr">
                        <a:spcBef>
                          <a:spcPts val="0"/>
                        </a:spcBef>
                        <a:buSzPct val="25000"/>
                        <a:buNone/>
                      </a:pPr>
                      <a:r>
                        <a:rPr baseline="0" lang="en-US" sz="1400" u="none" cap="none" strike="noStrike"/>
                        <a:t>Director Financial Policy and Operations </a:t>
                      </a:r>
                    </a:p>
                  </a:txBody>
                  <a:tcPr marT="45725" marB="45725" marR="91450" marL="91450" anchor="ctr"/>
                </a:tc>
              </a:tr>
            </a:tbl>
          </a:graphicData>
        </a:graphic>
      </p:graphicFrame>
      <p:sp>
        <p:nvSpPr>
          <p:cNvPr id="486" name="Shape 48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487" name="Shape 487"/>
          <p:cNvSpPr txBox="1"/>
          <p:nvPr/>
        </p:nvSpPr>
        <p:spPr>
          <a:xfrm>
            <a:off x="-27432" y="6245351"/>
            <a:ext cx="493775" cy="24622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Write-Off Reason Reference Table</a:t>
            </a:r>
          </a:p>
        </p:txBody>
      </p:sp>
      <p:sp>
        <p:nvSpPr>
          <p:cNvPr id="493" name="Shape 49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494" name="Shape 494"/>
          <p:cNvSpPr txBox="1"/>
          <p:nvPr>
            <p:ph idx="1" type="body"/>
          </p:nvPr>
        </p:nvSpPr>
        <p:spPr>
          <a:xfrm>
            <a:off x="685004" y="1318576"/>
            <a:ext cx="8298573" cy="52426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Name</a:t>
            </a:r>
            <a:r>
              <a:rPr b="0" baseline="0" i="0" lang="en-US" sz="2000" u="none" cap="none" strike="noStrike">
                <a:solidFill>
                  <a:schemeClr val="dk1"/>
                </a:solidFill>
                <a:latin typeface="Arial"/>
                <a:ea typeface="Arial"/>
                <a:cs typeface="Arial"/>
                <a:sym typeface="Arial"/>
              </a:rPr>
              <a:t>	Write-Off Reason</a:t>
            </a: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Purpose	</a:t>
            </a:r>
            <a:r>
              <a:rPr b="0" baseline="0" i="0" lang="en-US" sz="2000" u="none" cap="none" strike="noStrike">
                <a:solidFill>
                  <a:schemeClr val="dk1"/>
                </a:solidFill>
                <a:latin typeface="Arial"/>
                <a:ea typeface="Arial"/>
                <a:cs typeface="Arial"/>
                <a:sym typeface="Arial"/>
              </a:rPr>
              <a:t>Defines valid Write-Off Reasons to be recorded on 	Pegasys Write-Off documents</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Navigation</a:t>
            </a:r>
            <a:r>
              <a:rPr b="0" baseline="0" i="0" lang="en-US" sz="2000" u="none" cap="none" strike="noStrike">
                <a:solidFill>
                  <a:schemeClr val="dk1"/>
                </a:solidFill>
                <a:latin typeface="Arial"/>
                <a:ea typeface="Arial"/>
                <a:cs typeface="Arial"/>
                <a:sym typeface="Arial"/>
              </a:rPr>
              <a:t>	Pegasys &gt; Reference &gt; Accounts Receivable &gt; </a:t>
            </a:r>
            <a:br>
              <a:rPr b="0" baseline="0" i="0" lang="en-US" sz="2000" u="none" cap="none" strike="noStrike">
                <a:solidFill>
                  <a:schemeClr val="dk1"/>
                </a:solidFill>
                <a:latin typeface="Arial"/>
                <a:ea typeface="Arial"/>
                <a:cs typeface="Arial"/>
                <a:sym typeface="Arial"/>
              </a:rPr>
            </a:br>
            <a:r>
              <a:rPr b="0" baseline="0" i="0" lang="en-US" sz="2000" u="none" cap="none" strike="noStrike">
                <a:solidFill>
                  <a:schemeClr val="dk1"/>
                </a:solidFill>
                <a:latin typeface="Arial"/>
                <a:ea typeface="Arial"/>
                <a:cs typeface="Arial"/>
                <a:sym typeface="Arial"/>
              </a:rPr>
              <a:t>		Write-Offs &gt; Write-Off Reasons</a:t>
            </a: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Related Items 	</a:t>
            </a:r>
            <a:r>
              <a:rPr b="0" baseline="0" i="0" lang="en-US" sz="2000" u="none" cap="none" strike="noStrike">
                <a:solidFill>
                  <a:schemeClr val="dk1"/>
                </a:solidFill>
                <a:latin typeface="Arial"/>
                <a:ea typeface="Arial"/>
                <a:cs typeface="Arial"/>
                <a:sym typeface="Arial"/>
              </a:rPr>
              <a:t>Write-Off Documents</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Write-Off Entry Query</a:t>
            </a:r>
          </a:p>
        </p:txBody>
      </p:sp>
      <p:pic>
        <p:nvPicPr>
          <p:cNvPr id="495" name="Shape 495"/>
          <p:cNvPicPr preferRelativeResize="0"/>
          <p:nvPr/>
        </p:nvPicPr>
        <p:blipFill rotWithShape="1">
          <a:blip r:embed="rId3">
            <a:alphaModFix/>
          </a:blip>
          <a:srcRect b="18169" l="0" r="0" t="29023"/>
          <a:stretch/>
        </p:blipFill>
        <p:spPr>
          <a:xfrm>
            <a:off x="2656485" y="3080084"/>
            <a:ext cx="3381847" cy="1443789"/>
          </a:xfrm>
          <a:prstGeom prst="rect">
            <a:avLst/>
          </a:prstGeom>
          <a:noFill/>
          <a:ln>
            <a:noFill/>
          </a:ln>
        </p:spPr>
      </p:pic>
      <p:sp>
        <p:nvSpPr>
          <p:cNvPr id="496" name="Shape 496"/>
          <p:cNvSpPr/>
          <p:nvPr/>
        </p:nvSpPr>
        <p:spPr>
          <a:xfrm>
            <a:off x="2791325" y="4026567"/>
            <a:ext cx="2534653" cy="336885"/>
          </a:xfrm>
          <a:prstGeom prst="rect">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497" name="Shape 49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Write-Off Reason Reference Table</a:t>
            </a:r>
          </a:p>
        </p:txBody>
      </p:sp>
      <p:sp>
        <p:nvSpPr>
          <p:cNvPr id="503" name="Shape 50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504" name="Shape 50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505" name="Shape 505"/>
          <p:cNvPicPr preferRelativeResize="0"/>
          <p:nvPr/>
        </p:nvPicPr>
        <p:blipFill rotWithShape="1">
          <a:blip r:embed="rId3">
            <a:alphaModFix/>
          </a:blip>
          <a:srcRect b="0" l="0" r="0" t="0"/>
          <a:stretch/>
        </p:blipFill>
        <p:spPr>
          <a:xfrm>
            <a:off x="2202160" y="2135889"/>
            <a:ext cx="4858427" cy="3705742"/>
          </a:xfrm>
          <a:prstGeom prst="rect">
            <a:avLst/>
          </a:prstGeom>
          <a:noFill/>
          <a:ln>
            <a:noFill/>
          </a:ln>
        </p:spPr>
      </p:pic>
      <p:sp>
        <p:nvSpPr>
          <p:cNvPr id="506" name="Shape 506"/>
          <p:cNvSpPr/>
          <p:nvPr/>
        </p:nvSpPr>
        <p:spPr>
          <a:xfrm>
            <a:off x="591187" y="1342574"/>
            <a:ext cx="8080374" cy="349101"/>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Reference &gt; Accounts Receivable &gt; Write-Offs &gt; Write-Off Reasons</a:t>
            </a:r>
          </a:p>
          <a:p>
            <a:pPr indent="-231775" lvl="0" marL="231775" marR="0" rtl="0" algn="l">
              <a:spcBef>
                <a:spcPts val="360"/>
              </a:spcBef>
              <a:spcAft>
                <a:spcPts val="0"/>
              </a:spcAft>
              <a:buClr>
                <a:srgbClr val="AF242B"/>
              </a:buClr>
              <a:buFont typeface="Noto Sans Symbols"/>
              <a:buNone/>
            </a:pPr>
            <a:r>
              <a:t/>
            </a:r>
            <a:endParaRPr b="0" baseline="0" i="0" sz="1800" u="sng" cap="none" strike="noStrike">
              <a:solidFill>
                <a:schemeClr val="dk1"/>
              </a:solidFill>
              <a:latin typeface="Arial"/>
              <a:ea typeface="Arial"/>
              <a:cs typeface="Arial"/>
              <a:sym typeface="Arial"/>
            </a:endParaRPr>
          </a:p>
          <a:p>
            <a:pPr indent="-231775" lvl="0" marL="23177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196850" lvl="1" marL="56832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120650" lvl="1" marL="568325" marR="0" rtl="0" algn="l">
              <a:spcBef>
                <a:spcPts val="440"/>
              </a:spcBef>
              <a:spcAft>
                <a:spcPts val="0"/>
              </a:spcAft>
              <a:buClr>
                <a:srgbClr val="AF242B"/>
              </a:buClr>
              <a:buFont typeface="Noto Sans Symbols"/>
              <a:buNone/>
            </a:pPr>
            <a:r>
              <a:t/>
            </a:r>
            <a:endParaRPr b="0" baseline="0" i="0" sz="2200" u="sng"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72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1:</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Pegasys General BAAR </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Reference Tables</a:t>
            </a:r>
          </a:p>
        </p:txBody>
      </p:sp>
      <p:sp>
        <p:nvSpPr>
          <p:cNvPr id="190" name="Shape 19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91" name="Shape 19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Write-Off Reason Reference Table</a:t>
            </a:r>
          </a:p>
        </p:txBody>
      </p:sp>
      <p:sp>
        <p:nvSpPr>
          <p:cNvPr id="512" name="Shape 512"/>
          <p:cNvSpPr txBox="1"/>
          <p:nvPr>
            <p:ph idx="1" type="body"/>
          </p:nvPr>
        </p:nvSpPr>
        <p:spPr>
          <a:xfrm>
            <a:off x="574675" y="1044575"/>
            <a:ext cx="8080374" cy="848019"/>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Font typeface="Noto Sans Symbols"/>
              <a:buNone/>
            </a:pPr>
            <a:r>
              <a:t/>
            </a:r>
            <a:endParaRPr b="0" baseline="0" i="0" sz="1800" u="sng"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Font typeface="Noto Sans Symbols"/>
              <a:buNone/>
            </a:pPr>
            <a:r>
              <a:t/>
            </a:r>
            <a:endParaRPr b="0" baseline="0" i="0" sz="1800" u="sng" cap="none" strike="noStrike">
              <a:solidFill>
                <a:schemeClr val="dk1"/>
              </a:solidFill>
              <a:latin typeface="Arial"/>
              <a:ea typeface="Arial"/>
              <a:cs typeface="Arial"/>
              <a:sym typeface="Arial"/>
            </a:endParaRPr>
          </a:p>
          <a:p>
            <a:pPr indent="-231775" lvl="0" marL="23177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196850" lvl="1" marL="56832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120650" lvl="1" marL="568325" marR="0" rtl="0" algn="l">
              <a:spcBef>
                <a:spcPts val="440"/>
              </a:spcBef>
              <a:spcAft>
                <a:spcPts val="0"/>
              </a:spcAft>
              <a:buClr>
                <a:srgbClr val="AF242B"/>
              </a:buClr>
              <a:buFont typeface="Noto Sans Symbols"/>
              <a:buNone/>
            </a:pPr>
            <a:r>
              <a:t/>
            </a:r>
            <a:endParaRPr b="0" baseline="0" i="0" sz="2200" u="sng" cap="none" strike="noStrike">
              <a:solidFill>
                <a:schemeClr val="dk1"/>
              </a:solidFill>
              <a:latin typeface="Arial"/>
              <a:ea typeface="Arial"/>
              <a:cs typeface="Arial"/>
              <a:sym typeface="Arial"/>
            </a:endParaRPr>
          </a:p>
        </p:txBody>
      </p:sp>
      <p:sp>
        <p:nvSpPr>
          <p:cNvPr id="513" name="Shape 51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514" name="Shape 51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515" name="Shape 515"/>
          <p:cNvSpPr/>
          <p:nvPr/>
        </p:nvSpPr>
        <p:spPr>
          <a:xfrm>
            <a:off x="1943878" y="1203130"/>
            <a:ext cx="5062976" cy="551242"/>
          </a:xfrm>
          <a:prstGeom prst="rect">
            <a:avLst/>
          </a:prstGeom>
          <a:noFill/>
          <a:ln cap="flat" cmpd="sng" w="9525">
            <a:solidFill>
              <a:srgbClr val="3C8C92"/>
            </a:solidFill>
            <a:prstDash val="dash"/>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pic>
        <p:nvPicPr>
          <p:cNvPr id="516" name="Shape 516"/>
          <p:cNvPicPr preferRelativeResize="0"/>
          <p:nvPr/>
        </p:nvPicPr>
        <p:blipFill rotWithShape="1">
          <a:blip r:embed="rId3">
            <a:alphaModFix/>
          </a:blip>
          <a:srcRect b="0" l="0" r="0" t="0"/>
          <a:stretch/>
        </p:blipFill>
        <p:spPr>
          <a:xfrm>
            <a:off x="574797" y="2015500"/>
            <a:ext cx="7354326" cy="4467848"/>
          </a:xfrm>
          <a:prstGeom prst="rect">
            <a:avLst/>
          </a:prstGeom>
          <a:noFill/>
          <a:ln>
            <a:noFill/>
          </a:ln>
        </p:spPr>
      </p:pic>
      <p:sp>
        <p:nvSpPr>
          <p:cNvPr id="517" name="Shape 517"/>
          <p:cNvSpPr/>
          <p:nvPr/>
        </p:nvSpPr>
        <p:spPr>
          <a:xfrm>
            <a:off x="1943880" y="1203130"/>
            <a:ext cx="4942696" cy="551242"/>
          </a:xfrm>
          <a:custGeom>
            <a:pathLst>
              <a:path extrusionOk="0" h="120000" w="120000">
                <a:moveTo>
                  <a:pt x="0" y="0"/>
                </a:moveTo>
                <a:lnTo>
                  <a:pt x="120000" y="0"/>
                </a:lnTo>
                <a:lnTo>
                  <a:pt x="120000" y="120000"/>
                </a:lnTo>
                <a:lnTo>
                  <a:pt x="0" y="120000"/>
                </a:lnTo>
                <a:close/>
              </a:path>
              <a:path extrusionOk="0" fill="none" h="120000" w="120000">
                <a:moveTo>
                  <a:pt x="-2959" y="0"/>
                </a:moveTo>
                <a:close/>
                <a:lnTo>
                  <a:pt x="-2959" y="120000"/>
                </a:lnTo>
              </a:path>
              <a:path extrusionOk="0" fill="none" h="120000" w="120000">
                <a:moveTo>
                  <a:pt x="-2959" y="22500"/>
                </a:moveTo>
                <a:lnTo>
                  <a:pt x="-7936" y="22500"/>
                </a:lnTo>
                <a:lnTo>
                  <a:pt x="-19809" y="408762"/>
                </a:lnTo>
              </a:path>
            </a:pathLst>
          </a:custGeom>
          <a:solidFill>
            <a:schemeClr val="lt1"/>
          </a:solid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General: </a:t>
            </a:r>
            <a:r>
              <a:rPr b="0" baseline="0" i="0" lang="en-US" sz="1600" u="none" cap="none" strike="noStrike">
                <a:solidFill>
                  <a:schemeClr val="dk1"/>
                </a:solidFill>
                <a:latin typeface="Arial"/>
                <a:ea typeface="Arial"/>
                <a:cs typeface="Arial"/>
                <a:sym typeface="Arial"/>
              </a:rPr>
              <a:t>Includes information that uniquely identifies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each Reason (Code, Name)</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524" name="Shape 524"/>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Write-Off Type</a:t>
            </a:r>
          </a:p>
        </p:txBody>
      </p:sp>
      <p:sp>
        <p:nvSpPr>
          <p:cNvPr id="525" name="Shape 525"/>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526" name="Shape 526"/>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Write-Off Type Reference Table</a:t>
            </a:r>
          </a:p>
        </p:txBody>
      </p:sp>
      <p:sp>
        <p:nvSpPr>
          <p:cNvPr id="533" name="Shape 53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534" name="Shape 534"/>
          <p:cNvSpPr txBox="1"/>
          <p:nvPr>
            <p:ph idx="1" type="body"/>
          </p:nvPr>
        </p:nvSpPr>
        <p:spPr>
          <a:xfrm>
            <a:off x="486887" y="1318576"/>
            <a:ext cx="8657110" cy="52426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Name</a:t>
            </a:r>
            <a:r>
              <a:rPr b="0" baseline="0" i="0" lang="en-US" sz="2000" u="none" cap="none" strike="noStrike">
                <a:solidFill>
                  <a:schemeClr val="dk1"/>
                </a:solidFill>
                <a:latin typeface="Arial"/>
                <a:ea typeface="Arial"/>
                <a:cs typeface="Arial"/>
                <a:sym typeface="Arial"/>
              </a:rPr>
              <a:t>	Write-Off Type</a:t>
            </a:r>
          </a:p>
          <a:p>
            <a:pPr indent="0" lvl="0" marL="0" marR="0" rtl="0" algn="l">
              <a:spcBef>
                <a:spcPts val="12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Purpose	</a:t>
            </a:r>
            <a:r>
              <a:rPr b="0" baseline="0" i="0" lang="en-US" sz="2000" u="none" cap="none" strike="noStrike">
                <a:solidFill>
                  <a:schemeClr val="dk1"/>
                </a:solidFill>
                <a:latin typeface="Arial"/>
                <a:ea typeface="Arial"/>
                <a:cs typeface="Arial"/>
                <a:sym typeface="Arial"/>
              </a:rPr>
              <a:t>Maintains the Write-Off types </a:t>
            </a:r>
            <a:r>
              <a:rPr b="0" baseline="0" i="0" lang="en-US" sz="2000" u="sng" cap="none" strike="noStrike">
                <a:solidFill>
                  <a:schemeClr val="dk1"/>
                </a:solidFill>
                <a:latin typeface="Arial"/>
                <a:ea typeface="Arial"/>
                <a:cs typeface="Arial"/>
                <a:sym typeface="Arial"/>
              </a:rPr>
              <a:t>defaulted on Debt Accounts</a:t>
            </a:r>
            <a:r>
              <a:rPr b="0" baseline="0" i="0" lang="en-US" sz="2000" u="none" cap="none" strike="noStrike">
                <a:solidFill>
                  <a:schemeClr val="dk1"/>
                </a:solidFill>
                <a:latin typeface="Arial"/>
                <a:ea typeface="Arial"/>
                <a:cs typeface="Arial"/>
                <a:sym typeface="Arial"/>
              </a:rPr>
              <a:t>.</a:t>
            </a:r>
          </a:p>
          <a:p>
            <a:pPr indent="0" lvl="0" marL="0" marR="0" rtl="0" algn="l">
              <a:spcBef>
                <a:spcPts val="12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Define </a:t>
            </a:r>
            <a:r>
              <a:rPr b="0" baseline="0" i="0" lang="en-US" sz="2000" u="sng" cap="none" strike="noStrike">
                <a:solidFill>
                  <a:schemeClr val="dk1"/>
                </a:solidFill>
                <a:latin typeface="Arial"/>
                <a:ea typeface="Arial"/>
                <a:cs typeface="Arial"/>
                <a:sym typeface="Arial"/>
              </a:rPr>
              <a:t>eligibility criteria</a:t>
            </a:r>
            <a:r>
              <a:rPr b="0" baseline="0" i="0" lang="en-US" sz="2000" u="none" cap="none" strike="noStrike">
                <a:solidFill>
                  <a:schemeClr val="dk1"/>
                </a:solidFill>
                <a:latin typeface="Arial"/>
                <a:ea typeface="Arial"/>
                <a:cs typeface="Arial"/>
                <a:sym typeface="Arial"/>
              </a:rPr>
              <a:t> for Debt Accounts to be	identified 	for write-off by Write-Off Selection batch job.</a:t>
            </a:r>
          </a:p>
          <a:p>
            <a:pPr indent="0" lvl="0" marL="0" marR="0" rtl="0" algn="l">
              <a:spcBef>
                <a:spcPts val="12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Define </a:t>
            </a:r>
            <a:r>
              <a:rPr b="0" baseline="0" i="0" lang="en-US" sz="2000" u="sng" cap="none" strike="noStrike">
                <a:solidFill>
                  <a:schemeClr val="dk1"/>
                </a:solidFill>
                <a:latin typeface="Arial"/>
                <a:ea typeface="Arial"/>
                <a:cs typeface="Arial"/>
                <a:sym typeface="Arial"/>
              </a:rPr>
              <a:t>default</a:t>
            </a:r>
            <a:r>
              <a:rPr b="0" baseline="0" i="0" lang="en-US" sz="2000" u="none" cap="none" strike="noStrike">
                <a:solidFill>
                  <a:schemeClr val="dk1"/>
                </a:solidFill>
                <a:latin typeface="Arial"/>
                <a:ea typeface="Arial"/>
                <a:cs typeface="Arial"/>
                <a:sym typeface="Arial"/>
              </a:rPr>
              <a:t> Write-Off Doc Type, Write-Off Reason, 	and Write-Off transaction line description.</a:t>
            </a:r>
          </a:p>
          <a:p>
            <a:pPr indent="0" lvl="0" marL="0" marR="0" rtl="0" algn="l">
              <a:spcBef>
                <a:spcPts val="12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New Phase 3 values include:</a:t>
            </a:r>
          </a:p>
          <a:p>
            <a:pPr indent="0" lvl="0" marL="0" marR="0" rtl="0" algn="l">
              <a:spcBef>
                <a:spcPts val="12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R6CWRITOFF (Region 6 Claims)				R7CWRITOFF (Region 7 Claims)</a:t>
            </a:r>
          </a:p>
          <a:p>
            <a:pPr indent="0" lvl="0" marL="0" marR="0" rtl="0" algn="l">
              <a:spcBef>
                <a:spcPts val="12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Navigation</a:t>
            </a:r>
            <a:r>
              <a:rPr b="0" baseline="0" i="0" lang="en-US" sz="2000" u="none" cap="none" strike="noStrike">
                <a:solidFill>
                  <a:schemeClr val="dk1"/>
                </a:solidFill>
                <a:latin typeface="Arial"/>
                <a:ea typeface="Arial"/>
                <a:cs typeface="Arial"/>
                <a:sym typeface="Arial"/>
              </a:rPr>
              <a:t>	Pegasys &gt; Reference &gt; Accounts Receivable &gt; </a:t>
            </a:r>
            <a:br>
              <a:rPr b="0" baseline="0" i="0" lang="en-US" sz="2000" u="none" cap="none" strike="noStrike">
                <a:solidFill>
                  <a:schemeClr val="dk1"/>
                </a:solidFill>
                <a:latin typeface="Arial"/>
                <a:ea typeface="Arial"/>
                <a:cs typeface="Arial"/>
                <a:sym typeface="Arial"/>
              </a:rPr>
            </a:br>
            <a:r>
              <a:rPr b="0" baseline="0" i="0" lang="en-US" sz="2000" u="none" cap="none" strike="noStrike">
                <a:solidFill>
                  <a:schemeClr val="dk1"/>
                </a:solidFill>
                <a:latin typeface="Arial"/>
                <a:ea typeface="Arial"/>
                <a:cs typeface="Arial"/>
                <a:sym typeface="Arial"/>
              </a:rPr>
              <a:t>		Write-Offs &gt; Write-Off Types</a:t>
            </a:r>
          </a:p>
          <a:p>
            <a:pPr indent="0" lvl="0" marL="0" marR="0" rtl="0" algn="l">
              <a:spcBef>
                <a:spcPts val="1200"/>
              </a:spcBef>
              <a:spcAft>
                <a:spcPts val="60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Related Items 	</a:t>
            </a:r>
            <a:r>
              <a:rPr b="0" baseline="0" i="0" lang="en-US" sz="2000" u="none" cap="none" strike="noStrike">
                <a:solidFill>
                  <a:schemeClr val="dk1"/>
                </a:solidFill>
                <a:latin typeface="Arial"/>
                <a:ea typeface="Arial"/>
                <a:cs typeface="Arial"/>
                <a:sym typeface="Arial"/>
              </a:rPr>
              <a:t>Write-Off Selection</a:t>
            </a:r>
            <a:r>
              <a:rPr b="0" baseline="0" i="0" lang="en-US" sz="1400" u="none" cap="none" strike="noStrike">
                <a:solidFill>
                  <a:schemeClr val="dk1"/>
                </a:solidFill>
                <a:latin typeface="Arial"/>
                <a:ea typeface="Arial"/>
                <a:cs typeface="Arial"/>
                <a:sym typeface="Arial"/>
              </a:rPr>
              <a:t>                                                                            			</a:t>
            </a:r>
            <a:r>
              <a:rPr b="0" baseline="0" i="0" lang="en-US" sz="2000" u="none" cap="none" strike="noStrike">
                <a:solidFill>
                  <a:schemeClr val="dk1"/>
                </a:solidFill>
                <a:latin typeface="Arial"/>
                <a:ea typeface="Arial"/>
                <a:cs typeface="Arial"/>
                <a:sym typeface="Arial"/>
              </a:rPr>
              <a:t>Write-Off Generation</a:t>
            </a:r>
          </a:p>
        </p:txBody>
      </p:sp>
      <p:sp>
        <p:nvSpPr>
          <p:cNvPr id="535" name="Shape 53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Write-Off Type Reference Table</a:t>
            </a:r>
          </a:p>
        </p:txBody>
      </p:sp>
      <p:sp>
        <p:nvSpPr>
          <p:cNvPr id="541" name="Shape 54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542" name="Shape 54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543" name="Shape 543"/>
          <p:cNvPicPr preferRelativeResize="0"/>
          <p:nvPr/>
        </p:nvPicPr>
        <p:blipFill rotWithShape="1">
          <a:blip r:embed="rId3">
            <a:alphaModFix/>
          </a:blip>
          <a:srcRect b="0" l="0" r="0" t="0"/>
          <a:stretch/>
        </p:blipFill>
        <p:spPr>
          <a:xfrm>
            <a:off x="2307221" y="1785221"/>
            <a:ext cx="4734586" cy="4486901"/>
          </a:xfrm>
          <a:prstGeom prst="rect">
            <a:avLst/>
          </a:prstGeom>
          <a:noFill/>
          <a:ln>
            <a:noFill/>
          </a:ln>
        </p:spPr>
      </p:pic>
      <p:sp>
        <p:nvSpPr>
          <p:cNvPr id="544" name="Shape 544"/>
          <p:cNvSpPr/>
          <p:nvPr/>
        </p:nvSpPr>
        <p:spPr>
          <a:xfrm>
            <a:off x="2307221" y="5806467"/>
            <a:ext cx="3776901" cy="449427"/>
          </a:xfrm>
          <a:prstGeom prst="rect">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latin typeface="Arial"/>
              <a:ea typeface="Arial"/>
              <a:cs typeface="Arial"/>
              <a:sym typeface="Arial"/>
            </a:endParaRPr>
          </a:p>
        </p:txBody>
      </p:sp>
      <p:sp>
        <p:nvSpPr>
          <p:cNvPr id="545" name="Shape 545"/>
          <p:cNvSpPr/>
          <p:nvPr/>
        </p:nvSpPr>
        <p:spPr>
          <a:xfrm>
            <a:off x="591187" y="1259449"/>
            <a:ext cx="8080374" cy="349101"/>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Reference &gt; Accounts Receivable &gt; Write-Offs &gt; Write-Off Types</a:t>
            </a:r>
          </a:p>
          <a:p>
            <a:pPr indent="-231775" lvl="0" marL="231775" marR="0" rtl="0" algn="l">
              <a:spcBef>
                <a:spcPts val="360"/>
              </a:spcBef>
              <a:spcAft>
                <a:spcPts val="0"/>
              </a:spcAft>
              <a:buClr>
                <a:srgbClr val="AF242B"/>
              </a:buClr>
              <a:buFont typeface="Noto Sans Symbols"/>
              <a:buNone/>
            </a:pPr>
            <a:r>
              <a:t/>
            </a:r>
            <a:endParaRPr b="0" baseline="0" i="0" sz="1800" u="sng" cap="none" strike="noStrike">
              <a:solidFill>
                <a:schemeClr val="dk1"/>
              </a:solidFill>
              <a:latin typeface="Arial"/>
              <a:ea typeface="Arial"/>
              <a:cs typeface="Arial"/>
              <a:sym typeface="Arial"/>
            </a:endParaRPr>
          </a:p>
          <a:p>
            <a:pPr indent="-231775" lvl="0" marL="23177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196850" lvl="1" marL="56832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120650" lvl="1" marL="568325" marR="0" rtl="0" algn="l">
              <a:spcBef>
                <a:spcPts val="440"/>
              </a:spcBef>
              <a:spcAft>
                <a:spcPts val="0"/>
              </a:spcAft>
              <a:buClr>
                <a:srgbClr val="AF242B"/>
              </a:buClr>
              <a:buFont typeface="Noto Sans Symbols"/>
              <a:buNone/>
            </a:pPr>
            <a:r>
              <a:t/>
            </a:r>
            <a:endParaRPr b="0" baseline="0" i="0" sz="2200" u="sng"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Write-Off Type Reference Table</a:t>
            </a:r>
          </a:p>
        </p:txBody>
      </p:sp>
      <p:sp>
        <p:nvSpPr>
          <p:cNvPr id="551" name="Shape 55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552" name="Shape 55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553" name="Shape 553"/>
          <p:cNvPicPr preferRelativeResize="0"/>
          <p:nvPr/>
        </p:nvPicPr>
        <p:blipFill rotWithShape="1">
          <a:blip r:embed="rId3">
            <a:alphaModFix/>
          </a:blip>
          <a:srcRect b="0" l="0" r="0" t="0"/>
          <a:stretch/>
        </p:blipFill>
        <p:spPr>
          <a:xfrm>
            <a:off x="589268" y="1285533"/>
            <a:ext cx="5344271" cy="4877480"/>
          </a:xfrm>
          <a:prstGeom prst="rect">
            <a:avLst/>
          </a:prstGeom>
          <a:noFill/>
          <a:ln>
            <a:noFill/>
          </a:ln>
        </p:spPr>
      </p:pic>
      <p:sp>
        <p:nvSpPr>
          <p:cNvPr id="554" name="Shape 554"/>
          <p:cNvSpPr/>
          <p:nvPr/>
        </p:nvSpPr>
        <p:spPr>
          <a:xfrm>
            <a:off x="3826901" y="1437169"/>
            <a:ext cx="4964624" cy="857970"/>
          </a:xfrm>
          <a:custGeom>
            <a:pathLst>
              <a:path extrusionOk="0" h="120000" w="120000">
                <a:moveTo>
                  <a:pt x="0" y="0"/>
                </a:moveTo>
                <a:lnTo>
                  <a:pt x="120000" y="0"/>
                </a:lnTo>
                <a:lnTo>
                  <a:pt x="120000" y="120000"/>
                </a:lnTo>
                <a:lnTo>
                  <a:pt x="0" y="120000"/>
                </a:lnTo>
                <a:close/>
              </a:path>
              <a:path extrusionOk="0" fill="none" h="120000" w="120000">
                <a:moveTo>
                  <a:pt x="-2959" y="0"/>
                </a:moveTo>
                <a:close/>
                <a:lnTo>
                  <a:pt x="-2959" y="120000"/>
                </a:lnTo>
              </a:path>
              <a:path extrusionOk="0" fill="none" h="120000" w="120000">
                <a:moveTo>
                  <a:pt x="-2959" y="106429"/>
                </a:moveTo>
                <a:lnTo>
                  <a:pt x="-9037" y="108896"/>
                </a:lnTo>
                <a:lnTo>
                  <a:pt x="-60409" y="140509"/>
                </a:lnTo>
              </a:path>
            </a:pathLst>
          </a:custGeom>
          <a:solidFill>
            <a:schemeClr val="lt1"/>
          </a:solid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General: </a:t>
            </a:r>
            <a:r>
              <a:rPr b="0" baseline="0" i="0" lang="en-US" sz="1600" u="none" cap="none" strike="noStrike">
                <a:solidFill>
                  <a:schemeClr val="dk1"/>
                </a:solidFill>
                <a:latin typeface="Arial"/>
                <a:ea typeface="Arial"/>
                <a:cs typeface="Arial"/>
                <a:sym typeface="Arial"/>
              </a:rPr>
              <a:t>Includes information that uniquely identifies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each Reason (Code, Name)</a:t>
            </a:r>
          </a:p>
        </p:txBody>
      </p:sp>
      <p:sp>
        <p:nvSpPr>
          <p:cNvPr id="555" name="Shape 555"/>
          <p:cNvSpPr/>
          <p:nvPr/>
        </p:nvSpPr>
        <p:spPr>
          <a:xfrm>
            <a:off x="3835785" y="1470078"/>
            <a:ext cx="5083626" cy="736913"/>
          </a:xfrm>
          <a:prstGeom prst="rect">
            <a:avLst/>
          </a:prstGeom>
          <a:noFill/>
          <a:ln cap="flat" cmpd="sng" w="9525">
            <a:solidFill>
              <a:srgbClr val="3C8C92"/>
            </a:solidFill>
            <a:prstDash val="dash"/>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556" name="Shape 556"/>
          <p:cNvSpPr/>
          <p:nvPr/>
        </p:nvSpPr>
        <p:spPr>
          <a:xfrm>
            <a:off x="3835785" y="2597175"/>
            <a:ext cx="2926820" cy="1053063"/>
          </a:xfrm>
          <a:custGeom>
            <a:pathLst>
              <a:path extrusionOk="0" h="120000" w="120000">
                <a:moveTo>
                  <a:pt x="0" y="0"/>
                </a:moveTo>
                <a:lnTo>
                  <a:pt x="120000" y="0"/>
                </a:lnTo>
                <a:lnTo>
                  <a:pt x="120000" y="120000"/>
                </a:lnTo>
                <a:lnTo>
                  <a:pt x="0" y="120000"/>
                </a:lnTo>
                <a:close/>
              </a:path>
              <a:path extrusionOk="0" fill="none" h="120000" w="120000">
                <a:moveTo>
                  <a:pt x="-3349" y="0"/>
                </a:moveTo>
                <a:close/>
                <a:lnTo>
                  <a:pt x="-3349" y="120000"/>
                </a:lnTo>
              </a:path>
              <a:path extrusionOk="0" fill="none" h="120000" w="120000">
                <a:moveTo>
                  <a:pt x="-3349" y="60489"/>
                </a:moveTo>
                <a:lnTo>
                  <a:pt x="-29750" y="192072"/>
                </a:lnTo>
                <a:lnTo>
                  <a:pt x="-47383" y="264487"/>
                </a:lnTo>
              </a:path>
            </a:pathLst>
          </a:custGeom>
          <a:solidFill>
            <a:schemeClr val="lt1"/>
          </a:solid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Default Doc Type: </a:t>
            </a:r>
            <a:r>
              <a:rPr b="0" baseline="0" i="0" lang="en-US" sz="1600" u="none" cap="none" strike="noStrike">
                <a:solidFill>
                  <a:schemeClr val="dk1"/>
                </a:solidFill>
                <a:latin typeface="Arial"/>
                <a:ea typeface="Arial"/>
                <a:cs typeface="Arial"/>
                <a:sym typeface="Arial"/>
              </a:rPr>
              <a:t>Determines the write-off Cash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Receipt Document Type to be generated via the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Write-Off Generation batch job</a:t>
            </a:r>
          </a:p>
        </p:txBody>
      </p:sp>
      <p:sp>
        <p:nvSpPr>
          <p:cNvPr id="557" name="Shape 557"/>
          <p:cNvSpPr/>
          <p:nvPr/>
        </p:nvSpPr>
        <p:spPr>
          <a:xfrm>
            <a:off x="3835785" y="2597175"/>
            <a:ext cx="4955739" cy="1053063"/>
          </a:xfrm>
          <a:prstGeom prst="rect">
            <a:avLst/>
          </a:prstGeom>
          <a:noFill/>
          <a:ln cap="flat" cmpd="sng" w="9525">
            <a:solidFill>
              <a:srgbClr val="3C8C92"/>
            </a:solidFill>
            <a:prstDash val="dash"/>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558" name="Shape 558"/>
          <p:cNvSpPr/>
          <p:nvPr/>
        </p:nvSpPr>
        <p:spPr>
          <a:xfrm>
            <a:off x="3835785" y="3952276"/>
            <a:ext cx="2926820" cy="1053063"/>
          </a:xfrm>
          <a:custGeom>
            <a:pathLst>
              <a:path extrusionOk="0" h="120000" w="120000">
                <a:moveTo>
                  <a:pt x="0" y="0"/>
                </a:moveTo>
                <a:lnTo>
                  <a:pt x="120000" y="0"/>
                </a:lnTo>
                <a:lnTo>
                  <a:pt x="120000" y="120000"/>
                </a:lnTo>
                <a:lnTo>
                  <a:pt x="0" y="120000"/>
                </a:lnTo>
                <a:close/>
              </a:path>
              <a:path extrusionOk="0" fill="none" h="120000" w="120000">
                <a:moveTo>
                  <a:pt x="-3740" y="0"/>
                </a:moveTo>
                <a:close/>
                <a:lnTo>
                  <a:pt x="-3740" y="120000"/>
                </a:lnTo>
              </a:path>
              <a:path extrusionOk="0" fill="none" h="120000" w="120000">
                <a:moveTo>
                  <a:pt x="-3740" y="59403"/>
                </a:moveTo>
                <a:lnTo>
                  <a:pt x="-18568" y="95128"/>
                </a:lnTo>
                <a:lnTo>
                  <a:pt x="-33776" y="136352"/>
                </a:lnTo>
              </a:path>
            </a:pathLst>
          </a:custGeom>
          <a:solidFill>
            <a:schemeClr val="lt1"/>
          </a:solid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Default Write-Off Reason: </a:t>
            </a:r>
            <a:r>
              <a:rPr b="0" baseline="0" i="0" lang="en-US" sz="1600" u="none" cap="none" strike="noStrike">
                <a:solidFill>
                  <a:schemeClr val="dk1"/>
                </a:solidFill>
                <a:latin typeface="Arial"/>
                <a:ea typeface="Arial"/>
                <a:cs typeface="Arial"/>
                <a:sym typeface="Arial"/>
              </a:rPr>
              <a:t>Determines the Write-Off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Reason code to be recorded on the write-off Cash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Receipt created by the Write-Off Generation batch job</a:t>
            </a:r>
          </a:p>
        </p:txBody>
      </p:sp>
      <p:sp>
        <p:nvSpPr>
          <p:cNvPr id="559" name="Shape 559"/>
          <p:cNvSpPr/>
          <p:nvPr/>
        </p:nvSpPr>
        <p:spPr>
          <a:xfrm>
            <a:off x="3826901" y="3952276"/>
            <a:ext cx="5092509" cy="1053063"/>
          </a:xfrm>
          <a:prstGeom prst="rect">
            <a:avLst/>
          </a:prstGeom>
          <a:noFill/>
          <a:ln cap="flat" cmpd="sng" w="9525">
            <a:solidFill>
              <a:srgbClr val="3C8C92"/>
            </a:solidFill>
            <a:prstDash val="dash"/>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560" name="Shape 560"/>
          <p:cNvSpPr/>
          <p:nvPr/>
        </p:nvSpPr>
        <p:spPr>
          <a:xfrm>
            <a:off x="3835785" y="5307376"/>
            <a:ext cx="2926820" cy="1053063"/>
          </a:xfrm>
          <a:custGeom>
            <a:pathLst>
              <a:path extrusionOk="0" h="120000" w="120000">
                <a:moveTo>
                  <a:pt x="0" y="0"/>
                </a:moveTo>
                <a:lnTo>
                  <a:pt x="120000" y="0"/>
                </a:lnTo>
                <a:lnTo>
                  <a:pt x="120000" y="120000"/>
                </a:lnTo>
                <a:lnTo>
                  <a:pt x="0" y="120000"/>
                </a:lnTo>
                <a:close/>
              </a:path>
              <a:path extrusionOk="0" fill="none" h="120000" w="120000">
                <a:moveTo>
                  <a:pt x="-3349" y="0"/>
                </a:moveTo>
                <a:close/>
                <a:lnTo>
                  <a:pt x="-3349" y="120000"/>
                </a:lnTo>
              </a:path>
              <a:path extrusionOk="0" fill="none" h="120000" w="120000">
                <a:moveTo>
                  <a:pt x="-3349" y="53976"/>
                </a:moveTo>
                <a:lnTo>
                  <a:pt x="-15836" y="51711"/>
                </a:lnTo>
                <a:lnTo>
                  <a:pt x="-68533" y="47349"/>
                </a:lnTo>
              </a:path>
            </a:pathLst>
          </a:custGeom>
          <a:solidFill>
            <a:schemeClr val="lt1"/>
          </a:solidFill>
          <a:ln cap="flat" cmpd="sng" w="9525">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Default Line Description: </a:t>
            </a:r>
            <a:r>
              <a:rPr b="0" baseline="0" i="0" lang="en-US" sz="1600" u="none" cap="none" strike="noStrike">
                <a:solidFill>
                  <a:schemeClr val="dk1"/>
                </a:solidFill>
                <a:latin typeface="Arial"/>
                <a:ea typeface="Arial"/>
                <a:cs typeface="Arial"/>
                <a:sym typeface="Arial"/>
              </a:rPr>
              <a:t>Determines the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text explaining the write-off to be recorded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on the write-off Cash Receipt created by </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the Write-Off Generation batch job </a:t>
            </a:r>
          </a:p>
        </p:txBody>
      </p:sp>
      <p:sp>
        <p:nvSpPr>
          <p:cNvPr id="561" name="Shape 561"/>
          <p:cNvSpPr/>
          <p:nvPr/>
        </p:nvSpPr>
        <p:spPr>
          <a:xfrm>
            <a:off x="3835785" y="5305042"/>
            <a:ext cx="3984240" cy="1050731"/>
          </a:xfrm>
          <a:prstGeom prst="rect">
            <a:avLst/>
          </a:prstGeom>
          <a:noFill/>
          <a:ln cap="flat" cmpd="sng" w="9525">
            <a:solidFill>
              <a:srgbClr val="3C8C92"/>
            </a:solidFill>
            <a:prstDash val="dash"/>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x="0" y="0"/>
          <a:ext cx="0" cy="0"/>
          <a:chOff x="0" y="0"/>
          <a:chExt cx="0" cy="0"/>
        </a:xfrm>
      </p:grpSpPr>
      <p:sp>
        <p:nvSpPr>
          <p:cNvPr id="566" name="Shape 566"/>
          <p:cNvSpPr/>
          <p:nvPr/>
        </p:nvSpPr>
        <p:spPr>
          <a:xfrm>
            <a:off x="7779224" y="5841242"/>
            <a:ext cx="1297904" cy="1016758"/>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567" name="Shape 567"/>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Write-Off Type Reference Table</a:t>
            </a:r>
          </a:p>
        </p:txBody>
      </p:sp>
      <p:sp>
        <p:nvSpPr>
          <p:cNvPr id="568" name="Shape 56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569" name="Shape 56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570" name="Shape 570"/>
          <p:cNvPicPr preferRelativeResize="0"/>
          <p:nvPr/>
        </p:nvPicPr>
        <p:blipFill rotWithShape="1">
          <a:blip r:embed="rId3">
            <a:alphaModFix/>
          </a:blip>
          <a:srcRect b="0" l="0" r="0" t="0"/>
          <a:stretch/>
        </p:blipFill>
        <p:spPr>
          <a:xfrm>
            <a:off x="522483" y="1197469"/>
            <a:ext cx="8554643" cy="4839374"/>
          </a:xfrm>
          <a:prstGeom prst="rect">
            <a:avLst/>
          </a:prstGeom>
          <a:noFill/>
          <a:ln>
            <a:noFill/>
          </a:ln>
        </p:spPr>
      </p:pic>
      <p:sp>
        <p:nvSpPr>
          <p:cNvPr id="571" name="Shape 571"/>
          <p:cNvSpPr txBox="1"/>
          <p:nvPr/>
        </p:nvSpPr>
        <p:spPr>
          <a:xfrm>
            <a:off x="3669475" y="3366860"/>
            <a:ext cx="5221861" cy="2800766"/>
          </a:xfrm>
          <a:prstGeom prst="rect">
            <a:avLst/>
          </a:prstGeom>
          <a:solidFill>
            <a:schemeClr val="lt1"/>
          </a:solidFill>
          <a:ln cap="flat" cmpd="sng" w="9525">
            <a:solidFill>
              <a:srgbClr val="3C8C92"/>
            </a:solidFill>
            <a:prstDash val="dash"/>
            <a:round/>
            <a:headEnd len="med" w="med" type="none"/>
            <a:tailEnd len="med" w="med" type="none"/>
          </a:ln>
        </p:spPr>
        <p:txBody>
          <a:bodyPr anchorCtr="0" anchor="t" bIns="45700" lIns="91425" rIns="91425" tIns="45700">
            <a:noAutofit/>
          </a:bodyPr>
          <a:lstStyle/>
          <a:p>
            <a:pPr indent="-285750" lvl="0" marL="285750" marR="0" rtl="0" algn="l">
              <a:spcBef>
                <a:spcPts val="0"/>
              </a:spcBef>
              <a:spcAft>
                <a:spcPts val="0"/>
              </a:spcAft>
              <a:buClr>
                <a:schemeClr val="dk1"/>
              </a:buClr>
              <a:buSzPct val="100000"/>
              <a:buFont typeface="Arial"/>
              <a:buChar char="•"/>
            </a:pPr>
            <a:r>
              <a:rPr b="0" baseline="0" i="0" lang="en-US" sz="1600" u="none" cap="none" strike="noStrike">
                <a:solidFill>
                  <a:schemeClr val="dk1"/>
                </a:solidFill>
                <a:latin typeface="Arial"/>
                <a:ea typeface="Arial"/>
                <a:cs typeface="Arial"/>
                <a:sym typeface="Arial"/>
              </a:rPr>
              <a:t>Threshold Amount range and Days are used by the Write-Off Selection batch job to determine which Debt Accounts should be marked as eligible for Write-Off</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 </a:t>
            </a:r>
          </a:p>
          <a:p>
            <a:pPr indent="-285750" lvl="0" marL="285750" marR="0" rtl="0" algn="l">
              <a:spcBef>
                <a:spcPts val="0"/>
              </a:spcBef>
              <a:spcAft>
                <a:spcPts val="0"/>
              </a:spcAft>
              <a:buClr>
                <a:schemeClr val="dk1"/>
              </a:buClr>
              <a:buSzPct val="100000"/>
              <a:buFont typeface="Arial"/>
              <a:buChar char="•"/>
            </a:pPr>
            <a:r>
              <a:rPr b="0" baseline="0" i="0" lang="en-US" sz="1600" u="none" cap="none" strike="noStrike">
                <a:solidFill>
                  <a:schemeClr val="dk1"/>
                </a:solidFill>
                <a:latin typeface="Arial"/>
                <a:ea typeface="Arial"/>
                <a:cs typeface="Arial"/>
                <a:sym typeface="Arial"/>
              </a:rPr>
              <a:t>GSA then uses the Write-Off Entry Query to review and approve eligible Debt Accounts for Write-Off</a:t>
            </a:r>
          </a:p>
          <a:p>
            <a:pPr indent="0" lvl="0" marL="0" marR="0" rtl="0" algn="l">
              <a:spcBef>
                <a:spcPts val="0"/>
              </a:spcBef>
              <a:spcAft>
                <a:spcPts val="0"/>
              </a:spcAft>
              <a:buNone/>
            </a:pPr>
            <a:r>
              <a:t/>
            </a:r>
            <a:endParaRPr b="0" baseline="0" i="0" sz="16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ct val="100000"/>
              <a:buFont typeface="Arial"/>
              <a:buChar char="•"/>
            </a:pPr>
            <a:r>
              <a:rPr b="0" baseline="0" i="0" lang="en-US" sz="1600" u="none" cap="none" strike="noStrike">
                <a:solidFill>
                  <a:schemeClr val="dk1"/>
                </a:solidFill>
                <a:latin typeface="Arial"/>
                <a:ea typeface="Arial"/>
                <a:cs typeface="Arial"/>
                <a:sym typeface="Arial"/>
              </a:rPr>
              <a:t>The Write-Off Generation batch job will create Write-Off Cash Receipt documents for any approved Debt Accounts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txBox="1"/>
          <p:nvPr>
            <p:ph idx="1" type="body"/>
          </p:nvPr>
        </p:nvSpPr>
        <p:spPr>
          <a:xfrm>
            <a:off x="648993" y="2785728"/>
            <a:ext cx="8112235" cy="1881963"/>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2: </a:t>
            </a:r>
          </a:p>
          <a:p>
            <a:pPr indent="-231775" lvl="0" marL="231775"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Detail Billing Record Related </a:t>
            </a:r>
          </a:p>
          <a:p>
            <a:pPr indent="-231775" lvl="0" marL="231775"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Reference Tables</a:t>
            </a:r>
          </a:p>
        </p:txBody>
      </p:sp>
      <p:sp>
        <p:nvSpPr>
          <p:cNvPr id="577" name="Shape 57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578" name="Shape 57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x="0" y="0"/>
          <a:ext cx="0" cy="0"/>
          <a:chOff x="0" y="0"/>
          <a:chExt cx="0" cy="0"/>
        </a:xfrm>
      </p:grpSpPr>
      <p:sp>
        <p:nvSpPr>
          <p:cNvPr id="583" name="Shape 583"/>
          <p:cNvSpPr/>
          <p:nvPr/>
        </p:nvSpPr>
        <p:spPr>
          <a:xfrm>
            <a:off x="382771" y="1486078"/>
            <a:ext cx="8761228" cy="860881"/>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584" name="Shape 584"/>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585" name="Shape 585"/>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Segment 1: Pegasys General BAAR Reference Tables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2: Detail Billing Record Reference Table	</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Detail Billing Crosswalk Configuration</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3: Referral Reference Table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4: Debt Account Reference Tables</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5: Allowance For Loss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6: VCSS Reference Table Management</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7: VCSS Security Authorization Framework &amp; Principal Management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8: VCSS System Settings Table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9: Online VCSS Vendor Registration Process			</a:t>
            </a:r>
          </a:p>
          <a:p>
            <a:pPr indent="-231775" lvl="0" marL="231775" marR="0" rtl="0" algn="l">
              <a:spcBef>
                <a:spcPts val="1200"/>
              </a:spcBef>
              <a:spcAft>
                <a:spcPts val="60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10: Online VCSS New User Access Process		</a:t>
            </a:r>
          </a:p>
        </p:txBody>
      </p:sp>
      <p:sp>
        <p:nvSpPr>
          <p:cNvPr id="586" name="Shape 58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587" name="Shape 58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x="0" y="0"/>
          <a:ext cx="0" cy="0"/>
          <a:chOff x="0" y="0"/>
          <a:chExt cx="0" cy="0"/>
        </a:xfrm>
      </p:grpSpPr>
      <p:sp>
        <p:nvSpPr>
          <p:cNvPr id="592" name="Shape 592"/>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593" name="Shape 593"/>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Detail Billing Crosswalk Configuration</a:t>
            </a:r>
          </a:p>
        </p:txBody>
      </p:sp>
      <p:sp>
        <p:nvSpPr>
          <p:cNvPr id="594" name="Shape 594"/>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595" name="Shape 595"/>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0" name="Shape 600"/>
        <p:cNvGrpSpPr/>
        <p:nvPr/>
      </p:nvGrpSpPr>
      <p:grpSpPr>
        <a:xfrm>
          <a:off x="0" y="0"/>
          <a:ext cx="0" cy="0"/>
          <a:chOff x="0" y="0"/>
          <a:chExt cx="0" cy="0"/>
        </a:xfrm>
      </p:grpSpPr>
      <p:sp>
        <p:nvSpPr>
          <p:cNvPr id="601" name="Shape 601"/>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Detail Billing Crosswalk Reference Table</a:t>
            </a:r>
          </a:p>
        </p:txBody>
      </p:sp>
      <p:sp>
        <p:nvSpPr>
          <p:cNvPr id="602" name="Shape 60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603" name="Shape 603"/>
          <p:cNvSpPr txBox="1"/>
          <p:nvPr>
            <p:ph idx="1" type="body"/>
          </p:nvPr>
        </p:nvSpPr>
        <p:spPr>
          <a:xfrm>
            <a:off x="685004" y="1318576"/>
            <a:ext cx="8298573" cy="52426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Name</a:t>
            </a:r>
            <a:r>
              <a:rPr b="0" baseline="0" i="0" lang="en-US" sz="2000" u="none" cap="none" strike="noStrike">
                <a:solidFill>
                  <a:schemeClr val="dk1"/>
                </a:solidFill>
                <a:latin typeface="Arial"/>
                <a:ea typeface="Arial"/>
                <a:cs typeface="Arial"/>
                <a:sym typeface="Arial"/>
              </a:rPr>
              <a:t>	Detail Billing Crosswalk</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Purpose	</a:t>
            </a:r>
            <a:r>
              <a:rPr b="0" baseline="0" i="0" lang="en-US" sz="2000" u="none" cap="none" strike="noStrike">
                <a:solidFill>
                  <a:schemeClr val="dk1"/>
                </a:solidFill>
                <a:latin typeface="Arial"/>
                <a:ea typeface="Arial"/>
                <a:cs typeface="Arial"/>
                <a:sym typeface="Arial"/>
              </a:rPr>
              <a:t>Allows GSA to configure which field (or set of fields) 	will determine the value of a different field (or set of 	fields) on detail billing records. </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Crosswalk criteria are used to determine the fields 	and document attributes to be recorded on the 	summarized Pegasys billing transaction (BD/NV).</a:t>
            </a:r>
          </a:p>
          <a:p>
            <a:pPr indent="0" lvl="0" marL="0"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Navigation</a:t>
            </a:r>
            <a:r>
              <a:rPr b="0" baseline="0" i="0" lang="en-US" sz="2000" u="none" cap="none" strike="noStrike">
                <a:solidFill>
                  <a:schemeClr val="dk1"/>
                </a:solidFill>
                <a:latin typeface="Arial"/>
                <a:ea typeface="Arial"/>
                <a:cs typeface="Arial"/>
                <a:sym typeface="Arial"/>
              </a:rPr>
              <a:t>	Pegasys &gt; Reference &gt; Accounts Receivable &gt; </a:t>
            </a:r>
            <a:br>
              <a:rPr b="0" baseline="0" i="0" lang="en-US" sz="2000" u="none" cap="none" strike="noStrike">
                <a:solidFill>
                  <a:schemeClr val="dk1"/>
                </a:solidFill>
                <a:latin typeface="Arial"/>
                <a:ea typeface="Arial"/>
                <a:cs typeface="Arial"/>
                <a:sym typeface="Arial"/>
              </a:rPr>
            </a:br>
            <a:r>
              <a:rPr b="0" baseline="0" i="0" lang="en-US" sz="2000" u="none" cap="none" strike="noStrike">
                <a:solidFill>
                  <a:schemeClr val="dk1"/>
                </a:solidFill>
                <a:latin typeface="Arial"/>
                <a:ea typeface="Arial"/>
                <a:cs typeface="Arial"/>
                <a:sym typeface="Arial"/>
              </a:rPr>
              <a:t>		Detail Billing Crosswalk</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Related Items 	</a:t>
            </a:r>
            <a:r>
              <a:rPr b="0" baseline="0" i="0" lang="en-US" sz="2000" u="none" cap="none" strike="noStrike">
                <a:solidFill>
                  <a:schemeClr val="dk1"/>
                </a:solidFill>
                <a:latin typeface="Arial"/>
                <a:ea typeface="Arial"/>
                <a:cs typeface="Arial"/>
                <a:sym typeface="Arial"/>
              </a:rPr>
              <a:t>Detail Billing Crosswalk batch job</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Detail Billing Summarization batch job</a:t>
            </a:r>
          </a:p>
        </p:txBody>
      </p:sp>
      <p:sp>
        <p:nvSpPr>
          <p:cNvPr id="604" name="Shape 60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p:nvPr/>
        </p:nvSpPr>
        <p:spPr>
          <a:xfrm>
            <a:off x="382771" y="1135558"/>
            <a:ext cx="8761228" cy="1973402"/>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98" name="Shape 198"/>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199" name="Shape 199"/>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Segment 1: Pegasys General BAAR Reference Tables			</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Receivable Type</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Accounts Receivable Options</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Write-Off Reason</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Write-Off Type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2: Detail Billing Record Reference Table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3: Referral Reference Table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4: Debt Account Reference Tables</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5: Allowance For Loss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6: VCSS Reference Table Management</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7: VCSS Security Authorization Framework &amp; Principal Management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8: VCSS System Settings Table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9: Online VCSS Vendor Registration Process			</a:t>
            </a:r>
          </a:p>
          <a:p>
            <a:pPr indent="-231775" lvl="0" marL="231775" marR="0" rtl="0" algn="l">
              <a:spcBef>
                <a:spcPts val="1200"/>
              </a:spcBef>
              <a:spcAft>
                <a:spcPts val="60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10: Online VCSS New User Access Process		</a:t>
            </a:r>
          </a:p>
        </p:txBody>
      </p:sp>
      <p:sp>
        <p:nvSpPr>
          <p:cNvPr id="200" name="Shape 20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201" name="Shape 20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Detail Billing Crosswalk Configuration</a:t>
            </a:r>
          </a:p>
        </p:txBody>
      </p:sp>
      <p:sp>
        <p:nvSpPr>
          <p:cNvPr id="610" name="Shape 61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611" name="Shape 61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612" name="Shape 612"/>
          <p:cNvSpPr/>
          <p:nvPr/>
        </p:nvSpPr>
        <p:spPr>
          <a:xfrm>
            <a:off x="7718960" y="6008914"/>
            <a:ext cx="1294410" cy="748146"/>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613" name="Shape 613"/>
          <p:cNvSpPr txBox="1"/>
          <p:nvPr>
            <p:ph idx="1" type="body"/>
          </p:nvPr>
        </p:nvSpPr>
        <p:spPr>
          <a:xfrm>
            <a:off x="350837" y="1162233"/>
            <a:ext cx="8793162" cy="523944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Provides </a:t>
            </a:r>
            <a:r>
              <a:rPr b="0" baseline="0" i="0" lang="en-US" sz="1800" u="sng" cap="none" strike="noStrike">
                <a:solidFill>
                  <a:schemeClr val="dk1"/>
                </a:solidFill>
                <a:latin typeface="Arial"/>
                <a:ea typeface="Arial"/>
                <a:cs typeface="Arial"/>
                <a:sym typeface="Arial"/>
              </a:rPr>
              <a:t>flexibility for DBR feeder systems that cannot send all the Pegasys specific fields required</a:t>
            </a:r>
            <a:r>
              <a:rPr b="0" baseline="0" i="0" lang="en-US" sz="1800" u="none" cap="none" strike="noStrike">
                <a:solidFill>
                  <a:schemeClr val="dk1"/>
                </a:solidFill>
                <a:latin typeface="Arial"/>
                <a:ea typeface="Arial"/>
                <a:cs typeface="Arial"/>
                <a:sym typeface="Arial"/>
              </a:rPr>
              <a:t> to process BD/NVs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Defines values for </a:t>
            </a:r>
            <a:r>
              <a:rPr b="1" baseline="0" i="0" lang="en-US" sz="1800" u="none" cap="none" strike="noStrike">
                <a:solidFill>
                  <a:schemeClr val="dk1"/>
                </a:solidFill>
                <a:latin typeface="Arial"/>
                <a:ea typeface="Arial"/>
                <a:cs typeface="Arial"/>
                <a:sym typeface="Arial"/>
              </a:rPr>
              <a:t>blank</a:t>
            </a:r>
            <a:r>
              <a:rPr b="0" baseline="0" i="0" lang="en-US" sz="1800" u="none" cap="none" strike="noStrike">
                <a:solidFill>
                  <a:schemeClr val="dk1"/>
                </a:solidFill>
                <a:latin typeface="Arial"/>
                <a:ea typeface="Arial"/>
                <a:cs typeface="Arial"/>
                <a:sym typeface="Arial"/>
              </a:rPr>
              <a:t> “shared fields”</a:t>
            </a:r>
          </a:p>
          <a:p>
            <a:pPr indent="-241300" lvl="2" marL="914400" marR="0" rtl="0" algn="l">
              <a:spcBef>
                <a:spcPts val="12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Shared Fields:</a:t>
            </a:r>
            <a:r>
              <a:rPr b="0" baseline="0" i="0" lang="en-US" sz="1600" u="none" cap="none" strike="noStrike">
                <a:solidFill>
                  <a:schemeClr val="dk1"/>
                </a:solidFill>
                <a:latin typeface="Arial"/>
                <a:ea typeface="Arial"/>
                <a:cs typeface="Arial"/>
                <a:sym typeface="Arial"/>
              </a:rPr>
              <a:t> Detail Billing Record fields that are </a:t>
            </a:r>
            <a:r>
              <a:rPr b="0" baseline="0" i="0" lang="en-US" sz="1600" u="sng" cap="none" strike="noStrike">
                <a:solidFill>
                  <a:schemeClr val="dk1"/>
                </a:solidFill>
                <a:latin typeface="Arial"/>
                <a:ea typeface="Arial"/>
                <a:cs typeface="Arial"/>
                <a:sym typeface="Arial"/>
              </a:rPr>
              <a:t>also present on the document</a:t>
            </a:r>
            <a:r>
              <a:rPr b="0" baseline="0" i="0" lang="en-US" sz="1600" u="none" cap="none" strike="noStrike">
                <a:solidFill>
                  <a:schemeClr val="dk1"/>
                </a:solidFill>
                <a:latin typeface="Arial"/>
                <a:ea typeface="Arial"/>
                <a:cs typeface="Arial"/>
                <a:sym typeface="Arial"/>
              </a:rPr>
              <a:t> header or accounting lines of BD/NVs</a:t>
            </a:r>
          </a:p>
          <a:p>
            <a:pPr indent="-231775" lvl="3" marL="1260475" marR="0" rtl="0" algn="l">
              <a:spcBef>
                <a:spcPts val="12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The value of these fields </a:t>
            </a:r>
            <a:r>
              <a:rPr b="0" baseline="0" i="0" lang="en-US" sz="1400" u="sng" cap="none" strike="noStrike">
                <a:solidFill>
                  <a:schemeClr val="dk1"/>
                </a:solidFill>
                <a:latin typeface="Arial"/>
                <a:ea typeface="Arial"/>
                <a:cs typeface="Arial"/>
                <a:sym typeface="Arial"/>
              </a:rPr>
              <a:t>cannot be changed once a DBR has been associated to a document</a:t>
            </a:r>
          </a:p>
          <a:p>
            <a:pPr indent="-225425" lvl="1" marL="568325" marR="0" rtl="0" algn="l">
              <a:spcBef>
                <a:spcPts val="120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Crosswalk batch process:</a:t>
            </a:r>
            <a:r>
              <a:rPr b="0" baseline="0" i="0" lang="en-US" sz="1800" u="none" cap="none" strike="noStrike">
                <a:solidFill>
                  <a:schemeClr val="dk1"/>
                </a:solidFill>
                <a:latin typeface="Arial"/>
                <a:ea typeface="Arial"/>
                <a:cs typeface="Arial"/>
                <a:sym typeface="Arial"/>
              </a:rPr>
              <a:t> uses the Detail Billing Crosswalk table to </a:t>
            </a:r>
            <a:r>
              <a:rPr b="0" baseline="0" i="0" lang="en-US" sz="1800" u="sng" cap="none" strike="noStrike">
                <a:solidFill>
                  <a:schemeClr val="dk1"/>
                </a:solidFill>
                <a:latin typeface="Arial"/>
                <a:ea typeface="Arial"/>
                <a:cs typeface="Arial"/>
                <a:sym typeface="Arial"/>
              </a:rPr>
              <a:t>fill in the specified fields as defined in the Crosswalk table</a:t>
            </a:r>
            <a:r>
              <a:rPr b="0" baseline="0" i="0" lang="en-US" sz="1800" u="none" cap="none" strike="noStrike">
                <a:solidFill>
                  <a:schemeClr val="dk1"/>
                </a:solidFill>
                <a:latin typeface="Arial"/>
                <a:ea typeface="Arial"/>
                <a:cs typeface="Arial"/>
                <a:sym typeface="Arial"/>
              </a:rPr>
              <a:t> based on priority order</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The Crosswalk batch process will </a:t>
            </a:r>
            <a:r>
              <a:rPr b="0" baseline="0" i="0" lang="en-US" sz="1600" u="sng" cap="none" strike="noStrike">
                <a:solidFill>
                  <a:schemeClr val="dk1"/>
                </a:solidFill>
                <a:latin typeface="Arial"/>
                <a:ea typeface="Arial"/>
                <a:cs typeface="Arial"/>
                <a:sym typeface="Arial"/>
              </a:rPr>
              <a:t>never overwrite fields that already contain a value</a:t>
            </a:r>
            <a:r>
              <a:rPr b="0" baseline="0" i="0" lang="en-US" sz="1600" u="none" cap="none" strike="noStrike">
                <a:solidFill>
                  <a:schemeClr val="dk1"/>
                </a:solidFill>
                <a:latin typeface="Arial"/>
                <a:ea typeface="Arial"/>
                <a:cs typeface="Arial"/>
                <a:sym typeface="Arial"/>
              </a:rPr>
              <a:t> sent from the feeder system (are not null)</a:t>
            </a:r>
          </a:p>
          <a:p>
            <a:pPr indent="-231775" lvl="3" marL="1260475" marR="0" rtl="0" algn="l">
              <a:spcBef>
                <a:spcPts val="12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If any “To” field contains a value, then all sequences within that Rule Grouping will not populate ANY values</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Crosswalk batch process is run </a:t>
            </a:r>
            <a:r>
              <a:rPr b="0" baseline="0" i="0" lang="en-US" sz="1600" u="sng" cap="none" strike="noStrike">
                <a:solidFill>
                  <a:schemeClr val="dk1"/>
                </a:solidFill>
                <a:latin typeface="Arial"/>
                <a:ea typeface="Arial"/>
                <a:cs typeface="Arial"/>
                <a:sym typeface="Arial"/>
              </a:rPr>
              <a:t>after each Detail Billing Record Import batch process</a:t>
            </a:r>
          </a:p>
          <a:p>
            <a:pPr indent="-212725" lvl="2" marL="914400" marR="0" rtl="0" algn="l">
              <a:spcBef>
                <a:spcPts val="120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0" lvl="3" marL="0" marR="0" rtl="0" algn="ctr">
              <a:spcBef>
                <a:spcPts val="600"/>
              </a:spcBef>
              <a:spcAft>
                <a:spcPts val="0"/>
              </a:spcAft>
              <a:buClr>
                <a:srgbClr val="AF242B"/>
              </a:buClr>
              <a:buSzPct val="25000"/>
              <a:buFont typeface="Noto Sans Symbols"/>
              <a:buNone/>
            </a:pPr>
            <a:r>
              <a:rPr b="1" baseline="0" i="1" lang="en-US" sz="1400" u="none" cap="none" strike="noStrike">
                <a:solidFill>
                  <a:schemeClr val="dk1"/>
                </a:solidFill>
                <a:latin typeface="Arial"/>
                <a:ea typeface="Arial"/>
                <a:cs typeface="Arial"/>
                <a:sym typeface="Arial"/>
              </a:rPr>
              <a:t>Note</a:t>
            </a:r>
            <a:r>
              <a:rPr b="0" baseline="0" i="1" lang="en-US" sz="1400" u="none" cap="none" strike="noStrike">
                <a:solidFill>
                  <a:schemeClr val="dk1"/>
                </a:solidFill>
                <a:latin typeface="Arial"/>
                <a:ea typeface="Arial"/>
                <a:cs typeface="Arial"/>
                <a:sym typeface="Arial"/>
              </a:rPr>
              <a:t>: For a complete list of valid Phase 3 Wave 3.3 and 3.4  Detail Billing Crosswalk values, </a:t>
            </a:r>
          </a:p>
          <a:p>
            <a:pPr indent="0" lvl="3" marL="0" marR="0" rtl="0" algn="ctr">
              <a:spcBef>
                <a:spcPts val="0"/>
              </a:spcBef>
              <a:spcAft>
                <a:spcPts val="0"/>
              </a:spcAft>
              <a:buClr>
                <a:srgbClr val="AF242B"/>
              </a:buClr>
              <a:buSzPct val="25000"/>
              <a:buFont typeface="Noto Sans Symbols"/>
              <a:buNone/>
            </a:pPr>
            <a:r>
              <a:rPr b="0" baseline="0" i="1" lang="en-US" sz="1400" u="none" cap="none" strike="noStrike">
                <a:solidFill>
                  <a:schemeClr val="dk1"/>
                </a:solidFill>
                <a:latin typeface="Arial"/>
                <a:ea typeface="Arial"/>
                <a:cs typeface="Arial"/>
                <a:sym typeface="Arial"/>
              </a:rPr>
              <a:t>view the “BAAR 25b COTS Software DBE Crosswalk - Wave 3.3_3.4” spreadsheet</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7" name="Shape 617"/>
        <p:cNvGrpSpPr/>
        <p:nvPr/>
      </p:nvGrpSpPr>
      <p:grpSpPr>
        <a:xfrm>
          <a:off x="0" y="0"/>
          <a:ext cx="0" cy="0"/>
          <a:chOff x="0" y="0"/>
          <a:chExt cx="0" cy="0"/>
        </a:xfrm>
      </p:grpSpPr>
      <p:sp>
        <p:nvSpPr>
          <p:cNvPr id="618" name="Shape 618"/>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Detail Billing Crosswalk Reference Table</a:t>
            </a:r>
          </a:p>
        </p:txBody>
      </p:sp>
      <p:sp>
        <p:nvSpPr>
          <p:cNvPr id="619" name="Shape 61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pSp>
        <p:nvGrpSpPr>
          <p:cNvPr id="620" name="Shape 620"/>
          <p:cNvGrpSpPr/>
          <p:nvPr/>
        </p:nvGrpSpPr>
        <p:grpSpPr>
          <a:xfrm>
            <a:off x="3376209" y="3318208"/>
            <a:ext cx="3714346" cy="2875850"/>
            <a:chOff x="5274012" y="1652375"/>
            <a:chExt cx="3714346" cy="2875850"/>
          </a:xfrm>
        </p:grpSpPr>
        <p:sp>
          <p:nvSpPr>
            <p:cNvPr id="621" name="Shape 621"/>
            <p:cNvSpPr/>
            <p:nvPr/>
          </p:nvSpPr>
          <p:spPr>
            <a:xfrm>
              <a:off x="5274012" y="1694360"/>
              <a:ext cx="3714345" cy="2833865"/>
            </a:xfrm>
            <a:prstGeom prst="roundRect">
              <a:avLst>
                <a:gd fmla="val 16667" name="adj"/>
              </a:avLst>
            </a:prstGeom>
            <a:solidFill>
              <a:srgbClr val="9DD2D6"/>
            </a:solid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622" name="Shape 622"/>
            <p:cNvSpPr txBox="1"/>
            <p:nvPr/>
          </p:nvSpPr>
          <p:spPr>
            <a:xfrm>
              <a:off x="5555464" y="1652375"/>
              <a:ext cx="3151440" cy="338554"/>
            </a:xfrm>
            <a:prstGeom prst="rect">
              <a:avLst/>
            </a:prstGeom>
            <a:noFill/>
            <a:ln>
              <a:noFill/>
            </a:ln>
          </p:spPr>
          <p:txBody>
            <a:bodyPr anchorCtr="0" anchor="t" bIns="45700" lIns="45700" rIns="91425" tIns="45700">
              <a:noAutofit/>
            </a:bodyPr>
            <a:lstStyle/>
            <a:p>
              <a:pPr indent="0" lvl="0" marL="0" marR="0" rtl="0" algn="l">
                <a:spcBef>
                  <a:spcPts val="0"/>
                </a:spcBef>
                <a:spcAft>
                  <a:spcPts val="0"/>
                </a:spcAft>
                <a:buSzPct val="25000"/>
                <a:buNone/>
              </a:pPr>
              <a:r>
                <a:rPr b="1" baseline="0" i="0" lang="en-US" sz="1600" u="none" cap="none" strike="noStrike">
                  <a:solidFill>
                    <a:schemeClr val="lt1"/>
                  </a:solidFill>
                  <a:latin typeface="Calibri"/>
                  <a:ea typeface="Calibri"/>
                  <a:cs typeface="Calibri"/>
                  <a:sym typeface="Calibri"/>
                </a:rPr>
                <a:t>Detail Billing Crosswalk Options tab</a:t>
              </a:r>
            </a:p>
          </p:txBody>
        </p:sp>
        <p:sp>
          <p:nvSpPr>
            <p:cNvPr id="623" name="Shape 623"/>
            <p:cNvSpPr txBox="1"/>
            <p:nvPr/>
          </p:nvSpPr>
          <p:spPr>
            <a:xfrm>
              <a:off x="5383953" y="1948192"/>
              <a:ext cx="3604405" cy="307777"/>
            </a:xfrm>
            <a:prstGeom prst="rect">
              <a:avLst/>
            </a:prstGeom>
            <a:noFill/>
            <a:ln>
              <a:noFill/>
            </a:ln>
          </p:spPr>
          <p:txBody>
            <a:bodyPr anchorCtr="0" anchor="t" bIns="45700" lIns="45700" rIns="91425" tIns="45700">
              <a:noAutofit/>
            </a:bodyPr>
            <a:lstStyle/>
            <a:p>
              <a:pPr indent="0" lvl="0" marL="0" marR="0" rtl="0" algn="l">
                <a:spcBef>
                  <a:spcPts val="0"/>
                </a:spcBef>
                <a:spcAft>
                  <a:spcPts val="0"/>
                </a:spcAft>
                <a:buSzPct val="25000"/>
                <a:buNone/>
              </a:pPr>
              <a:r>
                <a:rPr b="1" baseline="0" i="0" lang="en-US" sz="1400" u="none" cap="none" strike="noStrike">
                  <a:solidFill>
                    <a:srgbClr val="404040"/>
                  </a:solidFill>
                  <a:latin typeface="Calibri"/>
                  <a:ea typeface="Calibri"/>
                  <a:cs typeface="Calibri"/>
                  <a:sym typeface="Calibri"/>
                </a:rPr>
                <a:t>Code: </a:t>
              </a:r>
              <a:r>
                <a:rPr b="0" baseline="0" i="0" lang="en-US" sz="1400" u="none" cap="none" strike="noStrike">
                  <a:solidFill>
                    <a:srgbClr val="404040"/>
                  </a:solidFill>
                  <a:latin typeface="Calibri"/>
                  <a:ea typeface="Calibri"/>
                  <a:cs typeface="Calibri"/>
                  <a:sym typeface="Calibri"/>
                </a:rPr>
                <a:t>AASITSAUTO   </a:t>
              </a:r>
              <a:r>
                <a:rPr b="1" baseline="0" i="0" lang="en-US" sz="1400" u="none" cap="none" strike="noStrike">
                  <a:solidFill>
                    <a:srgbClr val="404040"/>
                  </a:solidFill>
                  <a:latin typeface="Calibri"/>
                  <a:ea typeface="Calibri"/>
                  <a:cs typeface="Calibri"/>
                  <a:sym typeface="Calibri"/>
                </a:rPr>
                <a:t>Priority: </a:t>
              </a:r>
              <a:r>
                <a:rPr b="0" baseline="0" i="0" lang="en-US" sz="1400" u="none" cap="none" strike="noStrike">
                  <a:solidFill>
                    <a:srgbClr val="404040"/>
                  </a:solidFill>
                  <a:latin typeface="Calibri"/>
                  <a:ea typeface="Calibri"/>
                  <a:cs typeface="Calibri"/>
                  <a:sym typeface="Calibri"/>
                </a:rPr>
                <a:t>115   </a:t>
              </a:r>
              <a:r>
                <a:rPr b="1" baseline="0" i="0" lang="en-US" sz="1400" u="none" cap="none" strike="noStrike">
                  <a:solidFill>
                    <a:srgbClr val="404040"/>
                  </a:solidFill>
                  <a:latin typeface="Calibri"/>
                  <a:ea typeface="Calibri"/>
                  <a:cs typeface="Calibri"/>
                  <a:sym typeface="Calibri"/>
                </a:rPr>
                <a:t>Sequence</a:t>
              </a:r>
              <a:r>
                <a:rPr b="0" baseline="0" i="0" lang="en-US" sz="1400" u="none" cap="none" strike="noStrike">
                  <a:solidFill>
                    <a:srgbClr val="404040"/>
                  </a:solidFill>
                  <a:latin typeface="Calibri"/>
                  <a:ea typeface="Calibri"/>
                  <a:cs typeface="Calibri"/>
                  <a:sym typeface="Calibri"/>
                </a:rPr>
                <a:t>: 1  </a:t>
              </a:r>
            </a:p>
          </p:txBody>
        </p:sp>
        <p:sp>
          <p:nvSpPr>
            <p:cNvPr id="624" name="Shape 624"/>
            <p:cNvSpPr txBox="1"/>
            <p:nvPr/>
          </p:nvSpPr>
          <p:spPr>
            <a:xfrm>
              <a:off x="7121456" y="2271215"/>
              <a:ext cx="1783717" cy="1815881"/>
            </a:xfrm>
            <a:prstGeom prst="rect">
              <a:avLst/>
            </a:prstGeom>
            <a:noFill/>
            <a:ln>
              <a:noFill/>
            </a:ln>
          </p:spPr>
          <p:txBody>
            <a:bodyPr anchorCtr="0" anchor="t" bIns="45700" lIns="45700" rIns="91425" tIns="45700">
              <a:noAutofit/>
            </a:bodyPr>
            <a:lstStyle/>
            <a:p>
              <a:pPr indent="0" lvl="0" marL="0" marR="0" rtl="0" algn="l">
                <a:spcBef>
                  <a:spcPts val="0"/>
                </a:spcBef>
                <a:spcAft>
                  <a:spcPts val="0"/>
                </a:spcAft>
                <a:buSzPct val="25000"/>
                <a:buNone/>
              </a:pPr>
              <a:r>
                <a:rPr b="1" baseline="0" i="0" lang="en-US" sz="1400" u="none" cap="none" strike="noStrike">
                  <a:solidFill>
                    <a:srgbClr val="404040"/>
                  </a:solidFill>
                  <a:latin typeface="Calibri"/>
                  <a:ea typeface="Calibri"/>
                  <a:cs typeface="Calibri"/>
                  <a:sym typeface="Calibri"/>
                </a:rPr>
                <a:t>To Fields: </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1. Template Doc Type</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2. Trans Type</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3. Business Line</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4. Receivable Type</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5. Remit To Office</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6. Remit To Office Address</a:t>
              </a:r>
            </a:p>
          </p:txBody>
        </p:sp>
      </p:grpSp>
      <p:sp>
        <p:nvSpPr>
          <p:cNvPr id="625" name="Shape 625"/>
          <p:cNvSpPr/>
          <p:nvPr/>
        </p:nvSpPr>
        <p:spPr>
          <a:xfrm>
            <a:off x="7718960" y="6008914"/>
            <a:ext cx="1294410" cy="748146"/>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626" name="Shape 626"/>
          <p:cNvSpPr txBox="1"/>
          <p:nvPr>
            <p:ph idx="1" type="body"/>
          </p:nvPr>
        </p:nvSpPr>
        <p:spPr>
          <a:xfrm>
            <a:off x="220209" y="1023801"/>
            <a:ext cx="8793162" cy="2189122"/>
          </a:xfrm>
          <a:prstGeom prst="rect">
            <a:avLst/>
          </a:prstGeom>
          <a:noFill/>
          <a:ln>
            <a:noFill/>
          </a:ln>
        </p:spPr>
        <p:txBody>
          <a:bodyPr anchorCtr="0" anchor="t" bIns="45700" lIns="91425" rIns="91425" tIns="45700">
            <a:noAutofit/>
          </a:bodyPr>
          <a:lstStyle/>
          <a:p>
            <a:pPr indent="-225425" lvl="1" marL="56832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Detail Billing Crosswalk Rule Groupings: </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Define rule groupings that can be placed in priority order</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Identified using a unique Code</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Rule groupings define Priority, “From” fields, and “To” fields:</a:t>
            </a:r>
          </a:p>
          <a:p>
            <a:pPr indent="-231775" lvl="3" marL="1260475" marR="0" rtl="0" algn="l">
              <a:spcBef>
                <a:spcPts val="32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Priority</a:t>
            </a:r>
            <a:r>
              <a:rPr b="0" baseline="0" i="0" lang="en-US" sz="1600" u="none" cap="none" strike="noStrike">
                <a:solidFill>
                  <a:schemeClr val="dk1"/>
                </a:solidFill>
                <a:latin typeface="Arial"/>
                <a:ea typeface="Arial"/>
                <a:cs typeface="Arial"/>
                <a:sym typeface="Arial"/>
              </a:rPr>
              <a:t>:  Determines the order in which the rules are run</a:t>
            </a:r>
          </a:p>
          <a:p>
            <a:pPr indent="-231775" lvl="3" marL="1260475" marR="0" rtl="0" algn="l">
              <a:spcBef>
                <a:spcPts val="32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From fields</a:t>
            </a:r>
            <a:r>
              <a:rPr b="0" baseline="0" i="0" lang="en-US" sz="1600" u="none" cap="none" strike="noStrike">
                <a:solidFill>
                  <a:schemeClr val="dk1"/>
                </a:solidFill>
                <a:latin typeface="Arial"/>
                <a:ea typeface="Arial"/>
                <a:cs typeface="Arial"/>
                <a:sym typeface="Arial"/>
              </a:rPr>
              <a:t>:  The field names to be crosswalked from</a:t>
            </a:r>
          </a:p>
          <a:p>
            <a:pPr indent="-231775" lvl="3" marL="1260475" marR="0" rtl="0" algn="l">
              <a:spcBef>
                <a:spcPts val="32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To fields</a:t>
            </a:r>
            <a:r>
              <a:rPr b="0" baseline="0" i="0" lang="en-US" sz="1600" u="none" cap="none" strike="noStrike">
                <a:solidFill>
                  <a:schemeClr val="dk1"/>
                </a:solidFill>
                <a:latin typeface="Arial"/>
                <a:ea typeface="Arial"/>
                <a:cs typeface="Arial"/>
                <a:sym typeface="Arial"/>
              </a:rPr>
              <a:t>:  The field names to be crosswalked to</a:t>
            </a:r>
          </a:p>
        </p:txBody>
      </p:sp>
      <p:sp>
        <p:nvSpPr>
          <p:cNvPr id="627" name="Shape 627"/>
          <p:cNvSpPr txBox="1"/>
          <p:nvPr/>
        </p:nvSpPr>
        <p:spPr>
          <a:xfrm>
            <a:off x="95472" y="6153783"/>
            <a:ext cx="8793162" cy="603276"/>
          </a:xfrm>
          <a:prstGeom prst="rect">
            <a:avLst/>
          </a:prstGeom>
          <a:noFill/>
          <a:ln>
            <a:noFill/>
          </a:ln>
        </p:spPr>
        <p:txBody>
          <a:bodyPr anchorCtr="0" anchor="t" bIns="45700" lIns="91425" rIns="91425" tIns="45700">
            <a:noAutofit/>
          </a:bodyPr>
          <a:lstStyle/>
          <a:p>
            <a:pPr indent="-241300" lvl="2" marL="914400"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Some crosswalk rules are executed for all Business Lines while other crosswalk rules are only executed for specific Business Lines</a:t>
            </a:r>
          </a:p>
        </p:txBody>
      </p:sp>
      <p:sp>
        <p:nvSpPr>
          <p:cNvPr id="628" name="Shape 628"/>
          <p:cNvSpPr/>
          <p:nvPr/>
        </p:nvSpPr>
        <p:spPr>
          <a:xfrm>
            <a:off x="2854300" y="3360194"/>
            <a:ext cx="413656" cy="2795989"/>
          </a:xfrm>
          <a:prstGeom prst="leftBrace">
            <a:avLst>
              <a:gd fmla="val 74123" name="adj1"/>
              <a:gd fmla="val 50000" name="adj2"/>
            </a:avLst>
          </a:prstGeom>
          <a:noFill/>
          <a:ln cap="flat" cmpd="sng" w="28575">
            <a:solidFill>
              <a:srgbClr val="44969F"/>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629" name="Shape 629"/>
          <p:cNvSpPr txBox="1"/>
          <p:nvPr/>
        </p:nvSpPr>
        <p:spPr>
          <a:xfrm>
            <a:off x="706339" y="4588910"/>
            <a:ext cx="2147960" cy="33855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600" u="none" cap="none" strike="noStrike">
                <a:solidFill>
                  <a:schemeClr val="dk1"/>
                </a:solidFill>
                <a:latin typeface="Calibri"/>
                <a:ea typeface="Calibri"/>
                <a:cs typeface="Calibri"/>
                <a:sym typeface="Calibri"/>
              </a:rPr>
              <a:t>Crosswalk Rule Group 1</a:t>
            </a:r>
          </a:p>
        </p:txBody>
      </p:sp>
      <p:sp>
        <p:nvSpPr>
          <p:cNvPr id="630" name="Shape 630"/>
          <p:cNvSpPr/>
          <p:nvPr/>
        </p:nvSpPr>
        <p:spPr>
          <a:xfrm>
            <a:off x="3376208" y="3959751"/>
            <a:ext cx="1847444" cy="9541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400" u="none" cap="none" strike="noStrike">
                <a:solidFill>
                  <a:srgbClr val="404040"/>
                </a:solidFill>
                <a:latin typeface="Calibri"/>
                <a:ea typeface="Calibri"/>
                <a:cs typeface="Calibri"/>
                <a:sym typeface="Calibri"/>
              </a:rPr>
              <a:t>From Fields: </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1. External System ID</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2. Program Dimension </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3. Advance Indicator</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4" name="Shape 634"/>
        <p:cNvGrpSpPr/>
        <p:nvPr/>
      </p:nvGrpSpPr>
      <p:grpSpPr>
        <a:xfrm>
          <a:off x="0" y="0"/>
          <a:ext cx="0" cy="0"/>
          <a:chOff x="0" y="0"/>
          <a:chExt cx="0" cy="0"/>
        </a:xfrm>
      </p:grpSpPr>
      <p:sp>
        <p:nvSpPr>
          <p:cNvPr id="635" name="Shape 635"/>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Detail Billing Crosswalk Reference Table</a:t>
            </a:r>
          </a:p>
        </p:txBody>
      </p:sp>
      <p:sp>
        <p:nvSpPr>
          <p:cNvPr id="636" name="Shape 636"/>
          <p:cNvSpPr txBox="1"/>
          <p:nvPr>
            <p:ph idx="1" type="body"/>
          </p:nvPr>
        </p:nvSpPr>
        <p:spPr>
          <a:xfrm>
            <a:off x="355600" y="1123617"/>
            <a:ext cx="8793162" cy="5121606"/>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Phase 3 DBR Standard Rule Groupings</a:t>
            </a:r>
          </a:p>
          <a:p>
            <a:pPr indent="-203200" lvl="0" marL="23177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Code: AASITSAUTO:</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GSA will use the AASITSAUTO crosswalk rules for R6 AAS, ITS, Telecom, and WAN </a:t>
            </a:r>
            <a:r>
              <a:rPr b="0" baseline="0" i="1" lang="en-US" sz="1600" u="none" cap="none" strike="noStrike">
                <a:solidFill>
                  <a:schemeClr val="dk1"/>
                </a:solidFill>
                <a:latin typeface="Arial"/>
                <a:ea typeface="Arial"/>
                <a:cs typeface="Arial"/>
                <a:sym typeface="Arial"/>
              </a:rPr>
              <a:t>Interfaced</a:t>
            </a:r>
            <a:r>
              <a:rPr b="0" baseline="0" i="0" lang="en-US" sz="1600" u="none" cap="none" strike="noStrike">
                <a:solidFill>
                  <a:schemeClr val="dk1"/>
                </a:solidFill>
                <a:latin typeface="Arial"/>
                <a:ea typeface="Arial"/>
                <a:cs typeface="Arial"/>
                <a:sym typeface="Arial"/>
              </a:rPr>
              <a:t> Detail Billing Records to determine the appropriate Document type, Transaction Type, and Buyer Transaction Type in Pegasys</a:t>
            </a:r>
          </a:p>
          <a:p>
            <a:pPr indent="-212725" lvl="2" marL="914400"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Code: AASITSMANL:</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GSA will use the AASITSMANL crosswalk rules for R6 AAS, ITS, Telecom, and WAN </a:t>
            </a:r>
            <a:r>
              <a:rPr b="0" baseline="0" i="1" lang="en-US" sz="1600" u="none" cap="none" strike="noStrike">
                <a:solidFill>
                  <a:schemeClr val="dk1"/>
                </a:solidFill>
                <a:latin typeface="Arial"/>
                <a:ea typeface="Arial"/>
                <a:cs typeface="Arial"/>
                <a:sym typeface="Arial"/>
              </a:rPr>
              <a:t>manually entered </a:t>
            </a:r>
            <a:r>
              <a:rPr b="0" baseline="0" i="0" lang="en-US" sz="1600" u="none" cap="none" strike="noStrike">
                <a:solidFill>
                  <a:schemeClr val="dk1"/>
                </a:solidFill>
                <a:latin typeface="Arial"/>
                <a:ea typeface="Arial"/>
                <a:cs typeface="Arial"/>
                <a:sym typeface="Arial"/>
              </a:rPr>
              <a:t>Detail Billing Records to determine the appropriate Document type, trans type, Buyer Transaction Type, and Unit of Measure in Pegasys</a:t>
            </a:r>
          </a:p>
          <a:p>
            <a:pPr indent="-212725" lvl="2" marL="914400"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Code: AASITSALL:</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GSA will use crosswalk rules for both automated and manual R6 AAS, ITS, Telecom, and WAN DBRs to determine various general Pegasys fields such as Funding Authorization Source, Receivable Type, Remit To Code, Remit To Address Code, Assignment Code, Customer Treasury Symbol, BETC, Contract Number, Dunning Print Flag, Customer Code, Order Number, and Product Code</a:t>
            </a:r>
          </a:p>
        </p:txBody>
      </p:sp>
      <p:sp>
        <p:nvSpPr>
          <p:cNvPr id="637" name="Shape 63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638" name="Shape 638"/>
          <p:cNvSpPr txBox="1"/>
          <p:nvPr>
            <p:ph idx="12" type="sldNum"/>
          </p:nvPr>
        </p:nvSpPr>
        <p:spPr>
          <a:xfrm>
            <a:off x="-127591" y="6245225"/>
            <a:ext cx="483191"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2" name="Shape 642"/>
        <p:cNvGrpSpPr/>
        <p:nvPr/>
      </p:nvGrpSpPr>
      <p:grpSpPr>
        <a:xfrm>
          <a:off x="0" y="0"/>
          <a:ext cx="0" cy="0"/>
          <a:chOff x="0" y="0"/>
          <a:chExt cx="0" cy="0"/>
        </a:xfrm>
      </p:grpSpPr>
      <p:sp>
        <p:nvSpPr>
          <p:cNvPr id="643" name="Shape 643"/>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Detail Billing Crosswalk Reference Table</a:t>
            </a:r>
          </a:p>
        </p:txBody>
      </p:sp>
      <p:sp>
        <p:nvSpPr>
          <p:cNvPr id="644" name="Shape 644"/>
          <p:cNvSpPr txBox="1"/>
          <p:nvPr>
            <p:ph idx="1" type="body"/>
          </p:nvPr>
        </p:nvSpPr>
        <p:spPr>
          <a:xfrm>
            <a:off x="376650" y="1102944"/>
            <a:ext cx="8793162" cy="801457"/>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Detail Billing Crosswalk Data Details: Define specific From and To field value rules using a flexible set of operators and flags</a:t>
            </a:r>
          </a:p>
          <a:p>
            <a:pPr indent="-198437" lvl="2" marL="914400" marR="0" rtl="0" algn="l">
              <a:spcBef>
                <a:spcPts val="180"/>
              </a:spcBef>
              <a:spcAft>
                <a:spcPts val="0"/>
              </a:spcAft>
              <a:buClr>
                <a:srgbClr val="AF242B"/>
              </a:buClr>
              <a:buFont typeface="Noto Sans Symbols"/>
              <a:buNone/>
            </a:pPr>
            <a:r>
              <a:t/>
            </a:r>
            <a:endParaRPr b="0" baseline="0" i="0" sz="900" u="none" cap="none" strike="noStrike">
              <a:solidFill>
                <a:schemeClr val="dk1"/>
              </a:solidFill>
              <a:latin typeface="Arial"/>
              <a:ea typeface="Arial"/>
              <a:cs typeface="Arial"/>
              <a:sym typeface="Arial"/>
            </a:endParaRPr>
          </a:p>
        </p:txBody>
      </p:sp>
      <p:sp>
        <p:nvSpPr>
          <p:cNvPr id="645" name="Shape 645"/>
          <p:cNvSpPr txBox="1"/>
          <p:nvPr>
            <p:ph idx="12" type="sldNum"/>
          </p:nvPr>
        </p:nvSpPr>
        <p:spPr>
          <a:xfrm>
            <a:off x="-116957" y="6245225"/>
            <a:ext cx="472558"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646" name="Shape 646"/>
          <p:cNvSpPr/>
          <p:nvPr/>
        </p:nvSpPr>
        <p:spPr>
          <a:xfrm>
            <a:off x="7718960" y="6008914"/>
            <a:ext cx="1294410" cy="748146"/>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grpSp>
        <p:nvGrpSpPr>
          <p:cNvPr id="647" name="Shape 647"/>
          <p:cNvGrpSpPr/>
          <p:nvPr/>
        </p:nvGrpSpPr>
        <p:grpSpPr>
          <a:xfrm>
            <a:off x="1416696" y="1837539"/>
            <a:ext cx="6713067" cy="4919519"/>
            <a:chOff x="-246487" y="787439"/>
            <a:chExt cx="6713067" cy="4919519"/>
          </a:xfrm>
        </p:grpSpPr>
        <p:sp>
          <p:nvSpPr>
            <p:cNvPr id="648" name="Shape 648"/>
            <p:cNvSpPr/>
            <p:nvPr/>
          </p:nvSpPr>
          <p:spPr>
            <a:xfrm>
              <a:off x="-246487" y="854300"/>
              <a:ext cx="6713067" cy="4852658"/>
            </a:xfrm>
            <a:prstGeom prst="roundRect">
              <a:avLst>
                <a:gd fmla="val 16667" name="adj"/>
              </a:avLst>
            </a:prstGeom>
            <a:solidFill>
              <a:srgbClr val="9DD2D6"/>
            </a:solid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649" name="Shape 649"/>
            <p:cNvSpPr/>
            <p:nvPr/>
          </p:nvSpPr>
          <p:spPr>
            <a:xfrm>
              <a:off x="1694003" y="1861073"/>
              <a:ext cx="4758964" cy="3822259"/>
            </a:xfrm>
            <a:prstGeom prst="roundRect">
              <a:avLst>
                <a:gd fmla="val 16667" name="adj"/>
              </a:avLst>
            </a:prstGeom>
            <a:solidFill>
              <a:srgbClr val="9DD2D6"/>
            </a:solidFill>
            <a:ln cap="flat" cmpd="sng" w="28575">
              <a:solidFill>
                <a:srgbClr val="F2F2F2"/>
              </a:solidFill>
              <a:prstDash val="solid"/>
              <a:round/>
              <a:headEnd len="med" w="med" type="none"/>
              <a:tailEnd len="med" w="med" type="none"/>
            </a:ln>
          </p:spPr>
          <p:txBody>
            <a:bodyPr anchorCtr="0" anchor="ctr" bIns="45700" lIns="45700"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650" name="Shape 650"/>
            <p:cNvSpPr txBox="1"/>
            <p:nvPr/>
          </p:nvSpPr>
          <p:spPr>
            <a:xfrm>
              <a:off x="620622" y="787439"/>
              <a:ext cx="5311326" cy="523219"/>
            </a:xfrm>
            <a:prstGeom prst="rect">
              <a:avLst/>
            </a:prstGeom>
            <a:noFill/>
            <a:ln>
              <a:noFill/>
            </a:ln>
          </p:spPr>
          <p:txBody>
            <a:bodyPr anchorCtr="0" anchor="t" bIns="45700" lIns="45700" rIns="91425" tIns="45700">
              <a:noAutofit/>
            </a:bodyPr>
            <a:lstStyle/>
            <a:p>
              <a:pPr indent="0" lvl="0" marL="0" marR="0" rtl="0" algn="l">
                <a:spcBef>
                  <a:spcPts val="0"/>
                </a:spcBef>
                <a:spcAft>
                  <a:spcPts val="0"/>
                </a:spcAft>
                <a:buSzPct val="25000"/>
                <a:buNone/>
              </a:pPr>
              <a:r>
                <a:rPr b="0" baseline="0" i="0" lang="en-US" sz="2800" u="none" cap="none" strike="noStrike">
                  <a:solidFill>
                    <a:schemeClr val="lt1"/>
                  </a:solidFill>
                  <a:latin typeface="Calibri"/>
                  <a:ea typeface="Calibri"/>
                  <a:cs typeface="Calibri"/>
                  <a:sym typeface="Calibri"/>
                </a:rPr>
                <a:t>Detail Billing Crosswalk Options tab</a:t>
              </a:r>
            </a:p>
          </p:txBody>
        </p:sp>
        <p:sp>
          <p:nvSpPr>
            <p:cNvPr id="651" name="Shape 651"/>
            <p:cNvSpPr txBox="1"/>
            <p:nvPr/>
          </p:nvSpPr>
          <p:spPr>
            <a:xfrm>
              <a:off x="1966913" y="1873690"/>
              <a:ext cx="4441728" cy="461664"/>
            </a:xfrm>
            <a:prstGeom prst="rect">
              <a:avLst/>
            </a:prstGeom>
            <a:noFill/>
            <a:ln>
              <a:noFill/>
            </a:ln>
          </p:spPr>
          <p:txBody>
            <a:bodyPr anchorCtr="0" anchor="t" bIns="45700" lIns="45700" rIns="91425" tIns="45700">
              <a:noAutofit/>
            </a:bodyPr>
            <a:lstStyle/>
            <a:p>
              <a:pPr indent="0" lvl="0" marL="0" marR="0" rtl="0" algn="l">
                <a:spcBef>
                  <a:spcPts val="0"/>
                </a:spcBef>
                <a:spcAft>
                  <a:spcPts val="0"/>
                </a:spcAft>
                <a:buSzPct val="25000"/>
                <a:buNone/>
              </a:pPr>
              <a:r>
                <a:rPr b="0" baseline="0" i="0" lang="en-US" sz="2400" u="none" cap="none" strike="noStrike">
                  <a:solidFill>
                    <a:schemeClr val="lt1"/>
                  </a:solidFill>
                  <a:latin typeface="Calibri"/>
                  <a:ea typeface="Calibri"/>
                  <a:cs typeface="Calibri"/>
                  <a:sym typeface="Calibri"/>
                </a:rPr>
                <a:t>Detail Billing Crosswalk Details tab</a:t>
              </a:r>
            </a:p>
          </p:txBody>
        </p:sp>
        <p:sp>
          <p:nvSpPr>
            <p:cNvPr id="652" name="Shape 652"/>
            <p:cNvSpPr txBox="1"/>
            <p:nvPr/>
          </p:nvSpPr>
          <p:spPr>
            <a:xfrm>
              <a:off x="1609412" y="1347867"/>
              <a:ext cx="3152016" cy="369332"/>
            </a:xfrm>
            <a:prstGeom prst="rect">
              <a:avLst/>
            </a:prstGeom>
            <a:noFill/>
            <a:ln>
              <a:noFill/>
            </a:ln>
          </p:spPr>
          <p:txBody>
            <a:bodyPr anchorCtr="0" anchor="t" bIns="45700" lIns="45700" rIns="91425" tIns="45700">
              <a:noAutofit/>
            </a:bodyPr>
            <a:lstStyle/>
            <a:p>
              <a:pPr indent="0" lvl="0" marL="0" marR="0" rtl="0" algn="l">
                <a:spcBef>
                  <a:spcPts val="0"/>
                </a:spcBef>
                <a:spcAft>
                  <a:spcPts val="0"/>
                </a:spcAft>
                <a:buSzPct val="25000"/>
                <a:buNone/>
              </a:pPr>
              <a:r>
                <a:rPr b="1" baseline="0" i="0" lang="en-US" sz="1800" u="none" cap="none" strike="noStrike">
                  <a:solidFill>
                    <a:srgbClr val="404040"/>
                  </a:solidFill>
                  <a:latin typeface="Calibri"/>
                  <a:ea typeface="Calibri"/>
                  <a:cs typeface="Calibri"/>
                  <a:sym typeface="Calibri"/>
                </a:rPr>
                <a:t>Code: </a:t>
              </a:r>
              <a:r>
                <a:rPr b="0" baseline="0" i="0" lang="en-US" sz="1800" u="none" cap="none" strike="noStrike">
                  <a:solidFill>
                    <a:srgbClr val="404040"/>
                  </a:solidFill>
                  <a:latin typeface="Calibri"/>
                  <a:ea typeface="Calibri"/>
                  <a:cs typeface="Calibri"/>
                  <a:sym typeface="Calibri"/>
                </a:rPr>
                <a:t>AASITSAUTO </a:t>
              </a:r>
              <a:r>
                <a:rPr b="1" baseline="0" i="0" lang="en-US" sz="1800" u="none" cap="none" strike="noStrike">
                  <a:solidFill>
                    <a:srgbClr val="404040"/>
                  </a:solidFill>
                  <a:latin typeface="Calibri"/>
                  <a:ea typeface="Calibri"/>
                  <a:cs typeface="Calibri"/>
                  <a:sym typeface="Calibri"/>
                </a:rPr>
                <a:t>Priority: </a:t>
              </a:r>
              <a:r>
                <a:rPr b="0" baseline="0" i="0" lang="en-US" sz="1800" u="none" cap="none" strike="noStrike">
                  <a:solidFill>
                    <a:srgbClr val="404040"/>
                  </a:solidFill>
                  <a:latin typeface="Calibri"/>
                  <a:ea typeface="Calibri"/>
                  <a:cs typeface="Calibri"/>
                  <a:sym typeface="Calibri"/>
                </a:rPr>
                <a:t>115</a:t>
              </a:r>
            </a:p>
          </p:txBody>
        </p:sp>
        <p:sp>
          <p:nvSpPr>
            <p:cNvPr id="653" name="Shape 653"/>
            <p:cNvSpPr txBox="1"/>
            <p:nvPr/>
          </p:nvSpPr>
          <p:spPr>
            <a:xfrm>
              <a:off x="-201389" y="2112116"/>
              <a:ext cx="1795876" cy="954106"/>
            </a:xfrm>
            <a:prstGeom prst="rect">
              <a:avLst/>
            </a:prstGeom>
            <a:noFill/>
            <a:ln cap="flat" cmpd="sng" w="9525">
              <a:solidFill>
                <a:srgbClr val="44969F"/>
              </a:solidFill>
              <a:prstDash val="dash"/>
              <a:round/>
              <a:headEnd len="med" w="med" type="none"/>
              <a:tailEnd len="med" w="med" type="none"/>
            </a:ln>
          </p:spPr>
          <p:txBody>
            <a:bodyPr anchorCtr="0" anchor="t" bIns="45700" lIns="45700" rIns="91425" tIns="45700">
              <a:noAutofit/>
            </a:bodyPr>
            <a:lstStyle/>
            <a:p>
              <a:pPr indent="0" lvl="0" marL="0" marR="0" rtl="0" algn="l">
                <a:spcBef>
                  <a:spcPts val="0"/>
                </a:spcBef>
                <a:spcAft>
                  <a:spcPts val="0"/>
                </a:spcAft>
                <a:buSzPct val="25000"/>
                <a:buNone/>
              </a:pPr>
              <a:r>
                <a:rPr b="1" baseline="0" i="0" lang="en-US" sz="1400" u="none" cap="none" strike="noStrike">
                  <a:solidFill>
                    <a:srgbClr val="404040"/>
                  </a:solidFill>
                  <a:latin typeface="Calibri"/>
                  <a:ea typeface="Calibri"/>
                  <a:cs typeface="Calibri"/>
                  <a:sym typeface="Calibri"/>
                </a:rPr>
                <a:t>From Fields: </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1. External System ID</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2. Program Dimension </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3. Advance Indicator</a:t>
              </a:r>
            </a:p>
          </p:txBody>
        </p:sp>
        <p:sp>
          <p:nvSpPr>
            <p:cNvPr id="654" name="Shape 654"/>
            <p:cNvSpPr txBox="1"/>
            <p:nvPr/>
          </p:nvSpPr>
          <p:spPr>
            <a:xfrm>
              <a:off x="-204538" y="3268586"/>
              <a:ext cx="1728394" cy="1815881"/>
            </a:xfrm>
            <a:prstGeom prst="rect">
              <a:avLst/>
            </a:prstGeom>
            <a:noFill/>
            <a:ln cap="flat" cmpd="sng" w="9525">
              <a:solidFill>
                <a:srgbClr val="44969F"/>
              </a:solidFill>
              <a:prstDash val="dash"/>
              <a:round/>
              <a:headEnd len="med" w="med" type="none"/>
              <a:tailEnd len="med" w="med" type="none"/>
            </a:ln>
          </p:spPr>
          <p:txBody>
            <a:bodyPr anchorCtr="0" anchor="t" bIns="45700" lIns="45700" rIns="91425" tIns="45700">
              <a:noAutofit/>
            </a:bodyPr>
            <a:lstStyle/>
            <a:p>
              <a:pPr indent="0" lvl="0" marL="0" marR="0" rtl="0" algn="l">
                <a:spcBef>
                  <a:spcPts val="0"/>
                </a:spcBef>
                <a:spcAft>
                  <a:spcPts val="0"/>
                </a:spcAft>
                <a:buSzPct val="25000"/>
                <a:buNone/>
              </a:pPr>
              <a:r>
                <a:rPr b="1" baseline="0" i="0" lang="en-US" sz="1400" u="none" cap="none" strike="noStrike">
                  <a:solidFill>
                    <a:srgbClr val="404040"/>
                  </a:solidFill>
                  <a:latin typeface="Calibri"/>
                  <a:ea typeface="Calibri"/>
                  <a:cs typeface="Calibri"/>
                  <a:sym typeface="Calibri"/>
                </a:rPr>
                <a:t>To Fields: </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1. Template Doc Type</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2. Trans Type</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3. Business Line</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4. Receivable Type</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5. Remit To Office</a:t>
              </a:r>
            </a:p>
            <a:p>
              <a:pPr indent="0" lvl="0" marL="0" marR="0" rtl="0" algn="l">
                <a:spcBef>
                  <a:spcPts val="0"/>
                </a:spcBef>
                <a:spcAft>
                  <a:spcPts val="0"/>
                </a:spcAft>
                <a:buSzPct val="25000"/>
                <a:buNone/>
              </a:pPr>
              <a:r>
                <a:rPr b="0" baseline="0" i="0" lang="en-US" sz="1400" u="none" cap="none" strike="noStrike">
                  <a:solidFill>
                    <a:srgbClr val="404040"/>
                  </a:solidFill>
                  <a:latin typeface="Calibri"/>
                  <a:ea typeface="Calibri"/>
                  <a:cs typeface="Calibri"/>
                  <a:sym typeface="Calibri"/>
                </a:rPr>
                <a:t>6. Remit To Office Address</a:t>
              </a:r>
            </a:p>
          </p:txBody>
        </p:sp>
        <p:sp>
          <p:nvSpPr>
            <p:cNvPr id="655" name="Shape 655"/>
            <p:cNvSpPr txBox="1"/>
            <p:nvPr/>
          </p:nvSpPr>
          <p:spPr>
            <a:xfrm>
              <a:off x="1857583" y="2714094"/>
              <a:ext cx="2160044" cy="861773"/>
            </a:xfrm>
            <a:prstGeom prst="rect">
              <a:avLst/>
            </a:prstGeom>
            <a:noFill/>
            <a:ln cap="flat" cmpd="sng" w="9525">
              <a:solidFill>
                <a:srgbClr val="44969F"/>
              </a:solidFill>
              <a:prstDash val="dash"/>
              <a:round/>
              <a:headEnd len="med" w="med" type="none"/>
              <a:tailEnd len="med" w="med" type="none"/>
            </a:ln>
          </p:spPr>
          <p:txBody>
            <a:bodyPr anchorCtr="0" anchor="t" bIns="45700" lIns="45700" rIns="0" tIns="45700">
              <a:noAutofit/>
            </a:bodyPr>
            <a:lstStyle/>
            <a:p>
              <a:pPr indent="0" lvl="0" marL="0" marR="0" rtl="0" algn="l">
                <a:spcBef>
                  <a:spcPts val="0"/>
                </a:spcBef>
                <a:spcAft>
                  <a:spcPts val="0"/>
                </a:spcAft>
                <a:buSzPct val="25000"/>
                <a:buNone/>
              </a:pPr>
              <a:r>
                <a:rPr b="1" baseline="0" i="0" lang="en-US" sz="1400" u="none" cap="none" strike="noStrike">
                  <a:solidFill>
                    <a:srgbClr val="404040"/>
                  </a:solidFill>
                  <a:latin typeface="Calibri"/>
                  <a:ea typeface="Calibri"/>
                  <a:cs typeface="Calibri"/>
                  <a:sym typeface="Calibri"/>
                </a:rPr>
                <a:t>From Fields: </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1. External System ID = </a:t>
              </a:r>
              <a:r>
                <a:rPr b="1" baseline="0" i="0" lang="en-US" sz="1200" u="none" cap="none" strike="noStrike">
                  <a:solidFill>
                    <a:srgbClr val="404040"/>
                  </a:solidFill>
                  <a:latin typeface="Calibri"/>
                  <a:ea typeface="Calibri"/>
                  <a:cs typeface="Calibri"/>
                  <a:sym typeface="Calibri"/>
                </a:rPr>
                <a:t>NBA</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2. Program Dimension = </a:t>
              </a:r>
              <a:r>
                <a:rPr b="1" baseline="0" i="0" lang="en-US" sz="1200" u="none" cap="none" strike="noStrike">
                  <a:solidFill>
                    <a:srgbClr val="404040"/>
                  </a:solidFill>
                  <a:latin typeface="Calibri"/>
                  <a:ea typeface="Calibri"/>
                  <a:cs typeface="Calibri"/>
                  <a:sym typeface="Calibri"/>
                </a:rPr>
                <a:t>AA10</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3. Advance Indicator = </a:t>
              </a:r>
              <a:r>
                <a:rPr b="1" baseline="0" i="0" lang="en-US" sz="1200" u="none" cap="none" strike="noStrike">
                  <a:solidFill>
                    <a:srgbClr val="404040"/>
                  </a:solidFill>
                  <a:latin typeface="Calibri"/>
                  <a:ea typeface="Calibri"/>
                  <a:cs typeface="Calibri"/>
                  <a:sym typeface="Calibri"/>
                </a:rPr>
                <a:t>T</a:t>
              </a:r>
            </a:p>
          </p:txBody>
        </p:sp>
        <p:sp>
          <p:nvSpPr>
            <p:cNvPr id="656" name="Shape 656"/>
            <p:cNvSpPr txBox="1"/>
            <p:nvPr/>
          </p:nvSpPr>
          <p:spPr>
            <a:xfrm>
              <a:off x="4187776" y="2714094"/>
              <a:ext cx="2160044" cy="861773"/>
            </a:xfrm>
            <a:prstGeom prst="rect">
              <a:avLst/>
            </a:prstGeom>
            <a:noFill/>
            <a:ln cap="flat" cmpd="sng" w="9525">
              <a:solidFill>
                <a:srgbClr val="44969F"/>
              </a:solidFill>
              <a:prstDash val="dash"/>
              <a:round/>
              <a:headEnd len="med" w="med" type="none"/>
              <a:tailEnd len="med" w="med" type="none"/>
            </a:ln>
          </p:spPr>
          <p:txBody>
            <a:bodyPr anchorCtr="0" anchor="t" bIns="45700" lIns="45700" rIns="0" tIns="45700">
              <a:noAutofit/>
            </a:bodyPr>
            <a:lstStyle/>
            <a:p>
              <a:pPr indent="0" lvl="0" marL="0" marR="0" rtl="0" algn="l">
                <a:spcBef>
                  <a:spcPts val="0"/>
                </a:spcBef>
                <a:spcAft>
                  <a:spcPts val="0"/>
                </a:spcAft>
                <a:buSzPct val="25000"/>
                <a:buNone/>
              </a:pPr>
              <a:r>
                <a:rPr b="1" baseline="0" i="0" lang="en-US" sz="1400" u="none" cap="none" strike="noStrike">
                  <a:solidFill>
                    <a:srgbClr val="404040"/>
                  </a:solidFill>
                  <a:latin typeface="Calibri"/>
                  <a:ea typeface="Calibri"/>
                  <a:cs typeface="Calibri"/>
                  <a:sym typeface="Calibri"/>
                </a:rPr>
                <a:t>From Fields: </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1. External System ID = </a:t>
              </a:r>
              <a:r>
                <a:rPr b="1" baseline="0" i="0" lang="en-US" sz="1200" u="none" cap="none" strike="noStrike">
                  <a:solidFill>
                    <a:srgbClr val="404040"/>
                  </a:solidFill>
                  <a:latin typeface="Calibri"/>
                  <a:ea typeface="Calibri"/>
                  <a:cs typeface="Calibri"/>
                  <a:sym typeface="Calibri"/>
                </a:rPr>
                <a:t>RBA</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2. Program Dimension = </a:t>
              </a:r>
              <a:r>
                <a:rPr b="1" baseline="0" i="0" lang="en-US" sz="1200" u="none" cap="none" strike="noStrike">
                  <a:solidFill>
                    <a:srgbClr val="404040"/>
                  </a:solidFill>
                  <a:latin typeface="Calibri"/>
                  <a:ea typeface="Calibri"/>
                  <a:cs typeface="Calibri"/>
                  <a:sym typeface="Calibri"/>
                </a:rPr>
                <a:t>IT23</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3. Advance Indicator = </a:t>
              </a:r>
              <a:r>
                <a:rPr b="1" baseline="0" i="0" lang="en-US" sz="1200" u="none" cap="none" strike="noStrike">
                  <a:solidFill>
                    <a:srgbClr val="404040"/>
                  </a:solidFill>
                  <a:latin typeface="Calibri"/>
                  <a:ea typeface="Calibri"/>
                  <a:cs typeface="Calibri"/>
                  <a:sym typeface="Calibri"/>
                </a:rPr>
                <a:t>T</a:t>
              </a:r>
            </a:p>
          </p:txBody>
        </p:sp>
        <p:sp>
          <p:nvSpPr>
            <p:cNvPr id="657" name="Shape 657"/>
            <p:cNvSpPr txBox="1"/>
            <p:nvPr/>
          </p:nvSpPr>
          <p:spPr>
            <a:xfrm>
              <a:off x="2348058" y="2353532"/>
              <a:ext cx="1230145" cy="369332"/>
            </a:xfrm>
            <a:prstGeom prst="rect">
              <a:avLst/>
            </a:prstGeom>
            <a:noFill/>
            <a:ln>
              <a:noFill/>
            </a:ln>
          </p:spPr>
          <p:txBody>
            <a:bodyPr anchorCtr="0" anchor="t" bIns="45700" lIns="45700" rIns="91425" tIns="45700">
              <a:noAutofit/>
            </a:bodyPr>
            <a:lstStyle/>
            <a:p>
              <a:pPr indent="0" lvl="0" marL="0" marR="0" rtl="0" algn="l">
                <a:spcBef>
                  <a:spcPts val="0"/>
                </a:spcBef>
                <a:spcAft>
                  <a:spcPts val="0"/>
                </a:spcAft>
                <a:buSzPct val="25000"/>
                <a:buNone/>
              </a:pPr>
              <a:r>
                <a:rPr b="1" baseline="0" i="0" lang="en-US" sz="1800" u="none" cap="none" strike="noStrike">
                  <a:solidFill>
                    <a:srgbClr val="404040"/>
                  </a:solidFill>
                  <a:latin typeface="Calibri"/>
                  <a:ea typeface="Calibri"/>
                  <a:cs typeface="Calibri"/>
                  <a:sym typeface="Calibri"/>
                </a:rPr>
                <a:t>Sequence 1</a:t>
              </a:r>
            </a:p>
          </p:txBody>
        </p:sp>
        <p:sp>
          <p:nvSpPr>
            <p:cNvPr id="658" name="Shape 658"/>
            <p:cNvSpPr txBox="1"/>
            <p:nvPr/>
          </p:nvSpPr>
          <p:spPr>
            <a:xfrm>
              <a:off x="4652725" y="2361282"/>
              <a:ext cx="1230145" cy="369332"/>
            </a:xfrm>
            <a:prstGeom prst="rect">
              <a:avLst/>
            </a:prstGeom>
            <a:noFill/>
            <a:ln>
              <a:noFill/>
            </a:ln>
          </p:spPr>
          <p:txBody>
            <a:bodyPr anchorCtr="0" anchor="t" bIns="45700" lIns="45700" rIns="91425" tIns="45700">
              <a:noAutofit/>
            </a:bodyPr>
            <a:lstStyle/>
            <a:p>
              <a:pPr indent="0" lvl="0" marL="0" marR="0" rtl="0" algn="l">
                <a:spcBef>
                  <a:spcPts val="0"/>
                </a:spcBef>
                <a:spcAft>
                  <a:spcPts val="0"/>
                </a:spcAft>
                <a:buSzPct val="25000"/>
                <a:buNone/>
              </a:pPr>
              <a:r>
                <a:rPr b="1" baseline="0" i="0" lang="en-US" sz="1800" u="none" cap="none" strike="noStrike">
                  <a:solidFill>
                    <a:srgbClr val="404040"/>
                  </a:solidFill>
                  <a:latin typeface="Calibri"/>
                  <a:ea typeface="Calibri"/>
                  <a:cs typeface="Calibri"/>
                  <a:sym typeface="Calibri"/>
                </a:rPr>
                <a:t>Sequence 2</a:t>
              </a:r>
            </a:p>
          </p:txBody>
        </p:sp>
        <p:sp>
          <p:nvSpPr>
            <p:cNvPr id="659" name="Shape 659"/>
            <p:cNvSpPr txBox="1"/>
            <p:nvPr/>
          </p:nvSpPr>
          <p:spPr>
            <a:xfrm>
              <a:off x="1869808" y="3779353"/>
              <a:ext cx="2160043" cy="1600437"/>
            </a:xfrm>
            <a:prstGeom prst="rect">
              <a:avLst/>
            </a:prstGeom>
            <a:noFill/>
            <a:ln cap="flat" cmpd="sng" w="9525">
              <a:solidFill>
                <a:srgbClr val="44969F"/>
              </a:solidFill>
              <a:prstDash val="dash"/>
              <a:round/>
              <a:headEnd len="med" w="med" type="none"/>
              <a:tailEnd len="med" w="med" type="none"/>
            </a:ln>
          </p:spPr>
          <p:txBody>
            <a:bodyPr anchorCtr="0" anchor="t" bIns="45700" lIns="45700" rIns="91425" tIns="45700">
              <a:noAutofit/>
            </a:bodyPr>
            <a:lstStyle/>
            <a:p>
              <a:pPr indent="0" lvl="0" marL="0" marR="0" rtl="0" algn="l">
                <a:spcBef>
                  <a:spcPts val="0"/>
                </a:spcBef>
                <a:spcAft>
                  <a:spcPts val="0"/>
                </a:spcAft>
                <a:buSzPct val="25000"/>
                <a:buNone/>
              </a:pPr>
              <a:r>
                <a:rPr b="1" baseline="0" i="0" lang="en-US" sz="1400" u="none" cap="none" strike="noStrike">
                  <a:solidFill>
                    <a:srgbClr val="404040"/>
                  </a:solidFill>
                  <a:latin typeface="Calibri"/>
                  <a:ea typeface="Calibri"/>
                  <a:cs typeface="Calibri"/>
                  <a:sym typeface="Calibri"/>
                </a:rPr>
                <a:t>To Fields: </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1. Template Doc Type = </a:t>
              </a:r>
              <a:r>
                <a:rPr b="1" baseline="0" i="0" lang="en-US" sz="1200" u="none" cap="none" strike="noStrike">
                  <a:solidFill>
                    <a:srgbClr val="404040"/>
                  </a:solidFill>
                  <a:latin typeface="Calibri"/>
                  <a:ea typeface="Calibri"/>
                  <a:cs typeface="Calibri"/>
                  <a:sym typeface="Calibri"/>
                </a:rPr>
                <a:t>BAN</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2. Trans Type = </a:t>
              </a:r>
              <a:r>
                <a:rPr b="1" baseline="0" i="0" lang="en-US" sz="1200" u="none" cap="none" strike="noStrike">
                  <a:solidFill>
                    <a:srgbClr val="404040"/>
                  </a:solidFill>
                  <a:latin typeface="Calibri"/>
                  <a:ea typeface="Calibri"/>
                  <a:cs typeface="Calibri"/>
                  <a:sym typeface="Calibri"/>
                </a:rPr>
                <a:t>ADV</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3. Business Line = </a:t>
              </a:r>
              <a:r>
                <a:rPr b="1" baseline="0" i="0" lang="en-US" sz="1200" u="none" cap="none" strike="noStrike">
                  <a:solidFill>
                    <a:srgbClr val="404040"/>
                  </a:solidFill>
                  <a:latin typeface="Calibri"/>
                  <a:ea typeface="Calibri"/>
                  <a:cs typeface="Calibri"/>
                  <a:sym typeface="Calibri"/>
                </a:rPr>
                <a:t>AASFEDSIM</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4. Receivable Type = </a:t>
              </a:r>
              <a:r>
                <a:rPr b="1" baseline="0" i="0" lang="en-US" sz="1200" u="none" cap="none" strike="noStrike">
                  <a:solidFill>
                    <a:srgbClr val="404040"/>
                  </a:solidFill>
                  <a:latin typeface="Calibri"/>
                  <a:ea typeface="Calibri"/>
                  <a:cs typeface="Calibri"/>
                  <a:sym typeface="Calibri"/>
                </a:rPr>
                <a:t>AASITSADV</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5. Remit To Office = </a:t>
              </a:r>
              <a:r>
                <a:rPr b="1" baseline="0" i="0" lang="en-US" sz="1200" u="none" cap="none" strike="noStrike">
                  <a:solidFill>
                    <a:srgbClr val="404040"/>
                  </a:solidFill>
                  <a:latin typeface="Calibri"/>
                  <a:ea typeface="Calibri"/>
                  <a:cs typeface="Calibri"/>
                  <a:sym typeface="Calibri"/>
                </a:rPr>
                <a:t>AASITSNI</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6. Remit To Office Address  =    	</a:t>
              </a:r>
              <a:r>
                <a:rPr b="1" baseline="0" i="0" lang="en-US" sz="1200" u="none" cap="none" strike="noStrike">
                  <a:solidFill>
                    <a:srgbClr val="404040"/>
                  </a:solidFill>
                  <a:latin typeface="Calibri"/>
                  <a:ea typeface="Calibri"/>
                  <a:cs typeface="Calibri"/>
                  <a:sym typeface="Calibri"/>
                </a:rPr>
                <a:t>AASITSNI_RMT </a:t>
              </a:r>
            </a:p>
          </p:txBody>
        </p:sp>
        <p:sp>
          <p:nvSpPr>
            <p:cNvPr id="660" name="Shape 660"/>
            <p:cNvSpPr txBox="1"/>
            <p:nvPr/>
          </p:nvSpPr>
          <p:spPr>
            <a:xfrm>
              <a:off x="4199998" y="3772201"/>
              <a:ext cx="2208643" cy="1600437"/>
            </a:xfrm>
            <a:prstGeom prst="rect">
              <a:avLst/>
            </a:prstGeom>
            <a:noFill/>
            <a:ln cap="flat" cmpd="sng" w="9525">
              <a:solidFill>
                <a:srgbClr val="44969F"/>
              </a:solidFill>
              <a:prstDash val="dash"/>
              <a:round/>
              <a:headEnd len="med" w="med" type="none"/>
              <a:tailEnd len="med" w="med" type="none"/>
            </a:ln>
          </p:spPr>
          <p:txBody>
            <a:bodyPr anchorCtr="0" anchor="t" bIns="45700" lIns="45700" rIns="91425" tIns="45700">
              <a:noAutofit/>
            </a:bodyPr>
            <a:lstStyle/>
            <a:p>
              <a:pPr indent="0" lvl="0" marL="0" marR="0" rtl="0" algn="l">
                <a:spcBef>
                  <a:spcPts val="0"/>
                </a:spcBef>
                <a:spcAft>
                  <a:spcPts val="0"/>
                </a:spcAft>
                <a:buSzPct val="25000"/>
                <a:buNone/>
              </a:pPr>
              <a:r>
                <a:rPr b="1" baseline="0" i="0" lang="en-US" sz="1400" u="none" cap="none" strike="noStrike">
                  <a:solidFill>
                    <a:srgbClr val="404040"/>
                  </a:solidFill>
                  <a:latin typeface="Calibri"/>
                  <a:ea typeface="Calibri"/>
                  <a:cs typeface="Calibri"/>
                  <a:sym typeface="Calibri"/>
                </a:rPr>
                <a:t>To Fields: </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1. Template Doc Type = </a:t>
              </a:r>
              <a:r>
                <a:rPr b="1" baseline="0" i="0" lang="en-US" sz="1200" u="none" cap="none" strike="noStrike">
                  <a:solidFill>
                    <a:srgbClr val="404040"/>
                  </a:solidFill>
                  <a:latin typeface="Calibri"/>
                  <a:ea typeface="Calibri"/>
                  <a:cs typeface="Calibri"/>
                  <a:sym typeface="Calibri"/>
                </a:rPr>
                <a:t>BAN</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2. Trans Type = </a:t>
              </a:r>
              <a:r>
                <a:rPr b="1" baseline="0" i="0" lang="en-US" sz="1200" u="none" cap="none" strike="noStrike">
                  <a:solidFill>
                    <a:srgbClr val="404040"/>
                  </a:solidFill>
                  <a:latin typeface="Calibri"/>
                  <a:ea typeface="Calibri"/>
                  <a:cs typeface="Calibri"/>
                  <a:sym typeface="Calibri"/>
                </a:rPr>
                <a:t>ADV</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3. Business Line = </a:t>
              </a:r>
              <a:r>
                <a:rPr b="1" baseline="0" i="0" lang="en-US" sz="1200" u="none" cap="none" strike="noStrike">
                  <a:solidFill>
                    <a:srgbClr val="404040"/>
                  </a:solidFill>
                  <a:latin typeface="Calibri"/>
                  <a:ea typeface="Calibri"/>
                  <a:cs typeface="Calibri"/>
                  <a:sym typeface="Calibri"/>
                </a:rPr>
                <a:t>ITSEXPSER</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4. Receivable Type = </a:t>
              </a:r>
              <a:r>
                <a:rPr b="1" baseline="0" i="0" lang="en-US" sz="1200" u="none" cap="none" strike="noStrike">
                  <a:solidFill>
                    <a:srgbClr val="404040"/>
                  </a:solidFill>
                  <a:latin typeface="Calibri"/>
                  <a:ea typeface="Calibri"/>
                  <a:cs typeface="Calibri"/>
                  <a:sym typeface="Calibri"/>
                </a:rPr>
                <a:t>AASITSADV</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5. Remit To Office = </a:t>
              </a:r>
              <a:r>
                <a:rPr b="1" baseline="0" i="0" lang="en-US" sz="1200" u="none" cap="none" strike="noStrike">
                  <a:solidFill>
                    <a:srgbClr val="404040"/>
                  </a:solidFill>
                  <a:latin typeface="Calibri"/>
                  <a:ea typeface="Calibri"/>
                  <a:cs typeface="Calibri"/>
                  <a:sym typeface="Calibri"/>
                </a:rPr>
                <a:t>AASITSNI</a:t>
              </a:r>
            </a:p>
            <a:p>
              <a:pPr indent="0" lvl="0" marL="0" marR="0" rtl="0" algn="l">
                <a:spcBef>
                  <a:spcPts val="0"/>
                </a:spcBef>
                <a:spcAft>
                  <a:spcPts val="0"/>
                </a:spcAft>
                <a:buSzPct val="25000"/>
                <a:buNone/>
              </a:pPr>
              <a:r>
                <a:rPr b="0" baseline="0" i="0" lang="en-US" sz="1200" u="none" cap="none" strike="noStrike">
                  <a:solidFill>
                    <a:srgbClr val="404040"/>
                  </a:solidFill>
                  <a:latin typeface="Calibri"/>
                  <a:ea typeface="Calibri"/>
                  <a:cs typeface="Calibri"/>
                  <a:sym typeface="Calibri"/>
                </a:rPr>
                <a:t>6. Remit To Office Address  =    	</a:t>
              </a:r>
              <a:r>
                <a:rPr b="1" baseline="0" i="0" lang="en-US" sz="1200" u="none" cap="none" strike="noStrike">
                  <a:solidFill>
                    <a:srgbClr val="404040"/>
                  </a:solidFill>
                  <a:latin typeface="Calibri"/>
                  <a:ea typeface="Calibri"/>
                  <a:cs typeface="Calibri"/>
                  <a:sym typeface="Calibri"/>
                </a:rPr>
                <a:t>AASITSNI_RMT </a:t>
              </a:r>
            </a:p>
          </p:txBody>
        </p:sp>
      </p:gr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4" name="Shape 664"/>
        <p:cNvGrpSpPr/>
        <p:nvPr/>
      </p:nvGrpSpPr>
      <p:grpSpPr>
        <a:xfrm>
          <a:off x="0" y="0"/>
          <a:ext cx="0" cy="0"/>
          <a:chOff x="0" y="0"/>
          <a:chExt cx="0" cy="0"/>
        </a:xfrm>
      </p:grpSpPr>
      <p:sp>
        <p:nvSpPr>
          <p:cNvPr id="665" name="Shape 665"/>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Detail Billing Crosswalk Reference Table</a:t>
            </a:r>
          </a:p>
        </p:txBody>
      </p:sp>
      <p:sp>
        <p:nvSpPr>
          <p:cNvPr id="666" name="Shape 666"/>
          <p:cNvSpPr/>
          <p:nvPr/>
        </p:nvSpPr>
        <p:spPr>
          <a:xfrm>
            <a:off x="7889357" y="6018028"/>
            <a:ext cx="1063255" cy="723013"/>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667" name="Shape 66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668" name="Shape 668"/>
          <p:cNvSpPr txBox="1"/>
          <p:nvPr>
            <p:ph idx="1" type="body"/>
          </p:nvPr>
        </p:nvSpPr>
        <p:spPr>
          <a:xfrm>
            <a:off x="307561" y="1068642"/>
            <a:ext cx="8892313" cy="351011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Detail Billing Crosswalk Rules and Crosswalk Batch Process:</a:t>
            </a:r>
          </a:p>
          <a:p>
            <a:pPr indent="-225425" lvl="1" marL="568325" marR="0" rtl="0" algn="l">
              <a:spcBef>
                <a:spcPts val="300"/>
              </a:spcBef>
              <a:spcAft>
                <a:spcPts val="0"/>
              </a:spcAft>
              <a:buClr>
                <a:srgbClr val="AF242B"/>
              </a:buClr>
              <a:buSzPct val="75000"/>
              <a:buFont typeface="Noto Sans Symbols"/>
              <a:buChar char="•"/>
            </a:pPr>
            <a:r>
              <a:rPr b="1" baseline="0" i="0" lang="en-US" sz="1500" u="none" cap="none" strike="noStrike">
                <a:solidFill>
                  <a:schemeClr val="dk1"/>
                </a:solidFill>
                <a:latin typeface="Arial"/>
                <a:ea typeface="Arial"/>
                <a:cs typeface="Arial"/>
                <a:sym typeface="Arial"/>
              </a:rPr>
              <a:t>AAS &amp; ITS Crosswalk Batch Job:  </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Selects DBRs depending on whether they were automated or manually created</a:t>
            </a:r>
          </a:p>
          <a:p>
            <a:pPr indent="-231775" lvl="3" marL="1260475"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Manual = External System ID of EXPSERMANL, FEDSIMMANL, HSPD12MANL, ITSWANMANL, IWACMANL, NATITCMMAN, REGTELMANL,  or REGITMANL</a:t>
            </a:r>
          </a:p>
          <a:p>
            <a:pPr indent="-231775" lvl="3" marL="1260475"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Automated = External System ID of NBA or RBA</a:t>
            </a:r>
          </a:p>
          <a:p>
            <a:pPr indent="-225425" lvl="1" marL="568325" marR="0" rtl="0" algn="l">
              <a:spcBef>
                <a:spcPts val="300"/>
              </a:spcBef>
              <a:spcAft>
                <a:spcPts val="0"/>
              </a:spcAft>
              <a:buClr>
                <a:srgbClr val="AF242B"/>
              </a:buClr>
              <a:buSzPct val="75000"/>
              <a:buFont typeface="Noto Sans Symbols"/>
              <a:buChar char="•"/>
            </a:pPr>
            <a:r>
              <a:rPr b="1" baseline="0" i="0" lang="en-US" sz="1500" u="none" cap="none" strike="noStrike">
                <a:solidFill>
                  <a:schemeClr val="dk1"/>
                </a:solidFill>
                <a:latin typeface="Arial"/>
                <a:ea typeface="Arial"/>
                <a:cs typeface="Arial"/>
                <a:sym typeface="Arial"/>
              </a:rPr>
              <a:t>AAS &amp; ITS Crosswalk Rules</a:t>
            </a:r>
            <a:r>
              <a:rPr b="0" baseline="0" i="0" lang="en-US" sz="1500" u="none" cap="none" strike="noStrike">
                <a:solidFill>
                  <a:schemeClr val="dk1"/>
                </a:solidFill>
                <a:latin typeface="Arial"/>
                <a:ea typeface="Arial"/>
                <a:cs typeface="Arial"/>
                <a:sym typeface="Arial"/>
              </a:rPr>
              <a:t>: </a:t>
            </a:r>
          </a:p>
          <a:p>
            <a:pPr indent="-463550" lvl="2" marL="114935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Rule Groupings are run in order of their priority - smallest to largest:</a:t>
            </a:r>
          </a:p>
          <a:p>
            <a:pPr indent="-466725" lvl="3" marL="1495425"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Depending on the External System ID, the below Rule Grouping will be executed: </a:t>
            </a:r>
          </a:p>
          <a:p>
            <a:pPr indent="-466725" lvl="4" marL="1774825"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AASITSAUTO (</a:t>
            </a:r>
            <a:r>
              <a:rPr b="0" baseline="0" i="1" lang="en-US" sz="1400" u="none" cap="none" strike="noStrike">
                <a:solidFill>
                  <a:schemeClr val="dk1"/>
                </a:solidFill>
                <a:latin typeface="Arial"/>
                <a:ea typeface="Arial"/>
                <a:cs typeface="Arial"/>
                <a:sym typeface="Arial"/>
              </a:rPr>
              <a:t>Priority 100s)</a:t>
            </a:r>
            <a:r>
              <a:rPr b="0" baseline="0" i="0" lang="en-US" sz="1400" u="none" cap="none" strike="noStrike">
                <a:solidFill>
                  <a:schemeClr val="dk1"/>
                </a:solidFill>
                <a:latin typeface="Arial"/>
                <a:ea typeface="Arial"/>
                <a:cs typeface="Arial"/>
                <a:sym typeface="Arial"/>
              </a:rPr>
              <a:t> for Automated DBRs, </a:t>
            </a:r>
            <a:r>
              <a:rPr b="1" baseline="0" i="0" lang="en-US" sz="1400" u="none" cap="none" strike="noStrike">
                <a:solidFill>
                  <a:schemeClr val="dk1"/>
                </a:solidFill>
                <a:latin typeface="Arial"/>
                <a:ea typeface="Arial"/>
                <a:cs typeface="Arial"/>
                <a:sym typeface="Arial"/>
              </a:rPr>
              <a:t>or</a:t>
            </a:r>
          </a:p>
          <a:p>
            <a:pPr indent="-466725" lvl="4" marL="1774825"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AASITSMANL (</a:t>
            </a:r>
            <a:r>
              <a:rPr b="0" baseline="0" i="1" lang="en-US" sz="1400" u="none" cap="none" strike="noStrike">
                <a:solidFill>
                  <a:schemeClr val="dk1"/>
                </a:solidFill>
                <a:latin typeface="Arial"/>
                <a:ea typeface="Arial"/>
                <a:cs typeface="Arial"/>
                <a:sym typeface="Arial"/>
              </a:rPr>
              <a:t>Priority 200s)</a:t>
            </a:r>
            <a:r>
              <a:rPr b="0" baseline="0" i="0" lang="en-US" sz="1400" u="none" cap="none" strike="noStrike">
                <a:solidFill>
                  <a:schemeClr val="dk1"/>
                </a:solidFill>
                <a:latin typeface="Arial"/>
                <a:ea typeface="Arial"/>
                <a:cs typeface="Arial"/>
                <a:sym typeface="Arial"/>
              </a:rPr>
              <a:t> for Manual DBRs</a:t>
            </a:r>
          </a:p>
          <a:p>
            <a:pPr indent="-466725" lvl="3" marL="1495425"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Rule Grouping AASITSALL (</a:t>
            </a:r>
            <a:r>
              <a:rPr b="0" baseline="0" i="1" lang="en-US" sz="1400" u="none" cap="none" strike="noStrike">
                <a:solidFill>
                  <a:schemeClr val="dk1"/>
                </a:solidFill>
                <a:latin typeface="Arial"/>
                <a:ea typeface="Arial"/>
                <a:cs typeface="Arial"/>
                <a:sym typeface="Arial"/>
              </a:rPr>
              <a:t>Priority 300s</a:t>
            </a:r>
            <a:r>
              <a:rPr b="0" baseline="0" i="0" lang="en-US" sz="1400" u="none" cap="none" strike="noStrike">
                <a:solidFill>
                  <a:schemeClr val="dk1"/>
                </a:solidFill>
                <a:latin typeface="Arial"/>
                <a:ea typeface="Arial"/>
                <a:cs typeface="Arial"/>
                <a:sym typeface="Arial"/>
              </a:rPr>
              <a:t>) will then be run for both Manual and Auto DBRs</a:t>
            </a:r>
          </a:p>
          <a:p>
            <a:pPr indent="-463550" lvl="2" marL="114935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Once a Rule Grouping is determined, it will be run based on priority order and sequence number order</a:t>
            </a:r>
          </a:p>
        </p:txBody>
      </p:sp>
      <p:grpSp>
        <p:nvGrpSpPr>
          <p:cNvPr id="669" name="Shape 669"/>
          <p:cNvGrpSpPr/>
          <p:nvPr/>
        </p:nvGrpSpPr>
        <p:grpSpPr>
          <a:xfrm>
            <a:off x="1120027" y="4514957"/>
            <a:ext cx="7250139" cy="2297991"/>
            <a:chOff x="748077" y="4005617"/>
            <a:chExt cx="7250139" cy="2297991"/>
          </a:xfrm>
        </p:grpSpPr>
        <p:sp>
          <p:nvSpPr>
            <p:cNvPr id="670" name="Shape 670"/>
            <p:cNvSpPr/>
            <p:nvPr/>
          </p:nvSpPr>
          <p:spPr>
            <a:xfrm>
              <a:off x="4879837" y="4005617"/>
              <a:ext cx="1175657" cy="881341"/>
            </a:xfrm>
            <a:prstGeom prst="roundRect">
              <a:avLst>
                <a:gd fmla="val 16667" name="adj"/>
              </a:avLst>
            </a:prstGeom>
            <a:solidFill>
              <a:schemeClr val="accent1"/>
            </a:solidFill>
            <a:ln>
              <a:noFill/>
            </a:ln>
          </p:spPr>
          <p:txBody>
            <a:bodyPr anchorCtr="0" anchor="ctr" bIns="45700" lIns="45700" rIns="45700"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US" sz="1400" u="none" cap="none" strike="noStrike">
                  <a:solidFill>
                    <a:schemeClr val="dk1"/>
                  </a:solidFill>
                  <a:latin typeface="Calibri"/>
                  <a:ea typeface="Calibri"/>
                  <a:cs typeface="Calibri"/>
                  <a:sym typeface="Calibri"/>
                </a:rPr>
                <a:t>Run </a:t>
              </a:r>
            </a:p>
            <a:p>
              <a:pPr indent="0" lvl="0" marL="0" marR="0" rtl="0" algn="l">
                <a:spcBef>
                  <a:spcPts val="0"/>
                </a:spcBef>
                <a:spcAft>
                  <a:spcPts val="0"/>
                </a:spcAft>
                <a:buSzPct val="25000"/>
                <a:buNone/>
              </a:pPr>
              <a:r>
                <a:rPr b="0" baseline="0" i="0" lang="en-US" sz="1400" u="none" cap="none" strike="noStrike">
                  <a:solidFill>
                    <a:schemeClr val="dk1"/>
                  </a:solidFill>
                  <a:latin typeface="Calibri"/>
                  <a:ea typeface="Calibri"/>
                  <a:cs typeface="Calibri"/>
                  <a:sym typeface="Calibri"/>
                </a:rPr>
                <a:t>AASITSAUTO </a:t>
              </a:r>
            </a:p>
            <a:p>
              <a:pPr indent="0" lvl="0" marL="0" marR="0" rtl="0" algn="l">
                <a:lnSpc>
                  <a:spcPct val="100000"/>
                </a:lnSpc>
                <a:spcBef>
                  <a:spcPts val="0"/>
                </a:spcBef>
                <a:spcAft>
                  <a:spcPts val="0"/>
                </a:spcAft>
                <a:buClr>
                  <a:schemeClr val="dk1"/>
                </a:buClr>
                <a:buSzPct val="25000"/>
                <a:buFont typeface="Calibri"/>
                <a:buNone/>
              </a:pPr>
              <a:r>
                <a:rPr b="0" baseline="0" i="0" lang="en-US" sz="1400" u="none" cap="none" strike="noStrike">
                  <a:solidFill>
                    <a:schemeClr val="dk1"/>
                  </a:solidFill>
                  <a:latin typeface="Calibri"/>
                  <a:ea typeface="Calibri"/>
                  <a:cs typeface="Calibri"/>
                  <a:sym typeface="Calibri"/>
                </a:rPr>
                <a:t>Rule Grouping</a:t>
              </a:r>
            </a:p>
          </p:txBody>
        </p:sp>
        <p:sp>
          <p:nvSpPr>
            <p:cNvPr id="671" name="Shape 671"/>
            <p:cNvSpPr/>
            <p:nvPr/>
          </p:nvSpPr>
          <p:spPr>
            <a:xfrm>
              <a:off x="4879837" y="5422267"/>
              <a:ext cx="1175657" cy="881341"/>
            </a:xfrm>
            <a:prstGeom prst="roundRect">
              <a:avLst>
                <a:gd fmla="val 16667" name="adj"/>
              </a:avLst>
            </a:prstGeom>
            <a:solidFill>
              <a:schemeClr val="accent1"/>
            </a:solidFill>
            <a:ln>
              <a:noFill/>
            </a:ln>
          </p:spPr>
          <p:txBody>
            <a:bodyPr anchorCtr="0" anchor="ctr" bIns="45700" lIns="45700" rIns="45700" tIns="45700">
              <a:noAutofit/>
            </a:bodyPr>
            <a:lstStyle/>
            <a:p>
              <a:pPr indent="0" lvl="0" marL="0" marR="0" rtl="0" algn="l">
                <a:spcBef>
                  <a:spcPts val="0"/>
                </a:spcBef>
                <a:spcAft>
                  <a:spcPts val="0"/>
                </a:spcAft>
                <a:buSzPct val="25000"/>
                <a:buNone/>
              </a:pPr>
              <a:r>
                <a:rPr b="0" baseline="0" i="0" lang="en-US" sz="1400" u="none" cap="none" strike="noStrike">
                  <a:solidFill>
                    <a:schemeClr val="dk1"/>
                  </a:solidFill>
                  <a:latin typeface="Calibri"/>
                  <a:ea typeface="Calibri"/>
                  <a:cs typeface="Calibri"/>
                  <a:sym typeface="Calibri"/>
                </a:rPr>
                <a:t>Run </a:t>
              </a:r>
            </a:p>
            <a:p>
              <a:pPr indent="0" lvl="0" marL="0" marR="0" rtl="0" algn="l">
                <a:spcBef>
                  <a:spcPts val="0"/>
                </a:spcBef>
                <a:spcAft>
                  <a:spcPts val="0"/>
                </a:spcAft>
                <a:buSzPct val="25000"/>
                <a:buNone/>
              </a:pPr>
              <a:r>
                <a:rPr b="0" baseline="0" i="0" lang="en-US" sz="1400" u="none" cap="none" strike="noStrike">
                  <a:solidFill>
                    <a:schemeClr val="dk1"/>
                  </a:solidFill>
                  <a:latin typeface="Calibri"/>
                  <a:ea typeface="Calibri"/>
                  <a:cs typeface="Calibri"/>
                  <a:sym typeface="Calibri"/>
                </a:rPr>
                <a:t>AASITSMANL </a:t>
              </a:r>
            </a:p>
            <a:p>
              <a:pPr indent="0" lvl="0" marL="0" marR="0" rtl="0" algn="l">
                <a:spcBef>
                  <a:spcPts val="0"/>
                </a:spcBef>
                <a:spcAft>
                  <a:spcPts val="0"/>
                </a:spcAft>
                <a:buSzPct val="25000"/>
                <a:buNone/>
              </a:pPr>
              <a:r>
                <a:rPr b="0" baseline="0" i="0" lang="en-US" sz="1400" u="none" cap="none" strike="noStrike">
                  <a:solidFill>
                    <a:schemeClr val="dk1"/>
                  </a:solidFill>
                  <a:latin typeface="Calibri"/>
                  <a:ea typeface="Calibri"/>
                  <a:cs typeface="Calibri"/>
                  <a:sym typeface="Calibri"/>
                </a:rPr>
                <a:t>Rule Grouping</a:t>
              </a:r>
            </a:p>
          </p:txBody>
        </p:sp>
        <p:cxnSp>
          <p:nvCxnSpPr>
            <p:cNvPr id="672" name="Shape 672"/>
            <p:cNvCxnSpPr>
              <a:endCxn id="670" idx="1"/>
            </p:cNvCxnSpPr>
            <p:nvPr/>
          </p:nvCxnSpPr>
          <p:spPr>
            <a:xfrm flipH="1" rot="10800000">
              <a:off x="4035637" y="4446288"/>
              <a:ext cx="844200" cy="689100"/>
            </a:xfrm>
            <a:prstGeom prst="straightConnector1">
              <a:avLst/>
            </a:prstGeom>
            <a:noFill/>
            <a:ln cap="flat" cmpd="sng" w="25400">
              <a:solidFill>
                <a:srgbClr val="44969F"/>
              </a:solidFill>
              <a:prstDash val="solid"/>
              <a:round/>
              <a:headEnd len="med" w="med" type="none"/>
              <a:tailEnd len="lg" w="lg" type="stealth"/>
            </a:ln>
          </p:spPr>
        </p:cxnSp>
        <p:cxnSp>
          <p:nvCxnSpPr>
            <p:cNvPr id="673" name="Shape 673"/>
            <p:cNvCxnSpPr>
              <a:endCxn id="671" idx="1"/>
            </p:cNvCxnSpPr>
            <p:nvPr/>
          </p:nvCxnSpPr>
          <p:spPr>
            <a:xfrm>
              <a:off x="4035637" y="5135438"/>
              <a:ext cx="844200" cy="727500"/>
            </a:xfrm>
            <a:prstGeom prst="straightConnector1">
              <a:avLst/>
            </a:prstGeom>
            <a:noFill/>
            <a:ln cap="flat" cmpd="sng" w="25400">
              <a:solidFill>
                <a:srgbClr val="44969F"/>
              </a:solidFill>
              <a:prstDash val="solid"/>
              <a:round/>
              <a:headEnd len="med" w="med" type="none"/>
              <a:tailEnd len="lg" w="lg" type="stealth"/>
            </a:ln>
          </p:spPr>
        </p:cxnSp>
        <p:sp>
          <p:nvSpPr>
            <p:cNvPr id="674" name="Shape 674"/>
            <p:cNvSpPr/>
            <p:nvPr/>
          </p:nvSpPr>
          <p:spPr>
            <a:xfrm>
              <a:off x="6822559" y="4005617"/>
              <a:ext cx="1175657" cy="881341"/>
            </a:xfrm>
            <a:prstGeom prst="roundRect">
              <a:avLst>
                <a:gd fmla="val 16667" name="adj"/>
              </a:avLst>
            </a:prstGeom>
            <a:solidFill>
              <a:schemeClr val="accent1"/>
            </a:solidFill>
            <a:ln>
              <a:noFill/>
            </a:ln>
          </p:spPr>
          <p:txBody>
            <a:bodyPr anchorCtr="0" anchor="ctr" bIns="45700" lIns="45700" rIns="45700"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US" sz="1400" u="none" cap="none" strike="noStrike">
                  <a:solidFill>
                    <a:schemeClr val="dk1"/>
                  </a:solidFill>
                  <a:latin typeface="Calibri"/>
                  <a:ea typeface="Calibri"/>
                  <a:cs typeface="Calibri"/>
                  <a:sym typeface="Calibri"/>
                </a:rPr>
                <a:t>Run </a:t>
              </a:r>
            </a:p>
            <a:p>
              <a:pPr indent="0" lvl="0" marL="0" marR="0" rtl="0" algn="l">
                <a:spcBef>
                  <a:spcPts val="0"/>
                </a:spcBef>
                <a:spcAft>
                  <a:spcPts val="0"/>
                </a:spcAft>
                <a:buSzPct val="25000"/>
                <a:buNone/>
              </a:pPr>
              <a:r>
                <a:rPr b="0" baseline="0" i="0" lang="en-US" sz="1400" u="none" cap="none" strike="noStrike">
                  <a:solidFill>
                    <a:schemeClr val="dk1"/>
                  </a:solidFill>
                  <a:latin typeface="Calibri"/>
                  <a:ea typeface="Calibri"/>
                  <a:cs typeface="Calibri"/>
                  <a:sym typeface="Calibri"/>
                </a:rPr>
                <a:t>AASITSALL </a:t>
              </a:r>
            </a:p>
            <a:p>
              <a:pPr indent="0" lvl="0" marL="0" marR="0" rtl="0" algn="l">
                <a:lnSpc>
                  <a:spcPct val="100000"/>
                </a:lnSpc>
                <a:spcBef>
                  <a:spcPts val="0"/>
                </a:spcBef>
                <a:spcAft>
                  <a:spcPts val="0"/>
                </a:spcAft>
                <a:buClr>
                  <a:schemeClr val="dk1"/>
                </a:buClr>
                <a:buSzPct val="25000"/>
                <a:buFont typeface="Calibri"/>
                <a:buNone/>
              </a:pPr>
              <a:r>
                <a:rPr b="0" baseline="0" i="0" lang="en-US" sz="1400" u="none" cap="none" strike="noStrike">
                  <a:solidFill>
                    <a:schemeClr val="dk1"/>
                  </a:solidFill>
                  <a:latin typeface="Calibri"/>
                  <a:ea typeface="Calibri"/>
                  <a:cs typeface="Calibri"/>
                  <a:sym typeface="Calibri"/>
                </a:rPr>
                <a:t>Rule Grouping</a:t>
              </a:r>
            </a:p>
          </p:txBody>
        </p:sp>
        <p:cxnSp>
          <p:nvCxnSpPr>
            <p:cNvPr id="675" name="Shape 675"/>
            <p:cNvCxnSpPr>
              <a:stCxn id="670" idx="3"/>
              <a:endCxn id="674" idx="1"/>
            </p:cNvCxnSpPr>
            <p:nvPr/>
          </p:nvCxnSpPr>
          <p:spPr>
            <a:xfrm>
              <a:off x="6055494" y="4446288"/>
              <a:ext cx="767100" cy="0"/>
            </a:xfrm>
            <a:prstGeom prst="straightConnector1">
              <a:avLst/>
            </a:prstGeom>
            <a:noFill/>
            <a:ln cap="flat" cmpd="sng" w="25400">
              <a:solidFill>
                <a:srgbClr val="44969F"/>
              </a:solidFill>
              <a:prstDash val="solid"/>
              <a:round/>
              <a:headEnd len="med" w="med" type="none"/>
              <a:tailEnd len="lg" w="lg" type="stealth"/>
            </a:ln>
          </p:spPr>
        </p:cxnSp>
        <p:sp>
          <p:nvSpPr>
            <p:cNvPr id="676" name="Shape 676"/>
            <p:cNvSpPr/>
            <p:nvPr/>
          </p:nvSpPr>
          <p:spPr>
            <a:xfrm>
              <a:off x="6822559" y="5421542"/>
              <a:ext cx="1175657" cy="881341"/>
            </a:xfrm>
            <a:prstGeom prst="roundRect">
              <a:avLst>
                <a:gd fmla="val 16667" name="adj"/>
              </a:avLst>
            </a:prstGeom>
            <a:solidFill>
              <a:schemeClr val="accent1"/>
            </a:solidFill>
            <a:ln>
              <a:noFill/>
            </a:ln>
          </p:spPr>
          <p:txBody>
            <a:bodyPr anchorCtr="0" anchor="ctr" bIns="45700" lIns="45700" rIns="45700"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US" sz="1400" u="none" cap="none" strike="noStrike">
                  <a:solidFill>
                    <a:schemeClr val="dk1"/>
                  </a:solidFill>
                  <a:latin typeface="Calibri"/>
                  <a:ea typeface="Calibri"/>
                  <a:cs typeface="Calibri"/>
                  <a:sym typeface="Calibri"/>
                </a:rPr>
                <a:t>Run </a:t>
              </a:r>
            </a:p>
            <a:p>
              <a:pPr indent="0" lvl="0" marL="0" marR="0" rtl="0" algn="l">
                <a:spcBef>
                  <a:spcPts val="0"/>
                </a:spcBef>
                <a:spcAft>
                  <a:spcPts val="0"/>
                </a:spcAft>
                <a:buSzPct val="25000"/>
                <a:buNone/>
              </a:pPr>
              <a:r>
                <a:rPr b="0" baseline="0" i="0" lang="en-US" sz="1400" u="none" cap="none" strike="noStrike">
                  <a:solidFill>
                    <a:schemeClr val="dk1"/>
                  </a:solidFill>
                  <a:latin typeface="Calibri"/>
                  <a:ea typeface="Calibri"/>
                  <a:cs typeface="Calibri"/>
                  <a:sym typeface="Calibri"/>
                </a:rPr>
                <a:t>AASITSALL </a:t>
              </a:r>
            </a:p>
            <a:p>
              <a:pPr indent="0" lvl="0" marL="0" marR="0" rtl="0" algn="l">
                <a:lnSpc>
                  <a:spcPct val="100000"/>
                </a:lnSpc>
                <a:spcBef>
                  <a:spcPts val="0"/>
                </a:spcBef>
                <a:spcAft>
                  <a:spcPts val="0"/>
                </a:spcAft>
                <a:buClr>
                  <a:schemeClr val="dk1"/>
                </a:buClr>
                <a:buSzPct val="25000"/>
                <a:buFont typeface="Calibri"/>
                <a:buNone/>
              </a:pPr>
              <a:r>
                <a:rPr b="0" baseline="0" i="0" lang="en-US" sz="1400" u="none" cap="none" strike="noStrike">
                  <a:solidFill>
                    <a:schemeClr val="dk1"/>
                  </a:solidFill>
                  <a:latin typeface="Calibri"/>
                  <a:ea typeface="Calibri"/>
                  <a:cs typeface="Calibri"/>
                  <a:sym typeface="Calibri"/>
                </a:rPr>
                <a:t>Rule Grouping</a:t>
              </a:r>
            </a:p>
          </p:txBody>
        </p:sp>
        <p:cxnSp>
          <p:nvCxnSpPr>
            <p:cNvPr id="677" name="Shape 677"/>
            <p:cNvCxnSpPr>
              <a:endCxn id="676" idx="1"/>
            </p:cNvCxnSpPr>
            <p:nvPr/>
          </p:nvCxnSpPr>
          <p:spPr>
            <a:xfrm>
              <a:off x="6055459" y="5862213"/>
              <a:ext cx="767100" cy="0"/>
            </a:xfrm>
            <a:prstGeom prst="straightConnector1">
              <a:avLst/>
            </a:prstGeom>
            <a:noFill/>
            <a:ln cap="flat" cmpd="sng" w="25400">
              <a:solidFill>
                <a:srgbClr val="44969F"/>
              </a:solidFill>
              <a:prstDash val="solid"/>
              <a:round/>
              <a:headEnd len="med" w="med" type="none"/>
              <a:tailEnd len="lg" w="lg" type="stealth"/>
            </a:ln>
          </p:spPr>
        </p:cxnSp>
        <p:sp>
          <p:nvSpPr>
            <p:cNvPr id="678" name="Shape 678"/>
            <p:cNvSpPr txBox="1"/>
            <p:nvPr/>
          </p:nvSpPr>
          <p:spPr>
            <a:xfrm rot="-2460120">
              <a:off x="4070635" y="4557022"/>
              <a:ext cx="537197" cy="30777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400" u="none" cap="none" strike="noStrike">
                  <a:solidFill>
                    <a:schemeClr val="dk1"/>
                  </a:solidFill>
                  <a:latin typeface="Calibri"/>
                  <a:ea typeface="Calibri"/>
                  <a:cs typeface="Calibri"/>
                  <a:sym typeface="Calibri"/>
                </a:rPr>
                <a:t>Auto</a:t>
              </a:r>
            </a:p>
          </p:txBody>
        </p:sp>
        <p:sp>
          <p:nvSpPr>
            <p:cNvPr id="679" name="Shape 679"/>
            <p:cNvSpPr txBox="1"/>
            <p:nvPr/>
          </p:nvSpPr>
          <p:spPr>
            <a:xfrm rot="2385436">
              <a:off x="3967981" y="5422097"/>
              <a:ext cx="742510" cy="3077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400" u="none" cap="none" strike="noStrike">
                  <a:solidFill>
                    <a:schemeClr val="dk1"/>
                  </a:solidFill>
                  <a:latin typeface="Calibri"/>
                  <a:ea typeface="Calibri"/>
                  <a:cs typeface="Calibri"/>
                  <a:sym typeface="Calibri"/>
                </a:rPr>
                <a:t>Manual</a:t>
              </a:r>
            </a:p>
          </p:txBody>
        </p:sp>
        <p:sp>
          <p:nvSpPr>
            <p:cNvPr id="680" name="Shape 680"/>
            <p:cNvSpPr/>
            <p:nvPr/>
          </p:nvSpPr>
          <p:spPr>
            <a:xfrm>
              <a:off x="748077" y="4694642"/>
              <a:ext cx="1175657" cy="881341"/>
            </a:xfrm>
            <a:prstGeom prst="roundRect">
              <a:avLst>
                <a:gd fmla="val 16667" name="adj"/>
              </a:avLst>
            </a:prstGeom>
            <a:solidFill>
              <a:schemeClr val="accent1"/>
            </a:solidFill>
            <a:ln>
              <a:noFill/>
            </a:ln>
          </p:spPr>
          <p:txBody>
            <a:bodyPr anchorCtr="0" anchor="ctr" bIns="45700" lIns="45700" rIns="45700"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US" sz="1400" u="none" cap="none" strike="noStrike">
                  <a:solidFill>
                    <a:schemeClr val="dk1"/>
                  </a:solidFill>
                  <a:latin typeface="Calibri"/>
                  <a:ea typeface="Calibri"/>
                  <a:cs typeface="Calibri"/>
                  <a:sym typeface="Calibri"/>
                </a:rPr>
                <a:t>AAS &amp; ITS</a:t>
              </a:r>
            </a:p>
            <a:p>
              <a:pPr indent="0" lvl="0" marL="0" marR="0" rtl="0" algn="l">
                <a:lnSpc>
                  <a:spcPct val="100000"/>
                </a:lnSpc>
                <a:spcBef>
                  <a:spcPts val="0"/>
                </a:spcBef>
                <a:spcAft>
                  <a:spcPts val="0"/>
                </a:spcAft>
                <a:buClr>
                  <a:schemeClr val="dk1"/>
                </a:buClr>
                <a:buSzPct val="25000"/>
                <a:buFont typeface="Calibri"/>
                <a:buNone/>
              </a:pPr>
              <a:r>
                <a:rPr b="0" baseline="0" i="0" lang="en-US" sz="1400" u="none" cap="none" strike="noStrike">
                  <a:solidFill>
                    <a:schemeClr val="dk1"/>
                  </a:solidFill>
                  <a:latin typeface="Calibri"/>
                  <a:ea typeface="Calibri"/>
                  <a:cs typeface="Calibri"/>
                  <a:sym typeface="Calibri"/>
                </a:rPr>
                <a:t>Crosswalk </a:t>
              </a:r>
            </a:p>
            <a:p>
              <a:pPr indent="0" lvl="0" marL="0" marR="0" rtl="0" algn="l">
                <a:lnSpc>
                  <a:spcPct val="100000"/>
                </a:lnSpc>
                <a:spcBef>
                  <a:spcPts val="0"/>
                </a:spcBef>
                <a:spcAft>
                  <a:spcPts val="0"/>
                </a:spcAft>
                <a:buClr>
                  <a:schemeClr val="dk1"/>
                </a:buClr>
                <a:buSzPct val="25000"/>
                <a:buFont typeface="Calibri"/>
                <a:buNone/>
              </a:pPr>
              <a:r>
                <a:rPr b="0" baseline="0" i="0" lang="en-US" sz="1400" u="none" cap="none" strike="noStrike">
                  <a:solidFill>
                    <a:schemeClr val="dk1"/>
                  </a:solidFill>
                  <a:latin typeface="Calibri"/>
                  <a:ea typeface="Calibri"/>
                  <a:cs typeface="Calibri"/>
                  <a:sym typeface="Calibri"/>
                </a:rPr>
                <a:t>Batch Process</a:t>
              </a:r>
            </a:p>
          </p:txBody>
        </p:sp>
        <p:sp>
          <p:nvSpPr>
            <p:cNvPr id="681" name="Shape 681"/>
            <p:cNvSpPr/>
            <p:nvPr/>
          </p:nvSpPr>
          <p:spPr>
            <a:xfrm>
              <a:off x="2576875" y="4561410"/>
              <a:ext cx="1458687" cy="1147809"/>
            </a:xfrm>
            <a:prstGeom prst="flowChartDecision">
              <a:avLst/>
            </a:prstGeom>
            <a:solidFill>
              <a:schemeClr val="accent1"/>
            </a:solidFill>
            <a:ln>
              <a:noFill/>
            </a:ln>
          </p:spPr>
          <p:txBody>
            <a:bodyPr anchorCtr="0" anchor="ctr" bIns="45700" lIns="0"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US" sz="1400" u="none" cap="none" strike="noStrike">
                  <a:solidFill>
                    <a:schemeClr val="dk1"/>
                  </a:solidFill>
                  <a:latin typeface="Calibri"/>
                  <a:ea typeface="Calibri"/>
                  <a:cs typeface="Calibri"/>
                  <a:sym typeface="Calibri"/>
                </a:rPr>
                <a:t>Automated </a:t>
              </a:r>
            </a:p>
            <a:p>
              <a:pPr indent="0" lvl="0" marL="0" marR="0" rtl="0" algn="l">
                <a:lnSpc>
                  <a:spcPct val="100000"/>
                </a:lnSpc>
                <a:spcBef>
                  <a:spcPts val="0"/>
                </a:spcBef>
                <a:spcAft>
                  <a:spcPts val="0"/>
                </a:spcAft>
                <a:buClr>
                  <a:schemeClr val="dk1"/>
                </a:buClr>
                <a:buSzPct val="25000"/>
                <a:buFont typeface="Calibri"/>
                <a:buNone/>
              </a:pPr>
              <a:r>
                <a:rPr b="0" baseline="0" i="0" lang="en-US" sz="1400" u="none" cap="none" strike="noStrike">
                  <a:solidFill>
                    <a:schemeClr val="dk1"/>
                  </a:solidFill>
                  <a:latin typeface="Calibri"/>
                  <a:ea typeface="Calibri"/>
                  <a:cs typeface="Calibri"/>
                  <a:sym typeface="Calibri"/>
                </a:rPr>
                <a:t>or Manual?</a:t>
              </a:r>
            </a:p>
          </p:txBody>
        </p:sp>
        <p:cxnSp>
          <p:nvCxnSpPr>
            <p:cNvPr id="682" name="Shape 682"/>
            <p:cNvCxnSpPr>
              <a:stCxn id="680" idx="3"/>
              <a:endCxn id="681" idx="1"/>
            </p:cNvCxnSpPr>
            <p:nvPr/>
          </p:nvCxnSpPr>
          <p:spPr>
            <a:xfrm>
              <a:off x="1923734" y="5135313"/>
              <a:ext cx="653100" cy="0"/>
            </a:xfrm>
            <a:prstGeom prst="straightConnector1">
              <a:avLst/>
            </a:prstGeom>
            <a:noFill/>
            <a:ln cap="flat" cmpd="sng" w="25400">
              <a:solidFill>
                <a:srgbClr val="44969F"/>
              </a:solidFill>
              <a:prstDash val="solid"/>
              <a:round/>
              <a:headEnd len="med" w="med" type="none"/>
              <a:tailEnd len="lg" w="lg" type="stealth"/>
            </a:ln>
          </p:spPr>
        </p:cxnSp>
      </p:grpSp>
      <p:sp>
        <p:nvSpPr>
          <p:cNvPr id="683" name="Shape 68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Creating a New Detail Billing Crosswalk</a:t>
            </a:r>
          </a:p>
        </p:txBody>
      </p:sp>
      <p:sp>
        <p:nvSpPr>
          <p:cNvPr id="689" name="Shape 689"/>
          <p:cNvSpPr txBox="1"/>
          <p:nvPr>
            <p:ph idx="1" type="body"/>
          </p:nvPr>
        </p:nvSpPr>
        <p:spPr>
          <a:xfrm>
            <a:off x="350837" y="1152979"/>
            <a:ext cx="8793162" cy="1350735"/>
          </a:xfrm>
          <a:prstGeom prst="rect">
            <a:avLst/>
          </a:prstGeom>
          <a:noFill/>
          <a:ln>
            <a:noFill/>
          </a:ln>
        </p:spPr>
        <p:txBody>
          <a:bodyPr anchorCtr="0" anchor="t" bIns="45700" lIns="91425" rIns="91425" tIns="45700">
            <a:noAutofit/>
          </a:bodyPr>
          <a:lstStyle/>
          <a:p>
            <a:pPr indent="-233363" lvl="0" marL="233363"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New Crosswalk rule:</a:t>
            </a:r>
          </a:p>
          <a:p>
            <a:pPr indent="-341312" lvl="1" marL="688975" marR="0" rtl="0" algn="l">
              <a:spcBef>
                <a:spcPts val="20"/>
              </a:spcBef>
              <a:spcAft>
                <a:spcPts val="0"/>
              </a:spcAft>
              <a:buClr>
                <a:srgbClr val="AF242B"/>
              </a:buClr>
              <a:buFont typeface="Arial"/>
              <a:buNone/>
            </a:pPr>
            <a:r>
              <a:t/>
            </a:r>
            <a:endParaRPr b="0" baseline="0" i="0" sz="100" u="none" cap="none" strike="noStrike">
              <a:solidFill>
                <a:schemeClr val="dk1"/>
              </a:solidFill>
              <a:latin typeface="Arial"/>
              <a:ea typeface="Arial"/>
              <a:cs typeface="Arial"/>
              <a:sym typeface="Arial"/>
            </a:endParaRPr>
          </a:p>
          <a:p>
            <a:pPr indent="-346075" lvl="1" marL="688975" marR="0" rtl="0" algn="l">
              <a:spcBef>
                <a:spcPts val="600"/>
              </a:spcBef>
              <a:spcAft>
                <a:spcPts val="0"/>
              </a:spcAft>
              <a:buClr>
                <a:srgbClr val="AF242B"/>
              </a:buClr>
              <a:buSzPct val="75000"/>
              <a:buFont typeface="Arial"/>
              <a:buAutoNum type="arabicPeriod"/>
            </a:pPr>
            <a:r>
              <a:rPr b="0" baseline="0" i="0" lang="en-US" sz="1400" u="none" cap="none" strike="noStrike">
                <a:solidFill>
                  <a:schemeClr val="dk1"/>
                </a:solidFill>
                <a:latin typeface="Arial"/>
                <a:ea typeface="Arial"/>
                <a:cs typeface="Arial"/>
                <a:sym typeface="Arial"/>
              </a:rPr>
              <a:t>Navigate to </a:t>
            </a:r>
            <a:r>
              <a:rPr b="0" baseline="0" i="1" lang="en-US" sz="1400" u="none" cap="none" strike="noStrike">
                <a:solidFill>
                  <a:schemeClr val="dk1"/>
                </a:solidFill>
                <a:latin typeface="Arial"/>
                <a:ea typeface="Arial"/>
                <a:cs typeface="Arial"/>
                <a:sym typeface="Arial"/>
              </a:rPr>
              <a:t>Reference</a:t>
            </a:r>
            <a:r>
              <a:rPr b="0" baseline="0" i="0" lang="en-US" sz="1400" u="none" cap="none" strike="noStrike">
                <a:solidFill>
                  <a:schemeClr val="dk1"/>
                </a:solidFill>
                <a:latin typeface="Arial"/>
                <a:ea typeface="Arial"/>
                <a:cs typeface="Arial"/>
                <a:sym typeface="Arial"/>
              </a:rPr>
              <a:t> &gt; </a:t>
            </a:r>
            <a:r>
              <a:rPr b="0" baseline="0" i="1" lang="en-US" sz="1400" u="none" cap="none" strike="noStrike">
                <a:solidFill>
                  <a:schemeClr val="dk1"/>
                </a:solidFill>
                <a:latin typeface="Arial"/>
                <a:ea typeface="Arial"/>
                <a:cs typeface="Arial"/>
                <a:sym typeface="Arial"/>
              </a:rPr>
              <a:t>Accounts Receivable &gt; Detail Billing Crosswalk</a:t>
            </a:r>
          </a:p>
          <a:p>
            <a:pPr indent="-346075" lvl="1" marL="688975" marR="0" rtl="0" algn="l">
              <a:spcBef>
                <a:spcPts val="1200"/>
              </a:spcBef>
              <a:spcAft>
                <a:spcPts val="0"/>
              </a:spcAft>
              <a:buClr>
                <a:srgbClr val="AF242B"/>
              </a:buClr>
              <a:buSzPct val="75000"/>
              <a:buFont typeface="Arial"/>
              <a:buAutoNum type="arabicPeriod"/>
            </a:pPr>
            <a:r>
              <a:rPr b="0" baseline="0" i="0" lang="en-US" sz="1400" u="none" cap="none" strike="noStrike">
                <a:solidFill>
                  <a:schemeClr val="dk1"/>
                </a:solidFill>
                <a:latin typeface="Arial"/>
                <a:ea typeface="Arial"/>
                <a:cs typeface="Arial"/>
                <a:sym typeface="Arial"/>
              </a:rPr>
              <a:t>Select </a:t>
            </a:r>
            <a:r>
              <a:rPr b="1" baseline="0" i="0" lang="en-US" sz="1400" u="none" cap="none" strike="noStrike">
                <a:solidFill>
                  <a:schemeClr val="dk1"/>
                </a:solidFill>
                <a:latin typeface="Arial"/>
                <a:ea typeface="Arial"/>
                <a:cs typeface="Arial"/>
                <a:sym typeface="Arial"/>
              </a:rPr>
              <a:t>New</a:t>
            </a:r>
          </a:p>
          <a:p>
            <a:pPr indent="-279400" lvl="1" marL="688975" marR="0" rtl="0" algn="l">
              <a:spcBef>
                <a:spcPts val="880"/>
              </a:spcBef>
              <a:spcAft>
                <a:spcPts val="0"/>
              </a:spcAft>
              <a:buClr>
                <a:srgbClr val="AF242B"/>
              </a:buClr>
              <a:buFont typeface="Arial"/>
              <a:buNone/>
            </a:pPr>
            <a:r>
              <a:t/>
            </a:r>
            <a:endParaRPr b="0" baseline="0" i="0" sz="1400" u="none" cap="none" strike="noStrike">
              <a:solidFill>
                <a:schemeClr val="dk1"/>
              </a:solidFill>
              <a:latin typeface="Arial"/>
              <a:ea typeface="Arial"/>
              <a:cs typeface="Arial"/>
              <a:sym typeface="Arial"/>
            </a:endParaRPr>
          </a:p>
          <a:p>
            <a:pPr indent="-279400" lvl="1" marL="688975" marR="0" rtl="0" algn="l">
              <a:spcBef>
                <a:spcPts val="280"/>
              </a:spcBef>
              <a:spcAft>
                <a:spcPts val="0"/>
              </a:spcAft>
              <a:buClr>
                <a:srgbClr val="AF242B"/>
              </a:buClr>
              <a:buFont typeface="Arial"/>
              <a:buNone/>
            </a:pPr>
            <a:r>
              <a:t/>
            </a:r>
            <a:endParaRPr b="0" baseline="0" i="0" sz="1400" u="none" cap="none" strike="noStrike">
              <a:solidFill>
                <a:schemeClr val="dk1"/>
              </a:solidFill>
              <a:latin typeface="Arial"/>
              <a:ea typeface="Arial"/>
              <a:cs typeface="Arial"/>
              <a:sym typeface="Arial"/>
            </a:endParaRPr>
          </a:p>
          <a:p>
            <a:pPr indent="-279400" lvl="1" marL="688975" marR="0" rtl="0" algn="l">
              <a:spcBef>
                <a:spcPts val="280"/>
              </a:spcBef>
              <a:spcAft>
                <a:spcPts val="0"/>
              </a:spcAft>
              <a:buClr>
                <a:srgbClr val="AF242B"/>
              </a:buClr>
              <a:buFont typeface="Arial"/>
              <a:buNone/>
            </a:pPr>
            <a:r>
              <a:t/>
            </a:r>
            <a:endParaRPr b="0" baseline="0" i="0" sz="1400" u="none" cap="none" strike="noStrike">
              <a:solidFill>
                <a:schemeClr val="dk1"/>
              </a:solidFill>
              <a:latin typeface="Arial"/>
              <a:ea typeface="Arial"/>
              <a:cs typeface="Arial"/>
              <a:sym typeface="Arial"/>
            </a:endParaRPr>
          </a:p>
          <a:p>
            <a:pPr indent="-279400" lvl="1" marL="688975" marR="0" rtl="0" algn="l">
              <a:spcBef>
                <a:spcPts val="280"/>
              </a:spcBef>
              <a:spcAft>
                <a:spcPts val="0"/>
              </a:spcAft>
              <a:buClr>
                <a:srgbClr val="AF242B"/>
              </a:buClr>
              <a:buFont typeface="Arial"/>
              <a:buNone/>
            </a:pPr>
            <a:r>
              <a:t/>
            </a:r>
            <a:endParaRPr b="0" baseline="0" i="0" sz="1400" u="none" cap="none" strike="noStrike">
              <a:solidFill>
                <a:schemeClr val="dk1"/>
              </a:solidFill>
              <a:latin typeface="Arial"/>
              <a:ea typeface="Arial"/>
              <a:cs typeface="Arial"/>
              <a:sym typeface="Arial"/>
            </a:endParaRPr>
          </a:p>
          <a:p>
            <a:pPr indent="-279400" lvl="1" marL="688975" marR="0" rtl="0" algn="l">
              <a:spcBef>
                <a:spcPts val="280"/>
              </a:spcBef>
              <a:spcAft>
                <a:spcPts val="0"/>
              </a:spcAft>
              <a:buClr>
                <a:srgbClr val="AF242B"/>
              </a:buClr>
              <a:buFont typeface="Arial"/>
              <a:buNone/>
            </a:pPr>
            <a:r>
              <a:t/>
            </a:r>
            <a:endParaRPr b="0" baseline="0" i="0" sz="1400" u="none" cap="none" strike="noStrike">
              <a:solidFill>
                <a:schemeClr val="dk1"/>
              </a:solidFill>
              <a:latin typeface="Arial"/>
              <a:ea typeface="Arial"/>
              <a:cs typeface="Arial"/>
              <a:sym typeface="Arial"/>
            </a:endParaRPr>
          </a:p>
          <a:p>
            <a:pPr indent="-279400" lvl="1" marL="688975" marR="0" rtl="0" algn="l">
              <a:spcBef>
                <a:spcPts val="280"/>
              </a:spcBef>
              <a:spcAft>
                <a:spcPts val="0"/>
              </a:spcAft>
              <a:buClr>
                <a:srgbClr val="AF242B"/>
              </a:buClr>
              <a:buFont typeface="Arial"/>
              <a:buNone/>
            </a:pPr>
            <a:r>
              <a:t/>
            </a:r>
            <a:endParaRPr b="0" baseline="0" i="0" sz="1400" u="none" cap="none" strike="noStrike">
              <a:solidFill>
                <a:schemeClr val="dk1"/>
              </a:solidFill>
              <a:latin typeface="Arial"/>
              <a:ea typeface="Arial"/>
              <a:cs typeface="Arial"/>
              <a:sym typeface="Arial"/>
            </a:endParaRPr>
          </a:p>
          <a:p>
            <a:pPr indent="-279400" lvl="1" marL="688975" marR="0" rtl="0" algn="l">
              <a:spcBef>
                <a:spcPts val="280"/>
              </a:spcBef>
              <a:spcAft>
                <a:spcPts val="0"/>
              </a:spcAft>
              <a:buClr>
                <a:srgbClr val="AF242B"/>
              </a:buClr>
              <a:buFont typeface="Arial"/>
              <a:buNone/>
            </a:pPr>
            <a:r>
              <a:t/>
            </a:r>
            <a:endParaRPr b="0" baseline="0" i="0" sz="1400" u="none" cap="none" strike="noStrike">
              <a:solidFill>
                <a:schemeClr val="dk1"/>
              </a:solidFill>
              <a:latin typeface="Arial"/>
              <a:ea typeface="Arial"/>
              <a:cs typeface="Arial"/>
              <a:sym typeface="Arial"/>
            </a:endParaRPr>
          </a:p>
          <a:p>
            <a:pPr indent="-279400" lvl="1" marL="688975" marR="0" rtl="0" algn="l">
              <a:spcBef>
                <a:spcPts val="280"/>
              </a:spcBef>
              <a:spcAft>
                <a:spcPts val="0"/>
              </a:spcAft>
              <a:buClr>
                <a:srgbClr val="AF242B"/>
              </a:buClr>
              <a:buFont typeface="Arial"/>
              <a:buNone/>
            </a:pPr>
            <a:r>
              <a:t/>
            </a:r>
            <a:endParaRPr b="0" baseline="0" i="0" sz="1400" u="none" cap="none" strike="noStrike">
              <a:solidFill>
                <a:schemeClr val="dk1"/>
              </a:solidFill>
              <a:latin typeface="Arial"/>
              <a:ea typeface="Arial"/>
              <a:cs typeface="Arial"/>
              <a:sym typeface="Arial"/>
            </a:endParaRPr>
          </a:p>
          <a:p>
            <a:pPr indent="-307975" lvl="1" marL="688975" marR="0" rtl="0" algn="l">
              <a:spcBef>
                <a:spcPts val="160"/>
              </a:spcBef>
              <a:spcAft>
                <a:spcPts val="0"/>
              </a:spcAft>
              <a:buClr>
                <a:srgbClr val="AF242B"/>
              </a:buClr>
              <a:buFont typeface="Arial"/>
              <a:buNone/>
            </a:pPr>
            <a:r>
              <a:t/>
            </a:r>
            <a:endParaRPr b="0" baseline="0" i="0" sz="800" u="none" cap="none" strike="noStrike">
              <a:solidFill>
                <a:schemeClr val="dk1"/>
              </a:solidFill>
              <a:latin typeface="Arial"/>
              <a:ea typeface="Arial"/>
              <a:cs typeface="Arial"/>
              <a:sym typeface="Arial"/>
            </a:endParaRPr>
          </a:p>
          <a:p>
            <a:pPr indent="-341312" lvl="1" marL="688975" marR="0" rtl="0" algn="l">
              <a:spcBef>
                <a:spcPts val="20"/>
              </a:spcBef>
              <a:spcAft>
                <a:spcPts val="0"/>
              </a:spcAft>
              <a:buClr>
                <a:srgbClr val="AF242B"/>
              </a:buClr>
              <a:buFont typeface="Arial"/>
              <a:buNone/>
            </a:pPr>
            <a:r>
              <a:t/>
            </a:r>
            <a:endParaRPr b="0" baseline="0" i="0" sz="100" u="none" cap="none" strike="noStrike">
              <a:solidFill>
                <a:schemeClr val="dk1"/>
              </a:solidFill>
              <a:latin typeface="Arial"/>
              <a:ea typeface="Arial"/>
              <a:cs typeface="Arial"/>
              <a:sym typeface="Arial"/>
            </a:endParaRPr>
          </a:p>
          <a:p>
            <a:pPr indent="-3175" lvl="1" marL="346075" marR="0" rtl="0" algn="l">
              <a:spcBef>
                <a:spcPts val="2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269875" lvl="1" marL="688975" marR="0" rtl="0" algn="l">
              <a:spcBef>
                <a:spcPts val="320"/>
              </a:spcBef>
              <a:spcAft>
                <a:spcPts val="0"/>
              </a:spcAft>
              <a:buClr>
                <a:srgbClr val="AF242B"/>
              </a:buClr>
              <a:buFont typeface="Arial"/>
              <a:buNone/>
            </a:pPr>
            <a:r>
              <a:t/>
            </a:r>
            <a:endParaRPr b="0" baseline="0" i="0" sz="1600" u="none" cap="none" strike="noStrike">
              <a:solidFill>
                <a:schemeClr val="dk1"/>
              </a:solidFill>
              <a:latin typeface="Arial"/>
              <a:ea typeface="Arial"/>
              <a:cs typeface="Arial"/>
              <a:sym typeface="Arial"/>
            </a:endParaRPr>
          </a:p>
          <a:p>
            <a:pPr indent="-466725" lvl="0" marL="466725" marR="0" rtl="0" algn="ctr">
              <a:spcBef>
                <a:spcPts val="400"/>
              </a:spcBef>
              <a:spcAft>
                <a:spcPts val="0"/>
              </a:spcAft>
              <a:buClr>
                <a:srgbClr val="AF242B"/>
              </a:buClr>
              <a:buFont typeface="Noto Sans Symbols"/>
              <a:buNone/>
            </a:pPr>
            <a:r>
              <a:t/>
            </a:r>
            <a:endParaRPr b="0" baseline="0" i="1" sz="2000" u="none" cap="none" strike="noStrike">
              <a:solidFill>
                <a:schemeClr val="dk1"/>
              </a:solidFill>
              <a:latin typeface="Arial"/>
              <a:ea typeface="Arial"/>
              <a:cs typeface="Arial"/>
              <a:sym typeface="Arial"/>
            </a:endParaRPr>
          </a:p>
        </p:txBody>
      </p:sp>
      <p:sp>
        <p:nvSpPr>
          <p:cNvPr id="690" name="Shape 69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691" name="Shape 691"/>
          <p:cNvSpPr txBox="1"/>
          <p:nvPr/>
        </p:nvSpPr>
        <p:spPr>
          <a:xfrm>
            <a:off x="350171" y="2298159"/>
            <a:ext cx="3694276" cy="2708434"/>
          </a:xfrm>
          <a:prstGeom prst="rect">
            <a:avLst/>
          </a:prstGeom>
          <a:noFill/>
          <a:ln>
            <a:noFill/>
          </a:ln>
        </p:spPr>
        <p:txBody>
          <a:bodyPr anchorCtr="0" anchor="t" bIns="45700" lIns="91425" rIns="91425" tIns="45700">
            <a:noAutofit/>
          </a:bodyPr>
          <a:lstStyle/>
          <a:p>
            <a:pPr indent="-346075" lvl="1" marL="688975" marR="0" rtl="0" algn="l">
              <a:spcBef>
                <a:spcPts val="0"/>
              </a:spcBef>
              <a:spcAft>
                <a:spcPts val="0"/>
              </a:spcAft>
              <a:buClr>
                <a:srgbClr val="AF242B"/>
              </a:buClr>
              <a:buSzPct val="75000"/>
              <a:buFont typeface="Arial"/>
              <a:buAutoNum type="arabicPeriod" startAt="3"/>
            </a:pPr>
            <a:r>
              <a:rPr b="0" baseline="0" i="0" lang="en-US" sz="1400" u="none" cap="none" strike="noStrike">
                <a:solidFill>
                  <a:schemeClr val="dk1"/>
                </a:solidFill>
                <a:latin typeface="Arial"/>
                <a:ea typeface="Arial"/>
                <a:cs typeface="Arial"/>
                <a:sym typeface="Arial"/>
              </a:rPr>
              <a:t>Enter </a:t>
            </a:r>
            <a:r>
              <a:rPr b="1" baseline="0" i="0" lang="en-US" sz="1400" u="none" cap="none" strike="noStrike">
                <a:solidFill>
                  <a:schemeClr val="dk1"/>
                </a:solidFill>
                <a:latin typeface="Arial"/>
                <a:ea typeface="Arial"/>
                <a:cs typeface="Arial"/>
                <a:sym typeface="Arial"/>
              </a:rPr>
              <a:t>Code</a:t>
            </a:r>
            <a:r>
              <a:rPr b="0" baseline="0" i="0" lang="en-US" sz="1400" u="none" cap="none" strike="noStrike">
                <a:solidFill>
                  <a:schemeClr val="dk1"/>
                </a:solidFill>
                <a:latin typeface="Arial"/>
                <a:ea typeface="Arial"/>
                <a:cs typeface="Arial"/>
                <a:sym typeface="Arial"/>
              </a:rPr>
              <a:t> (AASITSAUTO, AASITSMANL, or AASITSALL if creating a rule for an existing rule grouping)</a:t>
            </a:r>
          </a:p>
          <a:p>
            <a:pPr indent="-346075" lvl="1" marL="688975" marR="0" rtl="0" algn="l">
              <a:spcBef>
                <a:spcPts val="1200"/>
              </a:spcBef>
              <a:spcAft>
                <a:spcPts val="0"/>
              </a:spcAft>
              <a:buClr>
                <a:srgbClr val="AF242B"/>
              </a:buClr>
              <a:buSzPct val="75000"/>
              <a:buFont typeface="Arial"/>
              <a:buAutoNum type="arabicPeriod" startAt="3"/>
            </a:pPr>
            <a:r>
              <a:rPr b="0" baseline="0" i="0" lang="en-US" sz="1400" u="none" cap="none" strike="noStrike">
                <a:solidFill>
                  <a:schemeClr val="dk1"/>
                </a:solidFill>
                <a:latin typeface="Arial"/>
                <a:ea typeface="Arial"/>
                <a:cs typeface="Arial"/>
                <a:sym typeface="Arial"/>
              </a:rPr>
              <a:t>Enter </a:t>
            </a:r>
            <a:r>
              <a:rPr b="1" baseline="0" i="0" lang="en-US" sz="1400" u="none" cap="none" strike="noStrike">
                <a:solidFill>
                  <a:schemeClr val="dk1"/>
                </a:solidFill>
                <a:latin typeface="Arial"/>
                <a:ea typeface="Arial"/>
                <a:cs typeface="Arial"/>
                <a:sym typeface="Arial"/>
              </a:rPr>
              <a:t>Priority</a:t>
            </a:r>
            <a:r>
              <a:rPr b="0" baseline="0" i="0" lang="en-US" sz="1400" u="none" cap="none" strike="noStrike">
                <a:solidFill>
                  <a:schemeClr val="dk1"/>
                </a:solidFill>
                <a:latin typeface="Arial"/>
                <a:ea typeface="Arial"/>
                <a:cs typeface="Arial"/>
                <a:sym typeface="Arial"/>
              </a:rPr>
              <a:t>:  determines when the new rule will be run from within the rule grouping</a:t>
            </a:r>
          </a:p>
          <a:p>
            <a:pPr indent="-3175" lvl="2" marL="688975" marR="0" rtl="0" algn="l">
              <a:spcBef>
                <a:spcPts val="1200"/>
              </a:spcBef>
              <a:spcAft>
                <a:spcPts val="0"/>
              </a:spcAft>
              <a:buClr>
                <a:schemeClr val="dk1"/>
              </a:buClr>
              <a:buSzPct val="25000"/>
              <a:buFont typeface="Noto Sans Symbols"/>
              <a:buNone/>
            </a:pPr>
            <a:r>
              <a:rPr b="1" baseline="0" i="1" lang="en-US" sz="1400" u="none" cap="none" strike="noStrike">
                <a:solidFill>
                  <a:schemeClr val="dk1"/>
                </a:solidFill>
                <a:latin typeface="Arial"/>
                <a:ea typeface="Arial"/>
                <a:cs typeface="Arial"/>
                <a:sym typeface="Arial"/>
              </a:rPr>
              <a:t>Note</a:t>
            </a:r>
            <a:r>
              <a:rPr b="1" baseline="0" i="0" lang="en-US" sz="1400" u="none" cap="none" strike="noStrike">
                <a:solidFill>
                  <a:schemeClr val="dk1"/>
                </a:solidFill>
                <a:latin typeface="Arial"/>
                <a:ea typeface="Arial"/>
                <a:cs typeface="Arial"/>
                <a:sym typeface="Arial"/>
              </a:rPr>
              <a:t>:</a:t>
            </a:r>
            <a:r>
              <a:rPr b="0" baseline="0" i="0" lang="en-US" sz="1400" u="none" cap="none" strike="noStrike">
                <a:solidFill>
                  <a:schemeClr val="dk1"/>
                </a:solidFill>
                <a:latin typeface="Arial"/>
                <a:ea typeface="Arial"/>
                <a:cs typeface="Arial"/>
                <a:sym typeface="Arial"/>
              </a:rPr>
              <a:t> </a:t>
            </a:r>
            <a:r>
              <a:rPr b="0" baseline="0" i="1" lang="en-US" sz="1400" u="none" cap="none" strike="noStrike">
                <a:solidFill>
                  <a:schemeClr val="dk1"/>
                </a:solidFill>
                <a:latin typeface="Arial"/>
                <a:ea typeface="Arial"/>
                <a:cs typeface="Arial"/>
                <a:sym typeface="Arial"/>
              </a:rPr>
              <a:t>Combination of Code and Priority must be unique</a:t>
            </a:r>
          </a:p>
          <a:p>
            <a:pPr indent="-346075" lvl="1" marL="688975" marR="0" rtl="0" algn="l">
              <a:spcBef>
                <a:spcPts val="1200"/>
              </a:spcBef>
              <a:spcAft>
                <a:spcPts val="600"/>
              </a:spcAft>
              <a:buClr>
                <a:srgbClr val="AF242B"/>
              </a:buClr>
              <a:buSzPct val="75000"/>
              <a:buFont typeface="Arial"/>
              <a:buAutoNum type="arabicPeriod" startAt="3"/>
            </a:pPr>
            <a:r>
              <a:rPr b="0" baseline="0" i="0" lang="en-US" sz="1400" u="none" cap="none" strike="noStrike">
                <a:solidFill>
                  <a:schemeClr val="dk1"/>
                </a:solidFill>
                <a:latin typeface="Arial"/>
                <a:ea typeface="Arial"/>
                <a:cs typeface="Arial"/>
                <a:sym typeface="Arial"/>
              </a:rPr>
              <a:t>Enter </a:t>
            </a:r>
            <a:r>
              <a:rPr b="1" baseline="0" i="0" lang="en-US" sz="1400" u="none" cap="none" strike="noStrike">
                <a:solidFill>
                  <a:schemeClr val="dk1"/>
                </a:solidFill>
                <a:latin typeface="Arial"/>
                <a:ea typeface="Arial"/>
                <a:cs typeface="Arial"/>
                <a:sym typeface="Arial"/>
              </a:rPr>
              <a:t>Name</a:t>
            </a:r>
          </a:p>
        </p:txBody>
      </p:sp>
      <p:sp>
        <p:nvSpPr>
          <p:cNvPr id="692" name="Shape 692"/>
          <p:cNvSpPr/>
          <p:nvPr/>
        </p:nvSpPr>
        <p:spPr>
          <a:xfrm>
            <a:off x="7718960" y="6008914"/>
            <a:ext cx="1294410" cy="748146"/>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693" name="Shape 693"/>
          <p:cNvSpPr txBox="1"/>
          <p:nvPr/>
        </p:nvSpPr>
        <p:spPr>
          <a:xfrm>
            <a:off x="538389" y="5199992"/>
            <a:ext cx="8605610" cy="1492716"/>
          </a:xfrm>
          <a:prstGeom prst="rect">
            <a:avLst/>
          </a:prstGeom>
          <a:noFill/>
          <a:ln>
            <a:noFill/>
          </a:ln>
        </p:spPr>
        <p:txBody>
          <a:bodyPr anchorCtr="0" anchor="t" bIns="45700" lIns="91425" rIns="91425" tIns="45700">
            <a:noAutofit/>
          </a:bodyPr>
          <a:lstStyle/>
          <a:p>
            <a:pPr indent="0" lvl="1" marL="0" marR="0" rtl="0" algn="l">
              <a:spcBef>
                <a:spcPts val="0"/>
              </a:spcBef>
              <a:spcAft>
                <a:spcPts val="0"/>
              </a:spcAft>
              <a:buClr>
                <a:schemeClr val="dk1"/>
              </a:buClr>
              <a:buSzPct val="25000"/>
              <a:buFont typeface="Noto Sans Symbols"/>
              <a:buNone/>
            </a:pPr>
            <a:r>
              <a:rPr b="1" baseline="0" i="1" lang="en-US" sz="1400" u="none" cap="none" strike="noStrike">
                <a:solidFill>
                  <a:schemeClr val="dk1"/>
                </a:solidFill>
                <a:latin typeface="Arial"/>
                <a:ea typeface="Arial"/>
                <a:cs typeface="Arial"/>
                <a:sym typeface="Arial"/>
              </a:rPr>
              <a:t>Note</a:t>
            </a:r>
            <a:r>
              <a:rPr b="1" baseline="0" i="0" lang="en-US" sz="1400" u="none" cap="none" strike="noStrike">
                <a:solidFill>
                  <a:schemeClr val="dk1"/>
                </a:solidFill>
                <a:latin typeface="Arial"/>
                <a:ea typeface="Arial"/>
                <a:cs typeface="Arial"/>
                <a:sym typeface="Arial"/>
              </a:rPr>
              <a:t>: </a:t>
            </a:r>
            <a:r>
              <a:rPr b="0" baseline="0" i="1" lang="en-US" sz="1400" u="none" cap="none" strike="noStrike">
                <a:solidFill>
                  <a:schemeClr val="dk1"/>
                </a:solidFill>
                <a:latin typeface="Arial"/>
                <a:ea typeface="Arial"/>
                <a:cs typeface="Arial"/>
                <a:sym typeface="Arial"/>
              </a:rPr>
              <a:t>The</a:t>
            </a:r>
            <a:r>
              <a:rPr b="1" baseline="0" i="0" lang="en-US" sz="1400" u="none" cap="none" strike="noStrike">
                <a:solidFill>
                  <a:schemeClr val="dk1"/>
                </a:solidFill>
                <a:latin typeface="Arial"/>
                <a:ea typeface="Arial"/>
                <a:cs typeface="Arial"/>
                <a:sym typeface="Arial"/>
              </a:rPr>
              <a:t> </a:t>
            </a:r>
            <a:r>
              <a:rPr b="0" baseline="0" i="1" lang="en-US" sz="1400" u="none" cap="none" strike="noStrike">
                <a:solidFill>
                  <a:schemeClr val="dk1"/>
                </a:solidFill>
                <a:latin typeface="Arial"/>
                <a:ea typeface="Arial"/>
                <a:cs typeface="Arial"/>
                <a:sym typeface="Arial"/>
              </a:rPr>
              <a:t>BAAR crosswalk rule “Crosswalk Priority” field has been configured with 10 digit gaps from one rule to the next so that additional rules can be created and inserted in the correct order without having to re-number all subsequent rules in that grouping</a:t>
            </a:r>
          </a:p>
          <a:p>
            <a:pPr indent="0" lvl="1" marL="0" marR="0" rtl="0" algn="l">
              <a:spcBef>
                <a:spcPts val="0"/>
              </a:spcBef>
              <a:spcAft>
                <a:spcPts val="0"/>
              </a:spcAft>
              <a:buClr>
                <a:schemeClr val="dk1"/>
              </a:buClr>
              <a:buFont typeface="Noto Sans Symbols"/>
              <a:buNone/>
            </a:pPr>
            <a:r>
              <a:t/>
            </a:r>
            <a:endParaRPr b="0" baseline="0" i="1" sz="700" u="none" cap="none" strike="noStrike">
              <a:solidFill>
                <a:schemeClr val="dk1"/>
              </a:solidFill>
              <a:latin typeface="Arial"/>
              <a:ea typeface="Arial"/>
              <a:cs typeface="Arial"/>
              <a:sym typeface="Arial"/>
            </a:endParaRPr>
          </a:p>
          <a:p>
            <a:pPr indent="0" lvl="1" marL="0" marR="0" rtl="0" algn="l">
              <a:spcBef>
                <a:spcPts val="0"/>
              </a:spcBef>
              <a:spcAft>
                <a:spcPts val="0"/>
              </a:spcAft>
              <a:buClr>
                <a:schemeClr val="dk1"/>
              </a:buClr>
              <a:buSzPct val="25000"/>
              <a:buFont typeface="Noto Sans Symbols"/>
              <a:buNone/>
            </a:pPr>
            <a:r>
              <a:rPr b="1" baseline="0" i="1" lang="en-US" sz="1400" u="none" cap="none" strike="noStrike">
                <a:solidFill>
                  <a:schemeClr val="dk1"/>
                </a:solidFill>
                <a:latin typeface="Arial"/>
                <a:ea typeface="Arial"/>
                <a:cs typeface="Arial"/>
                <a:sym typeface="Arial"/>
              </a:rPr>
              <a:t>Note:</a:t>
            </a:r>
            <a:r>
              <a:rPr b="0" baseline="0" i="1" lang="en-US" sz="1400" u="none" cap="none" strike="noStrike">
                <a:solidFill>
                  <a:schemeClr val="dk1"/>
                </a:solidFill>
                <a:latin typeface="Arial"/>
                <a:ea typeface="Arial"/>
                <a:cs typeface="Arial"/>
                <a:sym typeface="Arial"/>
              </a:rPr>
              <a:t> If required to create a new or update an existing crosswalk rule, review the current rule structure of the other rules that fall within the same rule grouping so as to ensure the new/updated rule will work correctly within the greater rule grouping</a:t>
            </a:r>
          </a:p>
        </p:txBody>
      </p:sp>
      <p:pic>
        <p:nvPicPr>
          <p:cNvPr id="694" name="Shape 694"/>
          <p:cNvPicPr preferRelativeResize="0"/>
          <p:nvPr/>
        </p:nvPicPr>
        <p:blipFill rotWithShape="1">
          <a:blip r:embed="rId3">
            <a:alphaModFix/>
          </a:blip>
          <a:srcRect b="0" l="0" r="0" t="0"/>
          <a:stretch/>
        </p:blipFill>
        <p:spPr>
          <a:xfrm>
            <a:off x="4192903" y="1862024"/>
            <a:ext cx="4458322" cy="2972214"/>
          </a:xfrm>
          <a:prstGeom prst="rect">
            <a:avLst/>
          </a:prstGeom>
          <a:noFill/>
          <a:ln>
            <a:noFill/>
          </a:ln>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8" name="Shape 698"/>
        <p:cNvGrpSpPr/>
        <p:nvPr/>
      </p:nvGrpSpPr>
      <p:grpSpPr>
        <a:xfrm>
          <a:off x="0" y="0"/>
          <a:ext cx="0" cy="0"/>
          <a:chOff x="0" y="0"/>
          <a:chExt cx="0" cy="0"/>
        </a:xfrm>
      </p:grpSpPr>
      <p:sp>
        <p:nvSpPr>
          <p:cNvPr id="699" name="Shape 699"/>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Creating a New Detail Billing Crosswalk (cont.)</a:t>
            </a:r>
          </a:p>
        </p:txBody>
      </p:sp>
      <p:sp>
        <p:nvSpPr>
          <p:cNvPr id="700" name="Shape 700"/>
          <p:cNvSpPr txBox="1"/>
          <p:nvPr>
            <p:ph idx="1" type="body"/>
          </p:nvPr>
        </p:nvSpPr>
        <p:spPr>
          <a:xfrm>
            <a:off x="350837" y="1093787"/>
            <a:ext cx="4149242" cy="5605462"/>
          </a:xfrm>
          <a:prstGeom prst="rect">
            <a:avLst/>
          </a:prstGeom>
          <a:noFill/>
          <a:ln>
            <a:noFill/>
          </a:ln>
        </p:spPr>
        <p:txBody>
          <a:bodyPr anchorCtr="0" anchor="t" bIns="45700" lIns="91425" rIns="91425" tIns="45700">
            <a:noAutofit/>
          </a:bodyPr>
          <a:lstStyle/>
          <a:p>
            <a:pPr indent="-233363" lvl="0" marL="233363"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New Crosswalk rule:</a:t>
            </a:r>
          </a:p>
          <a:p>
            <a:pPr indent="-317500" lvl="1" marL="688975" marR="0" rtl="0" algn="l">
              <a:spcBef>
                <a:spcPts val="120"/>
              </a:spcBef>
              <a:spcAft>
                <a:spcPts val="0"/>
              </a:spcAft>
              <a:buClr>
                <a:srgbClr val="AF242B"/>
              </a:buClr>
              <a:buFont typeface="Arial"/>
              <a:buNone/>
            </a:pPr>
            <a:r>
              <a:t/>
            </a:r>
            <a:endParaRPr b="0" baseline="0" i="0" sz="600" u="none" cap="none" strike="noStrike">
              <a:solidFill>
                <a:schemeClr val="dk1"/>
              </a:solidFill>
              <a:latin typeface="Arial"/>
              <a:ea typeface="Arial"/>
              <a:cs typeface="Arial"/>
              <a:sym typeface="Arial"/>
            </a:endParaRPr>
          </a:p>
          <a:p>
            <a:pPr indent="-346075" lvl="1" marL="688975" marR="0" rtl="0" algn="l">
              <a:spcBef>
                <a:spcPts val="280"/>
              </a:spcBef>
              <a:spcAft>
                <a:spcPts val="0"/>
              </a:spcAft>
              <a:buClr>
                <a:srgbClr val="AF242B"/>
              </a:buClr>
              <a:buSzPct val="75000"/>
              <a:buFont typeface="Arial"/>
              <a:buAutoNum type="arabicPeriod" startAt="6"/>
            </a:pPr>
            <a:r>
              <a:rPr b="0" baseline="0" i="0" lang="en-US" sz="1400" u="none" cap="none" strike="noStrike">
                <a:solidFill>
                  <a:schemeClr val="dk1"/>
                </a:solidFill>
                <a:latin typeface="Arial"/>
                <a:ea typeface="Arial"/>
                <a:cs typeface="Arial"/>
                <a:sym typeface="Arial"/>
              </a:rPr>
              <a:t>In the </a:t>
            </a:r>
            <a:r>
              <a:rPr b="0" baseline="0" i="0" lang="en-US" sz="1400" u="sng" cap="none" strike="noStrike">
                <a:solidFill>
                  <a:schemeClr val="dk1"/>
                </a:solidFill>
                <a:latin typeface="Arial"/>
                <a:ea typeface="Arial"/>
                <a:cs typeface="Arial"/>
                <a:sym typeface="Arial"/>
              </a:rPr>
              <a:t>Crosswalk Elements Section</a:t>
            </a:r>
            <a:r>
              <a:rPr b="0" baseline="0" i="0" lang="en-US" sz="1400" u="none" cap="none" strike="noStrike">
                <a:solidFill>
                  <a:schemeClr val="dk1"/>
                </a:solidFill>
                <a:latin typeface="Arial"/>
                <a:ea typeface="Arial"/>
                <a:cs typeface="Arial"/>
                <a:sym typeface="Arial"/>
              </a:rPr>
              <a:t>, enter:</a:t>
            </a:r>
          </a:p>
          <a:p>
            <a:pPr indent="-282575" lvl="2" marL="1035050" marR="0" rtl="0" algn="l">
              <a:spcBef>
                <a:spcPts val="280"/>
              </a:spcBef>
              <a:spcAft>
                <a:spcPts val="0"/>
              </a:spcAft>
              <a:buClr>
                <a:srgbClr val="AF242B"/>
              </a:buClr>
              <a:buFont typeface="Arial"/>
              <a:buNone/>
            </a:pPr>
            <a:r>
              <a:t/>
            </a:r>
            <a:endParaRPr b="0" baseline="0" i="0" sz="1400" u="none" cap="none" strike="noStrike">
              <a:solidFill>
                <a:schemeClr val="dk1"/>
              </a:solidFill>
              <a:latin typeface="Arial"/>
              <a:ea typeface="Arial"/>
              <a:cs typeface="Arial"/>
              <a:sym typeface="Arial"/>
            </a:endParaRPr>
          </a:p>
          <a:p>
            <a:pPr indent="-349250" lvl="2" marL="1035050" marR="0" rtl="0" algn="l">
              <a:spcBef>
                <a:spcPts val="280"/>
              </a:spcBef>
              <a:spcAft>
                <a:spcPts val="0"/>
              </a:spcAft>
              <a:buClr>
                <a:srgbClr val="AF242B"/>
              </a:buClr>
              <a:buSzPct val="75000"/>
              <a:buFont typeface="Arial"/>
              <a:buAutoNum type="alphaLcPeriod"/>
            </a:pPr>
            <a:r>
              <a:rPr b="1" baseline="0" i="0" lang="en-US" sz="1400" u="none" cap="none" strike="noStrike">
                <a:solidFill>
                  <a:schemeClr val="dk1"/>
                </a:solidFill>
                <a:latin typeface="Arial"/>
                <a:ea typeface="Arial"/>
                <a:cs typeface="Arial"/>
                <a:sym typeface="Arial"/>
              </a:rPr>
              <a:t>Apply Imported Value:</a:t>
            </a:r>
            <a:r>
              <a:rPr b="0" baseline="0" i="0" lang="en-US" sz="1400" u="none" cap="none" strike="noStrike">
                <a:solidFill>
                  <a:schemeClr val="dk1"/>
                </a:solidFill>
                <a:latin typeface="Arial"/>
                <a:ea typeface="Arial"/>
                <a:cs typeface="Arial"/>
                <a:sym typeface="Arial"/>
              </a:rPr>
              <a:t>  If selected, rule will directly transfer the value of the From field to the To field</a:t>
            </a:r>
          </a:p>
          <a:p>
            <a:pPr indent="-349250" lvl="2" marL="1035050" marR="0" rtl="0" algn="l">
              <a:spcBef>
                <a:spcPts val="280"/>
              </a:spcBef>
              <a:spcAft>
                <a:spcPts val="0"/>
              </a:spcAft>
              <a:buClr>
                <a:srgbClr val="AF242B"/>
              </a:buClr>
              <a:buSzPct val="25000"/>
              <a:buFont typeface="Noto Sans Symbols"/>
              <a:buNone/>
            </a:pPr>
            <a:r>
              <a:rPr b="0" baseline="0" i="0" lang="en-US" sz="1400" u="none" cap="none" strike="noStrike">
                <a:solidFill>
                  <a:schemeClr val="dk1"/>
                </a:solidFill>
                <a:latin typeface="Arial"/>
                <a:ea typeface="Arial"/>
                <a:cs typeface="Arial"/>
                <a:sym typeface="Arial"/>
              </a:rPr>
              <a:t>	</a:t>
            </a:r>
            <a:r>
              <a:rPr b="1" baseline="0" i="1" lang="en-US" sz="1400" u="none" cap="none" strike="noStrike">
                <a:solidFill>
                  <a:schemeClr val="dk1"/>
                </a:solidFill>
                <a:latin typeface="Arial"/>
                <a:ea typeface="Arial"/>
                <a:cs typeface="Arial"/>
                <a:sym typeface="Arial"/>
              </a:rPr>
              <a:t>Note</a:t>
            </a:r>
            <a:r>
              <a:rPr b="1" baseline="0" i="0" lang="en-US" sz="1400" u="none" cap="none" strike="noStrike">
                <a:solidFill>
                  <a:schemeClr val="dk1"/>
                </a:solidFill>
                <a:latin typeface="Arial"/>
                <a:ea typeface="Arial"/>
                <a:cs typeface="Arial"/>
                <a:sym typeface="Arial"/>
              </a:rPr>
              <a:t>:</a:t>
            </a:r>
            <a:r>
              <a:rPr b="0" baseline="0" i="0" lang="en-US" sz="1400" u="none" cap="none" strike="noStrike">
                <a:solidFill>
                  <a:schemeClr val="dk1"/>
                </a:solidFill>
                <a:latin typeface="Arial"/>
                <a:ea typeface="Arial"/>
                <a:cs typeface="Arial"/>
                <a:sym typeface="Arial"/>
              </a:rPr>
              <a:t> </a:t>
            </a:r>
            <a:r>
              <a:rPr b="0" baseline="0" i="1" lang="en-US" sz="1400" u="none" cap="none" strike="noStrike">
                <a:solidFill>
                  <a:schemeClr val="dk1"/>
                </a:solidFill>
                <a:latin typeface="Arial"/>
                <a:ea typeface="Arial"/>
                <a:cs typeface="Arial"/>
                <a:sym typeface="Arial"/>
              </a:rPr>
              <a:t>If selected, only From Field 1 can be specified and From Fields 2-10 are disabled</a:t>
            </a:r>
          </a:p>
          <a:p>
            <a:pPr indent="-301625" lvl="2" marL="1035050" marR="0" rtl="0" algn="l">
              <a:spcBef>
                <a:spcPts val="200"/>
              </a:spcBef>
              <a:spcAft>
                <a:spcPts val="0"/>
              </a:spcAft>
              <a:buClr>
                <a:srgbClr val="AF242B"/>
              </a:buClr>
              <a:buFont typeface="Arial"/>
              <a:buNone/>
            </a:pPr>
            <a:r>
              <a:t/>
            </a:r>
            <a:endParaRPr b="0" baseline="0" i="0" sz="1000" u="none" cap="none" strike="noStrike">
              <a:solidFill>
                <a:schemeClr val="dk1"/>
              </a:solidFill>
              <a:latin typeface="Arial"/>
              <a:ea typeface="Arial"/>
              <a:cs typeface="Arial"/>
              <a:sym typeface="Arial"/>
            </a:endParaRPr>
          </a:p>
          <a:p>
            <a:pPr indent="-349250" lvl="2" marL="1035050" marR="0" rtl="0" algn="l">
              <a:spcBef>
                <a:spcPts val="280"/>
              </a:spcBef>
              <a:spcAft>
                <a:spcPts val="0"/>
              </a:spcAft>
              <a:buClr>
                <a:srgbClr val="AF242B"/>
              </a:buClr>
              <a:buSzPct val="75000"/>
              <a:buFont typeface="Arial"/>
              <a:buAutoNum type="alphaLcPeriod" startAt="2"/>
            </a:pPr>
            <a:r>
              <a:rPr b="1" baseline="0" i="0" lang="en-US" sz="1400" u="none" cap="none" strike="noStrike">
                <a:solidFill>
                  <a:schemeClr val="dk1"/>
                </a:solidFill>
                <a:latin typeface="Arial"/>
                <a:ea typeface="Arial"/>
                <a:cs typeface="Arial"/>
                <a:sym typeface="Arial"/>
              </a:rPr>
              <a:t>From Field 1-10:</a:t>
            </a:r>
            <a:r>
              <a:rPr b="0" baseline="0" i="0" lang="en-US" sz="1400" u="none" cap="none" strike="noStrike">
                <a:solidFill>
                  <a:schemeClr val="dk1"/>
                </a:solidFill>
                <a:latin typeface="Arial"/>
                <a:ea typeface="Arial"/>
                <a:cs typeface="Arial"/>
                <a:sym typeface="Arial"/>
              </a:rPr>
              <a:t>  Specify from each dropdown the field </a:t>
            </a:r>
            <a:r>
              <a:rPr b="0" baseline="0" i="0" lang="en-US" sz="1400" u="sng" cap="none" strike="noStrike">
                <a:solidFill>
                  <a:schemeClr val="dk1"/>
                </a:solidFill>
                <a:latin typeface="Arial"/>
                <a:ea typeface="Arial"/>
                <a:cs typeface="Arial"/>
                <a:sym typeface="Arial"/>
              </a:rPr>
              <a:t>from</a:t>
            </a:r>
            <a:r>
              <a:rPr b="0" baseline="0" i="0" lang="en-US" sz="1400" u="none" cap="none" strike="noStrike">
                <a:solidFill>
                  <a:schemeClr val="dk1"/>
                </a:solidFill>
                <a:latin typeface="Arial"/>
                <a:ea typeface="Arial"/>
                <a:cs typeface="Arial"/>
                <a:sym typeface="Arial"/>
              </a:rPr>
              <a:t> which values should be crosswalked</a:t>
            </a:r>
          </a:p>
          <a:p>
            <a:pPr indent="-301625" lvl="2" marL="1035050" marR="0" rtl="0" algn="l">
              <a:spcBef>
                <a:spcPts val="200"/>
              </a:spcBef>
              <a:spcAft>
                <a:spcPts val="0"/>
              </a:spcAft>
              <a:buClr>
                <a:srgbClr val="AF242B"/>
              </a:buClr>
              <a:buFont typeface="Arial"/>
              <a:buNone/>
            </a:pPr>
            <a:r>
              <a:t/>
            </a:r>
            <a:endParaRPr b="0" baseline="0" i="0" sz="1000" u="none" cap="none" strike="noStrike">
              <a:solidFill>
                <a:schemeClr val="dk1"/>
              </a:solidFill>
              <a:latin typeface="Arial"/>
              <a:ea typeface="Arial"/>
              <a:cs typeface="Arial"/>
              <a:sym typeface="Arial"/>
            </a:endParaRPr>
          </a:p>
          <a:p>
            <a:pPr indent="-349250" lvl="2" marL="1035050" marR="0" rtl="0" algn="l">
              <a:spcBef>
                <a:spcPts val="280"/>
              </a:spcBef>
              <a:spcAft>
                <a:spcPts val="0"/>
              </a:spcAft>
              <a:buClr>
                <a:srgbClr val="AF242B"/>
              </a:buClr>
              <a:buSzPct val="75000"/>
              <a:buFont typeface="Arial"/>
              <a:buAutoNum type="alphaLcPeriod" startAt="2"/>
            </a:pPr>
            <a:r>
              <a:rPr b="1" baseline="0" i="0" lang="en-US" sz="1400" u="none" cap="none" strike="noStrike">
                <a:solidFill>
                  <a:schemeClr val="dk1"/>
                </a:solidFill>
                <a:latin typeface="Arial"/>
                <a:ea typeface="Arial"/>
                <a:cs typeface="Arial"/>
                <a:sym typeface="Arial"/>
              </a:rPr>
              <a:t>To Field 1-10:</a:t>
            </a:r>
            <a:r>
              <a:rPr b="0" baseline="0" i="0" lang="en-US" sz="1400" u="none" cap="none" strike="noStrike">
                <a:solidFill>
                  <a:schemeClr val="dk1"/>
                </a:solidFill>
                <a:latin typeface="Arial"/>
                <a:ea typeface="Arial"/>
                <a:cs typeface="Arial"/>
                <a:sym typeface="Arial"/>
              </a:rPr>
              <a:t>   Specify from each dropdown the field </a:t>
            </a:r>
            <a:r>
              <a:rPr b="0" baseline="0" i="0" lang="en-US" sz="1400" u="sng" cap="none" strike="noStrike">
                <a:solidFill>
                  <a:schemeClr val="dk1"/>
                </a:solidFill>
                <a:latin typeface="Arial"/>
                <a:ea typeface="Arial"/>
                <a:cs typeface="Arial"/>
                <a:sym typeface="Arial"/>
              </a:rPr>
              <a:t>to</a:t>
            </a:r>
            <a:r>
              <a:rPr b="0" baseline="0" i="0" lang="en-US" sz="1400" u="none" cap="none" strike="noStrike">
                <a:solidFill>
                  <a:schemeClr val="dk1"/>
                </a:solidFill>
                <a:latin typeface="Arial"/>
                <a:ea typeface="Arial"/>
                <a:cs typeface="Arial"/>
                <a:sym typeface="Arial"/>
              </a:rPr>
              <a:t> which values should be crosswalked</a:t>
            </a:r>
          </a:p>
          <a:p>
            <a:pPr indent="-279400" lvl="1" marL="688975" marR="0" rtl="0" algn="l">
              <a:spcBef>
                <a:spcPts val="280"/>
              </a:spcBef>
              <a:spcAft>
                <a:spcPts val="0"/>
              </a:spcAft>
              <a:buClr>
                <a:srgbClr val="AF242B"/>
              </a:buClr>
              <a:buFont typeface="Arial"/>
              <a:buNone/>
            </a:pPr>
            <a:r>
              <a:t/>
            </a:r>
            <a:endParaRPr b="0" baseline="0" i="0" sz="1400" u="none" cap="none" strike="noStrike">
              <a:solidFill>
                <a:schemeClr val="dk1"/>
              </a:solidFill>
              <a:latin typeface="Arial"/>
              <a:ea typeface="Arial"/>
              <a:cs typeface="Arial"/>
              <a:sym typeface="Arial"/>
            </a:endParaRPr>
          </a:p>
          <a:p>
            <a:pPr indent="-346075" lvl="1" marL="688975" marR="0" rtl="0" algn="l">
              <a:spcBef>
                <a:spcPts val="280"/>
              </a:spcBef>
              <a:spcAft>
                <a:spcPts val="0"/>
              </a:spcAft>
              <a:buClr>
                <a:srgbClr val="AF242B"/>
              </a:buClr>
              <a:buSzPct val="75000"/>
              <a:buFont typeface="Arial"/>
              <a:buAutoNum type="arabicPeriod" startAt="7"/>
            </a:pPr>
            <a:r>
              <a:rPr b="0" baseline="0" i="0" lang="en-US" sz="1400" u="none" cap="none" strike="noStrike">
                <a:solidFill>
                  <a:schemeClr val="dk1"/>
                </a:solidFill>
                <a:latin typeface="Arial"/>
                <a:ea typeface="Arial"/>
                <a:cs typeface="Arial"/>
                <a:sym typeface="Arial"/>
              </a:rPr>
              <a:t>Description:  enter a detailed description identifying the purpose of the crosswalk rule</a:t>
            </a:r>
          </a:p>
        </p:txBody>
      </p:sp>
      <p:sp>
        <p:nvSpPr>
          <p:cNvPr id="701" name="Shape 701"/>
          <p:cNvSpPr txBox="1"/>
          <p:nvPr>
            <p:ph idx="11" type="ftr"/>
          </p:nvPr>
        </p:nvSpPr>
        <p:spPr>
          <a:xfrm>
            <a:off x="29845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02" name="Shape 70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703" name="Shape 703"/>
          <p:cNvPicPr preferRelativeResize="0"/>
          <p:nvPr/>
        </p:nvPicPr>
        <p:blipFill rotWithShape="1">
          <a:blip r:embed="rId3">
            <a:alphaModFix/>
          </a:blip>
          <a:srcRect b="8312" l="2159" r="52278" t="8648"/>
          <a:stretch/>
        </p:blipFill>
        <p:spPr>
          <a:xfrm>
            <a:off x="5311737" y="1127049"/>
            <a:ext cx="3670593" cy="4993001"/>
          </a:xfrm>
          <a:prstGeom prst="rect">
            <a:avLst/>
          </a:prstGeom>
          <a:noFill/>
          <a:ln>
            <a:noFill/>
          </a:ln>
        </p:spPr>
      </p:pic>
      <p:pic>
        <p:nvPicPr>
          <p:cNvPr id="704" name="Shape 704"/>
          <p:cNvPicPr preferRelativeResize="0"/>
          <p:nvPr/>
        </p:nvPicPr>
        <p:blipFill rotWithShape="1">
          <a:blip r:embed="rId4">
            <a:alphaModFix/>
          </a:blip>
          <a:srcRect b="0" l="0" r="0" t="0"/>
          <a:stretch/>
        </p:blipFill>
        <p:spPr>
          <a:xfrm>
            <a:off x="5355771" y="5886787"/>
            <a:ext cx="3635112" cy="910706"/>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9" name="Shape 709"/>
        <p:cNvGrpSpPr/>
        <p:nvPr/>
      </p:nvGrpSpPr>
      <p:grpSpPr>
        <a:xfrm>
          <a:off x="0" y="0"/>
          <a:ext cx="0" cy="0"/>
          <a:chOff x="0" y="0"/>
          <a:chExt cx="0" cy="0"/>
        </a:xfrm>
      </p:grpSpPr>
      <p:sp>
        <p:nvSpPr>
          <p:cNvPr id="710" name="Shape 710"/>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Creating a New Detail Billing Crosswalk (cont.)</a:t>
            </a:r>
          </a:p>
        </p:txBody>
      </p:sp>
      <p:sp>
        <p:nvSpPr>
          <p:cNvPr id="711" name="Shape 711"/>
          <p:cNvSpPr txBox="1"/>
          <p:nvPr>
            <p:ph idx="1" type="body"/>
          </p:nvPr>
        </p:nvSpPr>
        <p:spPr>
          <a:xfrm>
            <a:off x="350837" y="1195754"/>
            <a:ext cx="8261534" cy="5503495"/>
          </a:xfrm>
          <a:prstGeom prst="rect">
            <a:avLst/>
          </a:prstGeom>
          <a:noFill/>
          <a:ln>
            <a:noFill/>
          </a:ln>
        </p:spPr>
        <p:txBody>
          <a:bodyPr anchorCtr="0" anchor="t" bIns="45700" lIns="91425" rIns="91425" tIns="45700">
            <a:noAutofit/>
          </a:bodyPr>
          <a:lstStyle/>
          <a:p>
            <a:pPr indent="-233363" lvl="0" marL="233363" marR="0" rtl="0" algn="l">
              <a:spcBef>
                <a:spcPts val="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New Crosswalk rule:</a:t>
            </a:r>
          </a:p>
          <a:p>
            <a:pPr indent="-312737" lvl="1" marL="688975" marR="0" rtl="0" algn="l">
              <a:spcBef>
                <a:spcPts val="140"/>
              </a:spcBef>
              <a:spcAft>
                <a:spcPts val="0"/>
              </a:spcAft>
              <a:buClr>
                <a:srgbClr val="AF242B"/>
              </a:buClr>
              <a:buFont typeface="Arial"/>
              <a:buNone/>
            </a:pPr>
            <a:r>
              <a:t/>
            </a:r>
            <a:endParaRPr b="0" baseline="0" i="0" sz="700" u="none" cap="none" strike="noStrike">
              <a:solidFill>
                <a:schemeClr val="dk1"/>
              </a:solidFill>
              <a:latin typeface="Arial"/>
              <a:ea typeface="Arial"/>
              <a:cs typeface="Arial"/>
              <a:sym typeface="Arial"/>
            </a:endParaRPr>
          </a:p>
          <a:p>
            <a:pPr indent="-346075" lvl="1" marL="688975" marR="0" rtl="0" algn="l">
              <a:spcBef>
                <a:spcPts val="320"/>
              </a:spcBef>
              <a:spcAft>
                <a:spcPts val="0"/>
              </a:spcAft>
              <a:buClr>
                <a:srgbClr val="AF242B"/>
              </a:buClr>
              <a:buSzPct val="75000"/>
              <a:buFont typeface="Arial"/>
              <a:buAutoNum type="arabicPeriod" startAt="8"/>
            </a:pPr>
            <a:r>
              <a:rPr b="0" baseline="0" i="0" lang="en-US" sz="1600" u="none" cap="none" strike="noStrike">
                <a:solidFill>
                  <a:schemeClr val="dk1"/>
                </a:solidFill>
                <a:latin typeface="Arial"/>
                <a:ea typeface="Arial"/>
                <a:cs typeface="Arial"/>
                <a:sym typeface="Arial"/>
              </a:rPr>
              <a:t>Select the </a:t>
            </a:r>
            <a:r>
              <a:rPr b="1" baseline="0" i="0" lang="en-US" sz="1600" u="none" cap="none" strike="noStrike">
                <a:solidFill>
                  <a:schemeClr val="dk1"/>
                </a:solidFill>
                <a:latin typeface="Arial"/>
                <a:ea typeface="Arial"/>
                <a:cs typeface="Arial"/>
                <a:sym typeface="Arial"/>
              </a:rPr>
              <a:t>Detail Billing Crosswalk Data Search</a:t>
            </a:r>
            <a:r>
              <a:rPr b="0" baseline="0" i="0" lang="en-US" sz="1600" u="none" cap="none" strike="noStrike">
                <a:solidFill>
                  <a:schemeClr val="dk1"/>
                </a:solidFill>
                <a:latin typeface="Arial"/>
                <a:ea typeface="Arial"/>
                <a:cs typeface="Arial"/>
                <a:sym typeface="Arial"/>
              </a:rPr>
              <a:t> tab</a:t>
            </a:r>
          </a:p>
          <a:p>
            <a:pPr indent="-296068" lvl="1" marL="688975" marR="0" rtl="0" algn="l">
              <a:spcBef>
                <a:spcPts val="210"/>
              </a:spcBef>
              <a:spcAft>
                <a:spcPts val="0"/>
              </a:spcAft>
              <a:buClr>
                <a:srgbClr val="AF242B"/>
              </a:buClr>
              <a:buFont typeface="Arial"/>
              <a:buNone/>
            </a:pPr>
            <a:r>
              <a:t/>
            </a:r>
            <a:endParaRPr b="0" baseline="0" i="0" sz="1050" u="none" cap="none" strike="noStrike">
              <a:solidFill>
                <a:schemeClr val="dk1"/>
              </a:solidFill>
              <a:latin typeface="Arial"/>
              <a:ea typeface="Arial"/>
              <a:cs typeface="Arial"/>
              <a:sym typeface="Arial"/>
            </a:endParaRPr>
          </a:p>
          <a:p>
            <a:pPr indent="-349250" lvl="2" marL="1035050" marR="0" rtl="0" algn="l">
              <a:spcBef>
                <a:spcPts val="320"/>
              </a:spcBef>
              <a:spcAft>
                <a:spcPts val="0"/>
              </a:spcAft>
              <a:buClr>
                <a:srgbClr val="AF242B"/>
              </a:buClr>
              <a:buSzPct val="75000"/>
              <a:buFont typeface="Arial"/>
              <a:buAutoNum type="alphaLcPeriod"/>
            </a:pPr>
            <a:r>
              <a:rPr b="0" baseline="0" i="0" lang="en-US" sz="1600" u="none" cap="none" strike="noStrike">
                <a:solidFill>
                  <a:schemeClr val="dk1"/>
                </a:solidFill>
                <a:latin typeface="Arial"/>
                <a:ea typeface="Arial"/>
                <a:cs typeface="Arial"/>
                <a:sym typeface="Arial"/>
              </a:rPr>
              <a:t>The system will dynamically generate the necessary sections based on the items entered in the Crosswalk Elements section in step 6.</a:t>
            </a:r>
          </a:p>
          <a:p>
            <a:pPr indent="-296068" lvl="1" marL="688975" marR="0" rtl="0" algn="l">
              <a:spcBef>
                <a:spcPts val="210"/>
              </a:spcBef>
              <a:spcAft>
                <a:spcPts val="0"/>
              </a:spcAft>
              <a:buClr>
                <a:srgbClr val="AF242B"/>
              </a:buClr>
              <a:buFont typeface="Arial"/>
              <a:buNone/>
            </a:pPr>
            <a:r>
              <a:t/>
            </a:r>
            <a:endParaRPr b="0" baseline="0" i="0" sz="1050" u="none" cap="none" strike="noStrike">
              <a:solidFill>
                <a:schemeClr val="dk1"/>
              </a:solidFill>
              <a:latin typeface="Arial"/>
              <a:ea typeface="Arial"/>
              <a:cs typeface="Arial"/>
              <a:sym typeface="Arial"/>
            </a:endParaRPr>
          </a:p>
          <a:p>
            <a:pPr indent="-3175" lvl="1" marL="346075" marR="0" rtl="0" algn="l">
              <a:spcBef>
                <a:spcPts val="220"/>
              </a:spcBef>
              <a:spcAft>
                <a:spcPts val="0"/>
              </a:spcAft>
              <a:buClr>
                <a:srgbClr val="AF242B"/>
              </a:buClr>
              <a:buFont typeface="Noto Sans Symbols"/>
              <a:buNone/>
            </a:pPr>
            <a:r>
              <a:t/>
            </a:r>
            <a:endParaRPr b="1" baseline="0" i="0" sz="1100" u="none" cap="none" strike="noStrike">
              <a:solidFill>
                <a:schemeClr val="dk1"/>
              </a:solidFill>
              <a:latin typeface="Arial"/>
              <a:ea typeface="Arial"/>
              <a:cs typeface="Arial"/>
              <a:sym typeface="Arial"/>
            </a:endParaRPr>
          </a:p>
          <a:p>
            <a:pPr indent="-3175" lvl="1" marL="346075" marR="0" rtl="0" algn="l">
              <a:spcBef>
                <a:spcPts val="220"/>
              </a:spcBef>
              <a:spcAft>
                <a:spcPts val="0"/>
              </a:spcAft>
              <a:buClr>
                <a:srgbClr val="AF242B"/>
              </a:buClr>
              <a:buSzPct val="25000"/>
              <a:buFont typeface="Noto Sans Symbols"/>
              <a:buNone/>
            </a:pPr>
            <a:r>
              <a:rPr b="1" baseline="0" i="0" lang="en-US" sz="1100" u="none" cap="none" strike="noStrike">
                <a:solidFill>
                  <a:schemeClr val="dk1"/>
                </a:solidFill>
                <a:latin typeface="Arial"/>
                <a:ea typeface="Arial"/>
                <a:cs typeface="Arial"/>
                <a:sym typeface="Arial"/>
              </a:rPr>
              <a:t>Example screenshot showing </a:t>
            </a:r>
          </a:p>
          <a:p>
            <a:pPr indent="-3175" lvl="1" marL="346075" marR="0" rtl="0" algn="l">
              <a:spcBef>
                <a:spcPts val="220"/>
              </a:spcBef>
              <a:spcAft>
                <a:spcPts val="0"/>
              </a:spcAft>
              <a:buClr>
                <a:srgbClr val="AF242B"/>
              </a:buClr>
              <a:buSzPct val="25000"/>
              <a:buFont typeface="Noto Sans Symbols"/>
              <a:buNone/>
            </a:pPr>
            <a:r>
              <a:rPr b="1" baseline="0" i="0" lang="en-US" sz="1100" u="none" cap="none" strike="noStrike">
                <a:solidFill>
                  <a:schemeClr val="dk1"/>
                </a:solidFill>
                <a:latin typeface="Arial"/>
                <a:ea typeface="Arial"/>
                <a:cs typeface="Arial"/>
                <a:sym typeface="Arial"/>
              </a:rPr>
              <a:t>two sections dynamically </a:t>
            </a:r>
          </a:p>
          <a:p>
            <a:pPr indent="-3175" lvl="1" marL="346075" marR="0" rtl="0" algn="l">
              <a:spcBef>
                <a:spcPts val="220"/>
              </a:spcBef>
              <a:spcAft>
                <a:spcPts val="0"/>
              </a:spcAft>
              <a:buClr>
                <a:srgbClr val="AF242B"/>
              </a:buClr>
              <a:buSzPct val="25000"/>
              <a:buFont typeface="Noto Sans Symbols"/>
              <a:buNone/>
            </a:pPr>
            <a:r>
              <a:rPr b="1" baseline="0" i="0" lang="en-US" sz="1100" u="none" cap="none" strike="noStrike">
                <a:solidFill>
                  <a:schemeClr val="dk1"/>
                </a:solidFill>
                <a:latin typeface="Arial"/>
                <a:ea typeface="Arial"/>
                <a:cs typeface="Arial"/>
                <a:sym typeface="Arial"/>
              </a:rPr>
              <a:t>generated based on values </a:t>
            </a:r>
          </a:p>
          <a:p>
            <a:pPr indent="-3175" lvl="1" marL="346075" marR="0" rtl="0" algn="l">
              <a:spcBef>
                <a:spcPts val="220"/>
              </a:spcBef>
              <a:spcAft>
                <a:spcPts val="0"/>
              </a:spcAft>
              <a:buClr>
                <a:srgbClr val="AF242B"/>
              </a:buClr>
              <a:buSzPct val="25000"/>
              <a:buFont typeface="Noto Sans Symbols"/>
              <a:buNone/>
            </a:pPr>
            <a:r>
              <a:rPr b="1" baseline="0" i="0" lang="en-US" sz="1100" u="none" cap="none" strike="noStrike">
                <a:solidFill>
                  <a:schemeClr val="dk1"/>
                </a:solidFill>
                <a:latin typeface="Arial"/>
                <a:ea typeface="Arial"/>
                <a:cs typeface="Arial"/>
                <a:sym typeface="Arial"/>
              </a:rPr>
              <a:t>specified in step 6</a:t>
            </a:r>
          </a:p>
          <a:p>
            <a:pPr indent="-3175" lvl="1" marL="346075" marR="0" rtl="0" algn="l">
              <a:spcBef>
                <a:spcPts val="220"/>
              </a:spcBef>
              <a:spcAft>
                <a:spcPts val="0"/>
              </a:spcAft>
              <a:buClr>
                <a:srgbClr val="AF242B"/>
              </a:buClr>
              <a:buFont typeface="Noto Sans Symbols"/>
              <a:buNone/>
            </a:pPr>
            <a:r>
              <a:t/>
            </a:r>
            <a:endParaRPr b="1" baseline="0" i="0" sz="1100" u="none" cap="none" strike="noStrike">
              <a:solidFill>
                <a:schemeClr val="dk1"/>
              </a:solidFill>
              <a:latin typeface="Arial"/>
              <a:ea typeface="Arial"/>
              <a:cs typeface="Arial"/>
              <a:sym typeface="Arial"/>
            </a:endParaRPr>
          </a:p>
          <a:p>
            <a:pPr indent="-3175" lvl="1" marL="346075" marR="0" rtl="0" algn="l">
              <a:spcBef>
                <a:spcPts val="220"/>
              </a:spcBef>
              <a:spcAft>
                <a:spcPts val="0"/>
              </a:spcAft>
              <a:buClr>
                <a:srgbClr val="AF242B"/>
              </a:buClr>
              <a:buFont typeface="Noto Sans Symbols"/>
              <a:buNone/>
            </a:pPr>
            <a:r>
              <a:t/>
            </a:r>
            <a:endParaRPr b="1" baseline="0" i="0" sz="1100" u="none" cap="none" strike="noStrike">
              <a:solidFill>
                <a:schemeClr val="dk1"/>
              </a:solidFill>
              <a:latin typeface="Arial"/>
              <a:ea typeface="Arial"/>
              <a:cs typeface="Arial"/>
              <a:sym typeface="Arial"/>
            </a:endParaRPr>
          </a:p>
          <a:p>
            <a:pPr indent="-3175" lvl="1" marL="346075" marR="0" rtl="0" algn="l">
              <a:spcBef>
                <a:spcPts val="220"/>
              </a:spcBef>
              <a:spcAft>
                <a:spcPts val="0"/>
              </a:spcAft>
              <a:buClr>
                <a:srgbClr val="AF242B"/>
              </a:buClr>
              <a:buFont typeface="Noto Sans Symbols"/>
              <a:buNone/>
            </a:pPr>
            <a:r>
              <a:t/>
            </a:r>
            <a:endParaRPr b="1" baseline="0" i="0" sz="1100" u="none" cap="none" strike="noStrike">
              <a:solidFill>
                <a:schemeClr val="dk1"/>
              </a:solidFill>
              <a:latin typeface="Arial"/>
              <a:ea typeface="Arial"/>
              <a:cs typeface="Arial"/>
              <a:sym typeface="Arial"/>
            </a:endParaRPr>
          </a:p>
          <a:p>
            <a:pPr indent="-3175" lvl="1" marL="346075" marR="0" rtl="0" algn="l">
              <a:spcBef>
                <a:spcPts val="220"/>
              </a:spcBef>
              <a:spcAft>
                <a:spcPts val="0"/>
              </a:spcAft>
              <a:buClr>
                <a:srgbClr val="AF242B"/>
              </a:buClr>
              <a:buFont typeface="Noto Sans Symbols"/>
              <a:buNone/>
            </a:pPr>
            <a:r>
              <a:t/>
            </a:r>
            <a:endParaRPr b="1" baseline="0" i="0" sz="1100" u="none" cap="none" strike="noStrike">
              <a:solidFill>
                <a:schemeClr val="dk1"/>
              </a:solidFill>
              <a:latin typeface="Arial"/>
              <a:ea typeface="Arial"/>
              <a:cs typeface="Arial"/>
              <a:sym typeface="Arial"/>
            </a:endParaRPr>
          </a:p>
          <a:p>
            <a:pPr indent="-3175" lvl="1" marL="346075" marR="0" rtl="0" algn="l">
              <a:spcBef>
                <a:spcPts val="220"/>
              </a:spcBef>
              <a:spcAft>
                <a:spcPts val="0"/>
              </a:spcAft>
              <a:buClr>
                <a:srgbClr val="AF242B"/>
              </a:buClr>
              <a:buFont typeface="Noto Sans Symbols"/>
              <a:buNone/>
            </a:pPr>
            <a:r>
              <a:t/>
            </a:r>
            <a:endParaRPr b="1" baseline="0" i="0" sz="1100" u="none" cap="none" strike="noStrike">
              <a:solidFill>
                <a:schemeClr val="dk1"/>
              </a:solidFill>
              <a:latin typeface="Arial"/>
              <a:ea typeface="Arial"/>
              <a:cs typeface="Arial"/>
              <a:sym typeface="Arial"/>
            </a:endParaRPr>
          </a:p>
          <a:p>
            <a:pPr indent="-3175" lvl="1" marL="346075" marR="0" rtl="0" algn="l">
              <a:spcBef>
                <a:spcPts val="220"/>
              </a:spcBef>
              <a:spcAft>
                <a:spcPts val="0"/>
              </a:spcAft>
              <a:buClr>
                <a:srgbClr val="AF242B"/>
              </a:buClr>
              <a:buFont typeface="Noto Sans Symbols"/>
              <a:buNone/>
            </a:pPr>
            <a:r>
              <a:t/>
            </a:r>
            <a:endParaRPr b="1" baseline="0" i="0" sz="1100" u="none" cap="none" strike="noStrike">
              <a:solidFill>
                <a:schemeClr val="dk1"/>
              </a:solidFill>
              <a:latin typeface="Arial"/>
              <a:ea typeface="Arial"/>
              <a:cs typeface="Arial"/>
              <a:sym typeface="Arial"/>
            </a:endParaRPr>
          </a:p>
          <a:p>
            <a:pPr indent="-346075" lvl="1" marL="688975" marR="0" rtl="0" algn="l">
              <a:spcBef>
                <a:spcPts val="320"/>
              </a:spcBef>
              <a:spcAft>
                <a:spcPts val="0"/>
              </a:spcAft>
              <a:buClr>
                <a:srgbClr val="AF242B"/>
              </a:buClr>
              <a:buSzPct val="75000"/>
              <a:buFont typeface="Arial"/>
              <a:buAutoNum type="arabicPeriod" startAt="9"/>
            </a:pPr>
            <a:r>
              <a:rPr b="0" baseline="0" i="0" lang="en-US" sz="1600" u="none" cap="none" strike="noStrike">
                <a:solidFill>
                  <a:schemeClr val="dk1"/>
                </a:solidFill>
                <a:latin typeface="Arial"/>
                <a:ea typeface="Arial"/>
                <a:cs typeface="Arial"/>
                <a:sym typeface="Arial"/>
              </a:rPr>
              <a:t>Select </a:t>
            </a:r>
            <a:r>
              <a:rPr b="1" baseline="0" i="0" lang="en-US" sz="1600" u="none" cap="none" strike="noStrike">
                <a:solidFill>
                  <a:schemeClr val="dk1"/>
                </a:solidFill>
                <a:latin typeface="Arial"/>
                <a:ea typeface="Arial"/>
                <a:cs typeface="Arial"/>
                <a:sym typeface="Arial"/>
              </a:rPr>
              <a:t>Add</a:t>
            </a:r>
          </a:p>
          <a:p>
            <a:pPr indent="-269875" lvl="1" marL="688975" marR="0" rtl="0" algn="l">
              <a:spcBef>
                <a:spcPts val="320"/>
              </a:spcBef>
              <a:spcAft>
                <a:spcPts val="0"/>
              </a:spcAft>
              <a:buClr>
                <a:srgbClr val="AF242B"/>
              </a:buClr>
              <a:buFont typeface="Arial"/>
              <a:buNone/>
            </a:pPr>
            <a:r>
              <a:t/>
            </a:r>
            <a:endParaRPr b="0" baseline="0" i="0" sz="1600" u="none" cap="none" strike="noStrike">
              <a:solidFill>
                <a:schemeClr val="dk1"/>
              </a:solidFill>
              <a:latin typeface="Arial"/>
              <a:ea typeface="Arial"/>
              <a:cs typeface="Arial"/>
              <a:sym typeface="Arial"/>
            </a:endParaRPr>
          </a:p>
          <a:p>
            <a:pPr indent="-466725" lvl="0" marL="466725" marR="0" rtl="0" algn="ctr">
              <a:spcBef>
                <a:spcPts val="480"/>
              </a:spcBef>
              <a:spcAft>
                <a:spcPts val="0"/>
              </a:spcAft>
              <a:buClr>
                <a:srgbClr val="AF242B"/>
              </a:buClr>
              <a:buFont typeface="Noto Sans Symbols"/>
              <a:buNone/>
            </a:pPr>
            <a:r>
              <a:t/>
            </a:r>
            <a:endParaRPr b="0" baseline="0" i="1" sz="2400" u="none" cap="none" strike="noStrike">
              <a:solidFill>
                <a:schemeClr val="dk1"/>
              </a:solidFill>
              <a:latin typeface="Arial"/>
              <a:ea typeface="Arial"/>
              <a:cs typeface="Arial"/>
              <a:sym typeface="Arial"/>
            </a:endParaRPr>
          </a:p>
        </p:txBody>
      </p:sp>
      <p:sp>
        <p:nvSpPr>
          <p:cNvPr id="712" name="Shape 712"/>
          <p:cNvSpPr txBox="1"/>
          <p:nvPr>
            <p:ph idx="11" type="ftr"/>
          </p:nvPr>
        </p:nvSpPr>
        <p:spPr>
          <a:xfrm>
            <a:off x="29845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13" name="Shape 71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714" name="Shape 714"/>
          <p:cNvPicPr preferRelativeResize="0"/>
          <p:nvPr/>
        </p:nvPicPr>
        <p:blipFill rotWithShape="1">
          <a:blip r:embed="rId3">
            <a:alphaModFix/>
          </a:blip>
          <a:srcRect b="0" l="0" r="0" t="0"/>
          <a:stretch/>
        </p:blipFill>
        <p:spPr>
          <a:xfrm>
            <a:off x="3025778" y="3013066"/>
            <a:ext cx="5506217" cy="2162477"/>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8" name="Shape 718"/>
        <p:cNvGrpSpPr/>
        <p:nvPr/>
      </p:nvGrpSpPr>
      <p:grpSpPr>
        <a:xfrm>
          <a:off x="0" y="0"/>
          <a:ext cx="0" cy="0"/>
          <a:chOff x="0" y="0"/>
          <a:chExt cx="0" cy="0"/>
        </a:xfrm>
      </p:grpSpPr>
      <p:sp>
        <p:nvSpPr>
          <p:cNvPr id="719" name="Shape 719"/>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Creating a New Detail Billing Crosswalk (cont.)</a:t>
            </a:r>
          </a:p>
        </p:txBody>
      </p:sp>
      <p:sp>
        <p:nvSpPr>
          <p:cNvPr id="720" name="Shape 720"/>
          <p:cNvSpPr txBox="1"/>
          <p:nvPr>
            <p:ph idx="1" type="body"/>
          </p:nvPr>
        </p:nvSpPr>
        <p:spPr>
          <a:xfrm>
            <a:off x="350837" y="1195754"/>
            <a:ext cx="8261534" cy="5503495"/>
          </a:xfrm>
          <a:prstGeom prst="rect">
            <a:avLst/>
          </a:prstGeom>
          <a:noFill/>
          <a:ln>
            <a:noFill/>
          </a:ln>
        </p:spPr>
        <p:txBody>
          <a:bodyPr anchorCtr="0" anchor="t" bIns="45700" lIns="91425" rIns="91425" tIns="45700">
            <a:noAutofit/>
          </a:bodyPr>
          <a:lstStyle/>
          <a:p>
            <a:pPr indent="-233363" lvl="0" marL="233363" marR="0" rtl="0" algn="l">
              <a:spcBef>
                <a:spcPts val="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New Crosswalk rule:</a:t>
            </a:r>
          </a:p>
          <a:p>
            <a:pPr indent="-312737" lvl="1" marL="688975" marR="0" rtl="0" algn="l">
              <a:spcBef>
                <a:spcPts val="140"/>
              </a:spcBef>
              <a:spcAft>
                <a:spcPts val="0"/>
              </a:spcAft>
              <a:buClr>
                <a:srgbClr val="AF242B"/>
              </a:buClr>
              <a:buFont typeface="Arial"/>
              <a:buNone/>
            </a:pPr>
            <a:r>
              <a:t/>
            </a:r>
            <a:endParaRPr b="0" baseline="0" i="0" sz="700" u="none" cap="none" strike="noStrike">
              <a:solidFill>
                <a:schemeClr val="dk1"/>
              </a:solidFill>
              <a:latin typeface="Arial"/>
              <a:ea typeface="Arial"/>
              <a:cs typeface="Arial"/>
              <a:sym typeface="Arial"/>
            </a:endParaRPr>
          </a:p>
          <a:p>
            <a:pPr indent="-346075" lvl="1" marL="688975" marR="0" rtl="0" algn="l">
              <a:spcBef>
                <a:spcPts val="320"/>
              </a:spcBef>
              <a:spcAft>
                <a:spcPts val="0"/>
              </a:spcAft>
              <a:buClr>
                <a:srgbClr val="AF242B"/>
              </a:buClr>
              <a:buSzPct val="75000"/>
              <a:buFont typeface="Arial"/>
              <a:buAutoNum type="arabicPeriod" startAt="10"/>
            </a:pPr>
            <a:r>
              <a:rPr b="0" baseline="0" i="0" lang="en-US" sz="1600" u="none" cap="none" strike="noStrike">
                <a:solidFill>
                  <a:schemeClr val="dk1"/>
                </a:solidFill>
                <a:latin typeface="Arial"/>
                <a:ea typeface="Arial"/>
                <a:cs typeface="Arial"/>
                <a:sym typeface="Arial"/>
              </a:rPr>
              <a:t>In the General Section:</a:t>
            </a:r>
          </a:p>
          <a:p>
            <a:pPr indent="-299243" lvl="2" marL="1035050" marR="0" rtl="0" algn="l">
              <a:spcBef>
                <a:spcPts val="210"/>
              </a:spcBef>
              <a:spcAft>
                <a:spcPts val="0"/>
              </a:spcAft>
              <a:buClr>
                <a:srgbClr val="AF242B"/>
              </a:buClr>
              <a:buFont typeface="Arial"/>
              <a:buNone/>
            </a:pPr>
            <a:r>
              <a:t/>
            </a:r>
            <a:endParaRPr b="0" baseline="0" i="0" sz="1050" u="none" cap="none" strike="noStrike">
              <a:solidFill>
                <a:schemeClr val="dk1"/>
              </a:solidFill>
              <a:latin typeface="Arial"/>
              <a:ea typeface="Arial"/>
              <a:cs typeface="Arial"/>
              <a:sym typeface="Arial"/>
            </a:endParaRPr>
          </a:p>
          <a:p>
            <a:pPr indent="-349250" lvl="2" marL="1035050" marR="0" rtl="0" algn="l">
              <a:spcBef>
                <a:spcPts val="320"/>
              </a:spcBef>
              <a:spcAft>
                <a:spcPts val="0"/>
              </a:spcAft>
              <a:buClr>
                <a:srgbClr val="AF242B"/>
              </a:buClr>
              <a:buSzPct val="75000"/>
              <a:buFont typeface="Arial"/>
              <a:buAutoNum type="alphaLcPeriod"/>
            </a:pPr>
            <a:r>
              <a:rPr b="0" baseline="0" i="0" lang="en-US" sz="1600" u="none" cap="none" strike="noStrike">
                <a:solidFill>
                  <a:schemeClr val="dk1"/>
                </a:solidFill>
                <a:latin typeface="Arial"/>
                <a:ea typeface="Arial"/>
                <a:cs typeface="Arial"/>
                <a:sym typeface="Arial"/>
              </a:rPr>
              <a:t>Crosswalk Sequence:  Enter the sequence number of the detail record</a:t>
            </a:r>
          </a:p>
          <a:p>
            <a:pPr indent="-299243" lvl="2" marL="1035050" marR="0" rtl="0" algn="l">
              <a:spcBef>
                <a:spcPts val="210"/>
              </a:spcBef>
              <a:spcAft>
                <a:spcPts val="0"/>
              </a:spcAft>
              <a:buClr>
                <a:srgbClr val="AF242B"/>
              </a:buClr>
              <a:buFont typeface="Arial"/>
              <a:buNone/>
            </a:pPr>
            <a:r>
              <a:t/>
            </a:r>
            <a:endParaRPr b="0" baseline="0" i="0" sz="1050" u="none" cap="none" strike="noStrike">
              <a:solidFill>
                <a:schemeClr val="dk1"/>
              </a:solidFill>
              <a:latin typeface="Arial"/>
              <a:ea typeface="Arial"/>
              <a:cs typeface="Arial"/>
              <a:sym typeface="Arial"/>
            </a:endParaRPr>
          </a:p>
          <a:p>
            <a:pPr indent="-349250" lvl="2" marL="1035050" marR="0" rtl="0" algn="l">
              <a:spcBef>
                <a:spcPts val="320"/>
              </a:spcBef>
              <a:spcAft>
                <a:spcPts val="0"/>
              </a:spcAft>
              <a:buClr>
                <a:srgbClr val="AF242B"/>
              </a:buClr>
              <a:buSzPct val="75000"/>
              <a:buFont typeface="Arial"/>
              <a:buAutoNum type="alphaLcPeriod"/>
            </a:pPr>
            <a:r>
              <a:rPr b="0" baseline="0" i="0" lang="en-US" sz="1600" u="none" cap="none" strike="noStrike">
                <a:solidFill>
                  <a:schemeClr val="dk1"/>
                </a:solidFill>
                <a:latin typeface="Arial"/>
                <a:ea typeface="Arial"/>
                <a:cs typeface="Arial"/>
                <a:sym typeface="Arial"/>
              </a:rPr>
              <a:t>Status:  Enter “Active” to make the rule detail active</a:t>
            </a:r>
          </a:p>
          <a:p>
            <a:pPr indent="-269875" lvl="1" marL="688975" marR="0" rtl="0" algn="l">
              <a:spcBef>
                <a:spcPts val="320"/>
              </a:spcBef>
              <a:spcAft>
                <a:spcPts val="0"/>
              </a:spcAft>
              <a:buClr>
                <a:srgbClr val="AF242B"/>
              </a:buClr>
              <a:buFont typeface="Arial"/>
              <a:buNone/>
            </a:pPr>
            <a:r>
              <a:t/>
            </a:r>
            <a:endParaRPr b="0" baseline="0" i="0" sz="1600" u="none" cap="none" strike="noStrike">
              <a:solidFill>
                <a:schemeClr val="dk1"/>
              </a:solidFill>
              <a:latin typeface="Arial"/>
              <a:ea typeface="Arial"/>
              <a:cs typeface="Arial"/>
              <a:sym typeface="Arial"/>
            </a:endParaRPr>
          </a:p>
          <a:p>
            <a:pPr indent="-260350" lvl="1" marL="688975" marR="0" rtl="0" algn="l">
              <a:spcBef>
                <a:spcPts val="360"/>
              </a:spcBef>
              <a:spcAft>
                <a:spcPts val="0"/>
              </a:spcAft>
              <a:buClr>
                <a:srgbClr val="AF242B"/>
              </a:buClr>
              <a:buFont typeface="Arial"/>
              <a:buNone/>
            </a:pPr>
            <a:r>
              <a:t/>
            </a:r>
            <a:endParaRPr b="0" baseline="0" i="0" sz="1800" u="none" cap="none" strike="noStrike">
              <a:solidFill>
                <a:schemeClr val="dk1"/>
              </a:solidFill>
              <a:latin typeface="Arial"/>
              <a:ea typeface="Arial"/>
              <a:cs typeface="Arial"/>
              <a:sym typeface="Arial"/>
            </a:endParaRPr>
          </a:p>
          <a:p>
            <a:pPr indent="-466725" lvl="0" marL="466725" marR="0" rtl="0" algn="ctr">
              <a:spcBef>
                <a:spcPts val="480"/>
              </a:spcBef>
              <a:spcAft>
                <a:spcPts val="0"/>
              </a:spcAft>
              <a:buClr>
                <a:srgbClr val="AF242B"/>
              </a:buClr>
              <a:buFont typeface="Noto Sans Symbols"/>
              <a:buNone/>
            </a:pPr>
            <a:r>
              <a:t/>
            </a:r>
            <a:endParaRPr b="0" baseline="0" i="1" sz="2400" u="none" cap="none" strike="noStrike">
              <a:solidFill>
                <a:schemeClr val="dk1"/>
              </a:solidFill>
              <a:latin typeface="Arial"/>
              <a:ea typeface="Arial"/>
              <a:cs typeface="Arial"/>
              <a:sym typeface="Arial"/>
            </a:endParaRPr>
          </a:p>
        </p:txBody>
      </p:sp>
      <p:sp>
        <p:nvSpPr>
          <p:cNvPr id="721" name="Shape 721"/>
          <p:cNvSpPr txBox="1"/>
          <p:nvPr>
            <p:ph idx="11" type="ftr"/>
          </p:nvPr>
        </p:nvSpPr>
        <p:spPr>
          <a:xfrm>
            <a:off x="29845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22" name="Shape 72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723" name="Shape 723"/>
          <p:cNvPicPr preferRelativeResize="0"/>
          <p:nvPr/>
        </p:nvPicPr>
        <p:blipFill rotWithShape="1">
          <a:blip r:embed="rId3">
            <a:alphaModFix/>
          </a:blip>
          <a:srcRect b="0" l="0" r="0" t="0"/>
          <a:stretch/>
        </p:blipFill>
        <p:spPr>
          <a:xfrm>
            <a:off x="1524774" y="3360442"/>
            <a:ext cx="6200775" cy="1009649"/>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7" name="Shape 727"/>
        <p:cNvGrpSpPr/>
        <p:nvPr/>
      </p:nvGrpSpPr>
      <p:grpSpPr>
        <a:xfrm>
          <a:off x="0" y="0"/>
          <a:ext cx="0" cy="0"/>
          <a:chOff x="0" y="0"/>
          <a:chExt cx="0" cy="0"/>
        </a:xfrm>
      </p:grpSpPr>
      <p:sp>
        <p:nvSpPr>
          <p:cNvPr id="728" name="Shape 728"/>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Creating a New Detail Billing Crosswalk (cont.)</a:t>
            </a:r>
          </a:p>
        </p:txBody>
      </p:sp>
      <p:sp>
        <p:nvSpPr>
          <p:cNvPr id="729" name="Shape 729"/>
          <p:cNvSpPr txBox="1"/>
          <p:nvPr>
            <p:ph idx="1" type="body"/>
          </p:nvPr>
        </p:nvSpPr>
        <p:spPr>
          <a:xfrm>
            <a:off x="350837" y="1022350"/>
            <a:ext cx="8793162" cy="1864687"/>
          </a:xfrm>
          <a:prstGeom prst="rect">
            <a:avLst/>
          </a:prstGeom>
          <a:noFill/>
          <a:ln>
            <a:noFill/>
          </a:ln>
        </p:spPr>
        <p:txBody>
          <a:bodyPr anchorCtr="0" anchor="t" bIns="45700" lIns="91425" rIns="91425" tIns="45700">
            <a:noAutofit/>
          </a:bodyPr>
          <a:lstStyle/>
          <a:p>
            <a:pPr indent="-233363" lvl="0" marL="233363" marR="0" rtl="0" algn="l">
              <a:spcBef>
                <a:spcPts val="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New Crosswalk rule:</a:t>
            </a:r>
          </a:p>
          <a:p>
            <a:pPr indent="-331787" lvl="1" marL="688975" marR="0" rtl="0" algn="l">
              <a:spcBef>
                <a:spcPts val="60"/>
              </a:spcBef>
              <a:spcAft>
                <a:spcPts val="0"/>
              </a:spcAft>
              <a:buClr>
                <a:srgbClr val="AF242B"/>
              </a:buClr>
              <a:buFont typeface="Arial"/>
              <a:buNone/>
            </a:pPr>
            <a:r>
              <a:t/>
            </a:r>
            <a:endParaRPr b="0" baseline="0" i="0" sz="300" u="none" cap="none" strike="noStrike">
              <a:solidFill>
                <a:schemeClr val="dk1"/>
              </a:solidFill>
              <a:latin typeface="Arial"/>
              <a:ea typeface="Arial"/>
              <a:cs typeface="Arial"/>
              <a:sym typeface="Arial"/>
            </a:endParaRPr>
          </a:p>
          <a:p>
            <a:pPr indent="-523875" lvl="1" marL="688975" marR="0" rtl="0" algn="l">
              <a:spcBef>
                <a:spcPts val="280"/>
              </a:spcBef>
              <a:spcAft>
                <a:spcPts val="0"/>
              </a:spcAft>
              <a:buClr>
                <a:srgbClr val="AF242B"/>
              </a:buClr>
              <a:buSzPct val="75000"/>
              <a:buFont typeface="Arial"/>
              <a:buAutoNum type="arabicPeriod" startAt="11"/>
            </a:pPr>
            <a:r>
              <a:rPr b="0" baseline="0" i="0" lang="en-US" sz="1400" u="none" cap="none" strike="noStrike">
                <a:solidFill>
                  <a:schemeClr val="dk1"/>
                </a:solidFill>
                <a:latin typeface="Arial"/>
                <a:ea typeface="Arial"/>
                <a:cs typeface="Arial"/>
                <a:sym typeface="Arial"/>
              </a:rPr>
              <a:t>In the sections generated, fill in the corresponding fields based on the desired crosswalk:</a:t>
            </a:r>
          </a:p>
          <a:p>
            <a:pPr indent="-334962" lvl="2" marL="1035050" marR="0" rtl="0" algn="l">
              <a:spcBef>
                <a:spcPts val="60"/>
              </a:spcBef>
              <a:spcAft>
                <a:spcPts val="0"/>
              </a:spcAft>
              <a:buClr>
                <a:srgbClr val="AF242B"/>
              </a:buClr>
              <a:buFont typeface="Arial"/>
              <a:buNone/>
            </a:pPr>
            <a:r>
              <a:t/>
            </a:r>
            <a:endParaRPr b="0" baseline="0" i="0" sz="300" u="none" cap="none" strike="noStrike">
              <a:solidFill>
                <a:schemeClr val="dk1"/>
              </a:solidFill>
              <a:latin typeface="Arial"/>
              <a:ea typeface="Arial"/>
              <a:cs typeface="Arial"/>
              <a:sym typeface="Arial"/>
            </a:endParaRPr>
          </a:p>
          <a:p>
            <a:pPr indent="-349250" lvl="2" marL="1035050" marR="0" rtl="0" algn="l">
              <a:spcBef>
                <a:spcPts val="280"/>
              </a:spcBef>
              <a:spcAft>
                <a:spcPts val="0"/>
              </a:spcAft>
              <a:buClr>
                <a:srgbClr val="AF242B"/>
              </a:buClr>
              <a:buSzPct val="75000"/>
              <a:buFont typeface="Arial"/>
              <a:buAutoNum type="alphaLcPeriod"/>
            </a:pPr>
            <a:r>
              <a:rPr b="1" baseline="0" i="0" lang="en-US" sz="1400" u="none" cap="none" strike="noStrike">
                <a:solidFill>
                  <a:schemeClr val="dk1"/>
                </a:solidFill>
                <a:latin typeface="Arial"/>
                <a:ea typeface="Arial"/>
                <a:cs typeface="Arial"/>
                <a:sym typeface="Arial"/>
              </a:rPr>
              <a:t>From</a:t>
            </a:r>
            <a:r>
              <a:rPr b="0" baseline="0" i="0" lang="en-US" sz="1400" u="none" cap="none" strike="noStrike">
                <a:solidFill>
                  <a:schemeClr val="dk1"/>
                </a:solidFill>
                <a:latin typeface="Arial"/>
                <a:ea typeface="Arial"/>
                <a:cs typeface="Arial"/>
                <a:sym typeface="Arial"/>
              </a:rPr>
              <a:t> </a:t>
            </a:r>
            <a:r>
              <a:rPr b="1" baseline="0" i="0" lang="en-US" sz="1400" u="none" cap="none" strike="noStrike">
                <a:solidFill>
                  <a:schemeClr val="dk1"/>
                </a:solidFill>
                <a:latin typeface="Arial"/>
                <a:ea typeface="Arial"/>
                <a:cs typeface="Arial"/>
                <a:sym typeface="Arial"/>
              </a:rPr>
              <a:t>Field Operator</a:t>
            </a:r>
            <a:r>
              <a:rPr b="0" baseline="0" i="0" lang="en-US" sz="1400" u="none" cap="none" strike="noStrike">
                <a:solidFill>
                  <a:schemeClr val="dk1"/>
                </a:solidFill>
                <a:latin typeface="Arial"/>
                <a:ea typeface="Arial"/>
                <a:cs typeface="Arial"/>
                <a:sym typeface="Arial"/>
              </a:rPr>
              <a:t>: Select from dropdown the operator to be used (Any, =, &gt;, &gt;=, Not Null, Null, Like, &lt;, &lt;=, &lt;&gt;, Range)</a:t>
            </a:r>
          </a:p>
          <a:p>
            <a:pPr indent="-334962" lvl="2" marL="1035050" marR="0" rtl="0" algn="l">
              <a:spcBef>
                <a:spcPts val="60"/>
              </a:spcBef>
              <a:spcAft>
                <a:spcPts val="0"/>
              </a:spcAft>
              <a:buClr>
                <a:srgbClr val="AF242B"/>
              </a:buClr>
              <a:buFont typeface="Arial"/>
              <a:buNone/>
            </a:pPr>
            <a:r>
              <a:t/>
            </a:r>
            <a:endParaRPr b="0" baseline="0" i="0" sz="300" u="none" cap="none" strike="noStrike">
              <a:solidFill>
                <a:schemeClr val="dk1"/>
              </a:solidFill>
              <a:latin typeface="Arial"/>
              <a:ea typeface="Arial"/>
              <a:cs typeface="Arial"/>
              <a:sym typeface="Arial"/>
            </a:endParaRPr>
          </a:p>
          <a:p>
            <a:pPr indent="-349250" lvl="2" marL="1035050" marR="0" rtl="0" algn="l">
              <a:spcBef>
                <a:spcPts val="280"/>
              </a:spcBef>
              <a:spcAft>
                <a:spcPts val="0"/>
              </a:spcAft>
              <a:buClr>
                <a:srgbClr val="AF242B"/>
              </a:buClr>
              <a:buSzPct val="75000"/>
              <a:buFont typeface="Arial"/>
              <a:buAutoNum type="alphaLcPeriod"/>
            </a:pPr>
            <a:r>
              <a:rPr b="1" baseline="0" i="0" lang="en-US" sz="1400" u="none" cap="none" strike="noStrike">
                <a:solidFill>
                  <a:schemeClr val="dk1"/>
                </a:solidFill>
                <a:latin typeface="Arial"/>
                <a:ea typeface="Arial"/>
                <a:cs typeface="Arial"/>
                <a:sym typeface="Arial"/>
              </a:rPr>
              <a:t>Begin/From</a:t>
            </a:r>
            <a:r>
              <a:rPr b="0" baseline="0" i="0" lang="en-US" sz="1400" u="none" cap="none" strike="noStrike">
                <a:solidFill>
                  <a:schemeClr val="dk1"/>
                </a:solidFill>
                <a:latin typeface="Arial"/>
                <a:ea typeface="Arial"/>
                <a:cs typeface="Arial"/>
                <a:sym typeface="Arial"/>
              </a:rPr>
              <a:t>:  Enter the value of the From field (for a range, this would be the 1</a:t>
            </a:r>
            <a:r>
              <a:rPr b="0" baseline="30000" i="0" lang="en-US" sz="1400" u="none" cap="none" strike="noStrike">
                <a:solidFill>
                  <a:schemeClr val="dk1"/>
                </a:solidFill>
                <a:latin typeface="Arial"/>
                <a:ea typeface="Arial"/>
                <a:cs typeface="Arial"/>
                <a:sym typeface="Arial"/>
              </a:rPr>
              <a:t>st</a:t>
            </a:r>
            <a:r>
              <a:rPr b="0" baseline="0" i="0" lang="en-US" sz="1400" u="none" cap="none" strike="noStrike">
                <a:solidFill>
                  <a:schemeClr val="dk1"/>
                </a:solidFill>
                <a:latin typeface="Arial"/>
                <a:ea typeface="Arial"/>
                <a:cs typeface="Arial"/>
                <a:sym typeface="Arial"/>
              </a:rPr>
              <a:t> value in the range)</a:t>
            </a:r>
          </a:p>
          <a:p>
            <a:pPr indent="-334962" lvl="2" marL="1035050" marR="0" rtl="0" algn="l">
              <a:spcBef>
                <a:spcPts val="60"/>
              </a:spcBef>
              <a:spcAft>
                <a:spcPts val="0"/>
              </a:spcAft>
              <a:buClr>
                <a:srgbClr val="AF242B"/>
              </a:buClr>
              <a:buFont typeface="Arial"/>
              <a:buNone/>
            </a:pPr>
            <a:r>
              <a:t/>
            </a:r>
            <a:endParaRPr b="0" baseline="0" i="0" sz="300" u="none" cap="none" strike="noStrike">
              <a:solidFill>
                <a:schemeClr val="dk1"/>
              </a:solidFill>
              <a:latin typeface="Arial"/>
              <a:ea typeface="Arial"/>
              <a:cs typeface="Arial"/>
              <a:sym typeface="Arial"/>
            </a:endParaRPr>
          </a:p>
          <a:p>
            <a:pPr indent="-349250" lvl="2" marL="1035050" marR="0" rtl="0" algn="l">
              <a:spcBef>
                <a:spcPts val="280"/>
              </a:spcBef>
              <a:spcAft>
                <a:spcPts val="0"/>
              </a:spcAft>
              <a:buClr>
                <a:srgbClr val="AF242B"/>
              </a:buClr>
              <a:buSzPct val="75000"/>
              <a:buFont typeface="Arial"/>
              <a:buAutoNum type="alphaLcPeriod"/>
            </a:pPr>
            <a:r>
              <a:rPr b="1" baseline="0" i="0" lang="en-US" sz="1400" u="none" cap="none" strike="noStrike">
                <a:solidFill>
                  <a:schemeClr val="dk1"/>
                </a:solidFill>
                <a:latin typeface="Arial"/>
                <a:ea typeface="Arial"/>
                <a:cs typeface="Arial"/>
                <a:sym typeface="Arial"/>
              </a:rPr>
              <a:t>End/To</a:t>
            </a:r>
            <a:r>
              <a:rPr b="0" baseline="0" i="0" lang="en-US" sz="1400" u="none" cap="none" strike="noStrike">
                <a:solidFill>
                  <a:schemeClr val="dk1"/>
                </a:solidFill>
                <a:latin typeface="Arial"/>
                <a:ea typeface="Arial"/>
                <a:cs typeface="Arial"/>
                <a:sym typeface="Arial"/>
              </a:rPr>
              <a:t>:  Enter the  value of the To field (for a range, this would be the last value in the range)</a:t>
            </a:r>
          </a:p>
          <a:p>
            <a:pPr indent="0" lvl="2" marL="0" marR="0" rtl="0" algn="ctr">
              <a:spcBef>
                <a:spcPts val="40"/>
              </a:spcBef>
              <a:spcAft>
                <a:spcPts val="0"/>
              </a:spcAft>
              <a:buClr>
                <a:srgbClr val="AF242B"/>
              </a:buClr>
              <a:buFont typeface="Noto Sans Symbols"/>
              <a:buNone/>
            </a:pPr>
            <a:r>
              <a:t/>
            </a:r>
            <a:endParaRPr b="1" baseline="0" i="1" sz="200" u="none" cap="none" strike="noStrike">
              <a:solidFill>
                <a:schemeClr val="dk1"/>
              </a:solidFill>
              <a:latin typeface="Arial"/>
              <a:ea typeface="Arial"/>
              <a:cs typeface="Arial"/>
              <a:sym typeface="Arial"/>
            </a:endParaRPr>
          </a:p>
          <a:p>
            <a:pPr indent="0" lvl="2" marL="0" marR="0" rtl="0" algn="ctr">
              <a:spcBef>
                <a:spcPts val="100"/>
              </a:spcBef>
              <a:spcAft>
                <a:spcPts val="0"/>
              </a:spcAft>
              <a:buClr>
                <a:srgbClr val="AF242B"/>
              </a:buClr>
              <a:buFont typeface="Noto Sans Symbols"/>
              <a:buNone/>
            </a:pPr>
            <a:r>
              <a:t/>
            </a:r>
            <a:endParaRPr b="1" baseline="0" i="1" sz="500" u="none" cap="none" strike="noStrike">
              <a:solidFill>
                <a:schemeClr val="dk1"/>
              </a:solidFill>
              <a:latin typeface="Arial"/>
              <a:ea typeface="Arial"/>
              <a:cs typeface="Arial"/>
              <a:sym typeface="Arial"/>
            </a:endParaRPr>
          </a:p>
          <a:p>
            <a:pPr indent="-349250" lvl="2" marL="1035050" marR="0" rtl="0" algn="l">
              <a:spcBef>
                <a:spcPts val="2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298450" lvl="1" marL="688975" marR="0" rtl="0" algn="l">
              <a:spcBef>
                <a:spcPts val="200"/>
              </a:spcBef>
              <a:spcAft>
                <a:spcPts val="0"/>
              </a:spcAft>
              <a:buClr>
                <a:srgbClr val="AF242B"/>
              </a:buClr>
              <a:buFont typeface="Arial"/>
              <a:buNone/>
            </a:pPr>
            <a:r>
              <a:t/>
            </a:r>
            <a:endParaRPr b="0" baseline="0" i="0" sz="1000" u="none" cap="none" strike="noStrike">
              <a:solidFill>
                <a:schemeClr val="dk1"/>
              </a:solidFill>
              <a:latin typeface="Arial"/>
              <a:ea typeface="Arial"/>
              <a:cs typeface="Arial"/>
              <a:sym typeface="Arial"/>
            </a:endParaRPr>
          </a:p>
          <a:p>
            <a:pPr indent="-279400" lvl="1" marL="688975" marR="0" rtl="0" algn="l">
              <a:spcBef>
                <a:spcPts val="280"/>
              </a:spcBef>
              <a:spcAft>
                <a:spcPts val="0"/>
              </a:spcAft>
              <a:buClr>
                <a:srgbClr val="AF242B"/>
              </a:buClr>
              <a:buFont typeface="Arial"/>
              <a:buNone/>
            </a:pPr>
            <a:r>
              <a:t/>
            </a:r>
            <a:endParaRPr b="0" baseline="0" i="0" sz="1400" u="none" cap="none" strike="noStrike">
              <a:solidFill>
                <a:schemeClr val="dk1"/>
              </a:solidFill>
              <a:latin typeface="Arial"/>
              <a:ea typeface="Arial"/>
              <a:cs typeface="Arial"/>
              <a:sym typeface="Arial"/>
            </a:endParaRPr>
          </a:p>
          <a:p>
            <a:pPr indent="-269875" lvl="1" marL="688975" marR="0" rtl="0" algn="l">
              <a:spcBef>
                <a:spcPts val="320"/>
              </a:spcBef>
              <a:spcAft>
                <a:spcPts val="0"/>
              </a:spcAft>
              <a:buClr>
                <a:srgbClr val="AF242B"/>
              </a:buClr>
              <a:buFont typeface="Arial"/>
              <a:buNone/>
            </a:pPr>
            <a:r>
              <a:t/>
            </a:r>
            <a:endParaRPr b="0" baseline="0" i="0" sz="1600" u="none" cap="none" strike="noStrike">
              <a:solidFill>
                <a:schemeClr val="dk1"/>
              </a:solidFill>
              <a:latin typeface="Arial"/>
              <a:ea typeface="Arial"/>
              <a:cs typeface="Arial"/>
              <a:sym typeface="Arial"/>
            </a:endParaRPr>
          </a:p>
          <a:p>
            <a:pPr indent="-466725" lvl="0" marL="466725" marR="0" rtl="0" algn="ctr">
              <a:spcBef>
                <a:spcPts val="400"/>
              </a:spcBef>
              <a:spcAft>
                <a:spcPts val="0"/>
              </a:spcAft>
              <a:buClr>
                <a:srgbClr val="AF242B"/>
              </a:buClr>
              <a:buFont typeface="Noto Sans Symbols"/>
              <a:buNone/>
            </a:pPr>
            <a:r>
              <a:t/>
            </a:r>
            <a:endParaRPr b="0" baseline="0" i="1" sz="2000" u="none" cap="none" strike="noStrike">
              <a:solidFill>
                <a:schemeClr val="dk1"/>
              </a:solidFill>
              <a:latin typeface="Arial"/>
              <a:ea typeface="Arial"/>
              <a:cs typeface="Arial"/>
              <a:sym typeface="Arial"/>
            </a:endParaRPr>
          </a:p>
        </p:txBody>
      </p:sp>
      <p:sp>
        <p:nvSpPr>
          <p:cNvPr id="730" name="Shape 73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731" name="Shape 731"/>
          <p:cNvSpPr/>
          <p:nvPr/>
        </p:nvSpPr>
        <p:spPr>
          <a:xfrm>
            <a:off x="7718960" y="6008914"/>
            <a:ext cx="1294410" cy="748146"/>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732" name="Shape 732"/>
          <p:cNvSpPr txBox="1"/>
          <p:nvPr/>
        </p:nvSpPr>
        <p:spPr>
          <a:xfrm>
            <a:off x="314050" y="5512153"/>
            <a:ext cx="8829950" cy="1339783"/>
          </a:xfrm>
          <a:prstGeom prst="rect">
            <a:avLst/>
          </a:prstGeom>
          <a:noFill/>
          <a:ln>
            <a:noFill/>
          </a:ln>
        </p:spPr>
        <p:txBody>
          <a:bodyPr anchorCtr="0" anchor="t" bIns="45700" lIns="91425" rIns="91425" tIns="45700">
            <a:noAutofit/>
          </a:bodyPr>
          <a:lstStyle/>
          <a:p>
            <a:pPr indent="0" lvl="2" marL="0" marR="0" rtl="0" algn="ctr">
              <a:spcBef>
                <a:spcPts val="0"/>
              </a:spcBef>
              <a:spcAft>
                <a:spcPts val="0"/>
              </a:spcAft>
              <a:buClr>
                <a:srgbClr val="AF242B"/>
              </a:buClr>
              <a:buFont typeface="Noto Sans Symbols"/>
              <a:buNone/>
            </a:pPr>
            <a:r>
              <a:t/>
            </a:r>
            <a:endParaRPr b="1" baseline="0" i="1" sz="200" u="none" cap="none" strike="noStrike">
              <a:solidFill>
                <a:schemeClr val="dk1"/>
              </a:solidFill>
              <a:latin typeface="Arial"/>
              <a:ea typeface="Arial"/>
              <a:cs typeface="Arial"/>
              <a:sym typeface="Arial"/>
            </a:endParaRPr>
          </a:p>
          <a:p>
            <a:pPr indent="0" lvl="2" marL="0" marR="0" rtl="0" algn="l">
              <a:spcBef>
                <a:spcPts val="100"/>
              </a:spcBef>
              <a:spcAft>
                <a:spcPts val="0"/>
              </a:spcAft>
              <a:buClr>
                <a:srgbClr val="AF242B"/>
              </a:buClr>
              <a:buFont typeface="Noto Sans Symbols"/>
              <a:buNone/>
            </a:pPr>
            <a:r>
              <a:t/>
            </a:r>
            <a:endParaRPr b="1" baseline="0" i="1" sz="500" u="none" cap="none" strike="noStrike">
              <a:solidFill>
                <a:schemeClr val="dk1"/>
              </a:solidFill>
              <a:latin typeface="Arial"/>
              <a:ea typeface="Arial"/>
              <a:cs typeface="Arial"/>
              <a:sym typeface="Arial"/>
            </a:endParaRPr>
          </a:p>
          <a:p>
            <a:pPr indent="0" lvl="2" marL="0" marR="0" rtl="0" algn="l">
              <a:spcBef>
                <a:spcPts val="280"/>
              </a:spcBef>
              <a:spcAft>
                <a:spcPts val="0"/>
              </a:spcAft>
              <a:buClr>
                <a:srgbClr val="AF242B"/>
              </a:buClr>
              <a:buSzPct val="25000"/>
              <a:buFont typeface="Noto Sans Symbols"/>
              <a:buNone/>
            </a:pPr>
            <a:r>
              <a:rPr b="1" baseline="0" i="1" lang="en-US" sz="1400" u="none" cap="none" strike="noStrike">
                <a:solidFill>
                  <a:schemeClr val="dk1"/>
                </a:solidFill>
                <a:latin typeface="Arial"/>
                <a:ea typeface="Arial"/>
                <a:cs typeface="Arial"/>
                <a:sym typeface="Arial"/>
              </a:rPr>
              <a:t>Note</a:t>
            </a:r>
            <a:r>
              <a:rPr b="1" baseline="0" i="0" lang="en-US" sz="1400" u="none" cap="none" strike="noStrike">
                <a:solidFill>
                  <a:schemeClr val="dk1"/>
                </a:solidFill>
                <a:latin typeface="Arial"/>
                <a:ea typeface="Arial"/>
                <a:cs typeface="Arial"/>
                <a:sym typeface="Arial"/>
              </a:rPr>
              <a:t>: </a:t>
            </a:r>
            <a:r>
              <a:rPr b="0" baseline="0" i="1" lang="en-US" sz="1400" u="none" cap="none" strike="noStrike">
                <a:solidFill>
                  <a:schemeClr val="dk1"/>
                </a:solidFill>
                <a:latin typeface="Arial"/>
                <a:ea typeface="Arial"/>
                <a:cs typeface="Arial"/>
                <a:sym typeface="Arial"/>
              </a:rPr>
              <a:t>If not using a range, End/To field should not be populated</a:t>
            </a:r>
          </a:p>
          <a:p>
            <a:pPr indent="0" lvl="2" marL="0" marR="0" rtl="0" algn="l">
              <a:spcBef>
                <a:spcPts val="280"/>
              </a:spcBef>
              <a:spcAft>
                <a:spcPts val="0"/>
              </a:spcAft>
              <a:buClr>
                <a:srgbClr val="AF242B"/>
              </a:buClr>
              <a:buSzPct val="25000"/>
              <a:buFont typeface="Noto Sans Symbols"/>
              <a:buNone/>
            </a:pPr>
            <a:r>
              <a:rPr b="1" baseline="0" i="1" lang="en-US" sz="1400" u="none" cap="none" strike="noStrike">
                <a:solidFill>
                  <a:schemeClr val="dk1"/>
                </a:solidFill>
                <a:latin typeface="Arial"/>
                <a:ea typeface="Arial"/>
                <a:cs typeface="Arial"/>
                <a:sym typeface="Arial"/>
              </a:rPr>
              <a:t>Note: </a:t>
            </a:r>
            <a:r>
              <a:rPr b="0" baseline="0" i="1" lang="en-US" sz="1400" u="none" cap="none" strike="noStrike">
                <a:solidFill>
                  <a:schemeClr val="dk1"/>
                </a:solidFill>
                <a:latin typeface="Arial"/>
                <a:ea typeface="Arial"/>
                <a:cs typeface="Arial"/>
                <a:sym typeface="Arial"/>
              </a:rPr>
              <a:t>When using non-numeric values, the range is determined based on the corresponding decimal ASCII value -  this means that the order would be (least to greatest) Symbols  ! " # $ % &amp; ' ( ) &amp; + , - . / Numbers   0 1 2 3 4 5 6 7 8 9 Symbols  : ; &lt; = &gt; ? @ Upper Case Letters Symbols  [ \ ] ^ _ ` Lower Case Letters Symbols  { | } ~</a:t>
            </a:r>
          </a:p>
        </p:txBody>
      </p:sp>
      <p:sp>
        <p:nvSpPr>
          <p:cNvPr id="733" name="Shape 733"/>
          <p:cNvSpPr/>
          <p:nvPr/>
        </p:nvSpPr>
        <p:spPr>
          <a:xfrm>
            <a:off x="3097130" y="4917167"/>
            <a:ext cx="344493" cy="213775"/>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pic>
        <p:nvPicPr>
          <p:cNvPr id="734" name="Shape 734"/>
          <p:cNvPicPr preferRelativeResize="0"/>
          <p:nvPr/>
        </p:nvPicPr>
        <p:blipFill rotWithShape="1">
          <a:blip r:embed="rId3">
            <a:alphaModFix/>
          </a:blip>
          <a:srcRect b="0" l="0" r="0" t="0"/>
          <a:stretch/>
        </p:blipFill>
        <p:spPr>
          <a:xfrm>
            <a:off x="1834933" y="3268250"/>
            <a:ext cx="5506217" cy="2162477"/>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271889" y="0"/>
            <a:ext cx="9108374" cy="87284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General BAAR Reference Tables</a:t>
            </a:r>
          </a:p>
        </p:txBody>
      </p:sp>
      <p:sp>
        <p:nvSpPr>
          <p:cNvPr id="207" name="Shape 20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208" name="Shape 20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209" name="Shape 209"/>
          <p:cNvSpPr txBox="1"/>
          <p:nvPr>
            <p:ph idx="1" type="body"/>
          </p:nvPr>
        </p:nvSpPr>
        <p:spPr>
          <a:xfrm>
            <a:off x="711277" y="1450040"/>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600" u="sng" cap="none" strike="noStrike">
                <a:solidFill>
                  <a:schemeClr val="dk1"/>
                </a:solidFill>
                <a:latin typeface="Arial"/>
                <a:ea typeface="Arial"/>
                <a:cs typeface="Arial"/>
                <a:sym typeface="Arial"/>
              </a:rPr>
              <a:t>Updated Reference Tables in Phase 3</a:t>
            </a:r>
          </a:p>
          <a:p>
            <a:pPr indent="-225425" lvl="1" marL="568325" marR="0" rtl="0" algn="l">
              <a:spcBef>
                <a:spcPts val="48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Receivable Type</a:t>
            </a:r>
          </a:p>
          <a:p>
            <a:pPr indent="-225425" lvl="1" marL="568325" marR="0" rtl="0" algn="l">
              <a:spcBef>
                <a:spcPts val="48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Accounts Receivable Options</a:t>
            </a:r>
          </a:p>
          <a:p>
            <a:pPr indent="-111125" lvl="1" marL="568325" marR="0" rtl="0" algn="l">
              <a:spcBef>
                <a:spcPts val="480"/>
              </a:spcBef>
              <a:spcAft>
                <a:spcPts val="0"/>
              </a:spcAft>
              <a:buClr>
                <a:srgbClr val="AF242B"/>
              </a:buClr>
              <a:buFont typeface="Noto Sans Symbols"/>
              <a:buNone/>
            </a:pPr>
            <a:r>
              <a:t/>
            </a:r>
            <a:endParaRPr b="0" baseline="0" i="0" sz="2400" u="none" cap="none" strike="noStrike">
              <a:solidFill>
                <a:schemeClr val="dk1"/>
              </a:solidFill>
              <a:latin typeface="Arial"/>
              <a:ea typeface="Arial"/>
              <a:cs typeface="Arial"/>
              <a:sym typeface="Arial"/>
            </a:endParaRPr>
          </a:p>
          <a:p>
            <a:pPr indent="-231775" lvl="0" marL="231775" marR="0" rtl="0" algn="l">
              <a:spcBef>
                <a:spcPts val="520"/>
              </a:spcBef>
              <a:spcAft>
                <a:spcPts val="0"/>
              </a:spcAft>
              <a:buClr>
                <a:srgbClr val="AF242B"/>
              </a:buClr>
              <a:buSzPct val="75000"/>
              <a:buFont typeface="Noto Sans Symbols"/>
              <a:buChar char="•"/>
            </a:pPr>
            <a:r>
              <a:rPr b="0" baseline="0" i="0" lang="en-US" sz="2600" u="sng" cap="none" strike="noStrike">
                <a:solidFill>
                  <a:schemeClr val="dk1"/>
                </a:solidFill>
                <a:latin typeface="Arial"/>
                <a:ea typeface="Arial"/>
                <a:cs typeface="Arial"/>
                <a:sym typeface="Arial"/>
              </a:rPr>
              <a:t>New Phase 3 Reference Tables</a:t>
            </a:r>
          </a:p>
          <a:p>
            <a:pPr indent="-225425" lvl="1" marL="568325" marR="0" rtl="0" algn="l">
              <a:spcBef>
                <a:spcPts val="48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Write-Off Reason</a:t>
            </a:r>
          </a:p>
          <a:p>
            <a:pPr indent="-225425" lvl="1" marL="568325" marR="0" rtl="0" algn="l">
              <a:spcBef>
                <a:spcPts val="48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Write-Off Type</a:t>
            </a:r>
          </a:p>
          <a:p>
            <a:pPr indent="-111125" lvl="1" marL="568325" marR="0" rtl="0" algn="l">
              <a:spcBef>
                <a:spcPts val="480"/>
              </a:spcBef>
              <a:spcAft>
                <a:spcPts val="0"/>
              </a:spcAft>
              <a:buClr>
                <a:srgbClr val="AF242B"/>
              </a:buClr>
              <a:buFont typeface="Noto Sans Symbols"/>
              <a:buNone/>
            </a:pPr>
            <a:r>
              <a:t/>
            </a:r>
            <a:endParaRPr b="0" baseline="0" i="0" sz="24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9" name="Shape 739"/>
        <p:cNvGrpSpPr/>
        <p:nvPr/>
      </p:nvGrpSpPr>
      <p:grpSpPr>
        <a:xfrm>
          <a:off x="0" y="0"/>
          <a:ext cx="0" cy="0"/>
          <a:chOff x="0" y="0"/>
          <a:chExt cx="0" cy="0"/>
        </a:xfrm>
      </p:grpSpPr>
      <p:sp>
        <p:nvSpPr>
          <p:cNvPr id="740" name="Shape 740"/>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Creating a New Detail Billing Crosswalk (cont.)</a:t>
            </a:r>
          </a:p>
        </p:txBody>
      </p:sp>
      <p:sp>
        <p:nvSpPr>
          <p:cNvPr id="741" name="Shape 741"/>
          <p:cNvSpPr txBox="1"/>
          <p:nvPr>
            <p:ph idx="1" type="body"/>
          </p:nvPr>
        </p:nvSpPr>
        <p:spPr>
          <a:xfrm>
            <a:off x="350837" y="1393333"/>
            <a:ext cx="8793162" cy="1671183"/>
          </a:xfrm>
          <a:prstGeom prst="rect">
            <a:avLst/>
          </a:prstGeom>
          <a:noFill/>
          <a:ln>
            <a:noFill/>
          </a:ln>
        </p:spPr>
        <p:txBody>
          <a:bodyPr anchorCtr="0" anchor="t" bIns="45700" lIns="91425" rIns="91425" tIns="45700">
            <a:noAutofit/>
          </a:bodyPr>
          <a:lstStyle/>
          <a:p>
            <a:pPr indent="-233363" lvl="0" marL="233363" marR="0" rtl="0" algn="l">
              <a:spcBef>
                <a:spcPts val="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New Crosswalk rule:</a:t>
            </a:r>
          </a:p>
          <a:p>
            <a:pPr indent="-312737" lvl="1" marL="688975" marR="0" rtl="0" algn="l">
              <a:spcBef>
                <a:spcPts val="140"/>
              </a:spcBef>
              <a:spcAft>
                <a:spcPts val="0"/>
              </a:spcAft>
              <a:buClr>
                <a:srgbClr val="AF242B"/>
              </a:buClr>
              <a:buFont typeface="Arial"/>
              <a:buNone/>
            </a:pPr>
            <a:r>
              <a:t/>
            </a:r>
            <a:endParaRPr b="0" baseline="0" i="0" sz="700" u="none" cap="none" strike="noStrike">
              <a:solidFill>
                <a:schemeClr val="dk1"/>
              </a:solidFill>
              <a:latin typeface="Arial"/>
              <a:ea typeface="Arial"/>
              <a:cs typeface="Arial"/>
              <a:sym typeface="Arial"/>
            </a:endParaRPr>
          </a:p>
          <a:p>
            <a:pPr indent="-346075" lvl="1" marL="688975" marR="0" rtl="0" algn="l">
              <a:spcBef>
                <a:spcPts val="320"/>
              </a:spcBef>
              <a:spcAft>
                <a:spcPts val="0"/>
              </a:spcAft>
              <a:buClr>
                <a:srgbClr val="AF242B"/>
              </a:buClr>
              <a:buSzPct val="75000"/>
              <a:buFont typeface="Arial"/>
              <a:buAutoNum type="arabicPeriod" startAt="12"/>
            </a:pPr>
            <a:r>
              <a:rPr b="0" baseline="0" i="0" lang="en-US" sz="1600" u="none" cap="none" strike="noStrike">
                <a:solidFill>
                  <a:schemeClr val="dk1"/>
                </a:solidFill>
                <a:latin typeface="Arial"/>
                <a:ea typeface="Arial"/>
                <a:cs typeface="Arial"/>
                <a:sym typeface="Arial"/>
              </a:rPr>
              <a:t>In the Crosswalk Fields section:</a:t>
            </a:r>
          </a:p>
          <a:p>
            <a:pPr indent="-299243" lvl="2" marL="1035050" marR="0" rtl="0" algn="l">
              <a:spcBef>
                <a:spcPts val="210"/>
              </a:spcBef>
              <a:spcAft>
                <a:spcPts val="0"/>
              </a:spcAft>
              <a:buClr>
                <a:srgbClr val="AF242B"/>
              </a:buClr>
              <a:buFont typeface="Arial"/>
              <a:buNone/>
            </a:pPr>
            <a:r>
              <a:t/>
            </a:r>
            <a:endParaRPr b="0" baseline="0" i="0" sz="1050" u="none" cap="none" strike="noStrike">
              <a:solidFill>
                <a:schemeClr val="dk1"/>
              </a:solidFill>
              <a:latin typeface="Arial"/>
              <a:ea typeface="Arial"/>
              <a:cs typeface="Arial"/>
              <a:sym typeface="Arial"/>
            </a:endParaRPr>
          </a:p>
          <a:p>
            <a:pPr indent="-349250" lvl="2" marL="1035050" marR="0" rtl="0" algn="l">
              <a:spcBef>
                <a:spcPts val="320"/>
              </a:spcBef>
              <a:spcAft>
                <a:spcPts val="0"/>
              </a:spcAft>
              <a:buClr>
                <a:srgbClr val="AF242B"/>
              </a:buClr>
              <a:buSzPct val="75000"/>
              <a:buFont typeface="Arial"/>
              <a:buAutoNum type="alphaLcPeriod"/>
            </a:pPr>
            <a:r>
              <a:rPr b="1" baseline="0" i="0" lang="en-US" sz="1600" u="none" cap="none" strike="noStrike">
                <a:solidFill>
                  <a:schemeClr val="dk1"/>
                </a:solidFill>
                <a:latin typeface="Arial"/>
                <a:ea typeface="Arial"/>
                <a:cs typeface="Arial"/>
                <a:sym typeface="Arial"/>
              </a:rPr>
              <a:t>To</a:t>
            </a:r>
            <a:r>
              <a:rPr b="0" baseline="0" i="0" lang="en-US" sz="1600" u="none" cap="none" strike="noStrike">
                <a:solidFill>
                  <a:schemeClr val="dk1"/>
                </a:solidFill>
                <a:latin typeface="Arial"/>
                <a:ea typeface="Arial"/>
                <a:cs typeface="Arial"/>
                <a:sym typeface="Arial"/>
              </a:rPr>
              <a:t> </a:t>
            </a:r>
            <a:r>
              <a:rPr b="1" baseline="0" i="0" lang="en-US" sz="1600" u="none" cap="none" strike="noStrike">
                <a:solidFill>
                  <a:schemeClr val="dk1"/>
                </a:solidFill>
                <a:latin typeface="Arial"/>
                <a:ea typeface="Arial"/>
                <a:cs typeface="Arial"/>
                <a:sym typeface="Arial"/>
              </a:rPr>
              <a:t>Field</a:t>
            </a:r>
            <a:r>
              <a:rPr b="0" baseline="0" i="0" lang="en-US" sz="1600" u="none" cap="none" strike="noStrike">
                <a:solidFill>
                  <a:schemeClr val="dk1"/>
                </a:solidFill>
                <a:latin typeface="Arial"/>
                <a:ea typeface="Arial"/>
                <a:cs typeface="Arial"/>
                <a:sym typeface="Arial"/>
              </a:rPr>
              <a:t>:  Enter the value of the To field based on the values of the From fields</a:t>
            </a:r>
          </a:p>
          <a:p>
            <a:pPr indent="-3175" lvl="1" marL="3460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260350" lvl="1" marL="688975" marR="0" rtl="0" algn="l">
              <a:spcBef>
                <a:spcPts val="360"/>
              </a:spcBef>
              <a:spcAft>
                <a:spcPts val="0"/>
              </a:spcAft>
              <a:buClr>
                <a:srgbClr val="AF242B"/>
              </a:buClr>
              <a:buFont typeface="Arial"/>
              <a:buNone/>
            </a:pPr>
            <a:r>
              <a:t/>
            </a:r>
            <a:endParaRPr b="0" baseline="0" i="0" sz="1800" u="none" cap="none" strike="noStrike">
              <a:solidFill>
                <a:schemeClr val="dk1"/>
              </a:solidFill>
              <a:latin typeface="Arial"/>
              <a:ea typeface="Arial"/>
              <a:cs typeface="Arial"/>
              <a:sym typeface="Arial"/>
            </a:endParaRPr>
          </a:p>
          <a:p>
            <a:pPr indent="-466725" lvl="0" marL="466725" marR="0" rtl="0" algn="ctr">
              <a:spcBef>
                <a:spcPts val="480"/>
              </a:spcBef>
              <a:spcAft>
                <a:spcPts val="0"/>
              </a:spcAft>
              <a:buClr>
                <a:srgbClr val="AF242B"/>
              </a:buClr>
              <a:buFont typeface="Noto Sans Symbols"/>
              <a:buNone/>
            </a:pPr>
            <a:r>
              <a:t/>
            </a:r>
            <a:endParaRPr b="0" baseline="0" i="1" sz="2400" u="none" cap="none" strike="noStrike">
              <a:solidFill>
                <a:schemeClr val="dk1"/>
              </a:solidFill>
              <a:latin typeface="Arial"/>
              <a:ea typeface="Arial"/>
              <a:cs typeface="Arial"/>
              <a:sym typeface="Arial"/>
            </a:endParaRPr>
          </a:p>
        </p:txBody>
      </p:sp>
      <p:sp>
        <p:nvSpPr>
          <p:cNvPr id="742" name="Shape 742"/>
          <p:cNvSpPr txBox="1"/>
          <p:nvPr>
            <p:ph idx="11" type="ftr"/>
          </p:nvPr>
        </p:nvSpPr>
        <p:spPr>
          <a:xfrm>
            <a:off x="29845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43" name="Shape 74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744" name="Shape 744"/>
          <p:cNvPicPr preferRelativeResize="0"/>
          <p:nvPr/>
        </p:nvPicPr>
        <p:blipFill rotWithShape="1">
          <a:blip r:embed="rId3">
            <a:alphaModFix/>
          </a:blip>
          <a:srcRect b="0" l="0" r="0" t="0"/>
          <a:stretch/>
        </p:blipFill>
        <p:spPr>
          <a:xfrm>
            <a:off x="2809628" y="3210025"/>
            <a:ext cx="3524742" cy="704948"/>
          </a:xfrm>
          <a:prstGeom prst="rect">
            <a:avLst/>
          </a:prstGeom>
          <a:noFill/>
          <a:ln>
            <a:noFill/>
          </a:ln>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9" name="Shape 749"/>
        <p:cNvGrpSpPr/>
        <p:nvPr/>
      </p:nvGrpSpPr>
      <p:grpSpPr>
        <a:xfrm>
          <a:off x="0" y="0"/>
          <a:ext cx="0" cy="0"/>
          <a:chOff x="0" y="0"/>
          <a:chExt cx="0" cy="0"/>
        </a:xfrm>
      </p:grpSpPr>
      <p:sp>
        <p:nvSpPr>
          <p:cNvPr id="750" name="Shape 75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Exercise</a:t>
            </a:r>
          </a:p>
        </p:txBody>
      </p:sp>
      <p:sp>
        <p:nvSpPr>
          <p:cNvPr id="751" name="Shape 751"/>
          <p:cNvSpPr txBox="1"/>
          <p:nvPr>
            <p:ph idx="1" type="body"/>
          </p:nvPr>
        </p:nvSpPr>
        <p:spPr>
          <a:xfrm>
            <a:off x="712787" y="1608137"/>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800" u="none" cap="none" strike="noStrike">
                <a:solidFill>
                  <a:schemeClr val="dk1"/>
                </a:solidFill>
                <a:latin typeface="Arial"/>
                <a:ea typeface="Arial"/>
                <a:cs typeface="Arial"/>
                <a:sym typeface="Arial"/>
              </a:rPr>
              <a:t>Exercise 1 – Create Detail Billing Crosswalk Rule</a:t>
            </a:r>
          </a:p>
          <a:p>
            <a:pPr indent="-231775" lvl="0" marL="231775" marR="0" rtl="0" algn="l">
              <a:spcBef>
                <a:spcPts val="560"/>
              </a:spcBef>
              <a:spcAft>
                <a:spcPts val="0"/>
              </a:spcAft>
              <a:buClr>
                <a:srgbClr val="AF242B"/>
              </a:buClr>
              <a:buSzPct val="75000"/>
              <a:buFont typeface="Noto Sans Symbols"/>
              <a:buChar char="•"/>
            </a:pPr>
            <a:r>
              <a:rPr b="0" baseline="0" i="0" lang="en-US" sz="2800" u="none" cap="none" strike="noStrike">
                <a:solidFill>
                  <a:schemeClr val="dk1"/>
                </a:solidFill>
                <a:latin typeface="Arial"/>
                <a:ea typeface="Arial"/>
                <a:cs typeface="Arial"/>
                <a:sym typeface="Arial"/>
              </a:rPr>
              <a:t>Exercise 2 – Modify Detail Billing Crosswalk Rule</a:t>
            </a:r>
          </a:p>
          <a:p>
            <a:pPr indent="-98425" lvl="0" marL="231775" marR="0" rtl="0" algn="l">
              <a:spcBef>
                <a:spcPts val="560"/>
              </a:spcBef>
              <a:spcAft>
                <a:spcPts val="0"/>
              </a:spcAft>
              <a:buClr>
                <a:srgbClr val="AF242B"/>
              </a:buClr>
              <a:buFont typeface="Noto Sans Symbols"/>
              <a:buNone/>
            </a:pPr>
            <a:r>
              <a:t/>
            </a:r>
            <a:endParaRPr b="0" baseline="0" i="0" sz="2800" u="none" cap="none" strike="noStrike">
              <a:solidFill>
                <a:schemeClr val="dk1"/>
              </a:solidFill>
              <a:latin typeface="Arial"/>
              <a:ea typeface="Arial"/>
              <a:cs typeface="Arial"/>
              <a:sym typeface="Arial"/>
            </a:endParaRPr>
          </a:p>
        </p:txBody>
      </p:sp>
      <p:sp>
        <p:nvSpPr>
          <p:cNvPr id="752" name="Shape 752"/>
          <p:cNvSpPr txBox="1"/>
          <p:nvPr>
            <p:ph idx="11" type="ftr"/>
          </p:nvPr>
        </p:nvSpPr>
        <p:spPr>
          <a:xfrm>
            <a:off x="359228"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53" name="Shape 753"/>
          <p:cNvSpPr txBox="1"/>
          <p:nvPr>
            <p:ph idx="12" type="sldNum"/>
          </p:nvPr>
        </p:nvSpPr>
        <p:spPr>
          <a:xfrm>
            <a:off x="-95534" y="6427608"/>
            <a:ext cx="533399" cy="293914"/>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7" name="Shape 757"/>
        <p:cNvGrpSpPr/>
        <p:nvPr/>
      </p:nvGrpSpPr>
      <p:grpSpPr>
        <a:xfrm>
          <a:off x="0" y="0"/>
          <a:ext cx="0" cy="0"/>
          <a:chOff x="0" y="0"/>
          <a:chExt cx="0" cy="0"/>
        </a:xfrm>
      </p:grpSpPr>
      <p:sp>
        <p:nvSpPr>
          <p:cNvPr id="758" name="Shape 758"/>
          <p:cNvSpPr txBox="1"/>
          <p:nvPr>
            <p:ph idx="1" type="body"/>
          </p:nvPr>
        </p:nvSpPr>
        <p:spPr>
          <a:xfrm>
            <a:off x="606462" y="2764465"/>
            <a:ext cx="8229600" cy="2009553"/>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3:</a:t>
            </a:r>
          </a:p>
          <a:p>
            <a:pPr indent="-231775" lvl="0" marL="231775"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Referral Reference Table</a:t>
            </a:r>
          </a:p>
        </p:txBody>
      </p:sp>
      <p:sp>
        <p:nvSpPr>
          <p:cNvPr id="759" name="Shape 75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60" name="Shape 76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4" name="Shape 764"/>
        <p:cNvGrpSpPr/>
        <p:nvPr/>
      </p:nvGrpSpPr>
      <p:grpSpPr>
        <a:xfrm>
          <a:off x="0" y="0"/>
          <a:ext cx="0" cy="0"/>
          <a:chOff x="0" y="0"/>
          <a:chExt cx="0" cy="0"/>
        </a:xfrm>
      </p:grpSpPr>
      <p:sp>
        <p:nvSpPr>
          <p:cNvPr id="765" name="Shape 765"/>
          <p:cNvSpPr/>
          <p:nvPr/>
        </p:nvSpPr>
        <p:spPr>
          <a:xfrm>
            <a:off x="382771" y="1851838"/>
            <a:ext cx="8761228" cy="860881"/>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766" name="Shape 766"/>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767" name="Shape 767"/>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Segment 1: Pegasys General BAAR Reference Tables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2: Detail Billing Record Reference Table </a:t>
            </a:r>
            <a:r>
              <a:rPr b="0" baseline="0" i="0" lang="en-US" sz="16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3: Referral Reference Table	</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Account Referral Destination </a:t>
            </a:r>
            <a:r>
              <a:rPr b="0" baseline="0" i="0" lang="en-US" sz="1600" u="none" cap="none" strike="noStrike">
                <a:solidFill>
                  <a:srgbClr val="404040"/>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4: Debt Account Reference Tables</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5: Allowance For Loss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6: VCSS Reference Table Management</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7: VCSS Security Authorization Framework &amp; Principal Management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8: VCSS System Settings Table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9: Online VCSS Vendor Registration Process			</a:t>
            </a:r>
          </a:p>
          <a:p>
            <a:pPr indent="-231775" lvl="0" marL="231775" marR="0" rtl="0" algn="l">
              <a:spcBef>
                <a:spcPts val="1200"/>
              </a:spcBef>
              <a:spcAft>
                <a:spcPts val="60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10: Online VCSS New User Access Process		</a:t>
            </a:r>
          </a:p>
        </p:txBody>
      </p:sp>
      <p:sp>
        <p:nvSpPr>
          <p:cNvPr id="768" name="Shape 76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69" name="Shape 76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3" name="Shape 773"/>
        <p:cNvGrpSpPr/>
        <p:nvPr/>
      </p:nvGrpSpPr>
      <p:grpSpPr>
        <a:xfrm>
          <a:off x="0" y="0"/>
          <a:ext cx="0" cy="0"/>
          <a:chOff x="0" y="0"/>
          <a:chExt cx="0" cy="0"/>
        </a:xfrm>
      </p:grpSpPr>
      <p:sp>
        <p:nvSpPr>
          <p:cNvPr id="774" name="Shape 774"/>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775" name="Shape 775"/>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Account Referral Destination</a:t>
            </a:r>
          </a:p>
        </p:txBody>
      </p:sp>
      <p:sp>
        <p:nvSpPr>
          <p:cNvPr id="776" name="Shape 776"/>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777" name="Shape 777"/>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2" name="Shape 782"/>
        <p:cNvGrpSpPr/>
        <p:nvPr/>
      </p:nvGrpSpPr>
      <p:grpSpPr>
        <a:xfrm>
          <a:off x="0" y="0"/>
          <a:ext cx="0" cy="0"/>
          <a:chOff x="0" y="0"/>
          <a:chExt cx="0" cy="0"/>
        </a:xfrm>
      </p:grpSpPr>
      <p:sp>
        <p:nvSpPr>
          <p:cNvPr id="783" name="Shape 783"/>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Treasury Referral</a:t>
            </a:r>
          </a:p>
        </p:txBody>
      </p:sp>
      <p:sp>
        <p:nvSpPr>
          <p:cNvPr id="784" name="Shape 784"/>
          <p:cNvSpPr txBox="1"/>
          <p:nvPr>
            <p:ph idx="1" type="body"/>
          </p:nvPr>
        </p:nvSpPr>
        <p:spPr>
          <a:xfrm>
            <a:off x="393405" y="1289825"/>
            <a:ext cx="8750595"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If after </a:t>
            </a:r>
            <a:r>
              <a:rPr b="1" baseline="0" i="0" lang="en-US" sz="1800" u="sng" cap="none" strike="noStrike">
                <a:solidFill>
                  <a:schemeClr val="dk1"/>
                </a:solidFill>
                <a:latin typeface="Arial"/>
                <a:ea typeface="Arial"/>
                <a:cs typeface="Arial"/>
                <a:sym typeface="Arial"/>
              </a:rPr>
              <a:t>90 days</a:t>
            </a:r>
            <a:r>
              <a:rPr b="0" baseline="0" i="0" lang="en-US" sz="1800" u="none" cap="none" strike="noStrike">
                <a:solidFill>
                  <a:schemeClr val="dk1"/>
                </a:solidFill>
                <a:latin typeface="Arial"/>
                <a:ea typeface="Arial"/>
                <a:cs typeface="Arial"/>
                <a:sym typeface="Arial"/>
              </a:rPr>
              <a:t> the debt remains outstanding, then GSA may initiate the </a:t>
            </a:r>
            <a:r>
              <a:rPr b="1" baseline="0" i="0" lang="en-US" sz="1800" u="sng" cap="none" strike="noStrike">
                <a:solidFill>
                  <a:schemeClr val="dk1"/>
                </a:solidFill>
                <a:latin typeface="Arial"/>
                <a:ea typeface="Arial"/>
                <a:cs typeface="Arial"/>
                <a:sym typeface="Arial"/>
              </a:rPr>
              <a:t>Treasury Referral</a:t>
            </a:r>
            <a:r>
              <a:rPr b="1" baseline="0" i="0" lang="en-US" sz="1800" u="none" cap="none" strike="noStrike">
                <a:solidFill>
                  <a:schemeClr val="dk1"/>
                </a:solidFill>
                <a:latin typeface="Arial"/>
                <a:ea typeface="Arial"/>
                <a:cs typeface="Arial"/>
                <a:sym typeface="Arial"/>
              </a:rPr>
              <a:t> </a:t>
            </a:r>
            <a:r>
              <a:rPr b="0" baseline="0" i="0" lang="en-US" sz="1800" u="none" cap="none" strike="noStrike">
                <a:solidFill>
                  <a:schemeClr val="dk1"/>
                </a:solidFill>
                <a:latin typeface="Arial"/>
                <a:ea typeface="Arial"/>
                <a:cs typeface="Arial"/>
                <a:sym typeface="Arial"/>
              </a:rPr>
              <a:t>process</a:t>
            </a:r>
          </a:p>
          <a:p>
            <a:pPr indent="-231775" lvl="0" marL="231775" marR="0" rtl="0" algn="l">
              <a:spcBef>
                <a:spcPts val="1200"/>
              </a:spcBef>
              <a:spcAft>
                <a:spcPts val="0"/>
              </a:spcAft>
              <a:buClr>
                <a:srgbClr val="AF242B"/>
              </a:buClr>
              <a:buSzPct val="75000"/>
              <a:buFont typeface="Arial"/>
              <a:buChar char="•"/>
            </a:pPr>
            <a:r>
              <a:rPr b="1" baseline="0" i="0" lang="en-US" sz="1800" u="none" cap="none" strike="noStrike">
                <a:solidFill>
                  <a:schemeClr val="dk1"/>
                </a:solidFill>
                <a:latin typeface="Arial"/>
                <a:ea typeface="Arial"/>
                <a:cs typeface="Arial"/>
                <a:sym typeface="Arial"/>
              </a:rPr>
              <a:t>U.S. Treasury Financial Management System Center:</a:t>
            </a:r>
          </a:p>
          <a:p>
            <a:pPr indent="-225425" lvl="1" marL="568325" marR="0" rtl="0" algn="l">
              <a:spcBef>
                <a:spcPts val="1200"/>
              </a:spcBef>
              <a:spcAft>
                <a:spcPts val="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Provides “referral” service to GSA when GSA is unable to collect on outstanding debts  </a:t>
            </a:r>
          </a:p>
          <a:p>
            <a:pPr indent="-225425" lvl="1" marL="568325" marR="0" rtl="0" algn="l">
              <a:spcBef>
                <a:spcPts val="1200"/>
              </a:spcBef>
              <a:spcAft>
                <a:spcPts val="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When referred for “</a:t>
            </a:r>
            <a:r>
              <a:rPr b="1" baseline="0" i="0" lang="en-US" sz="1800" u="sng" cap="none" strike="noStrike">
                <a:solidFill>
                  <a:schemeClr val="dk1"/>
                </a:solidFill>
                <a:latin typeface="Arial"/>
                <a:ea typeface="Arial"/>
                <a:cs typeface="Arial"/>
                <a:sym typeface="Arial"/>
              </a:rPr>
              <a:t>Treasury Cross-Servicing</a:t>
            </a:r>
            <a:r>
              <a:rPr b="0" baseline="0" i="0" lang="en-US" sz="1800" u="none" cap="none" strike="noStrike">
                <a:solidFill>
                  <a:schemeClr val="dk1"/>
                </a:solidFill>
                <a:latin typeface="Arial"/>
                <a:ea typeface="Arial"/>
                <a:cs typeface="Arial"/>
                <a:sym typeface="Arial"/>
              </a:rPr>
              <a:t>”, Treasury will make attempts at collection by contacting debtors and requesting they remit payment</a:t>
            </a:r>
          </a:p>
          <a:p>
            <a:pPr indent="-225425" lvl="1" marL="568325" marR="0" rtl="0" algn="l">
              <a:spcBef>
                <a:spcPts val="1200"/>
              </a:spcBef>
              <a:spcAft>
                <a:spcPts val="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Facilitated via the Treasury </a:t>
            </a:r>
            <a:r>
              <a:rPr b="1" baseline="0" i="0" lang="en-US" sz="1800" u="sng" cap="none" strike="noStrike">
                <a:solidFill>
                  <a:schemeClr val="dk1"/>
                </a:solidFill>
                <a:latin typeface="Arial"/>
                <a:ea typeface="Arial"/>
                <a:cs typeface="Arial"/>
                <a:sym typeface="Arial"/>
              </a:rPr>
              <a:t>FedDebt</a:t>
            </a:r>
            <a:r>
              <a:rPr b="0" baseline="0" i="0" lang="en-US" sz="1800" u="none" cap="none" strike="noStrike">
                <a:solidFill>
                  <a:schemeClr val="dk1"/>
                </a:solidFill>
                <a:latin typeface="Arial"/>
                <a:ea typeface="Arial"/>
                <a:cs typeface="Arial"/>
                <a:sym typeface="Arial"/>
              </a:rPr>
              <a:t> system</a:t>
            </a:r>
          </a:p>
          <a:p>
            <a:pPr indent="-225425" lvl="1" marL="568325" marR="0" rtl="0" algn="l">
              <a:spcBef>
                <a:spcPts val="1200"/>
              </a:spcBef>
              <a:spcAft>
                <a:spcPts val="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Treasury recoups a fee for their collection services</a:t>
            </a:r>
          </a:p>
          <a:p>
            <a:pPr indent="-231775" lvl="1" marL="231775" marR="0" rtl="0" algn="l">
              <a:spcBef>
                <a:spcPts val="1200"/>
              </a:spcBef>
              <a:spcAft>
                <a:spcPts val="0"/>
              </a:spcAft>
              <a:buClr>
                <a:srgbClr val="AF242B"/>
              </a:buClr>
              <a:buSzPct val="75000"/>
              <a:buFont typeface="Arial"/>
              <a:buChar char="•"/>
            </a:pPr>
            <a:r>
              <a:rPr b="1" baseline="0" i="0" lang="en-US" sz="1800" u="sng" cap="none" strike="noStrike">
                <a:solidFill>
                  <a:schemeClr val="dk1"/>
                </a:solidFill>
                <a:latin typeface="Arial"/>
                <a:ea typeface="Arial"/>
                <a:cs typeface="Arial"/>
                <a:sym typeface="Arial"/>
              </a:rPr>
              <a:t>Two primary stages</a:t>
            </a:r>
            <a:r>
              <a:rPr b="1" baseline="0" i="0" lang="en-US" sz="1800" u="none" cap="none" strike="noStrike">
                <a:solidFill>
                  <a:schemeClr val="dk1"/>
                </a:solidFill>
                <a:latin typeface="Arial"/>
                <a:ea typeface="Arial"/>
                <a:cs typeface="Arial"/>
                <a:sym typeface="Arial"/>
              </a:rPr>
              <a:t> </a:t>
            </a:r>
            <a:r>
              <a:rPr b="0" baseline="0" i="0" lang="en-US" sz="1800" u="none" cap="none" strike="noStrike">
                <a:solidFill>
                  <a:schemeClr val="dk1"/>
                </a:solidFill>
                <a:latin typeface="Arial"/>
                <a:ea typeface="Arial"/>
                <a:cs typeface="Arial"/>
                <a:sym typeface="Arial"/>
              </a:rPr>
              <a:t>of the Treasury Referral process:</a:t>
            </a:r>
          </a:p>
          <a:p>
            <a:pPr indent="-346075" lvl="1" marL="688975" marR="0" rtl="0" algn="l">
              <a:spcBef>
                <a:spcPts val="1200"/>
              </a:spcBef>
              <a:spcAft>
                <a:spcPts val="0"/>
              </a:spcAft>
              <a:buClr>
                <a:srgbClr val="AF242B"/>
              </a:buClr>
              <a:buSzPct val="75000"/>
              <a:buFont typeface="Arial"/>
              <a:buAutoNum type="arabicPeriod"/>
            </a:pPr>
            <a:r>
              <a:rPr b="0" baseline="0" i="0" lang="en-US" sz="1800" u="none" cap="none" strike="noStrike">
                <a:solidFill>
                  <a:schemeClr val="dk1"/>
                </a:solidFill>
                <a:latin typeface="Arial"/>
                <a:ea typeface="Arial"/>
                <a:cs typeface="Arial"/>
                <a:sym typeface="Arial"/>
              </a:rPr>
              <a:t>Referral Submission</a:t>
            </a:r>
          </a:p>
          <a:p>
            <a:pPr indent="-346075" lvl="1" marL="688975" marR="0" rtl="0" algn="l">
              <a:spcBef>
                <a:spcPts val="1200"/>
              </a:spcBef>
              <a:spcAft>
                <a:spcPts val="600"/>
              </a:spcAft>
              <a:buClr>
                <a:srgbClr val="AF242B"/>
              </a:buClr>
              <a:buSzPct val="75000"/>
              <a:buFont typeface="Arial"/>
              <a:buAutoNum type="arabicPeriod"/>
            </a:pPr>
            <a:r>
              <a:rPr b="0" baseline="0" i="0" lang="en-US" sz="1800" u="none" cap="none" strike="noStrike">
                <a:solidFill>
                  <a:schemeClr val="dk1"/>
                </a:solidFill>
                <a:latin typeface="Arial"/>
                <a:ea typeface="Arial"/>
                <a:cs typeface="Arial"/>
                <a:sym typeface="Arial"/>
              </a:rPr>
              <a:t>Treasury Collection</a:t>
            </a:r>
          </a:p>
        </p:txBody>
      </p:sp>
      <p:sp>
        <p:nvSpPr>
          <p:cNvPr id="785" name="Shape 78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86" name="Shape 78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0" name="Shape 790"/>
        <p:cNvGrpSpPr/>
        <p:nvPr/>
      </p:nvGrpSpPr>
      <p:grpSpPr>
        <a:xfrm>
          <a:off x="0" y="0"/>
          <a:ext cx="0" cy="0"/>
          <a:chOff x="0" y="0"/>
          <a:chExt cx="0" cy="0"/>
        </a:xfrm>
      </p:grpSpPr>
      <p:sp>
        <p:nvSpPr>
          <p:cNvPr id="791" name="Shape 79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Referral Submission</a:t>
            </a:r>
          </a:p>
        </p:txBody>
      </p:sp>
      <p:sp>
        <p:nvSpPr>
          <p:cNvPr id="792" name="Shape 79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93" name="Shape 79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794" name="Shape 794"/>
          <p:cNvSpPr/>
          <p:nvPr/>
        </p:nvSpPr>
        <p:spPr>
          <a:xfrm>
            <a:off x="1149475" y="1203325"/>
            <a:ext cx="7206398" cy="4700559"/>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Delinquent Debt</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Transmit to FedDebt</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Treasury successfully collects</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 Treasury IPACs money back to Agency &amp; records on the weekly Collections file</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Agency records collections in their system against the debt</a:t>
            </a:r>
          </a:p>
        </p:txBody>
      </p:sp>
      <p:sp>
        <p:nvSpPr>
          <p:cNvPr id="795" name="Shape 795"/>
          <p:cNvSpPr/>
          <p:nvPr/>
        </p:nvSpPr>
        <p:spPr>
          <a:xfrm>
            <a:off x="1045029" y="1149530"/>
            <a:ext cx="3004457" cy="4905710"/>
          </a:xfrm>
          <a:prstGeom prst="rect">
            <a:avLst/>
          </a:pr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9" name="Shape 799"/>
        <p:cNvGrpSpPr/>
        <p:nvPr/>
      </p:nvGrpSpPr>
      <p:grpSpPr>
        <a:xfrm>
          <a:off x="0" y="0"/>
          <a:ext cx="0" cy="0"/>
          <a:chOff x="0" y="0"/>
          <a:chExt cx="0" cy="0"/>
        </a:xfrm>
      </p:grpSpPr>
      <p:sp>
        <p:nvSpPr>
          <p:cNvPr id="800" name="Shape 80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Referral Submission Lifecycle</a:t>
            </a:r>
          </a:p>
        </p:txBody>
      </p:sp>
      <p:sp>
        <p:nvSpPr>
          <p:cNvPr id="801" name="Shape 801"/>
          <p:cNvSpPr txBox="1"/>
          <p:nvPr>
            <p:ph idx="12" type="sldNum"/>
          </p:nvPr>
        </p:nvSpPr>
        <p:spPr>
          <a:xfrm>
            <a:off x="-86471" y="6396998"/>
            <a:ext cx="486135" cy="272468"/>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802" name="Shape 802"/>
          <p:cNvSpPr/>
          <p:nvPr/>
        </p:nvSpPr>
        <p:spPr>
          <a:xfrm>
            <a:off x="377253" y="802758"/>
            <a:ext cx="8683620" cy="5252483"/>
          </a:xfrm>
          <a:prstGeom prst="rect">
            <a:avLst/>
          </a:prstGeom>
          <a:noFill/>
          <a:ln>
            <a:noFill/>
          </a:ln>
        </p:spPr>
        <p:txBody>
          <a:bodyPr anchorCtr="0" anchor="t" bIns="45700" lIns="91425" rIns="91425" tIns="45700">
            <a:noAutofit/>
          </a:bodyPr>
          <a:lstStyle/>
          <a:p>
            <a:pPr indent="-149225" lvl="1" marL="568325" marR="0" rtl="0" algn="l">
              <a:spcBef>
                <a:spcPts val="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65100" lvl="2" marL="914400" marR="0" rtl="0" algn="l">
              <a:spcBef>
                <a:spcPts val="120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803" name="Shape 80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04" name="Shape 804"/>
          <p:cNvSpPr/>
          <p:nvPr/>
        </p:nvSpPr>
        <p:spPr>
          <a:xfrm>
            <a:off x="931042" y="1194741"/>
            <a:ext cx="7560839" cy="4719171"/>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Referral Selection (1)</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Review and Approve (2)</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Referral Generation (3)</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 Referral File (4)</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9" name="Shape 809"/>
        <p:cNvGrpSpPr/>
        <p:nvPr/>
      </p:nvGrpSpPr>
      <p:grpSpPr>
        <a:xfrm>
          <a:off x="0" y="0"/>
          <a:ext cx="0" cy="0"/>
          <a:chOff x="0" y="0"/>
          <a:chExt cx="0" cy="0"/>
        </a:xfrm>
      </p:grpSpPr>
      <p:sp>
        <p:nvSpPr>
          <p:cNvPr id="810" name="Shape 810"/>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Account Referral Destination Referece Table</a:t>
            </a:r>
          </a:p>
        </p:txBody>
      </p:sp>
      <p:sp>
        <p:nvSpPr>
          <p:cNvPr id="811" name="Shape 81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812" name="Shape 812"/>
          <p:cNvSpPr txBox="1"/>
          <p:nvPr>
            <p:ph idx="1" type="body"/>
          </p:nvPr>
        </p:nvSpPr>
        <p:spPr>
          <a:xfrm>
            <a:off x="685004" y="1318576"/>
            <a:ext cx="8298573" cy="52426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Name</a:t>
            </a:r>
            <a:r>
              <a:rPr b="0" baseline="0" i="0" lang="en-US" sz="2000" u="none" cap="none" strike="noStrike">
                <a:solidFill>
                  <a:schemeClr val="dk1"/>
                </a:solidFill>
                <a:latin typeface="Arial"/>
                <a:ea typeface="Arial"/>
                <a:cs typeface="Arial"/>
                <a:sym typeface="Arial"/>
              </a:rPr>
              <a:t>	Account Referral Destination</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Purpose	</a:t>
            </a:r>
            <a:r>
              <a:rPr b="0" baseline="0" i="0" lang="en-US" sz="2000" u="none" cap="none" strike="noStrike">
                <a:solidFill>
                  <a:schemeClr val="dk1"/>
                </a:solidFill>
                <a:latin typeface="Arial"/>
                <a:ea typeface="Arial"/>
                <a:cs typeface="Arial"/>
                <a:sym typeface="Arial"/>
              </a:rPr>
              <a:t>Used to identify the </a:t>
            </a:r>
            <a:r>
              <a:rPr b="0" baseline="0" i="0" lang="en-US" sz="2000" u="sng" cap="none" strike="noStrike">
                <a:solidFill>
                  <a:schemeClr val="dk1"/>
                </a:solidFill>
                <a:latin typeface="Arial"/>
                <a:ea typeface="Arial"/>
                <a:cs typeface="Arial"/>
                <a:sym typeface="Arial"/>
              </a:rPr>
              <a:t>destinations</a:t>
            </a:r>
            <a:r>
              <a:rPr b="0" baseline="0" i="0" lang="en-US" sz="2000" u="none" cap="none" strike="noStrike">
                <a:solidFill>
                  <a:schemeClr val="dk1"/>
                </a:solidFill>
                <a:latin typeface="Arial"/>
                <a:ea typeface="Arial"/>
                <a:cs typeface="Arial"/>
                <a:sym typeface="Arial"/>
              </a:rPr>
              <a:t> available to GSA for 	</a:t>
            </a:r>
            <a:r>
              <a:rPr b="0" baseline="0" i="0" lang="en-US" sz="2000" u="sng" cap="none" strike="noStrike">
                <a:solidFill>
                  <a:schemeClr val="dk1"/>
                </a:solidFill>
                <a:latin typeface="Arial"/>
                <a:ea typeface="Arial"/>
                <a:cs typeface="Arial"/>
                <a:sym typeface="Arial"/>
              </a:rPr>
              <a:t>referral of delinquent accounts</a:t>
            </a:r>
            <a:r>
              <a:rPr b="0" baseline="0" i="0" lang="en-US" sz="2000" u="none" cap="none" strike="noStrike">
                <a:solidFill>
                  <a:schemeClr val="dk1"/>
                </a:solidFill>
                <a:latin typeface="Arial"/>
                <a:ea typeface="Arial"/>
                <a:cs typeface="Arial"/>
                <a:sym typeface="Arial"/>
              </a:rPr>
              <a:t> for further collection 	activity. </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Indicates whether </a:t>
            </a:r>
            <a:r>
              <a:rPr b="0" baseline="0" i="0" lang="en-US" sz="2000" u="sng" cap="none" strike="noStrike">
                <a:solidFill>
                  <a:schemeClr val="dk1"/>
                </a:solidFill>
                <a:latin typeface="Arial"/>
                <a:ea typeface="Arial"/>
                <a:cs typeface="Arial"/>
                <a:sym typeface="Arial"/>
              </a:rPr>
              <a:t>interest penalty, and administrative </a:t>
            </a:r>
            <a:r>
              <a:rPr b="0" baseline="0" i="0" lang="en-US" sz="2000" u="none" cap="none" strike="noStrike">
                <a:solidFill>
                  <a:schemeClr val="dk1"/>
                </a:solidFill>
                <a:latin typeface="Arial"/>
                <a:ea typeface="Arial"/>
                <a:cs typeface="Arial"/>
                <a:sym typeface="Arial"/>
              </a:rPr>
              <a:t>	</a:t>
            </a:r>
            <a:r>
              <a:rPr b="0" baseline="0" i="0" lang="en-US" sz="2000" u="sng" cap="none" strike="noStrike">
                <a:solidFill>
                  <a:schemeClr val="dk1"/>
                </a:solidFill>
                <a:latin typeface="Arial"/>
                <a:ea typeface="Arial"/>
                <a:cs typeface="Arial"/>
                <a:sym typeface="Arial"/>
              </a:rPr>
              <a:t>charges should 	continue to accrue in Pegasys</a:t>
            </a:r>
            <a:r>
              <a:rPr b="0" baseline="0" i="0" lang="en-US" sz="2000" u="none" cap="none" strike="noStrike">
                <a:solidFill>
                  <a:schemeClr val="dk1"/>
                </a:solidFill>
                <a:latin typeface="Arial"/>
                <a:ea typeface="Arial"/>
                <a:cs typeface="Arial"/>
                <a:sym typeface="Arial"/>
              </a:rPr>
              <a:t> for 	debts referred to a given location.</a:t>
            </a:r>
          </a:p>
          <a:p>
            <a:pPr indent="0" lvl="0" marL="0"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Navigation</a:t>
            </a:r>
            <a:r>
              <a:rPr b="0" baseline="0" i="0" lang="en-US" sz="2000" u="none" cap="none" strike="noStrike">
                <a:solidFill>
                  <a:schemeClr val="dk1"/>
                </a:solidFill>
                <a:latin typeface="Arial"/>
                <a:ea typeface="Arial"/>
                <a:cs typeface="Arial"/>
                <a:sym typeface="Arial"/>
              </a:rPr>
              <a:t>	Pegasys &gt; Reference &gt; Accounts Receivable &gt; </a:t>
            </a:r>
            <a:br>
              <a:rPr b="0" baseline="0" i="0" lang="en-US" sz="2000" u="none" cap="none" strike="noStrike">
                <a:solidFill>
                  <a:schemeClr val="dk1"/>
                </a:solidFill>
                <a:latin typeface="Arial"/>
                <a:ea typeface="Arial"/>
                <a:cs typeface="Arial"/>
                <a:sym typeface="Arial"/>
              </a:rPr>
            </a:br>
            <a:r>
              <a:rPr b="0" baseline="0" i="0" lang="en-US" sz="2000" u="none" cap="none" strike="noStrike">
                <a:solidFill>
                  <a:schemeClr val="dk1"/>
                </a:solidFill>
                <a:latin typeface="Arial"/>
                <a:ea typeface="Arial"/>
                <a:cs typeface="Arial"/>
                <a:sym typeface="Arial"/>
              </a:rPr>
              <a:t>		Account Referral Destination </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Related Items 	</a:t>
            </a:r>
            <a:r>
              <a:rPr b="0" baseline="0" i="0" lang="en-US" sz="2000" u="none" cap="none" strike="noStrike">
                <a:solidFill>
                  <a:schemeClr val="dk1"/>
                </a:solidFill>
                <a:latin typeface="Arial"/>
                <a:ea typeface="Arial"/>
                <a:cs typeface="Arial"/>
                <a:sym typeface="Arial"/>
              </a:rPr>
              <a:t>Referral Selection batch job</a:t>
            </a:r>
          </a:p>
        </p:txBody>
      </p:sp>
      <p:sp>
        <p:nvSpPr>
          <p:cNvPr id="813" name="Shape 81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7" name="Shape 817"/>
        <p:cNvGrpSpPr/>
        <p:nvPr/>
      </p:nvGrpSpPr>
      <p:grpSpPr>
        <a:xfrm>
          <a:off x="0" y="0"/>
          <a:ext cx="0" cy="0"/>
          <a:chOff x="0" y="0"/>
          <a:chExt cx="0" cy="0"/>
        </a:xfrm>
      </p:grpSpPr>
      <p:sp>
        <p:nvSpPr>
          <p:cNvPr id="818" name="Shape 818"/>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Account Referral Destination Reference Table</a:t>
            </a:r>
          </a:p>
        </p:txBody>
      </p:sp>
      <p:sp>
        <p:nvSpPr>
          <p:cNvPr id="819" name="Shape 81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20" name="Shape 82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821" name="Shape 821"/>
          <p:cNvPicPr preferRelativeResize="0"/>
          <p:nvPr/>
        </p:nvPicPr>
        <p:blipFill rotWithShape="1">
          <a:blip r:embed="rId3">
            <a:alphaModFix/>
          </a:blip>
          <a:srcRect b="0" l="0" r="0" t="0"/>
          <a:stretch/>
        </p:blipFill>
        <p:spPr>
          <a:xfrm>
            <a:off x="2480153" y="1553820"/>
            <a:ext cx="4505954" cy="3924847"/>
          </a:xfrm>
          <a:prstGeom prst="rect">
            <a:avLst/>
          </a:prstGeom>
          <a:noFill/>
          <a:ln>
            <a:noFill/>
          </a:ln>
        </p:spPr>
      </p:pic>
      <p:sp>
        <p:nvSpPr>
          <p:cNvPr id="822" name="Shape 822"/>
          <p:cNvSpPr txBox="1"/>
          <p:nvPr/>
        </p:nvSpPr>
        <p:spPr>
          <a:xfrm>
            <a:off x="1472573" y="5680062"/>
            <a:ext cx="6521116" cy="64633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800" u="none" cap="none" strike="noStrike">
                <a:solidFill>
                  <a:schemeClr val="dk1"/>
                </a:solidFill>
                <a:latin typeface="Arial"/>
                <a:ea typeface="Arial"/>
                <a:cs typeface="Arial"/>
                <a:sym typeface="Arial"/>
              </a:rPr>
              <a:t>NOTE: </a:t>
            </a:r>
            <a:r>
              <a:rPr b="0" baseline="0" i="0" lang="en-US" sz="1800" u="none" cap="none" strike="noStrike">
                <a:solidFill>
                  <a:schemeClr val="dk1"/>
                </a:solidFill>
                <a:latin typeface="Arial"/>
                <a:ea typeface="Arial"/>
                <a:cs typeface="Arial"/>
                <a:sym typeface="Arial"/>
              </a:rPr>
              <a:t>Currently FedDebt is the Treasury system used to manage collection activities for debts referred by GSA</a:t>
            </a:r>
          </a:p>
        </p:txBody>
      </p:sp>
      <p:sp>
        <p:nvSpPr>
          <p:cNvPr id="823" name="Shape 823"/>
          <p:cNvSpPr/>
          <p:nvPr/>
        </p:nvSpPr>
        <p:spPr>
          <a:xfrm>
            <a:off x="356339" y="1143411"/>
            <a:ext cx="8753582" cy="456377"/>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1" lang="en-US" sz="1600" u="none" cap="none" strike="noStrike">
                <a:solidFill>
                  <a:schemeClr val="dk1"/>
                </a:solidFill>
                <a:latin typeface="Arial"/>
                <a:ea typeface="Arial"/>
                <a:cs typeface="Arial"/>
                <a:sym typeface="Arial"/>
              </a:rPr>
              <a:t>Reference &gt; Accounts Receivable &gt; Account Referral Destination</a:t>
            </a:r>
          </a:p>
          <a:p>
            <a:pPr indent="-231775" lvl="0" marL="2317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49225" lvl="1" marL="56832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49225" lvl="1" marL="568325" marR="0" rtl="0" algn="l">
              <a:spcBef>
                <a:spcPts val="320"/>
              </a:spcBef>
              <a:spcAft>
                <a:spcPts val="0"/>
              </a:spcAft>
              <a:buClr>
                <a:srgbClr val="AF242B"/>
              </a:buClr>
              <a:buFont typeface="Noto Sans Symbols"/>
              <a:buNone/>
            </a:pPr>
            <a:r>
              <a:t/>
            </a:r>
            <a:endParaRPr b="0" baseline="0" i="0" sz="1600" u="sng" cap="none" strike="noStrike">
              <a:solidFill>
                <a:schemeClr val="dk1"/>
              </a:solidFill>
              <a:latin typeface="Arial"/>
              <a:ea typeface="Arial"/>
              <a:cs typeface="Arial"/>
              <a:sym typeface="Arial"/>
            </a:endParaRPr>
          </a:p>
        </p:txBody>
      </p:sp>
      <p:sp>
        <p:nvSpPr>
          <p:cNvPr id="824" name="Shape 824"/>
          <p:cNvSpPr/>
          <p:nvPr/>
        </p:nvSpPr>
        <p:spPr>
          <a:xfrm>
            <a:off x="2502475" y="4876800"/>
            <a:ext cx="4483633" cy="423922"/>
          </a:xfrm>
          <a:prstGeom prst="rect">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215" name="Shape 215"/>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Receivable Type</a:t>
            </a:r>
          </a:p>
        </p:txBody>
      </p:sp>
      <p:sp>
        <p:nvSpPr>
          <p:cNvPr id="216" name="Shape 216"/>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217" name="Shape 217"/>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8" name="Shape 828"/>
        <p:cNvGrpSpPr/>
        <p:nvPr/>
      </p:nvGrpSpPr>
      <p:grpSpPr>
        <a:xfrm>
          <a:off x="0" y="0"/>
          <a:ext cx="0" cy="0"/>
          <a:chOff x="0" y="0"/>
          <a:chExt cx="0" cy="0"/>
        </a:xfrm>
      </p:grpSpPr>
      <p:sp>
        <p:nvSpPr>
          <p:cNvPr id="829" name="Shape 829"/>
          <p:cNvSpPr/>
          <p:nvPr/>
        </p:nvSpPr>
        <p:spPr>
          <a:xfrm>
            <a:off x="7779224" y="5841242"/>
            <a:ext cx="1297904" cy="1016758"/>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830" name="Shape 830"/>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Account Referral Destination Reference Table</a:t>
            </a:r>
          </a:p>
        </p:txBody>
      </p:sp>
      <p:sp>
        <p:nvSpPr>
          <p:cNvPr id="831" name="Shape 83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32" name="Shape 83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833" name="Shape 833"/>
          <p:cNvPicPr preferRelativeResize="0"/>
          <p:nvPr/>
        </p:nvPicPr>
        <p:blipFill rotWithShape="1">
          <a:blip r:embed="rId3">
            <a:alphaModFix/>
          </a:blip>
          <a:srcRect b="0" l="0" r="0" t="0"/>
          <a:stretch/>
        </p:blipFill>
        <p:spPr>
          <a:xfrm>
            <a:off x="752162" y="1266087"/>
            <a:ext cx="4477375" cy="5287112"/>
          </a:xfrm>
          <a:prstGeom prst="rect">
            <a:avLst/>
          </a:prstGeom>
          <a:noFill/>
          <a:ln>
            <a:noFill/>
          </a:ln>
        </p:spPr>
      </p:pic>
      <p:sp>
        <p:nvSpPr>
          <p:cNvPr id="834" name="Shape 834"/>
          <p:cNvSpPr txBox="1"/>
          <p:nvPr/>
        </p:nvSpPr>
        <p:spPr>
          <a:xfrm>
            <a:off x="3894221" y="1992252"/>
            <a:ext cx="4650205" cy="4278094"/>
          </a:xfrm>
          <a:prstGeom prst="rect">
            <a:avLst/>
          </a:prstGeom>
          <a:solidFill>
            <a:schemeClr val="lt1"/>
          </a:solidFill>
          <a:ln cap="flat" cmpd="sng" w="9525">
            <a:solidFill>
              <a:srgbClr val="3C8C92"/>
            </a:solidFill>
            <a:prstDash val="dash"/>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Code: </a:t>
            </a:r>
            <a:r>
              <a:rPr b="0" baseline="0" i="0" lang="en-US" sz="1600" u="none" cap="none" strike="noStrike">
                <a:solidFill>
                  <a:schemeClr val="dk1"/>
                </a:solidFill>
                <a:latin typeface="Arial"/>
                <a:ea typeface="Arial"/>
                <a:cs typeface="Arial"/>
                <a:sym typeface="Arial"/>
              </a:rPr>
              <a:t>The unique identifier of the Referral Destination</a:t>
            </a:r>
          </a:p>
          <a:p>
            <a:pPr indent="0" lvl="0" marL="0" marR="0" rtl="0" algn="l">
              <a:spcBef>
                <a:spcPts val="0"/>
              </a:spcBef>
              <a:spcAft>
                <a:spcPts val="0"/>
              </a:spcAft>
              <a:buNone/>
            </a:pPr>
            <a:r>
              <a:t/>
            </a:r>
            <a:endParaRPr b="0" baseline="0" i="0" sz="16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Accrue Interest: </a:t>
            </a:r>
            <a:r>
              <a:rPr b="0" baseline="0" i="0" lang="en-US" sz="1600" u="none" cap="none" strike="noStrike">
                <a:solidFill>
                  <a:schemeClr val="dk1"/>
                </a:solidFill>
                <a:latin typeface="Arial"/>
                <a:ea typeface="Arial"/>
                <a:cs typeface="Arial"/>
                <a:sym typeface="Arial"/>
              </a:rPr>
              <a:t>Indicates whether interest continues to accrue in Pegasys for Billing Documents and Debt Accounts referred to FedDebt</a:t>
            </a:r>
          </a:p>
          <a:p>
            <a:pPr indent="0" lvl="0" marL="0" marR="0" rtl="0" algn="l">
              <a:spcBef>
                <a:spcPts val="0"/>
              </a:spcBef>
              <a:spcAft>
                <a:spcPts val="0"/>
              </a:spcAft>
              <a:buNone/>
            </a:pPr>
            <a:r>
              <a:t/>
            </a:r>
            <a:endParaRPr b="0" baseline="0" i="0" sz="16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Charge Penalty: </a:t>
            </a:r>
            <a:r>
              <a:rPr b="0" baseline="0" i="0" lang="en-US" sz="1600" u="none" cap="none" strike="noStrike">
                <a:solidFill>
                  <a:schemeClr val="dk1"/>
                </a:solidFill>
                <a:latin typeface="Arial"/>
                <a:ea typeface="Arial"/>
                <a:cs typeface="Arial"/>
                <a:sym typeface="Arial"/>
              </a:rPr>
              <a:t>Indicates whether penalty charges continue to accrue in Pegasys for Billing Documents and Debt Accounts referred to FedDebt</a:t>
            </a:r>
          </a:p>
          <a:p>
            <a:pPr indent="0" lvl="0" marL="0" marR="0" rtl="0" algn="l">
              <a:spcBef>
                <a:spcPts val="0"/>
              </a:spcBef>
              <a:spcAft>
                <a:spcPts val="0"/>
              </a:spcAft>
              <a:buNone/>
            </a:pPr>
            <a:r>
              <a:t/>
            </a:r>
            <a:endParaRPr b="0" baseline="0" i="0" sz="16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Administrative Cost: </a:t>
            </a:r>
            <a:r>
              <a:rPr b="0" baseline="0" i="0" lang="en-US" sz="1600" u="none" cap="none" strike="noStrike">
                <a:solidFill>
                  <a:schemeClr val="dk1"/>
                </a:solidFill>
                <a:latin typeface="Arial"/>
                <a:ea typeface="Arial"/>
                <a:cs typeface="Arial"/>
                <a:sym typeface="Arial"/>
              </a:rPr>
              <a:t>Indicates whether a one-time administrative cost is assessed to a Billing Document or Debt Account if referred to FedDebt</a:t>
            </a:r>
          </a:p>
          <a:p>
            <a:pPr indent="0" lvl="0" marL="0" marR="0" rtl="0" algn="l">
              <a:spcBef>
                <a:spcPts val="0"/>
              </a:spcBef>
              <a:spcAft>
                <a:spcPts val="0"/>
              </a:spcAft>
              <a:buSzPct val="25000"/>
              <a:buNone/>
            </a:pPr>
            <a:r>
              <a:rPr b="0" baseline="0" i="0" lang="en-US" sz="1600" u="none" cap="none" strike="noStrike">
                <a:solidFill>
                  <a:schemeClr val="dk1"/>
                </a:solidFill>
                <a:latin typeface="Arial"/>
                <a:ea typeface="Arial"/>
                <a:cs typeface="Arial"/>
                <a:sym typeface="Arial"/>
              </a:rPr>
              <a:t> </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8" name="Shape 838"/>
        <p:cNvGrpSpPr/>
        <p:nvPr/>
      </p:nvGrpSpPr>
      <p:grpSpPr>
        <a:xfrm>
          <a:off x="0" y="0"/>
          <a:ext cx="0" cy="0"/>
          <a:chOff x="0" y="0"/>
          <a:chExt cx="0" cy="0"/>
        </a:xfrm>
      </p:grpSpPr>
      <p:sp>
        <p:nvSpPr>
          <p:cNvPr id="839" name="Shape 839"/>
          <p:cNvSpPr txBox="1"/>
          <p:nvPr>
            <p:ph idx="1" type="body"/>
          </p:nvPr>
        </p:nvSpPr>
        <p:spPr>
          <a:xfrm>
            <a:off x="606462" y="2764465"/>
            <a:ext cx="8229600" cy="2009553"/>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4:</a:t>
            </a:r>
          </a:p>
          <a:p>
            <a:pPr indent="-231775" lvl="0" marL="231775"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Debt Account Reference Tables</a:t>
            </a:r>
          </a:p>
        </p:txBody>
      </p:sp>
      <p:sp>
        <p:nvSpPr>
          <p:cNvPr id="840" name="Shape 84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41" name="Shape 84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5" name="Shape 845"/>
        <p:cNvGrpSpPr/>
        <p:nvPr/>
      </p:nvGrpSpPr>
      <p:grpSpPr>
        <a:xfrm>
          <a:off x="0" y="0"/>
          <a:ext cx="0" cy="0"/>
          <a:chOff x="0" y="0"/>
          <a:chExt cx="0" cy="0"/>
        </a:xfrm>
      </p:grpSpPr>
      <p:sp>
        <p:nvSpPr>
          <p:cNvPr id="846" name="Shape 846"/>
          <p:cNvSpPr/>
          <p:nvPr/>
        </p:nvSpPr>
        <p:spPr>
          <a:xfrm>
            <a:off x="382771" y="2263316"/>
            <a:ext cx="8761228" cy="1653589"/>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847" name="Shape 847"/>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848" name="Shape 848"/>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Segment 1: Pegasys General BAAR Reference Tables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2: Detail Billing Record Reference Table </a:t>
            </a:r>
            <a:r>
              <a:rPr b="0" baseline="0" i="0" lang="en-US" sz="16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3: Referral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4: Debt Account Reference Tables	</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Debt Account Overview</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Debt Account Group</a:t>
            </a:r>
            <a:r>
              <a:rPr b="0" baseline="0" i="0" lang="en-US" sz="1600" u="none" cap="none" strike="noStrike">
                <a:solidFill>
                  <a:srgbClr val="404040"/>
                </a:solidFill>
                <a:latin typeface="Arial"/>
                <a:ea typeface="Arial"/>
                <a:cs typeface="Arial"/>
                <a:sym typeface="Arial"/>
              </a:rPr>
              <a:t>	</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Amortization Schedule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5: Allowance For Loss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6: VCSS Reference Table Management</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7: VCSS Security Authorization Framework &amp; Principal Management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8: VCSS System Settings Table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9: Online VCSS Vendor Registration Process			</a:t>
            </a:r>
          </a:p>
          <a:p>
            <a:pPr indent="-231775" lvl="0" marL="231775" marR="0" rtl="0" algn="l">
              <a:spcBef>
                <a:spcPts val="1200"/>
              </a:spcBef>
              <a:spcAft>
                <a:spcPts val="60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10: Online VCSS New User Access Process		</a:t>
            </a:r>
          </a:p>
        </p:txBody>
      </p:sp>
      <p:sp>
        <p:nvSpPr>
          <p:cNvPr id="849" name="Shape 84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50" name="Shape 85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4" name="Shape 854"/>
        <p:cNvGrpSpPr/>
        <p:nvPr/>
      </p:nvGrpSpPr>
      <p:grpSpPr>
        <a:xfrm>
          <a:off x="0" y="0"/>
          <a:ext cx="0" cy="0"/>
          <a:chOff x="0" y="0"/>
          <a:chExt cx="0" cy="0"/>
        </a:xfrm>
      </p:grpSpPr>
      <p:sp>
        <p:nvSpPr>
          <p:cNvPr id="855" name="Shape 855"/>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856" name="Shape 856"/>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Debt Account Overview</a:t>
            </a:r>
          </a:p>
        </p:txBody>
      </p:sp>
      <p:sp>
        <p:nvSpPr>
          <p:cNvPr id="857" name="Shape 857"/>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858" name="Shape 858"/>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3" name="Shape 863"/>
        <p:cNvGrpSpPr/>
        <p:nvPr/>
      </p:nvGrpSpPr>
      <p:grpSpPr>
        <a:xfrm>
          <a:off x="0" y="0"/>
          <a:ext cx="0" cy="0"/>
          <a:chOff x="0" y="0"/>
          <a:chExt cx="0" cy="0"/>
        </a:xfrm>
      </p:grpSpPr>
      <p:sp>
        <p:nvSpPr>
          <p:cNvPr id="864" name="Shape 864"/>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Debt Account Lifecycle Introduction</a:t>
            </a:r>
          </a:p>
        </p:txBody>
      </p:sp>
      <p:sp>
        <p:nvSpPr>
          <p:cNvPr id="865" name="Shape 865"/>
          <p:cNvSpPr txBox="1"/>
          <p:nvPr>
            <p:ph idx="12" type="sldNum"/>
          </p:nvPr>
        </p:nvSpPr>
        <p:spPr>
          <a:xfrm>
            <a:off x="-95534" y="6401592"/>
            <a:ext cx="500742" cy="296863"/>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866" name="Shape 866"/>
          <p:cNvSpPr txBox="1"/>
          <p:nvPr>
            <p:ph idx="11" type="ftr"/>
          </p:nvPr>
        </p:nvSpPr>
        <p:spPr>
          <a:xfrm>
            <a:off x="381000" y="654685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67" name="Shape 867"/>
          <p:cNvSpPr txBox="1"/>
          <p:nvPr>
            <p:ph idx="1" type="body"/>
          </p:nvPr>
        </p:nvSpPr>
        <p:spPr>
          <a:xfrm>
            <a:off x="647700" y="1227137"/>
            <a:ext cx="8229600" cy="4525961"/>
          </a:xfrm>
          <a:prstGeom prst="rect">
            <a:avLst/>
          </a:prstGeom>
          <a:noFill/>
          <a:ln>
            <a:noFill/>
          </a:ln>
        </p:spPr>
        <p:txBody>
          <a:bodyPr anchorCtr="0" anchor="t" bIns="45700" lIns="91425" rIns="91425" tIns="45700">
            <a:noAutofit/>
          </a:bodyPr>
          <a:lstStyle/>
          <a:p>
            <a:pPr indent="-117475" lvl="0" marL="231775" marR="0" rtl="0" algn="l">
              <a:lnSpc>
                <a:spcPct val="80000"/>
              </a:lnSpc>
              <a:spcBef>
                <a:spcPts val="0"/>
              </a:spcBef>
              <a:spcAft>
                <a:spcPts val="0"/>
              </a:spcAft>
              <a:buClr>
                <a:srgbClr val="E31937"/>
              </a:buClr>
              <a:buFont typeface="Noto Sans Symbols"/>
              <a:buNone/>
            </a:pPr>
            <a:r>
              <a:t/>
            </a:r>
            <a:endParaRPr b="0" baseline="0" i="0" sz="2400" u="none" cap="none" strike="noStrike">
              <a:solidFill>
                <a:srgbClr val="363534"/>
              </a:solidFill>
              <a:latin typeface="Arial"/>
              <a:ea typeface="Arial"/>
              <a:cs typeface="Arial"/>
              <a:sym typeface="Arial"/>
            </a:endParaRPr>
          </a:p>
          <a:p>
            <a:pPr indent="-117475" lvl="0" marL="231775" marR="0" rtl="0" algn="l">
              <a:lnSpc>
                <a:spcPct val="80000"/>
              </a:lnSpc>
              <a:spcBef>
                <a:spcPts val="600"/>
              </a:spcBef>
              <a:spcAft>
                <a:spcPts val="0"/>
              </a:spcAft>
              <a:buClr>
                <a:srgbClr val="E31937"/>
              </a:buClr>
              <a:buFont typeface="Noto Sans Symbols"/>
              <a:buNone/>
            </a:pPr>
            <a:r>
              <a:t/>
            </a:r>
            <a:endParaRPr b="0" baseline="0" i="0" sz="2400" u="none" cap="none" strike="noStrike">
              <a:solidFill>
                <a:srgbClr val="363534"/>
              </a:solidFill>
              <a:latin typeface="Arial"/>
              <a:ea typeface="Arial"/>
              <a:cs typeface="Arial"/>
              <a:sym typeface="Arial"/>
            </a:endParaRPr>
          </a:p>
          <a:p>
            <a:pPr indent="-9525" lvl="1" marL="568325" marR="0" rtl="0" algn="l">
              <a:lnSpc>
                <a:spcPct val="80000"/>
              </a:lnSpc>
              <a:spcBef>
                <a:spcPts val="600"/>
              </a:spcBef>
              <a:spcAft>
                <a:spcPts val="0"/>
              </a:spcAft>
              <a:buClr>
                <a:srgbClr val="E31937"/>
              </a:buClr>
              <a:buFont typeface="Noto Sans Symbols"/>
              <a:buNone/>
            </a:pPr>
            <a:r>
              <a:t/>
            </a:r>
            <a:endParaRPr b="0" baseline="0" i="0" sz="2400" u="none" cap="none" strike="noStrike">
              <a:solidFill>
                <a:srgbClr val="363534"/>
              </a:solidFill>
              <a:latin typeface="Arial"/>
              <a:ea typeface="Arial"/>
              <a:cs typeface="Arial"/>
              <a:sym typeface="Arial"/>
            </a:endParaRPr>
          </a:p>
          <a:p>
            <a:pPr indent="-66675" lvl="1" marL="434975" marR="0" rtl="0" algn="l">
              <a:lnSpc>
                <a:spcPct val="80000"/>
              </a:lnSpc>
              <a:spcBef>
                <a:spcPts val="600"/>
              </a:spcBef>
              <a:spcAft>
                <a:spcPts val="0"/>
              </a:spcAft>
              <a:buClr>
                <a:srgbClr val="E31937"/>
              </a:buClr>
              <a:buFont typeface="Noto Sans Symbols"/>
              <a:buNone/>
            </a:pPr>
            <a:r>
              <a:t/>
            </a:r>
            <a:endParaRPr b="0" baseline="0" i="0" sz="2400" u="none" cap="none" strike="noStrike">
              <a:solidFill>
                <a:srgbClr val="363534"/>
              </a:solidFill>
              <a:latin typeface="Arial"/>
              <a:ea typeface="Arial"/>
              <a:cs typeface="Arial"/>
              <a:sym typeface="Arial"/>
            </a:endParaRPr>
          </a:p>
          <a:p>
            <a:pPr indent="-57150" lvl="0" marL="171450" marR="0" rtl="0" algn="l">
              <a:lnSpc>
                <a:spcPct val="80000"/>
              </a:lnSpc>
              <a:spcBef>
                <a:spcPts val="600"/>
              </a:spcBef>
              <a:spcAft>
                <a:spcPts val="0"/>
              </a:spcAft>
              <a:buClr>
                <a:srgbClr val="E31937"/>
              </a:buClr>
              <a:buFont typeface="Arial"/>
              <a:buNone/>
            </a:pPr>
            <a:r>
              <a:t/>
            </a:r>
            <a:endParaRPr b="0" baseline="0" i="0" sz="2400" u="none" cap="none" strike="noStrike">
              <a:solidFill>
                <a:srgbClr val="363534"/>
              </a:solidFill>
              <a:latin typeface="Arial"/>
              <a:ea typeface="Arial"/>
              <a:cs typeface="Arial"/>
              <a:sym typeface="Arial"/>
            </a:endParaRPr>
          </a:p>
          <a:p>
            <a:pPr indent="-57150" lvl="0" marL="171450" marR="0" rtl="0" algn="l">
              <a:lnSpc>
                <a:spcPct val="80000"/>
              </a:lnSpc>
              <a:spcBef>
                <a:spcPts val="600"/>
              </a:spcBef>
              <a:spcAft>
                <a:spcPts val="0"/>
              </a:spcAft>
              <a:buClr>
                <a:srgbClr val="E31937"/>
              </a:buClr>
              <a:buFont typeface="Arial"/>
              <a:buNone/>
            </a:pPr>
            <a:r>
              <a:t/>
            </a:r>
            <a:endParaRPr b="0" baseline="0" i="0" sz="2400" u="none" cap="none" strike="noStrike">
              <a:solidFill>
                <a:srgbClr val="363534"/>
              </a:solidFill>
              <a:latin typeface="Arial"/>
              <a:ea typeface="Arial"/>
              <a:cs typeface="Arial"/>
              <a:sym typeface="Arial"/>
            </a:endParaRPr>
          </a:p>
          <a:p>
            <a:pPr indent="-83343" lvl="0" marL="171450" marR="0" rtl="0" algn="l">
              <a:lnSpc>
                <a:spcPct val="80000"/>
              </a:lnSpc>
              <a:spcBef>
                <a:spcPts val="600"/>
              </a:spcBef>
              <a:spcAft>
                <a:spcPts val="0"/>
              </a:spcAft>
              <a:buClr>
                <a:srgbClr val="E31937"/>
              </a:buClr>
              <a:buFont typeface="Arial"/>
              <a:buNone/>
            </a:pPr>
            <a:r>
              <a:t/>
            </a:r>
            <a:endParaRPr b="0" baseline="0" i="0" sz="1850" u="none" cap="none" strike="noStrike">
              <a:solidFill>
                <a:srgbClr val="363534"/>
              </a:solidFill>
              <a:latin typeface="Arial"/>
              <a:ea typeface="Arial"/>
              <a:cs typeface="Arial"/>
              <a:sym typeface="Arial"/>
            </a:endParaRPr>
          </a:p>
          <a:p>
            <a:pPr indent="-83343" lvl="0" marL="171450" marR="0" rtl="0" algn="l">
              <a:lnSpc>
                <a:spcPct val="80000"/>
              </a:lnSpc>
              <a:spcBef>
                <a:spcPts val="600"/>
              </a:spcBef>
              <a:spcAft>
                <a:spcPts val="0"/>
              </a:spcAft>
              <a:buClr>
                <a:srgbClr val="E31937"/>
              </a:buClr>
              <a:buFont typeface="Arial"/>
              <a:buNone/>
            </a:pPr>
            <a:r>
              <a:t/>
            </a:r>
            <a:endParaRPr b="0" baseline="0" i="0" sz="1850" u="none" cap="none" strike="noStrike">
              <a:solidFill>
                <a:srgbClr val="363534"/>
              </a:solidFill>
              <a:latin typeface="Arial"/>
              <a:ea typeface="Arial"/>
              <a:cs typeface="Arial"/>
              <a:sym typeface="Arial"/>
            </a:endParaRPr>
          </a:p>
          <a:p>
            <a:pPr indent="-140493" lvl="0" marL="171450" marR="0" rtl="0" algn="l">
              <a:lnSpc>
                <a:spcPct val="80000"/>
              </a:lnSpc>
              <a:spcBef>
                <a:spcPts val="600"/>
              </a:spcBef>
              <a:spcAft>
                <a:spcPts val="0"/>
              </a:spcAft>
              <a:buClr>
                <a:srgbClr val="E31937"/>
              </a:buClr>
              <a:buFont typeface="Arial"/>
              <a:buNone/>
            </a:pPr>
            <a:r>
              <a:t/>
            </a:r>
            <a:endParaRPr b="0" baseline="0" i="0" sz="650" u="none" cap="none" strike="noStrike">
              <a:solidFill>
                <a:srgbClr val="363534"/>
              </a:solidFill>
              <a:latin typeface="Arial"/>
              <a:ea typeface="Arial"/>
              <a:cs typeface="Arial"/>
              <a:sym typeface="Arial"/>
            </a:endParaRPr>
          </a:p>
          <a:p>
            <a:pPr indent="-140493" lvl="0" marL="171450" marR="0" rtl="0" algn="l">
              <a:lnSpc>
                <a:spcPct val="80000"/>
              </a:lnSpc>
              <a:spcBef>
                <a:spcPts val="600"/>
              </a:spcBef>
              <a:spcAft>
                <a:spcPts val="0"/>
              </a:spcAft>
              <a:buClr>
                <a:srgbClr val="E31937"/>
              </a:buClr>
              <a:buFont typeface="Arial"/>
              <a:buNone/>
            </a:pPr>
            <a:r>
              <a:t/>
            </a:r>
            <a:endParaRPr b="0" baseline="0" i="0" sz="650" u="none" cap="none" strike="noStrike">
              <a:solidFill>
                <a:srgbClr val="363534"/>
              </a:solidFill>
              <a:latin typeface="Arial"/>
              <a:ea typeface="Arial"/>
              <a:cs typeface="Arial"/>
              <a:sym typeface="Arial"/>
            </a:endParaRPr>
          </a:p>
          <a:p>
            <a:pPr indent="-140493" lvl="0" marL="171450" marR="0" rtl="0" algn="l">
              <a:lnSpc>
                <a:spcPct val="80000"/>
              </a:lnSpc>
              <a:spcBef>
                <a:spcPts val="600"/>
              </a:spcBef>
              <a:spcAft>
                <a:spcPts val="0"/>
              </a:spcAft>
              <a:buClr>
                <a:srgbClr val="E31937"/>
              </a:buClr>
              <a:buFont typeface="Arial"/>
              <a:buNone/>
            </a:pPr>
            <a:r>
              <a:t/>
            </a:r>
            <a:endParaRPr b="0" baseline="0" i="0" sz="650" u="none" cap="none" strike="noStrike">
              <a:solidFill>
                <a:srgbClr val="363534"/>
              </a:solidFill>
              <a:latin typeface="Arial"/>
              <a:ea typeface="Arial"/>
              <a:cs typeface="Arial"/>
              <a:sym typeface="Arial"/>
            </a:endParaRPr>
          </a:p>
          <a:p>
            <a:pPr indent="-140493" lvl="0" marL="171450" marR="0" rtl="0" algn="l">
              <a:lnSpc>
                <a:spcPct val="80000"/>
              </a:lnSpc>
              <a:spcBef>
                <a:spcPts val="600"/>
              </a:spcBef>
              <a:spcAft>
                <a:spcPts val="0"/>
              </a:spcAft>
              <a:buClr>
                <a:srgbClr val="E31937"/>
              </a:buClr>
              <a:buFont typeface="Arial"/>
              <a:buNone/>
            </a:pPr>
            <a:r>
              <a:t/>
            </a:r>
            <a:endParaRPr b="0" baseline="0" i="0" sz="650" u="none" cap="none" strike="noStrike">
              <a:solidFill>
                <a:srgbClr val="363534"/>
              </a:solidFill>
              <a:latin typeface="Arial"/>
              <a:ea typeface="Arial"/>
              <a:cs typeface="Arial"/>
              <a:sym typeface="Arial"/>
            </a:endParaRPr>
          </a:p>
          <a:p>
            <a:pPr indent="-140493" lvl="0" marL="171450" marR="0" rtl="0" algn="l">
              <a:lnSpc>
                <a:spcPct val="80000"/>
              </a:lnSpc>
              <a:spcBef>
                <a:spcPts val="600"/>
              </a:spcBef>
              <a:spcAft>
                <a:spcPts val="0"/>
              </a:spcAft>
              <a:buClr>
                <a:srgbClr val="E31937"/>
              </a:buClr>
              <a:buFont typeface="Arial"/>
              <a:buNone/>
            </a:pPr>
            <a:r>
              <a:t/>
            </a:r>
            <a:endParaRPr b="0" baseline="0" i="0" sz="650" u="none" cap="none" strike="noStrike">
              <a:solidFill>
                <a:srgbClr val="363534"/>
              </a:solidFill>
              <a:latin typeface="Arial"/>
              <a:ea typeface="Arial"/>
              <a:cs typeface="Arial"/>
              <a:sym typeface="Arial"/>
            </a:endParaRPr>
          </a:p>
          <a:p>
            <a:pPr indent="-140493" lvl="0" marL="171450" marR="0" rtl="0" algn="l">
              <a:lnSpc>
                <a:spcPct val="80000"/>
              </a:lnSpc>
              <a:spcBef>
                <a:spcPts val="600"/>
              </a:spcBef>
              <a:spcAft>
                <a:spcPts val="0"/>
              </a:spcAft>
              <a:buClr>
                <a:srgbClr val="E31937"/>
              </a:buClr>
              <a:buFont typeface="Arial"/>
              <a:buNone/>
            </a:pPr>
            <a:r>
              <a:t/>
            </a:r>
            <a:endParaRPr b="0" baseline="0" i="0" sz="650" u="none" cap="none" strike="noStrike">
              <a:solidFill>
                <a:srgbClr val="363534"/>
              </a:solidFill>
              <a:latin typeface="Arial"/>
              <a:ea typeface="Arial"/>
              <a:cs typeface="Arial"/>
              <a:sym typeface="Arial"/>
            </a:endParaRPr>
          </a:p>
          <a:p>
            <a:pPr indent="-140493" lvl="0" marL="171450" marR="0" rtl="0" algn="l">
              <a:lnSpc>
                <a:spcPct val="80000"/>
              </a:lnSpc>
              <a:spcBef>
                <a:spcPts val="600"/>
              </a:spcBef>
              <a:spcAft>
                <a:spcPts val="0"/>
              </a:spcAft>
              <a:buClr>
                <a:srgbClr val="E31937"/>
              </a:buClr>
              <a:buFont typeface="Arial"/>
              <a:buNone/>
            </a:pPr>
            <a:r>
              <a:t/>
            </a:r>
            <a:endParaRPr b="0" baseline="0" i="0" sz="650" u="none" cap="none" strike="noStrike">
              <a:solidFill>
                <a:srgbClr val="363534"/>
              </a:solidFill>
              <a:latin typeface="Arial"/>
              <a:ea typeface="Arial"/>
              <a:cs typeface="Arial"/>
              <a:sym typeface="Arial"/>
            </a:endParaRPr>
          </a:p>
          <a:p>
            <a:pPr indent="-140493" lvl="0" marL="171450" marR="0" rtl="0" algn="l">
              <a:lnSpc>
                <a:spcPct val="80000"/>
              </a:lnSpc>
              <a:spcBef>
                <a:spcPts val="600"/>
              </a:spcBef>
              <a:spcAft>
                <a:spcPts val="0"/>
              </a:spcAft>
              <a:buClr>
                <a:srgbClr val="E31937"/>
              </a:buClr>
              <a:buFont typeface="Arial"/>
              <a:buNone/>
            </a:pPr>
            <a:r>
              <a:t/>
            </a:r>
            <a:endParaRPr b="0" baseline="0" i="0" sz="650" u="none" cap="none" strike="noStrike">
              <a:solidFill>
                <a:srgbClr val="363534"/>
              </a:solidFill>
              <a:latin typeface="Arial"/>
              <a:ea typeface="Arial"/>
              <a:cs typeface="Arial"/>
              <a:sym typeface="Arial"/>
            </a:endParaRPr>
          </a:p>
          <a:p>
            <a:pPr indent="-200818" lvl="0" marL="231775" marR="0" rtl="0" algn="l">
              <a:lnSpc>
                <a:spcPct val="80000"/>
              </a:lnSpc>
              <a:spcBef>
                <a:spcPts val="600"/>
              </a:spcBef>
              <a:spcAft>
                <a:spcPts val="0"/>
              </a:spcAft>
              <a:buClr>
                <a:srgbClr val="E31937"/>
              </a:buClr>
              <a:buFont typeface="Noto Sans Symbols"/>
              <a:buNone/>
            </a:pPr>
            <a:r>
              <a:t/>
            </a:r>
            <a:endParaRPr b="0" baseline="0" i="0" sz="650" u="none" cap="none" strike="noStrike">
              <a:solidFill>
                <a:srgbClr val="363534"/>
              </a:solidFill>
              <a:latin typeface="Arial"/>
              <a:ea typeface="Arial"/>
              <a:cs typeface="Arial"/>
              <a:sym typeface="Arial"/>
            </a:endParaRPr>
          </a:p>
          <a:p>
            <a:pPr indent="-140493" lvl="0" marL="171450" marR="0" rtl="0" algn="l">
              <a:lnSpc>
                <a:spcPct val="80000"/>
              </a:lnSpc>
              <a:spcBef>
                <a:spcPts val="600"/>
              </a:spcBef>
              <a:spcAft>
                <a:spcPts val="0"/>
              </a:spcAft>
              <a:buClr>
                <a:srgbClr val="E31937"/>
              </a:buClr>
              <a:buFont typeface="Arial"/>
              <a:buNone/>
            </a:pPr>
            <a:r>
              <a:t/>
            </a:r>
            <a:endParaRPr b="0" baseline="0" i="0" sz="650" u="none" cap="none" strike="noStrike">
              <a:solidFill>
                <a:srgbClr val="363534"/>
              </a:solidFill>
              <a:latin typeface="Arial"/>
              <a:ea typeface="Arial"/>
              <a:cs typeface="Arial"/>
              <a:sym typeface="Arial"/>
            </a:endParaRPr>
          </a:p>
          <a:p>
            <a:pPr indent="-140493" lvl="0" marL="171450" marR="0" rtl="0" algn="l">
              <a:lnSpc>
                <a:spcPct val="80000"/>
              </a:lnSpc>
              <a:spcBef>
                <a:spcPts val="600"/>
              </a:spcBef>
              <a:spcAft>
                <a:spcPts val="0"/>
              </a:spcAft>
              <a:buClr>
                <a:srgbClr val="E31937"/>
              </a:buClr>
              <a:buFont typeface="Arial"/>
              <a:buNone/>
            </a:pPr>
            <a:r>
              <a:t/>
            </a:r>
            <a:endParaRPr b="0" baseline="0" i="0" sz="650" u="none" cap="none" strike="noStrike">
              <a:solidFill>
                <a:srgbClr val="363534"/>
              </a:solidFill>
              <a:latin typeface="Arial"/>
              <a:ea typeface="Arial"/>
              <a:cs typeface="Arial"/>
              <a:sym typeface="Arial"/>
            </a:endParaRPr>
          </a:p>
          <a:p>
            <a:pPr indent="-140493" lvl="0" marL="171450" marR="0" rtl="0" algn="l">
              <a:lnSpc>
                <a:spcPct val="80000"/>
              </a:lnSpc>
              <a:spcBef>
                <a:spcPts val="600"/>
              </a:spcBef>
              <a:spcAft>
                <a:spcPts val="0"/>
              </a:spcAft>
              <a:buClr>
                <a:srgbClr val="E31937"/>
              </a:buClr>
              <a:buFont typeface="Arial"/>
              <a:buNone/>
            </a:pPr>
            <a:r>
              <a:t/>
            </a:r>
            <a:endParaRPr b="0" baseline="0" i="0" sz="650" u="none" cap="none" strike="noStrike">
              <a:solidFill>
                <a:srgbClr val="363534"/>
              </a:solidFill>
              <a:latin typeface="Arial"/>
              <a:ea typeface="Arial"/>
              <a:cs typeface="Arial"/>
              <a:sym typeface="Arial"/>
            </a:endParaRPr>
          </a:p>
          <a:p>
            <a:pPr indent="-140493" lvl="0" marL="171450" marR="0" rtl="0" algn="l">
              <a:lnSpc>
                <a:spcPct val="80000"/>
              </a:lnSpc>
              <a:spcBef>
                <a:spcPts val="600"/>
              </a:spcBef>
              <a:spcAft>
                <a:spcPts val="0"/>
              </a:spcAft>
              <a:buClr>
                <a:srgbClr val="E31937"/>
              </a:buClr>
              <a:buFont typeface="Arial"/>
              <a:buNone/>
            </a:pPr>
            <a:r>
              <a:t/>
            </a:r>
            <a:endParaRPr b="0" baseline="0" i="0" sz="650" u="none" cap="none" strike="noStrike">
              <a:solidFill>
                <a:srgbClr val="363534"/>
              </a:solidFill>
              <a:latin typeface="Arial"/>
              <a:ea typeface="Arial"/>
              <a:cs typeface="Arial"/>
              <a:sym typeface="Arial"/>
            </a:endParaRPr>
          </a:p>
          <a:p>
            <a:pPr indent="-171450" lvl="0" marL="171450" marR="0" rtl="0" algn="l">
              <a:lnSpc>
                <a:spcPct val="80000"/>
              </a:lnSpc>
              <a:spcBef>
                <a:spcPts val="600"/>
              </a:spcBef>
              <a:spcAft>
                <a:spcPts val="0"/>
              </a:spcAft>
              <a:buClr>
                <a:srgbClr val="E31937"/>
              </a:buClr>
              <a:buSzPct val="69642"/>
              <a:buFont typeface="Arial"/>
              <a:buChar char="•"/>
            </a:pPr>
            <a:r>
              <a:rPr b="0" baseline="0" i="0" lang="en-US" sz="650" u="none" cap="none" strike="noStrike">
                <a:solidFill>
                  <a:srgbClr val="363534"/>
                </a:solidFill>
                <a:latin typeface="Arial"/>
                <a:ea typeface="Arial"/>
                <a:cs typeface="Arial"/>
                <a:sym typeface="Arial"/>
              </a:rPr>
              <a:t>\</a:t>
            </a:r>
          </a:p>
          <a:p>
            <a:pPr indent="-150018" lvl="0" marL="171450" marR="0" rtl="0" algn="l">
              <a:lnSpc>
                <a:spcPct val="80000"/>
              </a:lnSpc>
              <a:spcBef>
                <a:spcPts val="600"/>
              </a:spcBef>
              <a:spcAft>
                <a:spcPts val="0"/>
              </a:spcAft>
              <a:buClr>
                <a:srgbClr val="E31937"/>
              </a:buClr>
              <a:buFont typeface="Arial"/>
              <a:buNone/>
            </a:pPr>
            <a:r>
              <a:t/>
            </a:r>
            <a:endParaRPr b="0" baseline="0" i="0" sz="450" u="none" cap="none" strike="noStrike">
              <a:solidFill>
                <a:srgbClr val="363534"/>
              </a:solidFill>
              <a:latin typeface="Arial"/>
              <a:ea typeface="Arial"/>
              <a:cs typeface="Arial"/>
              <a:sym typeface="Arial"/>
            </a:endParaRPr>
          </a:p>
          <a:p>
            <a:pPr indent="-150018" lvl="0" marL="171450" marR="0" rtl="0" algn="l">
              <a:lnSpc>
                <a:spcPct val="80000"/>
              </a:lnSpc>
              <a:spcBef>
                <a:spcPts val="600"/>
              </a:spcBef>
              <a:spcAft>
                <a:spcPts val="0"/>
              </a:spcAft>
              <a:buClr>
                <a:srgbClr val="E31937"/>
              </a:buClr>
              <a:buFont typeface="Arial"/>
              <a:buNone/>
            </a:pPr>
            <a:r>
              <a:t/>
            </a:r>
            <a:endParaRPr b="0" baseline="0" i="0" sz="450" u="none" cap="none" strike="noStrike">
              <a:solidFill>
                <a:srgbClr val="363534"/>
              </a:solidFill>
              <a:latin typeface="Arial"/>
              <a:ea typeface="Arial"/>
              <a:cs typeface="Arial"/>
              <a:sym typeface="Arial"/>
            </a:endParaRPr>
          </a:p>
          <a:p>
            <a:pPr indent="-150018" lvl="0" marL="171450" marR="0" rtl="0" algn="l">
              <a:lnSpc>
                <a:spcPct val="80000"/>
              </a:lnSpc>
              <a:spcBef>
                <a:spcPts val="600"/>
              </a:spcBef>
              <a:spcAft>
                <a:spcPts val="0"/>
              </a:spcAft>
              <a:buClr>
                <a:srgbClr val="E31937"/>
              </a:buClr>
              <a:buFont typeface="Arial"/>
              <a:buNone/>
            </a:pPr>
            <a:r>
              <a:t/>
            </a:r>
            <a:endParaRPr b="0" baseline="0" i="0" sz="450" u="none" cap="none" strike="noStrike">
              <a:solidFill>
                <a:srgbClr val="363534"/>
              </a:solidFill>
              <a:latin typeface="Arial"/>
              <a:ea typeface="Arial"/>
              <a:cs typeface="Arial"/>
              <a:sym typeface="Arial"/>
            </a:endParaRPr>
          </a:p>
          <a:p>
            <a:pPr indent="-150018" lvl="0" marL="171450" marR="0" rtl="0" algn="l">
              <a:lnSpc>
                <a:spcPct val="80000"/>
              </a:lnSpc>
              <a:spcBef>
                <a:spcPts val="600"/>
              </a:spcBef>
              <a:spcAft>
                <a:spcPts val="0"/>
              </a:spcAft>
              <a:buClr>
                <a:srgbClr val="E31937"/>
              </a:buClr>
              <a:buFont typeface="Arial"/>
              <a:buNone/>
            </a:pPr>
            <a:r>
              <a:t/>
            </a:r>
            <a:endParaRPr b="0" baseline="0" i="0" sz="450" u="none" cap="none" strike="noStrike">
              <a:solidFill>
                <a:srgbClr val="363534"/>
              </a:solidFill>
              <a:latin typeface="Arial"/>
              <a:ea typeface="Arial"/>
              <a:cs typeface="Arial"/>
              <a:sym typeface="Arial"/>
            </a:endParaRPr>
          </a:p>
          <a:p>
            <a:pPr indent="-217487" lvl="0" marL="231775" marR="0" rtl="0" algn="l">
              <a:lnSpc>
                <a:spcPct val="80000"/>
              </a:lnSpc>
              <a:spcBef>
                <a:spcPts val="600"/>
              </a:spcBef>
              <a:spcAft>
                <a:spcPts val="0"/>
              </a:spcAft>
              <a:buClr>
                <a:srgbClr val="E31937"/>
              </a:buClr>
              <a:buFont typeface="Noto Sans Symbols"/>
              <a:buNone/>
            </a:pPr>
            <a:r>
              <a:t/>
            </a:r>
            <a:endParaRPr b="0" baseline="0" i="0" sz="300" u="none" cap="none" strike="noStrike">
              <a:solidFill>
                <a:srgbClr val="363534"/>
              </a:solidFill>
              <a:latin typeface="Arial"/>
              <a:ea typeface="Arial"/>
              <a:cs typeface="Arial"/>
              <a:sym typeface="Arial"/>
            </a:endParaRPr>
          </a:p>
          <a:p>
            <a:pPr indent="-200818" lvl="0" marL="231775" marR="0" rtl="0" algn="l">
              <a:lnSpc>
                <a:spcPct val="80000"/>
              </a:lnSpc>
              <a:spcBef>
                <a:spcPts val="130"/>
              </a:spcBef>
              <a:spcAft>
                <a:spcPts val="0"/>
              </a:spcAft>
              <a:buClr>
                <a:srgbClr val="AF242B"/>
              </a:buClr>
              <a:buFont typeface="Noto Sans Symbols"/>
              <a:buNone/>
            </a:pPr>
            <a:r>
              <a:t/>
            </a:r>
            <a:endParaRPr b="0" baseline="0" i="0" sz="650" u="none" cap="none" strike="noStrike">
              <a:solidFill>
                <a:schemeClr val="dk1"/>
              </a:solidFill>
              <a:latin typeface="Arial"/>
              <a:ea typeface="Arial"/>
              <a:cs typeface="Arial"/>
              <a:sym typeface="Arial"/>
            </a:endParaRPr>
          </a:p>
          <a:p>
            <a:pPr indent="-200818" lvl="0" marL="231775" marR="0" rtl="0" algn="l">
              <a:lnSpc>
                <a:spcPct val="80000"/>
              </a:lnSpc>
              <a:spcBef>
                <a:spcPts val="130"/>
              </a:spcBef>
              <a:spcAft>
                <a:spcPts val="0"/>
              </a:spcAft>
              <a:buClr>
                <a:srgbClr val="AF242B"/>
              </a:buClr>
              <a:buFont typeface="Noto Sans Symbols"/>
              <a:buNone/>
            </a:pPr>
            <a:r>
              <a:t/>
            </a:r>
            <a:endParaRPr b="0" baseline="0" i="0" sz="650" u="none" cap="none" strike="noStrike">
              <a:solidFill>
                <a:schemeClr val="dk1"/>
              </a:solidFill>
              <a:latin typeface="Arial"/>
              <a:ea typeface="Arial"/>
              <a:cs typeface="Arial"/>
              <a:sym typeface="Arial"/>
            </a:endParaRPr>
          </a:p>
        </p:txBody>
      </p:sp>
      <p:sp>
        <p:nvSpPr>
          <p:cNvPr id="868" name="Shape 868"/>
          <p:cNvSpPr txBox="1"/>
          <p:nvPr/>
        </p:nvSpPr>
        <p:spPr>
          <a:xfrm>
            <a:off x="712787" y="4341173"/>
            <a:ext cx="7973273" cy="2208850"/>
          </a:xfrm>
          <a:prstGeom prst="rect">
            <a:avLst/>
          </a:prstGeom>
          <a:noFill/>
          <a:ln>
            <a:noFill/>
          </a:ln>
        </p:spPr>
        <p:txBody>
          <a:bodyPr anchorCtr="0" anchor="t" bIns="0" lIns="0" rIns="0" tIns="0">
            <a:noAutofit/>
          </a:bodyPr>
          <a:lstStyle/>
          <a:p>
            <a:pPr indent="-174625" lvl="0" marL="174625" marR="0" rtl="0" algn="l">
              <a:spcBef>
                <a:spcPts val="0"/>
              </a:spcBef>
              <a:spcAft>
                <a:spcPts val="0"/>
              </a:spcAft>
              <a:buClr>
                <a:srgbClr val="C60C30"/>
              </a:buClr>
              <a:buSzPct val="79999"/>
              <a:buFont typeface="Arial"/>
              <a:buChar char="•"/>
            </a:pPr>
            <a:r>
              <a:rPr b="0" baseline="0" i="0" lang="en-US" sz="1800" u="none" cap="none" strike="noStrike">
                <a:solidFill>
                  <a:schemeClr val="dk1"/>
                </a:solidFill>
                <a:latin typeface="Arial"/>
                <a:ea typeface="Arial"/>
                <a:cs typeface="Arial"/>
                <a:sym typeface="Arial"/>
              </a:rPr>
              <a:t>In order to establish and manage a “claim” in Pegasys, GSA processes a </a:t>
            </a:r>
            <a:r>
              <a:rPr b="1" baseline="0" i="0" lang="en-US" sz="1800" u="sng" cap="none" strike="noStrike">
                <a:solidFill>
                  <a:schemeClr val="dk1"/>
                </a:solidFill>
                <a:latin typeface="Arial"/>
                <a:ea typeface="Arial"/>
                <a:cs typeface="Arial"/>
                <a:sym typeface="Arial"/>
              </a:rPr>
              <a:t>Debt Account Document</a:t>
            </a:r>
          </a:p>
          <a:p>
            <a:pPr indent="-174625" lvl="0" marL="174625" marR="0" rtl="0" algn="l">
              <a:spcBef>
                <a:spcPts val="1200"/>
              </a:spcBef>
              <a:spcAft>
                <a:spcPts val="0"/>
              </a:spcAft>
              <a:buClr>
                <a:srgbClr val="C60C30"/>
              </a:buClr>
              <a:buSzPct val="79999"/>
              <a:buFont typeface="Arial"/>
              <a:buChar char="•"/>
            </a:pPr>
            <a:r>
              <a:rPr b="0" baseline="0" i="0" lang="en-US" sz="1800" u="none" cap="none" strike="noStrike">
                <a:solidFill>
                  <a:schemeClr val="dk1"/>
                </a:solidFill>
                <a:latin typeface="Arial"/>
                <a:ea typeface="Arial"/>
                <a:cs typeface="Arial"/>
                <a:sym typeface="Arial"/>
              </a:rPr>
              <a:t>The Debt Account has </a:t>
            </a:r>
            <a:r>
              <a:rPr b="0" baseline="0" i="0" lang="en-US" sz="1800" u="sng" cap="none" strike="noStrike">
                <a:solidFill>
                  <a:schemeClr val="dk1"/>
                </a:solidFill>
                <a:latin typeface="Arial"/>
                <a:ea typeface="Arial"/>
                <a:cs typeface="Arial"/>
                <a:sym typeface="Arial"/>
              </a:rPr>
              <a:t>two functions</a:t>
            </a:r>
            <a:r>
              <a:rPr b="0" baseline="0" i="0" lang="en-US" sz="1800" u="none" cap="none" strike="noStrike">
                <a:solidFill>
                  <a:schemeClr val="dk1"/>
                </a:solidFill>
                <a:latin typeface="Arial"/>
                <a:ea typeface="Arial"/>
                <a:cs typeface="Arial"/>
                <a:sym typeface="Arial"/>
              </a:rPr>
              <a:t>: </a:t>
            </a:r>
          </a:p>
          <a:p>
            <a:pPr indent="-342900" lvl="1" marL="800100" marR="0" rtl="0" algn="l">
              <a:spcBef>
                <a:spcPts val="1200"/>
              </a:spcBef>
              <a:spcAft>
                <a:spcPts val="0"/>
              </a:spcAft>
              <a:buClr>
                <a:srgbClr val="C60C30"/>
              </a:buClr>
              <a:buSzPct val="79999"/>
              <a:buFont typeface="Arial"/>
              <a:buAutoNum type="arabicPeriod"/>
            </a:pPr>
            <a:r>
              <a:rPr b="0" baseline="0" i="0" lang="en-US" sz="1800" u="sng" cap="none" strike="noStrike">
                <a:solidFill>
                  <a:schemeClr val="dk1"/>
                </a:solidFill>
                <a:latin typeface="Arial"/>
                <a:ea typeface="Arial"/>
                <a:cs typeface="Arial"/>
                <a:sym typeface="Arial"/>
              </a:rPr>
              <a:t>Establish and manage the claim in Pegasys</a:t>
            </a:r>
            <a:r>
              <a:rPr b="0" baseline="0" i="0" lang="en-US" sz="1800" u="none" cap="none" strike="noStrike">
                <a:solidFill>
                  <a:schemeClr val="dk1"/>
                </a:solidFill>
                <a:latin typeface="Arial"/>
                <a:ea typeface="Arial"/>
                <a:cs typeface="Arial"/>
                <a:sym typeface="Arial"/>
              </a:rPr>
              <a:t> through its lifecycle</a:t>
            </a:r>
          </a:p>
          <a:p>
            <a:pPr indent="-342900" lvl="1" marL="800100" marR="0" rtl="0" algn="l">
              <a:spcBef>
                <a:spcPts val="1200"/>
              </a:spcBef>
              <a:spcAft>
                <a:spcPts val="600"/>
              </a:spcAft>
              <a:buClr>
                <a:srgbClr val="C60C30"/>
              </a:buClr>
              <a:buSzPct val="79999"/>
              <a:buFont typeface="Arial"/>
              <a:buAutoNum type="arabicPeriod"/>
            </a:pPr>
            <a:r>
              <a:rPr b="0" baseline="0" i="0" lang="en-US" sz="1800" u="sng" cap="none" strike="noStrike">
                <a:solidFill>
                  <a:schemeClr val="dk1"/>
                </a:solidFill>
                <a:latin typeface="Arial"/>
                <a:ea typeface="Arial"/>
                <a:cs typeface="Arial"/>
                <a:sym typeface="Arial"/>
              </a:rPr>
              <a:t>Record the financial impact</a:t>
            </a:r>
            <a:r>
              <a:rPr b="0" baseline="0" i="0" lang="en-US" sz="1800" u="none" cap="none" strike="noStrike">
                <a:solidFill>
                  <a:schemeClr val="dk1"/>
                </a:solidFill>
                <a:latin typeface="Arial"/>
                <a:ea typeface="Arial"/>
                <a:cs typeface="Arial"/>
                <a:sym typeface="Arial"/>
              </a:rPr>
              <a:t> in the Pegasys General Ledger</a:t>
            </a:r>
          </a:p>
        </p:txBody>
      </p:sp>
      <p:sp>
        <p:nvSpPr>
          <p:cNvPr id="869" name="Shape 869"/>
          <p:cNvSpPr/>
          <p:nvPr/>
        </p:nvSpPr>
        <p:spPr>
          <a:xfrm>
            <a:off x="949570" y="1172812"/>
            <a:ext cx="7473461" cy="2934784"/>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Debt is owed to GSA</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GSA Establishes a Debt Account</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Financial transactions post against the Debt Account</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4" name="Shape 874"/>
        <p:cNvGrpSpPr/>
        <p:nvPr/>
      </p:nvGrpSpPr>
      <p:grpSpPr>
        <a:xfrm>
          <a:off x="0" y="0"/>
          <a:ext cx="0" cy="0"/>
          <a:chOff x="0" y="0"/>
          <a:chExt cx="0" cy="0"/>
        </a:xfrm>
      </p:grpSpPr>
      <p:sp>
        <p:nvSpPr>
          <p:cNvPr id="875" name="Shape 875"/>
          <p:cNvSpPr txBox="1"/>
          <p:nvPr>
            <p:ph type="title"/>
          </p:nvPr>
        </p:nvSpPr>
        <p:spPr>
          <a:xfrm>
            <a:off x="457199" y="282361"/>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Debt Account Document Overview</a:t>
            </a:r>
          </a:p>
        </p:txBody>
      </p:sp>
      <p:sp>
        <p:nvSpPr>
          <p:cNvPr id="876" name="Shape 876"/>
          <p:cNvSpPr txBox="1"/>
          <p:nvPr>
            <p:ph idx="11" type="ftr"/>
          </p:nvPr>
        </p:nvSpPr>
        <p:spPr>
          <a:xfrm>
            <a:off x="34834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77" name="Shape 877"/>
          <p:cNvSpPr txBox="1"/>
          <p:nvPr>
            <p:ph idx="12" type="sldNum"/>
          </p:nvPr>
        </p:nvSpPr>
        <p:spPr>
          <a:xfrm>
            <a:off x="0" y="6383739"/>
            <a:ext cx="457199" cy="2174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878" name="Shape 878"/>
          <p:cNvSpPr/>
          <p:nvPr/>
        </p:nvSpPr>
        <p:spPr>
          <a:xfrm>
            <a:off x="1212761" y="1239269"/>
            <a:ext cx="2431774" cy="109750"/>
          </a:xfrm>
          <a:prstGeom prst="roundRect">
            <a:avLst>
              <a:gd fmla="val 16667" name="adj"/>
            </a:avLst>
          </a:prstGeom>
          <a:solidFill>
            <a:schemeClr val="accent2"/>
          </a:solidFill>
          <a:ln>
            <a:noFill/>
          </a:ln>
        </p:spPr>
        <p:txBody>
          <a:bodyPr anchorCtr="0" anchor="ctr" bIns="45700" lIns="91425" rIns="91425" tIns="45700">
            <a:noAutofit/>
          </a:bodyPr>
          <a:lstStyle/>
          <a:p>
            <a:pPr indent="0" lvl="0" marL="0" marR="0" rtl="0" algn="l">
              <a:lnSpc>
                <a:spcPct val="85000"/>
              </a:lnSpc>
              <a:spcBef>
                <a:spcPts val="0"/>
              </a:spcBef>
              <a:spcAft>
                <a:spcPts val="400"/>
              </a:spcAft>
              <a:buSzPct val="25000"/>
              <a:buNone/>
            </a:pPr>
            <a:r>
              <a:rPr b="0" baseline="0" i="0" lang="en-US" sz="2000" u="none" cap="none" strike="noStrike">
                <a:solidFill>
                  <a:schemeClr val="lt1"/>
                </a:solidFill>
                <a:latin typeface="Arial"/>
                <a:ea typeface="Arial"/>
                <a:cs typeface="Arial"/>
                <a:sym typeface="Arial"/>
              </a:rPr>
              <a:t>Debtor Tab</a:t>
            </a:r>
          </a:p>
        </p:txBody>
      </p:sp>
      <p:sp>
        <p:nvSpPr>
          <p:cNvPr id="879" name="Shape 879"/>
          <p:cNvSpPr/>
          <p:nvPr/>
        </p:nvSpPr>
        <p:spPr>
          <a:xfrm>
            <a:off x="1212761" y="1394595"/>
            <a:ext cx="2431774" cy="109750"/>
          </a:xfrm>
          <a:prstGeom prst="rect">
            <a:avLst/>
          </a:prstGeom>
          <a:solidFill>
            <a:schemeClr val="accent2"/>
          </a:solidFill>
          <a:ln>
            <a:noFill/>
          </a:ln>
        </p:spPr>
        <p:txBody>
          <a:bodyPr anchorCtr="0" anchor="t"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0" baseline="0" i="0" lang="en-US" sz="1600" u="none" cap="none" strike="noStrike">
                <a:solidFill>
                  <a:schemeClr val="dk1"/>
                </a:solidFill>
                <a:latin typeface="Arial"/>
                <a:ea typeface="Arial"/>
                <a:cs typeface="Arial"/>
                <a:sym typeface="Arial"/>
              </a:rPr>
              <a:t>Vendor Code</a:t>
            </a:r>
          </a:p>
          <a:p>
            <a:pPr indent="-114300" lvl="1" marL="114300" marR="0" rtl="0" algn="l">
              <a:lnSpc>
                <a:spcPct val="75000"/>
              </a:lnSpc>
              <a:spcBef>
                <a:spcPts val="320"/>
              </a:spcBef>
              <a:spcAft>
                <a:spcPts val="0"/>
              </a:spcAft>
              <a:buClr>
                <a:schemeClr val="dk1"/>
              </a:buClr>
              <a:buSzPct val="100000"/>
              <a:buFont typeface="Arial"/>
              <a:buChar char="•"/>
            </a:pPr>
            <a:r>
              <a:rPr b="0" baseline="0" i="0" lang="en-US" sz="1600" u="none" cap="none" strike="noStrike">
                <a:solidFill>
                  <a:schemeClr val="dk1"/>
                </a:solidFill>
                <a:latin typeface="Arial"/>
                <a:ea typeface="Arial"/>
                <a:cs typeface="Arial"/>
                <a:sym typeface="Arial"/>
              </a:rPr>
              <a:t>Vendor Address Code</a:t>
            </a:r>
          </a:p>
          <a:p>
            <a:pPr indent="-114300" lvl="1" marL="114300" marR="0" rtl="0" algn="l">
              <a:lnSpc>
                <a:spcPct val="75000"/>
              </a:lnSpc>
              <a:spcBef>
                <a:spcPts val="320"/>
              </a:spcBef>
              <a:spcAft>
                <a:spcPts val="0"/>
              </a:spcAft>
              <a:buClr>
                <a:schemeClr val="dk1"/>
              </a:buClr>
              <a:buSzPct val="100000"/>
              <a:buFont typeface="Arial"/>
              <a:buChar char="•"/>
            </a:pPr>
            <a:r>
              <a:rPr b="0" baseline="0" i="0" lang="en-US" sz="1600" u="none" cap="none" strike="noStrike">
                <a:solidFill>
                  <a:schemeClr val="dk1"/>
                </a:solidFill>
                <a:latin typeface="Arial"/>
                <a:ea typeface="Arial"/>
                <a:cs typeface="Arial"/>
                <a:sym typeface="Arial"/>
              </a:rPr>
              <a:t>Vendor Name</a:t>
            </a:r>
          </a:p>
          <a:p>
            <a:pPr indent="-114300" lvl="1" marL="114300" marR="0" rtl="0" algn="l">
              <a:lnSpc>
                <a:spcPct val="75000"/>
              </a:lnSpc>
              <a:spcBef>
                <a:spcPts val="320"/>
              </a:spcBef>
              <a:spcAft>
                <a:spcPts val="320"/>
              </a:spcAft>
              <a:buClr>
                <a:schemeClr val="dk1"/>
              </a:buClr>
              <a:buSzPct val="100000"/>
              <a:buFont typeface="Arial"/>
              <a:buChar char="•"/>
            </a:pPr>
            <a:r>
              <a:rPr b="0" baseline="0" i="0" lang="en-US" sz="1600" u="none" cap="none" strike="noStrike">
                <a:solidFill>
                  <a:schemeClr val="dk1"/>
                </a:solidFill>
                <a:latin typeface="Arial"/>
                <a:ea typeface="Arial"/>
                <a:cs typeface="Arial"/>
                <a:sym typeface="Arial"/>
              </a:rPr>
              <a:t>Debt Account Group ID</a:t>
            </a:r>
          </a:p>
        </p:txBody>
      </p:sp>
      <p:sp>
        <p:nvSpPr>
          <p:cNvPr id="880" name="Shape 880"/>
          <p:cNvSpPr/>
          <p:nvPr/>
        </p:nvSpPr>
        <p:spPr>
          <a:xfrm flipH="1" rot="-5400000">
            <a:off x="969337" y="2954911"/>
            <a:ext cx="683045" cy="275422"/>
          </a:xfrm>
          <a:prstGeom prst="rightArrow">
            <a:avLst>
              <a:gd fmla="val 50000" name="adj1"/>
              <a:gd fmla="val 50000" name="adj2"/>
            </a:avLst>
          </a:prstGeom>
          <a:solidFill>
            <a:srgbClr val="ED171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pic>
        <p:nvPicPr>
          <p:cNvPr id="881" name="Shape 881"/>
          <p:cNvPicPr preferRelativeResize="0"/>
          <p:nvPr/>
        </p:nvPicPr>
        <p:blipFill rotWithShape="1">
          <a:blip r:embed="rId3">
            <a:alphaModFix/>
          </a:blip>
          <a:srcRect b="0" l="0" r="0" t="0"/>
          <a:stretch/>
        </p:blipFill>
        <p:spPr>
          <a:xfrm>
            <a:off x="517406" y="3505708"/>
            <a:ext cx="8435762" cy="2542970"/>
          </a:xfrm>
          <a:prstGeom prst="rect">
            <a:avLst/>
          </a:prstGeom>
          <a:noFill/>
          <a:ln>
            <a:noFill/>
          </a:ln>
        </p:spPr>
      </p:pic>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6" name="Shape 886"/>
        <p:cNvGrpSpPr/>
        <p:nvPr/>
      </p:nvGrpSpPr>
      <p:grpSpPr>
        <a:xfrm>
          <a:off x="0" y="0"/>
          <a:ext cx="0" cy="0"/>
          <a:chOff x="0" y="0"/>
          <a:chExt cx="0" cy="0"/>
        </a:xfrm>
      </p:grpSpPr>
      <p:sp>
        <p:nvSpPr>
          <p:cNvPr id="887" name="Shape 887"/>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888" name="Shape 888"/>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Debt Account Group</a:t>
            </a:r>
          </a:p>
        </p:txBody>
      </p:sp>
      <p:sp>
        <p:nvSpPr>
          <p:cNvPr id="889" name="Shape 889"/>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890" name="Shape 890"/>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Debt Account Group Reference Table</a:t>
            </a:r>
          </a:p>
        </p:txBody>
      </p:sp>
      <p:sp>
        <p:nvSpPr>
          <p:cNvPr id="897" name="Shape 89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898" name="Shape 898"/>
          <p:cNvSpPr txBox="1"/>
          <p:nvPr>
            <p:ph idx="1" type="body"/>
          </p:nvPr>
        </p:nvSpPr>
        <p:spPr>
          <a:xfrm>
            <a:off x="685004" y="1318576"/>
            <a:ext cx="8298573" cy="52426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Name</a:t>
            </a:r>
            <a:r>
              <a:rPr b="0" baseline="0" i="0" lang="en-US" sz="2000" u="none" cap="none" strike="noStrike">
                <a:solidFill>
                  <a:schemeClr val="dk1"/>
                </a:solidFill>
                <a:latin typeface="Arial"/>
                <a:ea typeface="Arial"/>
                <a:cs typeface="Arial"/>
                <a:sym typeface="Arial"/>
              </a:rPr>
              <a:t>	Debt Account Group</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Purpose	</a:t>
            </a:r>
            <a:r>
              <a:rPr b="0" baseline="0" i="0" lang="en-US" sz="2000" u="none" cap="none" strike="noStrike">
                <a:solidFill>
                  <a:schemeClr val="dk1"/>
                </a:solidFill>
                <a:latin typeface="Arial"/>
                <a:ea typeface="Arial"/>
                <a:cs typeface="Arial"/>
                <a:sym typeface="Arial"/>
              </a:rPr>
              <a:t>Used to define </a:t>
            </a:r>
            <a:r>
              <a:rPr b="0" baseline="0" i="0" lang="en-US" sz="2000" u="sng" cap="none" strike="noStrike">
                <a:solidFill>
                  <a:schemeClr val="dk1"/>
                </a:solidFill>
                <a:latin typeface="Arial"/>
                <a:ea typeface="Arial"/>
                <a:cs typeface="Arial"/>
                <a:sym typeface="Arial"/>
              </a:rPr>
              <a:t>valid debt account groups</a:t>
            </a:r>
            <a:r>
              <a:rPr b="0" baseline="0" i="0" lang="en-US" sz="2000" u="none" cap="none" strike="noStrike">
                <a:solidFill>
                  <a:schemeClr val="dk1"/>
                </a:solidFill>
                <a:latin typeface="Arial"/>
                <a:ea typeface="Arial"/>
                <a:cs typeface="Arial"/>
                <a:sym typeface="Arial"/>
              </a:rPr>
              <a:t> that can be 	</a:t>
            </a:r>
            <a:r>
              <a:rPr b="0" baseline="0" i="0" lang="en-US" sz="2000" u="sng" cap="none" strike="noStrike">
                <a:solidFill>
                  <a:schemeClr val="dk1"/>
                </a:solidFill>
                <a:latin typeface="Arial"/>
                <a:ea typeface="Arial"/>
                <a:cs typeface="Arial"/>
                <a:sym typeface="Arial"/>
              </a:rPr>
              <a:t>referenced on debt accounts in Pegasys</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a:t>
            </a:r>
            <a:r>
              <a:rPr b="0" baseline="0" i="0" lang="en-US" sz="2000" u="sng" cap="none" strike="noStrike">
                <a:solidFill>
                  <a:schemeClr val="dk1"/>
                </a:solidFill>
                <a:latin typeface="Arial"/>
                <a:ea typeface="Arial"/>
                <a:cs typeface="Arial"/>
                <a:sym typeface="Arial"/>
              </a:rPr>
              <a:t>Categorize</a:t>
            </a:r>
            <a:r>
              <a:rPr b="0" baseline="0" i="0" lang="en-US" sz="2000" u="none" cap="none" strike="noStrike">
                <a:solidFill>
                  <a:schemeClr val="dk1"/>
                </a:solidFill>
                <a:latin typeface="Arial"/>
                <a:ea typeface="Arial"/>
                <a:cs typeface="Arial"/>
                <a:sym typeface="Arial"/>
              </a:rPr>
              <a:t> GSA’s debt accounts as </a:t>
            </a:r>
            <a:r>
              <a:rPr b="0" baseline="0" i="0" lang="en-US" sz="2000" u="sng" cap="none" strike="noStrike">
                <a:solidFill>
                  <a:schemeClr val="dk1"/>
                </a:solidFill>
                <a:latin typeface="Arial"/>
                <a:ea typeface="Arial"/>
                <a:cs typeface="Arial"/>
                <a:sym typeface="Arial"/>
              </a:rPr>
              <a:t>Region 6, Region</a:t>
            </a:r>
            <a:r>
              <a:rPr b="0" baseline="0" i="0" lang="en-US" sz="2000" u="none" cap="none" strike="noStrike">
                <a:solidFill>
                  <a:schemeClr val="dk1"/>
                </a:solidFill>
                <a:latin typeface="Arial"/>
                <a:ea typeface="Arial"/>
                <a:cs typeface="Arial"/>
                <a:sym typeface="Arial"/>
              </a:rPr>
              <a:t> 	</a:t>
            </a:r>
            <a:r>
              <a:rPr b="0" baseline="0" i="0" lang="en-US" sz="2000" u="sng" cap="none" strike="noStrike">
                <a:solidFill>
                  <a:schemeClr val="dk1"/>
                </a:solidFill>
                <a:latin typeface="Arial"/>
                <a:ea typeface="Arial"/>
                <a:cs typeface="Arial"/>
                <a:sym typeface="Arial"/>
              </a:rPr>
              <a:t>7, or External Services</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Navigation</a:t>
            </a:r>
            <a:r>
              <a:rPr b="0" baseline="0" i="0" lang="en-US" sz="2000" u="none" cap="none" strike="noStrike">
                <a:solidFill>
                  <a:schemeClr val="dk1"/>
                </a:solidFill>
                <a:latin typeface="Arial"/>
                <a:ea typeface="Arial"/>
                <a:cs typeface="Arial"/>
                <a:sym typeface="Arial"/>
              </a:rPr>
              <a:t>	Pegasys &gt; Reference &gt; Accounts Receivable &gt; </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Debt Account Groups</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Related Items 	</a:t>
            </a:r>
            <a:r>
              <a:rPr b="0" baseline="0" i="0" lang="en-US" sz="2000" u="none" cap="none" strike="noStrike">
                <a:solidFill>
                  <a:schemeClr val="dk1"/>
                </a:solidFill>
                <a:latin typeface="Arial"/>
                <a:ea typeface="Arial"/>
                <a:cs typeface="Arial"/>
                <a:sym typeface="Arial"/>
              </a:rPr>
              <a:t>Debt Account By Debt Account Group Query</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Debt Account Documents</a:t>
            </a:r>
          </a:p>
        </p:txBody>
      </p:sp>
      <p:sp>
        <p:nvSpPr>
          <p:cNvPr id="899" name="Shape 89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3" name="Shape 903"/>
        <p:cNvGrpSpPr/>
        <p:nvPr/>
      </p:nvGrpSpPr>
      <p:grpSpPr>
        <a:xfrm>
          <a:off x="0" y="0"/>
          <a:ext cx="0" cy="0"/>
          <a:chOff x="0" y="0"/>
          <a:chExt cx="0" cy="0"/>
        </a:xfrm>
      </p:grpSpPr>
      <p:sp>
        <p:nvSpPr>
          <p:cNvPr id="904" name="Shape 904"/>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Debt Account Group Reference Table</a:t>
            </a:r>
          </a:p>
        </p:txBody>
      </p:sp>
      <p:sp>
        <p:nvSpPr>
          <p:cNvPr id="905" name="Shape 90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906" name="Shape 90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907" name="Shape 907"/>
          <p:cNvPicPr preferRelativeResize="0"/>
          <p:nvPr/>
        </p:nvPicPr>
        <p:blipFill rotWithShape="1">
          <a:blip r:embed="rId3">
            <a:alphaModFix/>
          </a:blip>
          <a:srcRect b="0" l="0" r="0" t="0"/>
          <a:stretch/>
        </p:blipFill>
        <p:spPr>
          <a:xfrm>
            <a:off x="2502475" y="1817558"/>
            <a:ext cx="4305901" cy="3924847"/>
          </a:xfrm>
          <a:prstGeom prst="rect">
            <a:avLst/>
          </a:prstGeom>
          <a:noFill/>
          <a:ln>
            <a:noFill/>
          </a:ln>
        </p:spPr>
      </p:pic>
      <p:sp>
        <p:nvSpPr>
          <p:cNvPr id="908" name="Shape 908"/>
          <p:cNvSpPr/>
          <p:nvPr/>
        </p:nvSpPr>
        <p:spPr>
          <a:xfrm>
            <a:off x="2502475" y="5045701"/>
            <a:ext cx="4305901" cy="588396"/>
          </a:xfrm>
          <a:prstGeom prst="rect">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909" name="Shape 909"/>
          <p:cNvSpPr/>
          <p:nvPr/>
        </p:nvSpPr>
        <p:spPr>
          <a:xfrm>
            <a:off x="376184" y="1305336"/>
            <a:ext cx="8753582" cy="456377"/>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1" lang="en-US" sz="1600" u="none" cap="none" strike="noStrike">
                <a:solidFill>
                  <a:schemeClr val="dk1"/>
                </a:solidFill>
                <a:latin typeface="Arial"/>
                <a:ea typeface="Arial"/>
                <a:cs typeface="Arial"/>
                <a:sym typeface="Arial"/>
              </a:rPr>
              <a:t>Reference &gt; Accounts Receivable &gt; Debt Account Groups</a:t>
            </a:r>
          </a:p>
          <a:p>
            <a:pPr indent="-231775" lvl="0" marL="231775" marR="0" rtl="0" algn="l">
              <a:spcBef>
                <a:spcPts val="320"/>
              </a:spcBef>
              <a:spcAft>
                <a:spcPts val="0"/>
              </a:spcAft>
              <a:buClr>
                <a:srgbClr val="AF242B"/>
              </a:buClr>
              <a:buFont typeface="Noto Sans Symbols"/>
              <a:buNone/>
            </a:pPr>
            <a:r>
              <a:t/>
            </a:r>
            <a:endParaRPr b="0" baseline="0" i="0" sz="1600" u="sng" cap="none" strike="noStrike">
              <a:solidFill>
                <a:schemeClr val="dk1"/>
              </a:solidFill>
              <a:latin typeface="Arial"/>
              <a:ea typeface="Arial"/>
              <a:cs typeface="Arial"/>
              <a:sym typeface="Arial"/>
            </a:endParaRPr>
          </a:p>
          <a:p>
            <a:pPr indent="-231775" lvl="0" marL="2317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49225" lvl="1" marL="56832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49225" lvl="1" marL="568325" marR="0" rtl="0" algn="l">
              <a:spcBef>
                <a:spcPts val="320"/>
              </a:spcBef>
              <a:spcAft>
                <a:spcPts val="0"/>
              </a:spcAft>
              <a:buClr>
                <a:srgbClr val="AF242B"/>
              </a:buClr>
              <a:buFont typeface="Noto Sans Symbols"/>
              <a:buNone/>
            </a:pPr>
            <a:r>
              <a:t/>
            </a:r>
            <a:endParaRPr b="0" baseline="0" i="0" sz="1600" u="sng"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3" name="Shape 913"/>
        <p:cNvGrpSpPr/>
        <p:nvPr/>
      </p:nvGrpSpPr>
      <p:grpSpPr>
        <a:xfrm>
          <a:off x="0" y="0"/>
          <a:ext cx="0" cy="0"/>
          <a:chOff x="0" y="0"/>
          <a:chExt cx="0" cy="0"/>
        </a:xfrm>
      </p:grpSpPr>
      <p:sp>
        <p:nvSpPr>
          <p:cNvPr id="914" name="Shape 914"/>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Debt Account Group Reference Table</a:t>
            </a:r>
          </a:p>
        </p:txBody>
      </p:sp>
      <p:sp>
        <p:nvSpPr>
          <p:cNvPr id="915" name="Shape 91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916" name="Shape 91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917" name="Shape 917"/>
          <p:cNvPicPr preferRelativeResize="0"/>
          <p:nvPr/>
        </p:nvPicPr>
        <p:blipFill rotWithShape="1">
          <a:blip r:embed="rId3">
            <a:alphaModFix/>
          </a:blip>
          <a:srcRect b="0" l="0" r="0" t="0"/>
          <a:stretch/>
        </p:blipFill>
        <p:spPr>
          <a:xfrm>
            <a:off x="899012" y="1504640"/>
            <a:ext cx="4534532" cy="4439270"/>
          </a:xfrm>
          <a:prstGeom prst="rect">
            <a:avLst/>
          </a:prstGeom>
          <a:noFill/>
          <a:ln>
            <a:noFill/>
          </a:ln>
        </p:spPr>
      </p:pic>
      <p:sp>
        <p:nvSpPr>
          <p:cNvPr id="918" name="Shape 918"/>
          <p:cNvSpPr txBox="1"/>
          <p:nvPr/>
        </p:nvSpPr>
        <p:spPr>
          <a:xfrm>
            <a:off x="4087564" y="2879918"/>
            <a:ext cx="4650205" cy="2800766"/>
          </a:xfrm>
          <a:prstGeom prst="rect">
            <a:avLst/>
          </a:prstGeom>
          <a:solidFill>
            <a:schemeClr val="lt1"/>
          </a:solidFill>
          <a:ln cap="flat" cmpd="sng" w="9525">
            <a:solidFill>
              <a:srgbClr val="3C8C92"/>
            </a:solidFill>
            <a:prstDash val="dash"/>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ESCLAIMS</a:t>
            </a:r>
          </a:p>
          <a:p>
            <a:pPr indent="-285750" lvl="0" marL="285750" marR="0" rtl="0" algn="l">
              <a:spcBef>
                <a:spcPts val="0"/>
              </a:spcBef>
              <a:spcAft>
                <a:spcPts val="0"/>
              </a:spcAft>
              <a:buClr>
                <a:schemeClr val="dk1"/>
              </a:buClr>
              <a:buSzPct val="100000"/>
              <a:buFont typeface="Arial"/>
              <a:buChar char="•"/>
            </a:pPr>
            <a:r>
              <a:rPr b="0" baseline="0" i="0" lang="en-US" sz="1600" u="none" cap="none" strike="noStrike">
                <a:solidFill>
                  <a:schemeClr val="dk1"/>
                </a:solidFill>
                <a:latin typeface="Arial"/>
                <a:ea typeface="Arial"/>
                <a:cs typeface="Arial"/>
                <a:sym typeface="Arial"/>
              </a:rPr>
              <a:t>Managed by External Services</a:t>
            </a:r>
          </a:p>
          <a:p>
            <a:pPr indent="-285750" lvl="0" marL="285750" marR="0" rtl="0" algn="l">
              <a:spcBef>
                <a:spcPts val="0"/>
              </a:spcBef>
              <a:spcAft>
                <a:spcPts val="0"/>
              </a:spcAft>
              <a:buClr>
                <a:schemeClr val="dk1"/>
              </a:buClr>
              <a:buSzPct val="100000"/>
              <a:buFont typeface="Arial"/>
              <a:buChar char="•"/>
            </a:pPr>
            <a:r>
              <a:rPr b="0" baseline="0" i="0" lang="en-US" sz="1600" u="none" cap="none" strike="noStrike">
                <a:solidFill>
                  <a:schemeClr val="dk1"/>
                </a:solidFill>
                <a:latin typeface="Arial"/>
                <a:ea typeface="Arial"/>
                <a:cs typeface="Arial"/>
                <a:sym typeface="Arial"/>
              </a:rPr>
              <a:t>DES document type</a:t>
            </a:r>
          </a:p>
          <a:p>
            <a:pPr indent="-184150" lvl="0" marL="285750" marR="0" rtl="0" algn="l">
              <a:spcBef>
                <a:spcPts val="0"/>
              </a:spcBef>
              <a:spcAft>
                <a:spcPts val="0"/>
              </a:spcAft>
              <a:buClr>
                <a:schemeClr val="dk1"/>
              </a:buClr>
              <a:buFont typeface="Arial"/>
              <a:buNone/>
            </a:pPr>
            <a:r>
              <a:t/>
            </a:r>
            <a:endParaRPr b="0" baseline="0" i="0" sz="16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R6CLAIMS</a:t>
            </a:r>
          </a:p>
          <a:p>
            <a:pPr indent="-285750" lvl="0" marL="285750" marR="0" rtl="0" algn="l">
              <a:spcBef>
                <a:spcPts val="0"/>
              </a:spcBef>
              <a:spcAft>
                <a:spcPts val="0"/>
              </a:spcAft>
              <a:buClr>
                <a:schemeClr val="dk1"/>
              </a:buClr>
              <a:buSzPct val="100000"/>
              <a:buFont typeface="Arial"/>
              <a:buChar char="•"/>
            </a:pPr>
            <a:r>
              <a:rPr b="0" baseline="0" i="0" lang="en-US" sz="1600" u="none" cap="none" strike="noStrike">
                <a:solidFill>
                  <a:schemeClr val="dk1"/>
                </a:solidFill>
                <a:latin typeface="Arial"/>
                <a:ea typeface="Arial"/>
                <a:cs typeface="Arial"/>
                <a:sym typeface="Arial"/>
              </a:rPr>
              <a:t>Managed by Region 6</a:t>
            </a:r>
          </a:p>
          <a:p>
            <a:pPr indent="-285750" lvl="0" marL="285750" marR="0" rtl="0" algn="l">
              <a:spcBef>
                <a:spcPts val="0"/>
              </a:spcBef>
              <a:spcAft>
                <a:spcPts val="0"/>
              </a:spcAft>
              <a:buClr>
                <a:schemeClr val="dk1"/>
              </a:buClr>
              <a:buSzPct val="100000"/>
              <a:buFont typeface="Arial"/>
              <a:buChar char="•"/>
            </a:pPr>
            <a:r>
              <a:rPr b="0" baseline="0" i="0" lang="en-US" sz="1600" u="none" cap="none" strike="noStrike">
                <a:solidFill>
                  <a:schemeClr val="dk1"/>
                </a:solidFill>
                <a:latin typeface="Arial"/>
                <a:ea typeface="Arial"/>
                <a:cs typeface="Arial"/>
                <a:sym typeface="Arial"/>
              </a:rPr>
              <a:t>DAV or D6M document types</a:t>
            </a:r>
          </a:p>
          <a:p>
            <a:pPr indent="0" lvl="0" marL="0" marR="0" rtl="0" algn="l">
              <a:spcBef>
                <a:spcPts val="0"/>
              </a:spcBef>
              <a:spcAft>
                <a:spcPts val="0"/>
              </a:spcAft>
              <a:buNone/>
            </a:pPr>
            <a:r>
              <a:t/>
            </a:r>
            <a:endParaRPr b="0" baseline="0" i="0" sz="16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1" baseline="0" i="0" lang="en-US" sz="1600" u="none" cap="none" strike="noStrike">
                <a:solidFill>
                  <a:schemeClr val="dk1"/>
                </a:solidFill>
                <a:latin typeface="Arial"/>
                <a:ea typeface="Arial"/>
                <a:cs typeface="Arial"/>
                <a:sym typeface="Arial"/>
              </a:rPr>
              <a:t>R7CLAIMS</a:t>
            </a:r>
          </a:p>
          <a:p>
            <a:pPr indent="-285750" lvl="0" marL="285750" marR="0" rtl="0" algn="l">
              <a:spcBef>
                <a:spcPts val="0"/>
              </a:spcBef>
              <a:spcAft>
                <a:spcPts val="0"/>
              </a:spcAft>
              <a:buClr>
                <a:schemeClr val="dk1"/>
              </a:buClr>
              <a:buSzPct val="100000"/>
              <a:buFont typeface="Arial"/>
              <a:buChar char="•"/>
            </a:pPr>
            <a:r>
              <a:rPr b="0" baseline="0" i="0" lang="en-US" sz="1600" u="none" cap="none" strike="noStrike">
                <a:solidFill>
                  <a:schemeClr val="dk1"/>
                </a:solidFill>
                <a:latin typeface="Arial"/>
                <a:ea typeface="Arial"/>
                <a:cs typeface="Arial"/>
                <a:sym typeface="Arial"/>
              </a:rPr>
              <a:t>Managed by Region 7</a:t>
            </a:r>
          </a:p>
          <a:p>
            <a:pPr indent="-285750" lvl="0" marL="285750" marR="0" rtl="0" algn="l">
              <a:spcBef>
                <a:spcPts val="0"/>
              </a:spcBef>
              <a:spcAft>
                <a:spcPts val="0"/>
              </a:spcAft>
              <a:buClr>
                <a:schemeClr val="dk1"/>
              </a:buClr>
              <a:buSzPct val="100000"/>
              <a:buFont typeface="Arial"/>
              <a:buChar char="•"/>
            </a:pPr>
            <a:r>
              <a:rPr b="0" baseline="0" i="0" lang="en-US" sz="1600" u="none" cap="none" strike="noStrike">
                <a:solidFill>
                  <a:schemeClr val="dk1"/>
                </a:solidFill>
                <a:latin typeface="Arial"/>
                <a:ea typeface="Arial"/>
                <a:cs typeface="Arial"/>
                <a:sym typeface="Arial"/>
              </a:rPr>
              <a:t>D7M document type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Receivable Type Reference Table</a:t>
            </a:r>
          </a:p>
        </p:txBody>
      </p:sp>
      <p:sp>
        <p:nvSpPr>
          <p:cNvPr id="224" name="Shape 22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225" name="Shape 225"/>
          <p:cNvSpPr txBox="1"/>
          <p:nvPr>
            <p:ph idx="1" type="body"/>
          </p:nvPr>
        </p:nvSpPr>
        <p:spPr>
          <a:xfrm>
            <a:off x="685006" y="1318578"/>
            <a:ext cx="8229600" cy="45259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Name</a:t>
            </a:r>
            <a:r>
              <a:rPr b="0" baseline="0" i="0" lang="en-US" sz="2000" u="none" cap="none" strike="noStrike">
                <a:solidFill>
                  <a:schemeClr val="dk1"/>
                </a:solidFill>
                <a:latin typeface="Arial"/>
                <a:ea typeface="Arial"/>
                <a:cs typeface="Arial"/>
                <a:sym typeface="Arial"/>
              </a:rPr>
              <a:t>	Receivable Type</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Purpose	</a:t>
            </a:r>
            <a:r>
              <a:rPr b="0" baseline="0" i="0" lang="en-US" sz="2000" u="none" cap="none" strike="noStrike">
                <a:solidFill>
                  <a:schemeClr val="dk1"/>
                </a:solidFill>
                <a:latin typeface="Arial"/>
                <a:ea typeface="Arial"/>
                <a:cs typeface="Arial"/>
                <a:sym typeface="Arial"/>
              </a:rPr>
              <a:t>Defines valid Receivable Types that can be used in the 	system, allowing transactions to be classified into 	groups for downstream processes</a:t>
            </a:r>
          </a:p>
          <a:p>
            <a:pPr indent="0" lvl="0" marL="0"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Navigation</a:t>
            </a:r>
            <a:r>
              <a:rPr b="0" baseline="0" i="0" lang="en-US" sz="2000" u="none" cap="none" strike="noStrike">
                <a:solidFill>
                  <a:schemeClr val="dk1"/>
                </a:solidFill>
                <a:latin typeface="Arial"/>
                <a:ea typeface="Arial"/>
                <a:cs typeface="Arial"/>
                <a:sym typeface="Arial"/>
              </a:rPr>
              <a:t>	Reference &gt; Accounts Receivable &gt; Receivable Types</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Related Items	</a:t>
            </a:r>
            <a:r>
              <a:rPr b="0" baseline="0" i="0" lang="en-US" sz="2000" u="none" cap="none" strike="noStrike">
                <a:solidFill>
                  <a:schemeClr val="dk1"/>
                </a:solidFill>
                <a:latin typeface="Arial"/>
                <a:ea typeface="Arial"/>
                <a:cs typeface="Arial"/>
                <a:sym typeface="Arial"/>
              </a:rPr>
              <a:t>Transaction Type Defaults</a:t>
            </a: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		</a:t>
            </a:r>
            <a:r>
              <a:rPr b="0" baseline="0" i="0" lang="en-US" sz="2000" u="none" cap="none" strike="noStrike">
                <a:solidFill>
                  <a:schemeClr val="dk1"/>
                </a:solidFill>
                <a:latin typeface="Arial"/>
                <a:ea typeface="Arial"/>
                <a:cs typeface="Arial"/>
                <a:sym typeface="Arial"/>
              </a:rPr>
              <a:t>Dunning</a:t>
            </a: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		</a:t>
            </a:r>
            <a:r>
              <a:rPr b="0" baseline="0" i="0" lang="en-US" sz="2000" u="none" cap="none" strike="noStrike">
                <a:solidFill>
                  <a:schemeClr val="dk1"/>
                </a:solidFill>
                <a:latin typeface="Arial"/>
                <a:ea typeface="Arial"/>
                <a:cs typeface="Arial"/>
                <a:sym typeface="Arial"/>
              </a:rPr>
              <a:t>Referral</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Write-Off</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a:t>
            </a:r>
          </a:p>
        </p:txBody>
      </p:sp>
      <p:sp>
        <p:nvSpPr>
          <p:cNvPr id="226" name="Shape 22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2" name="Shape 922"/>
        <p:cNvGrpSpPr/>
        <p:nvPr/>
      </p:nvGrpSpPr>
      <p:grpSpPr>
        <a:xfrm>
          <a:off x="0" y="0"/>
          <a:ext cx="0" cy="0"/>
          <a:chOff x="0" y="0"/>
          <a:chExt cx="0" cy="0"/>
        </a:xfrm>
      </p:grpSpPr>
      <p:sp>
        <p:nvSpPr>
          <p:cNvPr id="923" name="Shape 923"/>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924" name="Shape 924"/>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Amortization Schedule</a:t>
            </a:r>
          </a:p>
        </p:txBody>
      </p:sp>
      <p:sp>
        <p:nvSpPr>
          <p:cNvPr id="925" name="Shape 925"/>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926" name="Shape 926"/>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1" name="Shape 931"/>
        <p:cNvGrpSpPr/>
        <p:nvPr/>
      </p:nvGrpSpPr>
      <p:grpSpPr>
        <a:xfrm>
          <a:off x="0" y="0"/>
          <a:ext cx="0" cy="0"/>
          <a:chOff x="0" y="0"/>
          <a:chExt cx="0" cy="0"/>
        </a:xfrm>
      </p:grpSpPr>
      <p:sp>
        <p:nvSpPr>
          <p:cNvPr id="932" name="Shape 93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Promissory Note Process – Overview and Lifecycle</a:t>
            </a:r>
          </a:p>
        </p:txBody>
      </p:sp>
      <p:sp>
        <p:nvSpPr>
          <p:cNvPr id="933" name="Shape 93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934" name="Shape 93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935" name="Shape 935"/>
          <p:cNvSpPr txBox="1"/>
          <p:nvPr>
            <p:ph idx="1" type="body"/>
          </p:nvPr>
        </p:nvSpPr>
        <p:spPr>
          <a:xfrm>
            <a:off x="342900" y="1233376"/>
            <a:ext cx="8801100" cy="4300647"/>
          </a:xfrm>
          <a:prstGeom prst="rect">
            <a:avLst/>
          </a:prstGeom>
          <a:noFill/>
          <a:ln>
            <a:noFill/>
          </a:ln>
        </p:spPr>
        <p:txBody>
          <a:bodyPr anchorCtr="0" anchor="t" bIns="45700" lIns="91425" rIns="91425" tIns="45700">
            <a:noAutofit/>
          </a:bodyPr>
          <a:lstStyle/>
          <a:p>
            <a:pPr indent="-171450" lvl="0" marL="171450" marR="0" rtl="0" algn="l">
              <a:lnSpc>
                <a:spcPct val="100000"/>
              </a:lnSpc>
              <a:spcBef>
                <a:spcPts val="0"/>
              </a:spcBef>
              <a:spcAft>
                <a:spcPts val="0"/>
              </a:spcAft>
              <a:buClr>
                <a:srgbClr val="E31937"/>
              </a:buClr>
              <a:buSzPct val="75000"/>
              <a:buFont typeface="Arial"/>
              <a:buChar char="•"/>
            </a:pPr>
            <a:r>
              <a:rPr b="0" baseline="0" i="0" lang="en-US" sz="2000" u="none" cap="none" strike="noStrike">
                <a:solidFill>
                  <a:srgbClr val="363534"/>
                </a:solidFill>
                <a:latin typeface="Arial"/>
                <a:ea typeface="Arial"/>
                <a:cs typeface="Arial"/>
                <a:sym typeface="Arial"/>
              </a:rPr>
              <a:t>Upon receipt of First Demand Letter, </a:t>
            </a:r>
            <a:r>
              <a:rPr b="1" baseline="0" i="0" lang="en-US" sz="2000" u="none" cap="none" strike="noStrike">
                <a:solidFill>
                  <a:srgbClr val="363534"/>
                </a:solidFill>
                <a:latin typeface="Arial"/>
                <a:ea typeface="Arial"/>
                <a:cs typeface="Arial"/>
                <a:sym typeface="Arial"/>
              </a:rPr>
              <a:t>the debtor has 30 days to either</a:t>
            </a:r>
            <a:r>
              <a:rPr b="0" baseline="0" i="0" lang="en-US" sz="2000" u="none" cap="none" strike="noStrike">
                <a:solidFill>
                  <a:srgbClr val="363534"/>
                </a:solidFill>
                <a:latin typeface="Arial"/>
                <a:ea typeface="Arial"/>
                <a:cs typeface="Arial"/>
                <a:sym typeface="Arial"/>
              </a:rPr>
              <a:t>:</a:t>
            </a:r>
          </a:p>
          <a:p>
            <a:pPr indent="-643255" lvl="2" marL="986155" marR="0" rtl="0" algn="l">
              <a:lnSpc>
                <a:spcPct val="100000"/>
              </a:lnSpc>
              <a:spcBef>
                <a:spcPts val="1200"/>
              </a:spcBef>
              <a:spcAft>
                <a:spcPts val="0"/>
              </a:spcAft>
              <a:buClr>
                <a:srgbClr val="E31937"/>
              </a:buClr>
              <a:buSzPct val="75000"/>
              <a:buFont typeface="Arial"/>
              <a:buAutoNum type="arabicPeriod"/>
            </a:pPr>
            <a:r>
              <a:rPr b="0" baseline="0" i="0" lang="en-US" sz="2000" u="sng" cap="none" strike="noStrike">
                <a:solidFill>
                  <a:srgbClr val="363534"/>
                </a:solidFill>
                <a:latin typeface="Arial"/>
                <a:ea typeface="Arial"/>
                <a:cs typeface="Arial"/>
                <a:sym typeface="Arial"/>
              </a:rPr>
              <a:t>Remit payment for the full debt amount</a:t>
            </a:r>
            <a:r>
              <a:rPr b="0" baseline="0" i="0" lang="en-US" sz="2000" u="none" cap="none" strike="noStrike">
                <a:solidFill>
                  <a:srgbClr val="363534"/>
                </a:solidFill>
                <a:latin typeface="Arial"/>
                <a:ea typeface="Arial"/>
                <a:cs typeface="Arial"/>
                <a:sym typeface="Arial"/>
              </a:rPr>
              <a:t> to GSA</a:t>
            </a:r>
          </a:p>
          <a:p>
            <a:pPr indent="-643255" lvl="2" marL="986155" marR="0" rtl="0" algn="l">
              <a:lnSpc>
                <a:spcPct val="100000"/>
              </a:lnSpc>
              <a:spcBef>
                <a:spcPts val="1200"/>
              </a:spcBef>
              <a:spcAft>
                <a:spcPts val="0"/>
              </a:spcAft>
              <a:buClr>
                <a:srgbClr val="E31937"/>
              </a:buClr>
              <a:buSzPct val="75000"/>
              <a:buFont typeface="Arial"/>
              <a:buAutoNum type="arabicPeriod"/>
            </a:pPr>
            <a:r>
              <a:rPr b="0" baseline="0" i="0" lang="en-US" sz="2000" u="sng" cap="none" strike="noStrike">
                <a:solidFill>
                  <a:srgbClr val="363534"/>
                </a:solidFill>
                <a:latin typeface="Arial"/>
                <a:ea typeface="Arial"/>
                <a:cs typeface="Arial"/>
                <a:sym typeface="Arial"/>
              </a:rPr>
              <a:t>Establish a payment schedule</a:t>
            </a:r>
            <a:r>
              <a:rPr b="0" baseline="0" i="0" lang="en-US" sz="2000" u="none" cap="none" strike="noStrike">
                <a:solidFill>
                  <a:srgbClr val="363534"/>
                </a:solidFill>
                <a:latin typeface="Arial"/>
                <a:ea typeface="Arial"/>
                <a:cs typeface="Arial"/>
                <a:sym typeface="Arial"/>
              </a:rPr>
              <a:t> due to financial hardship</a:t>
            </a:r>
          </a:p>
          <a:p>
            <a:pPr indent="-171450" lvl="0" marL="171450" marR="0" rtl="0" algn="l">
              <a:lnSpc>
                <a:spcPct val="100000"/>
              </a:lnSpc>
              <a:spcBef>
                <a:spcPts val="1200"/>
              </a:spcBef>
              <a:spcAft>
                <a:spcPts val="0"/>
              </a:spcAft>
              <a:buClr>
                <a:srgbClr val="E31937"/>
              </a:buClr>
              <a:buSzPct val="75000"/>
              <a:buFont typeface="Arial"/>
              <a:buChar char="•"/>
            </a:pPr>
            <a:r>
              <a:rPr b="0" baseline="0" i="0" lang="en-US" sz="2000" u="none" cap="none" strike="noStrike">
                <a:solidFill>
                  <a:srgbClr val="363534"/>
                </a:solidFill>
                <a:latin typeface="Arial"/>
                <a:ea typeface="Arial"/>
                <a:cs typeface="Arial"/>
                <a:sym typeface="Arial"/>
              </a:rPr>
              <a:t>The Promissory Note Process is used to establish and execute the payment schedule</a:t>
            </a:r>
          </a:p>
          <a:p>
            <a:pPr indent="-171450" lvl="0" marL="171450" marR="0" rtl="0" algn="l">
              <a:lnSpc>
                <a:spcPct val="100000"/>
              </a:lnSpc>
              <a:spcBef>
                <a:spcPts val="1200"/>
              </a:spcBef>
              <a:spcAft>
                <a:spcPts val="0"/>
              </a:spcAft>
              <a:buClr>
                <a:srgbClr val="E31937"/>
              </a:buClr>
              <a:buSzPct val="75000"/>
              <a:buFont typeface="Arial"/>
              <a:buChar char="•"/>
            </a:pPr>
            <a:r>
              <a:rPr b="0" baseline="0" i="0" lang="en-US" sz="2000" u="none" cap="none" strike="noStrike">
                <a:solidFill>
                  <a:srgbClr val="363534"/>
                </a:solidFill>
                <a:latin typeface="Arial"/>
                <a:ea typeface="Arial"/>
                <a:cs typeface="Arial"/>
                <a:sym typeface="Arial"/>
              </a:rPr>
              <a:t>Once the Promissory Note is activated, the debtor will:</a:t>
            </a:r>
          </a:p>
          <a:p>
            <a:pPr indent="-643255" lvl="2" marL="986155" marR="0" rtl="0" algn="l">
              <a:lnSpc>
                <a:spcPct val="100000"/>
              </a:lnSpc>
              <a:spcBef>
                <a:spcPts val="1200"/>
              </a:spcBef>
              <a:spcAft>
                <a:spcPts val="0"/>
              </a:spcAft>
              <a:buClr>
                <a:srgbClr val="E31937"/>
              </a:buClr>
              <a:buSzPct val="75000"/>
              <a:buFont typeface="Arial"/>
              <a:buChar char="•"/>
            </a:pPr>
            <a:r>
              <a:rPr b="0" baseline="0" i="0" lang="en-US" sz="2000" u="sng" cap="none" strike="noStrike">
                <a:solidFill>
                  <a:srgbClr val="363534"/>
                </a:solidFill>
                <a:latin typeface="Arial"/>
                <a:ea typeface="Arial"/>
                <a:cs typeface="Arial"/>
                <a:sym typeface="Arial"/>
              </a:rPr>
              <a:t>Remit the agreed upon payment</a:t>
            </a:r>
            <a:r>
              <a:rPr b="0" baseline="0" i="0" lang="en-US" sz="2000" u="none" cap="none" strike="noStrike">
                <a:solidFill>
                  <a:srgbClr val="363534"/>
                </a:solidFill>
                <a:latin typeface="Arial"/>
                <a:ea typeface="Arial"/>
                <a:cs typeface="Arial"/>
                <a:sym typeface="Arial"/>
              </a:rPr>
              <a:t> at each interval</a:t>
            </a:r>
          </a:p>
          <a:p>
            <a:pPr indent="-640080" lvl="1" marL="640080" marR="0" rtl="0" algn="l">
              <a:lnSpc>
                <a:spcPct val="100000"/>
              </a:lnSpc>
              <a:spcBef>
                <a:spcPts val="1200"/>
              </a:spcBef>
              <a:spcAft>
                <a:spcPts val="0"/>
              </a:spcAft>
              <a:buClr>
                <a:srgbClr val="E31937"/>
              </a:buClr>
              <a:buSzPct val="25000"/>
              <a:buFont typeface="Noto Sans Symbols"/>
              <a:buNone/>
            </a:pPr>
            <a:r>
              <a:rPr b="0" baseline="0" i="0" lang="en-US" sz="2000" u="none" cap="none" strike="noStrike">
                <a:solidFill>
                  <a:srgbClr val="363534"/>
                </a:solidFill>
                <a:latin typeface="Arial"/>
                <a:ea typeface="Arial"/>
                <a:cs typeface="Arial"/>
                <a:sym typeface="Arial"/>
              </a:rPr>
              <a:t>					OR</a:t>
            </a:r>
          </a:p>
          <a:p>
            <a:pPr indent="-643255" lvl="2" marL="986155" marR="0" rtl="0" algn="l">
              <a:lnSpc>
                <a:spcPct val="100000"/>
              </a:lnSpc>
              <a:spcBef>
                <a:spcPts val="1200"/>
              </a:spcBef>
              <a:spcAft>
                <a:spcPts val="0"/>
              </a:spcAft>
              <a:buClr>
                <a:srgbClr val="E31937"/>
              </a:buClr>
              <a:buSzPct val="75000"/>
              <a:buFont typeface="Arial"/>
              <a:buChar char="•"/>
            </a:pPr>
            <a:r>
              <a:rPr b="0" baseline="0" i="0" lang="en-US" sz="2000" u="sng" cap="none" strike="noStrike">
                <a:solidFill>
                  <a:srgbClr val="363534"/>
                </a:solidFill>
                <a:latin typeface="Arial"/>
                <a:ea typeface="Arial"/>
                <a:cs typeface="Arial"/>
                <a:sym typeface="Arial"/>
              </a:rPr>
              <a:t>Become subject to</a:t>
            </a:r>
            <a:r>
              <a:rPr b="0" baseline="0" i="0" lang="en-US" sz="2000" u="none" cap="none" strike="noStrike">
                <a:solidFill>
                  <a:srgbClr val="363534"/>
                </a:solidFill>
                <a:latin typeface="Arial"/>
                <a:ea typeface="Arial"/>
                <a:cs typeface="Arial"/>
                <a:sym typeface="Arial"/>
              </a:rPr>
              <a:t>: overdue charges, dunning, and possible referral to Treasury</a:t>
            </a:r>
          </a:p>
          <a:p>
            <a:pPr indent="-150018" lvl="0" marL="171450" marR="0" rtl="0" algn="l">
              <a:lnSpc>
                <a:spcPct val="80000"/>
              </a:lnSpc>
              <a:spcBef>
                <a:spcPts val="1200"/>
              </a:spcBef>
              <a:spcAft>
                <a:spcPts val="0"/>
              </a:spcAft>
              <a:buClr>
                <a:srgbClr val="E31937"/>
              </a:buClr>
              <a:buFont typeface="Arial"/>
              <a:buNone/>
            </a:pPr>
            <a:r>
              <a:t/>
            </a:r>
            <a:endParaRPr b="0" baseline="0" i="0" sz="450" u="none" cap="none" strike="noStrike">
              <a:solidFill>
                <a:srgbClr val="363534"/>
              </a:solidFill>
              <a:latin typeface="Arial"/>
              <a:ea typeface="Arial"/>
              <a:cs typeface="Arial"/>
              <a:sym typeface="Arial"/>
            </a:endParaRPr>
          </a:p>
          <a:p>
            <a:pPr indent="-150018" lvl="0" marL="171450" marR="0" rtl="0" algn="l">
              <a:lnSpc>
                <a:spcPct val="80000"/>
              </a:lnSpc>
              <a:spcBef>
                <a:spcPts val="600"/>
              </a:spcBef>
              <a:spcAft>
                <a:spcPts val="0"/>
              </a:spcAft>
              <a:buClr>
                <a:srgbClr val="E31937"/>
              </a:buClr>
              <a:buFont typeface="Arial"/>
              <a:buNone/>
            </a:pPr>
            <a:r>
              <a:t/>
            </a:r>
            <a:endParaRPr b="0" baseline="0" i="0" sz="450" u="none" cap="none" strike="noStrike">
              <a:solidFill>
                <a:srgbClr val="363534"/>
              </a:solidFill>
              <a:latin typeface="Arial"/>
              <a:ea typeface="Arial"/>
              <a:cs typeface="Arial"/>
              <a:sym typeface="Arial"/>
            </a:endParaRPr>
          </a:p>
          <a:p>
            <a:pPr indent="-150018" lvl="0" marL="171450" marR="0" rtl="0" algn="l">
              <a:lnSpc>
                <a:spcPct val="80000"/>
              </a:lnSpc>
              <a:spcBef>
                <a:spcPts val="600"/>
              </a:spcBef>
              <a:spcAft>
                <a:spcPts val="0"/>
              </a:spcAft>
              <a:buClr>
                <a:srgbClr val="E31937"/>
              </a:buClr>
              <a:buFont typeface="Arial"/>
              <a:buNone/>
            </a:pPr>
            <a:r>
              <a:t/>
            </a:r>
            <a:endParaRPr b="0" baseline="0" i="0" sz="450" u="none" cap="none" strike="noStrike">
              <a:solidFill>
                <a:srgbClr val="363534"/>
              </a:solidFill>
              <a:latin typeface="Arial"/>
              <a:ea typeface="Arial"/>
              <a:cs typeface="Arial"/>
              <a:sym typeface="Arial"/>
            </a:endParaRPr>
          </a:p>
          <a:p>
            <a:pPr indent="-217487" lvl="0" marL="231775" marR="0" rtl="0" algn="l">
              <a:lnSpc>
                <a:spcPct val="80000"/>
              </a:lnSpc>
              <a:spcBef>
                <a:spcPts val="600"/>
              </a:spcBef>
              <a:spcAft>
                <a:spcPts val="0"/>
              </a:spcAft>
              <a:buClr>
                <a:srgbClr val="E31937"/>
              </a:buClr>
              <a:buFont typeface="Noto Sans Symbols"/>
              <a:buNone/>
            </a:pPr>
            <a:r>
              <a:t/>
            </a:r>
            <a:endParaRPr b="0" baseline="0" i="0" sz="300" u="none" cap="none" strike="noStrike">
              <a:solidFill>
                <a:srgbClr val="363534"/>
              </a:solidFill>
              <a:latin typeface="Arial"/>
              <a:ea typeface="Arial"/>
              <a:cs typeface="Arial"/>
              <a:sym typeface="Arial"/>
            </a:endParaRPr>
          </a:p>
          <a:p>
            <a:pPr indent="-200818" lvl="0" marL="231775" marR="0" rtl="0" algn="l">
              <a:lnSpc>
                <a:spcPct val="80000"/>
              </a:lnSpc>
              <a:spcBef>
                <a:spcPts val="130"/>
              </a:spcBef>
              <a:spcAft>
                <a:spcPts val="0"/>
              </a:spcAft>
              <a:buClr>
                <a:srgbClr val="AF242B"/>
              </a:buClr>
              <a:buFont typeface="Noto Sans Symbols"/>
              <a:buNone/>
            </a:pPr>
            <a:r>
              <a:t/>
            </a:r>
            <a:endParaRPr b="0" baseline="0" i="0" sz="650" u="none" cap="none" strike="noStrike">
              <a:solidFill>
                <a:schemeClr val="dk1"/>
              </a:solidFill>
              <a:latin typeface="Arial"/>
              <a:ea typeface="Arial"/>
              <a:cs typeface="Arial"/>
              <a:sym typeface="Arial"/>
            </a:endParaRPr>
          </a:p>
          <a:p>
            <a:pPr indent="-200818" lvl="0" marL="231775" marR="0" rtl="0" algn="l">
              <a:lnSpc>
                <a:spcPct val="80000"/>
              </a:lnSpc>
              <a:spcBef>
                <a:spcPts val="130"/>
              </a:spcBef>
              <a:spcAft>
                <a:spcPts val="0"/>
              </a:spcAft>
              <a:buClr>
                <a:srgbClr val="AF242B"/>
              </a:buClr>
              <a:buFont typeface="Noto Sans Symbols"/>
              <a:buNone/>
            </a:pPr>
            <a:r>
              <a:t/>
            </a:r>
            <a:endParaRPr b="0" baseline="0" i="0" sz="65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9" name="Shape 939"/>
        <p:cNvGrpSpPr/>
        <p:nvPr/>
      </p:nvGrpSpPr>
      <p:grpSpPr>
        <a:xfrm>
          <a:off x="0" y="0"/>
          <a:ext cx="0" cy="0"/>
          <a:chOff x="0" y="0"/>
          <a:chExt cx="0" cy="0"/>
        </a:xfrm>
      </p:grpSpPr>
      <p:sp>
        <p:nvSpPr>
          <p:cNvPr id="940" name="Shape 94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Promissory Note Process</a:t>
            </a:r>
          </a:p>
        </p:txBody>
      </p:sp>
      <p:sp>
        <p:nvSpPr>
          <p:cNvPr id="941" name="Shape 941"/>
          <p:cNvSpPr txBox="1"/>
          <p:nvPr>
            <p:ph idx="12" type="sldNum"/>
          </p:nvPr>
        </p:nvSpPr>
        <p:spPr>
          <a:xfrm>
            <a:off x="0" y="6574971"/>
            <a:ext cx="468084" cy="27191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942" name="Shape 942"/>
          <p:cNvSpPr/>
          <p:nvPr/>
        </p:nvSpPr>
        <p:spPr>
          <a:xfrm>
            <a:off x="544749" y="1556425"/>
            <a:ext cx="826851" cy="642024"/>
          </a:xfrm>
          <a:prstGeom prst="rect">
            <a:avLst/>
          </a:prstGeom>
          <a:noFill/>
          <a:ln>
            <a:noFill/>
          </a:ln>
        </p:spPr>
        <p:txBody>
          <a:bodyPr anchorCtr="0" anchor="ctr" bIns="0" lIns="63500" rIns="64800" tIns="0">
            <a:noAutofit/>
          </a:bodyPr>
          <a:lstStyle/>
          <a:p>
            <a:pPr indent="0" lvl="0" marL="0" marR="0" rtl="0" algn="ctr">
              <a:spcBef>
                <a:spcPts val="0"/>
              </a:spcBef>
              <a:spcAft>
                <a:spcPts val="0"/>
              </a:spcAft>
              <a:buNone/>
            </a:pPr>
            <a:r>
              <a:t/>
            </a:r>
            <a:endParaRPr b="1" baseline="0" i="0" sz="1600" u="none" cap="none" strike="noStrike">
              <a:solidFill>
                <a:schemeClr val="lt1"/>
              </a:solidFill>
              <a:latin typeface="Arial"/>
              <a:ea typeface="Arial"/>
              <a:cs typeface="Arial"/>
              <a:sym typeface="Arial"/>
            </a:endParaRPr>
          </a:p>
        </p:txBody>
      </p:sp>
      <p:sp>
        <p:nvSpPr>
          <p:cNvPr id="943" name="Shape 943"/>
          <p:cNvSpPr txBox="1"/>
          <p:nvPr>
            <p:ph idx="11" type="ftr"/>
          </p:nvPr>
        </p:nvSpPr>
        <p:spPr>
          <a:xfrm>
            <a:off x="318237"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944" name="Shape 944"/>
          <p:cNvSpPr/>
          <p:nvPr/>
        </p:nvSpPr>
        <p:spPr>
          <a:xfrm>
            <a:off x="1492100" y="1619933"/>
            <a:ext cx="1524000" cy="1818741"/>
          </a:xfrm>
          <a:prstGeom prst="roundRect">
            <a:avLst>
              <a:gd fmla="val 16667" name="adj"/>
            </a:avLst>
          </a:prstGeom>
          <a:solidFill>
            <a:schemeClr val="accent2"/>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0" baseline="0" i="0" lang="en-US" sz="1800" u="none" cap="none" strike="noStrike">
                <a:solidFill>
                  <a:schemeClr val="lt1"/>
                </a:solidFill>
                <a:latin typeface="Arial"/>
                <a:ea typeface="Arial"/>
                <a:cs typeface="Arial"/>
                <a:sym typeface="Arial"/>
              </a:rPr>
              <a:t>Debtor Request for Payment Schedule</a:t>
            </a:r>
          </a:p>
        </p:txBody>
      </p:sp>
      <p:sp>
        <p:nvSpPr>
          <p:cNvPr id="945" name="Shape 945"/>
          <p:cNvSpPr/>
          <p:nvPr/>
        </p:nvSpPr>
        <p:spPr>
          <a:xfrm>
            <a:off x="3168500" y="2346424"/>
            <a:ext cx="457200" cy="365759"/>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946" name="Shape 946"/>
          <p:cNvSpPr/>
          <p:nvPr/>
        </p:nvSpPr>
        <p:spPr>
          <a:xfrm>
            <a:off x="3778101" y="1619933"/>
            <a:ext cx="1524000" cy="1818741"/>
          </a:xfrm>
          <a:prstGeom prst="roundRect">
            <a:avLst>
              <a:gd fmla="val 16667" name="adj"/>
            </a:avLst>
          </a:prstGeom>
          <a:solidFill>
            <a:schemeClr val="accent2"/>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0" baseline="0" i="0" lang="en-US" sz="1800" u="none" cap="none" strike="noStrike">
                <a:solidFill>
                  <a:schemeClr val="lt1"/>
                </a:solidFill>
                <a:latin typeface="Arial"/>
                <a:ea typeface="Arial"/>
                <a:cs typeface="Arial"/>
                <a:sym typeface="Arial"/>
              </a:rPr>
              <a:t>GSA Establishes Amortization Schedule</a:t>
            </a:r>
          </a:p>
        </p:txBody>
      </p:sp>
      <p:sp>
        <p:nvSpPr>
          <p:cNvPr id="947" name="Shape 947"/>
          <p:cNvSpPr/>
          <p:nvPr/>
        </p:nvSpPr>
        <p:spPr>
          <a:xfrm>
            <a:off x="5454501" y="2346424"/>
            <a:ext cx="457200" cy="365759"/>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948" name="Shape 948"/>
          <p:cNvSpPr/>
          <p:nvPr/>
        </p:nvSpPr>
        <p:spPr>
          <a:xfrm>
            <a:off x="6064101" y="1619933"/>
            <a:ext cx="1524000" cy="1818741"/>
          </a:xfrm>
          <a:prstGeom prst="roundRect">
            <a:avLst>
              <a:gd fmla="val 16667" name="adj"/>
            </a:avLst>
          </a:prstGeom>
          <a:solidFill>
            <a:schemeClr val="accent2"/>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0" baseline="0" i="0" lang="en-US" sz="1800" u="none" cap="none" strike="noStrike">
                <a:solidFill>
                  <a:schemeClr val="lt1"/>
                </a:solidFill>
                <a:latin typeface="Arial"/>
                <a:ea typeface="Arial"/>
                <a:cs typeface="Arial"/>
                <a:sym typeface="Arial"/>
              </a:rPr>
              <a:t>Generate Pegasys Promissory Note</a:t>
            </a:r>
          </a:p>
        </p:txBody>
      </p:sp>
      <p:sp>
        <p:nvSpPr>
          <p:cNvPr id="949" name="Shape 949"/>
          <p:cNvSpPr/>
          <p:nvPr/>
        </p:nvSpPr>
        <p:spPr>
          <a:xfrm>
            <a:off x="1499191" y="4485794"/>
            <a:ext cx="1524000" cy="914400"/>
          </a:xfrm>
          <a:prstGeom prst="roundRect">
            <a:avLst>
              <a:gd fmla="val 16667" name="adj"/>
            </a:avLst>
          </a:prstGeom>
          <a:solidFill>
            <a:schemeClr val="accent2"/>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0" baseline="0" i="0" lang="en-US" sz="1800" u="none" cap="none" strike="noStrike">
                <a:solidFill>
                  <a:schemeClr val="lt1"/>
                </a:solidFill>
                <a:latin typeface="Arial"/>
                <a:ea typeface="Arial"/>
                <a:cs typeface="Arial"/>
                <a:sym typeface="Arial"/>
              </a:rPr>
              <a:t>GSA Sends Promissory Note to Debtor</a:t>
            </a:r>
          </a:p>
        </p:txBody>
      </p:sp>
      <p:sp>
        <p:nvSpPr>
          <p:cNvPr id="950" name="Shape 950"/>
          <p:cNvSpPr/>
          <p:nvPr/>
        </p:nvSpPr>
        <p:spPr>
          <a:xfrm>
            <a:off x="3175591" y="4760114"/>
            <a:ext cx="457200" cy="365759"/>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951" name="Shape 951"/>
          <p:cNvSpPr/>
          <p:nvPr/>
        </p:nvSpPr>
        <p:spPr>
          <a:xfrm>
            <a:off x="3785191" y="4485794"/>
            <a:ext cx="1524000" cy="914400"/>
          </a:xfrm>
          <a:prstGeom prst="roundRect">
            <a:avLst>
              <a:gd fmla="val 16667" name="adj"/>
            </a:avLst>
          </a:prstGeom>
          <a:solidFill>
            <a:schemeClr val="accent2"/>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0" baseline="0" i="0" lang="en-US" sz="1800" u="none" cap="none" strike="noStrike">
                <a:solidFill>
                  <a:schemeClr val="lt1"/>
                </a:solidFill>
                <a:latin typeface="Arial"/>
                <a:ea typeface="Arial"/>
                <a:cs typeface="Arial"/>
                <a:sym typeface="Arial"/>
              </a:rPr>
              <a:t>Debtor Receives Promissory Note</a:t>
            </a:r>
          </a:p>
        </p:txBody>
      </p:sp>
      <p:sp>
        <p:nvSpPr>
          <p:cNvPr id="952" name="Shape 952"/>
          <p:cNvSpPr/>
          <p:nvPr/>
        </p:nvSpPr>
        <p:spPr>
          <a:xfrm>
            <a:off x="5461591" y="4760114"/>
            <a:ext cx="457200" cy="365759"/>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953" name="Shape 953"/>
          <p:cNvSpPr/>
          <p:nvPr/>
        </p:nvSpPr>
        <p:spPr>
          <a:xfrm>
            <a:off x="6071191" y="4485794"/>
            <a:ext cx="1524000" cy="914400"/>
          </a:xfrm>
          <a:prstGeom prst="roundRect">
            <a:avLst>
              <a:gd fmla="val 16667" name="adj"/>
            </a:avLst>
          </a:prstGeom>
          <a:solidFill>
            <a:schemeClr val="accent2"/>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0" baseline="0" i="0" lang="en-US" sz="1800" u="none" cap="none" strike="noStrike">
                <a:solidFill>
                  <a:schemeClr val="lt1"/>
                </a:solidFill>
                <a:latin typeface="Arial"/>
                <a:ea typeface="Arial"/>
                <a:cs typeface="Arial"/>
                <a:sym typeface="Arial"/>
              </a:rPr>
              <a:t>GSA Receives Signed and Notarized Copy of Promissory Note</a:t>
            </a:r>
          </a:p>
        </p:txBody>
      </p:sp>
      <p:grpSp>
        <p:nvGrpSpPr>
          <p:cNvPr id="954" name="Shape 954"/>
          <p:cNvGrpSpPr/>
          <p:nvPr/>
        </p:nvGrpSpPr>
        <p:grpSpPr>
          <a:xfrm rot="-5400000">
            <a:off x="6624456" y="3569921"/>
            <a:ext cx="339493" cy="397144"/>
            <a:chOff x="3989616" y="1149693"/>
            <a:chExt cx="339493" cy="397144"/>
          </a:xfrm>
        </p:grpSpPr>
        <p:sp>
          <p:nvSpPr>
            <p:cNvPr id="955" name="Shape 955"/>
            <p:cNvSpPr/>
            <p:nvPr/>
          </p:nvSpPr>
          <p:spPr>
            <a:xfrm rot="10800000">
              <a:off x="3989616" y="1149693"/>
              <a:ext cx="339493" cy="397144"/>
            </a:xfrm>
            <a:prstGeom prst="rightArrow">
              <a:avLst>
                <a:gd fmla="val 60000" name="adj1"/>
                <a:gd fmla="val 50000" name="adj2"/>
              </a:avLst>
            </a:prstGeom>
            <a:solidFill>
              <a:srgbClr val="ABABC9"/>
            </a:solidFill>
            <a:ln>
              <a:noFill/>
            </a:ln>
          </p:spPr>
          <p:txBody>
            <a:bodyPr anchorCtr="0" anchor="ctr" bIns="91425" lIns="91425" rIns="91425" tIns="91425">
              <a:noAutofit/>
            </a:bodyPr>
            <a:lstStyle/>
            <a:p>
              <a:pPr>
                <a:spcBef>
                  <a:spcPts val="0"/>
                </a:spcBef>
                <a:buNone/>
              </a:pPr>
              <a:r>
                <a:t/>
              </a:r>
              <a:endParaRPr/>
            </a:p>
          </p:txBody>
        </p:sp>
        <p:sp>
          <p:nvSpPr>
            <p:cNvPr id="956" name="Shape 956"/>
            <p:cNvSpPr/>
            <p:nvPr/>
          </p:nvSpPr>
          <p:spPr>
            <a:xfrm>
              <a:off x="4091464" y="1229123"/>
              <a:ext cx="237645" cy="238285"/>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490"/>
                </a:spcAft>
                <a:buNone/>
              </a:pPr>
              <a:r>
                <a:t/>
              </a:r>
              <a:endParaRPr b="0" baseline="0" i="0" sz="1400" u="none" cap="none" strike="noStrike">
                <a:solidFill>
                  <a:schemeClr val="lt1"/>
                </a:solidFill>
                <a:latin typeface="Arial"/>
                <a:ea typeface="Arial"/>
                <a:cs typeface="Arial"/>
                <a:sym typeface="Arial"/>
              </a:endParaRPr>
            </a:p>
          </p:txBody>
        </p:sp>
      </p:grpSp>
      <p:pic>
        <p:nvPicPr>
          <p:cNvPr id="957" name="Shape 957"/>
          <p:cNvPicPr preferRelativeResize="0"/>
          <p:nvPr/>
        </p:nvPicPr>
        <p:blipFill rotWithShape="1">
          <a:blip r:embed="rId3">
            <a:alphaModFix/>
          </a:blip>
          <a:srcRect b="0" l="0" r="0" t="0"/>
          <a:stretch/>
        </p:blipFill>
        <p:spPr>
          <a:xfrm>
            <a:off x="2630856" y="1262492"/>
            <a:ext cx="649989" cy="756155"/>
          </a:xfrm>
          <a:prstGeom prst="rect">
            <a:avLst/>
          </a:prstGeom>
          <a:noFill/>
          <a:ln>
            <a:noFill/>
          </a:ln>
        </p:spPr>
      </p:pic>
      <p:pic>
        <p:nvPicPr>
          <p:cNvPr id="958" name="Shape 958"/>
          <p:cNvPicPr preferRelativeResize="0"/>
          <p:nvPr/>
        </p:nvPicPr>
        <p:blipFill rotWithShape="1">
          <a:blip r:embed="rId4">
            <a:alphaModFix/>
          </a:blip>
          <a:srcRect b="0" l="0" r="0" t="0"/>
          <a:stretch/>
        </p:blipFill>
        <p:spPr>
          <a:xfrm>
            <a:off x="4958871" y="1320055"/>
            <a:ext cx="735479" cy="733645"/>
          </a:xfrm>
          <a:prstGeom prst="rect">
            <a:avLst/>
          </a:prstGeom>
          <a:noFill/>
          <a:ln>
            <a:noFill/>
          </a:ln>
        </p:spPr>
      </p:pic>
      <p:pic>
        <p:nvPicPr>
          <p:cNvPr id="959" name="Shape 959"/>
          <p:cNvPicPr preferRelativeResize="0"/>
          <p:nvPr/>
        </p:nvPicPr>
        <p:blipFill rotWithShape="1">
          <a:blip r:embed="rId5">
            <a:alphaModFix/>
          </a:blip>
          <a:srcRect b="0" l="0" r="0" t="0"/>
          <a:stretch/>
        </p:blipFill>
        <p:spPr>
          <a:xfrm>
            <a:off x="756418" y="5431532"/>
            <a:ext cx="859729" cy="859729"/>
          </a:xfrm>
          <a:prstGeom prst="rect">
            <a:avLst/>
          </a:prstGeom>
          <a:noFill/>
          <a:ln>
            <a:noFill/>
          </a:ln>
        </p:spPr>
      </p:pic>
      <p:pic>
        <p:nvPicPr>
          <p:cNvPr id="960" name="Shape 960"/>
          <p:cNvPicPr preferRelativeResize="0"/>
          <p:nvPr/>
        </p:nvPicPr>
        <p:blipFill rotWithShape="1">
          <a:blip r:embed="rId6">
            <a:alphaModFix/>
          </a:blip>
          <a:srcRect b="0" l="0" r="0" t="0"/>
          <a:stretch/>
        </p:blipFill>
        <p:spPr>
          <a:xfrm>
            <a:off x="3501630" y="5431532"/>
            <a:ext cx="878985" cy="878985"/>
          </a:xfrm>
          <a:prstGeom prst="rect">
            <a:avLst/>
          </a:prstGeom>
          <a:noFill/>
          <a:ln>
            <a:noFill/>
          </a:ln>
        </p:spPr>
      </p:pic>
      <p:sp>
        <p:nvSpPr>
          <p:cNvPr id="961" name="Shape 961"/>
          <p:cNvSpPr/>
          <p:nvPr/>
        </p:nvSpPr>
        <p:spPr>
          <a:xfrm>
            <a:off x="5642676" y="5587655"/>
            <a:ext cx="1133474" cy="566737"/>
          </a:xfrm>
          <a:custGeom>
            <a:pathLst>
              <a:path extrusionOk="0" h="120000" w="120000">
                <a:moveTo>
                  <a:pt x="77" y="0"/>
                </a:moveTo>
                <a:lnTo>
                  <a:pt x="120000" y="0"/>
                </a:lnTo>
                <a:lnTo>
                  <a:pt x="120000" y="120155"/>
                </a:lnTo>
                <a:lnTo>
                  <a:pt x="77" y="120155"/>
                </a:lnTo>
                <a:lnTo>
                  <a:pt x="77" y="0"/>
                </a:lnTo>
                <a:close/>
              </a:path>
              <a:path extrusionOk="0" h="120000" w="120000">
                <a:moveTo>
                  <a:pt x="102644" y="11305"/>
                </a:moveTo>
                <a:lnTo>
                  <a:pt x="114105" y="11305"/>
                </a:lnTo>
                <a:lnTo>
                  <a:pt x="114105" y="36438"/>
                </a:lnTo>
                <a:lnTo>
                  <a:pt x="102644" y="36438"/>
                </a:lnTo>
                <a:lnTo>
                  <a:pt x="102644" y="11305"/>
                </a:lnTo>
                <a:close/>
              </a:path>
              <a:path extrusionOk="0" h="120000" w="120000">
                <a:moveTo>
                  <a:pt x="4911" y="11622"/>
                </a:moveTo>
                <a:lnTo>
                  <a:pt x="41250" y="11622"/>
                </a:lnTo>
                <a:lnTo>
                  <a:pt x="41250" y="15388"/>
                </a:lnTo>
                <a:lnTo>
                  <a:pt x="4911" y="15388"/>
                </a:lnTo>
                <a:lnTo>
                  <a:pt x="4911" y="11622"/>
                </a:lnTo>
                <a:close/>
              </a:path>
              <a:path extrusionOk="0" h="120000" w="120000">
                <a:moveTo>
                  <a:pt x="4911" y="17272"/>
                </a:moveTo>
                <a:lnTo>
                  <a:pt x="41250" y="17272"/>
                </a:lnTo>
                <a:lnTo>
                  <a:pt x="41250" y="21044"/>
                </a:lnTo>
                <a:lnTo>
                  <a:pt x="4911" y="21044"/>
                </a:lnTo>
                <a:lnTo>
                  <a:pt x="4911" y="17272"/>
                </a:lnTo>
                <a:close/>
              </a:path>
              <a:path extrusionOk="0" h="120000" w="120000">
                <a:moveTo>
                  <a:pt x="4911" y="22927"/>
                </a:moveTo>
                <a:lnTo>
                  <a:pt x="41250" y="22927"/>
                </a:lnTo>
                <a:lnTo>
                  <a:pt x="41250" y="26700"/>
                </a:lnTo>
                <a:lnTo>
                  <a:pt x="4911" y="26700"/>
                </a:lnTo>
                <a:lnTo>
                  <a:pt x="4911" y="22927"/>
                </a:lnTo>
                <a:close/>
              </a:path>
              <a:path extrusionOk="0" h="120000" w="120000">
                <a:moveTo>
                  <a:pt x="28483" y="28583"/>
                </a:moveTo>
                <a:lnTo>
                  <a:pt x="41250" y="28583"/>
                </a:lnTo>
                <a:lnTo>
                  <a:pt x="41250" y="32355"/>
                </a:lnTo>
                <a:lnTo>
                  <a:pt x="28483" y="32355"/>
                </a:lnTo>
                <a:lnTo>
                  <a:pt x="28483" y="28583"/>
                </a:lnTo>
                <a:close/>
              </a:path>
            </a:pathLst>
          </a:custGeom>
          <a:solidFill>
            <a:srgbClr val="FFFFFF"/>
          </a:solidFill>
          <a:ln cap="flat" cmpd="sng" w="9525">
            <a:solidFill>
              <a:srgbClr val="000000"/>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962" name="Shape 962"/>
          <p:cNvPicPr preferRelativeResize="0"/>
          <p:nvPr/>
        </p:nvPicPr>
        <p:blipFill rotWithShape="1">
          <a:blip r:embed="rId7">
            <a:alphaModFix/>
          </a:blip>
          <a:srcRect b="0" l="0" r="0" t="0"/>
          <a:stretch/>
        </p:blipFill>
        <p:spPr>
          <a:xfrm>
            <a:off x="7328638" y="1322216"/>
            <a:ext cx="770588" cy="696431"/>
          </a:xfrm>
          <a:prstGeom prst="rect">
            <a:avLst/>
          </a:prstGeom>
          <a:noFill/>
          <a:ln>
            <a:noFill/>
          </a:ln>
        </p:spPr>
      </p:pic>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7" name="Shape 967"/>
        <p:cNvGrpSpPr/>
        <p:nvPr/>
      </p:nvGrpSpPr>
      <p:grpSpPr>
        <a:xfrm>
          <a:off x="0" y="0"/>
          <a:ext cx="0" cy="0"/>
          <a:chOff x="0" y="0"/>
          <a:chExt cx="0" cy="0"/>
        </a:xfrm>
      </p:grpSpPr>
      <p:sp>
        <p:nvSpPr>
          <p:cNvPr id="968" name="Shape 968"/>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Promissory Note Process – Amortization Schedule</a:t>
            </a:r>
          </a:p>
        </p:txBody>
      </p:sp>
      <p:sp>
        <p:nvSpPr>
          <p:cNvPr id="969" name="Shape 969"/>
          <p:cNvSpPr txBox="1"/>
          <p:nvPr>
            <p:ph idx="1" type="body"/>
          </p:nvPr>
        </p:nvSpPr>
        <p:spPr>
          <a:xfrm>
            <a:off x="457199" y="1217095"/>
            <a:ext cx="8486774" cy="5243511"/>
          </a:xfrm>
          <a:prstGeom prst="rect">
            <a:avLst/>
          </a:prstGeom>
          <a:noFill/>
          <a:ln>
            <a:noFill/>
          </a:ln>
        </p:spPr>
        <p:txBody>
          <a:bodyPr anchorCtr="0" anchor="t" bIns="45700" lIns="91425" rIns="91425" tIns="45700">
            <a:noAutofit/>
          </a:bodyPr>
          <a:lstStyle/>
          <a:p>
            <a:pPr indent="0" lvl="3" marL="0" marR="0" rtl="0" algn="l">
              <a:lnSpc>
                <a:spcPct val="100000"/>
              </a:lnSpc>
              <a:spcBef>
                <a:spcPts val="0"/>
              </a:spcBef>
              <a:spcAft>
                <a:spcPts val="0"/>
              </a:spcAft>
              <a:buClr>
                <a:srgbClr val="C00000"/>
              </a:buClr>
              <a:buSzPct val="76304"/>
              <a:buFont typeface="Arial"/>
              <a:buChar char="•"/>
            </a:pPr>
            <a:r>
              <a:rPr b="1" baseline="0" i="0" lang="en-US" sz="2340" u="none" cap="none" strike="noStrike">
                <a:solidFill>
                  <a:srgbClr val="363534"/>
                </a:solidFill>
                <a:latin typeface="Arial"/>
                <a:ea typeface="Arial"/>
                <a:cs typeface="Arial"/>
                <a:sym typeface="Arial"/>
              </a:rPr>
              <a:t>Amortization Schedules</a:t>
            </a:r>
          </a:p>
          <a:p>
            <a:pPr indent="-181863" lvl="5" marL="512064" marR="0" rtl="0" algn="l">
              <a:lnSpc>
                <a:spcPct val="100000"/>
              </a:lnSpc>
              <a:spcBef>
                <a:spcPts val="1200"/>
              </a:spcBef>
              <a:spcAft>
                <a:spcPts val="0"/>
              </a:spcAft>
              <a:buClr>
                <a:srgbClr val="C00000"/>
              </a:buClr>
              <a:buSzPct val="76304"/>
              <a:buFont typeface="Arial"/>
              <a:buChar char="•"/>
            </a:pPr>
            <a:r>
              <a:rPr b="0" baseline="0" i="0" lang="en-US" sz="2340" u="none" cap="none" strike="noStrike">
                <a:solidFill>
                  <a:srgbClr val="363534"/>
                </a:solidFill>
                <a:latin typeface="Arial"/>
                <a:ea typeface="Arial"/>
                <a:cs typeface="Arial"/>
                <a:sym typeface="Arial"/>
              </a:rPr>
              <a:t>Provide the ability to </a:t>
            </a:r>
            <a:r>
              <a:rPr b="1" baseline="0" i="0" lang="en-US" sz="2340" u="sng" cap="none" strike="noStrike">
                <a:solidFill>
                  <a:srgbClr val="363534"/>
                </a:solidFill>
                <a:latin typeface="Arial"/>
                <a:ea typeface="Arial"/>
                <a:cs typeface="Arial"/>
                <a:sym typeface="Arial"/>
              </a:rPr>
              <a:t>extend flexible payment terms</a:t>
            </a:r>
            <a:r>
              <a:rPr b="1" baseline="0" i="0" lang="en-US" sz="2340" u="none" cap="none" strike="noStrike">
                <a:solidFill>
                  <a:srgbClr val="363534"/>
                </a:solidFill>
                <a:latin typeface="Arial"/>
                <a:ea typeface="Arial"/>
                <a:cs typeface="Arial"/>
                <a:sym typeface="Arial"/>
              </a:rPr>
              <a:t> </a:t>
            </a:r>
            <a:r>
              <a:rPr b="0" baseline="0" i="0" lang="en-US" sz="2340" u="none" cap="none" strike="noStrike">
                <a:solidFill>
                  <a:srgbClr val="363534"/>
                </a:solidFill>
                <a:latin typeface="Arial"/>
                <a:ea typeface="Arial"/>
                <a:cs typeface="Arial"/>
                <a:sym typeface="Arial"/>
              </a:rPr>
              <a:t>to debtors who cannot repay the debt in full by the due date</a:t>
            </a:r>
          </a:p>
          <a:p>
            <a:pPr indent="-177799" lvl="1" marL="508000" marR="0" rtl="0" algn="l">
              <a:lnSpc>
                <a:spcPct val="100000"/>
              </a:lnSpc>
              <a:spcBef>
                <a:spcPts val="1200"/>
              </a:spcBef>
              <a:spcAft>
                <a:spcPts val="0"/>
              </a:spcAft>
              <a:buClr>
                <a:srgbClr val="E31937"/>
              </a:buClr>
              <a:buSzPct val="76304"/>
              <a:buFont typeface="Arial"/>
              <a:buChar char="•"/>
            </a:pPr>
            <a:r>
              <a:rPr b="0" baseline="0" i="0" lang="en-US" sz="2340" u="none" cap="none" strike="noStrike">
                <a:solidFill>
                  <a:srgbClr val="363534"/>
                </a:solidFill>
                <a:latin typeface="Arial"/>
                <a:ea typeface="Arial"/>
                <a:cs typeface="Arial"/>
                <a:sym typeface="Arial"/>
              </a:rPr>
              <a:t>Amortization schedule set up as an installment payment schedule, including:</a:t>
            </a:r>
          </a:p>
          <a:p>
            <a:pPr indent="-381000" lvl="2" marL="914400" marR="0" rtl="0" algn="l">
              <a:lnSpc>
                <a:spcPct val="100000"/>
              </a:lnSpc>
              <a:spcBef>
                <a:spcPts val="1200"/>
              </a:spcBef>
              <a:spcAft>
                <a:spcPts val="0"/>
              </a:spcAft>
              <a:buClr>
                <a:srgbClr val="E31937"/>
              </a:buClr>
              <a:buSzPct val="76304"/>
              <a:buFont typeface="Arial"/>
              <a:buAutoNum type="arabicPeriod"/>
            </a:pPr>
            <a:r>
              <a:rPr b="0" baseline="0" i="0" lang="en-US" sz="2340" u="none" cap="none" strike="noStrike">
                <a:solidFill>
                  <a:srgbClr val="363534"/>
                </a:solidFill>
                <a:latin typeface="Arial"/>
                <a:ea typeface="Arial"/>
                <a:cs typeface="Arial"/>
                <a:sym typeface="Arial"/>
              </a:rPr>
              <a:t>Number of payments</a:t>
            </a:r>
          </a:p>
          <a:p>
            <a:pPr indent="-381000" lvl="2" marL="914400" marR="0" rtl="0" algn="l">
              <a:lnSpc>
                <a:spcPct val="100000"/>
              </a:lnSpc>
              <a:spcBef>
                <a:spcPts val="1200"/>
              </a:spcBef>
              <a:spcAft>
                <a:spcPts val="0"/>
              </a:spcAft>
              <a:buClr>
                <a:srgbClr val="E31937"/>
              </a:buClr>
              <a:buSzPct val="76304"/>
              <a:buFont typeface="Arial"/>
              <a:buAutoNum type="arabicPeriod"/>
            </a:pPr>
            <a:r>
              <a:rPr b="0" baseline="0" i="0" lang="en-US" sz="2340" u="none" cap="none" strike="noStrike">
                <a:solidFill>
                  <a:srgbClr val="363534"/>
                </a:solidFill>
                <a:latin typeface="Arial"/>
                <a:ea typeface="Arial"/>
                <a:cs typeface="Arial"/>
                <a:sym typeface="Arial"/>
              </a:rPr>
              <a:t>Interest rate and cumulative interest to be paid</a:t>
            </a:r>
          </a:p>
          <a:p>
            <a:pPr indent="-381000" lvl="2" marL="914400" marR="0" rtl="0" algn="l">
              <a:lnSpc>
                <a:spcPct val="100000"/>
              </a:lnSpc>
              <a:spcBef>
                <a:spcPts val="1200"/>
              </a:spcBef>
              <a:spcAft>
                <a:spcPts val="0"/>
              </a:spcAft>
              <a:buClr>
                <a:srgbClr val="E31937"/>
              </a:buClr>
              <a:buSzPct val="76304"/>
              <a:buFont typeface="Arial"/>
              <a:buAutoNum type="arabicPeriod"/>
            </a:pPr>
            <a:r>
              <a:rPr b="0" baseline="0" i="0" lang="en-US" sz="2340" u="none" cap="none" strike="noStrike">
                <a:solidFill>
                  <a:srgbClr val="363534"/>
                </a:solidFill>
                <a:latin typeface="Arial"/>
                <a:ea typeface="Arial"/>
                <a:cs typeface="Arial"/>
                <a:sym typeface="Arial"/>
              </a:rPr>
              <a:t>For each payment:</a:t>
            </a:r>
          </a:p>
          <a:p>
            <a:pPr indent="-190500" lvl="3" marL="1371600" marR="0" rtl="0" algn="l">
              <a:lnSpc>
                <a:spcPct val="100000"/>
              </a:lnSpc>
              <a:spcBef>
                <a:spcPts val="1200"/>
              </a:spcBef>
              <a:spcAft>
                <a:spcPts val="0"/>
              </a:spcAft>
              <a:buClr>
                <a:srgbClr val="E31937"/>
              </a:buClr>
              <a:buSzPct val="76304"/>
              <a:buFont typeface="Arial"/>
              <a:buChar char="•"/>
            </a:pPr>
            <a:r>
              <a:rPr b="0" baseline="0" i="0" lang="en-US" sz="2340" u="none" cap="none" strike="noStrike">
                <a:solidFill>
                  <a:srgbClr val="363534"/>
                </a:solidFill>
                <a:latin typeface="Arial"/>
                <a:ea typeface="Arial"/>
                <a:cs typeface="Arial"/>
                <a:sym typeface="Arial"/>
              </a:rPr>
              <a:t>Principal Amount</a:t>
            </a:r>
          </a:p>
          <a:p>
            <a:pPr indent="-190500" lvl="3" marL="1371600" marR="0" rtl="0" algn="l">
              <a:lnSpc>
                <a:spcPct val="100000"/>
              </a:lnSpc>
              <a:spcBef>
                <a:spcPts val="1200"/>
              </a:spcBef>
              <a:spcAft>
                <a:spcPts val="0"/>
              </a:spcAft>
              <a:buClr>
                <a:srgbClr val="E31937"/>
              </a:buClr>
              <a:buSzPct val="76304"/>
              <a:buFont typeface="Arial"/>
              <a:buChar char="•"/>
            </a:pPr>
            <a:r>
              <a:rPr b="0" baseline="0" i="0" lang="en-US" sz="2340" u="none" cap="none" strike="noStrike">
                <a:solidFill>
                  <a:srgbClr val="363534"/>
                </a:solidFill>
                <a:latin typeface="Arial"/>
                <a:ea typeface="Arial"/>
                <a:cs typeface="Arial"/>
                <a:sym typeface="Arial"/>
              </a:rPr>
              <a:t>Interest Amount</a:t>
            </a:r>
          </a:p>
          <a:p>
            <a:pPr indent="-190500" lvl="3" marL="1371600" marR="0" rtl="0" algn="l">
              <a:lnSpc>
                <a:spcPct val="100000"/>
              </a:lnSpc>
              <a:spcBef>
                <a:spcPts val="1200"/>
              </a:spcBef>
              <a:spcAft>
                <a:spcPts val="0"/>
              </a:spcAft>
              <a:buClr>
                <a:srgbClr val="E31937"/>
              </a:buClr>
              <a:buSzPct val="76304"/>
              <a:buFont typeface="Arial"/>
              <a:buChar char="•"/>
            </a:pPr>
            <a:r>
              <a:rPr b="0" baseline="0" i="0" lang="en-US" sz="2340" u="none" cap="none" strike="noStrike">
                <a:solidFill>
                  <a:srgbClr val="363534"/>
                </a:solidFill>
                <a:latin typeface="Arial"/>
                <a:ea typeface="Arial"/>
                <a:cs typeface="Arial"/>
                <a:sym typeface="Arial"/>
              </a:rPr>
              <a:t>Due Date</a:t>
            </a:r>
          </a:p>
          <a:p>
            <a:pPr indent="-191531" lvl="0" marL="231775" marR="0" rtl="0" algn="l">
              <a:lnSpc>
                <a:spcPct val="80000"/>
              </a:lnSpc>
              <a:spcBef>
                <a:spcPts val="769"/>
              </a:spcBef>
              <a:spcAft>
                <a:spcPts val="0"/>
              </a:spcAft>
              <a:buClr>
                <a:srgbClr val="AF242B"/>
              </a:buClr>
              <a:buFont typeface="Noto Sans Symbols"/>
              <a:buNone/>
            </a:pPr>
            <a:r>
              <a:t/>
            </a:r>
            <a:endParaRPr b="0" baseline="0" i="0" sz="845" u="none" cap="none" strike="noStrike">
              <a:solidFill>
                <a:schemeClr val="dk1"/>
              </a:solidFill>
              <a:latin typeface="Arial"/>
              <a:ea typeface="Arial"/>
              <a:cs typeface="Arial"/>
              <a:sym typeface="Arial"/>
            </a:endParaRPr>
          </a:p>
        </p:txBody>
      </p:sp>
      <p:sp>
        <p:nvSpPr>
          <p:cNvPr id="970" name="Shape 97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971" name="Shape 971"/>
          <p:cNvSpPr txBox="1"/>
          <p:nvPr/>
        </p:nvSpPr>
        <p:spPr>
          <a:xfrm>
            <a:off x="0" y="-157971"/>
            <a:ext cx="9144000" cy="920749"/>
          </a:xfrm>
          <a:prstGeom prst="rect">
            <a:avLst/>
          </a:prstGeom>
          <a:noFill/>
          <a:ln>
            <a:noFill/>
          </a:ln>
        </p:spPr>
        <p:txBody>
          <a:bodyPr anchorCtr="0" anchor="ctr" bIns="0" lIns="0" rIns="0" tIns="0">
            <a:noAutofit/>
          </a:bodyPr>
          <a:lstStyle/>
          <a:p>
            <a:pPr indent="0" lvl="0" marL="0" marR="0" rtl="0" algn="l">
              <a:spcBef>
                <a:spcPts val="0"/>
              </a:spcBef>
              <a:spcAft>
                <a:spcPts val="0"/>
              </a:spcAft>
              <a:buClr>
                <a:schemeClr val="dk2"/>
              </a:buClr>
              <a:buFont typeface="Arial"/>
              <a:buNone/>
            </a:pPr>
            <a:r>
              <a:t/>
            </a:r>
            <a:endParaRPr b="0" baseline="0" i="0" sz="3000" u="none" cap="none" strike="noStrike">
              <a:solidFill>
                <a:schemeClr val="dk2"/>
              </a:solidFill>
              <a:latin typeface="Arial"/>
              <a:ea typeface="Arial"/>
              <a:cs typeface="Arial"/>
              <a:sym typeface="Arial"/>
            </a:endParaRPr>
          </a:p>
        </p:txBody>
      </p:sp>
      <p:sp>
        <p:nvSpPr>
          <p:cNvPr id="972" name="Shape 972"/>
          <p:cNvSpPr txBox="1"/>
          <p:nvPr>
            <p:ph idx="11" type="ftr"/>
          </p:nvPr>
        </p:nvSpPr>
        <p:spPr>
          <a:xfrm>
            <a:off x="523875"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7" name="Shape 977"/>
        <p:cNvGrpSpPr/>
        <p:nvPr/>
      </p:nvGrpSpPr>
      <p:grpSpPr>
        <a:xfrm>
          <a:off x="0" y="0"/>
          <a:ext cx="0" cy="0"/>
          <a:chOff x="0" y="0"/>
          <a:chExt cx="0" cy="0"/>
        </a:xfrm>
      </p:grpSpPr>
      <p:sp>
        <p:nvSpPr>
          <p:cNvPr id="978" name="Shape 978"/>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Promissory Note Process – Amortization Schedule</a:t>
            </a:r>
          </a:p>
        </p:txBody>
      </p:sp>
      <p:sp>
        <p:nvSpPr>
          <p:cNvPr id="979" name="Shape 97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980" name="Shape 98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981" name="Shape 981"/>
          <p:cNvSpPr/>
          <p:nvPr/>
        </p:nvSpPr>
        <p:spPr>
          <a:xfrm>
            <a:off x="946299" y="1307805"/>
            <a:ext cx="7442788" cy="4465674"/>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GSA rents a vehicle to a Federal customer</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The customer is involved in an accident (hit by another car)</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GSA </a:t>
            </a:r>
            <a:r>
              <a:rPr b="1" baseline="0" i="0" lang="en-US" sz="1800" u="sng" cap="none" strike="noStrike">
                <a:solidFill>
                  <a:schemeClr val="dk1"/>
                </a:solidFill>
                <a:latin typeface="Arial"/>
                <a:ea typeface="Arial"/>
                <a:cs typeface="Arial"/>
                <a:sym typeface="Arial"/>
              </a:rPr>
              <a:t>establishes a Debt Account </a:t>
            </a:r>
            <a:r>
              <a:rPr b="0" baseline="0" i="0" lang="en-US" sz="1800" u="none" cap="none" strike="noStrike">
                <a:solidFill>
                  <a:schemeClr val="dk1"/>
                </a:solidFill>
                <a:latin typeface="Arial"/>
                <a:ea typeface="Arial"/>
                <a:cs typeface="Arial"/>
                <a:sym typeface="Arial"/>
              </a:rPr>
              <a:t>against the owner of the other car for damages to the GSA vehicle for $5,000</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The debtor requests GSA </a:t>
            </a:r>
            <a:r>
              <a:rPr b="1" baseline="0" i="0" lang="en-US" sz="1800" u="sng" cap="none" strike="noStrike">
                <a:solidFill>
                  <a:schemeClr val="dk1"/>
                </a:solidFill>
                <a:latin typeface="Arial"/>
                <a:ea typeface="Arial"/>
                <a:cs typeface="Arial"/>
                <a:sym typeface="Arial"/>
              </a:rPr>
              <a:t>extend payment terms </a:t>
            </a:r>
            <a:r>
              <a:rPr b="0" baseline="0" i="0" lang="en-US" sz="1800" u="none" cap="none" strike="noStrike">
                <a:solidFill>
                  <a:schemeClr val="dk1"/>
                </a:solidFill>
                <a:latin typeface="Arial"/>
                <a:ea typeface="Arial"/>
                <a:cs typeface="Arial"/>
                <a:sym typeface="Arial"/>
              </a:rPr>
              <a:t>to pay in monthly installments</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GSA </a:t>
            </a:r>
            <a:r>
              <a:rPr b="1" baseline="0" i="0" lang="en-US" sz="1800" u="sng" cap="none" strike="noStrike">
                <a:solidFill>
                  <a:schemeClr val="dk1"/>
                </a:solidFill>
                <a:latin typeface="Arial"/>
                <a:ea typeface="Arial"/>
                <a:cs typeface="Arial"/>
                <a:sym typeface="Arial"/>
              </a:rPr>
              <a:t>sets up an Amortization Schedule </a:t>
            </a:r>
            <a:r>
              <a:rPr b="0" baseline="0" i="0" lang="en-US" sz="1800" u="none" cap="none" strike="noStrike">
                <a:solidFill>
                  <a:schemeClr val="dk1"/>
                </a:solidFill>
                <a:latin typeface="Arial"/>
                <a:ea typeface="Arial"/>
                <a:cs typeface="Arial"/>
                <a:sym typeface="Arial"/>
              </a:rPr>
              <a:t>defining the monthly payment amounts</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5" name="Shape 985"/>
        <p:cNvGrpSpPr/>
        <p:nvPr/>
      </p:nvGrpSpPr>
      <p:grpSpPr>
        <a:xfrm>
          <a:off x="0" y="0"/>
          <a:ext cx="0" cy="0"/>
          <a:chOff x="0" y="0"/>
          <a:chExt cx="0" cy="0"/>
        </a:xfrm>
      </p:grpSpPr>
      <p:sp>
        <p:nvSpPr>
          <p:cNvPr id="986" name="Shape 98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Promissory Note Process</a:t>
            </a:r>
          </a:p>
        </p:txBody>
      </p:sp>
      <p:sp>
        <p:nvSpPr>
          <p:cNvPr id="987" name="Shape 987"/>
          <p:cNvSpPr txBox="1"/>
          <p:nvPr>
            <p:ph idx="12" type="sldNum"/>
          </p:nvPr>
        </p:nvSpPr>
        <p:spPr>
          <a:xfrm>
            <a:off x="0" y="6574971"/>
            <a:ext cx="468084" cy="27191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988" name="Shape 988"/>
          <p:cNvSpPr/>
          <p:nvPr/>
        </p:nvSpPr>
        <p:spPr>
          <a:xfrm>
            <a:off x="544749" y="1556425"/>
            <a:ext cx="826851" cy="642024"/>
          </a:xfrm>
          <a:prstGeom prst="rect">
            <a:avLst/>
          </a:prstGeom>
          <a:noFill/>
          <a:ln>
            <a:noFill/>
          </a:ln>
        </p:spPr>
        <p:txBody>
          <a:bodyPr anchorCtr="0" anchor="ctr" bIns="0" lIns="63500" rIns="64800" tIns="0">
            <a:noAutofit/>
          </a:bodyPr>
          <a:lstStyle/>
          <a:p>
            <a:pPr indent="0" lvl="0" marL="0" marR="0" rtl="0" algn="ctr">
              <a:spcBef>
                <a:spcPts val="0"/>
              </a:spcBef>
              <a:spcAft>
                <a:spcPts val="0"/>
              </a:spcAft>
              <a:buNone/>
            </a:pPr>
            <a:r>
              <a:t/>
            </a:r>
            <a:endParaRPr b="1" baseline="0" i="0" sz="1600" u="none" cap="none" strike="noStrike">
              <a:solidFill>
                <a:schemeClr val="lt1"/>
              </a:solidFill>
              <a:latin typeface="Arial"/>
              <a:ea typeface="Arial"/>
              <a:cs typeface="Arial"/>
              <a:sym typeface="Arial"/>
            </a:endParaRPr>
          </a:p>
        </p:txBody>
      </p:sp>
      <p:sp>
        <p:nvSpPr>
          <p:cNvPr id="989" name="Shape 989"/>
          <p:cNvSpPr txBox="1"/>
          <p:nvPr>
            <p:ph idx="11" type="ftr"/>
          </p:nvPr>
        </p:nvSpPr>
        <p:spPr>
          <a:xfrm>
            <a:off x="318237"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990" name="Shape 990"/>
          <p:cNvSpPr/>
          <p:nvPr/>
        </p:nvSpPr>
        <p:spPr>
          <a:xfrm>
            <a:off x="3739405" y="1573754"/>
            <a:ext cx="1601390" cy="1911098"/>
          </a:xfrm>
          <a:custGeom>
            <a:pathLst>
              <a:path extrusionOk="0" h="120000" w="120000">
                <a:moveTo>
                  <a:pt x="0" y="10055"/>
                </a:moveTo>
                <a:cubicBezTo>
                  <a:pt x="0" y="4501"/>
                  <a:pt x="5372" y="0"/>
                  <a:pt x="12000" y="0"/>
                </a:cubicBezTo>
                <a:lnTo>
                  <a:pt x="108000" y="0"/>
                </a:lnTo>
                <a:cubicBezTo>
                  <a:pt x="114627" y="0"/>
                  <a:pt x="120000" y="4501"/>
                  <a:pt x="120000" y="10055"/>
                </a:cubicBezTo>
                <a:lnTo>
                  <a:pt x="120000" y="109944"/>
                </a:lnTo>
                <a:cubicBezTo>
                  <a:pt x="120000" y="115498"/>
                  <a:pt x="114627" y="120000"/>
                  <a:pt x="108000" y="120000"/>
                </a:cubicBezTo>
                <a:lnTo>
                  <a:pt x="12000" y="120000"/>
                </a:lnTo>
                <a:cubicBezTo>
                  <a:pt x="5372" y="120000"/>
                  <a:pt x="0" y="115498"/>
                  <a:pt x="0" y="109944"/>
                </a:cubicBezTo>
                <a:lnTo>
                  <a:pt x="0" y="10055"/>
                </a:lnTo>
                <a:close/>
              </a:path>
            </a:pathLst>
          </a:custGeom>
          <a:solidFill>
            <a:srgbClr val="303099"/>
          </a:solidFill>
          <a:ln cap="flat" cmpd="sng" w="25400">
            <a:solidFill>
              <a:schemeClr val="lt1"/>
            </a:solidFill>
            <a:prstDash val="solid"/>
            <a:round/>
            <a:headEnd len="med" w="med" type="none"/>
            <a:tailEnd len="med" w="med" type="none"/>
          </a:ln>
        </p:spPr>
        <p:txBody>
          <a:bodyPr anchorCtr="0" anchor="ctr" bIns="115475" lIns="115475" rIns="115475" tIns="115475">
            <a:noAutofit/>
          </a:bodyPr>
          <a:lstStyle/>
          <a:p>
            <a:pPr indent="0" lvl="0" marL="0" marR="0" rtl="0" algn="ctr">
              <a:lnSpc>
                <a:spcPct val="90000"/>
              </a:lnSpc>
              <a:spcBef>
                <a:spcPts val="0"/>
              </a:spcBef>
              <a:spcAft>
                <a:spcPts val="630"/>
              </a:spcAft>
              <a:buSzPct val="25000"/>
              <a:buNone/>
            </a:pPr>
            <a:r>
              <a:rPr b="0" baseline="0" i="0" lang="en-US" sz="1800" u="none" cap="none" strike="noStrike">
                <a:solidFill>
                  <a:schemeClr val="lt1"/>
                </a:solidFill>
                <a:latin typeface="Arial"/>
                <a:ea typeface="Arial"/>
                <a:cs typeface="Arial"/>
                <a:sym typeface="Arial"/>
              </a:rPr>
              <a:t>GSA Establishes Amortization Schedule</a:t>
            </a:r>
          </a:p>
        </p:txBody>
      </p:sp>
      <p:pic>
        <p:nvPicPr>
          <p:cNvPr id="991" name="Shape 991"/>
          <p:cNvPicPr preferRelativeResize="0"/>
          <p:nvPr/>
        </p:nvPicPr>
        <p:blipFill rotWithShape="1">
          <a:blip r:embed="rId3">
            <a:alphaModFix/>
          </a:blip>
          <a:srcRect b="0" l="0" r="0" t="0"/>
          <a:stretch/>
        </p:blipFill>
        <p:spPr>
          <a:xfrm>
            <a:off x="4958871" y="1320055"/>
            <a:ext cx="735479" cy="733645"/>
          </a:xfrm>
          <a:prstGeom prst="rect">
            <a:avLst/>
          </a:prstGeom>
          <a:noFill/>
          <a:ln>
            <a:noFill/>
          </a:ln>
        </p:spPr>
      </p:pic>
      <p:sp>
        <p:nvSpPr>
          <p:cNvPr id="992" name="Shape 992"/>
          <p:cNvSpPr txBox="1"/>
          <p:nvPr/>
        </p:nvSpPr>
        <p:spPr>
          <a:xfrm>
            <a:off x="771525" y="3738551"/>
            <a:ext cx="7972424" cy="1200329"/>
          </a:xfrm>
          <a:prstGeom prst="rect">
            <a:avLst/>
          </a:prstGeom>
          <a:noFill/>
          <a:ln>
            <a:noFill/>
          </a:ln>
        </p:spPr>
        <p:txBody>
          <a:bodyPr anchorCtr="0" anchor="t" bIns="45700" lIns="91425" rIns="91425" tIns="45700">
            <a:noAutofit/>
          </a:bodyPr>
          <a:lstStyle/>
          <a:p>
            <a:pPr indent="-285750" lvl="0" marL="285750" marR="0" rtl="0" algn="l">
              <a:spcBef>
                <a:spcPts val="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The Amortization Schedule Reference Table is where schedules for individual debt accounts are created and maintained</a:t>
            </a:r>
          </a:p>
          <a:p>
            <a:pPr indent="-171450" lvl="0" marL="285750" marR="0" rtl="0" algn="l">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It will be </a:t>
            </a:r>
            <a:r>
              <a:rPr b="1" baseline="0" i="0" lang="en-US" sz="1800" u="none" cap="none" strike="noStrike">
                <a:solidFill>
                  <a:schemeClr val="dk1"/>
                </a:solidFill>
                <a:latin typeface="Arial"/>
                <a:ea typeface="Arial"/>
                <a:cs typeface="Arial"/>
                <a:sym typeface="Arial"/>
              </a:rPr>
              <a:t>configured/managed by Finance and not by GSA Operations</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7" name="Shape 997"/>
        <p:cNvGrpSpPr/>
        <p:nvPr/>
      </p:nvGrpSpPr>
      <p:grpSpPr>
        <a:xfrm>
          <a:off x="0" y="0"/>
          <a:ext cx="0" cy="0"/>
          <a:chOff x="0" y="0"/>
          <a:chExt cx="0" cy="0"/>
        </a:xfrm>
      </p:grpSpPr>
      <p:sp>
        <p:nvSpPr>
          <p:cNvPr id="998" name="Shape 998"/>
          <p:cNvSpPr/>
          <p:nvPr/>
        </p:nvSpPr>
        <p:spPr>
          <a:xfrm>
            <a:off x="7467600" y="5870528"/>
            <a:ext cx="1493519" cy="835071"/>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999" name="Shape 999"/>
          <p:cNvSpPr txBox="1"/>
          <p:nvPr>
            <p:ph idx="1" type="body"/>
          </p:nvPr>
        </p:nvSpPr>
        <p:spPr>
          <a:xfrm>
            <a:off x="393406" y="1255209"/>
            <a:ext cx="8750593" cy="5230649"/>
          </a:xfrm>
          <a:prstGeom prst="rect">
            <a:avLst/>
          </a:prstGeom>
          <a:noFill/>
          <a:ln>
            <a:noFill/>
          </a:ln>
        </p:spPr>
        <p:txBody>
          <a:bodyPr anchorCtr="0" anchor="t" bIns="45700" lIns="91425" rIns="91425" tIns="45700">
            <a:noAutofit/>
          </a:bodyPr>
          <a:lstStyle/>
          <a:p>
            <a:pPr indent="-171450" lvl="0" marL="171450" marR="0" rtl="0" algn="l">
              <a:lnSpc>
                <a:spcPct val="80000"/>
              </a:lnSpc>
              <a:spcBef>
                <a:spcPts val="0"/>
              </a:spcBef>
              <a:spcAft>
                <a:spcPts val="0"/>
              </a:spcAft>
              <a:buClr>
                <a:srgbClr val="C00000"/>
              </a:buClr>
              <a:buSzPct val="75000"/>
              <a:buFont typeface="Arial"/>
              <a:buChar char="•"/>
            </a:pPr>
            <a:r>
              <a:rPr b="0" baseline="0" i="0" lang="en-US" sz="2000" u="none" cap="none" strike="noStrike">
                <a:solidFill>
                  <a:schemeClr val="dk1"/>
                </a:solidFill>
                <a:latin typeface="Arial"/>
                <a:ea typeface="Arial"/>
                <a:cs typeface="Arial"/>
                <a:sym typeface="Arial"/>
              </a:rPr>
              <a:t>Collections referencing Debt Accounts </a:t>
            </a:r>
            <a:r>
              <a:rPr b="1" baseline="0" i="0" lang="en-US" sz="2000" u="sng" cap="none" strike="noStrike">
                <a:solidFill>
                  <a:schemeClr val="dk1"/>
                </a:solidFill>
                <a:latin typeface="Arial"/>
                <a:ea typeface="Arial"/>
                <a:cs typeface="Arial"/>
                <a:sym typeface="Arial"/>
              </a:rPr>
              <a:t>with</a:t>
            </a:r>
            <a:r>
              <a:rPr b="0" baseline="0" i="0" lang="en-US" sz="2000" u="none" cap="none" strike="noStrike">
                <a:solidFill>
                  <a:schemeClr val="dk1"/>
                </a:solidFill>
                <a:latin typeface="Arial"/>
                <a:ea typeface="Arial"/>
                <a:cs typeface="Arial"/>
                <a:sym typeface="Arial"/>
              </a:rPr>
              <a:t> an Amortization Schedule:</a:t>
            </a:r>
          </a:p>
          <a:p>
            <a:pPr indent="-177800" lvl="1" marL="508000" marR="0" rtl="0" algn="l">
              <a:lnSpc>
                <a:spcPct val="80000"/>
              </a:lnSpc>
              <a:spcBef>
                <a:spcPts val="1200"/>
              </a:spcBef>
              <a:spcAft>
                <a:spcPts val="0"/>
              </a:spcAft>
              <a:buClr>
                <a:srgbClr val="C00000"/>
              </a:buClr>
              <a:buSzPct val="75000"/>
              <a:buFont typeface="Arial"/>
              <a:buChar char="•"/>
            </a:pPr>
            <a:r>
              <a:rPr b="0" baseline="0" i="0" lang="en-US" sz="2000" u="sng" cap="none" strike="noStrike">
                <a:solidFill>
                  <a:schemeClr val="dk1"/>
                </a:solidFill>
                <a:latin typeface="Arial"/>
                <a:ea typeface="Arial"/>
                <a:cs typeface="Arial"/>
                <a:sym typeface="Arial"/>
              </a:rPr>
              <a:t>Update</a:t>
            </a:r>
            <a:r>
              <a:rPr b="0" baseline="0" i="0" lang="en-US" sz="2000" u="none" cap="none" strike="noStrike">
                <a:solidFill>
                  <a:schemeClr val="dk1"/>
                </a:solidFill>
                <a:latin typeface="Arial"/>
                <a:ea typeface="Arial"/>
                <a:cs typeface="Arial"/>
                <a:sym typeface="Arial"/>
              </a:rPr>
              <a:t> the Amortization Schedule Query based on: </a:t>
            </a:r>
          </a:p>
          <a:p>
            <a:pPr indent="-188912" lvl="2" marL="862013" marR="0" rtl="0" algn="l">
              <a:lnSpc>
                <a:spcPct val="80000"/>
              </a:lnSpc>
              <a:spcBef>
                <a:spcPts val="1200"/>
              </a:spcBef>
              <a:spcAft>
                <a:spcPts val="0"/>
              </a:spcAft>
              <a:buClr>
                <a:srgbClr val="C00000"/>
              </a:buClr>
              <a:buSzPct val="75000"/>
              <a:buFont typeface="Arial"/>
              <a:buAutoNum type="arabicPeriod"/>
            </a:pPr>
            <a:r>
              <a:rPr b="0" baseline="0" i="0" lang="en-US" sz="2000" u="none" cap="none" strike="noStrike">
                <a:solidFill>
                  <a:schemeClr val="dk1"/>
                </a:solidFill>
                <a:latin typeface="Arial"/>
                <a:ea typeface="Arial"/>
                <a:cs typeface="Arial"/>
                <a:sym typeface="Arial"/>
              </a:rPr>
              <a:t>Referenced </a:t>
            </a:r>
            <a:r>
              <a:rPr b="0" baseline="0" i="0" lang="en-US" sz="2000" u="sng" cap="none" strike="noStrike">
                <a:solidFill>
                  <a:schemeClr val="dk1"/>
                </a:solidFill>
                <a:latin typeface="Arial"/>
                <a:ea typeface="Arial"/>
                <a:cs typeface="Arial"/>
                <a:sym typeface="Arial"/>
              </a:rPr>
              <a:t>Amortization Schedule</a:t>
            </a:r>
            <a:r>
              <a:rPr b="0" baseline="0" i="0" lang="en-US" sz="2000" u="none" cap="none" strike="noStrike">
                <a:solidFill>
                  <a:schemeClr val="dk1"/>
                </a:solidFill>
                <a:latin typeface="Arial"/>
                <a:ea typeface="Arial"/>
                <a:cs typeface="Arial"/>
                <a:sym typeface="Arial"/>
              </a:rPr>
              <a:t> </a:t>
            </a:r>
          </a:p>
          <a:p>
            <a:pPr indent="-188912" lvl="2" marL="862013" marR="0" rtl="0" algn="l">
              <a:lnSpc>
                <a:spcPct val="80000"/>
              </a:lnSpc>
              <a:spcBef>
                <a:spcPts val="1200"/>
              </a:spcBef>
              <a:spcAft>
                <a:spcPts val="0"/>
              </a:spcAft>
              <a:buClr>
                <a:srgbClr val="C00000"/>
              </a:buClr>
              <a:buSzPct val="75000"/>
              <a:buFont typeface="Arial"/>
              <a:buAutoNum type="arabicPeriod"/>
            </a:pPr>
            <a:r>
              <a:rPr b="0" baseline="0" i="0" lang="en-US" sz="2000" u="none" cap="none" strike="noStrike">
                <a:solidFill>
                  <a:schemeClr val="dk1"/>
                </a:solidFill>
                <a:latin typeface="Arial"/>
                <a:ea typeface="Arial"/>
                <a:cs typeface="Arial"/>
                <a:sym typeface="Arial"/>
              </a:rPr>
              <a:t>Referenced Amortization Schedule </a:t>
            </a:r>
            <a:r>
              <a:rPr b="0" baseline="0" i="0" lang="en-US" sz="2000" u="sng" cap="none" strike="noStrike">
                <a:solidFill>
                  <a:schemeClr val="dk1"/>
                </a:solidFill>
                <a:latin typeface="Arial"/>
                <a:ea typeface="Arial"/>
                <a:cs typeface="Arial"/>
                <a:sym typeface="Arial"/>
              </a:rPr>
              <a:t>Payment Line Number</a:t>
            </a:r>
            <a:r>
              <a:rPr b="0" baseline="0" i="0" lang="en-US" sz="2000" u="none" cap="none" strike="noStrike">
                <a:solidFill>
                  <a:schemeClr val="dk1"/>
                </a:solidFill>
                <a:latin typeface="Arial"/>
                <a:ea typeface="Arial"/>
                <a:cs typeface="Arial"/>
                <a:sym typeface="Arial"/>
              </a:rPr>
              <a:t>:</a:t>
            </a:r>
          </a:p>
          <a:p>
            <a:pPr indent="-66675" lvl="0" marL="171450" marR="0" rtl="0" algn="l">
              <a:lnSpc>
                <a:spcPct val="80000"/>
              </a:lnSpc>
              <a:spcBef>
                <a:spcPts val="12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66675" lvl="0" marL="171450" marR="0" rtl="0" algn="l">
              <a:lnSpc>
                <a:spcPct val="80000"/>
              </a:lnSpc>
              <a:spcBef>
                <a:spcPts val="6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66675" lvl="0" marL="171450" marR="0" rtl="0" algn="l">
              <a:lnSpc>
                <a:spcPct val="80000"/>
              </a:lnSpc>
              <a:spcBef>
                <a:spcPts val="6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66675" lvl="0" marL="171450" marR="0" rtl="0" algn="l">
              <a:lnSpc>
                <a:spcPct val="80000"/>
              </a:lnSpc>
              <a:spcBef>
                <a:spcPts val="6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66675" lvl="0" marL="171450" marR="0" rtl="0" algn="l">
              <a:lnSpc>
                <a:spcPct val="80000"/>
              </a:lnSpc>
              <a:spcBef>
                <a:spcPts val="6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66675" lvl="0" marL="171450" marR="0" rtl="0" algn="l">
              <a:lnSpc>
                <a:spcPct val="80000"/>
              </a:lnSpc>
              <a:spcBef>
                <a:spcPts val="6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66675" lvl="0" marL="171450" marR="0" rtl="0" algn="l">
              <a:lnSpc>
                <a:spcPct val="80000"/>
              </a:lnSpc>
              <a:spcBef>
                <a:spcPts val="6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117475" lvl="0" marL="231775" marR="0" rtl="0" algn="l">
              <a:lnSpc>
                <a:spcPct val="80000"/>
              </a:lnSpc>
              <a:spcBef>
                <a:spcPts val="600"/>
              </a:spcBef>
              <a:spcAft>
                <a:spcPts val="0"/>
              </a:spcAft>
              <a:buClr>
                <a:srgbClr val="E31937"/>
              </a:buClr>
              <a:buFont typeface="Noto Sans Symbols"/>
              <a:buNone/>
            </a:pPr>
            <a:r>
              <a:t/>
            </a:r>
            <a:endParaRPr b="0" baseline="0" i="0" sz="2400" u="none" cap="none" strike="noStrike">
              <a:solidFill>
                <a:srgbClr val="363534"/>
              </a:solidFill>
              <a:latin typeface="Arial"/>
              <a:ea typeface="Arial"/>
              <a:cs typeface="Arial"/>
              <a:sym typeface="Arial"/>
            </a:endParaRPr>
          </a:p>
          <a:p>
            <a:pPr indent="-57150" lvl="0" marL="171450" marR="0" rtl="0" algn="l">
              <a:lnSpc>
                <a:spcPct val="80000"/>
              </a:lnSpc>
              <a:spcBef>
                <a:spcPts val="600"/>
              </a:spcBef>
              <a:spcAft>
                <a:spcPts val="0"/>
              </a:spcAft>
              <a:buClr>
                <a:srgbClr val="E31937"/>
              </a:buClr>
              <a:buFont typeface="Arial"/>
              <a:buNone/>
            </a:pPr>
            <a:r>
              <a:t/>
            </a:r>
            <a:endParaRPr b="0" baseline="0" i="0" sz="2400" u="none" cap="none" strike="noStrike">
              <a:solidFill>
                <a:srgbClr val="363534"/>
              </a:solidFill>
              <a:latin typeface="Arial"/>
              <a:ea typeface="Arial"/>
              <a:cs typeface="Arial"/>
              <a:sym typeface="Arial"/>
            </a:endParaRPr>
          </a:p>
          <a:p>
            <a:pPr indent="-140493" lvl="0" marL="171450" marR="0" rtl="0" algn="l">
              <a:lnSpc>
                <a:spcPct val="80000"/>
              </a:lnSpc>
              <a:spcBef>
                <a:spcPts val="600"/>
              </a:spcBef>
              <a:spcAft>
                <a:spcPts val="0"/>
              </a:spcAft>
              <a:buClr>
                <a:srgbClr val="E31937"/>
              </a:buClr>
              <a:buFont typeface="Arial"/>
              <a:buNone/>
            </a:pPr>
            <a:r>
              <a:t/>
            </a:r>
            <a:endParaRPr b="0" baseline="0" i="0" sz="650" u="none" cap="none" strike="noStrike">
              <a:solidFill>
                <a:srgbClr val="363534"/>
              </a:solidFill>
              <a:latin typeface="Arial"/>
              <a:ea typeface="Arial"/>
              <a:cs typeface="Arial"/>
              <a:sym typeface="Arial"/>
            </a:endParaRPr>
          </a:p>
          <a:p>
            <a:pPr indent="-171450" lvl="0" marL="171450" marR="0" rtl="0" algn="l">
              <a:lnSpc>
                <a:spcPct val="80000"/>
              </a:lnSpc>
              <a:spcBef>
                <a:spcPts val="600"/>
              </a:spcBef>
              <a:spcAft>
                <a:spcPts val="0"/>
              </a:spcAft>
              <a:buClr>
                <a:srgbClr val="E31937"/>
              </a:buClr>
              <a:buSzPct val="69642"/>
              <a:buFont typeface="Arial"/>
              <a:buChar char="•"/>
            </a:pPr>
            <a:r>
              <a:rPr b="0" baseline="0" i="0" lang="en-US" sz="650" u="none" cap="none" strike="noStrike">
                <a:solidFill>
                  <a:srgbClr val="363534"/>
                </a:solidFill>
                <a:latin typeface="Arial"/>
                <a:ea typeface="Arial"/>
                <a:cs typeface="Arial"/>
                <a:sym typeface="Arial"/>
              </a:rPr>
              <a:t>\</a:t>
            </a:r>
          </a:p>
          <a:p>
            <a:pPr indent="-150018" lvl="0" marL="171450" marR="0" rtl="0" algn="l">
              <a:lnSpc>
                <a:spcPct val="80000"/>
              </a:lnSpc>
              <a:spcBef>
                <a:spcPts val="600"/>
              </a:spcBef>
              <a:spcAft>
                <a:spcPts val="0"/>
              </a:spcAft>
              <a:buClr>
                <a:srgbClr val="E31937"/>
              </a:buClr>
              <a:buFont typeface="Arial"/>
              <a:buNone/>
            </a:pPr>
            <a:r>
              <a:t/>
            </a:r>
            <a:endParaRPr b="0" baseline="0" i="0" sz="450" u="none" cap="none" strike="noStrike">
              <a:solidFill>
                <a:srgbClr val="363534"/>
              </a:solidFill>
              <a:latin typeface="Arial"/>
              <a:ea typeface="Arial"/>
              <a:cs typeface="Arial"/>
              <a:sym typeface="Arial"/>
            </a:endParaRPr>
          </a:p>
          <a:p>
            <a:pPr indent="-150018" lvl="0" marL="171450" marR="0" rtl="0" algn="l">
              <a:lnSpc>
                <a:spcPct val="80000"/>
              </a:lnSpc>
              <a:spcBef>
                <a:spcPts val="600"/>
              </a:spcBef>
              <a:spcAft>
                <a:spcPts val="0"/>
              </a:spcAft>
              <a:buClr>
                <a:srgbClr val="E31937"/>
              </a:buClr>
              <a:buFont typeface="Arial"/>
              <a:buNone/>
            </a:pPr>
            <a:r>
              <a:t/>
            </a:r>
            <a:endParaRPr b="0" baseline="0" i="0" sz="450" u="none" cap="none" strike="noStrike">
              <a:solidFill>
                <a:srgbClr val="363534"/>
              </a:solidFill>
              <a:latin typeface="Arial"/>
              <a:ea typeface="Arial"/>
              <a:cs typeface="Arial"/>
              <a:sym typeface="Arial"/>
            </a:endParaRPr>
          </a:p>
          <a:p>
            <a:pPr indent="-150018" lvl="0" marL="171450" marR="0" rtl="0" algn="l">
              <a:lnSpc>
                <a:spcPct val="80000"/>
              </a:lnSpc>
              <a:spcBef>
                <a:spcPts val="600"/>
              </a:spcBef>
              <a:spcAft>
                <a:spcPts val="0"/>
              </a:spcAft>
              <a:buClr>
                <a:srgbClr val="E31937"/>
              </a:buClr>
              <a:buFont typeface="Arial"/>
              <a:buNone/>
            </a:pPr>
            <a:r>
              <a:t/>
            </a:r>
            <a:endParaRPr b="0" baseline="0" i="0" sz="450" u="none" cap="none" strike="noStrike">
              <a:solidFill>
                <a:srgbClr val="363534"/>
              </a:solidFill>
              <a:latin typeface="Arial"/>
              <a:ea typeface="Arial"/>
              <a:cs typeface="Arial"/>
              <a:sym typeface="Arial"/>
            </a:endParaRPr>
          </a:p>
          <a:p>
            <a:pPr indent="-150018" lvl="0" marL="171450" marR="0" rtl="0" algn="l">
              <a:lnSpc>
                <a:spcPct val="80000"/>
              </a:lnSpc>
              <a:spcBef>
                <a:spcPts val="600"/>
              </a:spcBef>
              <a:spcAft>
                <a:spcPts val="0"/>
              </a:spcAft>
              <a:buClr>
                <a:srgbClr val="E31937"/>
              </a:buClr>
              <a:buFont typeface="Arial"/>
              <a:buNone/>
            </a:pPr>
            <a:r>
              <a:t/>
            </a:r>
            <a:endParaRPr b="0" baseline="0" i="0" sz="450" u="none" cap="none" strike="noStrike">
              <a:solidFill>
                <a:srgbClr val="363534"/>
              </a:solidFill>
              <a:latin typeface="Arial"/>
              <a:ea typeface="Arial"/>
              <a:cs typeface="Arial"/>
              <a:sym typeface="Arial"/>
            </a:endParaRPr>
          </a:p>
          <a:p>
            <a:pPr indent="-217487" lvl="0" marL="231775" marR="0" rtl="0" algn="l">
              <a:lnSpc>
                <a:spcPct val="80000"/>
              </a:lnSpc>
              <a:spcBef>
                <a:spcPts val="600"/>
              </a:spcBef>
              <a:spcAft>
                <a:spcPts val="0"/>
              </a:spcAft>
              <a:buClr>
                <a:srgbClr val="E31937"/>
              </a:buClr>
              <a:buFont typeface="Noto Sans Symbols"/>
              <a:buNone/>
            </a:pPr>
            <a:r>
              <a:t/>
            </a:r>
            <a:endParaRPr b="0" baseline="0" i="0" sz="300" u="none" cap="none" strike="noStrike">
              <a:solidFill>
                <a:srgbClr val="363534"/>
              </a:solidFill>
              <a:latin typeface="Arial"/>
              <a:ea typeface="Arial"/>
              <a:cs typeface="Arial"/>
              <a:sym typeface="Arial"/>
            </a:endParaRPr>
          </a:p>
          <a:p>
            <a:pPr indent="-200818" lvl="0" marL="231775" marR="0" rtl="0" algn="l">
              <a:lnSpc>
                <a:spcPct val="80000"/>
              </a:lnSpc>
              <a:spcBef>
                <a:spcPts val="130"/>
              </a:spcBef>
              <a:spcAft>
                <a:spcPts val="0"/>
              </a:spcAft>
              <a:buClr>
                <a:srgbClr val="AF242B"/>
              </a:buClr>
              <a:buFont typeface="Noto Sans Symbols"/>
              <a:buNone/>
            </a:pPr>
            <a:r>
              <a:t/>
            </a:r>
            <a:endParaRPr b="0" baseline="0" i="0" sz="650" u="none" cap="none" strike="noStrike">
              <a:solidFill>
                <a:schemeClr val="dk1"/>
              </a:solidFill>
              <a:latin typeface="Arial"/>
              <a:ea typeface="Arial"/>
              <a:cs typeface="Arial"/>
              <a:sym typeface="Arial"/>
            </a:endParaRPr>
          </a:p>
          <a:p>
            <a:pPr indent="-200818" lvl="0" marL="231775" marR="0" rtl="0" algn="l">
              <a:lnSpc>
                <a:spcPct val="80000"/>
              </a:lnSpc>
              <a:spcBef>
                <a:spcPts val="130"/>
              </a:spcBef>
              <a:spcAft>
                <a:spcPts val="0"/>
              </a:spcAft>
              <a:buClr>
                <a:srgbClr val="AF242B"/>
              </a:buClr>
              <a:buFont typeface="Noto Sans Symbols"/>
              <a:buNone/>
            </a:pPr>
            <a:r>
              <a:t/>
            </a:r>
            <a:endParaRPr b="0" baseline="0" i="0" sz="650" u="none" cap="none" strike="noStrike">
              <a:solidFill>
                <a:schemeClr val="dk1"/>
              </a:solidFill>
              <a:latin typeface="Arial"/>
              <a:ea typeface="Arial"/>
              <a:cs typeface="Arial"/>
              <a:sym typeface="Arial"/>
            </a:endParaRPr>
          </a:p>
        </p:txBody>
      </p:sp>
      <p:pic>
        <p:nvPicPr>
          <p:cNvPr id="1000" name="Shape 1000"/>
          <p:cNvPicPr preferRelativeResize="0"/>
          <p:nvPr/>
        </p:nvPicPr>
        <p:blipFill rotWithShape="1">
          <a:blip r:embed="rId3">
            <a:alphaModFix/>
          </a:blip>
          <a:srcRect b="0" l="0" r="0" t="0"/>
          <a:stretch/>
        </p:blipFill>
        <p:spPr>
          <a:xfrm>
            <a:off x="443579" y="2849435"/>
            <a:ext cx="8604729" cy="3488179"/>
          </a:xfrm>
          <a:prstGeom prst="rect">
            <a:avLst/>
          </a:prstGeom>
          <a:noFill/>
          <a:ln>
            <a:noFill/>
          </a:ln>
        </p:spPr>
      </p:pic>
      <p:sp>
        <p:nvSpPr>
          <p:cNvPr id="1001" name="Shape 1001"/>
          <p:cNvSpPr txBox="1"/>
          <p:nvPr>
            <p:ph type="title"/>
          </p:nvPr>
        </p:nvSpPr>
        <p:spPr>
          <a:xfrm>
            <a:off x="393406" y="457141"/>
            <a:ext cx="889845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Collection from Debtor – Amortization Schedule</a:t>
            </a:r>
          </a:p>
        </p:txBody>
      </p:sp>
      <p:sp>
        <p:nvSpPr>
          <p:cNvPr id="1002" name="Shape 1002"/>
          <p:cNvSpPr txBox="1"/>
          <p:nvPr>
            <p:ph idx="12" type="sldNum"/>
          </p:nvPr>
        </p:nvSpPr>
        <p:spPr>
          <a:xfrm>
            <a:off x="0" y="6553200"/>
            <a:ext cx="454211" cy="293688"/>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003" name="Shape 1003"/>
          <p:cNvSpPr txBox="1"/>
          <p:nvPr>
            <p:ph idx="11" type="ftr"/>
          </p:nvPr>
        </p:nvSpPr>
        <p:spPr>
          <a:xfrm>
            <a:off x="337457"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004" name="Shape 1004"/>
          <p:cNvSpPr/>
          <p:nvPr/>
        </p:nvSpPr>
        <p:spPr>
          <a:xfrm>
            <a:off x="454212" y="3530041"/>
            <a:ext cx="8604729" cy="563522"/>
          </a:xfrm>
          <a:prstGeom prst="rect">
            <a:avLst/>
          </a:pr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9" name="Shape 1009"/>
        <p:cNvGrpSpPr/>
        <p:nvPr/>
      </p:nvGrpSpPr>
      <p:grpSpPr>
        <a:xfrm>
          <a:off x="0" y="0"/>
          <a:ext cx="0" cy="0"/>
          <a:chOff x="0" y="0"/>
          <a:chExt cx="0" cy="0"/>
        </a:xfrm>
      </p:grpSpPr>
      <p:sp>
        <p:nvSpPr>
          <p:cNvPr id="1010" name="Shape 1010"/>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Amortization Schedule Reference Table</a:t>
            </a:r>
          </a:p>
        </p:txBody>
      </p:sp>
      <p:sp>
        <p:nvSpPr>
          <p:cNvPr id="1011" name="Shape 101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012" name="Shape 1012"/>
          <p:cNvSpPr txBox="1"/>
          <p:nvPr>
            <p:ph idx="1" type="body"/>
          </p:nvPr>
        </p:nvSpPr>
        <p:spPr>
          <a:xfrm>
            <a:off x="685004" y="1318576"/>
            <a:ext cx="8298573" cy="52426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Name</a:t>
            </a:r>
            <a:r>
              <a:rPr b="0" baseline="0" i="0" lang="en-US" sz="2000" u="none" cap="none" strike="noStrike">
                <a:solidFill>
                  <a:schemeClr val="dk1"/>
                </a:solidFill>
                <a:latin typeface="Arial"/>
                <a:ea typeface="Arial"/>
                <a:cs typeface="Arial"/>
                <a:sym typeface="Arial"/>
              </a:rPr>
              <a:t>	Amortization Schedule</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Purpose	</a:t>
            </a:r>
            <a:r>
              <a:rPr b="0" baseline="0" i="0" lang="en-US" sz="2000" u="none" cap="none" strike="noStrike">
                <a:solidFill>
                  <a:schemeClr val="dk1"/>
                </a:solidFill>
                <a:latin typeface="Arial"/>
                <a:ea typeface="Arial"/>
                <a:cs typeface="Arial"/>
                <a:sym typeface="Arial"/>
              </a:rPr>
              <a:t>Allows GSA to generate amortization schedules to 	</a:t>
            </a:r>
            <a:r>
              <a:rPr b="0" baseline="0" i="0" lang="en-US" sz="2000" u="sng" cap="none" strike="noStrike">
                <a:solidFill>
                  <a:schemeClr val="dk1"/>
                </a:solidFill>
                <a:latin typeface="Arial"/>
                <a:ea typeface="Arial"/>
                <a:cs typeface="Arial"/>
                <a:sym typeface="Arial"/>
              </a:rPr>
              <a:t>track repayment of debts</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GSA can enter various </a:t>
            </a:r>
            <a:r>
              <a:rPr b="0" baseline="0" i="0" lang="en-US" sz="2000" u="sng" cap="none" strike="noStrike">
                <a:solidFill>
                  <a:schemeClr val="dk1"/>
                </a:solidFill>
                <a:latin typeface="Arial"/>
                <a:ea typeface="Arial"/>
                <a:cs typeface="Arial"/>
                <a:sym typeface="Arial"/>
              </a:rPr>
              <a:t>interest rates and frequencies</a:t>
            </a:r>
            <a:r>
              <a:rPr b="0" baseline="0" i="0" lang="en-US" sz="2000" u="none" cap="none" strike="noStrike">
                <a:solidFill>
                  <a:schemeClr val="dk1"/>
                </a:solidFill>
                <a:latin typeface="Arial"/>
                <a:ea typeface="Arial"/>
                <a:cs typeface="Arial"/>
                <a:sym typeface="Arial"/>
              </a:rPr>
              <a:t> to 	generate schedules 	</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Pegasys provides the ability to </a:t>
            </a:r>
            <a:r>
              <a:rPr b="0" baseline="0" i="0" lang="en-US" sz="2000" u="sng" cap="none" strike="noStrike">
                <a:solidFill>
                  <a:schemeClr val="dk1"/>
                </a:solidFill>
                <a:latin typeface="Arial"/>
                <a:ea typeface="Arial"/>
                <a:cs typeface="Arial"/>
                <a:sym typeface="Arial"/>
              </a:rPr>
              <a:t>associate an active</a:t>
            </a:r>
            <a:r>
              <a:rPr b="0" baseline="0" i="0" lang="en-US" sz="2000" u="none" cap="none" strike="noStrike">
                <a:solidFill>
                  <a:schemeClr val="dk1"/>
                </a:solidFill>
                <a:latin typeface="Arial"/>
                <a:ea typeface="Arial"/>
                <a:cs typeface="Arial"/>
                <a:sym typeface="Arial"/>
              </a:rPr>
              <a:t> 	</a:t>
            </a:r>
            <a:r>
              <a:rPr b="0" baseline="0" i="0" lang="en-US" sz="2000" u="sng" cap="none" strike="noStrike">
                <a:solidFill>
                  <a:schemeClr val="dk1"/>
                </a:solidFill>
                <a:latin typeface="Arial"/>
                <a:ea typeface="Arial"/>
                <a:cs typeface="Arial"/>
                <a:sym typeface="Arial"/>
              </a:rPr>
              <a:t>amortization schedule with a debt account line</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Navigation</a:t>
            </a:r>
            <a:r>
              <a:rPr b="0" baseline="0" i="0" lang="en-US" sz="2000" u="none" cap="none" strike="noStrike">
                <a:solidFill>
                  <a:schemeClr val="dk1"/>
                </a:solidFill>
                <a:latin typeface="Arial"/>
                <a:ea typeface="Arial"/>
                <a:cs typeface="Arial"/>
                <a:sym typeface="Arial"/>
              </a:rPr>
              <a:t>	Pegasys &gt; Reference &gt; Accounts Receivable &gt; 			Amortization Schedule</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Related Items 	</a:t>
            </a:r>
            <a:r>
              <a:rPr b="0" baseline="0" i="0" lang="en-US" sz="2000" u="none" cap="none" strike="noStrike">
                <a:solidFill>
                  <a:schemeClr val="dk1"/>
                </a:solidFill>
                <a:latin typeface="Arial"/>
                <a:ea typeface="Arial"/>
                <a:cs typeface="Arial"/>
                <a:sym typeface="Arial"/>
              </a:rPr>
              <a:t>Amortization Schedule Query</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Promissory Note Report</a:t>
            </a:r>
          </a:p>
        </p:txBody>
      </p:sp>
      <p:sp>
        <p:nvSpPr>
          <p:cNvPr id="1013" name="Shape 101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7" name="Shape 1017"/>
        <p:cNvGrpSpPr/>
        <p:nvPr/>
      </p:nvGrpSpPr>
      <p:grpSpPr>
        <a:xfrm>
          <a:off x="0" y="0"/>
          <a:ext cx="0" cy="0"/>
          <a:chOff x="0" y="0"/>
          <a:chExt cx="0" cy="0"/>
        </a:xfrm>
      </p:grpSpPr>
      <p:sp>
        <p:nvSpPr>
          <p:cNvPr id="1018" name="Shape 1018"/>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Promissory Note Process – Amortization Schedule</a:t>
            </a:r>
          </a:p>
        </p:txBody>
      </p:sp>
      <p:sp>
        <p:nvSpPr>
          <p:cNvPr id="1019" name="Shape 101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020" name="Shape 102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021" name="Shape 1021"/>
          <p:cNvSpPr txBox="1"/>
          <p:nvPr>
            <p:ph idx="1" type="body"/>
          </p:nvPr>
        </p:nvSpPr>
        <p:spPr>
          <a:xfrm>
            <a:off x="457200" y="1110770"/>
            <a:ext cx="8229600" cy="5243511"/>
          </a:xfrm>
          <a:prstGeom prst="rect">
            <a:avLst/>
          </a:prstGeom>
          <a:noFill/>
          <a:ln>
            <a:noFill/>
          </a:ln>
        </p:spPr>
        <p:txBody>
          <a:bodyPr anchorCtr="0" anchor="t" bIns="45700" lIns="91425" rIns="91425" tIns="45700">
            <a:noAutofit/>
          </a:bodyPr>
          <a:lstStyle/>
          <a:p>
            <a:pPr indent="-171450" lvl="3" marL="171450" marR="0" rtl="0" algn="l">
              <a:lnSpc>
                <a:spcPct val="120000"/>
              </a:lnSpc>
              <a:spcBef>
                <a:spcPts val="0"/>
              </a:spcBef>
              <a:spcAft>
                <a:spcPts val="0"/>
              </a:spcAft>
              <a:buClr>
                <a:srgbClr val="C00000"/>
              </a:buClr>
              <a:buSzPct val="75000"/>
              <a:buFont typeface="Arial"/>
              <a:buChar char="•"/>
            </a:pPr>
            <a:r>
              <a:rPr b="0" baseline="0" i="0" lang="en-US" sz="1600" u="none" cap="none" strike="noStrike">
                <a:solidFill>
                  <a:srgbClr val="363534"/>
                </a:solidFill>
                <a:latin typeface="Arial"/>
                <a:ea typeface="Arial"/>
                <a:cs typeface="Arial"/>
                <a:sym typeface="Arial"/>
              </a:rPr>
              <a:t>Users may access the Amortization Schedule reference table by navigating to </a:t>
            </a:r>
            <a:r>
              <a:rPr b="1" baseline="0" i="0" lang="en-US" sz="1600" u="sng" cap="none" strike="noStrike">
                <a:solidFill>
                  <a:srgbClr val="363534"/>
                </a:solidFill>
                <a:latin typeface="Arial"/>
                <a:ea typeface="Arial"/>
                <a:cs typeface="Arial"/>
                <a:sym typeface="Arial"/>
              </a:rPr>
              <a:t>Reference &gt; Accounts Receivable &gt; Amortization Schedule</a:t>
            </a:r>
          </a:p>
          <a:p>
            <a:pPr indent="0" lvl="3" marL="0" marR="0" rtl="0" algn="l">
              <a:lnSpc>
                <a:spcPct val="120000"/>
              </a:lnSpc>
              <a:spcBef>
                <a:spcPts val="1200"/>
              </a:spcBef>
              <a:spcAft>
                <a:spcPts val="0"/>
              </a:spcAft>
              <a:buClr>
                <a:srgbClr val="C00000"/>
              </a:buClr>
              <a:buSzPct val="75000"/>
              <a:buFont typeface="Arial"/>
              <a:buChar char="•"/>
            </a:pPr>
            <a:r>
              <a:rPr b="0" baseline="0" i="0" lang="en-US" sz="1600" u="none" cap="none" strike="noStrike">
                <a:solidFill>
                  <a:srgbClr val="363534"/>
                </a:solidFill>
                <a:latin typeface="Arial"/>
                <a:ea typeface="Arial"/>
                <a:cs typeface="Arial"/>
                <a:sym typeface="Arial"/>
              </a:rPr>
              <a:t>From the query, users have the option to:</a:t>
            </a:r>
          </a:p>
          <a:p>
            <a:pPr indent="-180340" lvl="4" marL="548640" marR="0" rtl="0" algn="l">
              <a:lnSpc>
                <a:spcPct val="120000"/>
              </a:lnSpc>
              <a:spcBef>
                <a:spcPts val="900"/>
              </a:spcBef>
              <a:spcAft>
                <a:spcPts val="0"/>
              </a:spcAft>
              <a:buClr>
                <a:srgbClr val="C00000"/>
              </a:buClr>
              <a:buSzPct val="75000"/>
              <a:buFont typeface="Arial"/>
              <a:buChar char="•"/>
            </a:pPr>
            <a:r>
              <a:rPr b="0" baseline="0" i="0" lang="en-US" sz="1400" u="none" cap="none" strike="noStrike">
                <a:solidFill>
                  <a:srgbClr val="363534"/>
                </a:solidFill>
                <a:latin typeface="Arial"/>
                <a:ea typeface="Arial"/>
                <a:cs typeface="Arial"/>
                <a:sym typeface="Arial"/>
              </a:rPr>
              <a:t>Search for and view existing Amortization Schedules</a:t>
            </a:r>
          </a:p>
          <a:p>
            <a:pPr indent="-180340" lvl="4" marL="548640" marR="0" rtl="0" algn="l">
              <a:lnSpc>
                <a:spcPct val="120000"/>
              </a:lnSpc>
              <a:spcBef>
                <a:spcPts val="600"/>
              </a:spcBef>
              <a:spcAft>
                <a:spcPts val="0"/>
              </a:spcAft>
              <a:buClr>
                <a:srgbClr val="C00000"/>
              </a:buClr>
              <a:buSzPct val="75000"/>
              <a:buFont typeface="Arial"/>
              <a:buChar char="•"/>
            </a:pPr>
            <a:r>
              <a:rPr b="0" baseline="0" i="0" lang="en-US" sz="1400" u="none" cap="none" strike="noStrike">
                <a:solidFill>
                  <a:srgbClr val="363534"/>
                </a:solidFill>
                <a:latin typeface="Arial"/>
                <a:ea typeface="Arial"/>
                <a:cs typeface="Arial"/>
                <a:sym typeface="Arial"/>
              </a:rPr>
              <a:t>Create new Amortization Schedules via the New or Copy button</a:t>
            </a:r>
          </a:p>
          <a:p>
            <a:pPr indent="-19050" lvl="0" marL="171450" marR="0" rtl="0" algn="l">
              <a:spcBef>
                <a:spcPts val="900"/>
              </a:spcBef>
              <a:spcAft>
                <a:spcPts val="0"/>
              </a:spcAft>
              <a:buClr>
                <a:srgbClr val="E31937"/>
              </a:buClr>
              <a:buFont typeface="Arial"/>
              <a:buNone/>
            </a:pPr>
            <a:r>
              <a:t/>
            </a:r>
            <a:endParaRPr b="0" baseline="0" i="0" sz="3200" u="none" cap="none" strike="noStrike">
              <a:solidFill>
                <a:srgbClr val="363534"/>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pic>
        <p:nvPicPr>
          <p:cNvPr id="1022" name="Shape 1022"/>
          <p:cNvPicPr preferRelativeResize="0"/>
          <p:nvPr/>
        </p:nvPicPr>
        <p:blipFill rotWithShape="1">
          <a:blip r:embed="rId3">
            <a:alphaModFix/>
          </a:blip>
          <a:srcRect b="0" l="0" r="0" t="0"/>
          <a:stretch/>
        </p:blipFill>
        <p:spPr>
          <a:xfrm>
            <a:off x="883128" y="2942807"/>
            <a:ext cx="6984965" cy="3564096"/>
          </a:xfrm>
          <a:prstGeom prst="rect">
            <a:avLst/>
          </a:prstGeom>
          <a:noFill/>
          <a:ln>
            <a:noFill/>
          </a:ln>
        </p:spPr>
      </p:pic>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6" name="Shape 1026"/>
        <p:cNvGrpSpPr/>
        <p:nvPr/>
      </p:nvGrpSpPr>
      <p:grpSpPr>
        <a:xfrm>
          <a:off x="0" y="0"/>
          <a:ext cx="0" cy="0"/>
          <a:chOff x="0" y="0"/>
          <a:chExt cx="0" cy="0"/>
        </a:xfrm>
      </p:grpSpPr>
      <p:sp>
        <p:nvSpPr>
          <p:cNvPr id="1027" name="Shape 1027"/>
          <p:cNvSpPr/>
          <p:nvPr/>
        </p:nvSpPr>
        <p:spPr>
          <a:xfrm>
            <a:off x="7889357" y="6028660"/>
            <a:ext cx="1169581" cy="82934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2600" u="none" cap="none" strike="noStrike">
              <a:solidFill>
                <a:schemeClr val="dk1"/>
              </a:solidFill>
              <a:latin typeface="Arial"/>
              <a:ea typeface="Arial"/>
              <a:cs typeface="Arial"/>
              <a:sym typeface="Arial"/>
            </a:endParaRPr>
          </a:p>
        </p:txBody>
      </p:sp>
      <p:sp>
        <p:nvSpPr>
          <p:cNvPr id="1028" name="Shape 1028"/>
          <p:cNvSpPr txBox="1"/>
          <p:nvPr>
            <p:ph type="title"/>
          </p:nvPr>
        </p:nvSpPr>
        <p:spPr>
          <a:xfrm>
            <a:off x="455612" y="331787"/>
            <a:ext cx="857609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Promissory Note Process – Amortization Schedule</a:t>
            </a:r>
          </a:p>
        </p:txBody>
      </p:sp>
      <p:sp>
        <p:nvSpPr>
          <p:cNvPr id="1029" name="Shape 1029"/>
          <p:cNvSpPr txBox="1"/>
          <p:nvPr>
            <p:ph idx="1" type="body"/>
          </p:nvPr>
        </p:nvSpPr>
        <p:spPr>
          <a:xfrm>
            <a:off x="557962" y="1180215"/>
            <a:ext cx="4191457" cy="3636335"/>
          </a:xfrm>
          <a:prstGeom prst="rect">
            <a:avLst/>
          </a:prstGeom>
          <a:noFill/>
          <a:ln>
            <a:noFill/>
          </a:ln>
        </p:spPr>
        <p:txBody>
          <a:bodyPr anchorCtr="0" anchor="t" bIns="45700" lIns="91425" rIns="91425" tIns="45700">
            <a:noAutofit/>
          </a:bodyPr>
          <a:lstStyle/>
          <a:p>
            <a:pPr indent="-171450" lvl="0" marL="171450" marR="0" rtl="0" algn="l">
              <a:lnSpc>
                <a:spcPct val="100000"/>
              </a:lnSpc>
              <a:spcBef>
                <a:spcPts val="0"/>
              </a:spcBef>
              <a:spcAft>
                <a:spcPts val="0"/>
              </a:spcAft>
              <a:buClr>
                <a:srgbClr val="C00000"/>
              </a:buClr>
              <a:buSzPct val="75000"/>
              <a:buFont typeface="Arial"/>
              <a:buChar char="•"/>
            </a:pPr>
            <a:r>
              <a:rPr b="1" baseline="0" i="0" lang="en-US" sz="1800" u="none" cap="none" strike="noStrike">
                <a:solidFill>
                  <a:srgbClr val="363534"/>
                </a:solidFill>
                <a:latin typeface="Arial"/>
                <a:ea typeface="Arial"/>
                <a:cs typeface="Arial"/>
                <a:sym typeface="Arial"/>
              </a:rPr>
              <a:t>Steps to create a new Amortization Schedule:</a:t>
            </a:r>
          </a:p>
          <a:p>
            <a:pPr indent="-457200" lvl="1" marL="914400" marR="0" rtl="0" algn="l">
              <a:lnSpc>
                <a:spcPct val="100000"/>
              </a:lnSpc>
              <a:spcBef>
                <a:spcPts val="1200"/>
              </a:spcBef>
              <a:spcAft>
                <a:spcPts val="0"/>
              </a:spcAft>
              <a:buClr>
                <a:srgbClr val="C00000"/>
              </a:buClr>
              <a:buSzPct val="75000"/>
              <a:buFont typeface="Arial"/>
              <a:buAutoNum type="arabicPeriod"/>
            </a:pPr>
            <a:r>
              <a:rPr b="1" baseline="0" i="0" lang="en-US" sz="1600" u="sng" cap="none" strike="noStrike">
                <a:solidFill>
                  <a:srgbClr val="363534"/>
                </a:solidFill>
                <a:latin typeface="Arial"/>
                <a:ea typeface="Arial"/>
                <a:cs typeface="Arial"/>
                <a:sym typeface="Arial"/>
              </a:rPr>
              <a:t>Navigate to Reference &gt; Accounts Receivable &gt; Amortization Schedule </a:t>
            </a:r>
            <a:r>
              <a:rPr b="0" baseline="0" i="0" lang="en-US" sz="1600" u="none" cap="none" strike="noStrike">
                <a:solidFill>
                  <a:srgbClr val="363534"/>
                </a:solidFill>
                <a:latin typeface="Arial"/>
                <a:ea typeface="Arial"/>
                <a:cs typeface="Arial"/>
                <a:sym typeface="Arial"/>
              </a:rPr>
              <a:t>and click </a:t>
            </a:r>
            <a:r>
              <a:rPr b="1" baseline="0" i="0" lang="en-US" sz="1600" u="none" cap="none" strike="noStrike">
                <a:solidFill>
                  <a:srgbClr val="363534"/>
                </a:solidFill>
                <a:latin typeface="Arial"/>
                <a:ea typeface="Arial"/>
                <a:cs typeface="Arial"/>
                <a:sym typeface="Arial"/>
              </a:rPr>
              <a:t>New</a:t>
            </a:r>
          </a:p>
          <a:p>
            <a:pPr indent="-381000" lvl="1" marL="914400" marR="0" rtl="0" algn="l">
              <a:lnSpc>
                <a:spcPct val="100000"/>
              </a:lnSpc>
              <a:spcBef>
                <a:spcPts val="1200"/>
              </a:spcBef>
              <a:spcAft>
                <a:spcPts val="0"/>
              </a:spcAft>
              <a:buClr>
                <a:srgbClr val="C00000"/>
              </a:buClr>
              <a:buFont typeface="Arial"/>
              <a:buNone/>
            </a:pPr>
            <a:r>
              <a:t/>
            </a:r>
            <a:endParaRPr b="1" baseline="0" i="0" sz="1600" u="none" cap="none" strike="noStrike">
              <a:solidFill>
                <a:srgbClr val="363534"/>
              </a:solidFill>
              <a:latin typeface="Arial"/>
              <a:ea typeface="Arial"/>
              <a:cs typeface="Arial"/>
              <a:sym typeface="Arial"/>
            </a:endParaRPr>
          </a:p>
          <a:p>
            <a:pPr indent="-381000" lvl="1" marL="914400" marR="0" rtl="0" algn="l">
              <a:lnSpc>
                <a:spcPct val="100000"/>
              </a:lnSpc>
              <a:spcBef>
                <a:spcPts val="1200"/>
              </a:spcBef>
              <a:spcAft>
                <a:spcPts val="0"/>
              </a:spcAft>
              <a:buClr>
                <a:srgbClr val="C00000"/>
              </a:buClr>
              <a:buFont typeface="Arial"/>
              <a:buNone/>
            </a:pPr>
            <a:r>
              <a:t/>
            </a:r>
            <a:endParaRPr b="1" baseline="0" i="0" sz="1600" u="none" cap="none" strike="noStrike">
              <a:solidFill>
                <a:srgbClr val="363534"/>
              </a:solidFill>
              <a:latin typeface="Arial"/>
              <a:ea typeface="Arial"/>
              <a:cs typeface="Arial"/>
              <a:sym typeface="Arial"/>
            </a:endParaRPr>
          </a:p>
          <a:p>
            <a:pPr indent="-381000" lvl="1" marL="914400" marR="0" rtl="0" algn="l">
              <a:lnSpc>
                <a:spcPct val="100000"/>
              </a:lnSpc>
              <a:spcBef>
                <a:spcPts val="1200"/>
              </a:spcBef>
              <a:spcAft>
                <a:spcPts val="0"/>
              </a:spcAft>
              <a:buClr>
                <a:srgbClr val="C00000"/>
              </a:buClr>
              <a:buFont typeface="Arial"/>
              <a:buNone/>
            </a:pPr>
            <a:r>
              <a:t/>
            </a:r>
            <a:endParaRPr b="1" baseline="0" i="0" sz="1600" u="none" cap="none" strike="noStrike">
              <a:solidFill>
                <a:srgbClr val="363534"/>
              </a:solidFill>
              <a:latin typeface="Arial"/>
              <a:ea typeface="Arial"/>
              <a:cs typeface="Arial"/>
              <a:sym typeface="Arial"/>
            </a:endParaRPr>
          </a:p>
          <a:p>
            <a:pPr indent="-457200" lvl="1" marL="914400" marR="0" rtl="0" algn="l">
              <a:lnSpc>
                <a:spcPct val="100000"/>
              </a:lnSpc>
              <a:spcBef>
                <a:spcPts val="1200"/>
              </a:spcBef>
              <a:spcAft>
                <a:spcPts val="0"/>
              </a:spcAft>
              <a:buClr>
                <a:srgbClr val="C00000"/>
              </a:buClr>
              <a:buSzPct val="75000"/>
              <a:buFont typeface="Arial"/>
              <a:buAutoNum type="arabicPeriod"/>
            </a:pPr>
            <a:r>
              <a:rPr b="0" baseline="0" i="0" lang="en-US" sz="1600" u="none" cap="none" strike="noStrike">
                <a:solidFill>
                  <a:srgbClr val="363534"/>
                </a:solidFill>
                <a:latin typeface="Arial"/>
                <a:ea typeface="Arial"/>
                <a:cs typeface="Arial"/>
                <a:sym typeface="Arial"/>
              </a:rPr>
              <a:t>Enter a unique </a:t>
            </a:r>
            <a:r>
              <a:rPr b="0" baseline="0" i="0" lang="en-US" sz="1600" u="sng" cap="none" strike="noStrike">
                <a:solidFill>
                  <a:srgbClr val="363534"/>
                </a:solidFill>
                <a:latin typeface="Arial"/>
                <a:ea typeface="Arial"/>
                <a:cs typeface="Arial"/>
                <a:sym typeface="Arial"/>
              </a:rPr>
              <a:t>Amortization Schedule Number</a:t>
            </a:r>
            <a:r>
              <a:rPr b="0" baseline="0" i="0" lang="en-US" sz="1600" u="none" cap="none" strike="noStrike">
                <a:solidFill>
                  <a:srgbClr val="363534"/>
                </a:solidFill>
                <a:latin typeface="Arial"/>
                <a:ea typeface="Arial"/>
                <a:cs typeface="Arial"/>
                <a:sym typeface="Arial"/>
              </a:rPr>
              <a:t> in the </a:t>
            </a:r>
            <a:r>
              <a:rPr b="1" baseline="0" i="0" lang="en-US" sz="1600" u="none" cap="none" strike="noStrike">
                <a:solidFill>
                  <a:srgbClr val="363534"/>
                </a:solidFill>
                <a:latin typeface="Arial"/>
                <a:ea typeface="Arial"/>
                <a:cs typeface="Arial"/>
                <a:sym typeface="Arial"/>
              </a:rPr>
              <a:t>Code</a:t>
            </a:r>
            <a:r>
              <a:rPr b="0" baseline="0" i="0" lang="en-US" sz="1600" u="none" cap="none" strike="noStrike">
                <a:solidFill>
                  <a:srgbClr val="363534"/>
                </a:solidFill>
                <a:latin typeface="Arial"/>
                <a:ea typeface="Arial"/>
                <a:cs typeface="Arial"/>
                <a:sym typeface="Arial"/>
              </a:rPr>
              <a:t> and </a:t>
            </a:r>
            <a:r>
              <a:rPr b="1" baseline="0" i="0" lang="en-US" sz="1600" u="none" cap="none" strike="noStrike">
                <a:solidFill>
                  <a:srgbClr val="363534"/>
                </a:solidFill>
                <a:latin typeface="Arial"/>
                <a:ea typeface="Arial"/>
                <a:cs typeface="Arial"/>
                <a:sym typeface="Arial"/>
              </a:rPr>
              <a:t>Name</a:t>
            </a:r>
            <a:r>
              <a:rPr b="0" baseline="0" i="0" lang="en-US" sz="1600" u="none" cap="none" strike="noStrike">
                <a:solidFill>
                  <a:srgbClr val="363534"/>
                </a:solidFill>
                <a:latin typeface="Arial"/>
                <a:ea typeface="Arial"/>
                <a:cs typeface="Arial"/>
                <a:sym typeface="Arial"/>
              </a:rPr>
              <a:t> fields and enter any other required fields</a:t>
            </a:r>
          </a:p>
          <a:p>
            <a:pPr indent="-457200" lvl="1" marL="914400" marR="0" rtl="0" algn="l">
              <a:lnSpc>
                <a:spcPct val="100000"/>
              </a:lnSpc>
              <a:spcBef>
                <a:spcPts val="1200"/>
              </a:spcBef>
              <a:spcAft>
                <a:spcPts val="0"/>
              </a:spcAft>
              <a:buClr>
                <a:srgbClr val="C00000"/>
              </a:buClr>
              <a:buSzPct val="75000"/>
              <a:buFont typeface="Arial"/>
              <a:buAutoNum type="arabicPeriod"/>
            </a:pPr>
            <a:r>
              <a:rPr b="0" baseline="0" i="0" lang="en-US" sz="1600" u="none" cap="none" strike="noStrike">
                <a:solidFill>
                  <a:srgbClr val="363534"/>
                </a:solidFill>
                <a:latin typeface="Arial"/>
                <a:ea typeface="Arial"/>
                <a:cs typeface="Arial"/>
                <a:sym typeface="Arial"/>
              </a:rPr>
              <a:t>Enter Security Org = GSA</a:t>
            </a:r>
          </a:p>
          <a:p>
            <a:pPr indent="-66675" lvl="0" marL="171450" marR="0" rtl="0" algn="l">
              <a:lnSpc>
                <a:spcPct val="80000"/>
              </a:lnSpc>
              <a:spcBef>
                <a:spcPts val="12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66675" lvl="0" marL="171450" marR="0" rtl="0" algn="l">
              <a:lnSpc>
                <a:spcPct val="80000"/>
              </a:lnSpc>
              <a:spcBef>
                <a:spcPts val="6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66675" lvl="0" marL="171450" marR="0" rtl="0" algn="l">
              <a:lnSpc>
                <a:spcPct val="80000"/>
              </a:lnSpc>
              <a:spcBef>
                <a:spcPts val="6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66675" lvl="0" marL="171450" marR="0" rtl="0" algn="l">
              <a:lnSpc>
                <a:spcPct val="80000"/>
              </a:lnSpc>
              <a:spcBef>
                <a:spcPts val="6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200818" lvl="0" marL="231775" marR="0" rtl="0" algn="l">
              <a:lnSpc>
                <a:spcPct val="80000"/>
              </a:lnSpc>
              <a:spcBef>
                <a:spcPts val="130"/>
              </a:spcBef>
              <a:spcAft>
                <a:spcPts val="0"/>
              </a:spcAft>
              <a:buClr>
                <a:srgbClr val="AF242B"/>
              </a:buClr>
              <a:buFont typeface="Noto Sans Symbols"/>
              <a:buNone/>
            </a:pPr>
            <a:r>
              <a:t/>
            </a:r>
            <a:endParaRPr b="0" baseline="0" i="0" sz="650" u="none" cap="none" strike="noStrike">
              <a:solidFill>
                <a:schemeClr val="dk1"/>
              </a:solidFill>
              <a:latin typeface="Arial"/>
              <a:ea typeface="Arial"/>
              <a:cs typeface="Arial"/>
              <a:sym typeface="Arial"/>
            </a:endParaRPr>
          </a:p>
        </p:txBody>
      </p:sp>
      <p:sp>
        <p:nvSpPr>
          <p:cNvPr id="1030" name="Shape 103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031" name="Shape 1031"/>
          <p:cNvSpPr txBox="1"/>
          <p:nvPr/>
        </p:nvSpPr>
        <p:spPr>
          <a:xfrm>
            <a:off x="0" y="-157971"/>
            <a:ext cx="9144000" cy="920749"/>
          </a:xfrm>
          <a:prstGeom prst="rect">
            <a:avLst/>
          </a:prstGeom>
          <a:noFill/>
          <a:ln>
            <a:noFill/>
          </a:ln>
        </p:spPr>
        <p:txBody>
          <a:bodyPr anchorCtr="0" anchor="ctr" bIns="0" lIns="0" rIns="0" tIns="0">
            <a:noAutofit/>
          </a:bodyPr>
          <a:lstStyle/>
          <a:p>
            <a:pPr indent="0" lvl="0" marL="0" marR="0" rtl="0" algn="l">
              <a:spcBef>
                <a:spcPts val="0"/>
              </a:spcBef>
              <a:spcAft>
                <a:spcPts val="0"/>
              </a:spcAft>
              <a:buClr>
                <a:schemeClr val="dk2"/>
              </a:buClr>
              <a:buFont typeface="Arial"/>
              <a:buNone/>
            </a:pPr>
            <a:r>
              <a:t/>
            </a:r>
            <a:endParaRPr b="0" baseline="0" i="0" sz="3000" u="none" cap="none" strike="noStrike">
              <a:solidFill>
                <a:schemeClr val="dk2"/>
              </a:solidFill>
              <a:latin typeface="Arial"/>
              <a:ea typeface="Arial"/>
              <a:cs typeface="Arial"/>
              <a:sym typeface="Arial"/>
            </a:endParaRPr>
          </a:p>
        </p:txBody>
      </p:sp>
      <p:sp>
        <p:nvSpPr>
          <p:cNvPr id="1032" name="Shape 103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pic>
        <p:nvPicPr>
          <p:cNvPr id="1033" name="Shape 1033"/>
          <p:cNvPicPr preferRelativeResize="0"/>
          <p:nvPr/>
        </p:nvPicPr>
        <p:blipFill rotWithShape="1">
          <a:blip r:embed="rId3">
            <a:alphaModFix/>
          </a:blip>
          <a:srcRect b="0" l="0" r="0" t="0"/>
          <a:stretch/>
        </p:blipFill>
        <p:spPr>
          <a:xfrm>
            <a:off x="4724400" y="1241695"/>
            <a:ext cx="4190145" cy="2460067"/>
          </a:xfrm>
          <a:prstGeom prst="rect">
            <a:avLst/>
          </a:prstGeom>
          <a:noFill/>
          <a:ln>
            <a:noFill/>
          </a:ln>
        </p:spPr>
      </p:pic>
      <p:pic>
        <p:nvPicPr>
          <p:cNvPr id="1034" name="Shape 1034"/>
          <p:cNvPicPr preferRelativeResize="0"/>
          <p:nvPr/>
        </p:nvPicPr>
        <p:blipFill rotWithShape="1">
          <a:blip r:embed="rId4">
            <a:alphaModFix/>
          </a:blip>
          <a:srcRect b="0" l="0" r="0" t="0"/>
          <a:stretch/>
        </p:blipFill>
        <p:spPr>
          <a:xfrm>
            <a:off x="4724401" y="3832710"/>
            <a:ext cx="4190145" cy="289194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Receivable Type </a:t>
            </a:r>
          </a:p>
        </p:txBody>
      </p:sp>
      <p:sp>
        <p:nvSpPr>
          <p:cNvPr id="232" name="Shape 232"/>
          <p:cNvSpPr txBox="1"/>
          <p:nvPr>
            <p:ph idx="1" type="body"/>
          </p:nvPr>
        </p:nvSpPr>
        <p:spPr>
          <a:xfrm>
            <a:off x="350837" y="1049600"/>
            <a:ext cx="8793162" cy="123337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Receivable Types are based on Business Line as needed for each billing method</a:t>
            </a:r>
          </a:p>
          <a:p>
            <a:pPr indent="-231775" lvl="0" marL="2317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Separate Receivable Types are required when dunning is configured differently for these vendors</a:t>
            </a:r>
          </a:p>
        </p:txBody>
      </p:sp>
      <p:sp>
        <p:nvSpPr>
          <p:cNvPr id="233" name="Shape 23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234" name="Shape 234"/>
          <p:cNvSpPr txBox="1"/>
          <p:nvPr/>
        </p:nvSpPr>
        <p:spPr>
          <a:xfrm>
            <a:off x="786668" y="2033585"/>
            <a:ext cx="8026273" cy="307777"/>
          </a:xfrm>
          <a:prstGeom prst="rect">
            <a:avLst/>
          </a:prstGeom>
          <a:noFill/>
          <a:ln>
            <a:noFill/>
          </a:ln>
        </p:spPr>
        <p:txBody>
          <a:bodyPr anchorCtr="0" anchor="t" bIns="45700" lIns="91425" rIns="91425" tIns="45700">
            <a:noAutofit/>
          </a:bodyPr>
          <a:lstStyle/>
          <a:p>
            <a:pPr indent="0" lvl="3" marL="0" marR="0" rtl="0" algn="l">
              <a:spcBef>
                <a:spcPts val="0"/>
              </a:spcBef>
              <a:spcAft>
                <a:spcPts val="0"/>
              </a:spcAft>
              <a:buSzPct val="25000"/>
              <a:buNone/>
            </a:pPr>
            <a:r>
              <a:rPr b="1" baseline="0" i="0" lang="en-US" sz="1400" u="none" cap="none" strike="noStrike">
                <a:solidFill>
                  <a:schemeClr val="dk1"/>
                </a:solidFill>
                <a:latin typeface="Arial"/>
                <a:ea typeface="Arial"/>
                <a:cs typeface="Arial"/>
                <a:sym typeface="Arial"/>
              </a:rPr>
              <a:t>Phase 3 Receivable Types - BILLING:</a:t>
            </a:r>
          </a:p>
        </p:txBody>
      </p:sp>
      <p:sp>
        <p:nvSpPr>
          <p:cNvPr id="235" name="Shape 235"/>
          <p:cNvSpPr/>
          <p:nvPr/>
        </p:nvSpPr>
        <p:spPr>
          <a:xfrm>
            <a:off x="499729" y="6517757"/>
            <a:ext cx="3162414" cy="340241"/>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graphicFrame>
        <p:nvGraphicFramePr>
          <p:cNvPr id="236" name="Shape 236"/>
          <p:cNvGraphicFramePr/>
          <p:nvPr/>
        </p:nvGraphicFramePr>
        <p:xfrm>
          <a:off x="912017" y="2404600"/>
          <a:ext cx="3000000" cy="3000000"/>
        </p:xfrm>
        <a:graphic>
          <a:graphicData uri="http://schemas.openxmlformats.org/drawingml/2006/table">
            <a:tbl>
              <a:tblPr>
                <a:noFill/>
                <a:tableStyleId>{A086B8CE-F5C1-4B12-AF75-F14E3C53BCC7}</a:tableStyleId>
              </a:tblPr>
              <a:tblGrid>
                <a:gridCol w="1327150"/>
                <a:gridCol w="688975"/>
                <a:gridCol w="1871675"/>
              </a:tblGrid>
              <a:tr h="225850">
                <a:tc>
                  <a:txBody>
                    <a:bodyPr>
                      <a:noAutofit/>
                    </a:bodyPr>
                    <a:lstStyle/>
                    <a:p>
                      <a:pPr indent="0" lvl="0" marL="0" marR="0" rtl="0" algn="l">
                        <a:spcBef>
                          <a:spcPts val="0"/>
                        </a:spcBef>
                        <a:buSzPct val="25000"/>
                        <a:buNone/>
                      </a:pPr>
                      <a:r>
                        <a:rPr b="1" baseline="0" i="0" lang="en-US" sz="1800" u="none" cap="none" strike="noStrike">
                          <a:solidFill>
                            <a:srgbClr val="000000"/>
                          </a:solidFill>
                          <a:latin typeface="Calibri"/>
                          <a:ea typeface="Calibri"/>
                          <a:cs typeface="Calibri"/>
                          <a:sym typeface="Calibri"/>
                        </a:rPr>
                        <a:t>Business Line</a:t>
                      </a:r>
                    </a:p>
                  </a:txBody>
                  <a:tcPr marT="9525" marB="0" marR="9525" marL="9525" anchor="b">
                    <a:lnR cap="flat" cmpd="sng" w="9525">
                      <a:solidFill>
                        <a:schemeClr val="dk1"/>
                      </a:solidFill>
                      <a:prstDash val="solid"/>
                      <a:round/>
                      <a:headEnd len="med" w="med" type="none"/>
                      <a:tailEnd len="med" w="med" type="none"/>
                    </a:lnR>
                    <a:solidFill>
                      <a:srgbClr val="44969F"/>
                    </a:solidFill>
                  </a:tcPr>
                </a:tc>
                <a:tc>
                  <a:txBody>
                    <a:bodyPr>
                      <a:noAutofit/>
                    </a:bodyPr>
                    <a:lstStyle/>
                    <a:p>
                      <a:pPr indent="0" lvl="0" marL="0" marR="0" rtl="0" algn="l">
                        <a:spcBef>
                          <a:spcPts val="0"/>
                        </a:spcBef>
                        <a:buSzPct val="25000"/>
                        <a:buNone/>
                      </a:pPr>
                      <a:r>
                        <a:rPr b="1" baseline="0" i="0" lang="en-US" sz="1800" u="none" cap="none" strike="noStrike">
                          <a:solidFill>
                            <a:srgbClr val="000000"/>
                          </a:solidFill>
                          <a:latin typeface="Calibri"/>
                          <a:ea typeface="Calibri"/>
                          <a:cs typeface="Calibri"/>
                          <a:sym typeface="Calibri"/>
                        </a:rPr>
                        <a:t>Code</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solidFill>
                      <a:srgbClr val="44969F"/>
                    </a:solidFill>
                  </a:tcPr>
                </a:tc>
                <a:tc>
                  <a:txBody>
                    <a:bodyPr>
                      <a:noAutofit/>
                    </a:bodyPr>
                    <a:lstStyle/>
                    <a:p>
                      <a:pPr indent="0" lvl="0" marL="0" marR="0" rtl="0" algn="l">
                        <a:spcBef>
                          <a:spcPts val="0"/>
                        </a:spcBef>
                        <a:buSzPct val="25000"/>
                        <a:buNone/>
                      </a:pPr>
                      <a:r>
                        <a:rPr b="1" baseline="0" lang="en-US" sz="1800" u="none" cap="none" strike="noStrike">
                          <a:latin typeface="Calibri"/>
                          <a:ea typeface="Calibri"/>
                          <a:cs typeface="Calibri"/>
                          <a:sym typeface="Calibri"/>
                        </a:rPr>
                        <a:t>Uses</a:t>
                      </a:r>
                    </a:p>
                  </a:txBody>
                  <a:tcPr marT="9525" marB="0" marR="9525" marL="9525" anchor="b">
                    <a:lnL cap="flat" cmpd="sng" w="9525">
                      <a:solidFill>
                        <a:schemeClr val="dk1"/>
                      </a:solidFill>
                      <a:prstDash val="solid"/>
                      <a:round/>
                      <a:headEnd len="med" w="med" type="none"/>
                      <a:tailEnd len="med" w="med" type="none"/>
                    </a:lnL>
                    <a:solidFill>
                      <a:srgbClr val="44969F"/>
                    </a:solidFill>
                  </a:tcPr>
                </a:tc>
              </a:tr>
              <a:tr h="225850">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AAS-ITS</a:t>
                      </a:r>
                    </a:p>
                  </a:txBody>
                  <a:tcPr marT="0" marB="0" marR="0" marL="0" anchor="ctr">
                    <a:lnR cap="flat" cmpd="sng" w="9525">
                      <a:solidFill>
                        <a:schemeClr val="dk1"/>
                      </a:solidFill>
                      <a:prstDash val="solid"/>
                      <a:round/>
                      <a:headEnd len="med" w="med" type="none"/>
                      <a:tailEnd len="med" w="med" type="none"/>
                    </a:lnR>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AASITSADV</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AAS-ITS Advance</a:t>
                      </a:r>
                    </a:p>
                  </a:txBody>
                  <a:tcPr marT="9525" marB="0" marR="9525" marL="9525" anchor="b">
                    <a:lnL cap="flat" cmpd="sng" w="9525">
                      <a:solidFill>
                        <a:schemeClr val="dk1"/>
                      </a:solidFill>
                      <a:prstDash val="solid"/>
                      <a:round/>
                      <a:headEnd len="med" w="med" type="none"/>
                      <a:tailEnd len="med" w="med" type="none"/>
                    </a:lnL>
                    <a:lnB cap="flat" cmpd="sng" w="9525">
                      <a:solidFill>
                        <a:schemeClr val="dk1"/>
                      </a:solidFill>
                      <a:prstDash val="solid"/>
                      <a:round/>
                      <a:headEnd len="med" w="med" type="none"/>
                      <a:tailEnd len="med" w="med" type="none"/>
                    </a:lnB>
                    <a:solidFill>
                      <a:schemeClr val="accent5"/>
                    </a:solidFill>
                  </a:tcPr>
                </a:tc>
              </a:tr>
              <a:tr h="225850">
                <a:tc rowSpan="2">
                  <a:txBody>
                    <a:bodyPr>
                      <a:noAutofit/>
                    </a:bodyPr>
                    <a:lstStyle/>
                    <a:p>
                      <a:pPr indent="0" lvl="0" marL="0" marR="0" rtl="0" algn="ctr">
                        <a:spcBef>
                          <a:spcPts val="0"/>
                        </a:spcBef>
                        <a:buSzPct val="25000"/>
                        <a:buNone/>
                      </a:pPr>
                      <a:r>
                        <a:rPr baseline="0" lang="en-US" sz="1200" u="none" cap="none" strike="noStrike"/>
                        <a:t>AASFEDSIM</a:t>
                      </a:r>
                    </a:p>
                  </a:txBody>
                  <a:tcPr marT="0" marB="0" marR="0" marL="0" anchor="ctr">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FSIP</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AAS FedSim 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FSNI</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AAS FedSim Non-IPAC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rowSpan="2">
                  <a:txBody>
                    <a:bodyPr>
                      <a:noAutofit/>
                    </a:bodyPr>
                    <a:lstStyle/>
                    <a:p>
                      <a:pPr indent="0" lvl="0" marL="0" marR="0" rtl="0" algn="ctr">
                        <a:spcBef>
                          <a:spcPts val="0"/>
                        </a:spcBef>
                        <a:buSzPct val="25000"/>
                        <a:buNone/>
                      </a:pPr>
                      <a:r>
                        <a:rPr baseline="0" lang="en-US" sz="1200" u="none" cap="none" strike="noStrike"/>
                        <a:t>AASREGIT</a:t>
                      </a:r>
                    </a:p>
                  </a:txBody>
                  <a:tcPr marT="0" marB="0" marR="0" marL="0" anchor="ctr">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RITIP</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AAS Regional IT 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RITNI</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AAS Regional IT Non-IPAC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rowSpan="2">
                  <a:txBody>
                    <a:bodyPr>
                      <a:noAutofit/>
                    </a:bodyPr>
                    <a:lstStyle/>
                    <a:p>
                      <a:pPr indent="0" lvl="0" marL="0" marR="0" rtl="0" algn="ctr">
                        <a:spcBef>
                          <a:spcPts val="0"/>
                        </a:spcBef>
                        <a:buSzPct val="25000"/>
                        <a:buNone/>
                      </a:pPr>
                      <a:r>
                        <a:rPr baseline="0" lang="en-US" sz="1200" u="none" cap="none" strike="noStrike"/>
                        <a:t>IWAC</a:t>
                      </a:r>
                    </a:p>
                  </a:txBody>
                  <a:tcPr marT="0" marB="0" marR="0" marL="0" anchor="ctr">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IWACIP</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IWAC 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IWACNI</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IWAC Non-IPAC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rowSpan="2">
                  <a:txBody>
                    <a:bodyPr>
                      <a:noAutofit/>
                    </a:bodyPr>
                    <a:lstStyle/>
                    <a:p>
                      <a:pPr indent="0" lvl="0" marL="0" marR="0" rtl="0" algn="ctr">
                        <a:spcBef>
                          <a:spcPts val="0"/>
                        </a:spcBef>
                        <a:buSzPct val="25000"/>
                        <a:buNone/>
                      </a:pPr>
                      <a:r>
                        <a:rPr baseline="0" lang="en-US" sz="1200" u="none" cap="none" strike="noStrike"/>
                        <a:t>ITSEXPSER</a:t>
                      </a:r>
                    </a:p>
                  </a:txBody>
                  <a:tcPr marT="0" marB="0" marR="0" marL="0" anchor="ctr">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ESIP</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ITS Expanded Services 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ESNI</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ITS Expanded Services Non-IPAC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rowSpan="2">
                  <a:txBody>
                    <a:bodyPr>
                      <a:noAutofit/>
                    </a:bodyPr>
                    <a:lstStyle/>
                    <a:p>
                      <a:pPr indent="0" lvl="0" marL="0" marR="0" rtl="0" algn="ctr">
                        <a:spcBef>
                          <a:spcPts val="0"/>
                        </a:spcBef>
                        <a:buSzPct val="25000"/>
                        <a:buNone/>
                      </a:pPr>
                      <a:r>
                        <a:rPr baseline="0" lang="en-US" sz="1200" u="none" cap="none" strike="noStrike"/>
                        <a:t>ITSWAN</a:t>
                      </a:r>
                    </a:p>
                  </a:txBody>
                  <a:tcPr marT="0" marB="0" marR="0" marL="0" anchor="ctr">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WANIP</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ITS WAN 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WANNI</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ITS WAN Non-IPAC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rowSpan="2">
                  <a:txBody>
                    <a:bodyPr>
                      <a:noAutofit/>
                    </a:bodyPr>
                    <a:lstStyle/>
                    <a:p>
                      <a:pPr indent="0" lvl="0" marL="0" marR="0" rtl="0" algn="ctr">
                        <a:spcBef>
                          <a:spcPts val="0"/>
                        </a:spcBef>
                        <a:buSzPct val="25000"/>
                        <a:buNone/>
                      </a:pPr>
                      <a:r>
                        <a:rPr baseline="0" lang="en-US" sz="1200" u="none" cap="none" strike="noStrike"/>
                        <a:t>ITSREGTEL</a:t>
                      </a:r>
                    </a:p>
                  </a:txBody>
                  <a:tcPr marT="0" marB="0" marR="0" marL="0" anchor="ctr">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RTLCOMIP</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ITS Regional Telecom 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RTLCOMNI</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ITS Regional Telecom Non-IPAC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rowSpan="2">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200" u="none" cap="none" strike="noStrike"/>
                        <a:t>ITSNATITCM</a:t>
                      </a:r>
                    </a:p>
                  </a:txBody>
                  <a:tcPr marT="0" marB="0" marR="0" marL="0" anchor="ctr">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NITIP</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ITS National IT 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1927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NITNI</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ITS National IT Non-IPAC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rowSpan="2">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200" u="none" cap="none" strike="noStrike"/>
                        <a:t>ITSHSPD12</a:t>
                      </a:r>
                    </a:p>
                  </a:txBody>
                  <a:tcPr marT="0" marB="0" marR="0" marL="0" anchor="ctr">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HSPD12IP</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ITS HSPD-12 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HSPD12NI</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ITS HSPD-12 Non-IPAC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bl>
          </a:graphicData>
        </a:graphic>
      </p:graphicFrame>
      <p:graphicFrame>
        <p:nvGraphicFramePr>
          <p:cNvPr id="237" name="Shape 237"/>
          <p:cNvGraphicFramePr/>
          <p:nvPr/>
        </p:nvGraphicFramePr>
        <p:xfrm>
          <a:off x="4948967" y="2437224"/>
          <a:ext cx="3000000" cy="3000000"/>
        </p:xfrm>
        <a:graphic>
          <a:graphicData uri="http://schemas.openxmlformats.org/drawingml/2006/table">
            <a:tbl>
              <a:tblPr>
                <a:noFill/>
                <a:tableStyleId>{CA9E8725-588F-47F0-858C-208D554A1331}</a:tableStyleId>
              </a:tblPr>
              <a:tblGrid>
                <a:gridCol w="1327150"/>
                <a:gridCol w="665175"/>
                <a:gridCol w="1871675"/>
              </a:tblGrid>
              <a:tr h="225850">
                <a:tc>
                  <a:txBody>
                    <a:bodyPr>
                      <a:noAutofit/>
                    </a:bodyPr>
                    <a:lstStyle/>
                    <a:p>
                      <a:pPr indent="0" lvl="0" marL="0" marR="0" rtl="0" algn="l">
                        <a:spcBef>
                          <a:spcPts val="0"/>
                        </a:spcBef>
                        <a:buSzPct val="25000"/>
                        <a:buNone/>
                      </a:pPr>
                      <a:r>
                        <a:rPr b="1" baseline="0" i="0" lang="en-US" sz="1800" u="none" cap="none" strike="noStrike">
                          <a:solidFill>
                            <a:srgbClr val="000000"/>
                          </a:solidFill>
                          <a:latin typeface="Calibri"/>
                          <a:ea typeface="Calibri"/>
                          <a:cs typeface="Calibri"/>
                          <a:sym typeface="Calibri"/>
                        </a:rPr>
                        <a:t>Business Line</a:t>
                      </a:r>
                    </a:p>
                  </a:txBody>
                  <a:tcPr marT="9525" marB="0" marR="9525" marL="9525" anchor="b">
                    <a:lnR cap="flat" cmpd="sng" w="9525">
                      <a:solidFill>
                        <a:schemeClr val="dk1"/>
                      </a:solidFill>
                      <a:prstDash val="solid"/>
                      <a:round/>
                      <a:headEnd len="med" w="med" type="none"/>
                      <a:tailEnd len="med" w="med" type="none"/>
                    </a:lnR>
                    <a:solidFill>
                      <a:srgbClr val="44969F"/>
                    </a:solidFill>
                  </a:tcPr>
                </a:tc>
                <a:tc>
                  <a:txBody>
                    <a:bodyPr>
                      <a:noAutofit/>
                    </a:bodyPr>
                    <a:lstStyle/>
                    <a:p>
                      <a:pPr indent="0" lvl="0" marL="0" marR="0" rtl="0" algn="l">
                        <a:spcBef>
                          <a:spcPts val="0"/>
                        </a:spcBef>
                        <a:buSzPct val="25000"/>
                        <a:buNone/>
                      </a:pPr>
                      <a:r>
                        <a:rPr b="1" baseline="0" i="0" lang="en-US" sz="1800" u="none" cap="none" strike="noStrike">
                          <a:solidFill>
                            <a:srgbClr val="000000"/>
                          </a:solidFill>
                          <a:latin typeface="Calibri"/>
                          <a:ea typeface="Calibri"/>
                          <a:cs typeface="Calibri"/>
                          <a:sym typeface="Calibri"/>
                        </a:rPr>
                        <a:t>Code</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solidFill>
                      <a:srgbClr val="44969F"/>
                    </a:solidFill>
                  </a:tcPr>
                </a:tc>
                <a:tc>
                  <a:txBody>
                    <a:bodyPr>
                      <a:noAutofit/>
                    </a:bodyPr>
                    <a:lstStyle/>
                    <a:p>
                      <a:pPr indent="0" lvl="0" marL="0" marR="0" rtl="0" algn="l">
                        <a:spcBef>
                          <a:spcPts val="0"/>
                        </a:spcBef>
                        <a:buSzPct val="25000"/>
                        <a:buNone/>
                      </a:pPr>
                      <a:r>
                        <a:rPr b="1" baseline="0" lang="en-US" sz="1800" u="none" cap="none" strike="noStrike">
                          <a:latin typeface="Calibri"/>
                          <a:ea typeface="Calibri"/>
                          <a:cs typeface="Calibri"/>
                          <a:sym typeface="Calibri"/>
                        </a:rPr>
                        <a:t>Uses</a:t>
                      </a:r>
                    </a:p>
                  </a:txBody>
                  <a:tcPr marT="9525" marB="0" marR="9525" marL="9525" anchor="b">
                    <a:lnL cap="flat" cmpd="sng" w="9525">
                      <a:solidFill>
                        <a:schemeClr val="dk1"/>
                      </a:solidFill>
                      <a:prstDash val="solid"/>
                      <a:round/>
                      <a:headEnd len="med" w="med" type="none"/>
                      <a:tailEnd len="med" w="med" type="none"/>
                    </a:lnL>
                    <a:solidFill>
                      <a:srgbClr val="44969F"/>
                    </a:solidFill>
                  </a:tcPr>
                </a:tc>
              </a:tr>
              <a:tr h="225850">
                <a:tc>
                  <a:txBody>
                    <a:bodyPr>
                      <a:noAutofit/>
                    </a:bodyPr>
                    <a:lstStyle/>
                    <a:p>
                      <a:pPr indent="0" lvl="0" marL="0" marR="0" rtl="0" algn="ctr">
                        <a:spcBef>
                          <a:spcPts val="0"/>
                        </a:spcBef>
                        <a:buSzPct val="25000"/>
                        <a:buNone/>
                      </a:pPr>
                      <a:r>
                        <a:rPr baseline="0" lang="en-US" sz="1200" u="none" cap="none" strike="noStrike"/>
                        <a:t>OUTLEASE</a:t>
                      </a:r>
                    </a:p>
                  </a:txBody>
                  <a:tcPr marT="0" marB="0" marR="0" marL="0" anchor="ctr">
                    <a:lnR cap="flat" cmpd="sng" w="9525">
                      <a:solidFill>
                        <a:schemeClr val="dk1"/>
                      </a:solidFill>
                      <a:prstDash val="solid"/>
                      <a:round/>
                      <a:headEnd len="med" w="med" type="none"/>
                      <a:tailEnd len="med" w="med" type="none"/>
                    </a:lnR>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OUTLS</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Outlease</a:t>
                      </a:r>
                    </a:p>
                  </a:txBody>
                  <a:tcPr marT="9525" marB="0" marR="9525" marL="9525" anchor="b">
                    <a:lnL cap="flat" cmpd="sng" w="9525">
                      <a:solidFill>
                        <a:schemeClr val="dk1"/>
                      </a:solidFill>
                      <a:prstDash val="solid"/>
                      <a:round/>
                      <a:headEnd len="med" w="med" type="none"/>
                      <a:tailEnd len="med" w="med" type="none"/>
                    </a:lnL>
                    <a:lnB cap="flat" cmpd="sng" w="9525">
                      <a:solidFill>
                        <a:schemeClr val="dk1"/>
                      </a:solidFill>
                      <a:prstDash val="solid"/>
                      <a:round/>
                      <a:headEnd len="med" w="med" type="none"/>
                      <a:tailEnd len="med" w="med" type="none"/>
                    </a:lnB>
                    <a:solidFill>
                      <a:schemeClr val="accent5"/>
                    </a:solidFill>
                  </a:tcPr>
                </a:tc>
              </a:tr>
              <a:tr h="225850">
                <a:tc rowSpan="2">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200" u="none" cap="none" strike="noStrike">
                          <a:latin typeface="Arial"/>
                          <a:ea typeface="Arial"/>
                          <a:cs typeface="Arial"/>
                          <a:sym typeface="Arial"/>
                        </a:rPr>
                        <a:t>EXTERNAL SERVICES</a:t>
                      </a:r>
                    </a:p>
                    <a:p>
                      <a:pPr indent="0" lvl="0" marL="0" marR="0" rtl="0" algn="ctr">
                        <a:spcBef>
                          <a:spcPts val="0"/>
                        </a:spcBef>
                        <a:buNone/>
                      </a:pPr>
                      <a:r>
                        <a:t/>
                      </a:r>
                      <a:endParaRPr baseline="0" sz="1200" u="none" cap="none" strike="noStrike">
                        <a:latin typeface="Arial"/>
                        <a:ea typeface="Arial"/>
                        <a:cs typeface="Arial"/>
                        <a:sym typeface="Arial"/>
                      </a:endParaRPr>
                    </a:p>
                  </a:txBody>
                  <a:tcPr marT="0" marB="0" marR="0" marL="0" anchor="ctr">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EXTSERVI</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External Services MBP 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EXTSERVNI</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External Services MBP Non-IPAC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rowSpan="2">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R6 MANUAL</a:t>
                      </a:r>
                    </a:p>
                  </a:txBody>
                  <a:tcPr marT="0" marB="0" marR="0" marL="0" anchor="ctr">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MNLI</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Manual BP 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MNLNI</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Manual BP Non-IPAC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rowSpan="2">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R7 MANUAL</a:t>
                      </a:r>
                    </a:p>
                  </a:txBody>
                  <a:tcPr marT="0" marB="0" marR="0" marL="0" anchor="ctr">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R7MANLNI</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7 Manual BP  Non-IPAC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R7MANLI</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7 Manual BP IPAC</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bl>
          </a:graphicData>
        </a:graphic>
      </p:graphicFrame>
      <p:sp>
        <p:nvSpPr>
          <p:cNvPr id="238" name="Shape 23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9" name="Shape 1039"/>
        <p:cNvGrpSpPr/>
        <p:nvPr/>
      </p:nvGrpSpPr>
      <p:grpSpPr>
        <a:xfrm>
          <a:off x="0" y="0"/>
          <a:ext cx="0" cy="0"/>
          <a:chOff x="0" y="0"/>
          <a:chExt cx="0" cy="0"/>
        </a:xfrm>
      </p:grpSpPr>
      <p:sp>
        <p:nvSpPr>
          <p:cNvPr id="1040" name="Shape 1040"/>
          <p:cNvSpPr txBox="1"/>
          <p:nvPr>
            <p:ph type="title"/>
          </p:nvPr>
        </p:nvSpPr>
        <p:spPr>
          <a:xfrm>
            <a:off x="455612" y="331787"/>
            <a:ext cx="857609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Promissory Note Process – Amortization Schedule</a:t>
            </a:r>
          </a:p>
        </p:txBody>
      </p:sp>
      <p:sp>
        <p:nvSpPr>
          <p:cNvPr id="1041" name="Shape 1041"/>
          <p:cNvSpPr txBox="1"/>
          <p:nvPr>
            <p:ph idx="1" type="body"/>
          </p:nvPr>
        </p:nvSpPr>
        <p:spPr>
          <a:xfrm>
            <a:off x="380541" y="1168337"/>
            <a:ext cx="4191457" cy="5548131"/>
          </a:xfrm>
          <a:prstGeom prst="rect">
            <a:avLst/>
          </a:prstGeom>
          <a:noFill/>
          <a:ln>
            <a:noFill/>
          </a:ln>
        </p:spPr>
        <p:txBody>
          <a:bodyPr anchorCtr="0" anchor="t" bIns="45700" lIns="91425" rIns="91425" tIns="45700">
            <a:noAutofit/>
          </a:bodyPr>
          <a:lstStyle/>
          <a:p>
            <a:pPr indent="-171450" lvl="0" marL="171450" marR="0" rtl="0" algn="l">
              <a:lnSpc>
                <a:spcPct val="100000"/>
              </a:lnSpc>
              <a:spcBef>
                <a:spcPts val="0"/>
              </a:spcBef>
              <a:spcAft>
                <a:spcPts val="0"/>
              </a:spcAft>
              <a:buClr>
                <a:srgbClr val="C00000"/>
              </a:buClr>
              <a:buSzPct val="75000"/>
              <a:buFont typeface="Arial"/>
              <a:buChar char="•"/>
            </a:pPr>
            <a:r>
              <a:rPr b="1" baseline="0" i="0" lang="en-US" sz="1800" u="none" cap="none" strike="noStrike">
                <a:solidFill>
                  <a:srgbClr val="363534"/>
                </a:solidFill>
                <a:latin typeface="Arial"/>
                <a:ea typeface="Arial"/>
                <a:cs typeface="Arial"/>
                <a:sym typeface="Arial"/>
              </a:rPr>
              <a:t>Steps to create a new Amortization Schedule:</a:t>
            </a:r>
          </a:p>
          <a:p>
            <a:pPr indent="-457200" lvl="1" marL="914400" marR="0" rtl="0" algn="l">
              <a:lnSpc>
                <a:spcPct val="100000"/>
              </a:lnSpc>
              <a:spcBef>
                <a:spcPts val="1200"/>
              </a:spcBef>
              <a:spcAft>
                <a:spcPts val="0"/>
              </a:spcAft>
              <a:buClr>
                <a:srgbClr val="C00000"/>
              </a:buClr>
              <a:buSzPct val="75000"/>
              <a:buFont typeface="Arial"/>
              <a:buAutoNum type="arabicPeriod" startAt="4"/>
            </a:pPr>
            <a:r>
              <a:rPr b="0" baseline="0" i="0" lang="en-US" sz="1600" u="none" cap="none" strike="noStrike">
                <a:solidFill>
                  <a:srgbClr val="363534"/>
                </a:solidFill>
                <a:latin typeface="Arial"/>
                <a:ea typeface="Arial"/>
                <a:cs typeface="Arial"/>
                <a:sym typeface="Arial"/>
              </a:rPr>
              <a:t>Navigate to the </a:t>
            </a:r>
            <a:r>
              <a:rPr b="0" baseline="0" i="0" lang="en-US" sz="1600" u="sng" cap="none" strike="noStrike">
                <a:solidFill>
                  <a:srgbClr val="363534"/>
                </a:solidFill>
                <a:latin typeface="Arial"/>
                <a:ea typeface="Arial"/>
                <a:cs typeface="Arial"/>
                <a:sym typeface="Arial"/>
              </a:rPr>
              <a:t>Amortization Schedule Versions</a:t>
            </a:r>
            <a:r>
              <a:rPr b="0" baseline="0" i="0" lang="en-US" sz="1600" u="none" cap="none" strike="noStrike">
                <a:solidFill>
                  <a:srgbClr val="363534"/>
                </a:solidFill>
                <a:latin typeface="Arial"/>
                <a:ea typeface="Arial"/>
                <a:cs typeface="Arial"/>
                <a:sym typeface="Arial"/>
              </a:rPr>
              <a:t> page and click </a:t>
            </a:r>
            <a:r>
              <a:rPr b="1" baseline="0" i="0" lang="en-US" sz="1600" u="none" cap="none" strike="noStrike">
                <a:solidFill>
                  <a:srgbClr val="363534"/>
                </a:solidFill>
                <a:latin typeface="Arial"/>
                <a:ea typeface="Arial"/>
                <a:cs typeface="Arial"/>
                <a:sym typeface="Arial"/>
              </a:rPr>
              <a:t>Add</a:t>
            </a:r>
          </a:p>
          <a:p>
            <a:pPr indent="-457200" lvl="1" marL="914400" marR="0" rtl="0" algn="l">
              <a:lnSpc>
                <a:spcPct val="100000"/>
              </a:lnSpc>
              <a:spcBef>
                <a:spcPts val="1200"/>
              </a:spcBef>
              <a:spcAft>
                <a:spcPts val="0"/>
              </a:spcAft>
              <a:buClr>
                <a:srgbClr val="C00000"/>
              </a:buClr>
              <a:buSzPct val="75000"/>
              <a:buFont typeface="Arial"/>
              <a:buAutoNum type="arabicPeriod" startAt="4"/>
            </a:pPr>
            <a:r>
              <a:rPr b="0" baseline="0" i="0" lang="en-US" sz="1600" u="none" cap="none" strike="noStrike">
                <a:solidFill>
                  <a:srgbClr val="363534"/>
                </a:solidFill>
                <a:latin typeface="Arial"/>
                <a:ea typeface="Arial"/>
                <a:cs typeface="Arial"/>
                <a:sym typeface="Arial"/>
              </a:rPr>
              <a:t>Enter the following:</a:t>
            </a:r>
          </a:p>
          <a:p>
            <a:pPr indent="-182880" lvl="2" marL="1097280" marR="0" rtl="0" algn="l">
              <a:lnSpc>
                <a:spcPct val="100000"/>
              </a:lnSpc>
              <a:spcBef>
                <a:spcPts val="900"/>
              </a:spcBef>
              <a:spcAft>
                <a:spcPts val="0"/>
              </a:spcAft>
              <a:buClr>
                <a:srgbClr val="C00000"/>
              </a:buClr>
              <a:buSzPct val="75000"/>
              <a:buFont typeface="Noto Sans Symbols"/>
              <a:buChar char="•"/>
            </a:pPr>
            <a:r>
              <a:rPr b="1" baseline="0" i="0" lang="en-US" sz="1600" u="none" cap="none" strike="noStrike">
                <a:solidFill>
                  <a:srgbClr val="363534"/>
                </a:solidFill>
                <a:latin typeface="Arial"/>
                <a:ea typeface="Arial"/>
                <a:cs typeface="Arial"/>
                <a:sym typeface="Arial"/>
              </a:rPr>
              <a:t>Effective Dates </a:t>
            </a:r>
            <a:r>
              <a:rPr b="0" baseline="0" i="0" lang="en-US" sz="1600" u="none" cap="none" strike="noStrike">
                <a:solidFill>
                  <a:srgbClr val="363534"/>
                </a:solidFill>
                <a:latin typeface="Arial"/>
                <a:ea typeface="Arial"/>
                <a:cs typeface="Arial"/>
                <a:sym typeface="Arial"/>
              </a:rPr>
              <a:t>= Date range over which the payment schedule will be active</a:t>
            </a:r>
          </a:p>
          <a:p>
            <a:pPr indent="-182880" lvl="2" marL="1097280" marR="0" rtl="0" algn="l">
              <a:lnSpc>
                <a:spcPct val="100000"/>
              </a:lnSpc>
              <a:spcBef>
                <a:spcPts val="600"/>
              </a:spcBef>
              <a:spcAft>
                <a:spcPts val="0"/>
              </a:spcAft>
              <a:buClr>
                <a:srgbClr val="C00000"/>
              </a:buClr>
              <a:buSzPct val="75000"/>
              <a:buFont typeface="Noto Sans Symbols"/>
              <a:buChar char="•"/>
            </a:pPr>
            <a:r>
              <a:rPr b="1" baseline="0" i="0" lang="en-US" sz="1600" u="none" cap="none" strike="noStrike">
                <a:solidFill>
                  <a:srgbClr val="363534"/>
                </a:solidFill>
                <a:latin typeface="Arial"/>
                <a:ea typeface="Arial"/>
                <a:cs typeface="Arial"/>
                <a:sym typeface="Arial"/>
              </a:rPr>
              <a:t>Frequency of Payments</a:t>
            </a:r>
          </a:p>
          <a:p>
            <a:pPr indent="-182880" lvl="2" marL="1097280" marR="0" rtl="0" algn="l">
              <a:lnSpc>
                <a:spcPct val="100000"/>
              </a:lnSpc>
              <a:spcBef>
                <a:spcPts val="600"/>
              </a:spcBef>
              <a:spcAft>
                <a:spcPts val="0"/>
              </a:spcAft>
              <a:buClr>
                <a:srgbClr val="C00000"/>
              </a:buClr>
              <a:buSzPct val="75000"/>
              <a:buFont typeface="Noto Sans Symbols"/>
              <a:buChar char="•"/>
            </a:pPr>
            <a:r>
              <a:rPr b="1" baseline="0" i="0" lang="en-US" sz="1600" u="none" cap="none" strike="noStrike">
                <a:solidFill>
                  <a:srgbClr val="363534"/>
                </a:solidFill>
                <a:latin typeface="Arial"/>
                <a:ea typeface="Arial"/>
                <a:cs typeface="Arial"/>
                <a:sym typeface="Arial"/>
              </a:rPr>
              <a:t>Principal Amount </a:t>
            </a:r>
            <a:r>
              <a:rPr b="0" baseline="0" i="0" lang="en-US" sz="1600" u="none" cap="none" strike="noStrike">
                <a:solidFill>
                  <a:srgbClr val="363534"/>
                </a:solidFill>
                <a:latin typeface="Arial"/>
                <a:ea typeface="Arial"/>
                <a:cs typeface="Arial"/>
                <a:sym typeface="Arial"/>
              </a:rPr>
              <a:t>= Outstanding Debt Account amount</a:t>
            </a:r>
          </a:p>
          <a:p>
            <a:pPr indent="-182880" lvl="2" marL="1097280" marR="0" rtl="0" algn="l">
              <a:lnSpc>
                <a:spcPct val="100000"/>
              </a:lnSpc>
              <a:spcBef>
                <a:spcPts val="600"/>
              </a:spcBef>
              <a:spcAft>
                <a:spcPts val="0"/>
              </a:spcAft>
              <a:buClr>
                <a:srgbClr val="C00000"/>
              </a:buClr>
              <a:buSzPct val="75000"/>
              <a:buFont typeface="Noto Sans Symbols"/>
              <a:buChar char="•"/>
            </a:pPr>
            <a:r>
              <a:rPr b="1" baseline="0" i="0" lang="en-US" sz="1600" u="none" cap="none" strike="noStrike">
                <a:solidFill>
                  <a:srgbClr val="363534"/>
                </a:solidFill>
                <a:latin typeface="Arial"/>
                <a:ea typeface="Arial"/>
                <a:cs typeface="Arial"/>
                <a:sym typeface="Arial"/>
              </a:rPr>
              <a:t>Interest Rate</a:t>
            </a:r>
          </a:p>
          <a:p>
            <a:pPr indent="-182880" lvl="2" marL="1097280" marR="0" rtl="0" algn="l">
              <a:lnSpc>
                <a:spcPct val="100000"/>
              </a:lnSpc>
              <a:spcBef>
                <a:spcPts val="600"/>
              </a:spcBef>
              <a:spcAft>
                <a:spcPts val="0"/>
              </a:spcAft>
              <a:buClr>
                <a:srgbClr val="C00000"/>
              </a:buClr>
              <a:buSzPct val="75000"/>
              <a:buFont typeface="Noto Sans Symbols"/>
              <a:buChar char="•"/>
            </a:pPr>
            <a:r>
              <a:rPr b="1" baseline="0" i="0" lang="en-US" sz="1600" u="none" cap="none" strike="noStrike">
                <a:solidFill>
                  <a:srgbClr val="363534"/>
                </a:solidFill>
                <a:latin typeface="Arial"/>
                <a:ea typeface="Arial"/>
                <a:cs typeface="Arial"/>
                <a:sym typeface="Arial"/>
              </a:rPr>
              <a:t>Currency</a:t>
            </a:r>
            <a:r>
              <a:rPr b="0" baseline="0" i="0" lang="en-US" sz="1600" u="none" cap="none" strike="noStrike">
                <a:solidFill>
                  <a:srgbClr val="363534"/>
                </a:solidFill>
                <a:latin typeface="Arial"/>
                <a:ea typeface="Arial"/>
                <a:cs typeface="Arial"/>
                <a:sym typeface="Arial"/>
              </a:rPr>
              <a:t> = USD</a:t>
            </a:r>
          </a:p>
          <a:p>
            <a:pPr indent="-457200" lvl="1" marL="914400" marR="0" rtl="0" algn="l">
              <a:lnSpc>
                <a:spcPct val="100000"/>
              </a:lnSpc>
              <a:spcBef>
                <a:spcPts val="900"/>
              </a:spcBef>
              <a:spcAft>
                <a:spcPts val="0"/>
              </a:spcAft>
              <a:buClr>
                <a:srgbClr val="C00000"/>
              </a:buClr>
              <a:buSzPct val="75000"/>
              <a:buFont typeface="Arial"/>
              <a:buAutoNum type="arabicPeriod" startAt="4"/>
            </a:pPr>
            <a:r>
              <a:rPr b="0" baseline="0" i="0" lang="en-US" sz="1600" u="none" cap="none" strike="noStrike">
                <a:solidFill>
                  <a:srgbClr val="363534"/>
                </a:solidFill>
                <a:latin typeface="Arial"/>
                <a:ea typeface="Arial"/>
                <a:cs typeface="Arial"/>
                <a:sym typeface="Arial"/>
              </a:rPr>
              <a:t>Click the </a:t>
            </a:r>
            <a:r>
              <a:rPr b="1" baseline="0" i="0" lang="en-US" sz="1600" u="none" cap="none" strike="noStrike">
                <a:solidFill>
                  <a:srgbClr val="363534"/>
                </a:solidFill>
                <a:latin typeface="Arial"/>
                <a:ea typeface="Arial"/>
                <a:cs typeface="Arial"/>
                <a:sym typeface="Arial"/>
              </a:rPr>
              <a:t>Generate Payment Schedule </a:t>
            </a:r>
            <a:r>
              <a:rPr b="0" baseline="0" i="0" lang="en-US" sz="1600" u="none" cap="none" strike="noStrike">
                <a:solidFill>
                  <a:srgbClr val="363534"/>
                </a:solidFill>
                <a:latin typeface="Arial"/>
                <a:ea typeface="Arial"/>
                <a:cs typeface="Arial"/>
                <a:sym typeface="Arial"/>
              </a:rPr>
              <a:t>button</a:t>
            </a:r>
          </a:p>
          <a:p>
            <a:pPr indent="0" lvl="0" marL="0" marR="0" rtl="0" algn="l">
              <a:lnSpc>
                <a:spcPct val="80000"/>
              </a:lnSpc>
              <a:spcBef>
                <a:spcPts val="1200"/>
              </a:spcBef>
              <a:spcAft>
                <a:spcPts val="0"/>
              </a:spcAft>
              <a:buClr>
                <a:srgbClr val="E31937"/>
              </a:buClr>
              <a:buFont typeface="Noto Sans Symbols"/>
              <a:buNone/>
            </a:pPr>
            <a:r>
              <a:t/>
            </a:r>
            <a:endParaRPr b="0" baseline="0" i="0" sz="2200" u="none" cap="none" strike="noStrike">
              <a:solidFill>
                <a:srgbClr val="363534"/>
              </a:solidFill>
              <a:latin typeface="Arial"/>
              <a:ea typeface="Arial"/>
              <a:cs typeface="Arial"/>
              <a:sym typeface="Arial"/>
            </a:endParaRPr>
          </a:p>
          <a:p>
            <a:pPr indent="-66675" lvl="0" marL="171450" marR="0" rtl="0" algn="l">
              <a:lnSpc>
                <a:spcPct val="80000"/>
              </a:lnSpc>
              <a:spcBef>
                <a:spcPts val="6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200818" lvl="0" marL="231775" marR="0" rtl="0" algn="l">
              <a:lnSpc>
                <a:spcPct val="80000"/>
              </a:lnSpc>
              <a:spcBef>
                <a:spcPts val="130"/>
              </a:spcBef>
              <a:spcAft>
                <a:spcPts val="0"/>
              </a:spcAft>
              <a:buClr>
                <a:srgbClr val="AF242B"/>
              </a:buClr>
              <a:buFont typeface="Noto Sans Symbols"/>
              <a:buNone/>
            </a:pPr>
            <a:r>
              <a:t/>
            </a:r>
            <a:endParaRPr b="0" baseline="0" i="0" sz="650" u="none" cap="none" strike="noStrike">
              <a:solidFill>
                <a:schemeClr val="dk1"/>
              </a:solidFill>
              <a:latin typeface="Arial"/>
              <a:ea typeface="Arial"/>
              <a:cs typeface="Arial"/>
              <a:sym typeface="Arial"/>
            </a:endParaRPr>
          </a:p>
        </p:txBody>
      </p:sp>
      <p:sp>
        <p:nvSpPr>
          <p:cNvPr id="1042" name="Shape 104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043" name="Shape 1043"/>
          <p:cNvSpPr txBox="1"/>
          <p:nvPr/>
        </p:nvSpPr>
        <p:spPr>
          <a:xfrm>
            <a:off x="0" y="-157971"/>
            <a:ext cx="9144000" cy="920749"/>
          </a:xfrm>
          <a:prstGeom prst="rect">
            <a:avLst/>
          </a:prstGeom>
          <a:noFill/>
          <a:ln>
            <a:noFill/>
          </a:ln>
        </p:spPr>
        <p:txBody>
          <a:bodyPr anchorCtr="0" anchor="ctr" bIns="0" lIns="0" rIns="0" tIns="0">
            <a:noAutofit/>
          </a:bodyPr>
          <a:lstStyle/>
          <a:p>
            <a:pPr indent="0" lvl="0" marL="0" marR="0" rtl="0" algn="l">
              <a:spcBef>
                <a:spcPts val="0"/>
              </a:spcBef>
              <a:spcAft>
                <a:spcPts val="0"/>
              </a:spcAft>
              <a:buClr>
                <a:schemeClr val="dk2"/>
              </a:buClr>
              <a:buFont typeface="Arial"/>
              <a:buNone/>
            </a:pPr>
            <a:r>
              <a:t/>
            </a:r>
            <a:endParaRPr b="0" baseline="0" i="0" sz="3000" u="none" cap="none" strike="noStrike">
              <a:solidFill>
                <a:schemeClr val="dk2"/>
              </a:solidFill>
              <a:latin typeface="Arial"/>
              <a:ea typeface="Arial"/>
              <a:cs typeface="Arial"/>
              <a:sym typeface="Arial"/>
            </a:endParaRPr>
          </a:p>
        </p:txBody>
      </p:sp>
      <p:sp>
        <p:nvSpPr>
          <p:cNvPr id="1044" name="Shape 104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045" name="Shape 1045"/>
          <p:cNvSpPr/>
          <p:nvPr/>
        </p:nvSpPr>
        <p:spPr>
          <a:xfrm>
            <a:off x="7889357" y="6028660"/>
            <a:ext cx="1169581" cy="82934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2600" u="none" cap="none" strike="noStrike">
              <a:solidFill>
                <a:schemeClr val="dk1"/>
              </a:solidFill>
              <a:latin typeface="Arial"/>
              <a:ea typeface="Arial"/>
              <a:cs typeface="Arial"/>
              <a:sym typeface="Arial"/>
            </a:endParaRPr>
          </a:p>
        </p:txBody>
      </p:sp>
      <p:pic>
        <p:nvPicPr>
          <p:cNvPr id="1046" name="Shape 1046"/>
          <p:cNvPicPr preferRelativeResize="0"/>
          <p:nvPr/>
        </p:nvPicPr>
        <p:blipFill rotWithShape="1">
          <a:blip r:embed="rId3">
            <a:alphaModFix/>
          </a:blip>
          <a:srcRect b="0" l="0" r="0" t="0"/>
          <a:stretch/>
        </p:blipFill>
        <p:spPr>
          <a:xfrm>
            <a:off x="4495800" y="1676793"/>
            <a:ext cx="4563139" cy="873513"/>
          </a:xfrm>
          <a:prstGeom prst="rect">
            <a:avLst/>
          </a:prstGeom>
          <a:noFill/>
          <a:ln>
            <a:noFill/>
          </a:ln>
        </p:spPr>
      </p:pic>
      <p:pic>
        <p:nvPicPr>
          <p:cNvPr id="1047" name="Shape 1047"/>
          <p:cNvPicPr preferRelativeResize="0"/>
          <p:nvPr/>
        </p:nvPicPr>
        <p:blipFill rotWithShape="1">
          <a:blip r:embed="rId4">
            <a:alphaModFix/>
          </a:blip>
          <a:srcRect b="0" l="0" r="0" t="0"/>
          <a:stretch/>
        </p:blipFill>
        <p:spPr>
          <a:xfrm>
            <a:off x="4962857" y="2607457"/>
            <a:ext cx="3629024" cy="4215952"/>
          </a:xfrm>
          <a:prstGeom prst="rect">
            <a:avLst/>
          </a:prstGeom>
          <a:noFill/>
          <a:ln>
            <a:noFill/>
          </a:ln>
        </p:spPr>
      </p:pic>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2" name="Shape 1052"/>
        <p:cNvGrpSpPr/>
        <p:nvPr/>
      </p:nvGrpSpPr>
      <p:grpSpPr>
        <a:xfrm>
          <a:off x="0" y="0"/>
          <a:ext cx="0" cy="0"/>
          <a:chOff x="0" y="0"/>
          <a:chExt cx="0" cy="0"/>
        </a:xfrm>
      </p:grpSpPr>
      <p:sp>
        <p:nvSpPr>
          <p:cNvPr id="1053" name="Shape 1053"/>
          <p:cNvSpPr txBox="1"/>
          <p:nvPr>
            <p:ph type="title"/>
          </p:nvPr>
        </p:nvSpPr>
        <p:spPr>
          <a:xfrm>
            <a:off x="455612" y="331787"/>
            <a:ext cx="857609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Promissory Note Process – Amortization Schedule</a:t>
            </a:r>
          </a:p>
        </p:txBody>
      </p:sp>
      <p:sp>
        <p:nvSpPr>
          <p:cNvPr id="1054" name="Shape 1054"/>
          <p:cNvSpPr txBox="1"/>
          <p:nvPr>
            <p:ph idx="1" type="body"/>
          </p:nvPr>
        </p:nvSpPr>
        <p:spPr>
          <a:xfrm>
            <a:off x="557962" y="1212112"/>
            <a:ext cx="3812156" cy="2711302"/>
          </a:xfrm>
          <a:prstGeom prst="rect">
            <a:avLst/>
          </a:prstGeom>
          <a:noFill/>
          <a:ln>
            <a:noFill/>
          </a:ln>
        </p:spPr>
        <p:txBody>
          <a:bodyPr anchorCtr="0" anchor="t" bIns="45700" lIns="91425" rIns="91425" tIns="45700">
            <a:noAutofit/>
          </a:bodyPr>
          <a:lstStyle/>
          <a:p>
            <a:pPr indent="-171450" lvl="0" marL="171450" marR="0" rtl="0" algn="l">
              <a:lnSpc>
                <a:spcPct val="100000"/>
              </a:lnSpc>
              <a:spcBef>
                <a:spcPts val="0"/>
              </a:spcBef>
              <a:spcAft>
                <a:spcPts val="0"/>
              </a:spcAft>
              <a:buClr>
                <a:srgbClr val="C00000"/>
              </a:buClr>
              <a:buSzPct val="75000"/>
              <a:buFont typeface="Arial"/>
              <a:buChar char="•"/>
            </a:pPr>
            <a:r>
              <a:rPr b="1" baseline="0" i="0" lang="en-US" sz="1800" u="none" cap="none" strike="noStrike">
                <a:solidFill>
                  <a:srgbClr val="363534"/>
                </a:solidFill>
                <a:latin typeface="Arial"/>
                <a:ea typeface="Arial"/>
                <a:cs typeface="Arial"/>
                <a:sym typeface="Arial"/>
              </a:rPr>
              <a:t>Steps to create a new Amortization Schedule (cont.):</a:t>
            </a:r>
          </a:p>
          <a:p>
            <a:pPr indent="-457200" lvl="1" marL="914400" marR="0" rtl="0" algn="l">
              <a:lnSpc>
                <a:spcPct val="100000"/>
              </a:lnSpc>
              <a:spcBef>
                <a:spcPts val="1200"/>
              </a:spcBef>
              <a:spcAft>
                <a:spcPts val="0"/>
              </a:spcAft>
              <a:buClr>
                <a:srgbClr val="C00000"/>
              </a:buClr>
              <a:buSzPct val="75000"/>
              <a:buFont typeface="Arial"/>
              <a:buAutoNum type="arabicPeriod" startAt="7"/>
            </a:pPr>
            <a:r>
              <a:rPr b="0" baseline="0" i="0" lang="en-US" sz="1600" u="none" cap="none" strike="noStrike">
                <a:solidFill>
                  <a:srgbClr val="363534"/>
                </a:solidFill>
                <a:latin typeface="Arial"/>
                <a:ea typeface="Arial"/>
                <a:cs typeface="Arial"/>
                <a:sym typeface="Arial"/>
              </a:rPr>
              <a:t>The </a:t>
            </a:r>
            <a:r>
              <a:rPr b="1" baseline="0" i="0" lang="en-US" sz="1600" u="none" cap="none" strike="noStrike">
                <a:solidFill>
                  <a:srgbClr val="363534"/>
                </a:solidFill>
                <a:latin typeface="Arial"/>
                <a:ea typeface="Arial"/>
                <a:cs typeface="Arial"/>
                <a:sym typeface="Arial"/>
              </a:rPr>
              <a:t>Duration of Loan </a:t>
            </a:r>
            <a:r>
              <a:rPr b="0" baseline="0" i="0" lang="en-US" sz="1600" u="none" cap="none" strike="noStrike">
                <a:solidFill>
                  <a:srgbClr val="363534"/>
                </a:solidFill>
                <a:latin typeface="Arial"/>
                <a:ea typeface="Arial"/>
                <a:cs typeface="Arial"/>
                <a:sym typeface="Arial"/>
              </a:rPr>
              <a:t>is system-calculated based on the Effective Dates</a:t>
            </a:r>
          </a:p>
          <a:p>
            <a:pPr indent="-381000" lvl="1" marL="914400" marR="0" rtl="0" algn="l">
              <a:lnSpc>
                <a:spcPct val="100000"/>
              </a:lnSpc>
              <a:spcBef>
                <a:spcPts val="1200"/>
              </a:spcBef>
              <a:spcAft>
                <a:spcPts val="0"/>
              </a:spcAft>
              <a:buClr>
                <a:srgbClr val="C00000"/>
              </a:buClr>
              <a:buFont typeface="Arial"/>
              <a:buNone/>
            </a:pPr>
            <a:r>
              <a:t/>
            </a:r>
            <a:endParaRPr b="0" baseline="0" i="0" sz="1600" u="none" cap="none" strike="noStrike">
              <a:solidFill>
                <a:srgbClr val="363534"/>
              </a:solidFill>
              <a:latin typeface="Arial"/>
              <a:ea typeface="Arial"/>
              <a:cs typeface="Arial"/>
              <a:sym typeface="Arial"/>
            </a:endParaRPr>
          </a:p>
          <a:p>
            <a:pPr indent="-381000" lvl="1" marL="914400" marR="0" rtl="0" algn="l">
              <a:lnSpc>
                <a:spcPct val="100000"/>
              </a:lnSpc>
              <a:spcBef>
                <a:spcPts val="1200"/>
              </a:spcBef>
              <a:spcAft>
                <a:spcPts val="0"/>
              </a:spcAft>
              <a:buClr>
                <a:srgbClr val="C00000"/>
              </a:buClr>
              <a:buFont typeface="Arial"/>
              <a:buNone/>
            </a:pPr>
            <a:r>
              <a:t/>
            </a:r>
            <a:endParaRPr b="0" baseline="0" i="0" sz="1600" u="none" cap="none" strike="noStrike">
              <a:solidFill>
                <a:srgbClr val="363534"/>
              </a:solidFill>
              <a:latin typeface="Arial"/>
              <a:ea typeface="Arial"/>
              <a:cs typeface="Arial"/>
              <a:sym typeface="Arial"/>
            </a:endParaRPr>
          </a:p>
          <a:p>
            <a:pPr indent="-381000" lvl="1" marL="914400" marR="0" rtl="0" algn="l">
              <a:lnSpc>
                <a:spcPct val="100000"/>
              </a:lnSpc>
              <a:spcBef>
                <a:spcPts val="1200"/>
              </a:spcBef>
              <a:spcAft>
                <a:spcPts val="0"/>
              </a:spcAft>
              <a:buClr>
                <a:srgbClr val="C00000"/>
              </a:buClr>
              <a:buFont typeface="Arial"/>
              <a:buNone/>
            </a:pPr>
            <a:r>
              <a:t/>
            </a:r>
            <a:endParaRPr b="0" baseline="0" i="0" sz="1600" u="none" cap="none" strike="noStrike">
              <a:solidFill>
                <a:srgbClr val="363534"/>
              </a:solidFill>
              <a:latin typeface="Arial"/>
              <a:ea typeface="Arial"/>
              <a:cs typeface="Arial"/>
              <a:sym typeface="Arial"/>
            </a:endParaRPr>
          </a:p>
          <a:p>
            <a:pPr indent="-381000" lvl="1" marL="914400" marR="0" rtl="0" algn="l">
              <a:lnSpc>
                <a:spcPct val="100000"/>
              </a:lnSpc>
              <a:spcBef>
                <a:spcPts val="1200"/>
              </a:spcBef>
              <a:spcAft>
                <a:spcPts val="0"/>
              </a:spcAft>
              <a:buClr>
                <a:srgbClr val="C00000"/>
              </a:buClr>
              <a:buFont typeface="Arial"/>
              <a:buNone/>
            </a:pPr>
            <a:r>
              <a:t/>
            </a:r>
            <a:endParaRPr b="0" baseline="0" i="0" sz="1600" u="none" cap="none" strike="noStrike">
              <a:solidFill>
                <a:srgbClr val="363534"/>
              </a:solidFill>
              <a:latin typeface="Arial"/>
              <a:ea typeface="Arial"/>
              <a:cs typeface="Arial"/>
              <a:sym typeface="Arial"/>
            </a:endParaRPr>
          </a:p>
          <a:p>
            <a:pPr indent="-457200" lvl="1" marL="914400" marR="0" rtl="0" algn="l">
              <a:lnSpc>
                <a:spcPct val="100000"/>
              </a:lnSpc>
              <a:spcBef>
                <a:spcPts val="1200"/>
              </a:spcBef>
              <a:spcAft>
                <a:spcPts val="0"/>
              </a:spcAft>
              <a:buClr>
                <a:srgbClr val="C00000"/>
              </a:buClr>
              <a:buSzPct val="75000"/>
              <a:buFont typeface="Arial"/>
              <a:buAutoNum type="arabicPeriod" startAt="7"/>
            </a:pPr>
            <a:r>
              <a:rPr b="0" baseline="0" i="0" lang="en-US" sz="1600" u="none" cap="none" strike="noStrike">
                <a:solidFill>
                  <a:srgbClr val="363534"/>
                </a:solidFill>
                <a:latin typeface="Arial"/>
                <a:ea typeface="Arial"/>
                <a:cs typeface="Arial"/>
                <a:sym typeface="Arial"/>
              </a:rPr>
              <a:t>Navigate to the </a:t>
            </a:r>
            <a:r>
              <a:rPr b="1" baseline="0" i="0" lang="en-US" sz="1600" u="none" cap="none" strike="noStrike">
                <a:solidFill>
                  <a:srgbClr val="363534"/>
                </a:solidFill>
                <a:latin typeface="Arial"/>
                <a:ea typeface="Arial"/>
                <a:cs typeface="Arial"/>
                <a:sym typeface="Arial"/>
              </a:rPr>
              <a:t>Amortization Payment Schedules </a:t>
            </a:r>
            <a:r>
              <a:rPr b="0" baseline="0" i="0" lang="en-US" sz="1600" u="none" cap="none" strike="noStrike">
                <a:solidFill>
                  <a:srgbClr val="363534"/>
                </a:solidFill>
                <a:latin typeface="Arial"/>
                <a:ea typeface="Arial"/>
                <a:cs typeface="Arial"/>
                <a:sym typeface="Arial"/>
              </a:rPr>
              <a:t>tab</a:t>
            </a:r>
          </a:p>
          <a:p>
            <a:pPr indent="-457200" lvl="1" marL="914400" marR="0" rtl="0" algn="l">
              <a:lnSpc>
                <a:spcPct val="100000"/>
              </a:lnSpc>
              <a:spcBef>
                <a:spcPts val="1200"/>
              </a:spcBef>
              <a:spcAft>
                <a:spcPts val="0"/>
              </a:spcAft>
              <a:buClr>
                <a:srgbClr val="C00000"/>
              </a:buClr>
              <a:buSzPct val="75000"/>
              <a:buFont typeface="Arial"/>
              <a:buAutoNum type="arabicPeriod" startAt="7"/>
            </a:pPr>
            <a:r>
              <a:rPr b="0" baseline="0" i="0" lang="en-US" sz="1600" u="none" cap="none" strike="noStrike">
                <a:solidFill>
                  <a:srgbClr val="363534"/>
                </a:solidFill>
                <a:latin typeface="Arial"/>
                <a:ea typeface="Arial"/>
                <a:cs typeface="Arial"/>
                <a:sym typeface="Arial"/>
              </a:rPr>
              <a:t>Review the payment schedule for accuracy</a:t>
            </a:r>
          </a:p>
          <a:p>
            <a:pPr indent="-457200" lvl="1" marL="914400" marR="0" rtl="0" algn="l">
              <a:lnSpc>
                <a:spcPct val="100000"/>
              </a:lnSpc>
              <a:spcBef>
                <a:spcPts val="1200"/>
              </a:spcBef>
              <a:spcAft>
                <a:spcPts val="0"/>
              </a:spcAft>
              <a:buClr>
                <a:srgbClr val="C00000"/>
              </a:buClr>
              <a:buSzPct val="75000"/>
              <a:buFont typeface="Arial"/>
              <a:buAutoNum type="arabicPeriod" startAt="7"/>
            </a:pPr>
            <a:r>
              <a:rPr b="0" baseline="0" i="0" lang="en-US" sz="1600" u="none" cap="none" strike="noStrike">
                <a:solidFill>
                  <a:srgbClr val="363534"/>
                </a:solidFill>
                <a:latin typeface="Arial"/>
                <a:ea typeface="Arial"/>
                <a:cs typeface="Arial"/>
                <a:sym typeface="Arial"/>
              </a:rPr>
              <a:t>Click </a:t>
            </a:r>
            <a:r>
              <a:rPr b="1" baseline="0" i="0" lang="en-US" sz="1600" u="none" cap="none" strike="noStrike">
                <a:solidFill>
                  <a:srgbClr val="363534"/>
                </a:solidFill>
                <a:latin typeface="Arial"/>
                <a:ea typeface="Arial"/>
                <a:cs typeface="Arial"/>
                <a:sym typeface="Arial"/>
              </a:rPr>
              <a:t>Save</a:t>
            </a:r>
          </a:p>
          <a:p>
            <a:pPr indent="-66675" lvl="0" marL="171450" marR="0" rtl="0" algn="l">
              <a:lnSpc>
                <a:spcPct val="80000"/>
              </a:lnSpc>
              <a:spcBef>
                <a:spcPts val="12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66675" lvl="0" marL="171450" marR="0" rtl="0" algn="l">
              <a:lnSpc>
                <a:spcPct val="80000"/>
              </a:lnSpc>
              <a:spcBef>
                <a:spcPts val="6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66675" lvl="0" marL="171450" marR="0" rtl="0" algn="l">
              <a:lnSpc>
                <a:spcPct val="80000"/>
              </a:lnSpc>
              <a:spcBef>
                <a:spcPts val="600"/>
              </a:spcBef>
              <a:spcAft>
                <a:spcPts val="0"/>
              </a:spcAft>
              <a:buClr>
                <a:srgbClr val="E31937"/>
              </a:buClr>
              <a:buFont typeface="Arial"/>
              <a:buNone/>
            </a:pPr>
            <a:r>
              <a:t/>
            </a:r>
            <a:endParaRPr b="0" baseline="0" i="0" sz="2200" u="none" cap="none" strike="noStrike">
              <a:solidFill>
                <a:srgbClr val="363534"/>
              </a:solidFill>
              <a:latin typeface="Arial"/>
              <a:ea typeface="Arial"/>
              <a:cs typeface="Arial"/>
              <a:sym typeface="Arial"/>
            </a:endParaRPr>
          </a:p>
          <a:p>
            <a:pPr indent="-200818" lvl="0" marL="231775" marR="0" rtl="0" algn="l">
              <a:lnSpc>
                <a:spcPct val="80000"/>
              </a:lnSpc>
              <a:spcBef>
                <a:spcPts val="130"/>
              </a:spcBef>
              <a:spcAft>
                <a:spcPts val="0"/>
              </a:spcAft>
              <a:buClr>
                <a:srgbClr val="AF242B"/>
              </a:buClr>
              <a:buFont typeface="Noto Sans Symbols"/>
              <a:buNone/>
            </a:pPr>
            <a:r>
              <a:t/>
            </a:r>
            <a:endParaRPr b="0" baseline="0" i="0" sz="650" u="none" cap="none" strike="noStrike">
              <a:solidFill>
                <a:schemeClr val="dk1"/>
              </a:solidFill>
              <a:latin typeface="Arial"/>
              <a:ea typeface="Arial"/>
              <a:cs typeface="Arial"/>
              <a:sym typeface="Arial"/>
            </a:endParaRPr>
          </a:p>
        </p:txBody>
      </p:sp>
      <p:sp>
        <p:nvSpPr>
          <p:cNvPr id="1055" name="Shape 105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056" name="Shape 1056"/>
          <p:cNvSpPr txBox="1"/>
          <p:nvPr/>
        </p:nvSpPr>
        <p:spPr>
          <a:xfrm>
            <a:off x="0" y="-157971"/>
            <a:ext cx="9144000" cy="920749"/>
          </a:xfrm>
          <a:prstGeom prst="rect">
            <a:avLst/>
          </a:prstGeom>
          <a:noFill/>
          <a:ln>
            <a:noFill/>
          </a:ln>
        </p:spPr>
        <p:txBody>
          <a:bodyPr anchorCtr="0" anchor="ctr" bIns="0" lIns="0" rIns="0" tIns="0">
            <a:noAutofit/>
          </a:bodyPr>
          <a:lstStyle/>
          <a:p>
            <a:pPr indent="0" lvl="0" marL="0" marR="0" rtl="0" algn="l">
              <a:spcBef>
                <a:spcPts val="0"/>
              </a:spcBef>
              <a:spcAft>
                <a:spcPts val="0"/>
              </a:spcAft>
              <a:buClr>
                <a:schemeClr val="dk2"/>
              </a:buClr>
              <a:buFont typeface="Arial"/>
              <a:buNone/>
            </a:pPr>
            <a:r>
              <a:t/>
            </a:r>
            <a:endParaRPr b="0" baseline="0" i="0" sz="3000" u="none" cap="none" strike="noStrike">
              <a:solidFill>
                <a:schemeClr val="dk2"/>
              </a:solidFill>
              <a:latin typeface="Arial"/>
              <a:ea typeface="Arial"/>
              <a:cs typeface="Arial"/>
              <a:sym typeface="Arial"/>
            </a:endParaRPr>
          </a:p>
        </p:txBody>
      </p:sp>
      <p:sp>
        <p:nvSpPr>
          <p:cNvPr id="1057" name="Shape 105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058" name="Shape 1058"/>
          <p:cNvSpPr/>
          <p:nvPr/>
        </p:nvSpPr>
        <p:spPr>
          <a:xfrm>
            <a:off x="7889357" y="6028660"/>
            <a:ext cx="1169581" cy="82934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2600" u="none" cap="none" strike="noStrike">
              <a:solidFill>
                <a:schemeClr val="dk1"/>
              </a:solidFill>
              <a:latin typeface="Arial"/>
              <a:ea typeface="Arial"/>
              <a:cs typeface="Arial"/>
              <a:sym typeface="Arial"/>
            </a:endParaRPr>
          </a:p>
        </p:txBody>
      </p:sp>
      <p:pic>
        <p:nvPicPr>
          <p:cNvPr id="1059" name="Shape 1059"/>
          <p:cNvPicPr preferRelativeResize="0"/>
          <p:nvPr/>
        </p:nvPicPr>
        <p:blipFill rotWithShape="1">
          <a:blip r:embed="rId3">
            <a:alphaModFix/>
          </a:blip>
          <a:srcRect b="0" l="0" r="0" t="0"/>
          <a:stretch/>
        </p:blipFill>
        <p:spPr>
          <a:xfrm>
            <a:off x="4305300" y="3472560"/>
            <a:ext cx="4753640" cy="3183560"/>
          </a:xfrm>
          <a:prstGeom prst="rect">
            <a:avLst/>
          </a:prstGeom>
          <a:noFill/>
          <a:ln>
            <a:noFill/>
          </a:ln>
        </p:spPr>
      </p:pic>
      <p:pic>
        <p:nvPicPr>
          <p:cNvPr id="1060" name="Shape 1060"/>
          <p:cNvPicPr preferRelativeResize="0"/>
          <p:nvPr/>
        </p:nvPicPr>
        <p:blipFill rotWithShape="1">
          <a:blip r:embed="rId4">
            <a:alphaModFix/>
          </a:blip>
          <a:srcRect b="0" l="0" r="0" t="0"/>
          <a:stretch/>
        </p:blipFill>
        <p:spPr>
          <a:xfrm>
            <a:off x="4845123" y="1809750"/>
            <a:ext cx="3590924" cy="990599"/>
          </a:xfrm>
          <a:prstGeom prst="rect">
            <a:avLst/>
          </a:prstGeom>
          <a:noFill/>
          <a:ln>
            <a:noFill/>
          </a:ln>
        </p:spPr>
      </p:pic>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5" name="Shape 1065"/>
        <p:cNvGrpSpPr/>
        <p:nvPr/>
      </p:nvGrpSpPr>
      <p:grpSpPr>
        <a:xfrm>
          <a:off x="0" y="0"/>
          <a:ext cx="0" cy="0"/>
          <a:chOff x="0" y="0"/>
          <a:chExt cx="0" cy="0"/>
        </a:xfrm>
      </p:grpSpPr>
      <p:sp>
        <p:nvSpPr>
          <p:cNvPr id="1066" name="Shape 1066"/>
          <p:cNvSpPr txBox="1"/>
          <p:nvPr>
            <p:ph idx="1" type="body"/>
          </p:nvPr>
        </p:nvSpPr>
        <p:spPr>
          <a:xfrm>
            <a:off x="606462" y="2764465"/>
            <a:ext cx="8229600" cy="2009553"/>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5:</a:t>
            </a:r>
          </a:p>
          <a:p>
            <a:pPr indent="-231775" lvl="0" marL="231775"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Allowance For Loss Reference Table</a:t>
            </a:r>
          </a:p>
        </p:txBody>
      </p:sp>
      <p:sp>
        <p:nvSpPr>
          <p:cNvPr id="1067" name="Shape 106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068" name="Shape 106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2" name="Shape 1072"/>
        <p:cNvGrpSpPr/>
        <p:nvPr/>
      </p:nvGrpSpPr>
      <p:grpSpPr>
        <a:xfrm>
          <a:off x="0" y="0"/>
          <a:ext cx="0" cy="0"/>
          <a:chOff x="0" y="0"/>
          <a:chExt cx="0" cy="0"/>
        </a:xfrm>
      </p:grpSpPr>
      <p:sp>
        <p:nvSpPr>
          <p:cNvPr id="1073" name="Shape 1073"/>
          <p:cNvSpPr/>
          <p:nvPr/>
        </p:nvSpPr>
        <p:spPr>
          <a:xfrm>
            <a:off x="404155" y="2629077"/>
            <a:ext cx="8761228" cy="876122"/>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074" name="Shape 1074"/>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1075" name="Shape 1075"/>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Segment 1: Pegasys General BAAR Reference Tables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2: Detail Billing Record Reference Table </a:t>
            </a:r>
            <a:r>
              <a:rPr b="0" baseline="0" i="0" lang="en-US" sz="16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3: Referral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4: Debt Account Reference Tables</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5: Allowance For Loss Reference Table	</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Allowance For Loss Selection Criteria </a:t>
            </a:r>
            <a:r>
              <a:rPr b="0" baseline="0" i="0" lang="en-US" sz="1600" u="none" cap="none" strike="noStrike">
                <a:solidFill>
                  <a:srgbClr val="404040"/>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6: VCSS Reference Table Management</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7: VCSS Security Authorization Framework &amp; Principal Management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8: VCSS System Settings Table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9: Online VCSS Vendor Registration Process			</a:t>
            </a:r>
          </a:p>
          <a:p>
            <a:pPr indent="-231775" lvl="0" marL="231775" marR="0" rtl="0" algn="l">
              <a:spcBef>
                <a:spcPts val="1200"/>
              </a:spcBef>
              <a:spcAft>
                <a:spcPts val="60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10: Online VCSS New User Access Process		</a:t>
            </a:r>
          </a:p>
        </p:txBody>
      </p:sp>
      <p:sp>
        <p:nvSpPr>
          <p:cNvPr id="1076" name="Shape 107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077" name="Shape 107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1" name="Shape 1081"/>
        <p:cNvGrpSpPr/>
        <p:nvPr/>
      </p:nvGrpSpPr>
      <p:grpSpPr>
        <a:xfrm>
          <a:off x="0" y="0"/>
          <a:ext cx="0" cy="0"/>
          <a:chOff x="0" y="0"/>
          <a:chExt cx="0" cy="0"/>
        </a:xfrm>
      </p:grpSpPr>
      <p:sp>
        <p:nvSpPr>
          <p:cNvPr id="1082" name="Shape 1082"/>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083" name="Shape 1083"/>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Allowance for Loss </a:t>
            </a:r>
          </a:p>
          <a:p>
            <a:pPr indent="0" lvl="0" marL="0"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Selection Criteria</a:t>
            </a:r>
          </a:p>
        </p:txBody>
      </p:sp>
      <p:sp>
        <p:nvSpPr>
          <p:cNvPr id="1084" name="Shape 1084"/>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085" name="Shape 1085"/>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0" name="Shape 1090"/>
        <p:cNvGrpSpPr/>
        <p:nvPr/>
      </p:nvGrpSpPr>
      <p:grpSpPr>
        <a:xfrm>
          <a:off x="0" y="0"/>
          <a:ext cx="0" cy="0"/>
          <a:chOff x="0" y="0"/>
          <a:chExt cx="0" cy="0"/>
        </a:xfrm>
      </p:grpSpPr>
      <p:sp>
        <p:nvSpPr>
          <p:cNvPr id="1091" name="Shape 109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092" name="Shape 1092"/>
          <p:cNvSpPr txBox="1"/>
          <p:nvPr>
            <p:ph type="title"/>
          </p:nvPr>
        </p:nvSpPr>
        <p:spPr>
          <a:xfrm>
            <a:off x="557212" y="285501"/>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3600" u="none" cap="none" strike="noStrike">
                <a:solidFill>
                  <a:schemeClr val="lt1"/>
                </a:solidFill>
                <a:latin typeface="Arial"/>
                <a:ea typeface="Arial"/>
                <a:cs typeface="Arial"/>
                <a:sym typeface="Arial"/>
              </a:rPr>
              <a:t>Allowance for Loss – Overview</a:t>
            </a:r>
          </a:p>
        </p:txBody>
      </p:sp>
      <p:sp>
        <p:nvSpPr>
          <p:cNvPr id="1093" name="Shape 1093"/>
          <p:cNvSpPr txBox="1"/>
          <p:nvPr/>
        </p:nvSpPr>
        <p:spPr>
          <a:xfrm>
            <a:off x="-85304" y="6581000"/>
            <a:ext cx="493775" cy="276998"/>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094" name="Shape 1094"/>
          <p:cNvSpPr txBox="1"/>
          <p:nvPr/>
        </p:nvSpPr>
        <p:spPr>
          <a:xfrm>
            <a:off x="408470" y="65671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095" name="Shape 1095"/>
          <p:cNvSpPr txBox="1"/>
          <p:nvPr>
            <p:ph idx="1" type="body"/>
          </p:nvPr>
        </p:nvSpPr>
        <p:spPr>
          <a:xfrm>
            <a:off x="457200" y="1346200"/>
            <a:ext cx="8686800" cy="4749799"/>
          </a:xfrm>
          <a:prstGeom prst="rect">
            <a:avLst/>
          </a:prstGeom>
          <a:noFill/>
          <a:ln>
            <a:noFill/>
          </a:ln>
        </p:spPr>
        <p:txBody>
          <a:bodyPr anchorCtr="0" anchor="ctr"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An </a:t>
            </a:r>
            <a:r>
              <a:rPr b="1" baseline="0" i="0" lang="en-US" sz="2000" u="none" cap="none" strike="noStrike">
                <a:solidFill>
                  <a:schemeClr val="dk1"/>
                </a:solidFill>
                <a:latin typeface="Arial"/>
                <a:ea typeface="Arial"/>
                <a:cs typeface="Arial"/>
                <a:sym typeface="Arial"/>
              </a:rPr>
              <a:t>allowance for estimated losses</a:t>
            </a:r>
            <a:r>
              <a:rPr b="0" baseline="0" i="0" lang="en-US" sz="2000" u="none" cap="none" strike="noStrike">
                <a:solidFill>
                  <a:schemeClr val="dk1"/>
                </a:solidFill>
                <a:latin typeface="Arial"/>
                <a:ea typeface="Arial"/>
                <a:cs typeface="Arial"/>
                <a:sym typeface="Arial"/>
              </a:rPr>
              <a:t> is recorded for receivables that GSA believes </a:t>
            </a:r>
            <a:r>
              <a:rPr b="0" baseline="0" i="0" lang="en-US" sz="2000" u="sng" cap="none" strike="noStrike">
                <a:solidFill>
                  <a:schemeClr val="dk1"/>
                </a:solidFill>
                <a:latin typeface="Arial"/>
                <a:ea typeface="Arial"/>
                <a:cs typeface="Arial"/>
                <a:sym typeface="Arial"/>
              </a:rPr>
              <a:t>will not be fully collected</a:t>
            </a:r>
          </a:p>
          <a:p>
            <a:pPr indent="-136525" lvl="0" marL="231775" marR="0" rtl="0" algn="l">
              <a:spcBef>
                <a:spcPts val="12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Receivables are presented on the Balance Sheet at </a:t>
            </a:r>
            <a:r>
              <a:rPr b="0" baseline="0" i="0" lang="en-US" sz="2000" u="sng" cap="none" strike="noStrike">
                <a:solidFill>
                  <a:schemeClr val="dk1"/>
                </a:solidFill>
                <a:latin typeface="Arial"/>
                <a:ea typeface="Arial"/>
                <a:cs typeface="Arial"/>
                <a:sym typeface="Arial"/>
              </a:rPr>
              <a:t>Net Realizable Value</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Net Realizable Value = Total Accounts Receivable - Allowance for Loss  </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Established </a:t>
            </a:r>
            <a:r>
              <a:rPr b="0" baseline="0" i="0" lang="en-US" sz="1800" u="sng" cap="none" strike="noStrike">
                <a:solidFill>
                  <a:schemeClr val="dk1"/>
                </a:solidFill>
                <a:latin typeface="Arial"/>
                <a:ea typeface="Arial"/>
                <a:cs typeface="Arial"/>
                <a:sym typeface="Arial"/>
              </a:rPr>
              <a:t>based on the history of collections</a:t>
            </a:r>
            <a:r>
              <a:rPr b="0" baseline="0" i="0" lang="en-US" sz="1800" u="none" cap="none" strike="noStrike">
                <a:solidFill>
                  <a:schemeClr val="dk1"/>
                </a:solidFill>
                <a:latin typeface="Arial"/>
                <a:ea typeface="Arial"/>
                <a:cs typeface="Arial"/>
                <a:sym typeface="Arial"/>
              </a:rPr>
              <a:t> and responses or non-responses from debtor customers </a:t>
            </a:r>
          </a:p>
          <a:p>
            <a:pPr indent="-136525" lvl="0" marL="231775" marR="0" rtl="0" algn="l">
              <a:spcBef>
                <a:spcPts val="12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Business Lines establish </a:t>
            </a:r>
            <a:r>
              <a:rPr b="0" baseline="0" i="0" lang="en-US" sz="2000" u="sng" cap="none" strike="noStrike">
                <a:solidFill>
                  <a:schemeClr val="dk1"/>
                </a:solidFill>
                <a:latin typeface="Arial"/>
                <a:ea typeface="Arial"/>
                <a:cs typeface="Arial"/>
                <a:sym typeface="Arial"/>
              </a:rPr>
              <a:t>selection criteria to calculate the Allowance for Loss</a:t>
            </a:r>
            <a:r>
              <a:rPr b="0" baseline="0" i="0" lang="en-US" sz="2000" u="none" cap="none" strike="noStrike">
                <a:solidFill>
                  <a:schemeClr val="dk1"/>
                </a:solidFill>
                <a:latin typeface="Arial"/>
                <a:ea typeface="Arial"/>
                <a:cs typeface="Arial"/>
                <a:sym typeface="Arial"/>
              </a:rPr>
              <a:t> on the Allowance For Loss Selection Criteria reference table</a:t>
            </a:r>
          </a:p>
          <a:p>
            <a:pPr indent="-225425" lvl="1" marL="568325" marR="0" rtl="0" algn="l">
              <a:spcBef>
                <a:spcPts val="1200"/>
              </a:spcBef>
              <a:spcAft>
                <a:spcPts val="60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Allowance for Loss (ARALLOWLOS) batch job calculates and records the Allowance for Loss in Pegasys</a:t>
            </a: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0" name="Shape 1100"/>
        <p:cNvGrpSpPr/>
        <p:nvPr/>
      </p:nvGrpSpPr>
      <p:grpSpPr>
        <a:xfrm>
          <a:off x="0" y="0"/>
          <a:ext cx="0" cy="0"/>
          <a:chOff x="0" y="0"/>
          <a:chExt cx="0" cy="0"/>
        </a:xfrm>
      </p:grpSpPr>
      <p:sp>
        <p:nvSpPr>
          <p:cNvPr id="1101" name="Shape 110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102" name="Shape 1102"/>
          <p:cNvSpPr txBox="1"/>
          <p:nvPr>
            <p:ph type="title"/>
          </p:nvPr>
        </p:nvSpPr>
        <p:spPr>
          <a:xfrm>
            <a:off x="455612" y="257246"/>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Allowance for Loss – Batch Selection Criteria</a:t>
            </a:r>
          </a:p>
        </p:txBody>
      </p:sp>
      <p:sp>
        <p:nvSpPr>
          <p:cNvPr id="1103" name="Shape 1103"/>
          <p:cNvSpPr txBox="1"/>
          <p:nvPr>
            <p:ph idx="1" type="body"/>
          </p:nvPr>
        </p:nvSpPr>
        <p:spPr>
          <a:xfrm>
            <a:off x="455612" y="1037283"/>
            <a:ext cx="5536277" cy="5604242"/>
          </a:xfrm>
          <a:prstGeom prst="rect">
            <a:avLst/>
          </a:prstGeom>
          <a:noFill/>
          <a:ln>
            <a:noFill/>
          </a:ln>
        </p:spPr>
        <p:txBody>
          <a:bodyPr anchorCtr="0" anchor="ctr" bIns="45700" lIns="91425" rIns="91425" tIns="45700">
            <a:noAutofit/>
          </a:bodyPr>
          <a:lstStyle/>
          <a:p>
            <a:pPr indent="-231775" lvl="0" marL="231775" marR="0" rtl="0" algn="l">
              <a:lnSpc>
                <a:spcPct val="110000"/>
              </a:lnSpc>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Primary Criteria used for Setup:</a:t>
            </a:r>
          </a:p>
          <a:p>
            <a:pPr indent="-282575" lvl="0" marL="282575" marR="0" rtl="0" algn="l">
              <a:lnSpc>
                <a:spcPct val="110000"/>
              </a:lnSpc>
              <a:spcBef>
                <a:spcPts val="600"/>
              </a:spcBef>
              <a:spcAft>
                <a:spcPts val="0"/>
              </a:spcAft>
              <a:buClr>
                <a:srgbClr val="AF242B"/>
              </a:buClr>
              <a:buSzPct val="75000"/>
              <a:buFont typeface="Arial"/>
              <a:buAutoNum type="arabicPeriod"/>
            </a:pPr>
            <a:r>
              <a:rPr b="1" baseline="0" i="0" lang="en-US" sz="1800" u="sng" cap="none" strike="noStrike">
                <a:solidFill>
                  <a:schemeClr val="dk1"/>
                </a:solidFill>
                <a:latin typeface="Arial"/>
                <a:ea typeface="Arial"/>
                <a:cs typeface="Arial"/>
                <a:sym typeface="Arial"/>
              </a:rPr>
              <a:t>Receivable Type</a:t>
            </a:r>
            <a:r>
              <a:rPr b="1" baseline="0" i="0" lang="en-US" sz="1800" u="none" cap="none" strike="noStrike">
                <a:solidFill>
                  <a:schemeClr val="dk1"/>
                </a:solidFill>
                <a:latin typeface="Arial"/>
                <a:ea typeface="Arial"/>
                <a:cs typeface="Arial"/>
                <a:sym typeface="Arial"/>
              </a:rPr>
              <a:t>:</a:t>
            </a:r>
          </a:p>
          <a:p>
            <a:pPr indent="-319088" lvl="1" marL="573088" marR="0" rtl="0" algn="l">
              <a:lnSpc>
                <a:spcPct val="11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Used as selection criteria to define the BD and DA Document Types to be selected</a:t>
            </a:r>
          </a:p>
          <a:p>
            <a:pPr indent="-319088" lvl="1" marL="573088" marR="0" rtl="0" algn="l">
              <a:lnSpc>
                <a:spcPct val="11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Consolidates the Selection Criteria by combining manual and automated Document Types</a:t>
            </a:r>
          </a:p>
          <a:p>
            <a:pPr indent="-282575" lvl="0" marL="282575" marR="0" rtl="0" algn="l">
              <a:lnSpc>
                <a:spcPct val="110000"/>
              </a:lnSpc>
              <a:spcBef>
                <a:spcPts val="600"/>
              </a:spcBef>
              <a:spcAft>
                <a:spcPts val="0"/>
              </a:spcAft>
              <a:buClr>
                <a:srgbClr val="AF242B"/>
              </a:buClr>
              <a:buSzPct val="75000"/>
              <a:buFont typeface="Arial"/>
              <a:buAutoNum type="arabicPeriod"/>
            </a:pPr>
            <a:r>
              <a:rPr b="1" baseline="0" i="0" lang="en-US" sz="1800" u="sng" cap="none" strike="noStrike">
                <a:solidFill>
                  <a:schemeClr val="dk1"/>
                </a:solidFill>
                <a:latin typeface="Arial"/>
                <a:ea typeface="Arial"/>
                <a:cs typeface="Arial"/>
                <a:sym typeface="Arial"/>
              </a:rPr>
              <a:t>Age Category</a:t>
            </a:r>
            <a:r>
              <a:rPr b="1" baseline="0" i="0" lang="en-US" sz="1800" u="none" cap="none" strike="noStrike">
                <a:solidFill>
                  <a:schemeClr val="dk1"/>
                </a:solidFill>
                <a:latin typeface="Arial"/>
                <a:ea typeface="Arial"/>
                <a:cs typeface="Arial"/>
                <a:sym typeface="Arial"/>
              </a:rPr>
              <a:t>:</a:t>
            </a:r>
          </a:p>
          <a:p>
            <a:pPr indent="-261937" lvl="1" marL="515938" marR="0" rtl="0" algn="l">
              <a:lnSpc>
                <a:spcPct val="11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Determines the age %age used to calculate the Allowance for Loss </a:t>
            </a:r>
          </a:p>
          <a:p>
            <a:pPr indent="-261937" lvl="1" marL="515938" marR="0" rtl="0" algn="l">
              <a:lnSpc>
                <a:spcPct val="11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Based on the “age days”</a:t>
            </a:r>
          </a:p>
          <a:p>
            <a:pPr indent="-282575" lvl="0" marL="282575" marR="0" rtl="0" algn="l">
              <a:lnSpc>
                <a:spcPct val="110000"/>
              </a:lnSpc>
              <a:spcBef>
                <a:spcPts val="600"/>
              </a:spcBef>
              <a:spcAft>
                <a:spcPts val="0"/>
              </a:spcAft>
              <a:buClr>
                <a:srgbClr val="AF242B"/>
              </a:buClr>
              <a:buSzPct val="75000"/>
              <a:buFont typeface="Arial"/>
              <a:buAutoNum type="arabicPeriod"/>
            </a:pPr>
            <a:r>
              <a:rPr b="1" baseline="0" i="0" lang="en-US" sz="1800" u="sng" cap="none" strike="noStrike">
                <a:solidFill>
                  <a:schemeClr val="dk1"/>
                </a:solidFill>
                <a:latin typeface="Arial"/>
                <a:ea typeface="Arial"/>
                <a:cs typeface="Arial"/>
                <a:sym typeface="Arial"/>
              </a:rPr>
              <a:t>Age Percentage</a:t>
            </a:r>
            <a:r>
              <a:rPr b="1" baseline="0" i="0" lang="en-US" sz="1800" u="none" cap="none" strike="noStrike">
                <a:solidFill>
                  <a:schemeClr val="dk1"/>
                </a:solidFill>
                <a:latin typeface="Arial"/>
                <a:ea typeface="Arial"/>
                <a:cs typeface="Arial"/>
                <a:sym typeface="Arial"/>
              </a:rPr>
              <a:t>:</a:t>
            </a:r>
          </a:p>
          <a:p>
            <a:pPr indent="-261937" lvl="1" marL="515938" marR="0" rtl="0" algn="l">
              <a:lnSpc>
                <a:spcPct val="11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Established for each set of Selection Criteria, based on Age Category</a:t>
            </a:r>
          </a:p>
          <a:p>
            <a:pPr indent="-261937" lvl="1" marL="515938" marR="0" rtl="0" algn="l">
              <a:lnSpc>
                <a:spcPct val="110000"/>
              </a:lnSpc>
              <a:spcBef>
                <a:spcPts val="600"/>
              </a:spcBef>
              <a:spcAft>
                <a:spcPts val="30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Used to calculate the Allowance for Loss for each set of Selection Criteria</a:t>
            </a:r>
          </a:p>
        </p:txBody>
      </p:sp>
      <p:sp>
        <p:nvSpPr>
          <p:cNvPr id="1104" name="Shape 1104"/>
          <p:cNvSpPr txBox="1"/>
          <p:nvPr/>
        </p:nvSpPr>
        <p:spPr>
          <a:xfrm>
            <a:off x="-27432" y="6641525"/>
            <a:ext cx="493775" cy="276998"/>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105" name="Shape 1105"/>
          <p:cNvSpPr txBox="1"/>
          <p:nvPr/>
        </p:nvSpPr>
        <p:spPr>
          <a:xfrm>
            <a:off x="341453" y="6641525"/>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graphicFrame>
        <p:nvGraphicFramePr>
          <p:cNvPr id="1106" name="Shape 1106"/>
          <p:cNvGraphicFramePr/>
          <p:nvPr/>
        </p:nvGraphicFramePr>
        <p:xfrm>
          <a:off x="6059978" y="1729046"/>
          <a:ext cx="3000000" cy="3000000"/>
        </p:xfrm>
        <a:graphic>
          <a:graphicData uri="http://schemas.openxmlformats.org/drawingml/2006/table">
            <a:tbl>
              <a:tblPr>
                <a:noFill/>
                <a:tableStyleId>{B9F1C75E-1C68-41BE-8E68-ACD2B780D4AB}</a:tableStyleId>
              </a:tblPr>
              <a:tblGrid>
                <a:gridCol w="2897425"/>
              </a:tblGrid>
              <a:tr h="477450">
                <a:tc>
                  <a:txBody>
                    <a:bodyPr>
                      <a:noAutofit/>
                    </a:bodyPr>
                    <a:lstStyle/>
                    <a:p>
                      <a:pPr indent="0" lvl="0" marL="0" marR="0" rtl="0" algn="ctr">
                        <a:spcBef>
                          <a:spcPts val="0"/>
                        </a:spcBef>
                        <a:buSzPct val="25000"/>
                        <a:buNone/>
                      </a:pPr>
                      <a:r>
                        <a:rPr baseline="0" lang="en-US" sz="1400" u="none" cap="none" strike="noStrike"/>
                        <a:t>Allowance for Loss Age Categories</a:t>
                      </a:r>
                    </a:p>
                  </a:txBody>
                  <a:tcPr marT="0" marB="0" marR="0" marL="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EFF7F8"/>
                    </a:solidFill>
                  </a:tcPr>
                </a:tc>
              </a:tr>
              <a:tr h="477450">
                <a:tc>
                  <a:txBody>
                    <a:bodyPr>
                      <a:noAutofit/>
                    </a:bodyPr>
                    <a:lstStyle/>
                    <a:p>
                      <a:pPr indent="0" lvl="0" marL="0" marR="0" rtl="0" algn="ctr">
                        <a:spcBef>
                          <a:spcPts val="0"/>
                        </a:spcBef>
                        <a:buSzPct val="25000"/>
                        <a:buNone/>
                      </a:pPr>
                      <a:r>
                        <a:rPr baseline="0" lang="en-US" sz="1200" u="none" cap="none" strike="noStrike"/>
                        <a:t>A = 1-90 Days</a:t>
                      </a:r>
                    </a:p>
                  </a:txBody>
                  <a:tcPr marT="0" marB="0" marR="0" marL="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r h="454725">
                <a:tc>
                  <a:txBody>
                    <a:bodyPr>
                      <a:noAutofit/>
                    </a:bodyPr>
                    <a:lstStyle/>
                    <a:p>
                      <a:pPr indent="0" lvl="0" marL="0" marR="0" rtl="0" algn="ctr">
                        <a:spcBef>
                          <a:spcPts val="0"/>
                        </a:spcBef>
                        <a:buSzPct val="25000"/>
                        <a:buNone/>
                      </a:pPr>
                      <a:r>
                        <a:rPr baseline="0" lang="en-US" sz="1200" u="none" cap="none" strike="noStrike"/>
                        <a:t>B = 91-180 Days</a:t>
                      </a:r>
                    </a:p>
                  </a:txBody>
                  <a:tcPr marT="0" marB="0" marR="0" marL="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r h="477450">
                <a:tc>
                  <a:txBody>
                    <a:bodyPr>
                      <a:noAutofit/>
                    </a:bodyPr>
                    <a:lstStyle/>
                    <a:p>
                      <a:pPr indent="0" lvl="0" marL="0" marR="0" rtl="0" algn="ctr">
                        <a:spcBef>
                          <a:spcPts val="0"/>
                        </a:spcBef>
                        <a:buSzPct val="25000"/>
                        <a:buNone/>
                      </a:pPr>
                      <a:r>
                        <a:rPr baseline="0" lang="en-US" sz="1200" u="none" cap="none" strike="noStrike"/>
                        <a:t>C = 181-365 Days</a:t>
                      </a:r>
                    </a:p>
                  </a:txBody>
                  <a:tcPr marT="0" marB="0" marR="0" marL="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r h="477450">
                <a:tc>
                  <a:txBody>
                    <a:bodyPr>
                      <a:noAutofit/>
                    </a:bodyPr>
                    <a:lstStyle/>
                    <a:p>
                      <a:pPr indent="0" lvl="0" marL="0" marR="0" rtl="0" algn="ctr">
                        <a:spcBef>
                          <a:spcPts val="0"/>
                        </a:spcBef>
                        <a:buSzPct val="25000"/>
                        <a:buNone/>
                      </a:pPr>
                      <a:r>
                        <a:rPr baseline="0" lang="en-US" sz="1200" u="none" cap="none" strike="noStrike"/>
                        <a:t>D = 1-2 Years (366-730 Days)</a:t>
                      </a:r>
                    </a:p>
                  </a:txBody>
                  <a:tcPr marT="0" marB="0" marR="0" marL="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r h="454725">
                <a:tc>
                  <a:txBody>
                    <a:bodyPr>
                      <a:noAutofit/>
                    </a:bodyPr>
                    <a:lstStyle/>
                    <a:p>
                      <a:pPr indent="0" lvl="0" marL="0" marR="0" rtl="0" algn="ctr">
                        <a:spcBef>
                          <a:spcPts val="0"/>
                        </a:spcBef>
                        <a:buSzPct val="25000"/>
                        <a:buNone/>
                      </a:pPr>
                      <a:r>
                        <a:rPr baseline="0" lang="en-US" sz="1200" u="none" cap="none" strike="noStrike"/>
                        <a:t>E = 2-6 Years (731-2190 Days)</a:t>
                      </a:r>
                    </a:p>
                  </a:txBody>
                  <a:tcPr marT="0" marB="0" marR="0" marL="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r h="477450">
                <a:tc>
                  <a:txBody>
                    <a:bodyPr>
                      <a:noAutofit/>
                    </a:bodyPr>
                    <a:lstStyle/>
                    <a:p>
                      <a:pPr indent="0" lvl="0" marL="0" marR="0" rtl="0" algn="ctr">
                        <a:spcBef>
                          <a:spcPts val="0"/>
                        </a:spcBef>
                        <a:buSzPct val="25000"/>
                        <a:buNone/>
                      </a:pPr>
                      <a:r>
                        <a:rPr baseline="0" lang="en-US" sz="1200" u="none" cap="none" strike="noStrike"/>
                        <a:t>F = 6-10 Years (2191-3650 Days)</a:t>
                      </a:r>
                    </a:p>
                  </a:txBody>
                  <a:tcPr marT="0" marB="0" marR="0" marL="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r h="477450">
                <a:tc>
                  <a:txBody>
                    <a:bodyPr>
                      <a:noAutofit/>
                    </a:bodyPr>
                    <a:lstStyle/>
                    <a:p>
                      <a:pPr indent="0" lvl="0" marL="0" marR="0" rtl="0" algn="ctr">
                        <a:spcBef>
                          <a:spcPts val="0"/>
                        </a:spcBef>
                        <a:buSzPct val="25000"/>
                        <a:buNone/>
                      </a:pPr>
                      <a:r>
                        <a:rPr baseline="0" lang="en-US" sz="1200" u="none" cap="none" strike="noStrike"/>
                        <a:t>G = Over 10 Years (&gt;3650)</a:t>
                      </a:r>
                    </a:p>
                  </a:txBody>
                  <a:tcPr marT="0" marB="0" marR="0" marL="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r h="477450">
                <a:tc>
                  <a:txBody>
                    <a:bodyPr>
                      <a:noAutofit/>
                    </a:bodyPr>
                    <a:lstStyle/>
                    <a:p>
                      <a:pPr indent="0" lvl="0" marL="0" marR="0" rtl="0" algn="ctr">
                        <a:spcBef>
                          <a:spcPts val="0"/>
                        </a:spcBef>
                        <a:buSzPct val="25000"/>
                        <a:buNone/>
                      </a:pPr>
                      <a:r>
                        <a:rPr baseline="0" lang="en-US" sz="1200" u="none" cap="none" strike="noStrike"/>
                        <a:t>N = Current Receivables, NULL)</a:t>
                      </a:r>
                    </a:p>
                  </a:txBody>
                  <a:tcPr marT="0" marB="0" marR="0" marL="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bl>
          </a:graphicData>
        </a:graphic>
      </p:graphicFrame>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0" name="Shape 1110"/>
        <p:cNvGrpSpPr/>
        <p:nvPr/>
      </p:nvGrpSpPr>
      <p:grpSpPr>
        <a:xfrm>
          <a:off x="0" y="0"/>
          <a:ext cx="0" cy="0"/>
          <a:chOff x="0" y="0"/>
          <a:chExt cx="0" cy="0"/>
        </a:xfrm>
      </p:grpSpPr>
      <p:sp>
        <p:nvSpPr>
          <p:cNvPr id="1111" name="Shape 111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(ARALLOWLOS) Batch Process</a:t>
            </a:r>
          </a:p>
        </p:txBody>
      </p:sp>
      <p:sp>
        <p:nvSpPr>
          <p:cNvPr id="1112" name="Shape 1112"/>
          <p:cNvSpPr txBox="1"/>
          <p:nvPr>
            <p:ph idx="1" type="body"/>
          </p:nvPr>
        </p:nvSpPr>
        <p:spPr>
          <a:xfrm>
            <a:off x="674687" y="1265237"/>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a:t>
            </a:r>
            <a:r>
              <a:rPr b="1" baseline="0" i="0" lang="en-US" sz="2000" u="none" cap="none" strike="noStrike">
                <a:solidFill>
                  <a:schemeClr val="dk1"/>
                </a:solidFill>
                <a:latin typeface="Arial"/>
                <a:ea typeface="Arial"/>
                <a:cs typeface="Arial"/>
                <a:sym typeface="Arial"/>
              </a:rPr>
              <a:t>Allowance for Loss (ARALLOWLOS) batch process </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Posts the Allowance for Loss at the </a:t>
            </a:r>
            <a:r>
              <a:rPr b="0" baseline="0" i="0" lang="en-US" sz="1800" u="sng" cap="none" strike="noStrike">
                <a:solidFill>
                  <a:schemeClr val="dk1"/>
                </a:solidFill>
                <a:latin typeface="Arial"/>
                <a:ea typeface="Arial"/>
                <a:cs typeface="Arial"/>
                <a:sym typeface="Arial"/>
              </a:rPr>
              <a:t>detail accounting dimension level</a:t>
            </a:r>
          </a:p>
          <a:p>
            <a:pPr indent="-225425" lvl="1" marL="56832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Generates a self-reversing Standard Voucher (SV)</a:t>
            </a:r>
            <a:r>
              <a:rPr b="0" baseline="0" i="0" lang="en-US" sz="1800" u="none" cap="none" strike="noStrike">
                <a:solidFill>
                  <a:schemeClr val="dk1"/>
                </a:solidFill>
                <a:latin typeface="Arial"/>
                <a:ea typeface="Arial"/>
                <a:cs typeface="Arial"/>
                <a:sym typeface="Arial"/>
              </a:rPr>
              <a:t> document that processes a balance sheet transfer for the Allowance for Loss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Does </a:t>
            </a:r>
            <a:r>
              <a:rPr b="1" baseline="0" i="0" lang="en-US" sz="1800" u="sng" cap="none" strike="noStrike">
                <a:solidFill>
                  <a:schemeClr val="dk1"/>
                </a:solidFill>
                <a:latin typeface="Arial"/>
                <a:ea typeface="Arial"/>
                <a:cs typeface="Arial"/>
                <a:sym typeface="Arial"/>
              </a:rPr>
              <a:t>not</a:t>
            </a:r>
            <a:r>
              <a:rPr b="0" baseline="0" i="0" lang="en-US" sz="1800" u="none" cap="none" strike="noStrike">
                <a:solidFill>
                  <a:schemeClr val="dk1"/>
                </a:solidFill>
                <a:latin typeface="Arial"/>
                <a:ea typeface="Arial"/>
                <a:cs typeface="Arial"/>
                <a:sym typeface="Arial"/>
              </a:rPr>
              <a:t> calculate Allowance for Losses for</a:t>
            </a:r>
          </a:p>
          <a:p>
            <a:pPr indent="-231775" lvl="3" marL="12604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Foreign debts</a:t>
            </a:r>
          </a:p>
          <a:p>
            <a:pPr indent="-231775" lvl="3" marL="12604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Disputed records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Produces an Allowance for Loss Reconciliation Output file</a:t>
            </a:r>
          </a:p>
          <a:p>
            <a:pPr indent="-139700" lvl="1" marL="568325" marR="0" rtl="0" algn="l">
              <a:spcBef>
                <a:spcPts val="120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3" marL="1260475" marR="0" rtl="0" algn="l">
              <a:spcBef>
                <a:spcPts val="120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07950" lvl="0" marL="231775" marR="0" rtl="0" algn="l">
              <a:spcBef>
                <a:spcPts val="11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113" name="Shape 111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114" name="Shape 111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9" name="Shape 1119"/>
        <p:cNvGrpSpPr/>
        <p:nvPr/>
      </p:nvGrpSpPr>
      <p:grpSpPr>
        <a:xfrm>
          <a:off x="0" y="0"/>
          <a:ext cx="0" cy="0"/>
          <a:chOff x="0" y="0"/>
          <a:chExt cx="0" cy="0"/>
        </a:xfrm>
      </p:grpSpPr>
      <p:sp>
        <p:nvSpPr>
          <p:cNvPr id="1120" name="Shape 1120"/>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Allowance For Loss Selection Criteria Table</a:t>
            </a:r>
          </a:p>
        </p:txBody>
      </p:sp>
      <p:sp>
        <p:nvSpPr>
          <p:cNvPr id="1121" name="Shape 112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122" name="Shape 1122"/>
          <p:cNvSpPr txBox="1"/>
          <p:nvPr>
            <p:ph idx="1" type="body"/>
          </p:nvPr>
        </p:nvSpPr>
        <p:spPr>
          <a:xfrm>
            <a:off x="685004" y="1318576"/>
            <a:ext cx="8298573" cy="52426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Name</a:t>
            </a:r>
            <a:r>
              <a:rPr b="0" baseline="0" i="0" lang="en-US" sz="2000" u="none" cap="none" strike="noStrike">
                <a:solidFill>
                  <a:schemeClr val="dk1"/>
                </a:solidFill>
                <a:latin typeface="Arial"/>
                <a:ea typeface="Arial"/>
                <a:cs typeface="Arial"/>
                <a:sym typeface="Arial"/>
              </a:rPr>
              <a:t>	Allowance For Loss Reference</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Purpose	</a:t>
            </a:r>
            <a:r>
              <a:rPr b="0" baseline="0" i="0" lang="en-US" sz="2000" u="none" cap="none" strike="noStrike">
                <a:solidFill>
                  <a:schemeClr val="dk1"/>
                </a:solidFill>
                <a:latin typeface="Arial"/>
                <a:ea typeface="Arial"/>
                <a:cs typeface="Arial"/>
                <a:sym typeface="Arial"/>
              </a:rPr>
              <a:t>Maintains selection criteria for the Allowance for Loss 	Process:</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Receivable Type</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Age Category</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Age Percentage</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a:t>
            </a: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Navigation</a:t>
            </a:r>
            <a:r>
              <a:rPr b="0" baseline="0" i="0" lang="en-US" sz="2000" u="none" cap="none" strike="noStrike">
                <a:solidFill>
                  <a:schemeClr val="dk1"/>
                </a:solidFill>
                <a:latin typeface="Arial"/>
                <a:ea typeface="Arial"/>
                <a:cs typeface="Arial"/>
                <a:sym typeface="Arial"/>
              </a:rPr>
              <a:t>	Pegasys &gt; Reference &gt; Accounts Receivable &gt; 			Allowance For Loss Selection Criteria </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Related Items 	</a:t>
            </a:r>
            <a:r>
              <a:rPr b="0" baseline="0" i="0" lang="en-US" sz="2000" u="none" cap="none" strike="noStrike">
                <a:solidFill>
                  <a:schemeClr val="dk1"/>
                </a:solidFill>
                <a:latin typeface="Arial"/>
                <a:ea typeface="Arial"/>
                <a:cs typeface="Arial"/>
                <a:sym typeface="Arial"/>
              </a:rPr>
              <a:t>Allowance For Loss Process (ARALLOWLOS) </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Allowance For Loss SV Documents</a:t>
            </a:r>
          </a:p>
        </p:txBody>
      </p:sp>
      <p:sp>
        <p:nvSpPr>
          <p:cNvPr id="1123" name="Shape 112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7" name="Shape 1127"/>
        <p:cNvGrpSpPr/>
        <p:nvPr/>
      </p:nvGrpSpPr>
      <p:grpSpPr>
        <a:xfrm>
          <a:off x="0" y="0"/>
          <a:ext cx="0" cy="0"/>
          <a:chOff x="0" y="0"/>
          <a:chExt cx="0" cy="0"/>
        </a:xfrm>
      </p:grpSpPr>
      <p:sp>
        <p:nvSpPr>
          <p:cNvPr id="1128" name="Shape 1128"/>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Allowance For Loss Selection Criteria Table</a:t>
            </a:r>
          </a:p>
        </p:txBody>
      </p:sp>
      <p:sp>
        <p:nvSpPr>
          <p:cNvPr id="1129" name="Shape 112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130" name="Shape 113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131" name="Shape 1131"/>
          <p:cNvPicPr preferRelativeResize="0"/>
          <p:nvPr/>
        </p:nvPicPr>
        <p:blipFill rotWithShape="1">
          <a:blip r:embed="rId3">
            <a:alphaModFix/>
          </a:blip>
          <a:srcRect b="0" l="0" r="0" t="0"/>
          <a:stretch/>
        </p:blipFill>
        <p:spPr>
          <a:xfrm>
            <a:off x="501333" y="1175982"/>
            <a:ext cx="5172797" cy="5096585"/>
          </a:xfrm>
          <a:prstGeom prst="rect">
            <a:avLst/>
          </a:prstGeom>
          <a:noFill/>
          <a:ln>
            <a:noFill/>
          </a:ln>
        </p:spPr>
      </p:pic>
      <p:sp>
        <p:nvSpPr>
          <p:cNvPr id="1132" name="Shape 1132"/>
          <p:cNvSpPr/>
          <p:nvPr/>
        </p:nvSpPr>
        <p:spPr>
          <a:xfrm>
            <a:off x="7716253" y="5951621"/>
            <a:ext cx="1427747" cy="906379"/>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graphicFrame>
        <p:nvGraphicFramePr>
          <p:cNvPr id="1133" name="Shape 1133"/>
          <p:cNvGraphicFramePr/>
          <p:nvPr/>
        </p:nvGraphicFramePr>
        <p:xfrm>
          <a:off x="5888042" y="1276354"/>
          <a:ext cx="3000000" cy="3000000"/>
        </p:xfrm>
        <a:graphic>
          <a:graphicData uri="http://schemas.openxmlformats.org/drawingml/2006/table">
            <a:tbl>
              <a:tblPr bandRow="1" firstRow="1">
                <a:noFill/>
                <a:tableStyleId>{5AA7493E-B801-49EB-9ED9-53ECE0FD706E}</a:tableStyleId>
              </a:tblPr>
              <a:tblGrid>
                <a:gridCol w="1742975"/>
                <a:gridCol w="1243075"/>
              </a:tblGrid>
              <a:tr h="290100">
                <a:tc>
                  <a:txBody>
                    <a:bodyPr>
                      <a:noAutofit/>
                    </a:bodyPr>
                    <a:lstStyle/>
                    <a:p>
                      <a:pPr indent="0" lvl="0" marL="0" marR="0" rtl="0" algn="l">
                        <a:spcBef>
                          <a:spcPts val="0"/>
                        </a:spcBef>
                        <a:buSzPct val="25000"/>
                        <a:buNone/>
                      </a:pPr>
                      <a:r>
                        <a:rPr baseline="0" lang="en-US" sz="1200" u="none" cap="none" strike="noStrike">
                          <a:solidFill>
                            <a:schemeClr val="dk1"/>
                          </a:solidFill>
                        </a:rPr>
                        <a:t>Business Line</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solidFill>
                            <a:schemeClr val="dk1"/>
                          </a:solidFill>
                        </a:rPr>
                        <a:t>Criteria Code</a:t>
                      </a:r>
                    </a:p>
                  </a:txBody>
                  <a:tcPr marT="45725" marB="45725" marR="91450" marL="91450"/>
                </a:tc>
              </a:tr>
              <a:tr h="440525">
                <a:tc>
                  <a:txBody>
                    <a:bodyPr>
                      <a:noAutofit/>
                    </a:bodyPr>
                    <a:lstStyle/>
                    <a:p>
                      <a:pPr indent="0" lvl="0" marL="0" marR="0" rtl="0" algn="l">
                        <a:spcBef>
                          <a:spcPts val="0"/>
                        </a:spcBef>
                        <a:buSzPct val="25000"/>
                        <a:buNone/>
                      </a:pPr>
                      <a:r>
                        <a:rPr baseline="0" lang="en-US" sz="1000" u="none" cap="none" strike="noStrike"/>
                        <a:t>AAS – FEDSIM</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FEDSIMFAL</a:t>
                      </a:r>
                    </a:p>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FEDSIMNFAL</a:t>
                      </a:r>
                    </a:p>
                  </a:txBody>
                  <a:tcPr marT="45725" marB="45725" marR="91450" marL="91450"/>
                </a:tc>
              </a:tr>
              <a:tr h="440525">
                <a:tc>
                  <a:txBody>
                    <a:bodyPr>
                      <a:noAutofit/>
                    </a:bodyPr>
                    <a:lstStyle/>
                    <a:p>
                      <a:pPr indent="0" lvl="0" marL="0" marR="0" rtl="0" algn="l">
                        <a:spcBef>
                          <a:spcPts val="0"/>
                        </a:spcBef>
                        <a:buSzPct val="25000"/>
                        <a:buNone/>
                      </a:pPr>
                      <a:r>
                        <a:rPr baseline="0" lang="en-US" sz="1000" u="none" cap="none" strike="noStrike"/>
                        <a:t>AAS - Regional - IT </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REGTFAL</a:t>
                      </a:r>
                    </a:p>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REGTNFAL</a:t>
                      </a:r>
                    </a:p>
                  </a:txBody>
                  <a:tcPr marT="45725" marB="45725" marR="91450" marL="91450"/>
                </a:tc>
              </a:tr>
              <a:tr h="440525">
                <a:tc>
                  <a:txBody>
                    <a:bodyPr>
                      <a:noAutofit/>
                    </a:bodyPr>
                    <a:lstStyle/>
                    <a:p>
                      <a:pPr indent="0" lvl="0" marL="0" marR="0" rtl="0" algn="l">
                        <a:spcBef>
                          <a:spcPts val="0"/>
                        </a:spcBef>
                        <a:buSzPct val="25000"/>
                        <a:buNone/>
                      </a:pPr>
                      <a:r>
                        <a:rPr baseline="0" lang="en-US" sz="1000" u="none" cap="none" strike="noStrike"/>
                        <a:t>HSPD-12</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HSPD12FAL</a:t>
                      </a:r>
                    </a:p>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HSPD12NFAL</a:t>
                      </a:r>
                    </a:p>
                  </a:txBody>
                  <a:tcPr marT="45725" marB="45725" marR="91450" marL="91450"/>
                </a:tc>
              </a:tr>
              <a:tr h="440525">
                <a:tc>
                  <a:txBody>
                    <a:bodyPr>
                      <a:noAutofit/>
                    </a:bodyPr>
                    <a:lstStyle/>
                    <a:p>
                      <a:pPr indent="0" lvl="0" marL="0" marR="0" rtl="0" algn="l">
                        <a:spcBef>
                          <a:spcPts val="0"/>
                        </a:spcBef>
                        <a:buSzPct val="25000"/>
                        <a:buNone/>
                      </a:pPr>
                      <a:r>
                        <a:rPr baseline="0" lang="en-US" sz="1000" u="none" cap="none" strike="noStrike"/>
                        <a:t>IWAC</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IWACFAL</a:t>
                      </a:r>
                    </a:p>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IWACNFAL</a:t>
                      </a:r>
                    </a:p>
                  </a:txBody>
                  <a:tcPr marT="45725" marB="45725" marR="91450" marL="91450"/>
                </a:tc>
              </a:tr>
              <a:tr h="467025">
                <a:tc>
                  <a:txBody>
                    <a:bodyPr>
                      <a:noAutofit/>
                    </a:bodyPr>
                    <a:lstStyle/>
                    <a:p>
                      <a:pPr indent="0" lvl="0" marL="0" marR="0" rtl="0" algn="l">
                        <a:spcBef>
                          <a:spcPts val="0"/>
                        </a:spcBef>
                        <a:buSzPct val="25000"/>
                        <a:buNone/>
                      </a:pPr>
                      <a:r>
                        <a:rPr baseline="0" lang="en-US" sz="1000" u="none" cap="none" strike="noStrike"/>
                        <a:t>National IT Commodity </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NATITCMFAL</a:t>
                      </a:r>
                    </a:p>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NATITCMNF</a:t>
                      </a:r>
                    </a:p>
                    <a:p>
                      <a:pPr indent="0" lvl="0" marL="0" marR="0" rtl="0" algn="l">
                        <a:lnSpc>
                          <a:spcPct val="100000"/>
                        </a:lnSpc>
                        <a:spcBef>
                          <a:spcPts val="0"/>
                        </a:spcBef>
                        <a:spcAft>
                          <a:spcPts val="0"/>
                        </a:spcAft>
                        <a:buClr>
                          <a:schemeClr val="dk1"/>
                        </a:buClr>
                        <a:buFont typeface="Arial"/>
                        <a:buNone/>
                      </a:pPr>
                      <a:r>
                        <a:t/>
                      </a:r>
                      <a:endParaRPr baseline="0" sz="1000" u="none" cap="none" strike="noStrike"/>
                    </a:p>
                  </a:txBody>
                  <a:tcPr marT="45725" marB="45725" marR="91450" marL="91450"/>
                </a:tc>
              </a:tr>
              <a:tr h="207550">
                <a:tc>
                  <a:txBody>
                    <a:bodyPr>
                      <a:noAutofit/>
                    </a:bodyPr>
                    <a:lstStyle/>
                    <a:p>
                      <a:pPr indent="0" lvl="0" marL="0" marR="0" rtl="0" algn="l">
                        <a:spcBef>
                          <a:spcPts val="0"/>
                        </a:spcBef>
                        <a:buSzPct val="25000"/>
                        <a:buNone/>
                      </a:pPr>
                      <a:r>
                        <a:rPr baseline="0" lang="en-US" sz="1000" u="none" cap="none" strike="noStrike"/>
                        <a:t>Outlease</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OUTLS</a:t>
                      </a:r>
                    </a:p>
                  </a:txBody>
                  <a:tcPr marT="45725" marB="45725" marR="91450" marL="91450"/>
                </a:tc>
              </a:tr>
              <a:tr h="337275">
                <a:tc>
                  <a:txBody>
                    <a:bodyPr>
                      <a:noAutofit/>
                    </a:bodyPr>
                    <a:lstStyle/>
                    <a:p>
                      <a:pPr indent="0" lvl="0" marL="0" marR="0" rtl="0" algn="l">
                        <a:spcBef>
                          <a:spcPts val="0"/>
                        </a:spcBef>
                        <a:buSzPct val="25000"/>
                        <a:buNone/>
                      </a:pPr>
                      <a:r>
                        <a:rPr baseline="0" lang="en-US" sz="1000" u="none" cap="none" strike="noStrike"/>
                        <a:t>R7 Manual</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R7MANFED</a:t>
                      </a:r>
                    </a:p>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R7MANNFED</a:t>
                      </a:r>
                    </a:p>
                  </a:txBody>
                  <a:tcPr marT="45725" marB="45725" marR="91450" marL="91450"/>
                </a:tc>
              </a:tr>
              <a:tr h="268025">
                <a:tc>
                  <a:txBody>
                    <a:bodyPr>
                      <a:noAutofit/>
                    </a:bodyPr>
                    <a:lstStyle/>
                    <a:p>
                      <a:pPr indent="0" lvl="0" marL="0" marR="0" rtl="0" algn="l">
                        <a:spcBef>
                          <a:spcPts val="0"/>
                        </a:spcBef>
                        <a:buSzPct val="25000"/>
                        <a:buNone/>
                      </a:pPr>
                      <a:r>
                        <a:rPr baseline="0" lang="en-US" sz="1000" u="none" cap="none" strike="noStrike"/>
                        <a:t>R7 Claims</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R7CAL</a:t>
                      </a:r>
                    </a:p>
                  </a:txBody>
                  <a:tcPr marT="45725" marB="45725" marR="91450" marL="91450"/>
                </a:tc>
              </a:tr>
              <a:tr h="268025">
                <a:tc>
                  <a:txBody>
                    <a:bodyPr>
                      <a:noAutofit/>
                    </a:bodyPr>
                    <a:lstStyle/>
                    <a:p>
                      <a:pPr indent="0" lvl="0" marL="0" marR="0" rtl="0" algn="l">
                        <a:spcBef>
                          <a:spcPts val="0"/>
                        </a:spcBef>
                        <a:buSzPct val="25000"/>
                        <a:buNone/>
                      </a:pPr>
                      <a:r>
                        <a:rPr baseline="0" lang="en-US" sz="1000" u="none" cap="none" strike="noStrike"/>
                        <a:t>R6 Claims</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R6CAL</a:t>
                      </a:r>
                    </a:p>
                  </a:txBody>
                  <a:tcPr marT="45725" marB="45725" marR="91450" marL="91450"/>
                </a:tc>
              </a:tr>
              <a:tr h="337275">
                <a:tc>
                  <a:txBody>
                    <a:bodyPr>
                      <a:noAutofit/>
                    </a:bodyPr>
                    <a:lstStyle/>
                    <a:p>
                      <a:pPr indent="0" lvl="0" marL="0" marR="0" rtl="0" algn="l">
                        <a:spcBef>
                          <a:spcPts val="0"/>
                        </a:spcBef>
                        <a:buSzPct val="25000"/>
                        <a:buNone/>
                      </a:pPr>
                      <a:r>
                        <a:rPr baseline="0" lang="en-US" sz="1000" u="none" cap="none" strike="noStrike"/>
                        <a:t>Regional Network Service-Expanded Service </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EXPSERFAL</a:t>
                      </a:r>
                    </a:p>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EXPSERNFAL</a:t>
                      </a:r>
                    </a:p>
                  </a:txBody>
                  <a:tcPr marT="45725" marB="45725" marR="91450" marL="91450"/>
                </a:tc>
              </a:tr>
              <a:tr h="337275">
                <a:tc>
                  <a:txBody>
                    <a:bodyPr>
                      <a:noAutofit/>
                    </a:bodyPr>
                    <a:lstStyle/>
                    <a:p>
                      <a:pPr indent="0" lvl="0" marL="0" marR="0" rtl="0" algn="l">
                        <a:spcBef>
                          <a:spcPts val="0"/>
                        </a:spcBef>
                        <a:buSzPct val="25000"/>
                        <a:buNone/>
                      </a:pPr>
                      <a:r>
                        <a:rPr baseline="0" lang="en-US" sz="1000" u="none" cap="none" strike="noStrike"/>
                        <a:t>Regional Network Services-Telecom Federal</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REGTELFAL</a:t>
                      </a:r>
                    </a:p>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REGTELNFAL</a:t>
                      </a:r>
                    </a:p>
                  </a:txBody>
                  <a:tcPr marT="45725" marB="45725" marR="91450" marL="91450"/>
                </a:tc>
              </a:tr>
              <a:tr h="337275">
                <a:tc>
                  <a:txBody>
                    <a:bodyPr>
                      <a:noAutofit/>
                    </a:bodyPr>
                    <a:lstStyle/>
                    <a:p>
                      <a:pPr indent="0" lvl="0" marL="0" marR="0" rtl="0" algn="l">
                        <a:spcBef>
                          <a:spcPts val="0"/>
                        </a:spcBef>
                        <a:buSzPct val="25000"/>
                        <a:buNone/>
                      </a:pPr>
                      <a:r>
                        <a:rPr baseline="0" lang="en-US" sz="1000" u="none" cap="none" strike="noStrike"/>
                        <a:t>WAN</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WANFAL</a:t>
                      </a:r>
                    </a:p>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WANNFAL</a:t>
                      </a:r>
                    </a:p>
                  </a:txBody>
                  <a:tcPr marT="45725" marB="45725" marR="91450" marL="91450"/>
                </a:tc>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Receivable Type</a:t>
            </a:r>
          </a:p>
        </p:txBody>
      </p:sp>
      <p:sp>
        <p:nvSpPr>
          <p:cNvPr id="245" name="Shape 24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246" name="Shape 24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247" name="Shape 247"/>
          <p:cNvSpPr txBox="1"/>
          <p:nvPr/>
        </p:nvSpPr>
        <p:spPr>
          <a:xfrm>
            <a:off x="786668" y="1179758"/>
            <a:ext cx="8026273" cy="307777"/>
          </a:xfrm>
          <a:prstGeom prst="rect">
            <a:avLst/>
          </a:prstGeom>
          <a:noFill/>
          <a:ln>
            <a:noFill/>
          </a:ln>
        </p:spPr>
        <p:txBody>
          <a:bodyPr anchorCtr="0" anchor="t" bIns="45700" lIns="91425" rIns="91425" tIns="45700">
            <a:noAutofit/>
          </a:bodyPr>
          <a:lstStyle/>
          <a:p>
            <a:pPr indent="0" lvl="3" marL="0" marR="0" rtl="0" algn="l">
              <a:spcBef>
                <a:spcPts val="0"/>
              </a:spcBef>
              <a:spcAft>
                <a:spcPts val="0"/>
              </a:spcAft>
              <a:buSzPct val="25000"/>
              <a:buNone/>
            </a:pPr>
            <a:r>
              <a:rPr b="1" baseline="0" i="0" lang="en-US" sz="1400" u="none" cap="none" strike="noStrike">
                <a:solidFill>
                  <a:schemeClr val="dk1"/>
                </a:solidFill>
                <a:latin typeface="Arial"/>
                <a:ea typeface="Arial"/>
                <a:cs typeface="Arial"/>
                <a:sym typeface="Arial"/>
              </a:rPr>
              <a:t>Phase 3 Receivable Types - CLAIMS:</a:t>
            </a:r>
          </a:p>
        </p:txBody>
      </p:sp>
      <p:graphicFrame>
        <p:nvGraphicFramePr>
          <p:cNvPr id="248" name="Shape 248"/>
          <p:cNvGraphicFramePr/>
          <p:nvPr/>
        </p:nvGraphicFramePr>
        <p:xfrm>
          <a:off x="912017" y="1522976"/>
          <a:ext cx="3000000" cy="3000000"/>
        </p:xfrm>
        <a:graphic>
          <a:graphicData uri="http://schemas.openxmlformats.org/drawingml/2006/table">
            <a:tbl>
              <a:tblPr>
                <a:noFill/>
                <a:tableStyleId>{1D693F13-1974-4093-9435-5D0248D0537B}</a:tableStyleId>
              </a:tblPr>
              <a:tblGrid>
                <a:gridCol w="1327150"/>
                <a:gridCol w="736600"/>
                <a:gridCol w="1871675"/>
              </a:tblGrid>
              <a:tr h="225850">
                <a:tc>
                  <a:txBody>
                    <a:bodyPr>
                      <a:noAutofit/>
                    </a:bodyPr>
                    <a:lstStyle/>
                    <a:p>
                      <a:pPr indent="0" lvl="0" marL="0" marR="0" rtl="0" algn="l">
                        <a:spcBef>
                          <a:spcPts val="0"/>
                        </a:spcBef>
                        <a:buSzPct val="25000"/>
                        <a:buNone/>
                      </a:pPr>
                      <a:r>
                        <a:rPr b="1" baseline="0" i="0" lang="en-US" sz="1800" u="none" cap="none" strike="noStrike">
                          <a:solidFill>
                            <a:srgbClr val="000000"/>
                          </a:solidFill>
                          <a:latin typeface="Calibri"/>
                          <a:ea typeface="Calibri"/>
                          <a:cs typeface="Calibri"/>
                          <a:sym typeface="Calibri"/>
                        </a:rPr>
                        <a:t>Business Line</a:t>
                      </a:r>
                    </a:p>
                  </a:txBody>
                  <a:tcPr marT="9525" marB="0" marR="9525" marL="9525" anchor="b">
                    <a:lnR cap="flat" cmpd="sng" w="9525">
                      <a:solidFill>
                        <a:schemeClr val="dk1"/>
                      </a:solidFill>
                      <a:prstDash val="solid"/>
                      <a:round/>
                      <a:headEnd len="med" w="med" type="none"/>
                      <a:tailEnd len="med" w="med" type="none"/>
                    </a:lnR>
                    <a:solidFill>
                      <a:srgbClr val="44969F"/>
                    </a:solidFill>
                  </a:tcPr>
                </a:tc>
                <a:tc>
                  <a:txBody>
                    <a:bodyPr>
                      <a:noAutofit/>
                    </a:bodyPr>
                    <a:lstStyle/>
                    <a:p>
                      <a:pPr indent="0" lvl="0" marL="0" marR="0" rtl="0" algn="l">
                        <a:spcBef>
                          <a:spcPts val="0"/>
                        </a:spcBef>
                        <a:buSzPct val="25000"/>
                        <a:buNone/>
                      </a:pPr>
                      <a:r>
                        <a:rPr b="1" baseline="0" i="0" lang="en-US" sz="1800" u="none" cap="none" strike="noStrike">
                          <a:solidFill>
                            <a:srgbClr val="000000"/>
                          </a:solidFill>
                          <a:latin typeface="Calibri"/>
                          <a:ea typeface="Calibri"/>
                          <a:cs typeface="Calibri"/>
                          <a:sym typeface="Calibri"/>
                        </a:rPr>
                        <a:t>Code</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solidFill>
                      <a:srgbClr val="44969F"/>
                    </a:solidFill>
                  </a:tcPr>
                </a:tc>
                <a:tc>
                  <a:txBody>
                    <a:bodyPr>
                      <a:noAutofit/>
                    </a:bodyPr>
                    <a:lstStyle/>
                    <a:p>
                      <a:pPr indent="0" lvl="0" marL="0" marR="0" rtl="0" algn="l">
                        <a:spcBef>
                          <a:spcPts val="0"/>
                        </a:spcBef>
                        <a:buSzPct val="25000"/>
                        <a:buNone/>
                      </a:pPr>
                      <a:r>
                        <a:rPr b="1" baseline="0" lang="en-US" sz="1800" u="none" cap="none" strike="noStrike">
                          <a:latin typeface="Calibri"/>
                          <a:ea typeface="Calibri"/>
                          <a:cs typeface="Calibri"/>
                          <a:sym typeface="Calibri"/>
                        </a:rPr>
                        <a:t>Uses</a:t>
                      </a:r>
                    </a:p>
                  </a:txBody>
                  <a:tcPr marT="9525" marB="0" marR="9525" marL="9525" anchor="b">
                    <a:lnL cap="flat" cmpd="sng" w="9525">
                      <a:solidFill>
                        <a:schemeClr val="dk1"/>
                      </a:solidFill>
                      <a:prstDash val="solid"/>
                      <a:round/>
                      <a:headEnd len="med" w="med" type="none"/>
                      <a:tailEnd len="med" w="med" type="none"/>
                    </a:lnL>
                    <a:solidFill>
                      <a:srgbClr val="44969F"/>
                    </a:solidFill>
                  </a:tcPr>
                </a:tc>
              </a:tr>
              <a:tr h="225850">
                <a:tc rowSpan="16">
                  <a:txBody>
                    <a:bodyPr>
                      <a:noAutofit/>
                    </a:bodyPr>
                    <a:lstStyle/>
                    <a:p>
                      <a:pPr indent="0" lvl="0" marL="0" marR="0" rtl="0" algn="ctr">
                        <a:spcBef>
                          <a:spcPts val="0"/>
                        </a:spcBef>
                        <a:buSzPct val="25000"/>
                        <a:buNone/>
                      </a:pPr>
                      <a:r>
                        <a:rPr baseline="0" i="0" lang="en-US" sz="1200" u="none" cap="none" strike="noStrike">
                          <a:latin typeface="Arial"/>
                          <a:ea typeface="Arial"/>
                          <a:cs typeface="Arial"/>
                          <a:sym typeface="Arial"/>
                        </a:rPr>
                        <a:t>R6 CLAIMS</a:t>
                      </a:r>
                    </a:p>
                  </a:txBody>
                  <a:tcPr marT="0" marB="0" marR="0" marL="0" anchor="ctr">
                    <a:lnR cap="flat" cmpd="sng" w="9525">
                      <a:solidFill>
                        <a:schemeClr val="dk1"/>
                      </a:solidFill>
                      <a:prstDash val="solid"/>
                      <a:round/>
                      <a:headEnd len="med" w="med" type="none"/>
                      <a:tailEnd len="med" w="med" type="none"/>
                    </a:lnR>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ADCLAIMR6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Aggregate Discount Claims</a:t>
                      </a:r>
                    </a:p>
                  </a:txBody>
                  <a:tcPr marT="9525" marB="0" marR="9525" marL="9525" anchor="b">
                    <a:lnL cap="flat" cmpd="sng" w="9525">
                      <a:solidFill>
                        <a:schemeClr val="dk1"/>
                      </a:solidFill>
                      <a:prstDash val="solid"/>
                      <a:round/>
                      <a:headEnd len="med" w="med" type="none"/>
                      <a:tailEnd len="med" w="med" type="none"/>
                    </a:lnL>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APCLAIMR6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Autopay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AUCLAIMR6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Audit Related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ECCLAIMR6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Excess Cost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FICLAIMR6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FOIA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FPCLAIMR6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Fedpay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IFCLAIMR6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IFF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LDCLAIMR6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Liquidated Damages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NCCLAIMR6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Non Compliance Payments Claims Collections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PRCLAIMR6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Payroll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RPCLAIMR6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Restitution Payments Claims Collections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TACLAIMR6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TAPS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VEHCLAIM</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Vehicle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0930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VNCLAIMR6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Vendor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0930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WSCLAIMR6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Waste Paper/Scrap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1927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NCCLAIMR6</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6 Non Compliance Payments Claims Collections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bl>
          </a:graphicData>
        </a:graphic>
      </p:graphicFrame>
      <p:graphicFrame>
        <p:nvGraphicFramePr>
          <p:cNvPr id="249" name="Shape 249"/>
          <p:cNvGraphicFramePr/>
          <p:nvPr/>
        </p:nvGraphicFramePr>
        <p:xfrm>
          <a:off x="4948967" y="1522976"/>
          <a:ext cx="3000000" cy="3000000"/>
        </p:xfrm>
        <a:graphic>
          <a:graphicData uri="http://schemas.openxmlformats.org/drawingml/2006/table">
            <a:tbl>
              <a:tblPr>
                <a:noFill/>
                <a:tableStyleId>{76622573-F9CC-4C9C-B0E8-2BD67F85A401}</a:tableStyleId>
              </a:tblPr>
              <a:tblGrid>
                <a:gridCol w="1327150"/>
                <a:gridCol w="730250"/>
                <a:gridCol w="1871675"/>
              </a:tblGrid>
              <a:tr h="225850">
                <a:tc>
                  <a:txBody>
                    <a:bodyPr>
                      <a:noAutofit/>
                    </a:bodyPr>
                    <a:lstStyle/>
                    <a:p>
                      <a:pPr indent="0" lvl="0" marL="0" marR="0" rtl="0" algn="l">
                        <a:spcBef>
                          <a:spcPts val="0"/>
                        </a:spcBef>
                        <a:buSzPct val="25000"/>
                        <a:buNone/>
                      </a:pPr>
                      <a:r>
                        <a:rPr b="1" baseline="0" i="0" lang="en-US" sz="1800" u="none" cap="none" strike="noStrike">
                          <a:solidFill>
                            <a:srgbClr val="000000"/>
                          </a:solidFill>
                          <a:latin typeface="Calibri"/>
                          <a:ea typeface="Calibri"/>
                          <a:cs typeface="Calibri"/>
                          <a:sym typeface="Calibri"/>
                        </a:rPr>
                        <a:t>Business Line</a:t>
                      </a:r>
                    </a:p>
                  </a:txBody>
                  <a:tcPr marT="9525" marB="0" marR="9525" marL="9525" anchor="b">
                    <a:lnR cap="flat" cmpd="sng" w="9525">
                      <a:solidFill>
                        <a:schemeClr val="dk1"/>
                      </a:solidFill>
                      <a:prstDash val="solid"/>
                      <a:round/>
                      <a:headEnd len="med" w="med" type="none"/>
                      <a:tailEnd len="med" w="med" type="none"/>
                    </a:lnR>
                    <a:solidFill>
                      <a:srgbClr val="44969F"/>
                    </a:solidFill>
                  </a:tcPr>
                </a:tc>
                <a:tc>
                  <a:txBody>
                    <a:bodyPr>
                      <a:noAutofit/>
                    </a:bodyPr>
                    <a:lstStyle/>
                    <a:p>
                      <a:pPr indent="0" lvl="0" marL="0" marR="0" rtl="0" algn="l">
                        <a:spcBef>
                          <a:spcPts val="0"/>
                        </a:spcBef>
                        <a:buSzPct val="25000"/>
                        <a:buNone/>
                      </a:pPr>
                      <a:r>
                        <a:rPr b="1" baseline="0" i="0" lang="en-US" sz="1800" u="none" cap="none" strike="noStrike">
                          <a:solidFill>
                            <a:srgbClr val="000000"/>
                          </a:solidFill>
                          <a:latin typeface="Calibri"/>
                          <a:ea typeface="Calibri"/>
                          <a:cs typeface="Calibri"/>
                          <a:sym typeface="Calibri"/>
                        </a:rPr>
                        <a:t>Code</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solidFill>
                      <a:srgbClr val="44969F"/>
                    </a:solidFill>
                  </a:tcPr>
                </a:tc>
                <a:tc>
                  <a:txBody>
                    <a:bodyPr>
                      <a:noAutofit/>
                    </a:bodyPr>
                    <a:lstStyle/>
                    <a:p>
                      <a:pPr indent="0" lvl="0" marL="0" marR="0" rtl="0" algn="l">
                        <a:spcBef>
                          <a:spcPts val="0"/>
                        </a:spcBef>
                        <a:buSzPct val="25000"/>
                        <a:buNone/>
                      </a:pPr>
                      <a:r>
                        <a:rPr b="1" baseline="0" lang="en-US" sz="1800" u="none" cap="none" strike="noStrike">
                          <a:latin typeface="Calibri"/>
                          <a:ea typeface="Calibri"/>
                          <a:cs typeface="Calibri"/>
                          <a:sym typeface="Calibri"/>
                        </a:rPr>
                        <a:t>Uses</a:t>
                      </a:r>
                    </a:p>
                  </a:txBody>
                  <a:tcPr marT="9525" marB="0" marR="9525" marL="9525" anchor="b">
                    <a:lnL cap="flat" cmpd="sng" w="9525">
                      <a:solidFill>
                        <a:schemeClr val="dk1"/>
                      </a:solidFill>
                      <a:prstDash val="solid"/>
                      <a:round/>
                      <a:headEnd len="med" w="med" type="none"/>
                      <a:tailEnd len="med" w="med" type="none"/>
                    </a:lnL>
                    <a:solidFill>
                      <a:srgbClr val="44969F"/>
                    </a:solidFill>
                  </a:tcPr>
                </a:tc>
              </a:tr>
              <a:tr h="225850">
                <a:tc rowSpan="11">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R7 CLAIMS</a:t>
                      </a:r>
                    </a:p>
                  </a:txBody>
                  <a:tcPr marT="0" marB="0" marR="0" marL="0" anchor="ctr">
                    <a:lnR cap="flat" cmpd="sng" w="9525">
                      <a:solidFill>
                        <a:schemeClr val="dk1"/>
                      </a:solidFill>
                      <a:prstDash val="solid"/>
                      <a:round/>
                      <a:headEnd len="med" w="med" type="none"/>
                      <a:tailEnd len="med" w="med" type="none"/>
                    </a:lnR>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CDCLAIMR7</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7 Contract Dispute Claims</a:t>
                      </a:r>
                    </a:p>
                  </a:txBody>
                  <a:tcPr marT="9525" marB="0" marR="9525" marL="9525" anchor="b">
                    <a:lnL cap="flat" cmpd="sng" w="9525">
                      <a:solidFill>
                        <a:schemeClr val="dk1"/>
                      </a:solidFill>
                      <a:prstDash val="solid"/>
                      <a:round/>
                      <a:headEnd len="med" w="med" type="none"/>
                      <a:tailEnd len="med" w="med" type="none"/>
                    </a:lnL>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DPCLAIMR7</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7 Duplicate Payment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EPCLAIMR7</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7 Erroneous Payment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ETCLAIMR7</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7 Early Termination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FRCLAIMR7</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7 Fraud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LDCLAIMR7</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7 Liquidated Damages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LTCLAIMR7</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7 Litigation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PRCLAIMR7</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7 Property Damages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RSCLAIMR7</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7 Restitution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STCLAIMR7</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7 Settlement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r h="225850">
                <a:tc vMerge="1"/>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UCCLAIMR7</a:t>
                      </a:r>
                    </a:p>
                  </a:txBody>
                  <a:tcPr marT="9525" marB="0" marR="9525" marL="9525" anchor="b">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c>
                  <a:txBody>
                    <a:bodyPr>
                      <a:noAutofit/>
                    </a:bodyPr>
                    <a:lstStyle/>
                    <a:p>
                      <a:pPr indent="0" lvl="0" marL="0" marR="0" rtl="0" algn="l">
                        <a:spcBef>
                          <a:spcPts val="0"/>
                        </a:spcBef>
                        <a:buSzPct val="25000"/>
                        <a:buNone/>
                      </a:pPr>
                      <a:r>
                        <a:rPr b="0" baseline="0" i="0" lang="en-US" sz="1100" u="none" cap="none" strike="noStrike">
                          <a:solidFill>
                            <a:srgbClr val="000000"/>
                          </a:solidFill>
                          <a:latin typeface="Calibri"/>
                          <a:ea typeface="Calibri"/>
                          <a:cs typeface="Calibri"/>
                          <a:sym typeface="Calibri"/>
                        </a:rPr>
                        <a:t>Region 7 Utility Credit Claims</a:t>
                      </a:r>
                    </a:p>
                  </a:txBody>
                  <a:tcPr marT="9525" marB="0" marR="9525" marL="9525" anchor="b">
                    <a:lnL cap="flat" cmpd="sng" w="9525">
                      <a:solidFill>
                        <a:schemeClr val="dk1"/>
                      </a:solidFill>
                      <a:prstDash val="solid"/>
                      <a:round/>
                      <a:headEnd len="med" w="med" type="none"/>
                      <a:tailEnd len="med" w="med" type="none"/>
                    </a:lnL>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5"/>
                    </a:solidFill>
                  </a:tcPr>
                </a:tc>
              </a:tr>
            </a:tbl>
          </a:graphicData>
        </a:graphic>
      </p:graphicFrame>
    </p:spTree>
  </p:cSld>
  <p:clrMapOvr>
    <a:masterClrMapping/>
  </p:clrMapOvr>
  <p:transition spd="slow">
    <p:cut/>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7" name="Shape 1137"/>
        <p:cNvGrpSpPr/>
        <p:nvPr/>
      </p:nvGrpSpPr>
      <p:grpSpPr>
        <a:xfrm>
          <a:off x="0" y="0"/>
          <a:ext cx="0" cy="0"/>
          <a:chOff x="0" y="0"/>
          <a:chExt cx="0" cy="0"/>
        </a:xfrm>
      </p:grpSpPr>
      <p:sp>
        <p:nvSpPr>
          <p:cNvPr id="1138" name="Shape 1138"/>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Allowance For Loss Selection Criteria Table</a:t>
            </a:r>
          </a:p>
        </p:txBody>
      </p:sp>
      <p:sp>
        <p:nvSpPr>
          <p:cNvPr id="1139" name="Shape 113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140" name="Shape 114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141" name="Shape 1141"/>
          <p:cNvPicPr preferRelativeResize="0"/>
          <p:nvPr/>
        </p:nvPicPr>
        <p:blipFill rotWithShape="1">
          <a:blip r:embed="rId3">
            <a:alphaModFix/>
          </a:blip>
          <a:srcRect b="0" l="0" r="0" t="0"/>
          <a:stretch/>
        </p:blipFill>
        <p:spPr>
          <a:xfrm>
            <a:off x="621677" y="1253105"/>
            <a:ext cx="4486901" cy="4429742"/>
          </a:xfrm>
          <a:prstGeom prst="rect">
            <a:avLst/>
          </a:prstGeom>
          <a:noFill/>
          <a:ln>
            <a:noFill/>
          </a:ln>
        </p:spPr>
      </p:pic>
      <p:pic>
        <p:nvPicPr>
          <p:cNvPr id="1142" name="Shape 1142"/>
          <p:cNvPicPr preferRelativeResize="0"/>
          <p:nvPr/>
        </p:nvPicPr>
        <p:blipFill rotWithShape="1">
          <a:blip r:embed="rId4">
            <a:alphaModFix/>
          </a:blip>
          <a:srcRect b="0" l="0" r="0" t="0"/>
          <a:stretch/>
        </p:blipFill>
        <p:spPr>
          <a:xfrm>
            <a:off x="3180866" y="3144600"/>
            <a:ext cx="5611008" cy="2896003"/>
          </a:xfrm>
          <a:prstGeom prst="rect">
            <a:avLst/>
          </a:prstGeom>
          <a:noFill/>
          <a:ln>
            <a:noFill/>
          </a:ln>
        </p:spPr>
      </p:pic>
      <p:sp>
        <p:nvSpPr>
          <p:cNvPr id="1143" name="Shape 1143"/>
          <p:cNvSpPr/>
          <p:nvPr/>
        </p:nvSpPr>
        <p:spPr>
          <a:xfrm>
            <a:off x="621677" y="1765700"/>
            <a:ext cx="2422312" cy="255603"/>
          </a:xfrm>
          <a:prstGeom prst="rect">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144" name="Shape 1144"/>
          <p:cNvSpPr/>
          <p:nvPr/>
        </p:nvSpPr>
        <p:spPr>
          <a:xfrm>
            <a:off x="5302212" y="3708232"/>
            <a:ext cx="491995" cy="236620"/>
          </a:xfrm>
          <a:prstGeom prst="rect">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8" name="Shape 1148"/>
        <p:cNvGrpSpPr/>
        <p:nvPr/>
      </p:nvGrpSpPr>
      <p:grpSpPr>
        <a:xfrm>
          <a:off x="0" y="0"/>
          <a:ext cx="0" cy="0"/>
          <a:chOff x="0" y="0"/>
          <a:chExt cx="0" cy="0"/>
        </a:xfrm>
      </p:grpSpPr>
      <p:sp>
        <p:nvSpPr>
          <p:cNvPr id="1149" name="Shape 1149"/>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400" u="none" cap="none" strike="noStrike">
                <a:solidFill>
                  <a:schemeClr val="lt1"/>
                </a:solidFill>
                <a:latin typeface="Arial"/>
                <a:ea typeface="Arial"/>
                <a:cs typeface="Arial"/>
                <a:sym typeface="Arial"/>
              </a:rPr>
              <a:t>Allowance For Loss Selection Criteria Table</a:t>
            </a:r>
          </a:p>
        </p:txBody>
      </p:sp>
      <p:sp>
        <p:nvSpPr>
          <p:cNvPr id="1150" name="Shape 115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151" name="Shape 1151"/>
          <p:cNvSpPr txBox="1"/>
          <p:nvPr>
            <p:ph idx="12" type="sldNum"/>
          </p:nvPr>
        </p:nvSpPr>
        <p:spPr>
          <a:xfrm>
            <a:off x="-104730" y="6346208"/>
            <a:ext cx="476661" cy="348018"/>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pic>
        <p:nvPicPr>
          <p:cNvPr id="1152" name="Shape 1152"/>
          <p:cNvPicPr preferRelativeResize="0"/>
          <p:nvPr/>
        </p:nvPicPr>
        <p:blipFill rotWithShape="1">
          <a:blip r:embed="rId3">
            <a:alphaModFix/>
          </a:blip>
          <a:srcRect b="27504" l="0" r="0" t="0"/>
          <a:stretch/>
        </p:blipFill>
        <p:spPr>
          <a:xfrm>
            <a:off x="1742275" y="1128286"/>
            <a:ext cx="5725323" cy="2092585"/>
          </a:xfrm>
          <a:prstGeom prst="rect">
            <a:avLst/>
          </a:prstGeom>
          <a:noFill/>
          <a:ln>
            <a:noFill/>
          </a:ln>
        </p:spPr>
      </p:pic>
      <p:graphicFrame>
        <p:nvGraphicFramePr>
          <p:cNvPr id="1153" name="Shape 1153"/>
          <p:cNvGraphicFramePr/>
          <p:nvPr/>
        </p:nvGraphicFramePr>
        <p:xfrm>
          <a:off x="503770" y="3302076"/>
          <a:ext cx="3000000" cy="3000000"/>
        </p:xfrm>
        <a:graphic>
          <a:graphicData uri="http://schemas.openxmlformats.org/drawingml/2006/table">
            <a:tbl>
              <a:tblPr bandRow="1" firstRow="1">
                <a:noFill/>
                <a:tableStyleId>{967B78A3-1E66-4C7F-9878-7F243DAF8D40}</a:tableStyleId>
              </a:tblPr>
              <a:tblGrid>
                <a:gridCol w="1092375"/>
                <a:gridCol w="3398925"/>
              </a:tblGrid>
              <a:tr h="282750">
                <a:tc>
                  <a:txBody>
                    <a:bodyPr>
                      <a:noAutofit/>
                    </a:bodyPr>
                    <a:lstStyle/>
                    <a:p>
                      <a:pPr indent="0" lvl="0" marL="0" marR="0" rtl="0" algn="l">
                        <a:spcBef>
                          <a:spcPts val="0"/>
                        </a:spcBef>
                        <a:buSzPct val="25000"/>
                        <a:buNone/>
                      </a:pPr>
                      <a:r>
                        <a:rPr baseline="0" lang="en-US" sz="1400" u="none" cap="none" strike="noStrike">
                          <a:solidFill>
                            <a:schemeClr val="dk1"/>
                          </a:solidFill>
                        </a:rPr>
                        <a:t>Field</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Description</a:t>
                      </a:r>
                    </a:p>
                  </a:txBody>
                  <a:tcPr marT="45725" marB="45725" marR="91450" marL="91450"/>
                </a:tc>
              </a:tr>
              <a:tr h="471175">
                <a:tc>
                  <a:txBody>
                    <a:bodyPr>
                      <a:noAutofit/>
                    </a:bodyPr>
                    <a:lstStyle/>
                    <a:p>
                      <a:pPr indent="0" lvl="0" marL="0" marR="0" rtl="0" algn="l">
                        <a:spcBef>
                          <a:spcPts val="0"/>
                        </a:spcBef>
                        <a:buSzPct val="25000"/>
                        <a:buNone/>
                      </a:pPr>
                      <a:r>
                        <a:rPr b="1" baseline="0" lang="en-US" sz="1200" u="none" cap="none" strike="noStrike"/>
                        <a:t>Posting Level</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Set at Lowest to post  Allowance for Loss at lowest individual accounting dimension level.</a:t>
                      </a:r>
                    </a:p>
                  </a:txBody>
                  <a:tcPr marT="45725" marB="45725" marR="91450" marL="91450"/>
                </a:tc>
              </a:tr>
              <a:tr h="471175">
                <a:tc>
                  <a:txBody>
                    <a:bodyPr>
                      <a:noAutofit/>
                    </a:bodyPr>
                    <a:lstStyle/>
                    <a:p>
                      <a:pPr indent="0" lvl="0" marL="0" marR="0" rtl="0" algn="l">
                        <a:spcBef>
                          <a:spcPts val="0"/>
                        </a:spcBef>
                        <a:buSzPct val="25000"/>
                        <a:buNone/>
                      </a:pPr>
                      <a:r>
                        <a:rPr b="1" baseline="0" lang="en-US" sz="1200" u="none" cap="none" strike="noStrike"/>
                        <a:t>Include Vendor</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Set to Yes to record vendor on the SV document and to summarize by the Vendor/Vendor Address Code and Transfer TSYM. </a:t>
                      </a:r>
                    </a:p>
                  </a:txBody>
                  <a:tcPr marT="45725" marB="45725" marR="91450" marL="91450"/>
                </a:tc>
              </a:tr>
              <a:tr h="471175">
                <a:tc>
                  <a:txBody>
                    <a:bodyPr>
                      <a:noAutofit/>
                    </a:bodyPr>
                    <a:lstStyle/>
                    <a:p>
                      <a:pPr indent="0" lvl="0" marL="0" marR="0" rtl="0" algn="l">
                        <a:spcBef>
                          <a:spcPts val="0"/>
                        </a:spcBef>
                        <a:buSzPct val="25000"/>
                        <a:buNone/>
                      </a:pPr>
                      <a:r>
                        <a:rPr b="1" baseline="0" lang="en-US" sz="1200" u="none" cap="none" strike="noStrike"/>
                        <a:t>Allowance Percentage</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Defines the percentage for each Age Category associated to a set of selection criteria and is used to calculate the Allowance for Loss.</a:t>
                      </a:r>
                    </a:p>
                  </a:txBody>
                  <a:tcPr marT="45725" marB="45725" marR="91450" marL="91450"/>
                </a:tc>
              </a:tr>
              <a:tr h="337225">
                <a:tc>
                  <a:txBody>
                    <a:bodyPr>
                      <a:noAutofit/>
                    </a:bodyPr>
                    <a:lstStyle/>
                    <a:p>
                      <a:pPr indent="0" lvl="0" marL="0" marR="0" rtl="0" algn="l">
                        <a:spcBef>
                          <a:spcPts val="0"/>
                        </a:spcBef>
                        <a:buSzPct val="25000"/>
                        <a:buNone/>
                      </a:pPr>
                      <a:r>
                        <a:rPr b="1" baseline="0" lang="en-US" sz="1200" u="none" cap="none" strike="noStrike"/>
                        <a:t>Age Category</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Specifies the Age Category value to be used to calculate the Allowance for Loss</a:t>
                      </a:r>
                    </a:p>
                  </a:txBody>
                  <a:tcPr marT="45725" marB="45725" marR="91450" marL="91450"/>
                </a:tc>
              </a:tr>
              <a:tr h="485025">
                <a:tc>
                  <a:txBody>
                    <a:bodyPr>
                      <a:noAutofit/>
                    </a:bodyPr>
                    <a:lstStyle/>
                    <a:p>
                      <a:pPr indent="0" lvl="0" marL="0" marR="0" rtl="0" algn="l">
                        <a:spcBef>
                          <a:spcPts val="0"/>
                        </a:spcBef>
                        <a:buSzPct val="25000"/>
                        <a:buNone/>
                      </a:pPr>
                      <a:r>
                        <a:rPr b="1" baseline="0" lang="en-US" sz="1200" u="none" cap="none" strike="noStrike"/>
                        <a:t>Balance Type</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Set at Both to calculate Allowance for Loss on Principal and Overdue Charges</a:t>
                      </a:r>
                    </a:p>
                  </a:txBody>
                  <a:tcPr marT="45725" marB="45725" marR="91450" marL="91450"/>
                </a:tc>
              </a:tr>
            </a:tbl>
          </a:graphicData>
        </a:graphic>
      </p:graphicFrame>
      <p:graphicFrame>
        <p:nvGraphicFramePr>
          <p:cNvPr id="1154" name="Shape 1154"/>
          <p:cNvGraphicFramePr/>
          <p:nvPr/>
        </p:nvGraphicFramePr>
        <p:xfrm>
          <a:off x="5063317" y="3302076"/>
          <a:ext cx="3000000" cy="3000000"/>
        </p:xfrm>
        <a:graphic>
          <a:graphicData uri="http://schemas.openxmlformats.org/drawingml/2006/table">
            <a:tbl>
              <a:tblPr bandRow="1" firstRow="1">
                <a:noFill/>
                <a:tableStyleId>{AB8381FC-58D6-46AF-A266-69C1947089EC}</a:tableStyleId>
              </a:tblPr>
              <a:tblGrid>
                <a:gridCol w="1009925"/>
                <a:gridCol w="2860300"/>
              </a:tblGrid>
              <a:tr h="282750">
                <a:tc>
                  <a:txBody>
                    <a:bodyPr>
                      <a:noAutofit/>
                    </a:bodyPr>
                    <a:lstStyle/>
                    <a:p>
                      <a:pPr indent="0" lvl="0" marL="0" marR="0" rtl="0" algn="l">
                        <a:spcBef>
                          <a:spcPts val="0"/>
                        </a:spcBef>
                        <a:buSzPct val="25000"/>
                        <a:buNone/>
                      </a:pPr>
                      <a:r>
                        <a:rPr baseline="0" lang="en-US" sz="1400" u="none" cap="none" strike="noStrike">
                          <a:solidFill>
                            <a:schemeClr val="dk1"/>
                          </a:solidFill>
                        </a:rPr>
                        <a:t>Field</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Description</a:t>
                      </a:r>
                    </a:p>
                  </a:txBody>
                  <a:tcPr marT="45725" marB="45725" marR="91450" marL="91450"/>
                </a:tc>
              </a:tr>
              <a:tr h="485025">
                <a:tc>
                  <a:txBody>
                    <a:bodyPr>
                      <a:noAutofit/>
                    </a:bodyPr>
                    <a:lstStyle/>
                    <a:p>
                      <a:pPr indent="0" lvl="0" marL="0" marR="0" rtl="0" algn="l">
                        <a:spcBef>
                          <a:spcPts val="0"/>
                        </a:spcBef>
                        <a:buSzPct val="25000"/>
                        <a:buNone/>
                      </a:pPr>
                      <a:r>
                        <a:rPr b="1" baseline="0" lang="en-US" sz="1200" u="none" cap="none" strike="noStrike"/>
                        <a:t>Receivable Type</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200" u="none" cap="none" strike="noStrike"/>
                        <a:t>Defines the BD and DA Document Types to be selected and consolidates selection by combining manual and automated Document Types</a:t>
                      </a:r>
                    </a:p>
                  </a:txBody>
                  <a:tcPr marT="45725" marB="45725" marR="91450" marL="91450"/>
                </a:tc>
              </a:tr>
              <a:tr h="294150">
                <a:tc>
                  <a:txBody>
                    <a:bodyPr>
                      <a:noAutofit/>
                    </a:bodyPr>
                    <a:lstStyle/>
                    <a:p>
                      <a:pPr indent="0" lvl="0" marL="0" marR="0" rtl="0" algn="l">
                        <a:spcBef>
                          <a:spcPts val="0"/>
                        </a:spcBef>
                        <a:buSzPct val="25000"/>
                        <a:buNone/>
                      </a:pPr>
                      <a:r>
                        <a:rPr b="1" baseline="0" lang="en-US" sz="1200" u="none" cap="none" strike="noStrike"/>
                        <a:t>Debt Type</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200" u="none" cap="none" strike="noStrike"/>
                        <a:t>Specifies if the Allowance for Loss is for a Federal or Non-federal vendor</a:t>
                      </a:r>
                    </a:p>
                  </a:txBody>
                  <a:tcPr marT="45725" marB="45725" marR="91450" marL="91450"/>
                </a:tc>
              </a:tr>
            </a:tbl>
          </a:graphicData>
        </a:graphic>
      </p:graphicFrame>
    </p:spTree>
  </p:cSld>
  <p:clrMapOvr>
    <a:masterClrMapping/>
  </p:clrMapOvr>
  <p:transition spd="slow">
    <p:cut/>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9" name="Shape 1159"/>
        <p:cNvGrpSpPr/>
        <p:nvPr/>
      </p:nvGrpSpPr>
      <p:grpSpPr>
        <a:xfrm>
          <a:off x="0" y="0"/>
          <a:ext cx="0" cy="0"/>
          <a:chOff x="0" y="0"/>
          <a:chExt cx="0" cy="0"/>
        </a:xfrm>
      </p:grpSpPr>
      <p:sp>
        <p:nvSpPr>
          <p:cNvPr id="1160" name="Shape 116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400" u="none" cap="none" strike="noStrike">
                <a:solidFill>
                  <a:schemeClr val="lt1"/>
                </a:solidFill>
                <a:latin typeface="Arial"/>
                <a:ea typeface="Arial"/>
                <a:cs typeface="Arial"/>
                <a:sym typeface="Arial"/>
              </a:rPr>
              <a:t>Allowance For Loss Example</a:t>
            </a:r>
          </a:p>
        </p:txBody>
      </p:sp>
      <p:sp>
        <p:nvSpPr>
          <p:cNvPr id="1161" name="Shape 1161"/>
          <p:cNvSpPr txBox="1"/>
          <p:nvPr>
            <p:ph idx="1" type="body"/>
          </p:nvPr>
        </p:nvSpPr>
        <p:spPr>
          <a:xfrm>
            <a:off x="593677" y="1144113"/>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following documents are outstanding BDs:</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0" lvl="0" marL="0"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Allowance For Loss Process uses the following selection criteria:</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p:txBody>
      </p:sp>
      <p:sp>
        <p:nvSpPr>
          <p:cNvPr id="1162" name="Shape 116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163" name="Shape 116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graphicFrame>
        <p:nvGraphicFramePr>
          <p:cNvPr id="1164" name="Shape 1164"/>
          <p:cNvGraphicFramePr/>
          <p:nvPr/>
        </p:nvGraphicFramePr>
        <p:xfrm>
          <a:off x="1336342" y="1625751"/>
          <a:ext cx="3000000" cy="3000000"/>
        </p:xfrm>
        <a:graphic>
          <a:graphicData uri="http://schemas.openxmlformats.org/drawingml/2006/table">
            <a:tbl>
              <a:tblPr bandRow="1" firstRow="1">
                <a:noFill/>
                <a:tableStyleId>{3337D99F-7948-4195-8EA3-6BEA0EAEBCE9}</a:tableStyleId>
              </a:tblPr>
              <a:tblGrid>
                <a:gridCol w="1941525"/>
                <a:gridCol w="1229050"/>
                <a:gridCol w="933675"/>
                <a:gridCol w="1109075"/>
                <a:gridCol w="1530950"/>
              </a:tblGrid>
              <a:tr h="386775">
                <a:tc>
                  <a:txBody>
                    <a:bodyPr>
                      <a:noAutofit/>
                    </a:bodyPr>
                    <a:lstStyle/>
                    <a:p>
                      <a:pPr indent="0" lvl="0" marL="0" marR="0" rtl="0" algn="l">
                        <a:spcBef>
                          <a:spcPts val="0"/>
                        </a:spcBef>
                        <a:buSzPct val="25000"/>
                        <a:buNone/>
                      </a:pPr>
                      <a:r>
                        <a:rPr baseline="0" lang="en-US" sz="1200" u="none" cap="none" strike="noStrike">
                          <a:solidFill>
                            <a:schemeClr val="dk1"/>
                          </a:solidFill>
                        </a:rPr>
                        <a:t>Document Number</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solidFill>
                            <a:schemeClr val="dk1"/>
                          </a:solidFill>
                        </a:rPr>
                        <a:t>Collection Due Date</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solidFill>
                            <a:schemeClr val="dk1"/>
                          </a:solidFill>
                        </a:rPr>
                        <a:t>Vendor</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solidFill>
                            <a:schemeClr val="dk1"/>
                          </a:solidFill>
                        </a:rPr>
                        <a:t>Outstanding Amount</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solidFill>
                            <a:schemeClr val="dk1"/>
                          </a:solidFill>
                        </a:rPr>
                        <a:t>Accounting Info</a:t>
                      </a:r>
                    </a:p>
                  </a:txBody>
                  <a:tcPr marT="45725" marB="45725" marR="91450" marL="91450"/>
                </a:tc>
              </a:tr>
              <a:tr h="313700">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ODNO0000118-001</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10/2/2012</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Nextel</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$975</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Fund 192X Reg 00</a:t>
                      </a:r>
                    </a:p>
                  </a:txBody>
                  <a:tcPr marT="45725" marB="45725" marR="91450" marL="91450"/>
                </a:tc>
              </a:tr>
              <a:tr h="313700">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ODNO0007654-001</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10/2/2014</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Nextel</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$975</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200" u="none" cap="none" strike="noStrike"/>
                        <a:t>Fund 192X Reg 11</a:t>
                      </a:r>
                    </a:p>
                  </a:txBody>
                  <a:tcPr marT="45725" marB="45725" marR="91450" marL="91450"/>
                </a:tc>
              </a:tr>
              <a:tr h="313700">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ODNO0011532-001</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4/2/2014</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A&amp;B Inc.</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200" u="none" cap="none" strike="noStrike"/>
                        <a:t>$975</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200" u="none" cap="none" strike="noStrike"/>
                        <a:t>Fund 192X Reg 11</a:t>
                      </a:r>
                    </a:p>
                  </a:txBody>
                  <a:tcPr marT="45725" marB="45725" marR="91450" marL="91450"/>
                </a:tc>
              </a:tr>
              <a:tr h="313700">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ODNO0033754-001</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10/2/2015</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A&amp;B Inc.</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200" u="none" cap="none" strike="noStrike"/>
                        <a:t>$975</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200" u="none" cap="none" strike="noStrike"/>
                        <a:t>Fund 192X Reg 11</a:t>
                      </a:r>
                    </a:p>
                  </a:txBody>
                  <a:tcPr marT="45725" marB="45725" marR="91450" marL="91450"/>
                </a:tc>
              </a:tr>
            </a:tbl>
          </a:graphicData>
        </a:graphic>
      </p:graphicFrame>
      <p:pic>
        <p:nvPicPr>
          <p:cNvPr id="1165" name="Shape 1165"/>
          <p:cNvPicPr preferRelativeResize="0"/>
          <p:nvPr/>
        </p:nvPicPr>
        <p:blipFill rotWithShape="1">
          <a:blip r:embed="rId3">
            <a:alphaModFix/>
          </a:blip>
          <a:srcRect b="0" l="0" r="0" t="0"/>
          <a:stretch/>
        </p:blipFill>
        <p:spPr>
          <a:xfrm>
            <a:off x="2217342" y="3838196"/>
            <a:ext cx="4982270" cy="2715004"/>
          </a:xfrm>
          <a:prstGeom prst="rect">
            <a:avLst/>
          </a:prstGeom>
          <a:noFill/>
          <a:ln>
            <a:noFill/>
          </a:ln>
        </p:spPr>
      </p:pic>
    </p:spTree>
  </p:cSld>
  <p:clrMapOvr>
    <a:masterClrMapping/>
  </p:clrMapOvr>
  <p:transition spd="slow">
    <p:cut/>
  </p:transition>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0" name="Shape 1170"/>
        <p:cNvGrpSpPr/>
        <p:nvPr/>
      </p:nvGrpSpPr>
      <p:grpSpPr>
        <a:xfrm>
          <a:off x="0" y="0"/>
          <a:ext cx="0" cy="0"/>
          <a:chOff x="0" y="0"/>
          <a:chExt cx="0" cy="0"/>
        </a:xfrm>
      </p:grpSpPr>
      <p:sp>
        <p:nvSpPr>
          <p:cNvPr id="1171" name="Shape 117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400" u="none" cap="none" strike="noStrike">
                <a:solidFill>
                  <a:schemeClr val="lt1"/>
                </a:solidFill>
                <a:latin typeface="Arial"/>
                <a:ea typeface="Arial"/>
                <a:cs typeface="Arial"/>
                <a:sym typeface="Arial"/>
              </a:rPr>
              <a:t>Allowance For Loss Example</a:t>
            </a:r>
          </a:p>
        </p:txBody>
      </p:sp>
      <p:sp>
        <p:nvSpPr>
          <p:cNvPr id="1172" name="Shape 1172"/>
          <p:cNvSpPr txBox="1"/>
          <p:nvPr>
            <p:ph idx="1" type="body"/>
          </p:nvPr>
        </p:nvSpPr>
        <p:spPr>
          <a:xfrm>
            <a:off x="455612" y="1156325"/>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following calculations are performed:</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0" lvl="0" marL="0"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In the current month, the Allowance For Loss Process will create a self-reversing SV with 3 accounting lines:</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p:txBody>
      </p:sp>
      <p:sp>
        <p:nvSpPr>
          <p:cNvPr id="1173" name="Shape 117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174" name="Shape 117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graphicFrame>
        <p:nvGraphicFramePr>
          <p:cNvPr id="1175" name="Shape 1175"/>
          <p:cNvGraphicFramePr/>
          <p:nvPr/>
        </p:nvGraphicFramePr>
        <p:xfrm>
          <a:off x="806891" y="1544251"/>
          <a:ext cx="3000000" cy="3000000"/>
        </p:xfrm>
        <a:graphic>
          <a:graphicData uri="http://schemas.openxmlformats.org/drawingml/2006/table">
            <a:tbl>
              <a:tblPr bandRow="1" firstRow="1">
                <a:noFill/>
                <a:tableStyleId>{BA3088DF-D777-4CD4-AB23-CC0A6F584D08}</a:tableStyleId>
              </a:tblPr>
              <a:tblGrid>
                <a:gridCol w="1445625"/>
                <a:gridCol w="1010100"/>
                <a:gridCol w="967575"/>
                <a:gridCol w="854750"/>
                <a:gridCol w="627650"/>
                <a:gridCol w="567400"/>
                <a:gridCol w="977750"/>
                <a:gridCol w="1427475"/>
              </a:tblGrid>
              <a:tr h="370850">
                <a:tc>
                  <a:txBody>
                    <a:bodyPr>
                      <a:noAutofit/>
                    </a:bodyPr>
                    <a:lstStyle/>
                    <a:p>
                      <a:pPr indent="0" lvl="0" marL="0" marR="0" rtl="0" algn="l">
                        <a:spcBef>
                          <a:spcPts val="0"/>
                        </a:spcBef>
                        <a:buSzPct val="25000"/>
                        <a:buNone/>
                      </a:pPr>
                      <a:r>
                        <a:rPr baseline="0" lang="en-US" sz="1400" u="none" cap="none" strike="noStrike">
                          <a:solidFill>
                            <a:schemeClr val="dk1"/>
                          </a:solidFill>
                        </a:rPr>
                        <a:t>Document Number</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Doc Date</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Age</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Vendor</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Amt</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AFL</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Accounting Info</a:t>
                      </a:r>
                    </a:p>
                  </a:txBody>
                  <a:tcPr marT="45725" marB="45725" marR="91450" marL="91450"/>
                </a:tc>
              </a:tr>
              <a:tr h="370850">
                <a:tc>
                  <a:txBody>
                    <a:bodyPr>
                      <a:noAutofit/>
                    </a:bodyPr>
                    <a:lstStyle/>
                    <a:p>
                      <a:pPr indent="0" lvl="0" marL="0" marR="0" rtl="0" algn="l">
                        <a:spcBef>
                          <a:spcPts val="0"/>
                        </a:spcBef>
                        <a:buSzPct val="25000"/>
                        <a:buNone/>
                      </a:pPr>
                      <a:r>
                        <a:rPr baseline="0" lang="en-US" sz="1400" u="none" cap="none" strike="noStrike">
                          <a:solidFill>
                            <a:schemeClr val="dk1"/>
                          </a:solidFill>
                          <a:latin typeface="Arial"/>
                          <a:ea typeface="Arial"/>
                          <a:cs typeface="Arial"/>
                          <a:sym typeface="Arial"/>
                        </a:rPr>
                        <a:t>ODNO0000118-001</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10/2/2012</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731-2190 days</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Nextel</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$975</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100</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$975</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Fund 192X </a:t>
                      </a:r>
                      <a:br>
                        <a:rPr baseline="0" lang="en-US" sz="1400" u="none" cap="none" strike="noStrike"/>
                      </a:br>
                      <a:r>
                        <a:rPr baseline="0" lang="en-US" sz="1400" u="none" cap="none" strike="noStrike"/>
                        <a:t>Reg 00</a:t>
                      </a:r>
                    </a:p>
                  </a:txBody>
                  <a:tcPr marT="45725" marB="45725" marR="91450" marL="91450"/>
                </a:tc>
              </a:tr>
              <a:tr h="370850">
                <a:tc>
                  <a:txBody>
                    <a:bodyPr>
                      <a:noAutofit/>
                    </a:bodyPr>
                    <a:lstStyle/>
                    <a:p>
                      <a:pPr indent="0" lvl="0" marL="0" marR="0" rtl="0" algn="l">
                        <a:spcBef>
                          <a:spcPts val="0"/>
                        </a:spcBef>
                        <a:buSzPct val="25000"/>
                        <a:buNone/>
                      </a:pPr>
                      <a:r>
                        <a:rPr baseline="0" lang="en-US" sz="1400" u="none" cap="none" strike="noStrike">
                          <a:solidFill>
                            <a:schemeClr val="dk1"/>
                          </a:solidFill>
                          <a:latin typeface="Arial"/>
                          <a:ea typeface="Arial"/>
                          <a:cs typeface="Arial"/>
                          <a:sym typeface="Arial"/>
                        </a:rPr>
                        <a:t>ODNO0007654-001</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10/2/2014</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366-730 days</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Nextel</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$975</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50</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$487.50</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Fund 192X </a:t>
                      </a:r>
                      <a:br>
                        <a:rPr baseline="0" lang="en-US" sz="1400" u="none" cap="none" strike="noStrike"/>
                      </a:br>
                      <a:r>
                        <a:rPr baseline="0" lang="en-US" sz="1400" u="none" cap="none" strike="noStrike"/>
                        <a:t>Reg 11</a:t>
                      </a:r>
                    </a:p>
                  </a:txBody>
                  <a:tcPr marT="45725" marB="45725" marR="91450" marL="91450"/>
                </a:tc>
              </a:tr>
              <a:tr h="370850">
                <a:tc>
                  <a:txBody>
                    <a:bodyPr>
                      <a:noAutofit/>
                    </a:bodyPr>
                    <a:lstStyle/>
                    <a:p>
                      <a:pPr indent="0" lvl="0" marL="0" marR="0" rtl="0" algn="l">
                        <a:spcBef>
                          <a:spcPts val="0"/>
                        </a:spcBef>
                        <a:buSzPct val="25000"/>
                        <a:buNone/>
                      </a:pPr>
                      <a:r>
                        <a:rPr baseline="0" lang="en-US" sz="1400" u="none" cap="none" strike="noStrike">
                          <a:solidFill>
                            <a:schemeClr val="dk1"/>
                          </a:solidFill>
                          <a:latin typeface="Arial"/>
                          <a:ea typeface="Arial"/>
                          <a:cs typeface="Arial"/>
                          <a:sym typeface="Arial"/>
                        </a:rPr>
                        <a:t>ODNO0011532-001</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4/2/2014</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181-365 days</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A&amp;B Inc.</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$975</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25</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$243.75</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Fund 192X </a:t>
                      </a:r>
                      <a:br>
                        <a:rPr baseline="0" lang="en-US" sz="1400" u="none" cap="none" strike="noStrike"/>
                      </a:br>
                      <a:r>
                        <a:rPr baseline="0" lang="en-US" sz="1400" u="none" cap="none" strike="noStrike"/>
                        <a:t>Reg 11</a:t>
                      </a:r>
                    </a:p>
                  </a:txBody>
                  <a:tcPr marT="45725" marB="45725" marR="91450" marL="91450"/>
                </a:tc>
              </a:tr>
              <a:tr h="370850">
                <a:tc>
                  <a:txBody>
                    <a:bodyPr>
                      <a:noAutofit/>
                    </a:bodyPr>
                    <a:lstStyle/>
                    <a:p>
                      <a:pPr indent="0" lvl="0" marL="0" marR="0" rtl="0" algn="l">
                        <a:spcBef>
                          <a:spcPts val="0"/>
                        </a:spcBef>
                        <a:buSzPct val="25000"/>
                        <a:buNone/>
                      </a:pPr>
                      <a:r>
                        <a:rPr baseline="0" lang="en-US" sz="1400" u="none" cap="none" strike="noStrike">
                          <a:solidFill>
                            <a:schemeClr val="dk1"/>
                          </a:solidFill>
                          <a:latin typeface="Arial"/>
                          <a:ea typeface="Arial"/>
                          <a:cs typeface="Arial"/>
                          <a:sym typeface="Arial"/>
                        </a:rPr>
                        <a:t>ODNO0033754-001</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10/2/2015</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&lt; 180 days</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A&amp;B Inc.</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$975</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0</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$0</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Fund 192X </a:t>
                      </a:r>
                      <a:br>
                        <a:rPr baseline="0" lang="en-US" sz="1400" u="none" cap="none" strike="noStrike"/>
                      </a:br>
                      <a:r>
                        <a:rPr baseline="0" lang="en-US" sz="1400" u="none" cap="none" strike="noStrike"/>
                        <a:t>Reg 11</a:t>
                      </a:r>
                    </a:p>
                  </a:txBody>
                  <a:tcPr marT="45725" marB="45725" marR="91450" marL="91450"/>
                </a:tc>
              </a:tr>
            </a:tbl>
          </a:graphicData>
        </a:graphic>
      </p:graphicFrame>
      <p:sp>
        <p:nvSpPr>
          <p:cNvPr id="1176" name="Shape 1176"/>
          <p:cNvSpPr/>
          <p:nvPr/>
        </p:nvSpPr>
        <p:spPr>
          <a:xfrm>
            <a:off x="7837488" y="5943264"/>
            <a:ext cx="1194216" cy="914736"/>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graphicFrame>
        <p:nvGraphicFramePr>
          <p:cNvPr id="1177" name="Shape 1177"/>
          <p:cNvGraphicFramePr/>
          <p:nvPr/>
        </p:nvGraphicFramePr>
        <p:xfrm>
          <a:off x="719222" y="4775200"/>
          <a:ext cx="3000000" cy="3000000"/>
        </p:xfrm>
        <a:graphic>
          <a:graphicData uri="http://schemas.openxmlformats.org/drawingml/2006/table">
            <a:tbl>
              <a:tblPr bandRow="1" firstRow="1">
                <a:noFill/>
                <a:tableStyleId>{D0FE3DBA-E0FE-451B-91D5-2D3DB014C161}</a:tableStyleId>
              </a:tblPr>
              <a:tblGrid>
                <a:gridCol w="1974125"/>
                <a:gridCol w="1208625"/>
                <a:gridCol w="683100"/>
                <a:gridCol w="1075400"/>
                <a:gridCol w="1075400"/>
                <a:gridCol w="1949350"/>
              </a:tblGrid>
              <a:tr h="370850">
                <a:tc>
                  <a:txBody>
                    <a:bodyPr>
                      <a:noAutofit/>
                    </a:bodyPr>
                    <a:lstStyle/>
                    <a:p>
                      <a:pPr indent="0" lvl="0" marL="0" marR="0" rtl="0" algn="l">
                        <a:spcBef>
                          <a:spcPts val="0"/>
                        </a:spcBef>
                        <a:buSzPct val="25000"/>
                        <a:buNone/>
                      </a:pPr>
                      <a:r>
                        <a:rPr baseline="0" lang="en-US" sz="1400" u="none" cap="none" strike="noStrike">
                          <a:solidFill>
                            <a:schemeClr val="dk1"/>
                          </a:solidFill>
                        </a:rPr>
                        <a:t>Document Number</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Total Amt</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Acct Ln</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Vendor</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Ln Amt</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Accounting Lines</a:t>
                      </a:r>
                    </a:p>
                  </a:txBody>
                  <a:tcPr marT="45725" marB="45725" marR="91450" marL="91450"/>
                </a:tc>
              </a:tr>
              <a:tr h="370850">
                <a:tc rowSpan="3">
                  <a:txBody>
                    <a:bodyPr>
                      <a:noAutofit/>
                    </a:bodyPr>
                    <a:lstStyle/>
                    <a:p>
                      <a:pPr indent="0" lvl="0" marL="0" marR="0" rtl="0" algn="l">
                        <a:spcBef>
                          <a:spcPts val="0"/>
                        </a:spcBef>
                        <a:buSzPct val="25000"/>
                        <a:buNone/>
                      </a:pPr>
                      <a:r>
                        <a:rPr baseline="0" lang="en-US" sz="1400" u="none" cap="none" strike="noStrike">
                          <a:solidFill>
                            <a:schemeClr val="dk1"/>
                          </a:solidFill>
                          <a:latin typeface="Arial"/>
                          <a:ea typeface="Arial"/>
                          <a:cs typeface="Arial"/>
                          <a:sym typeface="Arial"/>
                        </a:rPr>
                        <a:t>ONL201510080001</a:t>
                      </a:r>
                    </a:p>
                  </a:txBody>
                  <a:tcPr marT="45725" marB="45725" marR="91450" marL="91450"/>
                </a:tc>
                <a:tc rowSpan="3">
                  <a:txBody>
                    <a:bodyPr>
                      <a:noAutofit/>
                    </a:bodyPr>
                    <a:lstStyle/>
                    <a:p>
                      <a:pPr indent="0" lvl="0" marL="0" marR="0" rtl="0" algn="l">
                        <a:spcBef>
                          <a:spcPts val="0"/>
                        </a:spcBef>
                        <a:buSzPct val="25000"/>
                        <a:buNone/>
                      </a:pPr>
                      <a:r>
                        <a:rPr baseline="0" lang="en-US" sz="1400" u="none" cap="none" strike="noStrike"/>
                        <a:t>$1706.25</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1</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Nextel</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$975</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Fund 192X Reg 00</a:t>
                      </a:r>
                    </a:p>
                  </a:txBody>
                  <a:tcPr marT="45725" marB="45725" marR="91450" marL="91450"/>
                </a:tc>
              </a:tr>
              <a:tr h="370850">
                <a:tc vMerge="1"/>
                <a:tc vMerge="1"/>
                <a:tc>
                  <a:txBody>
                    <a:bodyPr>
                      <a:noAutofit/>
                    </a:bodyPr>
                    <a:lstStyle/>
                    <a:p>
                      <a:pPr indent="0" lvl="0" marL="0" marR="0" rtl="0" algn="l">
                        <a:spcBef>
                          <a:spcPts val="0"/>
                        </a:spcBef>
                        <a:buSzPct val="25000"/>
                        <a:buNone/>
                      </a:pPr>
                      <a:r>
                        <a:rPr baseline="0" lang="en-US" sz="1400" u="none" cap="none" strike="noStrike"/>
                        <a:t>2</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Nextel</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$487.50</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Fund 192X  Reg 11</a:t>
                      </a:r>
                    </a:p>
                  </a:txBody>
                  <a:tcPr marT="45725" marB="45725" marR="91450" marL="91450"/>
                </a:tc>
              </a:tr>
              <a:tr h="370850">
                <a:tc vMerge="1"/>
                <a:tc vMerge="1"/>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3</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A&amp;B Inc.</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$243.75</a:t>
                      </a:r>
                    </a:p>
                    <a:p>
                      <a:pPr indent="0" lvl="0" marL="0" marR="0" rtl="0" algn="l">
                        <a:lnSpc>
                          <a:spcPct val="100000"/>
                        </a:lnSpc>
                        <a:spcBef>
                          <a:spcPts val="0"/>
                        </a:spcBef>
                        <a:spcAft>
                          <a:spcPts val="0"/>
                        </a:spcAft>
                        <a:buClr>
                          <a:schemeClr val="dk1"/>
                        </a:buClr>
                        <a:buFont typeface="Arial"/>
                        <a:buNone/>
                      </a:pPr>
                      <a:r>
                        <a:t/>
                      </a:r>
                      <a:endParaRPr baseline="0"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Fund 192X Reg 11</a:t>
                      </a:r>
                    </a:p>
                  </a:txBody>
                  <a:tcPr marT="45725" marB="45725" marR="91450" marL="91450"/>
                </a:tc>
              </a:tr>
            </a:tbl>
          </a:graphicData>
        </a:graphic>
      </p:graphicFrame>
    </p:spTree>
  </p:cSld>
  <p:clrMapOvr>
    <a:masterClrMapping/>
  </p:clrMapOvr>
  <p:transition spd="slow">
    <p:cut/>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2" name="Shape 1182"/>
        <p:cNvGrpSpPr/>
        <p:nvPr/>
      </p:nvGrpSpPr>
      <p:grpSpPr>
        <a:xfrm>
          <a:off x="0" y="0"/>
          <a:ext cx="0" cy="0"/>
          <a:chOff x="0" y="0"/>
          <a:chExt cx="0" cy="0"/>
        </a:xfrm>
      </p:grpSpPr>
      <p:sp>
        <p:nvSpPr>
          <p:cNvPr id="1183" name="Shape 1183"/>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Exercise</a:t>
            </a:r>
          </a:p>
        </p:txBody>
      </p:sp>
      <p:sp>
        <p:nvSpPr>
          <p:cNvPr id="1184" name="Shape 1184"/>
          <p:cNvSpPr txBox="1"/>
          <p:nvPr>
            <p:ph idx="1" type="body"/>
          </p:nvPr>
        </p:nvSpPr>
        <p:spPr>
          <a:xfrm>
            <a:off x="712787" y="1608137"/>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800" u="none" cap="none" strike="noStrike">
                <a:solidFill>
                  <a:schemeClr val="dk1"/>
                </a:solidFill>
                <a:latin typeface="Arial"/>
                <a:ea typeface="Arial"/>
                <a:cs typeface="Arial"/>
                <a:sym typeface="Arial"/>
              </a:rPr>
              <a:t>Exercise 3 – Create Allowance for Loss Selection Criteria record</a:t>
            </a:r>
          </a:p>
          <a:p>
            <a:pPr indent="-231775" lvl="0" marL="231775" marR="0" rtl="0" algn="l">
              <a:spcBef>
                <a:spcPts val="560"/>
              </a:spcBef>
              <a:spcAft>
                <a:spcPts val="0"/>
              </a:spcAft>
              <a:buClr>
                <a:srgbClr val="AF242B"/>
              </a:buClr>
              <a:buSzPct val="75000"/>
              <a:buFont typeface="Noto Sans Symbols"/>
              <a:buChar char="•"/>
            </a:pPr>
            <a:r>
              <a:rPr b="0" baseline="0" i="0" lang="en-US" sz="2800" u="none" cap="none" strike="noStrike">
                <a:solidFill>
                  <a:schemeClr val="dk1"/>
                </a:solidFill>
                <a:latin typeface="Arial"/>
                <a:ea typeface="Arial"/>
                <a:cs typeface="Arial"/>
                <a:sym typeface="Arial"/>
              </a:rPr>
              <a:t>Exercise 4 – Modify Allowance for Loss Selection Criteria record</a:t>
            </a:r>
          </a:p>
          <a:p>
            <a:pPr indent="-98425" lvl="0" marL="231775" marR="0" rtl="0" algn="l">
              <a:spcBef>
                <a:spcPts val="560"/>
              </a:spcBef>
              <a:spcAft>
                <a:spcPts val="0"/>
              </a:spcAft>
              <a:buClr>
                <a:srgbClr val="AF242B"/>
              </a:buClr>
              <a:buFont typeface="Noto Sans Symbols"/>
              <a:buNone/>
            </a:pPr>
            <a:r>
              <a:t/>
            </a:r>
            <a:endParaRPr b="0" baseline="0" i="0" sz="2800" u="none" cap="none" strike="noStrike">
              <a:solidFill>
                <a:schemeClr val="dk1"/>
              </a:solidFill>
              <a:latin typeface="Arial"/>
              <a:ea typeface="Arial"/>
              <a:cs typeface="Arial"/>
              <a:sym typeface="Arial"/>
            </a:endParaRPr>
          </a:p>
        </p:txBody>
      </p:sp>
      <p:sp>
        <p:nvSpPr>
          <p:cNvPr id="1185" name="Shape 1185"/>
          <p:cNvSpPr txBox="1"/>
          <p:nvPr>
            <p:ph idx="11" type="ftr"/>
          </p:nvPr>
        </p:nvSpPr>
        <p:spPr>
          <a:xfrm>
            <a:off x="359228"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186" name="Shape 1186"/>
          <p:cNvSpPr txBox="1"/>
          <p:nvPr>
            <p:ph idx="12" type="sldNum"/>
          </p:nvPr>
        </p:nvSpPr>
        <p:spPr>
          <a:xfrm>
            <a:off x="-95534" y="6386664"/>
            <a:ext cx="533399" cy="293914"/>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0" name="Shape 1190"/>
        <p:cNvGrpSpPr/>
        <p:nvPr/>
      </p:nvGrpSpPr>
      <p:grpSpPr>
        <a:xfrm>
          <a:off x="0" y="0"/>
          <a:ext cx="0" cy="0"/>
          <a:chOff x="0" y="0"/>
          <a:chExt cx="0" cy="0"/>
        </a:xfrm>
      </p:grpSpPr>
      <p:sp>
        <p:nvSpPr>
          <p:cNvPr id="1191" name="Shape 1191"/>
          <p:cNvSpPr txBox="1"/>
          <p:nvPr>
            <p:ph idx="1" type="body"/>
          </p:nvPr>
        </p:nvSpPr>
        <p:spPr>
          <a:xfrm>
            <a:off x="606462" y="2764465"/>
            <a:ext cx="8229600" cy="2009553"/>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6:</a:t>
            </a:r>
          </a:p>
          <a:p>
            <a:pPr indent="-231775" lvl="0" marL="231775"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VCSS Reference Table Management</a:t>
            </a:r>
          </a:p>
          <a:p>
            <a:pPr indent="-231775" lvl="0" marL="231775"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(from within VCSS)</a:t>
            </a:r>
          </a:p>
        </p:txBody>
      </p:sp>
      <p:sp>
        <p:nvSpPr>
          <p:cNvPr id="1192" name="Shape 119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193" name="Shape 119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7" name="Shape 1197"/>
        <p:cNvGrpSpPr/>
        <p:nvPr/>
      </p:nvGrpSpPr>
      <p:grpSpPr>
        <a:xfrm>
          <a:off x="0" y="0"/>
          <a:ext cx="0" cy="0"/>
          <a:chOff x="0" y="0"/>
          <a:chExt cx="0" cy="0"/>
        </a:xfrm>
      </p:grpSpPr>
      <p:sp>
        <p:nvSpPr>
          <p:cNvPr id="1198" name="Shape 1198"/>
          <p:cNvSpPr/>
          <p:nvPr/>
        </p:nvSpPr>
        <p:spPr>
          <a:xfrm>
            <a:off x="376661" y="3074246"/>
            <a:ext cx="8761228" cy="876122"/>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199" name="Shape 1199"/>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1200" name="Shape 1200"/>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Segment 1: Pegasys General BAAR Reference Tables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2: Detail Billing Record Reference Table </a:t>
            </a:r>
            <a:r>
              <a:rPr b="0" baseline="0" i="0" lang="en-US" sz="16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3: Referral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4: Debt Account Reference Tables</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5: Allowance For Loss Reference Table</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6: VCSS Reference Table Management	</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VCSS Notices </a:t>
            </a:r>
            <a:r>
              <a:rPr b="0" baseline="0" i="0" lang="en-US" sz="1600" u="none" cap="none" strike="noStrike">
                <a:solidFill>
                  <a:srgbClr val="404040"/>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7: VCSS Security Authorization Framework &amp; Principal Management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8: VCSS System Settings Table				</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9: Online VCSS Vendor Registration Process			</a:t>
            </a:r>
          </a:p>
          <a:p>
            <a:pPr indent="-231775" lvl="0" marL="231775" marR="0" rtl="0" algn="l">
              <a:spcBef>
                <a:spcPts val="1200"/>
              </a:spcBef>
              <a:spcAft>
                <a:spcPts val="600"/>
              </a:spcAft>
              <a:buClr>
                <a:srgbClr val="AF242B"/>
              </a:buClr>
              <a:buSzPct val="75000"/>
              <a:buFont typeface="Noto Sans Symbols"/>
              <a:buChar char="•"/>
            </a:pPr>
            <a:r>
              <a:rPr b="0" baseline="0" i="0" lang="en-US" sz="1600" u="none" cap="none" strike="noStrike">
                <a:solidFill>
                  <a:srgbClr val="404040"/>
                </a:solidFill>
                <a:latin typeface="Arial"/>
                <a:ea typeface="Arial"/>
                <a:cs typeface="Arial"/>
                <a:sym typeface="Arial"/>
              </a:rPr>
              <a:t>Segment 10: Online VCSS New User Access Process		</a:t>
            </a:r>
          </a:p>
        </p:txBody>
      </p:sp>
      <p:sp>
        <p:nvSpPr>
          <p:cNvPr id="1201" name="Shape 120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202" name="Shape 120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6" name="Shape 1206"/>
        <p:cNvGrpSpPr/>
        <p:nvPr/>
      </p:nvGrpSpPr>
      <p:grpSpPr>
        <a:xfrm>
          <a:off x="0" y="0"/>
          <a:ext cx="0" cy="0"/>
          <a:chOff x="0" y="0"/>
          <a:chExt cx="0" cy="0"/>
        </a:xfrm>
      </p:grpSpPr>
      <p:sp>
        <p:nvSpPr>
          <p:cNvPr id="1207" name="Shape 1207"/>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208" name="Shape 1208"/>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VCSS Notices</a:t>
            </a:r>
          </a:p>
        </p:txBody>
      </p:sp>
      <p:sp>
        <p:nvSpPr>
          <p:cNvPr id="1209" name="Shape 1209"/>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210" name="Shape 1210"/>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5" name="Shape 1215"/>
        <p:cNvGrpSpPr/>
        <p:nvPr/>
      </p:nvGrpSpPr>
      <p:grpSpPr>
        <a:xfrm>
          <a:off x="0" y="0"/>
          <a:ext cx="0" cy="0"/>
          <a:chOff x="0" y="0"/>
          <a:chExt cx="0" cy="0"/>
        </a:xfrm>
      </p:grpSpPr>
      <p:sp>
        <p:nvSpPr>
          <p:cNvPr id="1216" name="Shape 1216"/>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Notices Reference Table	</a:t>
            </a:r>
          </a:p>
        </p:txBody>
      </p:sp>
      <p:sp>
        <p:nvSpPr>
          <p:cNvPr id="1217" name="Shape 121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218" name="Shape 1218"/>
          <p:cNvSpPr txBox="1"/>
          <p:nvPr>
            <p:ph idx="1" type="body"/>
          </p:nvPr>
        </p:nvSpPr>
        <p:spPr>
          <a:xfrm>
            <a:off x="685004" y="1318576"/>
            <a:ext cx="8298573" cy="52426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Name</a:t>
            </a:r>
            <a:r>
              <a:rPr b="0" baseline="0" i="0" lang="en-US" sz="2000" u="none" cap="none" strike="noStrike">
                <a:solidFill>
                  <a:schemeClr val="dk1"/>
                </a:solidFill>
                <a:latin typeface="Arial"/>
                <a:ea typeface="Arial"/>
                <a:cs typeface="Arial"/>
                <a:sym typeface="Arial"/>
              </a:rPr>
              <a:t>	VCSS Notices 	</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Purpose	</a:t>
            </a:r>
            <a:r>
              <a:rPr b="0" baseline="0" i="0" lang="en-US" sz="2000" u="none" cap="none" strike="noStrike">
                <a:solidFill>
                  <a:schemeClr val="dk1"/>
                </a:solidFill>
                <a:latin typeface="Arial"/>
                <a:ea typeface="Arial"/>
                <a:cs typeface="Arial"/>
                <a:sym typeface="Arial"/>
              </a:rPr>
              <a:t>Provides the ability to record </a:t>
            </a:r>
            <a:r>
              <a:rPr b="0" baseline="0" i="0" lang="en-US" sz="2000" u="sng" cap="none" strike="noStrike">
                <a:solidFill>
                  <a:schemeClr val="dk1"/>
                </a:solidFill>
                <a:latin typeface="Arial"/>
                <a:ea typeface="Arial"/>
                <a:cs typeface="Arial"/>
                <a:sym typeface="Arial"/>
              </a:rPr>
              <a:t>notices/ messages</a:t>
            </a:r>
            <a:r>
              <a:rPr b="0" baseline="0" i="0" lang="en-US" sz="2000" u="none" cap="none" strike="noStrike">
                <a:solidFill>
                  <a:schemeClr val="dk1"/>
                </a:solidFill>
                <a:latin typeface="Arial"/>
                <a:ea typeface="Arial"/>
                <a:cs typeface="Arial"/>
                <a:sym typeface="Arial"/>
              </a:rPr>
              <a:t> 	</a:t>
            </a:r>
            <a:r>
              <a:rPr b="0" baseline="0" i="0" lang="en-US" sz="2000" u="sng" cap="none" strike="noStrike">
                <a:solidFill>
                  <a:schemeClr val="dk1"/>
                </a:solidFill>
                <a:latin typeface="Arial"/>
                <a:ea typeface="Arial"/>
                <a:cs typeface="Arial"/>
                <a:sym typeface="Arial"/>
              </a:rPr>
              <a:t>displayed to customers upon logging into VCSS</a:t>
            </a:r>
          </a:p>
          <a:p>
            <a:pPr indent="0" lvl="0" marL="0" marR="0" rtl="0" algn="l">
              <a:spcBef>
                <a:spcPts val="400"/>
              </a:spcBef>
              <a:spcAft>
                <a:spcPts val="0"/>
              </a:spcAft>
              <a:buClr>
                <a:srgbClr val="AF242B"/>
              </a:buClr>
              <a:buSzPct val="25000"/>
              <a:buFont typeface="Noto Sans Symbols"/>
              <a:buNone/>
            </a:pPr>
            <a:r>
              <a:rPr b="0" baseline="0" i="0" lang="en-US" sz="2000" u="none" cap="none" strike="noStrike">
                <a:solidFill>
                  <a:schemeClr val="dk1"/>
                </a:solidFill>
                <a:latin typeface="Arial"/>
                <a:ea typeface="Arial"/>
                <a:cs typeface="Arial"/>
                <a:sym typeface="Arial"/>
              </a:rPr>
              <a:t>	Notices will be used to communicate to customers 	</a:t>
            </a:r>
            <a:r>
              <a:rPr b="0" baseline="0" i="0" lang="en-US" sz="2000" u="sng" cap="none" strike="noStrike">
                <a:solidFill>
                  <a:schemeClr val="dk1"/>
                </a:solidFill>
                <a:latin typeface="Arial"/>
                <a:ea typeface="Arial"/>
                <a:cs typeface="Arial"/>
                <a:sym typeface="Arial"/>
              </a:rPr>
              <a:t>when different business line billings have been run</a:t>
            </a:r>
            <a:r>
              <a:rPr b="0" baseline="0" i="0" lang="en-US" sz="2000" u="none" cap="none" strike="noStrike">
                <a:solidFill>
                  <a:schemeClr val="dk1"/>
                </a:solidFill>
                <a:latin typeface="Arial"/>
                <a:ea typeface="Arial"/>
                <a:cs typeface="Arial"/>
                <a:sym typeface="Arial"/>
              </a:rPr>
              <a:t> and 	that their </a:t>
            </a:r>
            <a:r>
              <a:rPr b="0" baseline="0" i="0" lang="en-US" sz="2000" u="sng" cap="none" strike="noStrike">
                <a:solidFill>
                  <a:schemeClr val="dk1"/>
                </a:solidFill>
                <a:latin typeface="Arial"/>
                <a:ea typeface="Arial"/>
                <a:cs typeface="Arial"/>
                <a:sym typeface="Arial"/>
              </a:rPr>
              <a:t>current statement can be accessed</a:t>
            </a:r>
            <a:r>
              <a:rPr b="0" baseline="0" i="0" lang="en-US" sz="2000" u="none" cap="none" strike="noStrike">
                <a:solidFill>
                  <a:schemeClr val="dk1"/>
                </a:solidFill>
                <a:latin typeface="Arial"/>
                <a:ea typeface="Arial"/>
                <a:cs typeface="Arial"/>
                <a:sym typeface="Arial"/>
              </a:rPr>
              <a:t> from 	within the system</a:t>
            </a:r>
          </a:p>
          <a:p>
            <a:pPr indent="0" lvl="0" marL="0"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Navigation</a:t>
            </a:r>
            <a:r>
              <a:rPr b="0" baseline="0" i="0" lang="en-US" sz="2000" u="none" cap="none" strike="noStrike">
                <a:solidFill>
                  <a:schemeClr val="dk1"/>
                </a:solidFill>
                <a:latin typeface="Arial"/>
                <a:ea typeface="Arial"/>
                <a:cs typeface="Arial"/>
                <a:sym typeface="Arial"/>
              </a:rPr>
              <a:t>	System Administration &gt; Reference &gt; Notices</a:t>
            </a:r>
          </a:p>
          <a:p>
            <a:pPr indent="0" lvl="0" marL="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Related Items 	</a:t>
            </a:r>
            <a:r>
              <a:rPr b="0" baseline="0" i="0" lang="en-US" sz="2000" u="none" cap="none" strike="noStrike">
                <a:solidFill>
                  <a:schemeClr val="dk1"/>
                </a:solidFill>
                <a:latin typeface="Arial"/>
                <a:ea typeface="Arial"/>
                <a:cs typeface="Arial"/>
                <a:sym typeface="Arial"/>
              </a:rPr>
              <a:t>VCSS Home Page</a:t>
            </a:r>
          </a:p>
        </p:txBody>
      </p:sp>
      <p:sp>
        <p:nvSpPr>
          <p:cNvPr id="1219" name="Shape 121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3" name="Shape 1223"/>
        <p:cNvGrpSpPr/>
        <p:nvPr/>
      </p:nvGrpSpPr>
      <p:grpSpPr>
        <a:xfrm>
          <a:off x="0" y="0"/>
          <a:ext cx="0" cy="0"/>
          <a:chOff x="0" y="0"/>
          <a:chExt cx="0" cy="0"/>
        </a:xfrm>
      </p:grpSpPr>
      <p:sp>
        <p:nvSpPr>
          <p:cNvPr id="1224" name="Shape 1224"/>
          <p:cNvSpPr txBox="1"/>
          <p:nvPr>
            <p:ph type="title"/>
          </p:nvPr>
        </p:nvSpPr>
        <p:spPr>
          <a:xfrm>
            <a:off x="455612" y="42703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Public Notices</a:t>
            </a:r>
          </a:p>
        </p:txBody>
      </p:sp>
      <p:sp>
        <p:nvSpPr>
          <p:cNvPr id="1225" name="Shape 122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226" name="Shape 122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227" name="Shape 1227"/>
          <p:cNvPicPr preferRelativeResize="0"/>
          <p:nvPr/>
        </p:nvPicPr>
        <p:blipFill rotWithShape="1">
          <a:blip r:embed="rId3">
            <a:alphaModFix/>
          </a:blip>
          <a:srcRect b="0" l="0" r="0" t="0"/>
          <a:stretch/>
        </p:blipFill>
        <p:spPr>
          <a:xfrm>
            <a:off x="541958" y="1205762"/>
            <a:ext cx="6925641" cy="5277587"/>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1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