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23FB-5462-495E-AC43-1CED7B2C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4D0E-341A-4E19-A353-1E0F5DF7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3473-8601-45EE-9DE4-E4F6D48D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527D-0042-4995-A3EC-EEA66A9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E02C-BE01-4728-9A9D-46E420B3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C202-692F-4FC1-92F6-B634C4D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82831-1155-4FB2-8004-8EA51A55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5EE2-1F27-4502-8F31-5978CC4E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27D3-327C-4ADF-8700-B3D7F3A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6991-5686-4F14-BEA3-44C339AE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7F719-5AD2-43BB-96AB-03FF14A6B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A66BD-3143-4D55-8DA5-951CE336D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89F1-62B4-4A16-B8A2-1F57825B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06DC-14A8-4E8B-A6C1-AF40897B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9E80-FD17-4661-80FF-EB79D2E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BEF4-EED1-4D0D-83E1-3335A28A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7E74-CDF6-4769-ACC6-8B890FA6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0B8D-6727-4E9B-9748-57E3DC45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40D0-943B-4D2A-BB18-A8BD7C09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4345-2A85-467E-9E39-FDB6E2A5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2A00-6C81-439F-885E-FD139B07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7F5-8CE0-4CB2-BC1D-E575F348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3C476-0245-4F24-B0AC-67C8ED6C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D646-4D55-4D2E-BBF2-5AD3908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00001-1B6E-4348-9AB9-226F12CC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08B8-3EB9-4E59-925D-DBE50D42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9502-5A19-4A43-BD5B-2F472E194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153A8-9075-44A7-8CF7-C927678A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2AA7-B880-4FCA-8FD4-8DFAC07F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7D1-5C11-42BB-8953-6B5F5BCD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3995-821C-483B-9458-089372E5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F7A3-D58A-48BA-8FFA-8471F49E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C417-050A-4133-B0CB-379FA820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A662-4569-4381-92C0-A3D9A702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9432E-E64E-4B4F-B7DC-EA687564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8B79-694F-40ED-B3F0-E175811A7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7158-BDA2-42C6-B192-7CC8F832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658B3-29D5-4512-BCD7-E77B8583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3FB74-B27D-4842-9F9E-6C24423E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8C02-5CA4-4E44-8A54-36478D2A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7AD65-4663-4AAD-8428-F7CA3655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50963-FDD9-405D-A9BB-C273D13F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75087-06EA-482A-8A12-379A85E8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56719-FC39-448D-B7D4-0CC86B5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F182-C461-4000-AC37-3FE0C2BF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3261C-8C9A-47C2-8016-99DBF7E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CA27-F97B-41F3-BC3F-F2C9E33C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0B99-6736-4890-8E76-758726EE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7711-1C37-4823-94BF-C7C09258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FFBC-1C94-4912-8B72-F3CD439A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7DC0-9227-4A14-8768-FB021B91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6BB29-5C73-4471-95BE-C110E98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928E-90B4-46CF-A1E4-AFC770D0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964B6-C65C-4A53-A931-681D6A853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E386-AEE8-4D75-B2DD-540F685A9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D5CAF-8C23-4A6E-BF71-F1248B39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164-C6C3-4CF2-838A-126D000E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CBD1-FE4C-4442-B3D5-E3F7CE10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F1E2C-5AEB-4FE3-87F7-98E50AFD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6101-6EE8-4E04-9220-1A6B741A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1E9D-523F-41A4-A4C6-FDF6D07F6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C50C-478F-49A7-A93B-CA205D8731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1CA5-96BB-4A6D-88FE-A43EC99F6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624B-45DF-4337-A746-254843D22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3BF7-BE78-4714-AD92-19BC8139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4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3D986-70B1-4749-B6BA-A5EFAF61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NBA Twitter Analysis with ELK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0B04B-BE4A-4B84-9B78-D36A4CD79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 Thomas Dang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BE862-5A98-44E8-9F92-D503E0DB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AAB-6E9A-48F2-8AB2-4C97EE37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AF35-BF78-463D-9350-DA10CEC9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picture overview of the ELK stack</a:t>
            </a:r>
          </a:p>
          <a:p>
            <a:pPr lvl="1"/>
            <a:r>
              <a:rPr lang="en-US" dirty="0"/>
              <a:t>Description of ELK stack </a:t>
            </a:r>
          </a:p>
          <a:p>
            <a:pPr lvl="1"/>
            <a:r>
              <a:rPr lang="en-US" dirty="0"/>
              <a:t>System architecture </a:t>
            </a:r>
          </a:p>
          <a:p>
            <a:r>
              <a:rPr lang="en-US" dirty="0"/>
              <a:t>Walkthrough of my project with ELK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Thought processes</a:t>
            </a:r>
          </a:p>
          <a:p>
            <a:r>
              <a:rPr lang="en-US" dirty="0"/>
              <a:t>Final Thoughts</a:t>
            </a:r>
          </a:p>
          <a:p>
            <a:pPr lvl="1"/>
            <a:r>
              <a:rPr lang="en-US" dirty="0"/>
              <a:t>Solutions with ELK stack</a:t>
            </a:r>
          </a:p>
          <a:p>
            <a:pPr lvl="1"/>
            <a:r>
              <a:rPr lang="en-US" dirty="0"/>
              <a:t>Integration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52B6-85B7-4E4B-AA16-9BF6B41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84" y="2766218"/>
            <a:ext cx="6108032" cy="1325563"/>
          </a:xfrm>
        </p:spPr>
        <p:txBody>
          <a:bodyPr/>
          <a:lstStyle/>
          <a:p>
            <a:r>
              <a:rPr lang="en-US" dirty="0"/>
              <a:t>Feel free to ask questions</a:t>
            </a:r>
          </a:p>
        </p:txBody>
      </p:sp>
    </p:spTree>
    <p:extLst>
      <p:ext uri="{BB962C8B-B14F-4D97-AF65-F5344CB8AC3E}">
        <p14:creationId xmlns:p14="http://schemas.microsoft.com/office/powerpoint/2010/main" val="17007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213-6E6E-4522-A7B1-051FFB13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6C25-9EAF-4B2B-A2A6-CEE9A674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Logstash </a:t>
            </a:r>
            <a:r>
              <a:rPr lang="en-US" sz="3200" dirty="0"/>
              <a:t>is a data collection pipeline that offers plugins to parse, enrich, transform, and buffer data from a variety of sources.</a:t>
            </a:r>
          </a:p>
          <a:p>
            <a:r>
              <a:rPr lang="en-US" sz="3200" b="1" dirty="0"/>
              <a:t>Elasticsearch</a:t>
            </a:r>
            <a:r>
              <a:rPr lang="en-US" sz="3200" dirty="0"/>
              <a:t> is a real-time search index engine. Useful for indexing streams of semi-structured data such as logs, network packets, </a:t>
            </a:r>
            <a:r>
              <a:rPr lang="en-US" sz="3200" dirty="0" err="1"/>
              <a:t>etc</a:t>
            </a:r>
            <a:endParaRPr lang="en-US" sz="3200" dirty="0"/>
          </a:p>
          <a:p>
            <a:r>
              <a:rPr lang="en-US" sz="3200" b="1" dirty="0"/>
              <a:t>Kibana</a:t>
            </a:r>
            <a:r>
              <a:rPr lang="en-US" sz="3200" dirty="0"/>
              <a:t> is a data analytics visualization platform designed to work with Elasticsearch. Useful in searching, viewing, and interacting with data stored in Elasticsearch indices. </a:t>
            </a:r>
          </a:p>
        </p:txBody>
      </p:sp>
    </p:spTree>
    <p:extLst>
      <p:ext uri="{BB962C8B-B14F-4D97-AF65-F5344CB8AC3E}">
        <p14:creationId xmlns:p14="http://schemas.microsoft.com/office/powerpoint/2010/main" val="198486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632B-F4AC-499E-869F-8431473A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32799-ED85-4506-AC39-0466E4C5E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3545349"/>
            <a:ext cx="1092200" cy="98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6F44D-01B5-488C-BD7F-E246797A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7" y="2151359"/>
            <a:ext cx="1004118" cy="986501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E0B4745-83FD-4279-89BF-A9376EF4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86" y="3598531"/>
            <a:ext cx="1162663" cy="986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D9736-0E6F-4E8B-838B-0F83E3039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7" y="4811251"/>
            <a:ext cx="1180279" cy="986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474E5A-9BA5-4F8B-AEF0-6D268E4CB8F2}"/>
              </a:ext>
            </a:extLst>
          </p:cNvPr>
          <p:cNvSpPr txBox="1"/>
          <p:nvPr/>
        </p:nvSpPr>
        <p:spPr>
          <a:xfrm>
            <a:off x="1596554" y="1659414"/>
            <a:ext cx="98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4BFD4-D24E-45E2-A373-C83BC1AB2350}"/>
              </a:ext>
            </a:extLst>
          </p:cNvPr>
          <p:cNvSpPr txBox="1"/>
          <p:nvPr/>
        </p:nvSpPr>
        <p:spPr>
          <a:xfrm>
            <a:off x="1588317" y="4323422"/>
            <a:ext cx="144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Logstash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B0B95-4AE9-40F7-BB16-13CF2F7527D4}"/>
              </a:ext>
            </a:extLst>
          </p:cNvPr>
          <p:cNvSpPr txBox="1"/>
          <p:nvPr/>
        </p:nvSpPr>
        <p:spPr>
          <a:xfrm>
            <a:off x="5246638" y="3137860"/>
            <a:ext cx="2055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Elasticsearch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F1E07-FF63-4759-A7B6-5722E4765D63}"/>
              </a:ext>
            </a:extLst>
          </p:cNvPr>
          <p:cNvSpPr txBox="1"/>
          <p:nvPr/>
        </p:nvSpPr>
        <p:spPr>
          <a:xfrm>
            <a:off x="9907478" y="298935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Kibana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18343-F18E-4B23-80A5-872A78F0E49A}"/>
              </a:ext>
            </a:extLst>
          </p:cNvPr>
          <p:cNvSpPr txBox="1"/>
          <p:nvPr/>
        </p:nvSpPr>
        <p:spPr>
          <a:xfrm>
            <a:off x="1149415" y="3038143"/>
            <a:ext cx="188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shippers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2A46E-0A63-4B2C-BCCB-5F6225AA4BAE}"/>
              </a:ext>
            </a:extLst>
          </p:cNvPr>
          <p:cNvSpPr txBox="1"/>
          <p:nvPr/>
        </p:nvSpPr>
        <p:spPr>
          <a:xfrm>
            <a:off x="1235281" y="5797752"/>
            <a:ext cx="2113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Data collection </a:t>
            </a:r>
          </a:p>
          <a:p>
            <a:pPr algn="ctr"/>
            <a:r>
              <a:rPr lang="en-US" sz="2400" dirty="0"/>
              <a:t>Pipeline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8E7B-0D54-4A8E-B3BF-A22E35666A59}"/>
              </a:ext>
            </a:extLst>
          </p:cNvPr>
          <p:cNvSpPr/>
          <p:nvPr/>
        </p:nvSpPr>
        <p:spPr>
          <a:xfrm>
            <a:off x="5246637" y="4566547"/>
            <a:ext cx="205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Search Index &amp; 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876E42-79D0-4A05-8EB1-FB1F0C87ABD1}"/>
              </a:ext>
            </a:extLst>
          </p:cNvPr>
          <p:cNvSpPr/>
          <p:nvPr/>
        </p:nvSpPr>
        <p:spPr>
          <a:xfrm>
            <a:off x="9290449" y="4564621"/>
            <a:ext cx="2564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Data Analytics Visualization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D7F26C-A105-4D4D-9507-260639CE3FDA}"/>
              </a:ext>
            </a:extLst>
          </p:cNvPr>
          <p:cNvSpPr/>
          <p:nvPr/>
        </p:nvSpPr>
        <p:spPr>
          <a:xfrm rot="20481653">
            <a:off x="3578024" y="4653787"/>
            <a:ext cx="1180279" cy="49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F6FE7F-619F-475F-8199-4CFF9E016635}"/>
              </a:ext>
            </a:extLst>
          </p:cNvPr>
          <p:cNvSpPr/>
          <p:nvPr/>
        </p:nvSpPr>
        <p:spPr>
          <a:xfrm rot="1841544">
            <a:off x="3634868" y="3021757"/>
            <a:ext cx="1180279" cy="49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648D3B0-1423-4BD8-8070-FF87C24C7385}"/>
              </a:ext>
            </a:extLst>
          </p:cNvPr>
          <p:cNvSpPr/>
          <p:nvPr/>
        </p:nvSpPr>
        <p:spPr>
          <a:xfrm rot="10800000">
            <a:off x="7740035" y="3844563"/>
            <a:ext cx="1180279" cy="49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136B372-D586-4AF9-99BD-EACD0FE7A117}"/>
              </a:ext>
            </a:extLst>
          </p:cNvPr>
          <p:cNvSpPr/>
          <p:nvPr/>
        </p:nvSpPr>
        <p:spPr>
          <a:xfrm rot="5400000">
            <a:off x="1712938" y="3669795"/>
            <a:ext cx="709511" cy="49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B3E-4C52-48D6-B191-E86DEAA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NBA Twitter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8753-2D30-45AE-807A-1E76CE95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Longtime NBA fan with curiosity on Twitter trends</a:t>
            </a:r>
          </a:p>
          <a:p>
            <a:r>
              <a:rPr lang="en-US" sz="3200" dirty="0"/>
              <a:t>Goal was to analyze trending keywords, #hashtags, and @mentions on the NBA </a:t>
            </a:r>
          </a:p>
          <a:p>
            <a:r>
              <a:rPr lang="en-US" sz="3200" dirty="0"/>
              <a:t>Utilized filters to capture those significant terms and measure them against metrics such as retweets, likes, and user replies.</a:t>
            </a:r>
          </a:p>
          <a:p>
            <a:r>
              <a:rPr lang="en-US" sz="3200" dirty="0"/>
              <a:t>NBA is popular, so good topic-space to analyze real-time data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40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58A9-5157-43BB-ABB0-DF450A56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C1E08-D3F2-4CB0-AB66-4C97237D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7" y="3999423"/>
            <a:ext cx="1066949" cy="952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0751D-FEDA-4AFD-8019-F05F86165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17" y="3812956"/>
            <a:ext cx="1585943" cy="13255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671108E-F304-40D6-BDF5-EA7D265999E9}"/>
              </a:ext>
            </a:extLst>
          </p:cNvPr>
          <p:cNvSpPr/>
          <p:nvPr/>
        </p:nvSpPr>
        <p:spPr>
          <a:xfrm>
            <a:off x="1623519" y="4233422"/>
            <a:ext cx="32976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97507-B56C-4E78-BBC1-F25FDAC5AF02}"/>
              </a:ext>
            </a:extLst>
          </p:cNvPr>
          <p:cNvSpPr txBox="1"/>
          <p:nvPr/>
        </p:nvSpPr>
        <p:spPr>
          <a:xfrm>
            <a:off x="266428" y="4953853"/>
            <a:ext cx="12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Twitter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E31A5-ED63-423E-B1F1-A42EB2D22D80}"/>
              </a:ext>
            </a:extLst>
          </p:cNvPr>
          <p:cNvSpPr txBox="1"/>
          <p:nvPr/>
        </p:nvSpPr>
        <p:spPr>
          <a:xfrm>
            <a:off x="4710433" y="4952056"/>
            <a:ext cx="203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for key terms like </a:t>
            </a:r>
            <a:r>
              <a:rPr lang="en-US" b="1" dirty="0"/>
              <a:t>hashtags</a:t>
            </a:r>
            <a:r>
              <a:rPr lang="en-US" dirty="0"/>
              <a:t> and </a:t>
            </a:r>
            <a:r>
              <a:rPr lang="en-US" b="1" dirty="0"/>
              <a:t>mentions.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E0A-1697-465D-9698-9D8686066F28}"/>
              </a:ext>
            </a:extLst>
          </p:cNvPr>
          <p:cNvSpPr txBox="1"/>
          <p:nvPr/>
        </p:nvSpPr>
        <p:spPr>
          <a:xfrm>
            <a:off x="1489805" y="384585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API codes, keywords, locations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80C7B0-158B-4454-8FFC-9D36B65D1A48}"/>
              </a:ext>
            </a:extLst>
          </p:cNvPr>
          <p:cNvSpPr/>
          <p:nvPr/>
        </p:nvSpPr>
        <p:spPr>
          <a:xfrm>
            <a:off x="6748955" y="4323274"/>
            <a:ext cx="32739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CA167-BC80-4750-AFE2-DC92D7999AEF}"/>
              </a:ext>
            </a:extLst>
          </p:cNvPr>
          <p:cNvSpPr txBox="1"/>
          <p:nvPr/>
        </p:nvSpPr>
        <p:spPr>
          <a:xfrm>
            <a:off x="6484197" y="3953942"/>
            <a:ext cx="376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r>
              <a:rPr lang="en-US" b="1" dirty="0"/>
              <a:t>JSON Template</a:t>
            </a:r>
            <a:r>
              <a:rPr lang="en-US" dirty="0"/>
              <a:t>, Host Location</a:t>
            </a:r>
          </a:p>
        </p:txBody>
      </p:sp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0911D67-2B14-4418-B38E-3655892C0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83" y="3849486"/>
            <a:ext cx="1660885" cy="14092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C573A9-C435-4EDC-9EF4-33774E2D8003}"/>
              </a:ext>
            </a:extLst>
          </p:cNvPr>
          <p:cNvSpPr txBox="1"/>
          <p:nvPr/>
        </p:nvSpPr>
        <p:spPr>
          <a:xfrm>
            <a:off x="9981796" y="5258720"/>
            <a:ext cx="2038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Indexes Twitter Posts using JSON Template to map data in structured format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D0332E-4EF8-462A-9667-2B7802396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2" y="121952"/>
            <a:ext cx="1196652" cy="1080847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5894BD13-82AC-4904-B67D-0201B875090B}"/>
              </a:ext>
            </a:extLst>
          </p:cNvPr>
          <p:cNvSpPr/>
          <p:nvPr/>
        </p:nvSpPr>
        <p:spPr>
          <a:xfrm>
            <a:off x="10959472" y="1126164"/>
            <a:ext cx="484632" cy="2686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515A0-039A-4A16-A6B1-86DCC902C087}"/>
              </a:ext>
            </a:extLst>
          </p:cNvPr>
          <p:cNvSpPr txBox="1"/>
          <p:nvPr/>
        </p:nvSpPr>
        <p:spPr>
          <a:xfrm>
            <a:off x="7620000" y="121952"/>
            <a:ext cx="322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that manages index patterns and provides deep search parameters along with visualization tools on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B625C-6EC9-4AD4-83CA-AC026C94F188}"/>
              </a:ext>
            </a:extLst>
          </p:cNvPr>
          <p:cNvSpPr txBox="1"/>
          <p:nvPr/>
        </p:nvSpPr>
        <p:spPr>
          <a:xfrm rot="5400000">
            <a:off x="11116578" y="218749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3253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9EF-A874-4F19-971F-9AC974C6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with ELK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2276-683F-4B01-BC4E-605B942B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processing logs – </a:t>
            </a:r>
            <a:r>
              <a:rPr lang="en-US" dirty="0" err="1"/>
              <a:t>Filebeats</a:t>
            </a:r>
            <a:endParaRPr lang="en-US" dirty="0"/>
          </a:p>
          <a:p>
            <a:r>
              <a:rPr lang="en-US" dirty="0"/>
              <a:t>Network traffic</a:t>
            </a:r>
          </a:p>
          <a:p>
            <a:r>
              <a:rPr lang="en-US" dirty="0"/>
              <a:t>System metrics</a:t>
            </a:r>
          </a:p>
          <a:p>
            <a:r>
              <a:rPr lang="en-US" dirty="0"/>
              <a:t>Kibana saves time for building dashboards</a:t>
            </a:r>
          </a:p>
          <a:p>
            <a:r>
              <a:rPr lang="en-US" dirty="0"/>
              <a:t>Machine Learning – From X-Pack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26279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9535-1313-4009-8036-BE232C62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Big Picture Integration Example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342A6E5-EABD-499D-A027-12E1128C4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6" y="1841188"/>
            <a:ext cx="1140700" cy="1140700"/>
          </a:xfrm>
          <a:prstGeom prst="rect">
            <a:avLst/>
          </a:prstGeom>
        </p:spPr>
      </p:pic>
      <p:pic>
        <p:nvPicPr>
          <p:cNvPr id="7" name="Picture 6" descr="A close up of a fan&#10;&#10;Description generated with high confidence">
            <a:extLst>
              <a:ext uri="{FF2B5EF4-FFF2-40B4-BE49-F238E27FC236}">
                <a16:creationId xmlns:a16="http://schemas.microsoft.com/office/drawing/2014/main" id="{B853F364-8037-49B6-A587-886C9750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8" y="5352175"/>
            <a:ext cx="1140699" cy="1140699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2FD0E56-0539-4C33-A18E-6D344D262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56" y="3709485"/>
            <a:ext cx="1233411" cy="104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9D0A2-4DD5-4DFF-B3F7-C8E99239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41" y="3709485"/>
            <a:ext cx="1158659" cy="1046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6839A-5177-4EF8-94EA-E94154E2E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92" y="1903471"/>
            <a:ext cx="1335063" cy="1115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0DC186-18E3-4C38-A22B-A20B953AF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68" y="1904166"/>
            <a:ext cx="1127718" cy="1127718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8BA220-8DEE-44AB-90FC-5BD69F3A8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7" y="3537431"/>
            <a:ext cx="1390636" cy="13906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46B1D2-113B-41F6-94B3-9266F2AD5AA9}"/>
              </a:ext>
            </a:extLst>
          </p:cNvPr>
          <p:cNvCxnSpPr/>
          <p:nvPr/>
        </p:nvCxnSpPr>
        <p:spPr>
          <a:xfrm>
            <a:off x="1862356" y="2835479"/>
            <a:ext cx="985591" cy="874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D40ADE-4C41-43D0-8ABB-C8F3C613D465}"/>
              </a:ext>
            </a:extLst>
          </p:cNvPr>
          <p:cNvCxnSpPr/>
          <p:nvPr/>
        </p:nvCxnSpPr>
        <p:spPr>
          <a:xfrm flipV="1">
            <a:off x="1862356" y="4848837"/>
            <a:ext cx="985591" cy="629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243715-E709-4FAA-80AF-CF6C04A7A512}"/>
              </a:ext>
            </a:extLst>
          </p:cNvPr>
          <p:cNvCxnSpPr/>
          <p:nvPr/>
        </p:nvCxnSpPr>
        <p:spPr>
          <a:xfrm>
            <a:off x="4387442" y="4232749"/>
            <a:ext cx="3875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C1BCD7-7E75-4BD5-BFBE-E663077E6F47}"/>
              </a:ext>
            </a:extLst>
          </p:cNvPr>
          <p:cNvCxnSpPr/>
          <p:nvPr/>
        </p:nvCxnSpPr>
        <p:spPr>
          <a:xfrm flipV="1">
            <a:off x="4238583" y="3019342"/>
            <a:ext cx="794811" cy="59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F8721-64AF-48D1-A074-171F423F1F4B}"/>
              </a:ext>
            </a:extLst>
          </p:cNvPr>
          <p:cNvCxnSpPr>
            <a:cxnSpLocks/>
          </p:cNvCxnSpPr>
          <p:nvPr/>
        </p:nvCxnSpPr>
        <p:spPr>
          <a:xfrm>
            <a:off x="6339280" y="2479846"/>
            <a:ext cx="870032" cy="2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8394FA-80F1-4D0D-852F-7F22516A2E4E}"/>
              </a:ext>
            </a:extLst>
          </p:cNvPr>
          <p:cNvCxnSpPr>
            <a:cxnSpLocks/>
          </p:cNvCxnSpPr>
          <p:nvPr/>
        </p:nvCxnSpPr>
        <p:spPr>
          <a:xfrm>
            <a:off x="8095376" y="2835480"/>
            <a:ext cx="604007" cy="80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C05CAA-17D7-46A6-9FEE-0F557C814B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712167" y="4232749"/>
            <a:ext cx="1321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NBA Twitter Analysis with ELK</vt:lpstr>
      <vt:lpstr>Agenda</vt:lpstr>
      <vt:lpstr>Feel free to ask questions</vt:lpstr>
      <vt:lpstr>What is ELK?</vt:lpstr>
      <vt:lpstr>Stack Architecture</vt:lpstr>
      <vt:lpstr>Background on NBA Twitter Project</vt:lpstr>
      <vt:lpstr>Project Flow</vt:lpstr>
      <vt:lpstr>Solutions with ELK</vt:lpstr>
      <vt:lpstr>Big Picture Integration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Thomas</dc:creator>
  <cp:lastModifiedBy>Dang, Thomas</cp:lastModifiedBy>
  <cp:revision>36</cp:revision>
  <dcterms:created xsi:type="dcterms:W3CDTF">2018-10-05T10:46:30Z</dcterms:created>
  <dcterms:modified xsi:type="dcterms:W3CDTF">2018-10-30T21:56:48Z</dcterms:modified>
</cp:coreProperties>
</file>