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9" r:id="rId6"/>
    <p:sldId id="274" r:id="rId7"/>
    <p:sldId id="264" r:id="rId8"/>
    <p:sldId id="275" r:id="rId9"/>
    <p:sldId id="266" r:id="rId10"/>
    <p:sldId id="268" r:id="rId11"/>
    <p:sldId id="270" r:id="rId12"/>
    <p:sldId id="265"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4" d="100"/>
          <a:sy n="114" d="100"/>
        </p:scale>
        <p:origin x="18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0B10454-33E9-4427-BDF1-0B2D4ABEE5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245B1-92B8-430C-949F-8BFA38509CDC}" type="slidenum">
              <a:rPr lang="en-US" smtClean="0"/>
              <a:t>‹#›</a:t>
            </a:fld>
            <a:endParaRPr lang="en-US"/>
          </a:p>
        </p:txBody>
      </p:sp>
    </p:spTree>
    <p:extLst>
      <p:ext uri="{BB962C8B-B14F-4D97-AF65-F5344CB8AC3E}">
        <p14:creationId xmlns:p14="http://schemas.microsoft.com/office/powerpoint/2010/main" val="354320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B10454-33E9-4427-BDF1-0B2D4ABEE5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245B1-92B8-430C-949F-8BFA38509CDC}" type="slidenum">
              <a:rPr lang="en-US" smtClean="0"/>
              <a:t>‹#›</a:t>
            </a:fld>
            <a:endParaRPr lang="en-US"/>
          </a:p>
        </p:txBody>
      </p:sp>
    </p:spTree>
    <p:extLst>
      <p:ext uri="{BB962C8B-B14F-4D97-AF65-F5344CB8AC3E}">
        <p14:creationId xmlns:p14="http://schemas.microsoft.com/office/powerpoint/2010/main" val="60208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B10454-33E9-4427-BDF1-0B2D4ABEE5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245B1-92B8-430C-949F-8BFA38509CDC}" type="slidenum">
              <a:rPr lang="en-US" smtClean="0"/>
              <a:t>‹#›</a:t>
            </a:fld>
            <a:endParaRPr lang="en-US"/>
          </a:p>
        </p:txBody>
      </p:sp>
    </p:spTree>
    <p:extLst>
      <p:ext uri="{BB962C8B-B14F-4D97-AF65-F5344CB8AC3E}">
        <p14:creationId xmlns:p14="http://schemas.microsoft.com/office/powerpoint/2010/main" val="306922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B10454-33E9-4427-BDF1-0B2D4ABEE5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245B1-92B8-430C-949F-8BFA38509CDC}" type="slidenum">
              <a:rPr lang="en-US" smtClean="0"/>
              <a:t>‹#›</a:t>
            </a:fld>
            <a:endParaRPr lang="en-US"/>
          </a:p>
        </p:txBody>
      </p:sp>
    </p:spTree>
    <p:extLst>
      <p:ext uri="{BB962C8B-B14F-4D97-AF65-F5344CB8AC3E}">
        <p14:creationId xmlns:p14="http://schemas.microsoft.com/office/powerpoint/2010/main" val="359866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B10454-33E9-4427-BDF1-0B2D4ABEE5FE}"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245B1-92B8-430C-949F-8BFA38509CDC}" type="slidenum">
              <a:rPr lang="en-US" smtClean="0"/>
              <a:t>‹#›</a:t>
            </a:fld>
            <a:endParaRPr lang="en-US"/>
          </a:p>
        </p:txBody>
      </p:sp>
    </p:spTree>
    <p:extLst>
      <p:ext uri="{BB962C8B-B14F-4D97-AF65-F5344CB8AC3E}">
        <p14:creationId xmlns:p14="http://schemas.microsoft.com/office/powerpoint/2010/main" val="53851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B10454-33E9-4427-BDF1-0B2D4ABEE5FE}"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245B1-92B8-430C-949F-8BFA38509CDC}" type="slidenum">
              <a:rPr lang="en-US" smtClean="0"/>
              <a:t>‹#›</a:t>
            </a:fld>
            <a:endParaRPr lang="en-US"/>
          </a:p>
        </p:txBody>
      </p:sp>
    </p:spTree>
    <p:extLst>
      <p:ext uri="{BB962C8B-B14F-4D97-AF65-F5344CB8AC3E}">
        <p14:creationId xmlns:p14="http://schemas.microsoft.com/office/powerpoint/2010/main" val="357522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B10454-33E9-4427-BDF1-0B2D4ABEE5FE}"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245B1-92B8-430C-949F-8BFA38509CDC}" type="slidenum">
              <a:rPr lang="en-US" smtClean="0"/>
              <a:t>‹#›</a:t>
            </a:fld>
            <a:endParaRPr lang="en-US"/>
          </a:p>
        </p:txBody>
      </p:sp>
    </p:spTree>
    <p:extLst>
      <p:ext uri="{BB962C8B-B14F-4D97-AF65-F5344CB8AC3E}">
        <p14:creationId xmlns:p14="http://schemas.microsoft.com/office/powerpoint/2010/main" val="200036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B10454-33E9-4427-BDF1-0B2D4ABEE5FE}"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245B1-92B8-430C-949F-8BFA38509CDC}" type="slidenum">
              <a:rPr lang="en-US" smtClean="0"/>
              <a:t>‹#›</a:t>
            </a:fld>
            <a:endParaRPr lang="en-US"/>
          </a:p>
        </p:txBody>
      </p:sp>
    </p:spTree>
    <p:extLst>
      <p:ext uri="{BB962C8B-B14F-4D97-AF65-F5344CB8AC3E}">
        <p14:creationId xmlns:p14="http://schemas.microsoft.com/office/powerpoint/2010/main" val="15882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10454-33E9-4427-BDF1-0B2D4ABEE5FE}"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245B1-92B8-430C-949F-8BFA38509CDC}" type="slidenum">
              <a:rPr lang="en-US" smtClean="0"/>
              <a:t>‹#›</a:t>
            </a:fld>
            <a:endParaRPr lang="en-US"/>
          </a:p>
        </p:txBody>
      </p:sp>
    </p:spTree>
    <p:extLst>
      <p:ext uri="{BB962C8B-B14F-4D97-AF65-F5344CB8AC3E}">
        <p14:creationId xmlns:p14="http://schemas.microsoft.com/office/powerpoint/2010/main" val="394738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B10454-33E9-4427-BDF1-0B2D4ABEE5FE}"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245B1-92B8-430C-949F-8BFA38509CDC}" type="slidenum">
              <a:rPr lang="en-US" smtClean="0"/>
              <a:t>‹#›</a:t>
            </a:fld>
            <a:endParaRPr lang="en-US"/>
          </a:p>
        </p:txBody>
      </p:sp>
    </p:spTree>
    <p:extLst>
      <p:ext uri="{BB962C8B-B14F-4D97-AF65-F5344CB8AC3E}">
        <p14:creationId xmlns:p14="http://schemas.microsoft.com/office/powerpoint/2010/main" val="39735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B10454-33E9-4427-BDF1-0B2D4ABEE5FE}"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245B1-92B8-430C-949F-8BFA38509CDC}" type="slidenum">
              <a:rPr lang="en-US" smtClean="0"/>
              <a:t>‹#›</a:t>
            </a:fld>
            <a:endParaRPr lang="en-US"/>
          </a:p>
        </p:txBody>
      </p:sp>
    </p:spTree>
    <p:extLst>
      <p:ext uri="{BB962C8B-B14F-4D97-AF65-F5344CB8AC3E}">
        <p14:creationId xmlns:p14="http://schemas.microsoft.com/office/powerpoint/2010/main" val="85462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10454-33E9-4427-BDF1-0B2D4ABEE5FE}" type="datetimeFigureOut">
              <a:rPr lang="en-US" smtClean="0"/>
              <a:t>1/22/2018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245B1-92B8-430C-949F-8BFA38509CDC}" type="slidenum">
              <a:rPr lang="en-US" smtClean="0"/>
              <a:t>‹#›</a:t>
            </a:fld>
            <a:endParaRPr lang="en-US"/>
          </a:p>
        </p:txBody>
      </p:sp>
    </p:spTree>
    <p:extLst>
      <p:ext uri="{BB962C8B-B14F-4D97-AF65-F5344CB8AC3E}">
        <p14:creationId xmlns:p14="http://schemas.microsoft.com/office/powerpoint/2010/main" val="338237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hysionet.org/cgi-bin/atm/ATM"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Seizure Recording Data Processing</a:t>
            </a:r>
          </a:p>
        </p:txBody>
      </p:sp>
      <p:sp>
        <p:nvSpPr>
          <p:cNvPr id="3" name="Subtitle 2"/>
          <p:cNvSpPr>
            <a:spLocks noGrp="1"/>
          </p:cNvSpPr>
          <p:nvPr>
            <p:ph type="subTitle" idx="1"/>
          </p:nvPr>
        </p:nvSpPr>
        <p:spPr/>
        <p:txBody>
          <a:bodyPr/>
          <a:lstStyle/>
          <a:p>
            <a:r>
              <a:rPr lang="en-US" dirty="0"/>
              <a:t>By Thomas Dang</a:t>
            </a:r>
          </a:p>
        </p:txBody>
      </p:sp>
    </p:spTree>
    <p:extLst>
      <p:ext uri="{BB962C8B-B14F-4D97-AF65-F5344CB8AC3E}">
        <p14:creationId xmlns:p14="http://schemas.microsoft.com/office/powerpoint/2010/main" val="384395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A36B-629B-4064-9DD1-B1031D80227E}"/>
              </a:ext>
            </a:extLst>
          </p:cNvPr>
          <p:cNvSpPr>
            <a:spLocks noGrp="1"/>
          </p:cNvSpPr>
          <p:nvPr>
            <p:ph type="title"/>
          </p:nvPr>
        </p:nvSpPr>
        <p:spPr/>
        <p:txBody>
          <a:bodyPr>
            <a:normAutofit/>
          </a:bodyPr>
          <a:lstStyle/>
          <a:p>
            <a:r>
              <a:rPr lang="en-US" sz="2400" dirty="0"/>
              <a:t>Once you have your mat files ready to go, copy and paste those files onto the same directory as </a:t>
            </a:r>
            <a:r>
              <a:rPr lang="en-US" sz="2400" dirty="0" err="1">
                <a:solidFill>
                  <a:srgbClr val="FF0000"/>
                </a:solidFill>
              </a:rPr>
              <a:t>dataRetriever.m</a:t>
            </a:r>
            <a:r>
              <a:rPr lang="en-US" sz="2400" dirty="0"/>
              <a:t>, </a:t>
            </a:r>
            <a:r>
              <a:rPr lang="en-US" sz="2400" dirty="0" err="1">
                <a:solidFill>
                  <a:srgbClr val="FF0000"/>
                </a:solidFill>
              </a:rPr>
              <a:t>seizureClassifier.m</a:t>
            </a:r>
            <a:r>
              <a:rPr lang="en-US" sz="2400" dirty="0"/>
              <a:t>, </a:t>
            </a:r>
            <a:r>
              <a:rPr lang="en-US" sz="2400" dirty="0" err="1">
                <a:solidFill>
                  <a:srgbClr val="FF0000"/>
                </a:solidFill>
              </a:rPr>
              <a:t>textgrab.m</a:t>
            </a:r>
            <a:r>
              <a:rPr lang="en-US" sz="2400" dirty="0"/>
              <a:t>, and </a:t>
            </a:r>
            <a:r>
              <a:rPr lang="en-US" sz="2400" dirty="0" err="1">
                <a:solidFill>
                  <a:srgbClr val="FF0000"/>
                </a:solidFill>
              </a:rPr>
              <a:t>timeCutter.m</a:t>
            </a:r>
            <a:r>
              <a:rPr lang="en-US" sz="2400" dirty="0"/>
              <a:t>.</a:t>
            </a:r>
          </a:p>
        </p:txBody>
      </p:sp>
      <p:pic>
        <p:nvPicPr>
          <p:cNvPr id="10" name="Content Placeholder 9">
            <a:extLst>
              <a:ext uri="{FF2B5EF4-FFF2-40B4-BE49-F238E27FC236}">
                <a16:creationId xmlns:a16="http://schemas.microsoft.com/office/drawing/2014/main" id="{AA55ED5B-5EC8-4FA4-B9B4-4F26BAED958A}"/>
              </a:ext>
            </a:extLst>
          </p:cNvPr>
          <p:cNvPicPr>
            <a:picLocks noGrp="1" noChangeAspect="1"/>
          </p:cNvPicPr>
          <p:nvPr>
            <p:ph idx="1"/>
          </p:nvPr>
        </p:nvPicPr>
        <p:blipFill>
          <a:blip r:embed="rId2"/>
          <a:stretch>
            <a:fillRect/>
          </a:stretch>
        </p:blipFill>
        <p:spPr>
          <a:xfrm>
            <a:off x="3905909" y="1619792"/>
            <a:ext cx="2654282" cy="4778682"/>
          </a:xfrm>
          <a:prstGeom prst="rect">
            <a:avLst/>
          </a:prstGeom>
        </p:spPr>
      </p:pic>
    </p:spTree>
    <p:extLst>
      <p:ext uri="{BB962C8B-B14F-4D97-AF65-F5344CB8AC3E}">
        <p14:creationId xmlns:p14="http://schemas.microsoft.com/office/powerpoint/2010/main" val="244465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1A48365-B48D-490D-A7DE-D85CC9AD2FD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521F05AC-2996-48A9-9B40-1A0FC53D76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D916DA5-3CF2-430B-B275-D1A964599337}"/>
              </a:ext>
            </a:extLst>
          </p:cNvPr>
          <p:cNvPicPr>
            <a:picLocks noChangeAspect="1"/>
          </p:cNvPicPr>
          <p:nvPr/>
        </p:nvPicPr>
        <p:blipFill>
          <a:blip r:embed="rId2"/>
          <a:stretch>
            <a:fillRect/>
          </a:stretch>
        </p:blipFill>
        <p:spPr>
          <a:xfrm>
            <a:off x="8261495" y="69526"/>
            <a:ext cx="1738181" cy="667788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a:extLst>
              <a:ext uri="{FF2B5EF4-FFF2-40B4-BE49-F238E27FC236}">
                <a16:creationId xmlns:a16="http://schemas.microsoft.com/office/drawing/2014/main" id="{94B32F4E-5413-4DDD-9D6F-2869182486C9}"/>
              </a:ext>
            </a:extLst>
          </p:cNvPr>
          <p:cNvSpPr>
            <a:spLocks noGrp="1"/>
          </p:cNvSpPr>
          <p:nvPr>
            <p:ph type="title"/>
          </p:nvPr>
        </p:nvSpPr>
        <p:spPr>
          <a:xfrm>
            <a:off x="838200" y="365126"/>
            <a:ext cx="5340605" cy="1146176"/>
          </a:xfrm>
        </p:spPr>
        <p:txBody>
          <a:bodyPr>
            <a:normAutofit/>
          </a:bodyPr>
          <a:lstStyle/>
          <a:p>
            <a:r>
              <a:rPr lang="en-US" sz="3700" dirty="0"/>
              <a:t>Seizure Summary .txt file </a:t>
            </a:r>
          </a:p>
        </p:txBody>
      </p:sp>
      <p:sp>
        <p:nvSpPr>
          <p:cNvPr id="3" name="Content Placeholder 2">
            <a:extLst>
              <a:ext uri="{FF2B5EF4-FFF2-40B4-BE49-F238E27FC236}">
                <a16:creationId xmlns:a16="http://schemas.microsoft.com/office/drawing/2014/main" id="{5FA01ADF-D8C7-4CDB-BB4A-3509B7ED8F42}"/>
              </a:ext>
            </a:extLst>
          </p:cNvPr>
          <p:cNvSpPr>
            <a:spLocks noGrp="1"/>
          </p:cNvSpPr>
          <p:nvPr>
            <p:ph idx="1"/>
          </p:nvPr>
        </p:nvSpPr>
        <p:spPr>
          <a:xfrm>
            <a:off x="83890" y="2173288"/>
            <a:ext cx="5134062" cy="4865048"/>
          </a:xfrm>
        </p:spPr>
        <p:txBody>
          <a:bodyPr anchor="ctr">
            <a:normAutofit fontScale="85000" lnSpcReduction="20000"/>
          </a:bodyPr>
          <a:lstStyle/>
          <a:p>
            <a:r>
              <a:rPr lang="en-US" sz="2000" dirty="0">
                <a:solidFill>
                  <a:schemeClr val="bg1"/>
                </a:solidFill>
              </a:rPr>
              <a:t>The only way this program can read the .mat files is if the user has a summary .txt file of the list of seizure recordings in the same directory as </a:t>
            </a:r>
            <a:r>
              <a:rPr lang="en-US" sz="2000" dirty="0" err="1">
                <a:solidFill>
                  <a:srgbClr val="FF0000"/>
                </a:solidFill>
              </a:rPr>
              <a:t>dataRetriever.m</a:t>
            </a:r>
            <a:r>
              <a:rPr lang="en-US" sz="2000" dirty="0">
                <a:solidFill>
                  <a:schemeClr val="bg1"/>
                </a:solidFill>
              </a:rPr>
              <a:t>. To the right is the format of what this .txt file should look like.</a:t>
            </a:r>
          </a:p>
          <a:p>
            <a:r>
              <a:rPr lang="en-US" sz="2000" dirty="0">
                <a:solidFill>
                  <a:schemeClr val="bg1"/>
                </a:solidFill>
              </a:rPr>
              <a:t>It is vital that this text file contains accurate info because the program must rely on this info to perform the data processing.</a:t>
            </a:r>
          </a:p>
          <a:p>
            <a:r>
              <a:rPr lang="en-US" sz="2000" dirty="0">
                <a:solidFill>
                  <a:schemeClr val="bg1"/>
                </a:solidFill>
              </a:rPr>
              <a:t>The .txt file must have the same format as this:</a:t>
            </a:r>
          </a:p>
          <a:p>
            <a:pPr marL="0" indent="0">
              <a:buNone/>
            </a:pPr>
            <a:r>
              <a:rPr lang="en-US" sz="2000" dirty="0">
                <a:solidFill>
                  <a:schemeClr val="bg1"/>
                </a:solidFill>
              </a:rPr>
              <a:t>File Name: name</a:t>
            </a:r>
          </a:p>
          <a:p>
            <a:pPr marL="0" indent="0">
              <a:buNone/>
            </a:pPr>
            <a:r>
              <a:rPr lang="en-US" sz="2000" dirty="0">
                <a:solidFill>
                  <a:schemeClr val="bg1"/>
                </a:solidFill>
              </a:rPr>
              <a:t>Number of Seizures in File: 1</a:t>
            </a:r>
          </a:p>
          <a:p>
            <a:pPr marL="0" indent="0">
              <a:buNone/>
            </a:pPr>
            <a:r>
              <a:rPr lang="en-US" sz="2000" dirty="0">
                <a:solidFill>
                  <a:schemeClr val="bg1"/>
                </a:solidFill>
              </a:rPr>
              <a:t>Seizure Start Time: 123</a:t>
            </a:r>
          </a:p>
          <a:p>
            <a:pPr marL="0" indent="0">
              <a:buNone/>
            </a:pPr>
            <a:r>
              <a:rPr lang="en-US" sz="2000" dirty="0">
                <a:solidFill>
                  <a:schemeClr val="bg1"/>
                </a:solidFill>
              </a:rPr>
              <a:t>Seizure End Time: 123</a:t>
            </a:r>
          </a:p>
          <a:p>
            <a:pPr marL="0" indent="0">
              <a:buNone/>
            </a:pPr>
            <a:r>
              <a:rPr lang="en-US" sz="2000" dirty="0">
                <a:solidFill>
                  <a:schemeClr val="bg1"/>
                </a:solidFill>
              </a:rPr>
              <a:t>.</a:t>
            </a:r>
          </a:p>
          <a:p>
            <a:pPr marL="0" indent="0">
              <a:buNone/>
            </a:pPr>
            <a:r>
              <a:rPr lang="en-US" sz="2000" dirty="0">
                <a:solidFill>
                  <a:schemeClr val="bg1"/>
                </a:solidFill>
              </a:rPr>
              <a:t>.</a:t>
            </a:r>
          </a:p>
          <a:p>
            <a:pPr marL="0" indent="0">
              <a:buNone/>
            </a:pPr>
            <a:r>
              <a:rPr lang="en-US" sz="2000" dirty="0">
                <a:solidFill>
                  <a:schemeClr val="bg1"/>
                </a:solidFill>
              </a:rPr>
              <a:t>.</a:t>
            </a:r>
          </a:p>
          <a:p>
            <a:pPr marL="0" indent="0">
              <a:buNone/>
            </a:pPr>
            <a:r>
              <a:rPr lang="en-US" sz="2000" dirty="0">
                <a:solidFill>
                  <a:schemeClr val="bg1"/>
                </a:solidFill>
              </a:rPr>
              <a:t>Seizure Start Time: 123</a:t>
            </a:r>
          </a:p>
          <a:p>
            <a:pPr marL="0" indent="0">
              <a:buNone/>
            </a:pPr>
            <a:r>
              <a:rPr lang="en-US" sz="2000" dirty="0">
                <a:solidFill>
                  <a:schemeClr val="bg1"/>
                </a:solidFill>
              </a:rPr>
              <a:t>Seizure End Time: 123</a:t>
            </a:r>
          </a:p>
          <a:p>
            <a:endParaRPr lang="en-US" sz="2000" dirty="0">
              <a:solidFill>
                <a:schemeClr val="bg1"/>
              </a:solidFill>
            </a:endParaRPr>
          </a:p>
        </p:txBody>
      </p:sp>
      <p:sp>
        <p:nvSpPr>
          <p:cNvPr id="7" name="Arrow: Right 6">
            <a:extLst>
              <a:ext uri="{FF2B5EF4-FFF2-40B4-BE49-F238E27FC236}">
                <a16:creationId xmlns:a16="http://schemas.microsoft.com/office/drawing/2014/main" id="{56D5F6B3-88F6-49DB-86EE-D9E8343C64BE}"/>
              </a:ext>
            </a:extLst>
          </p:cNvPr>
          <p:cNvSpPr/>
          <p:nvPr/>
        </p:nvSpPr>
        <p:spPr>
          <a:xfrm>
            <a:off x="6924369" y="2460243"/>
            <a:ext cx="1150251" cy="989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7B3918-1CA9-4F7C-B65B-57EEC2CA10AF}"/>
              </a:ext>
            </a:extLst>
          </p:cNvPr>
          <p:cNvSpPr txBox="1"/>
          <p:nvPr/>
        </p:nvSpPr>
        <p:spPr>
          <a:xfrm>
            <a:off x="5551402" y="2493528"/>
            <a:ext cx="1473609" cy="923330"/>
          </a:xfrm>
          <a:prstGeom prst="rect">
            <a:avLst/>
          </a:prstGeom>
          <a:noFill/>
        </p:spPr>
        <p:txBody>
          <a:bodyPr wrap="none" rtlCol="0">
            <a:spAutoFit/>
          </a:bodyPr>
          <a:lstStyle/>
          <a:p>
            <a:r>
              <a:rPr lang="en-US" dirty="0"/>
              <a:t>Format of</a:t>
            </a:r>
          </a:p>
          <a:p>
            <a:r>
              <a:rPr lang="en-US" dirty="0"/>
              <a:t>.txt summary </a:t>
            </a:r>
          </a:p>
          <a:p>
            <a:r>
              <a:rPr lang="en-US" dirty="0"/>
              <a:t>file</a:t>
            </a:r>
          </a:p>
        </p:txBody>
      </p:sp>
    </p:spTree>
    <p:extLst>
      <p:ext uri="{BB962C8B-B14F-4D97-AF65-F5344CB8AC3E}">
        <p14:creationId xmlns:p14="http://schemas.microsoft.com/office/powerpoint/2010/main" val="126647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98EC-E37D-41AD-B7AC-4FDD8225AEF6}"/>
              </a:ext>
            </a:extLst>
          </p:cNvPr>
          <p:cNvSpPr>
            <a:spLocks noGrp="1"/>
          </p:cNvSpPr>
          <p:nvPr>
            <p:ph type="title"/>
          </p:nvPr>
        </p:nvSpPr>
        <p:spPr/>
        <p:txBody>
          <a:bodyPr/>
          <a:lstStyle/>
          <a:p>
            <a:r>
              <a:rPr lang="en-US" dirty="0"/>
              <a:t>Splitting data into Preictal/</a:t>
            </a:r>
            <a:r>
              <a:rPr lang="en-US" dirty="0" err="1"/>
              <a:t>Interictal</a:t>
            </a:r>
            <a:r>
              <a:rPr lang="en-US" dirty="0"/>
              <a:t> states</a:t>
            </a:r>
          </a:p>
        </p:txBody>
      </p:sp>
      <p:sp>
        <p:nvSpPr>
          <p:cNvPr id="3" name="Content Placeholder 2">
            <a:extLst>
              <a:ext uri="{FF2B5EF4-FFF2-40B4-BE49-F238E27FC236}">
                <a16:creationId xmlns:a16="http://schemas.microsoft.com/office/drawing/2014/main" id="{267BA6CA-CE72-4341-886A-02C198FFA985}"/>
              </a:ext>
            </a:extLst>
          </p:cNvPr>
          <p:cNvSpPr>
            <a:spLocks noGrp="1"/>
          </p:cNvSpPr>
          <p:nvPr>
            <p:ph idx="1"/>
          </p:nvPr>
        </p:nvSpPr>
        <p:spPr/>
        <p:txBody>
          <a:bodyPr/>
          <a:lstStyle/>
          <a:p>
            <a:r>
              <a:rPr lang="en-US" dirty="0"/>
              <a:t>Once you click run on </a:t>
            </a:r>
            <a:r>
              <a:rPr lang="en-US" i="1" dirty="0" err="1">
                <a:solidFill>
                  <a:srgbClr val="FF0000"/>
                </a:solidFill>
              </a:rPr>
              <a:t>dataRetriever.mat</a:t>
            </a:r>
            <a:r>
              <a:rPr lang="en-US" i="1" dirty="0">
                <a:solidFill>
                  <a:srgbClr val="FF0000"/>
                </a:solidFill>
              </a:rPr>
              <a:t>, </a:t>
            </a:r>
            <a:r>
              <a:rPr lang="en-US" i="1" dirty="0"/>
              <a:t>the</a:t>
            </a:r>
            <a:r>
              <a:rPr lang="en-US" i="1" dirty="0">
                <a:solidFill>
                  <a:srgbClr val="FF0000"/>
                </a:solidFill>
              </a:rPr>
              <a:t> </a:t>
            </a:r>
            <a:r>
              <a:rPr lang="en-US" dirty="0"/>
              <a:t>script will go through a list of seizure recordings and call the function </a:t>
            </a:r>
            <a:r>
              <a:rPr lang="en-US" i="1" dirty="0" err="1">
                <a:solidFill>
                  <a:srgbClr val="FF0000"/>
                </a:solidFill>
              </a:rPr>
              <a:t>seizureClassifier.mat</a:t>
            </a:r>
            <a:r>
              <a:rPr lang="en-US" i="1" dirty="0">
                <a:solidFill>
                  <a:srgbClr val="FF0000"/>
                </a:solidFill>
              </a:rPr>
              <a:t> </a:t>
            </a:r>
            <a:r>
              <a:rPr lang="en-US" dirty="0"/>
              <a:t>to split those recordings into two types of files:</a:t>
            </a:r>
          </a:p>
          <a:p>
            <a:pPr marL="971550" lvl="1" indent="-514350">
              <a:buFont typeface="+mj-lt"/>
              <a:buAutoNum type="arabicPeriod"/>
            </a:pPr>
            <a:r>
              <a:rPr lang="en-US" dirty="0"/>
              <a:t>Preictal state files</a:t>
            </a:r>
          </a:p>
          <a:p>
            <a:pPr marL="971550" lvl="1" indent="-514350">
              <a:buFont typeface="+mj-lt"/>
              <a:buAutoNum type="arabicPeriod"/>
            </a:pPr>
            <a:r>
              <a:rPr lang="en-US" dirty="0" err="1"/>
              <a:t>Interictal</a:t>
            </a:r>
            <a:r>
              <a:rPr lang="en-US" dirty="0"/>
              <a:t> state files</a:t>
            </a:r>
          </a:p>
          <a:p>
            <a:endParaRPr lang="en-US" dirty="0"/>
          </a:p>
        </p:txBody>
      </p:sp>
      <p:sp>
        <p:nvSpPr>
          <p:cNvPr id="4" name="Rectangle 3">
            <a:extLst>
              <a:ext uri="{FF2B5EF4-FFF2-40B4-BE49-F238E27FC236}">
                <a16:creationId xmlns:a16="http://schemas.microsoft.com/office/drawing/2014/main" id="{AA1A1797-1A26-45A5-B726-35F14BD72995}"/>
              </a:ext>
            </a:extLst>
          </p:cNvPr>
          <p:cNvSpPr/>
          <p:nvPr/>
        </p:nvSpPr>
        <p:spPr>
          <a:xfrm>
            <a:off x="1683327" y="4405745"/>
            <a:ext cx="3595255" cy="1620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err="1"/>
              <a:t>dataRetriever.mat</a:t>
            </a:r>
            <a:endParaRPr lang="en-US" b="1" u="sng" dirty="0"/>
          </a:p>
        </p:txBody>
      </p:sp>
      <p:sp>
        <p:nvSpPr>
          <p:cNvPr id="5" name="Rectangle 4">
            <a:extLst>
              <a:ext uri="{FF2B5EF4-FFF2-40B4-BE49-F238E27FC236}">
                <a16:creationId xmlns:a16="http://schemas.microsoft.com/office/drawing/2014/main" id="{DCF2AC18-3CC8-4B16-A1BD-B9B432BD4F28}"/>
              </a:ext>
            </a:extLst>
          </p:cNvPr>
          <p:cNvSpPr/>
          <p:nvPr/>
        </p:nvSpPr>
        <p:spPr>
          <a:xfrm>
            <a:off x="7813963" y="4405745"/>
            <a:ext cx="4265742" cy="1771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u="sng" dirty="0" err="1"/>
              <a:t>seizureClassifier.mat</a:t>
            </a:r>
            <a:endParaRPr lang="en-US" b="1" u="sng" dirty="0"/>
          </a:p>
        </p:txBody>
      </p:sp>
      <p:cxnSp>
        <p:nvCxnSpPr>
          <p:cNvPr id="7" name="Straight Arrow Connector 6">
            <a:extLst>
              <a:ext uri="{FF2B5EF4-FFF2-40B4-BE49-F238E27FC236}">
                <a16:creationId xmlns:a16="http://schemas.microsoft.com/office/drawing/2014/main" id="{F33B246F-FABB-4F2C-AAC4-4C2CD620F191}"/>
              </a:ext>
            </a:extLst>
          </p:cNvPr>
          <p:cNvCxnSpPr/>
          <p:nvPr/>
        </p:nvCxnSpPr>
        <p:spPr>
          <a:xfrm>
            <a:off x="5278582" y="5181600"/>
            <a:ext cx="2373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2F1039-6970-4526-8711-A7638FA87483}"/>
              </a:ext>
            </a:extLst>
          </p:cNvPr>
          <p:cNvSpPr txBox="1"/>
          <p:nvPr/>
        </p:nvSpPr>
        <p:spPr>
          <a:xfrm>
            <a:off x="5860989" y="4812268"/>
            <a:ext cx="1370568" cy="369332"/>
          </a:xfrm>
          <a:prstGeom prst="rect">
            <a:avLst/>
          </a:prstGeom>
          <a:noFill/>
        </p:spPr>
        <p:txBody>
          <a:bodyPr wrap="none" rtlCol="0">
            <a:spAutoFit/>
          </a:bodyPr>
          <a:lstStyle/>
          <a:p>
            <a:r>
              <a:rPr lang="en-US" dirty="0"/>
              <a:t>Function call</a:t>
            </a:r>
          </a:p>
        </p:txBody>
      </p:sp>
      <p:sp>
        <p:nvSpPr>
          <p:cNvPr id="9" name="TextBox 8">
            <a:extLst>
              <a:ext uri="{FF2B5EF4-FFF2-40B4-BE49-F238E27FC236}">
                <a16:creationId xmlns:a16="http://schemas.microsoft.com/office/drawing/2014/main" id="{8885CA98-203F-47DD-AAF2-3FBB547AA141}"/>
              </a:ext>
            </a:extLst>
          </p:cNvPr>
          <p:cNvSpPr txBox="1"/>
          <p:nvPr/>
        </p:nvSpPr>
        <p:spPr>
          <a:xfrm>
            <a:off x="1949460" y="5364718"/>
            <a:ext cx="3393108" cy="646331"/>
          </a:xfrm>
          <a:prstGeom prst="rect">
            <a:avLst/>
          </a:prstGeom>
          <a:noFill/>
        </p:spPr>
        <p:txBody>
          <a:bodyPr wrap="none" rtlCol="0">
            <a:spAutoFit/>
          </a:bodyPr>
          <a:lstStyle/>
          <a:p>
            <a:r>
              <a:rPr lang="en-US" i="1" dirty="0"/>
              <a:t>Navigates through a list of seizure </a:t>
            </a:r>
          </a:p>
          <a:p>
            <a:r>
              <a:rPr lang="en-US" i="1" dirty="0"/>
              <a:t>recordings and extracts data</a:t>
            </a:r>
          </a:p>
        </p:txBody>
      </p:sp>
      <p:sp>
        <p:nvSpPr>
          <p:cNvPr id="11" name="TextBox 10">
            <a:extLst>
              <a:ext uri="{FF2B5EF4-FFF2-40B4-BE49-F238E27FC236}">
                <a16:creationId xmlns:a16="http://schemas.microsoft.com/office/drawing/2014/main" id="{528CFFE0-BDBE-49EF-B261-89A2CB8B22F7}"/>
              </a:ext>
            </a:extLst>
          </p:cNvPr>
          <p:cNvSpPr txBox="1"/>
          <p:nvPr/>
        </p:nvSpPr>
        <p:spPr>
          <a:xfrm>
            <a:off x="7813963" y="5530632"/>
            <a:ext cx="4305602" cy="646331"/>
          </a:xfrm>
          <a:prstGeom prst="rect">
            <a:avLst/>
          </a:prstGeom>
          <a:noFill/>
        </p:spPr>
        <p:txBody>
          <a:bodyPr wrap="none" rtlCol="0">
            <a:spAutoFit/>
          </a:bodyPr>
          <a:lstStyle/>
          <a:p>
            <a:r>
              <a:rPr lang="en-US" i="1" dirty="0"/>
              <a:t>Performs algorithm on extracted data to </a:t>
            </a:r>
          </a:p>
          <a:p>
            <a:r>
              <a:rPr lang="en-US" i="1" dirty="0"/>
              <a:t>split recording into preictal or </a:t>
            </a:r>
            <a:r>
              <a:rPr lang="en-US" i="1" dirty="0" err="1"/>
              <a:t>interictal</a:t>
            </a:r>
            <a:r>
              <a:rPr lang="en-US" i="1" dirty="0"/>
              <a:t> files</a:t>
            </a:r>
            <a:r>
              <a:rPr lang="en-US" dirty="0"/>
              <a:t>.</a:t>
            </a:r>
          </a:p>
        </p:txBody>
      </p:sp>
    </p:spTree>
    <p:extLst>
      <p:ext uri="{BB962C8B-B14F-4D97-AF65-F5344CB8AC3E}">
        <p14:creationId xmlns:p14="http://schemas.microsoft.com/office/powerpoint/2010/main" val="105982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814A185-7C5A-4377-9857-C3CE2EE1F342}"/>
              </a:ext>
            </a:extLst>
          </p:cNvPr>
          <p:cNvPicPr>
            <a:picLocks noGrp="1" noChangeAspect="1"/>
          </p:cNvPicPr>
          <p:nvPr>
            <p:ph idx="1"/>
          </p:nvPr>
        </p:nvPicPr>
        <p:blipFill>
          <a:blip r:embed="rId2"/>
          <a:stretch>
            <a:fillRect/>
          </a:stretch>
        </p:blipFill>
        <p:spPr>
          <a:xfrm>
            <a:off x="0" y="1"/>
            <a:ext cx="12192000" cy="6858000"/>
          </a:xfrm>
          <a:prstGeom prst="rect">
            <a:avLst/>
          </a:prstGeom>
        </p:spPr>
      </p:pic>
      <p:sp>
        <p:nvSpPr>
          <p:cNvPr id="6" name="TextBox 5">
            <a:extLst>
              <a:ext uri="{FF2B5EF4-FFF2-40B4-BE49-F238E27FC236}">
                <a16:creationId xmlns:a16="http://schemas.microsoft.com/office/drawing/2014/main" id="{93D8C5E1-9BFC-4BE5-B644-69F94098742F}"/>
              </a:ext>
            </a:extLst>
          </p:cNvPr>
          <p:cNvSpPr txBox="1"/>
          <p:nvPr/>
        </p:nvSpPr>
        <p:spPr>
          <a:xfrm>
            <a:off x="9913121" y="1580972"/>
            <a:ext cx="2399503" cy="2585323"/>
          </a:xfrm>
          <a:prstGeom prst="rect">
            <a:avLst/>
          </a:prstGeom>
          <a:noFill/>
        </p:spPr>
        <p:txBody>
          <a:bodyPr wrap="none" rtlCol="0">
            <a:spAutoFit/>
          </a:bodyPr>
          <a:lstStyle/>
          <a:p>
            <a:r>
              <a:rPr lang="en-US" dirty="0"/>
              <a:t>Once you have your </a:t>
            </a:r>
          </a:p>
          <a:p>
            <a:r>
              <a:rPr lang="en-US" dirty="0" err="1"/>
              <a:t>Interictal</a:t>
            </a:r>
            <a:r>
              <a:rPr lang="en-US" dirty="0"/>
              <a:t> and preictal </a:t>
            </a:r>
          </a:p>
          <a:p>
            <a:r>
              <a:rPr lang="en-US" dirty="0"/>
              <a:t>files, make sure that </a:t>
            </a:r>
          </a:p>
          <a:p>
            <a:r>
              <a:rPr lang="en-US" dirty="0"/>
              <a:t>they are in the same </a:t>
            </a:r>
          </a:p>
          <a:p>
            <a:r>
              <a:rPr lang="en-US" dirty="0"/>
              <a:t>directory as </a:t>
            </a:r>
          </a:p>
          <a:p>
            <a:r>
              <a:rPr lang="en-US" dirty="0" err="1"/>
              <a:t>timeCutter.m</a:t>
            </a:r>
            <a:r>
              <a:rPr lang="en-US" dirty="0"/>
              <a:t> so that</a:t>
            </a:r>
          </a:p>
          <a:p>
            <a:r>
              <a:rPr lang="en-US" dirty="0"/>
              <a:t>you can move on to the</a:t>
            </a:r>
          </a:p>
          <a:p>
            <a:r>
              <a:rPr lang="en-US" dirty="0"/>
              <a:t>next phase in data </a:t>
            </a:r>
          </a:p>
          <a:p>
            <a:r>
              <a:rPr lang="en-US" dirty="0"/>
              <a:t>Processing.</a:t>
            </a:r>
          </a:p>
        </p:txBody>
      </p:sp>
      <p:sp>
        <p:nvSpPr>
          <p:cNvPr id="7" name="Oval 6">
            <a:extLst>
              <a:ext uri="{FF2B5EF4-FFF2-40B4-BE49-F238E27FC236}">
                <a16:creationId xmlns:a16="http://schemas.microsoft.com/office/drawing/2014/main" id="{816A24BA-F205-455D-952B-497DEB4B3A87}"/>
              </a:ext>
            </a:extLst>
          </p:cNvPr>
          <p:cNvSpPr/>
          <p:nvPr/>
        </p:nvSpPr>
        <p:spPr>
          <a:xfrm>
            <a:off x="-120624" y="4460904"/>
            <a:ext cx="1469876" cy="1999716"/>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418831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1000"/>
                                        <p:tgtEl>
                                          <p:spTgt spid="6">
                                            <p:txEl>
                                              <p:pRg st="5" end="5"/>
                                            </p:txEl>
                                          </p:spTgt>
                                        </p:tgtEl>
                                      </p:cBhvr>
                                    </p:animEffect>
                                    <p:anim calcmode="lin" valueType="num">
                                      <p:cBhvr>
                                        <p:cTn id="3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1000"/>
                                        <p:tgtEl>
                                          <p:spTgt spid="6">
                                            <p:txEl>
                                              <p:pRg st="6" end="6"/>
                                            </p:txEl>
                                          </p:spTgt>
                                        </p:tgtEl>
                                      </p:cBhvr>
                                    </p:animEffect>
                                    <p:anim calcmode="lin" valueType="num">
                                      <p:cBhvr>
                                        <p:cTn id="3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1000"/>
                                        <p:tgtEl>
                                          <p:spTgt spid="6">
                                            <p:txEl>
                                              <p:pRg st="7" end="7"/>
                                            </p:txEl>
                                          </p:spTgt>
                                        </p:tgtEl>
                                      </p:cBhvr>
                                    </p:animEffect>
                                    <p:anim calcmode="lin" valueType="num">
                                      <p:cBhvr>
                                        <p:cTn id="4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1000"/>
                                        <p:tgtEl>
                                          <p:spTgt spid="6">
                                            <p:txEl>
                                              <p:pRg st="8" end="8"/>
                                            </p:txEl>
                                          </p:spTgt>
                                        </p:tgtEl>
                                      </p:cBhvr>
                                    </p:animEffect>
                                    <p:anim calcmode="lin" valueType="num">
                                      <p:cBhvr>
                                        <p:cTn id="4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127F-A6D2-4C5A-AC53-7CB55644B0AF}"/>
              </a:ext>
            </a:extLst>
          </p:cNvPr>
          <p:cNvSpPr>
            <a:spLocks noGrp="1"/>
          </p:cNvSpPr>
          <p:nvPr>
            <p:ph type="title"/>
          </p:nvPr>
        </p:nvSpPr>
        <p:spPr/>
        <p:txBody>
          <a:bodyPr/>
          <a:lstStyle/>
          <a:p>
            <a:r>
              <a:rPr lang="en-US" dirty="0" err="1"/>
              <a:t>timeCutter.m</a:t>
            </a:r>
            <a:endParaRPr lang="en-US" dirty="0"/>
          </a:p>
        </p:txBody>
      </p:sp>
      <p:sp>
        <p:nvSpPr>
          <p:cNvPr id="3" name="Content Placeholder 2">
            <a:extLst>
              <a:ext uri="{FF2B5EF4-FFF2-40B4-BE49-F238E27FC236}">
                <a16:creationId xmlns:a16="http://schemas.microsoft.com/office/drawing/2014/main" id="{B18130E5-1A0E-41C9-9CAF-C1883BEABD5B}"/>
              </a:ext>
            </a:extLst>
          </p:cNvPr>
          <p:cNvSpPr>
            <a:spLocks noGrp="1"/>
          </p:cNvSpPr>
          <p:nvPr>
            <p:ph idx="1"/>
          </p:nvPr>
        </p:nvSpPr>
        <p:spPr/>
        <p:txBody>
          <a:bodyPr/>
          <a:lstStyle/>
          <a:p>
            <a:r>
              <a:rPr lang="en-US" dirty="0" err="1">
                <a:solidFill>
                  <a:srgbClr val="FF0000"/>
                </a:solidFill>
              </a:rPr>
              <a:t>timeCutter.m</a:t>
            </a:r>
            <a:r>
              <a:rPr lang="en-US" dirty="0"/>
              <a:t> will equally split each </a:t>
            </a:r>
            <a:r>
              <a:rPr lang="en-US" dirty="0" err="1"/>
              <a:t>interictal</a:t>
            </a:r>
            <a:r>
              <a:rPr lang="en-US" dirty="0"/>
              <a:t>/preictal file into smaller time frames of seizure recording files.</a:t>
            </a:r>
          </a:p>
          <a:p>
            <a:r>
              <a:rPr lang="en-US" dirty="0"/>
              <a:t>How small the seizure recording files are will depend on what value the user specifies for the </a:t>
            </a:r>
            <a:r>
              <a:rPr lang="en-US" i="1" dirty="0" err="1">
                <a:solidFill>
                  <a:srgbClr val="FF0000"/>
                </a:solidFill>
              </a:rPr>
              <a:t>timeLength</a:t>
            </a:r>
            <a:r>
              <a:rPr lang="en-US" dirty="0"/>
              <a:t> parameter variable.</a:t>
            </a:r>
          </a:p>
          <a:p>
            <a:endParaRPr lang="en-US" dirty="0"/>
          </a:p>
        </p:txBody>
      </p:sp>
      <p:pic>
        <p:nvPicPr>
          <p:cNvPr id="4" name="Picture 3">
            <a:extLst>
              <a:ext uri="{FF2B5EF4-FFF2-40B4-BE49-F238E27FC236}">
                <a16:creationId xmlns:a16="http://schemas.microsoft.com/office/drawing/2014/main" id="{C7CE6193-1D28-4181-B97F-3E62F898E839}"/>
              </a:ext>
            </a:extLst>
          </p:cNvPr>
          <p:cNvPicPr>
            <a:picLocks noChangeAspect="1"/>
          </p:cNvPicPr>
          <p:nvPr/>
        </p:nvPicPr>
        <p:blipFill>
          <a:blip r:embed="rId2"/>
          <a:stretch>
            <a:fillRect/>
          </a:stretch>
        </p:blipFill>
        <p:spPr>
          <a:xfrm>
            <a:off x="2485874" y="3548542"/>
            <a:ext cx="6504633" cy="3226207"/>
          </a:xfrm>
          <a:prstGeom prst="rect">
            <a:avLst/>
          </a:prstGeom>
        </p:spPr>
      </p:pic>
      <p:sp>
        <p:nvSpPr>
          <p:cNvPr id="5" name="Arrow: Left 4">
            <a:extLst>
              <a:ext uri="{FF2B5EF4-FFF2-40B4-BE49-F238E27FC236}">
                <a16:creationId xmlns:a16="http://schemas.microsoft.com/office/drawing/2014/main" id="{3C127422-38F5-4D4D-AE87-1C8BE76484E8}"/>
              </a:ext>
            </a:extLst>
          </p:cNvPr>
          <p:cNvSpPr/>
          <p:nvPr/>
        </p:nvSpPr>
        <p:spPr>
          <a:xfrm>
            <a:off x="6551802" y="3833769"/>
            <a:ext cx="436227" cy="503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F120466-B4A6-453A-A7A4-75DA485912AB}"/>
              </a:ext>
            </a:extLst>
          </p:cNvPr>
          <p:cNvSpPr txBox="1"/>
          <p:nvPr/>
        </p:nvSpPr>
        <p:spPr>
          <a:xfrm>
            <a:off x="7046752" y="3699437"/>
            <a:ext cx="4429033" cy="276999"/>
          </a:xfrm>
          <a:prstGeom prst="rect">
            <a:avLst/>
          </a:prstGeom>
          <a:noFill/>
        </p:spPr>
        <p:txBody>
          <a:bodyPr wrap="none" rtlCol="0">
            <a:spAutoFit/>
          </a:bodyPr>
          <a:lstStyle/>
          <a:p>
            <a:r>
              <a:rPr lang="en-US" sz="1200" dirty="0">
                <a:highlight>
                  <a:srgbClr val="FFFF00"/>
                </a:highlight>
              </a:rPr>
              <a:t>Here you can specify how small the seizure recording files should be</a:t>
            </a:r>
          </a:p>
        </p:txBody>
      </p:sp>
      <p:sp>
        <p:nvSpPr>
          <p:cNvPr id="7" name="Oval 6">
            <a:extLst>
              <a:ext uri="{FF2B5EF4-FFF2-40B4-BE49-F238E27FC236}">
                <a16:creationId xmlns:a16="http://schemas.microsoft.com/office/drawing/2014/main" id="{19CBD0D2-92D4-4A65-8CB9-77E363614C92}"/>
              </a:ext>
            </a:extLst>
          </p:cNvPr>
          <p:cNvSpPr/>
          <p:nvPr/>
        </p:nvSpPr>
        <p:spPr>
          <a:xfrm>
            <a:off x="2340528" y="3548542"/>
            <a:ext cx="1845578" cy="3389153"/>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Arrow: Right 7">
            <a:extLst>
              <a:ext uri="{FF2B5EF4-FFF2-40B4-BE49-F238E27FC236}">
                <a16:creationId xmlns:a16="http://schemas.microsoft.com/office/drawing/2014/main" id="{20B58EA5-295F-4023-9E3D-252975F292B2}"/>
              </a:ext>
            </a:extLst>
          </p:cNvPr>
          <p:cNvSpPr/>
          <p:nvPr/>
        </p:nvSpPr>
        <p:spPr>
          <a:xfrm>
            <a:off x="1484851" y="4922559"/>
            <a:ext cx="855677" cy="478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68DEA89-3E85-4733-B417-014D34876F68}"/>
              </a:ext>
            </a:extLst>
          </p:cNvPr>
          <p:cNvSpPr txBox="1"/>
          <p:nvPr/>
        </p:nvSpPr>
        <p:spPr>
          <a:xfrm>
            <a:off x="0" y="4412609"/>
            <a:ext cx="1639167" cy="1200329"/>
          </a:xfrm>
          <a:prstGeom prst="rect">
            <a:avLst/>
          </a:prstGeom>
          <a:noFill/>
        </p:spPr>
        <p:txBody>
          <a:bodyPr wrap="none" rtlCol="0">
            <a:spAutoFit/>
          </a:bodyPr>
          <a:lstStyle/>
          <a:p>
            <a:r>
              <a:rPr lang="en-US" dirty="0"/>
              <a:t>This is what </a:t>
            </a:r>
          </a:p>
          <a:p>
            <a:r>
              <a:rPr lang="en-US" dirty="0"/>
              <a:t>the result from</a:t>
            </a:r>
          </a:p>
          <a:p>
            <a:r>
              <a:rPr lang="en-US" dirty="0" err="1"/>
              <a:t>timeCutter.m</a:t>
            </a:r>
            <a:r>
              <a:rPr lang="en-US" dirty="0"/>
              <a:t> </a:t>
            </a:r>
          </a:p>
          <a:p>
            <a:r>
              <a:rPr lang="en-US" dirty="0"/>
              <a:t>should look like</a:t>
            </a:r>
          </a:p>
        </p:txBody>
      </p:sp>
    </p:spTree>
    <p:extLst>
      <p:ext uri="{BB962C8B-B14F-4D97-AF65-F5344CB8AC3E}">
        <p14:creationId xmlns:p14="http://schemas.microsoft.com/office/powerpoint/2010/main" val="49597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C168-55DB-4DB6-B5BA-286D6A80ECAA}"/>
              </a:ext>
            </a:extLst>
          </p:cNvPr>
          <p:cNvSpPr>
            <a:spLocks noGrp="1"/>
          </p:cNvSpPr>
          <p:nvPr>
            <p:ph type="title"/>
          </p:nvPr>
        </p:nvSpPr>
        <p:spPr/>
        <p:txBody>
          <a:bodyPr/>
          <a:lstStyle/>
          <a:p>
            <a:r>
              <a:rPr lang="en-US" dirty="0"/>
              <a:t>Overall program design</a:t>
            </a:r>
          </a:p>
        </p:txBody>
      </p:sp>
      <p:sp>
        <p:nvSpPr>
          <p:cNvPr id="4" name="Rectangle 3">
            <a:extLst>
              <a:ext uri="{FF2B5EF4-FFF2-40B4-BE49-F238E27FC236}">
                <a16:creationId xmlns:a16="http://schemas.microsoft.com/office/drawing/2014/main" id="{548BFC04-BD56-4FD8-99A6-68CE9CBAD45D}"/>
              </a:ext>
            </a:extLst>
          </p:cNvPr>
          <p:cNvSpPr/>
          <p:nvPr/>
        </p:nvSpPr>
        <p:spPr>
          <a:xfrm>
            <a:off x="973122" y="3083974"/>
            <a:ext cx="1392573" cy="9144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edf2mat.m</a:t>
            </a:r>
          </a:p>
        </p:txBody>
      </p:sp>
      <p:sp>
        <p:nvSpPr>
          <p:cNvPr id="7" name="Rectangle 6">
            <a:extLst>
              <a:ext uri="{FF2B5EF4-FFF2-40B4-BE49-F238E27FC236}">
                <a16:creationId xmlns:a16="http://schemas.microsoft.com/office/drawing/2014/main" id="{C444654B-399C-4459-AD88-3BE92421C9FC}"/>
              </a:ext>
            </a:extLst>
          </p:cNvPr>
          <p:cNvSpPr/>
          <p:nvPr/>
        </p:nvSpPr>
        <p:spPr>
          <a:xfrm>
            <a:off x="973122" y="5050173"/>
            <a:ext cx="1451297" cy="72984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8" name="Arrow: Down 7">
            <a:extLst>
              <a:ext uri="{FF2B5EF4-FFF2-40B4-BE49-F238E27FC236}">
                <a16:creationId xmlns:a16="http://schemas.microsoft.com/office/drawing/2014/main" id="{A79F4FA8-81F8-4D38-9D2C-F71C92119D2D}"/>
              </a:ext>
            </a:extLst>
          </p:cNvPr>
          <p:cNvSpPr/>
          <p:nvPr/>
        </p:nvSpPr>
        <p:spPr>
          <a:xfrm>
            <a:off x="1442907" y="4077050"/>
            <a:ext cx="427838" cy="855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24CE3E-1C06-464D-804D-5C8CDC8742DB}"/>
              </a:ext>
            </a:extLst>
          </p:cNvPr>
          <p:cNvSpPr txBox="1"/>
          <p:nvPr/>
        </p:nvSpPr>
        <p:spPr>
          <a:xfrm>
            <a:off x="1119027" y="5230428"/>
            <a:ext cx="1159485" cy="369332"/>
          </a:xfrm>
          <a:prstGeom prst="rect">
            <a:avLst/>
          </a:prstGeom>
          <a:noFill/>
        </p:spPr>
        <p:txBody>
          <a:bodyPr wrap="none" rtlCol="0">
            <a:spAutoFit/>
          </a:bodyPr>
          <a:lstStyle/>
          <a:p>
            <a:r>
              <a:rPr lang="en-US" dirty="0" err="1"/>
              <a:t>edfread.m</a:t>
            </a:r>
            <a:endParaRPr lang="en-US" dirty="0"/>
          </a:p>
        </p:txBody>
      </p:sp>
      <p:sp>
        <p:nvSpPr>
          <p:cNvPr id="10" name="TextBox 9">
            <a:extLst>
              <a:ext uri="{FF2B5EF4-FFF2-40B4-BE49-F238E27FC236}">
                <a16:creationId xmlns:a16="http://schemas.microsoft.com/office/drawing/2014/main" id="{407FBD52-CA12-4E1E-A96F-2DDB4EE35C90}"/>
              </a:ext>
            </a:extLst>
          </p:cNvPr>
          <p:cNvSpPr txBox="1"/>
          <p:nvPr/>
        </p:nvSpPr>
        <p:spPr>
          <a:xfrm>
            <a:off x="1053851" y="4244829"/>
            <a:ext cx="1370568" cy="369332"/>
          </a:xfrm>
          <a:prstGeom prst="rect">
            <a:avLst/>
          </a:prstGeom>
          <a:noFill/>
        </p:spPr>
        <p:txBody>
          <a:bodyPr wrap="none" rtlCol="0">
            <a:spAutoFit/>
          </a:bodyPr>
          <a:lstStyle/>
          <a:p>
            <a:r>
              <a:rPr lang="en-US" dirty="0"/>
              <a:t>Function call</a:t>
            </a:r>
          </a:p>
        </p:txBody>
      </p:sp>
      <p:sp>
        <p:nvSpPr>
          <p:cNvPr id="11" name="TextBox 10">
            <a:extLst>
              <a:ext uri="{FF2B5EF4-FFF2-40B4-BE49-F238E27FC236}">
                <a16:creationId xmlns:a16="http://schemas.microsoft.com/office/drawing/2014/main" id="{3AC3A8A1-85A7-47C8-A56F-9A25C5E224ED}"/>
              </a:ext>
            </a:extLst>
          </p:cNvPr>
          <p:cNvSpPr txBox="1"/>
          <p:nvPr/>
        </p:nvSpPr>
        <p:spPr>
          <a:xfrm>
            <a:off x="453006" y="2365695"/>
            <a:ext cx="2776914" cy="369332"/>
          </a:xfrm>
          <a:prstGeom prst="rect">
            <a:avLst/>
          </a:prstGeom>
          <a:noFill/>
        </p:spPr>
        <p:txBody>
          <a:bodyPr wrap="none" rtlCol="0">
            <a:spAutoFit/>
          </a:bodyPr>
          <a:lstStyle/>
          <a:p>
            <a:r>
              <a:rPr lang="en-US" dirty="0"/>
              <a:t>Convert files to .mat format</a:t>
            </a:r>
          </a:p>
        </p:txBody>
      </p:sp>
      <p:sp>
        <p:nvSpPr>
          <p:cNvPr id="13" name="Rectangle 12">
            <a:extLst>
              <a:ext uri="{FF2B5EF4-FFF2-40B4-BE49-F238E27FC236}">
                <a16:creationId xmlns:a16="http://schemas.microsoft.com/office/drawing/2014/main" id="{9EF85510-DF90-4874-8491-C656AFF1283C}"/>
              </a:ext>
            </a:extLst>
          </p:cNvPr>
          <p:cNvSpPr/>
          <p:nvPr/>
        </p:nvSpPr>
        <p:spPr>
          <a:xfrm>
            <a:off x="4815281" y="2924583"/>
            <a:ext cx="2214693" cy="12331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dataRetriever.m</a:t>
            </a:r>
            <a:endParaRPr lang="en-US" dirty="0"/>
          </a:p>
        </p:txBody>
      </p:sp>
      <p:sp>
        <p:nvSpPr>
          <p:cNvPr id="14" name="Rectangle 13">
            <a:extLst>
              <a:ext uri="{FF2B5EF4-FFF2-40B4-BE49-F238E27FC236}">
                <a16:creationId xmlns:a16="http://schemas.microsoft.com/office/drawing/2014/main" id="{1380ED4B-DA00-4267-9306-41BA548CE892}"/>
              </a:ext>
            </a:extLst>
          </p:cNvPr>
          <p:cNvSpPr/>
          <p:nvPr/>
        </p:nvSpPr>
        <p:spPr>
          <a:xfrm>
            <a:off x="3967993" y="4874004"/>
            <a:ext cx="1837187" cy="127104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5" name="Rectangle 14">
            <a:extLst>
              <a:ext uri="{FF2B5EF4-FFF2-40B4-BE49-F238E27FC236}">
                <a16:creationId xmlns:a16="http://schemas.microsoft.com/office/drawing/2014/main" id="{0FD2E6DD-118A-455B-88F6-2797B46D2A07}"/>
              </a:ext>
            </a:extLst>
          </p:cNvPr>
          <p:cNvSpPr/>
          <p:nvPr/>
        </p:nvSpPr>
        <p:spPr>
          <a:xfrm>
            <a:off x="6096000" y="4874004"/>
            <a:ext cx="1999376" cy="126673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TextBox 15">
            <a:extLst>
              <a:ext uri="{FF2B5EF4-FFF2-40B4-BE49-F238E27FC236}">
                <a16:creationId xmlns:a16="http://schemas.microsoft.com/office/drawing/2014/main" id="{7AA4EB31-EE54-47EC-8951-0A97CEC45C37}"/>
              </a:ext>
            </a:extLst>
          </p:cNvPr>
          <p:cNvSpPr txBox="1"/>
          <p:nvPr/>
        </p:nvSpPr>
        <p:spPr>
          <a:xfrm>
            <a:off x="6216242" y="5599760"/>
            <a:ext cx="1904560" cy="369332"/>
          </a:xfrm>
          <a:prstGeom prst="rect">
            <a:avLst/>
          </a:prstGeom>
          <a:noFill/>
        </p:spPr>
        <p:txBody>
          <a:bodyPr wrap="none" rtlCol="0">
            <a:spAutoFit/>
          </a:bodyPr>
          <a:lstStyle/>
          <a:p>
            <a:r>
              <a:rPr lang="en-US" dirty="0" err="1"/>
              <a:t>seizureClassifier.m</a:t>
            </a:r>
            <a:endParaRPr lang="en-US" dirty="0"/>
          </a:p>
        </p:txBody>
      </p:sp>
      <p:sp>
        <p:nvSpPr>
          <p:cNvPr id="17" name="TextBox 16">
            <a:extLst>
              <a:ext uri="{FF2B5EF4-FFF2-40B4-BE49-F238E27FC236}">
                <a16:creationId xmlns:a16="http://schemas.microsoft.com/office/drawing/2014/main" id="{0512B810-DDD0-4F74-B8EF-7224C719443E}"/>
              </a:ext>
            </a:extLst>
          </p:cNvPr>
          <p:cNvSpPr txBox="1"/>
          <p:nvPr/>
        </p:nvSpPr>
        <p:spPr>
          <a:xfrm>
            <a:off x="4202884" y="5444455"/>
            <a:ext cx="1206997" cy="369332"/>
          </a:xfrm>
          <a:prstGeom prst="rect">
            <a:avLst/>
          </a:prstGeom>
          <a:noFill/>
        </p:spPr>
        <p:txBody>
          <a:bodyPr wrap="none" rtlCol="0">
            <a:spAutoFit/>
          </a:bodyPr>
          <a:lstStyle/>
          <a:p>
            <a:r>
              <a:rPr lang="en-US" dirty="0" err="1"/>
              <a:t>textgrab.m</a:t>
            </a:r>
            <a:endParaRPr lang="en-US" dirty="0"/>
          </a:p>
        </p:txBody>
      </p:sp>
      <p:sp>
        <p:nvSpPr>
          <p:cNvPr id="18" name="Arrow: Down 17">
            <a:extLst>
              <a:ext uri="{FF2B5EF4-FFF2-40B4-BE49-F238E27FC236}">
                <a16:creationId xmlns:a16="http://schemas.microsoft.com/office/drawing/2014/main" id="{B9EE30A2-93CD-4EA6-B417-7A866B2613D3}"/>
              </a:ext>
            </a:extLst>
          </p:cNvPr>
          <p:cNvSpPr/>
          <p:nvPr/>
        </p:nvSpPr>
        <p:spPr>
          <a:xfrm>
            <a:off x="5075339" y="4244829"/>
            <a:ext cx="268448" cy="545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1F2CC39-4ADA-438D-9577-60C19E81D986}"/>
              </a:ext>
            </a:extLst>
          </p:cNvPr>
          <p:cNvPicPr>
            <a:picLocks noChangeAspect="1"/>
          </p:cNvPicPr>
          <p:nvPr/>
        </p:nvPicPr>
        <p:blipFill>
          <a:blip r:embed="rId2"/>
          <a:stretch>
            <a:fillRect/>
          </a:stretch>
        </p:blipFill>
        <p:spPr>
          <a:xfrm>
            <a:off x="6581151" y="4221399"/>
            <a:ext cx="304826" cy="566977"/>
          </a:xfrm>
          <a:prstGeom prst="rect">
            <a:avLst/>
          </a:prstGeom>
        </p:spPr>
      </p:pic>
      <p:sp>
        <p:nvSpPr>
          <p:cNvPr id="20" name="TextBox 19">
            <a:extLst>
              <a:ext uri="{FF2B5EF4-FFF2-40B4-BE49-F238E27FC236}">
                <a16:creationId xmlns:a16="http://schemas.microsoft.com/office/drawing/2014/main" id="{41CA213A-EFCF-4136-8CF5-8CB581AA3AFD}"/>
              </a:ext>
            </a:extLst>
          </p:cNvPr>
          <p:cNvSpPr txBox="1"/>
          <p:nvPr/>
        </p:nvSpPr>
        <p:spPr>
          <a:xfrm>
            <a:off x="5232301" y="4303533"/>
            <a:ext cx="1460336" cy="369332"/>
          </a:xfrm>
          <a:prstGeom prst="rect">
            <a:avLst/>
          </a:prstGeom>
          <a:noFill/>
        </p:spPr>
        <p:txBody>
          <a:bodyPr wrap="none" rtlCol="0">
            <a:spAutoFit/>
          </a:bodyPr>
          <a:lstStyle/>
          <a:p>
            <a:r>
              <a:rPr lang="en-US" dirty="0"/>
              <a:t>Function calls</a:t>
            </a:r>
          </a:p>
        </p:txBody>
      </p:sp>
      <p:sp>
        <p:nvSpPr>
          <p:cNvPr id="22" name="TextBox 21">
            <a:extLst>
              <a:ext uri="{FF2B5EF4-FFF2-40B4-BE49-F238E27FC236}">
                <a16:creationId xmlns:a16="http://schemas.microsoft.com/office/drawing/2014/main" id="{2F1FA2AB-77DA-474D-8EEA-FD94E6786F9F}"/>
              </a:ext>
            </a:extLst>
          </p:cNvPr>
          <p:cNvSpPr txBox="1"/>
          <p:nvPr/>
        </p:nvSpPr>
        <p:spPr>
          <a:xfrm>
            <a:off x="4062328" y="2338768"/>
            <a:ext cx="4100418" cy="369332"/>
          </a:xfrm>
          <a:prstGeom prst="rect">
            <a:avLst/>
          </a:prstGeom>
          <a:noFill/>
        </p:spPr>
        <p:txBody>
          <a:bodyPr wrap="none" rtlCol="0">
            <a:spAutoFit/>
          </a:bodyPr>
          <a:lstStyle/>
          <a:p>
            <a:r>
              <a:rPr lang="en-US" dirty="0"/>
              <a:t>Split files into preictal and </a:t>
            </a:r>
            <a:r>
              <a:rPr lang="en-US" dirty="0" err="1"/>
              <a:t>interictal</a:t>
            </a:r>
            <a:r>
              <a:rPr lang="en-US" dirty="0"/>
              <a:t> states</a:t>
            </a:r>
          </a:p>
        </p:txBody>
      </p:sp>
      <p:sp>
        <p:nvSpPr>
          <p:cNvPr id="23" name="Arrow: Right 22">
            <a:extLst>
              <a:ext uri="{FF2B5EF4-FFF2-40B4-BE49-F238E27FC236}">
                <a16:creationId xmlns:a16="http://schemas.microsoft.com/office/drawing/2014/main" id="{832F2762-230B-45D9-B91C-33DAB7177911}"/>
              </a:ext>
            </a:extLst>
          </p:cNvPr>
          <p:cNvSpPr/>
          <p:nvPr/>
        </p:nvSpPr>
        <p:spPr>
          <a:xfrm>
            <a:off x="2617365" y="3987279"/>
            <a:ext cx="1526796" cy="3716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86578B25-A4CA-4568-8219-0CDCCC3B7093}"/>
              </a:ext>
            </a:extLst>
          </p:cNvPr>
          <p:cNvPicPr>
            <a:picLocks noChangeAspect="1"/>
          </p:cNvPicPr>
          <p:nvPr/>
        </p:nvPicPr>
        <p:blipFill>
          <a:blip r:embed="rId3"/>
          <a:stretch>
            <a:fillRect/>
          </a:stretch>
        </p:blipFill>
        <p:spPr>
          <a:xfrm>
            <a:off x="8135543" y="4225261"/>
            <a:ext cx="1548518" cy="408467"/>
          </a:xfrm>
          <a:prstGeom prst="rect">
            <a:avLst/>
          </a:prstGeom>
        </p:spPr>
      </p:pic>
      <p:sp>
        <p:nvSpPr>
          <p:cNvPr id="25" name="Rectangle 24">
            <a:extLst>
              <a:ext uri="{FF2B5EF4-FFF2-40B4-BE49-F238E27FC236}">
                <a16:creationId xmlns:a16="http://schemas.microsoft.com/office/drawing/2014/main" id="{E4A52EE7-33AB-4835-9E85-3A2A02686364}"/>
              </a:ext>
            </a:extLst>
          </p:cNvPr>
          <p:cNvSpPr/>
          <p:nvPr/>
        </p:nvSpPr>
        <p:spPr>
          <a:xfrm>
            <a:off x="9932565" y="3356180"/>
            <a:ext cx="1996580" cy="205891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6" name="TextBox 25">
            <a:extLst>
              <a:ext uri="{FF2B5EF4-FFF2-40B4-BE49-F238E27FC236}">
                <a16:creationId xmlns:a16="http://schemas.microsoft.com/office/drawing/2014/main" id="{4B6CEA62-314D-438A-8607-3F0BC76371A9}"/>
              </a:ext>
            </a:extLst>
          </p:cNvPr>
          <p:cNvSpPr txBox="1"/>
          <p:nvPr/>
        </p:nvSpPr>
        <p:spPr>
          <a:xfrm>
            <a:off x="10167457" y="4429494"/>
            <a:ext cx="1422056" cy="369332"/>
          </a:xfrm>
          <a:prstGeom prst="rect">
            <a:avLst/>
          </a:prstGeom>
          <a:noFill/>
        </p:spPr>
        <p:txBody>
          <a:bodyPr wrap="none" rtlCol="0">
            <a:spAutoFit/>
          </a:bodyPr>
          <a:lstStyle/>
          <a:p>
            <a:r>
              <a:rPr lang="en-US" dirty="0" err="1"/>
              <a:t>timeCutter.m</a:t>
            </a:r>
            <a:endParaRPr lang="en-US" dirty="0"/>
          </a:p>
        </p:txBody>
      </p:sp>
      <p:sp>
        <p:nvSpPr>
          <p:cNvPr id="27" name="TextBox 26">
            <a:extLst>
              <a:ext uri="{FF2B5EF4-FFF2-40B4-BE49-F238E27FC236}">
                <a16:creationId xmlns:a16="http://schemas.microsoft.com/office/drawing/2014/main" id="{DA9704E1-5CAB-4EEC-89D1-13EE6FE3685D}"/>
              </a:ext>
            </a:extLst>
          </p:cNvPr>
          <p:cNvSpPr txBox="1"/>
          <p:nvPr/>
        </p:nvSpPr>
        <p:spPr>
          <a:xfrm>
            <a:off x="9141491" y="2452965"/>
            <a:ext cx="3208892" cy="646331"/>
          </a:xfrm>
          <a:prstGeom prst="rect">
            <a:avLst/>
          </a:prstGeom>
          <a:noFill/>
        </p:spPr>
        <p:txBody>
          <a:bodyPr wrap="none" rtlCol="0">
            <a:spAutoFit/>
          </a:bodyPr>
          <a:lstStyle/>
          <a:p>
            <a:r>
              <a:rPr lang="en-US" dirty="0"/>
              <a:t>Equally divide preictal/</a:t>
            </a:r>
            <a:r>
              <a:rPr lang="en-US" dirty="0" err="1"/>
              <a:t>interictal</a:t>
            </a:r>
            <a:r>
              <a:rPr lang="en-US" dirty="0"/>
              <a:t> </a:t>
            </a:r>
          </a:p>
          <a:p>
            <a:r>
              <a:rPr lang="en-US" dirty="0"/>
              <a:t>files into smaller timeframes</a:t>
            </a:r>
          </a:p>
        </p:txBody>
      </p:sp>
    </p:spTree>
    <p:extLst>
      <p:ext uri="{BB962C8B-B14F-4D97-AF65-F5344CB8AC3E}">
        <p14:creationId xmlns:p14="http://schemas.microsoft.com/office/powerpoint/2010/main" val="380945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Background </a:t>
            </a:r>
          </a:p>
          <a:p>
            <a:r>
              <a:rPr lang="en-US" dirty="0"/>
              <a:t>Seizure recording files description</a:t>
            </a:r>
          </a:p>
          <a:p>
            <a:r>
              <a:rPr lang="en-US" dirty="0"/>
              <a:t>Preictal and Interictal states</a:t>
            </a:r>
          </a:p>
          <a:p>
            <a:r>
              <a:rPr lang="en-US" dirty="0"/>
              <a:t>Summary .txt file</a:t>
            </a:r>
          </a:p>
          <a:p>
            <a:r>
              <a:rPr lang="en-US" dirty="0"/>
              <a:t>Program design summary</a:t>
            </a:r>
          </a:p>
        </p:txBody>
      </p:sp>
    </p:spTree>
    <p:extLst>
      <p:ext uri="{BB962C8B-B14F-4D97-AF65-F5344CB8AC3E}">
        <p14:creationId xmlns:p14="http://schemas.microsoft.com/office/powerpoint/2010/main" val="36212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of this program</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Taken from the Melbourne University AES/</a:t>
            </a:r>
            <a:r>
              <a:rPr lang="en-US" dirty="0" err="1"/>
              <a:t>MathWorks</a:t>
            </a:r>
            <a:r>
              <a:rPr lang="en-US" dirty="0"/>
              <a:t>/NIH Seizure Prediction </a:t>
            </a:r>
            <a:r>
              <a:rPr lang="en-US" dirty="0" err="1"/>
              <a:t>Kaggle</a:t>
            </a:r>
            <a:r>
              <a:rPr lang="en-US" dirty="0"/>
              <a:t> competition:</a:t>
            </a:r>
          </a:p>
          <a:p>
            <a:pPr marL="0" indent="0">
              <a:buNone/>
            </a:pPr>
            <a:r>
              <a:rPr lang="en-US" i="1" dirty="0">
                <a:solidFill>
                  <a:schemeClr val="accent1">
                    <a:lumMod val="75000"/>
                  </a:schemeClr>
                </a:solidFill>
              </a:rPr>
              <a:t>“There is emerging evidence that the temporal dynamics of brain activity can be classified into 4 states: </a:t>
            </a:r>
            <a:r>
              <a:rPr lang="en-US" i="1" dirty="0" err="1">
                <a:solidFill>
                  <a:schemeClr val="accent1">
                    <a:lumMod val="75000"/>
                  </a:schemeClr>
                </a:solidFill>
              </a:rPr>
              <a:t>Interictal</a:t>
            </a:r>
            <a:r>
              <a:rPr lang="en-US" i="1" dirty="0">
                <a:solidFill>
                  <a:schemeClr val="accent1">
                    <a:lumMod val="75000"/>
                  </a:schemeClr>
                </a:solidFill>
              </a:rPr>
              <a:t> (between seizures, or baseline), Preictal (prior to seizure), Ictal (seizure), and Post-ictal (after seizures). Seizure forecasting requires the ability to reliably identify a preictal state that can be differentiated from the </a:t>
            </a:r>
            <a:r>
              <a:rPr lang="en-US" i="1" dirty="0" err="1">
                <a:solidFill>
                  <a:schemeClr val="accent1">
                    <a:lumMod val="75000"/>
                  </a:schemeClr>
                </a:solidFill>
              </a:rPr>
              <a:t>interictal</a:t>
            </a:r>
            <a:r>
              <a:rPr lang="en-US" i="1" dirty="0">
                <a:solidFill>
                  <a:schemeClr val="accent1">
                    <a:lumMod val="75000"/>
                  </a:schemeClr>
                </a:solidFill>
              </a:rPr>
              <a:t>, ictal, and postictal state. The primary challenge in seizure forecasting is differentiating between the preictal and </a:t>
            </a:r>
            <a:r>
              <a:rPr lang="en-US" i="1" dirty="0" err="1">
                <a:solidFill>
                  <a:schemeClr val="accent1">
                    <a:lumMod val="75000"/>
                  </a:schemeClr>
                </a:solidFill>
              </a:rPr>
              <a:t>interictal</a:t>
            </a:r>
            <a:r>
              <a:rPr lang="en-US" i="1" dirty="0">
                <a:solidFill>
                  <a:schemeClr val="accent1">
                    <a:lumMod val="75000"/>
                  </a:schemeClr>
                </a:solidFill>
              </a:rPr>
              <a:t> states. The goal of the competition is to demonstrate the existence and accurate classification of the preictal brain state in humans with epilepsy.”</a:t>
            </a:r>
          </a:p>
          <a:p>
            <a:pPr marL="0" indent="0">
              <a:buNone/>
            </a:pPr>
            <a:r>
              <a:rPr lang="en-US" i="1" dirty="0">
                <a:solidFill>
                  <a:schemeClr val="accent1">
                    <a:lumMod val="75000"/>
                  </a:schemeClr>
                </a:solidFill>
              </a:rPr>
              <a:t>“Intracranial EEG (</a:t>
            </a:r>
            <a:r>
              <a:rPr lang="en-US" i="1" dirty="0" err="1">
                <a:solidFill>
                  <a:schemeClr val="accent1">
                    <a:lumMod val="75000"/>
                  </a:schemeClr>
                </a:solidFill>
              </a:rPr>
              <a:t>iEEG</a:t>
            </a:r>
            <a:r>
              <a:rPr lang="en-US" i="1" dirty="0">
                <a:solidFill>
                  <a:schemeClr val="accent1">
                    <a:lumMod val="75000"/>
                  </a:schemeClr>
                </a:solidFill>
              </a:rPr>
              <a:t>) data clips are organized in folders containing training and testing data for each human patient. The training data is organized into ten minute EEG clips labeled "Preictal" for pre-seizure data segments, or "Interictal" for non-seizure data segments.”</a:t>
            </a:r>
          </a:p>
          <a:p>
            <a:r>
              <a:rPr lang="en-US" dirty="0"/>
              <a:t>My program focuses on identifying preictal and interictal states to produce a dataset that could be used for future machine learning research.</a:t>
            </a:r>
          </a:p>
          <a:p>
            <a:r>
              <a:rPr lang="en-US" dirty="0"/>
              <a:t>The dataset files that my program produces are smaller time frames of every preictal and interictal periods between seizures. Having smaller </a:t>
            </a:r>
            <a:r>
              <a:rPr lang="en-US"/>
              <a:t>time frames is </a:t>
            </a:r>
            <a:r>
              <a:rPr lang="en-US" dirty="0"/>
              <a:t>similar to the technique that Melbourne University used for its Kaggle competition.</a:t>
            </a:r>
          </a:p>
          <a:p>
            <a:r>
              <a:rPr lang="en-US" dirty="0"/>
              <a:t>Ictal and post-ictal are completely ignored as they don’t impact the effectiveness of predicting seizures.</a:t>
            </a:r>
          </a:p>
          <a:p>
            <a:endParaRPr lang="en-US" i="1" dirty="0"/>
          </a:p>
        </p:txBody>
      </p:sp>
    </p:spTree>
    <p:extLst>
      <p:ext uri="{BB962C8B-B14F-4D97-AF65-F5344CB8AC3E}">
        <p14:creationId xmlns:p14="http://schemas.microsoft.com/office/powerpoint/2010/main" val="371704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3D43-8519-4079-88EC-0E5FAB129247}"/>
              </a:ext>
            </a:extLst>
          </p:cNvPr>
          <p:cNvSpPr>
            <a:spLocks noGrp="1"/>
          </p:cNvSpPr>
          <p:nvPr>
            <p:ph type="title"/>
          </p:nvPr>
        </p:nvSpPr>
        <p:spPr>
          <a:xfrm>
            <a:off x="838200" y="365125"/>
            <a:ext cx="10515600" cy="1325563"/>
          </a:xfrm>
        </p:spPr>
        <p:txBody>
          <a:bodyPr/>
          <a:lstStyle/>
          <a:p>
            <a:r>
              <a:rPr lang="en-US" dirty="0"/>
              <a:t>Lets dissect a seizure recording file</a:t>
            </a:r>
          </a:p>
        </p:txBody>
      </p:sp>
      <p:pic>
        <p:nvPicPr>
          <p:cNvPr id="4" name="Content Placeholder 3">
            <a:extLst>
              <a:ext uri="{FF2B5EF4-FFF2-40B4-BE49-F238E27FC236}">
                <a16:creationId xmlns:a16="http://schemas.microsoft.com/office/drawing/2014/main" id="{99AD7668-1780-465C-A2AD-78EE82061C85}"/>
              </a:ext>
            </a:extLst>
          </p:cNvPr>
          <p:cNvPicPr>
            <a:picLocks noGrp="1" noChangeAspect="1"/>
          </p:cNvPicPr>
          <p:nvPr>
            <p:ph idx="1"/>
          </p:nvPr>
        </p:nvPicPr>
        <p:blipFill>
          <a:blip r:embed="rId2"/>
          <a:stretch>
            <a:fillRect/>
          </a:stretch>
        </p:blipFill>
        <p:spPr>
          <a:xfrm>
            <a:off x="6895892" y="3729595"/>
            <a:ext cx="4731249" cy="2794163"/>
          </a:xfrm>
          <a:prstGeom prst="rect">
            <a:avLst/>
          </a:prstGeom>
        </p:spPr>
      </p:pic>
      <p:sp>
        <p:nvSpPr>
          <p:cNvPr id="5" name="TextBox 4">
            <a:extLst>
              <a:ext uri="{FF2B5EF4-FFF2-40B4-BE49-F238E27FC236}">
                <a16:creationId xmlns:a16="http://schemas.microsoft.com/office/drawing/2014/main" id="{46E1A59E-8013-4B22-8DC6-EB82F073DF4B}"/>
              </a:ext>
            </a:extLst>
          </p:cNvPr>
          <p:cNvSpPr txBox="1"/>
          <p:nvPr/>
        </p:nvSpPr>
        <p:spPr>
          <a:xfrm>
            <a:off x="478172" y="1856334"/>
            <a:ext cx="6371873" cy="2862322"/>
          </a:xfrm>
          <a:prstGeom prst="rect">
            <a:avLst/>
          </a:prstGeom>
          <a:noFill/>
        </p:spPr>
        <p:txBody>
          <a:bodyPr wrap="none" rtlCol="0">
            <a:spAutoFit/>
          </a:bodyPr>
          <a:lstStyle/>
          <a:p>
            <a:pPr marL="342900" indent="-342900">
              <a:buAutoNum type="arabicPeriod"/>
            </a:pPr>
            <a:r>
              <a:rPr lang="en-US" dirty="0"/>
              <a:t>Seizure recordings are represented as a matrix</a:t>
            </a:r>
          </a:p>
          <a:p>
            <a:pPr marL="342900" indent="-342900">
              <a:buAutoNum type="arabicPeriod" startAt="2"/>
            </a:pPr>
            <a:r>
              <a:rPr lang="en-US" dirty="0"/>
              <a:t>Each row represents individual channels within the brain</a:t>
            </a:r>
          </a:p>
          <a:p>
            <a:pPr marL="342900" indent="-342900">
              <a:buAutoNum type="arabicPeriod" startAt="2"/>
            </a:pPr>
            <a:r>
              <a:rPr lang="en-US" dirty="0"/>
              <a:t>Some channels have positive or negative values whereas </a:t>
            </a:r>
          </a:p>
          <a:p>
            <a:r>
              <a:rPr lang="en-US" dirty="0"/>
              <a:t>      other channels might be nonexistent.</a:t>
            </a:r>
          </a:p>
          <a:p>
            <a:pPr marL="342900" indent="-342900">
              <a:buAutoNum type="arabicPeriod" startAt="4"/>
            </a:pPr>
            <a:r>
              <a:rPr lang="en-US" dirty="0"/>
              <a:t>Columns represent time duration of seizure recording. </a:t>
            </a:r>
          </a:p>
          <a:p>
            <a:pPr marL="342900" indent="-342900">
              <a:buAutoNum type="arabicPeriod" startAt="4"/>
            </a:pPr>
            <a:r>
              <a:rPr lang="en-US" dirty="0"/>
              <a:t>The further right the column is, the longer the time is during</a:t>
            </a:r>
          </a:p>
          <a:p>
            <a:r>
              <a:rPr lang="en-US" dirty="0"/>
              <a:t>       the seizure recording and vice versa.</a:t>
            </a:r>
          </a:p>
          <a:p>
            <a:pPr marL="342900" indent="-342900">
              <a:buAutoNum type="arabicPeriod" startAt="6"/>
            </a:pPr>
            <a:r>
              <a:rPr lang="en-US" dirty="0"/>
              <a:t>The time units from </a:t>
            </a:r>
            <a:r>
              <a:rPr lang="en-US" dirty="0" err="1"/>
              <a:t>Physionet</a:t>
            </a:r>
            <a:r>
              <a:rPr lang="en-US" dirty="0"/>
              <a:t> EEG files define 1 second = 256 </a:t>
            </a:r>
          </a:p>
          <a:p>
            <a:r>
              <a:rPr lang="en-US" dirty="0"/>
              <a:t>       columns. </a:t>
            </a:r>
            <a:r>
              <a:rPr lang="en-US" dirty="0">
                <a:hlinkClick r:id="rId3"/>
              </a:rPr>
              <a:t>https://physionet.org/cgi-bin/atm/ATM</a:t>
            </a:r>
            <a:endParaRPr lang="en-US" dirty="0"/>
          </a:p>
          <a:p>
            <a:endParaRPr lang="en-US" dirty="0"/>
          </a:p>
        </p:txBody>
      </p:sp>
      <p:sp>
        <p:nvSpPr>
          <p:cNvPr id="6" name="Arrow: Right 5">
            <a:extLst>
              <a:ext uri="{FF2B5EF4-FFF2-40B4-BE49-F238E27FC236}">
                <a16:creationId xmlns:a16="http://schemas.microsoft.com/office/drawing/2014/main" id="{21AC6007-D541-486B-B8C5-54135776C5FD}"/>
              </a:ext>
            </a:extLst>
          </p:cNvPr>
          <p:cNvSpPr/>
          <p:nvPr/>
        </p:nvSpPr>
        <p:spPr>
          <a:xfrm>
            <a:off x="4160939" y="5142451"/>
            <a:ext cx="2505594"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6B8E628-65FB-48EE-ABD3-CB60988E9693}"/>
              </a:ext>
            </a:extLst>
          </p:cNvPr>
          <p:cNvSpPr/>
          <p:nvPr/>
        </p:nvSpPr>
        <p:spPr>
          <a:xfrm>
            <a:off x="8992998" y="2650921"/>
            <a:ext cx="922789" cy="973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4E18D41-4935-4192-BCF3-BB61B0B38EC6}"/>
              </a:ext>
            </a:extLst>
          </p:cNvPr>
          <p:cNvSpPr txBox="1"/>
          <p:nvPr/>
        </p:nvSpPr>
        <p:spPr>
          <a:xfrm>
            <a:off x="2403407" y="5414985"/>
            <a:ext cx="1757532" cy="369332"/>
          </a:xfrm>
          <a:prstGeom prst="rect">
            <a:avLst/>
          </a:prstGeom>
          <a:noFill/>
        </p:spPr>
        <p:txBody>
          <a:bodyPr wrap="none" rtlCol="0">
            <a:spAutoFit/>
          </a:bodyPr>
          <a:lstStyle/>
          <a:p>
            <a:r>
              <a:rPr lang="en-US" dirty="0"/>
              <a:t>Rows = Channels</a:t>
            </a:r>
          </a:p>
        </p:txBody>
      </p:sp>
      <p:sp>
        <p:nvSpPr>
          <p:cNvPr id="13" name="TextBox 12">
            <a:extLst>
              <a:ext uri="{FF2B5EF4-FFF2-40B4-BE49-F238E27FC236}">
                <a16:creationId xmlns:a16="http://schemas.microsoft.com/office/drawing/2014/main" id="{710D447E-7992-4DF7-8E0A-5834DBD547B9}"/>
              </a:ext>
            </a:extLst>
          </p:cNvPr>
          <p:cNvSpPr txBox="1"/>
          <p:nvPr/>
        </p:nvSpPr>
        <p:spPr>
          <a:xfrm>
            <a:off x="8611052" y="2281589"/>
            <a:ext cx="1686680" cy="369332"/>
          </a:xfrm>
          <a:prstGeom prst="rect">
            <a:avLst/>
          </a:prstGeom>
          <a:noFill/>
        </p:spPr>
        <p:txBody>
          <a:bodyPr wrap="none" rtlCol="0">
            <a:spAutoFit/>
          </a:bodyPr>
          <a:lstStyle/>
          <a:p>
            <a:r>
              <a:rPr lang="en-US" dirty="0"/>
              <a:t>Columns = Time</a:t>
            </a:r>
          </a:p>
        </p:txBody>
      </p:sp>
    </p:spTree>
    <p:extLst>
      <p:ext uri="{BB962C8B-B14F-4D97-AF65-F5344CB8AC3E}">
        <p14:creationId xmlns:p14="http://schemas.microsoft.com/office/powerpoint/2010/main" val="211180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6C13-3804-4024-B3A4-7D2D1A0EF601}"/>
              </a:ext>
            </a:extLst>
          </p:cNvPr>
          <p:cNvSpPr>
            <a:spLocks noGrp="1"/>
          </p:cNvSpPr>
          <p:nvPr>
            <p:ph type="title"/>
          </p:nvPr>
        </p:nvSpPr>
        <p:spPr/>
        <p:txBody>
          <a:bodyPr/>
          <a:lstStyle/>
          <a:p>
            <a:r>
              <a:rPr lang="en-US" dirty="0"/>
              <a:t>Warning!!</a:t>
            </a:r>
          </a:p>
        </p:txBody>
      </p:sp>
      <p:sp>
        <p:nvSpPr>
          <p:cNvPr id="3" name="Content Placeholder 2">
            <a:extLst>
              <a:ext uri="{FF2B5EF4-FFF2-40B4-BE49-F238E27FC236}">
                <a16:creationId xmlns:a16="http://schemas.microsoft.com/office/drawing/2014/main" id="{D7DD89D7-0B72-455A-B324-6ABA8DCB7598}"/>
              </a:ext>
            </a:extLst>
          </p:cNvPr>
          <p:cNvSpPr>
            <a:spLocks noGrp="1"/>
          </p:cNvSpPr>
          <p:nvPr>
            <p:ph idx="1"/>
          </p:nvPr>
        </p:nvSpPr>
        <p:spPr/>
        <p:txBody>
          <a:bodyPr/>
          <a:lstStyle/>
          <a:p>
            <a:r>
              <a:rPr lang="en-US" dirty="0"/>
              <a:t>Make sure that the dimensions of your matrices are all the same.</a:t>
            </a:r>
          </a:p>
          <a:p>
            <a:r>
              <a:rPr lang="en-US" dirty="0"/>
              <a:t>This program concatenates neighboring matrices in the seizure recording list, so the dimensions must be equal in order to successfully combine multiple matrices. Otherwise you get this error.</a:t>
            </a:r>
          </a:p>
          <a:p>
            <a:endParaRPr lang="en-US" dirty="0"/>
          </a:p>
        </p:txBody>
      </p:sp>
      <p:pic>
        <p:nvPicPr>
          <p:cNvPr id="4" name="Picture 3">
            <a:extLst>
              <a:ext uri="{FF2B5EF4-FFF2-40B4-BE49-F238E27FC236}">
                <a16:creationId xmlns:a16="http://schemas.microsoft.com/office/drawing/2014/main" id="{0C4198A9-5914-47C9-B225-DFFBFE9BA2DA}"/>
              </a:ext>
            </a:extLst>
          </p:cNvPr>
          <p:cNvPicPr>
            <a:picLocks noChangeAspect="1"/>
          </p:cNvPicPr>
          <p:nvPr/>
        </p:nvPicPr>
        <p:blipFill>
          <a:blip r:embed="rId2"/>
          <a:stretch>
            <a:fillRect/>
          </a:stretch>
        </p:blipFill>
        <p:spPr>
          <a:xfrm>
            <a:off x="1410723" y="3929974"/>
            <a:ext cx="10247378" cy="1815919"/>
          </a:xfrm>
          <a:prstGeom prst="rect">
            <a:avLst/>
          </a:prstGeom>
        </p:spPr>
      </p:pic>
    </p:spTree>
    <p:extLst>
      <p:ext uri="{BB962C8B-B14F-4D97-AF65-F5344CB8AC3E}">
        <p14:creationId xmlns:p14="http://schemas.microsoft.com/office/powerpoint/2010/main" val="374488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0BF962F-4C6F-461E-86F2-C43F56CC93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E94A4F7-38E4-45EA-8E2E-CE1B5766B4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5">
            <a:extLst>
              <a:ext uri="{FF2B5EF4-FFF2-40B4-BE49-F238E27FC236}">
                <a16:creationId xmlns:a16="http://schemas.microsoft.com/office/drawing/2014/main" id="{5C9FB6FC-1C93-4FFD-8409-E5F827B78DD3}"/>
              </a:ext>
            </a:extLst>
          </p:cNvPr>
          <p:cNvPicPr>
            <a:picLocks noChangeAspect="1"/>
          </p:cNvPicPr>
          <p:nvPr/>
        </p:nvPicPr>
        <p:blipFill>
          <a:blip r:embed="rId2"/>
          <a:stretch>
            <a:fillRect/>
          </a:stretch>
        </p:blipFill>
        <p:spPr>
          <a:xfrm>
            <a:off x="5279570" y="3568077"/>
            <a:ext cx="6880298" cy="1356260"/>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8" name="Freeform: Shape 17">
            <a:extLst>
              <a:ext uri="{FF2B5EF4-FFF2-40B4-BE49-F238E27FC236}">
                <a16:creationId xmlns:a16="http://schemas.microsoft.com/office/drawing/2014/main" id="{05C7EBC3-4672-4DAB-81C2-58661FAFAE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73682-8110-48F6-AE48-35D20C2E5F96}"/>
              </a:ext>
            </a:extLst>
          </p:cNvPr>
          <p:cNvSpPr>
            <a:spLocks noGrp="1"/>
          </p:cNvSpPr>
          <p:nvPr>
            <p:ph type="title"/>
          </p:nvPr>
        </p:nvSpPr>
        <p:spPr>
          <a:xfrm>
            <a:off x="838200" y="365126"/>
            <a:ext cx="5340605" cy="1146176"/>
          </a:xfrm>
        </p:spPr>
        <p:txBody>
          <a:bodyPr>
            <a:normAutofit/>
          </a:bodyPr>
          <a:lstStyle/>
          <a:p>
            <a:r>
              <a:rPr lang="en-US" dirty="0"/>
              <a:t>Preictal Parameter </a:t>
            </a:r>
          </a:p>
        </p:txBody>
      </p:sp>
      <p:sp>
        <p:nvSpPr>
          <p:cNvPr id="11" name="Content Placeholder 10"/>
          <p:cNvSpPr>
            <a:spLocks noGrp="1"/>
          </p:cNvSpPr>
          <p:nvPr>
            <p:ph idx="1"/>
          </p:nvPr>
        </p:nvSpPr>
        <p:spPr>
          <a:xfrm>
            <a:off x="0" y="2275265"/>
            <a:ext cx="4834645" cy="3639684"/>
          </a:xfrm>
        </p:spPr>
        <p:txBody>
          <a:bodyPr anchor="ctr">
            <a:normAutofit/>
          </a:bodyPr>
          <a:lstStyle/>
          <a:p>
            <a:r>
              <a:rPr lang="en-US" sz="2000" dirty="0">
                <a:solidFill>
                  <a:schemeClr val="bg1"/>
                </a:solidFill>
              </a:rPr>
              <a:t>A time duration parameter value can be set to define our preictal state.</a:t>
            </a:r>
          </a:p>
          <a:p>
            <a:r>
              <a:rPr lang="en-US" sz="2000" dirty="0">
                <a:solidFill>
                  <a:schemeClr val="bg1"/>
                </a:solidFill>
              </a:rPr>
              <a:t>This means we can set the preictal state to whatever time length as we please.</a:t>
            </a:r>
          </a:p>
          <a:p>
            <a:r>
              <a:rPr lang="en-US" sz="2000" dirty="0">
                <a:solidFill>
                  <a:schemeClr val="bg1"/>
                </a:solidFill>
              </a:rPr>
              <a:t>As said before, the time units from the </a:t>
            </a:r>
            <a:r>
              <a:rPr lang="en-US" sz="2000" dirty="0" err="1">
                <a:solidFill>
                  <a:schemeClr val="bg1"/>
                </a:solidFill>
              </a:rPr>
              <a:t>Physionet</a:t>
            </a:r>
            <a:r>
              <a:rPr lang="en-US" sz="2000" dirty="0">
                <a:solidFill>
                  <a:schemeClr val="bg1"/>
                </a:solidFill>
              </a:rPr>
              <a:t> EEG files define 1 second = 256 columns.</a:t>
            </a:r>
          </a:p>
          <a:p>
            <a:r>
              <a:rPr lang="en-US" sz="2000" dirty="0">
                <a:solidFill>
                  <a:schemeClr val="bg1"/>
                </a:solidFill>
              </a:rPr>
              <a:t>For your own seizure files, it is very important that you know your time units.</a:t>
            </a:r>
          </a:p>
          <a:p>
            <a:r>
              <a:rPr lang="en-US" sz="2000" dirty="0">
                <a:solidFill>
                  <a:schemeClr val="bg1"/>
                </a:solidFill>
              </a:rPr>
              <a:t>In the example screenshot to the right, 921600 = 3600 seconds = 1 hour. </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82017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05CA-22FF-486B-8E9A-480EAFD0553A}"/>
              </a:ext>
            </a:extLst>
          </p:cNvPr>
          <p:cNvSpPr>
            <a:spLocks noGrp="1"/>
          </p:cNvSpPr>
          <p:nvPr>
            <p:ph type="title"/>
          </p:nvPr>
        </p:nvSpPr>
        <p:spPr/>
        <p:txBody>
          <a:bodyPr/>
          <a:lstStyle/>
          <a:p>
            <a:r>
              <a:rPr lang="en-US" dirty="0"/>
              <a:t>Preictal variabilities between two seizures</a:t>
            </a:r>
          </a:p>
        </p:txBody>
      </p:sp>
      <p:sp>
        <p:nvSpPr>
          <p:cNvPr id="3" name="Content Placeholder 2">
            <a:extLst>
              <a:ext uri="{FF2B5EF4-FFF2-40B4-BE49-F238E27FC236}">
                <a16:creationId xmlns:a16="http://schemas.microsoft.com/office/drawing/2014/main" id="{F9B3F0A8-2564-4D25-9E79-211DD8B64D7B}"/>
              </a:ext>
            </a:extLst>
          </p:cNvPr>
          <p:cNvSpPr>
            <a:spLocks noGrp="1"/>
          </p:cNvSpPr>
          <p:nvPr>
            <p:ph idx="1"/>
          </p:nvPr>
        </p:nvSpPr>
        <p:spPr>
          <a:xfrm>
            <a:off x="116733" y="1825625"/>
            <a:ext cx="11974748" cy="4351338"/>
          </a:xfrm>
        </p:spPr>
        <p:txBody>
          <a:bodyPr>
            <a:normAutofit/>
          </a:bodyPr>
          <a:lstStyle/>
          <a:p>
            <a:pPr marL="0" indent="0">
              <a:buNone/>
            </a:pPr>
            <a:r>
              <a:rPr lang="en-US" sz="1800" dirty="0"/>
              <a:t>The time length of a preictal file between 2 seizures can result in one of 2 options</a:t>
            </a:r>
          </a:p>
          <a:p>
            <a:pPr marL="514350" indent="-514350">
              <a:buFont typeface="+mj-lt"/>
              <a:buAutoNum type="arabicPeriod"/>
            </a:pPr>
            <a:r>
              <a:rPr lang="en-US" sz="1800" dirty="0"/>
              <a:t>If the time gap between two seizure events is greater than or equal to the </a:t>
            </a:r>
            <a:r>
              <a:rPr lang="en-US" sz="1800" dirty="0">
                <a:solidFill>
                  <a:srgbClr val="FF0000"/>
                </a:solidFill>
              </a:rPr>
              <a:t>preictal time duration parameter </a:t>
            </a:r>
            <a:r>
              <a:rPr lang="en-US" sz="1800" dirty="0"/>
              <a:t>value set by the user, then the preictal time length is equal to the </a:t>
            </a:r>
            <a:r>
              <a:rPr lang="en-US" sz="1800" dirty="0">
                <a:solidFill>
                  <a:srgbClr val="FF0000"/>
                </a:solidFill>
              </a:rPr>
              <a:t>preictal time duration parameter</a:t>
            </a:r>
            <a:r>
              <a:rPr lang="en-US" sz="1800" dirty="0"/>
              <a:t> set by the user. </a:t>
            </a:r>
          </a:p>
          <a:p>
            <a:pPr marL="0" indent="0">
              <a:buNone/>
            </a:pPr>
            <a:endParaRPr lang="en-US" dirty="0"/>
          </a:p>
          <a:p>
            <a:pPr marL="0" indent="0">
              <a:buNone/>
            </a:pPr>
            <a:endParaRPr lang="en-US" dirty="0"/>
          </a:p>
          <a:p>
            <a:pPr marL="0" indent="0">
              <a:buNone/>
            </a:pPr>
            <a:r>
              <a:rPr lang="en-US" sz="1800" dirty="0"/>
              <a:t>2. If the time gap between two seizure events is less than the </a:t>
            </a:r>
            <a:r>
              <a:rPr lang="en-US" sz="1800" dirty="0">
                <a:solidFill>
                  <a:srgbClr val="FF0000"/>
                </a:solidFill>
              </a:rPr>
              <a:t>preictal time duration parameter </a:t>
            </a:r>
            <a:r>
              <a:rPr lang="en-US" sz="1800" dirty="0"/>
              <a:t>value set by the user, then the            preictal time length is some arbitrary value that is LESS than the </a:t>
            </a:r>
            <a:r>
              <a:rPr lang="en-US" sz="1800" dirty="0">
                <a:solidFill>
                  <a:srgbClr val="FF0000"/>
                </a:solidFill>
              </a:rPr>
              <a:t>preictal time duration parameter </a:t>
            </a:r>
            <a:r>
              <a:rPr lang="en-US" sz="1800" dirty="0"/>
              <a:t>value set by the user. </a:t>
            </a:r>
            <a:endParaRPr lang="en-US" dirty="0"/>
          </a:p>
          <a:p>
            <a:pPr marL="0" indent="0">
              <a:buNone/>
            </a:pPr>
            <a:endParaRPr lang="en-US" dirty="0"/>
          </a:p>
          <a:p>
            <a:pPr marL="0" indent="0">
              <a:buNone/>
            </a:pPr>
            <a:endParaRPr lang="en-US" dirty="0"/>
          </a:p>
          <a:p>
            <a:endParaRPr lang="en-US" dirty="0"/>
          </a:p>
        </p:txBody>
      </p:sp>
      <p:sp>
        <p:nvSpPr>
          <p:cNvPr id="5" name="TextBox 4">
            <a:extLst>
              <a:ext uri="{FF2B5EF4-FFF2-40B4-BE49-F238E27FC236}">
                <a16:creationId xmlns:a16="http://schemas.microsoft.com/office/drawing/2014/main" id="{079F6A6F-BC2C-4C7C-8DC3-7043AC505282}"/>
              </a:ext>
            </a:extLst>
          </p:cNvPr>
          <p:cNvSpPr txBox="1"/>
          <p:nvPr/>
        </p:nvSpPr>
        <p:spPr>
          <a:xfrm>
            <a:off x="5551830" y="6207631"/>
            <a:ext cx="6253635" cy="646331"/>
          </a:xfrm>
          <a:prstGeom prst="rect">
            <a:avLst/>
          </a:prstGeom>
          <a:noFill/>
        </p:spPr>
        <p:txBody>
          <a:bodyPr wrap="none" rtlCol="0">
            <a:spAutoFit/>
          </a:bodyPr>
          <a:lstStyle/>
          <a:p>
            <a:r>
              <a:rPr lang="en-US" dirty="0">
                <a:highlight>
                  <a:srgbClr val="FFFF00"/>
                </a:highlight>
              </a:rPr>
              <a:t>This is the </a:t>
            </a:r>
            <a:r>
              <a:rPr lang="en-US" dirty="0">
                <a:solidFill>
                  <a:srgbClr val="FF0000"/>
                </a:solidFill>
                <a:highlight>
                  <a:srgbClr val="FFFF00"/>
                </a:highlight>
              </a:rPr>
              <a:t>preictal time duration parameter</a:t>
            </a:r>
            <a:r>
              <a:rPr lang="en-US" dirty="0">
                <a:highlight>
                  <a:srgbClr val="FFFF00"/>
                </a:highlight>
              </a:rPr>
              <a:t> set by the user from </a:t>
            </a:r>
          </a:p>
          <a:p>
            <a:r>
              <a:rPr lang="en-US" dirty="0">
                <a:highlight>
                  <a:srgbClr val="FFFF00"/>
                </a:highlight>
              </a:rPr>
              <a:t>previous slide.</a:t>
            </a:r>
          </a:p>
        </p:txBody>
      </p:sp>
      <p:pic>
        <p:nvPicPr>
          <p:cNvPr id="6" name="Picture 5">
            <a:extLst>
              <a:ext uri="{FF2B5EF4-FFF2-40B4-BE49-F238E27FC236}">
                <a16:creationId xmlns:a16="http://schemas.microsoft.com/office/drawing/2014/main" id="{F0BE16BE-2EFF-49D7-AED0-18B059E54879}"/>
              </a:ext>
            </a:extLst>
          </p:cNvPr>
          <p:cNvPicPr>
            <a:picLocks noChangeAspect="1"/>
          </p:cNvPicPr>
          <p:nvPr/>
        </p:nvPicPr>
        <p:blipFill>
          <a:blip r:embed="rId2"/>
          <a:stretch>
            <a:fillRect/>
          </a:stretch>
        </p:blipFill>
        <p:spPr>
          <a:xfrm>
            <a:off x="247247" y="6176963"/>
            <a:ext cx="5197313" cy="400000"/>
          </a:xfrm>
          <a:prstGeom prst="rect">
            <a:avLst/>
          </a:prstGeom>
        </p:spPr>
      </p:pic>
      <p:sp>
        <p:nvSpPr>
          <p:cNvPr id="7" name="Arrow: Left 6">
            <a:extLst>
              <a:ext uri="{FF2B5EF4-FFF2-40B4-BE49-F238E27FC236}">
                <a16:creationId xmlns:a16="http://schemas.microsoft.com/office/drawing/2014/main" id="{841059AA-3F8E-408F-B0F3-4437C245E387}"/>
              </a:ext>
            </a:extLst>
          </p:cNvPr>
          <p:cNvSpPr/>
          <p:nvPr/>
        </p:nvSpPr>
        <p:spPr>
          <a:xfrm>
            <a:off x="2733261" y="6376963"/>
            <a:ext cx="2711299" cy="200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CA9909-614A-409E-873C-A657EC5F9319}"/>
              </a:ext>
            </a:extLst>
          </p:cNvPr>
          <p:cNvPicPr>
            <a:picLocks noChangeAspect="1"/>
          </p:cNvPicPr>
          <p:nvPr/>
        </p:nvPicPr>
        <p:blipFill>
          <a:blip r:embed="rId3"/>
          <a:stretch>
            <a:fillRect/>
          </a:stretch>
        </p:blipFill>
        <p:spPr>
          <a:xfrm>
            <a:off x="3704637" y="2713849"/>
            <a:ext cx="3885563" cy="1170000"/>
          </a:xfrm>
          <a:prstGeom prst="rect">
            <a:avLst/>
          </a:prstGeom>
        </p:spPr>
      </p:pic>
      <p:pic>
        <p:nvPicPr>
          <p:cNvPr id="10" name="Picture 9">
            <a:extLst>
              <a:ext uri="{FF2B5EF4-FFF2-40B4-BE49-F238E27FC236}">
                <a16:creationId xmlns:a16="http://schemas.microsoft.com/office/drawing/2014/main" id="{834FA559-E13B-41AD-AE2F-0BAE6E312552}"/>
              </a:ext>
            </a:extLst>
          </p:cNvPr>
          <p:cNvPicPr>
            <a:picLocks noChangeAspect="1"/>
          </p:cNvPicPr>
          <p:nvPr/>
        </p:nvPicPr>
        <p:blipFill>
          <a:blip r:embed="rId4"/>
          <a:stretch>
            <a:fillRect/>
          </a:stretch>
        </p:blipFill>
        <p:spPr>
          <a:xfrm>
            <a:off x="3823710" y="4625406"/>
            <a:ext cx="3915375" cy="810000"/>
          </a:xfrm>
          <a:prstGeom prst="rect">
            <a:avLst/>
          </a:prstGeom>
        </p:spPr>
      </p:pic>
      <p:sp>
        <p:nvSpPr>
          <p:cNvPr id="11" name="TextBox 10">
            <a:extLst>
              <a:ext uri="{FF2B5EF4-FFF2-40B4-BE49-F238E27FC236}">
                <a16:creationId xmlns:a16="http://schemas.microsoft.com/office/drawing/2014/main" id="{0C0B0A44-7581-4F83-AD72-930F02828119}"/>
              </a:ext>
            </a:extLst>
          </p:cNvPr>
          <p:cNvSpPr txBox="1"/>
          <p:nvPr/>
        </p:nvSpPr>
        <p:spPr>
          <a:xfrm>
            <a:off x="4211273" y="4625406"/>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5FC971E3-0EE5-4A67-9797-16A5E34A8405}"/>
              </a:ext>
            </a:extLst>
          </p:cNvPr>
          <p:cNvSpPr txBox="1"/>
          <p:nvPr/>
        </p:nvSpPr>
        <p:spPr>
          <a:xfrm>
            <a:off x="4005021" y="4545811"/>
            <a:ext cx="1330814" cy="215444"/>
          </a:xfrm>
          <a:prstGeom prst="rect">
            <a:avLst/>
          </a:prstGeom>
          <a:noFill/>
        </p:spPr>
        <p:txBody>
          <a:bodyPr wrap="none" rtlCol="0">
            <a:spAutoFit/>
          </a:bodyPr>
          <a:lstStyle/>
          <a:p>
            <a:r>
              <a:rPr lang="en-US" sz="800" dirty="0"/>
              <a:t>Preictal Parameter = 1 hour</a:t>
            </a:r>
          </a:p>
        </p:txBody>
      </p:sp>
    </p:spTree>
    <p:extLst>
      <p:ext uri="{BB962C8B-B14F-4D97-AF65-F5344CB8AC3E}">
        <p14:creationId xmlns:p14="http://schemas.microsoft.com/office/powerpoint/2010/main" val="377185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20E8-9592-41CB-BE3A-E3AEC57BC3C6}"/>
              </a:ext>
            </a:extLst>
          </p:cNvPr>
          <p:cNvSpPr>
            <a:spLocks noGrp="1"/>
          </p:cNvSpPr>
          <p:nvPr>
            <p:ph type="title"/>
          </p:nvPr>
        </p:nvSpPr>
        <p:spPr/>
        <p:txBody>
          <a:bodyPr/>
          <a:lstStyle/>
          <a:p>
            <a:r>
              <a:rPr lang="en-US" dirty="0"/>
              <a:t>Interictal variabilities between two seizures</a:t>
            </a:r>
          </a:p>
        </p:txBody>
      </p:sp>
      <p:sp>
        <p:nvSpPr>
          <p:cNvPr id="3" name="Content Placeholder 2">
            <a:extLst>
              <a:ext uri="{FF2B5EF4-FFF2-40B4-BE49-F238E27FC236}">
                <a16:creationId xmlns:a16="http://schemas.microsoft.com/office/drawing/2014/main" id="{E4ABB155-ECCD-4FEB-93D6-B836ABCFB981}"/>
              </a:ext>
            </a:extLst>
          </p:cNvPr>
          <p:cNvSpPr>
            <a:spLocks noGrp="1"/>
          </p:cNvSpPr>
          <p:nvPr>
            <p:ph idx="1"/>
          </p:nvPr>
        </p:nvSpPr>
        <p:spPr/>
        <p:txBody>
          <a:bodyPr>
            <a:normAutofit/>
          </a:bodyPr>
          <a:lstStyle/>
          <a:p>
            <a:r>
              <a:rPr lang="en-US" sz="1800" dirty="0"/>
              <a:t>The time length of an interictal file between 2 seizures can result in one of 2 options</a:t>
            </a:r>
          </a:p>
          <a:p>
            <a:pPr marL="514350" indent="-514350">
              <a:buAutoNum type="arabicPeriod"/>
            </a:pPr>
            <a:r>
              <a:rPr lang="en-US" sz="1800" dirty="0"/>
              <a:t>If the time gap between the two seizures is GREATER than the </a:t>
            </a:r>
            <a:r>
              <a:rPr lang="en-US" sz="1800" dirty="0">
                <a:solidFill>
                  <a:srgbClr val="FF0000"/>
                </a:solidFill>
              </a:rPr>
              <a:t>preictal time duration parameter </a:t>
            </a:r>
            <a:r>
              <a:rPr lang="en-US" sz="1800" dirty="0"/>
              <a:t>value set by the user, then the interictal time length is equal to the time period between the initial seizure and the start of the preictal period preceding the next seizure. </a:t>
            </a:r>
          </a:p>
          <a:p>
            <a:pPr marL="514350" indent="-514350">
              <a:buAutoNum type="arabicPeriod"/>
            </a:pPr>
            <a:endParaRPr lang="en-US" dirty="0"/>
          </a:p>
          <a:p>
            <a:pPr marL="514350" indent="-514350">
              <a:buAutoNum type="arabicPeriod"/>
            </a:pPr>
            <a:endParaRPr lang="en-US" sz="1800" dirty="0"/>
          </a:p>
          <a:p>
            <a:pPr marL="514350" indent="-514350">
              <a:buAutoNum type="arabicPeriod"/>
            </a:pPr>
            <a:endParaRPr lang="en-US" sz="1800" dirty="0"/>
          </a:p>
          <a:p>
            <a:pPr marL="514350" indent="-514350">
              <a:buAutoNum type="arabicPeriod"/>
            </a:pPr>
            <a:r>
              <a:rPr lang="en-US" sz="1800" dirty="0"/>
              <a:t>If the time gap between the two seizures is equal to or less than the </a:t>
            </a:r>
            <a:r>
              <a:rPr lang="en-US" sz="1800" dirty="0">
                <a:solidFill>
                  <a:srgbClr val="FF0000"/>
                </a:solidFill>
              </a:rPr>
              <a:t>preictal time duration parameter </a:t>
            </a:r>
            <a:r>
              <a:rPr lang="en-US" sz="1800" dirty="0"/>
              <a:t>value set by the user, then the interictal time length is nonexistent.</a:t>
            </a:r>
          </a:p>
          <a:p>
            <a:endParaRPr lang="en-US" dirty="0"/>
          </a:p>
        </p:txBody>
      </p:sp>
      <p:pic>
        <p:nvPicPr>
          <p:cNvPr id="4" name="Picture 3">
            <a:extLst>
              <a:ext uri="{FF2B5EF4-FFF2-40B4-BE49-F238E27FC236}">
                <a16:creationId xmlns:a16="http://schemas.microsoft.com/office/drawing/2014/main" id="{5C59E32B-64C3-472F-A324-892885F79ABC}"/>
              </a:ext>
            </a:extLst>
          </p:cNvPr>
          <p:cNvPicPr>
            <a:picLocks noChangeAspect="1"/>
          </p:cNvPicPr>
          <p:nvPr/>
        </p:nvPicPr>
        <p:blipFill>
          <a:blip r:embed="rId2"/>
          <a:stretch>
            <a:fillRect/>
          </a:stretch>
        </p:blipFill>
        <p:spPr>
          <a:xfrm>
            <a:off x="4212843" y="3024370"/>
            <a:ext cx="3766313" cy="1140000"/>
          </a:xfrm>
          <a:prstGeom prst="rect">
            <a:avLst/>
          </a:prstGeom>
        </p:spPr>
      </p:pic>
      <p:pic>
        <p:nvPicPr>
          <p:cNvPr id="5" name="Picture 4">
            <a:extLst>
              <a:ext uri="{FF2B5EF4-FFF2-40B4-BE49-F238E27FC236}">
                <a16:creationId xmlns:a16="http://schemas.microsoft.com/office/drawing/2014/main" id="{9D2A31F3-FF68-45A4-811C-9C812316AA6C}"/>
              </a:ext>
            </a:extLst>
          </p:cNvPr>
          <p:cNvPicPr>
            <a:picLocks noChangeAspect="1"/>
          </p:cNvPicPr>
          <p:nvPr/>
        </p:nvPicPr>
        <p:blipFill>
          <a:blip r:embed="rId3"/>
          <a:stretch>
            <a:fillRect/>
          </a:stretch>
        </p:blipFill>
        <p:spPr>
          <a:xfrm>
            <a:off x="4212843" y="4997081"/>
            <a:ext cx="4293001" cy="930000"/>
          </a:xfrm>
          <a:prstGeom prst="rect">
            <a:avLst/>
          </a:prstGeom>
        </p:spPr>
      </p:pic>
      <p:sp>
        <p:nvSpPr>
          <p:cNvPr id="6" name="Rectangle 5">
            <a:extLst>
              <a:ext uri="{FF2B5EF4-FFF2-40B4-BE49-F238E27FC236}">
                <a16:creationId xmlns:a16="http://schemas.microsoft.com/office/drawing/2014/main" id="{6429065E-B05A-418D-AA1E-F66CD5D8336B}"/>
              </a:ext>
            </a:extLst>
          </p:cNvPr>
          <p:cNvSpPr/>
          <p:nvPr/>
        </p:nvSpPr>
        <p:spPr>
          <a:xfrm>
            <a:off x="1672280" y="45522"/>
            <a:ext cx="5206618" cy="369332"/>
          </a:xfrm>
          <a:prstGeom prst="rect">
            <a:avLst/>
          </a:prstGeom>
        </p:spPr>
        <p:txBody>
          <a:bodyPr wrap="none">
            <a:spAutoFit/>
          </a:bodyPr>
          <a:lstStyle/>
          <a:p>
            <a:r>
              <a:rPr lang="en-US" dirty="0">
                <a:solidFill>
                  <a:schemeClr val="accent1"/>
                </a:solidFill>
              </a:rPr>
              <a:t>Remember, interictal always comes before preictal!!!!</a:t>
            </a:r>
          </a:p>
        </p:txBody>
      </p:sp>
    </p:spTree>
    <p:extLst>
      <p:ext uri="{BB962C8B-B14F-4D97-AF65-F5344CB8AC3E}">
        <p14:creationId xmlns:p14="http://schemas.microsoft.com/office/powerpoint/2010/main" val="386426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A01314-6C48-416E-8BCB-D8FA06547532}"/>
              </a:ext>
            </a:extLst>
          </p:cNvPr>
          <p:cNvPicPr>
            <a:picLocks noGrp="1" noChangeAspect="1"/>
          </p:cNvPicPr>
          <p:nvPr>
            <p:ph idx="1"/>
          </p:nvPr>
        </p:nvPicPr>
        <p:blipFill>
          <a:blip r:embed="rId2"/>
          <a:stretch>
            <a:fillRect/>
          </a:stretch>
        </p:blipFill>
        <p:spPr>
          <a:xfrm>
            <a:off x="-1" y="1"/>
            <a:ext cx="12192001" cy="6858000"/>
          </a:xfrm>
          <a:prstGeom prst="rect">
            <a:avLst/>
          </a:prstGeom>
        </p:spPr>
      </p:pic>
      <p:sp>
        <p:nvSpPr>
          <p:cNvPr id="6" name="TextBox 5">
            <a:extLst>
              <a:ext uri="{FF2B5EF4-FFF2-40B4-BE49-F238E27FC236}">
                <a16:creationId xmlns:a16="http://schemas.microsoft.com/office/drawing/2014/main" id="{18BB8A1E-4471-43B5-A127-51A056A8299B}"/>
              </a:ext>
            </a:extLst>
          </p:cNvPr>
          <p:cNvSpPr txBox="1"/>
          <p:nvPr/>
        </p:nvSpPr>
        <p:spPr>
          <a:xfrm>
            <a:off x="9857064" y="1753299"/>
            <a:ext cx="184731" cy="369332"/>
          </a:xfrm>
          <a:prstGeom prst="rect">
            <a:avLst/>
          </a:prstGeom>
          <a:noFill/>
        </p:spPr>
        <p:txBody>
          <a:bodyPr wrap="none" rtlCol="0">
            <a:spAutoFit/>
          </a:bodyPr>
          <a:lstStyle/>
          <a:p>
            <a:endParaRPr lang="en-US" dirty="0"/>
          </a:p>
        </p:txBody>
      </p:sp>
      <p:sp>
        <p:nvSpPr>
          <p:cNvPr id="11" name="Title 1">
            <a:extLst>
              <a:ext uri="{FF2B5EF4-FFF2-40B4-BE49-F238E27FC236}">
                <a16:creationId xmlns:a16="http://schemas.microsoft.com/office/drawing/2014/main" id="{A44DB328-1AC3-472C-B43F-8D168EE70BDB}"/>
              </a:ext>
            </a:extLst>
          </p:cNvPr>
          <p:cNvSpPr>
            <a:spLocks noGrp="1"/>
          </p:cNvSpPr>
          <p:nvPr>
            <p:ph type="title"/>
          </p:nvPr>
        </p:nvSpPr>
        <p:spPr>
          <a:xfrm>
            <a:off x="9655282" y="948005"/>
            <a:ext cx="10515600" cy="1325563"/>
          </a:xfrm>
        </p:spPr>
        <p:txBody>
          <a:bodyPr>
            <a:normAutofit/>
          </a:bodyPr>
          <a:lstStyle/>
          <a:p>
            <a:r>
              <a:rPr lang="en-US" sz="2000" b="1" u="sng" dirty="0"/>
              <a:t>Converting EDF files </a:t>
            </a:r>
            <a:br>
              <a:rPr lang="en-US" sz="2000" b="1" u="sng" dirty="0"/>
            </a:br>
            <a:r>
              <a:rPr lang="en-US" sz="2000" b="1" u="sng" dirty="0"/>
              <a:t>into MAT files</a:t>
            </a:r>
            <a:endParaRPr lang="en-US" sz="2000" dirty="0"/>
          </a:p>
        </p:txBody>
      </p:sp>
      <p:sp>
        <p:nvSpPr>
          <p:cNvPr id="8" name="TextBox 7">
            <a:extLst>
              <a:ext uri="{FF2B5EF4-FFF2-40B4-BE49-F238E27FC236}">
                <a16:creationId xmlns:a16="http://schemas.microsoft.com/office/drawing/2014/main" id="{C608D32A-7129-4354-8909-7183A6E799EF}"/>
              </a:ext>
            </a:extLst>
          </p:cNvPr>
          <p:cNvSpPr txBox="1"/>
          <p:nvPr/>
        </p:nvSpPr>
        <p:spPr>
          <a:xfrm>
            <a:off x="9707164" y="1942966"/>
            <a:ext cx="2329356" cy="738664"/>
          </a:xfrm>
          <a:prstGeom prst="rect">
            <a:avLst/>
          </a:prstGeom>
          <a:noFill/>
        </p:spPr>
        <p:txBody>
          <a:bodyPr wrap="none" rtlCol="0">
            <a:spAutoFit/>
          </a:bodyPr>
          <a:lstStyle/>
          <a:p>
            <a:r>
              <a:rPr lang="en-US" sz="1400" dirty="0"/>
              <a:t>1. Copy and paste each </a:t>
            </a:r>
            <a:r>
              <a:rPr lang="en-US" sz="1400" dirty="0" err="1"/>
              <a:t>edf</a:t>
            </a:r>
            <a:r>
              <a:rPr lang="en-US" sz="1400" dirty="0"/>
              <a:t> </a:t>
            </a:r>
          </a:p>
          <a:p>
            <a:r>
              <a:rPr lang="en-US" sz="1400" dirty="0"/>
              <a:t>files to the same directory as </a:t>
            </a:r>
          </a:p>
          <a:p>
            <a:r>
              <a:rPr lang="en-US" sz="1400" dirty="0">
                <a:solidFill>
                  <a:srgbClr val="FF0000"/>
                </a:solidFill>
              </a:rPr>
              <a:t>edf2mat.m</a:t>
            </a:r>
            <a:r>
              <a:rPr lang="en-US" sz="1400" dirty="0"/>
              <a:t> and </a:t>
            </a:r>
            <a:r>
              <a:rPr lang="en-US" sz="1400" dirty="0" err="1">
                <a:solidFill>
                  <a:srgbClr val="FF0000"/>
                </a:solidFill>
              </a:rPr>
              <a:t>edfread.m</a:t>
            </a:r>
            <a:endParaRPr lang="en-US" sz="1400" dirty="0">
              <a:solidFill>
                <a:srgbClr val="FF0000"/>
              </a:solidFill>
            </a:endParaRPr>
          </a:p>
        </p:txBody>
      </p:sp>
      <p:sp>
        <p:nvSpPr>
          <p:cNvPr id="15" name="Arrow: Left 14">
            <a:extLst>
              <a:ext uri="{FF2B5EF4-FFF2-40B4-BE49-F238E27FC236}">
                <a16:creationId xmlns:a16="http://schemas.microsoft.com/office/drawing/2014/main" id="{556F2258-DD00-495B-9C8D-604536E7748A}"/>
              </a:ext>
            </a:extLst>
          </p:cNvPr>
          <p:cNvSpPr/>
          <p:nvPr/>
        </p:nvSpPr>
        <p:spPr>
          <a:xfrm>
            <a:off x="1358781" y="3033757"/>
            <a:ext cx="1085316" cy="8631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589344F-4D94-4776-AE96-F1887F26A264}"/>
              </a:ext>
            </a:extLst>
          </p:cNvPr>
          <p:cNvSpPr txBox="1"/>
          <p:nvPr/>
        </p:nvSpPr>
        <p:spPr>
          <a:xfrm>
            <a:off x="9707164" y="3759355"/>
            <a:ext cx="2536718" cy="1384995"/>
          </a:xfrm>
          <a:prstGeom prst="rect">
            <a:avLst/>
          </a:prstGeom>
          <a:noFill/>
        </p:spPr>
        <p:txBody>
          <a:bodyPr wrap="square" rtlCol="0">
            <a:spAutoFit/>
          </a:bodyPr>
          <a:lstStyle/>
          <a:p>
            <a:r>
              <a:rPr lang="en-US" sz="1400" dirty="0"/>
              <a:t>3. It is recommended that </a:t>
            </a:r>
            <a:r>
              <a:rPr lang="en-US" sz="1400" dirty="0" err="1"/>
              <a:t>edf</a:t>
            </a:r>
            <a:r>
              <a:rPr lang="en-US" sz="1400" dirty="0"/>
              <a:t> files have a common naming expression. In the example to our left, all of our </a:t>
            </a:r>
            <a:r>
              <a:rPr lang="en-US" sz="1400" dirty="0" err="1"/>
              <a:t>edf</a:t>
            </a:r>
            <a:r>
              <a:rPr lang="en-US" sz="1400" dirty="0"/>
              <a:t> files have the substring “</a:t>
            </a:r>
            <a:r>
              <a:rPr lang="en-US" sz="1400" dirty="0" err="1"/>
              <a:t>chb</a:t>
            </a:r>
            <a:r>
              <a:rPr lang="en-US" sz="1400" dirty="0"/>
              <a:t>” in the name of each files.  </a:t>
            </a:r>
          </a:p>
        </p:txBody>
      </p:sp>
      <p:cxnSp>
        <p:nvCxnSpPr>
          <p:cNvPr id="20" name="Straight Arrow Connector 19">
            <a:extLst>
              <a:ext uri="{FF2B5EF4-FFF2-40B4-BE49-F238E27FC236}">
                <a16:creationId xmlns:a16="http://schemas.microsoft.com/office/drawing/2014/main" id="{08DD906D-B4B0-46B0-8EED-1C2B74F60F73}"/>
              </a:ext>
            </a:extLst>
          </p:cNvPr>
          <p:cNvCxnSpPr/>
          <p:nvPr/>
        </p:nvCxnSpPr>
        <p:spPr>
          <a:xfrm flipH="1">
            <a:off x="4213077" y="1632247"/>
            <a:ext cx="786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07D1FEA-333B-4591-BBFE-EEE2CDCB4B39}"/>
              </a:ext>
            </a:extLst>
          </p:cNvPr>
          <p:cNvSpPr txBox="1"/>
          <p:nvPr/>
        </p:nvSpPr>
        <p:spPr>
          <a:xfrm>
            <a:off x="4925105" y="1509136"/>
            <a:ext cx="3441968" cy="246221"/>
          </a:xfrm>
          <a:prstGeom prst="rect">
            <a:avLst/>
          </a:prstGeom>
          <a:noFill/>
        </p:spPr>
        <p:txBody>
          <a:bodyPr wrap="none" rtlCol="0">
            <a:spAutoFit/>
          </a:bodyPr>
          <a:lstStyle/>
          <a:p>
            <a:r>
              <a:rPr lang="en-US" sz="1000" dirty="0">
                <a:highlight>
                  <a:srgbClr val="FFFF00"/>
                </a:highlight>
              </a:rPr>
              <a:t>This is where you can configure to your file naming convention</a:t>
            </a:r>
          </a:p>
        </p:txBody>
      </p:sp>
      <p:sp>
        <p:nvSpPr>
          <p:cNvPr id="22" name="TextBox 21">
            <a:extLst>
              <a:ext uri="{FF2B5EF4-FFF2-40B4-BE49-F238E27FC236}">
                <a16:creationId xmlns:a16="http://schemas.microsoft.com/office/drawing/2014/main" id="{B14D6A59-4C9E-45A1-B52A-B3000F09103D}"/>
              </a:ext>
            </a:extLst>
          </p:cNvPr>
          <p:cNvSpPr txBox="1"/>
          <p:nvPr/>
        </p:nvSpPr>
        <p:spPr>
          <a:xfrm>
            <a:off x="9707164" y="5202417"/>
            <a:ext cx="2470485" cy="954107"/>
          </a:xfrm>
          <a:prstGeom prst="rect">
            <a:avLst/>
          </a:prstGeom>
          <a:noFill/>
        </p:spPr>
        <p:txBody>
          <a:bodyPr wrap="none" rtlCol="0">
            <a:spAutoFit/>
          </a:bodyPr>
          <a:lstStyle/>
          <a:p>
            <a:r>
              <a:rPr lang="en-US" sz="1400" dirty="0"/>
              <a:t>4. Alternatively we can use the </a:t>
            </a:r>
          </a:p>
          <a:p>
            <a:r>
              <a:rPr lang="en-US" sz="1400" dirty="0"/>
              <a:t>regular expression “*.</a:t>
            </a:r>
            <a:r>
              <a:rPr lang="en-US" sz="1400" dirty="0" err="1"/>
              <a:t>edf</a:t>
            </a:r>
            <a:r>
              <a:rPr lang="en-US" sz="1400" dirty="0"/>
              <a:t>” in </a:t>
            </a:r>
          </a:p>
          <a:p>
            <a:r>
              <a:rPr lang="en-US" sz="1400" dirty="0"/>
              <a:t>line 3 to capture any </a:t>
            </a:r>
            <a:r>
              <a:rPr lang="en-US" sz="1400" dirty="0" err="1"/>
              <a:t>edf</a:t>
            </a:r>
            <a:r>
              <a:rPr lang="en-US" sz="1400" dirty="0"/>
              <a:t> files in</a:t>
            </a:r>
          </a:p>
          <a:p>
            <a:r>
              <a:rPr lang="en-US" sz="1400" dirty="0"/>
              <a:t>the same directory.</a:t>
            </a:r>
          </a:p>
        </p:txBody>
      </p:sp>
      <p:sp>
        <p:nvSpPr>
          <p:cNvPr id="23" name="Oval 22">
            <a:extLst>
              <a:ext uri="{FF2B5EF4-FFF2-40B4-BE49-F238E27FC236}">
                <a16:creationId xmlns:a16="http://schemas.microsoft.com/office/drawing/2014/main" id="{7472B0BE-FC3F-4E6F-81FD-F07E0B15A8AD}"/>
              </a:ext>
            </a:extLst>
          </p:cNvPr>
          <p:cNvSpPr/>
          <p:nvPr/>
        </p:nvSpPr>
        <p:spPr>
          <a:xfrm>
            <a:off x="-1" y="1143001"/>
            <a:ext cx="965675" cy="4572000"/>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 name="TextBox 1">
            <a:extLst>
              <a:ext uri="{FF2B5EF4-FFF2-40B4-BE49-F238E27FC236}">
                <a16:creationId xmlns:a16="http://schemas.microsoft.com/office/drawing/2014/main" id="{36494409-BFFF-497C-9A11-3422C45E26FE}"/>
              </a:ext>
            </a:extLst>
          </p:cNvPr>
          <p:cNvSpPr txBox="1"/>
          <p:nvPr/>
        </p:nvSpPr>
        <p:spPr>
          <a:xfrm>
            <a:off x="9707164" y="2744518"/>
            <a:ext cx="2583284" cy="954107"/>
          </a:xfrm>
          <a:prstGeom prst="rect">
            <a:avLst/>
          </a:prstGeom>
          <a:noFill/>
        </p:spPr>
        <p:txBody>
          <a:bodyPr wrap="square" rtlCol="0">
            <a:spAutoFit/>
          </a:bodyPr>
          <a:lstStyle/>
          <a:p>
            <a:r>
              <a:rPr lang="en-US" sz="1400" dirty="0"/>
              <a:t>2. Then click run on the </a:t>
            </a:r>
            <a:r>
              <a:rPr lang="en-US" sz="1400" dirty="0">
                <a:solidFill>
                  <a:srgbClr val="FF0000"/>
                </a:solidFill>
              </a:rPr>
              <a:t>edf2mat.m</a:t>
            </a:r>
            <a:r>
              <a:rPr lang="en-US" sz="1400" dirty="0"/>
              <a:t> script and the program will begin converting files.</a:t>
            </a:r>
          </a:p>
        </p:txBody>
      </p:sp>
    </p:spTree>
    <p:extLst>
      <p:ext uri="{BB962C8B-B14F-4D97-AF65-F5344CB8AC3E}">
        <p14:creationId xmlns:p14="http://schemas.microsoft.com/office/powerpoint/2010/main" val="87767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additive="base">
                                        <p:cTn id="2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xEl>
                                              <p:pRg st="0" end="0"/>
                                            </p:txEl>
                                          </p:spTgt>
                                        </p:tgtEl>
                                        <p:attrNameLst>
                                          <p:attrName>style.visibility</p:attrName>
                                        </p:attrNameLst>
                                      </p:cBhvr>
                                      <p:to>
                                        <p:strVal val="visible"/>
                                      </p:to>
                                    </p:set>
                                    <p:anim calcmode="lin" valueType="num">
                                      <p:cBhvr additive="base">
                                        <p:cTn id="3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ppt_x"/>
                                          </p:val>
                                        </p:tav>
                                        <p:tav tm="100000">
                                          <p:val>
                                            <p:strVal val="#ppt_x"/>
                                          </p:val>
                                        </p:tav>
                                      </p:tavLst>
                                    </p:anim>
                                    <p:anim calcmode="lin" valueType="num">
                                      <p:cBhvr additive="base">
                                        <p:cTn id="5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2">
                                            <p:txEl>
                                              <p:pRg st="0" end="0"/>
                                            </p:txEl>
                                          </p:spTgt>
                                        </p:tgtEl>
                                        <p:attrNameLst>
                                          <p:attrName>style.visibility</p:attrName>
                                        </p:attrNameLst>
                                      </p:cBhvr>
                                      <p:to>
                                        <p:strVal val="visible"/>
                                      </p:to>
                                    </p:set>
                                    <p:anim calcmode="lin" valueType="num">
                                      <p:cBhvr additive="base">
                                        <p:cTn id="62"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22">
                                            <p:txEl>
                                              <p:pRg st="1" end="1"/>
                                            </p:txEl>
                                          </p:spTgt>
                                        </p:tgtEl>
                                        <p:attrNameLst>
                                          <p:attrName>style.visibility</p:attrName>
                                        </p:attrNameLst>
                                      </p:cBhvr>
                                      <p:to>
                                        <p:strVal val="visible"/>
                                      </p:to>
                                    </p:set>
                                    <p:anim calcmode="lin" valueType="num">
                                      <p:cBhvr additive="base">
                                        <p:cTn id="66"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2">
                                            <p:txEl>
                                              <p:pRg st="2" end="2"/>
                                            </p:txEl>
                                          </p:spTgt>
                                        </p:tgtEl>
                                        <p:attrNameLst>
                                          <p:attrName>style.visibility</p:attrName>
                                        </p:attrNameLst>
                                      </p:cBhvr>
                                      <p:to>
                                        <p:strVal val="visible"/>
                                      </p:to>
                                    </p:set>
                                    <p:anim calcmode="lin" valueType="num">
                                      <p:cBhvr additive="base">
                                        <p:cTn id="70"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2">
                                            <p:txEl>
                                              <p:pRg st="2" end="2"/>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22">
                                            <p:txEl>
                                              <p:pRg st="3" end="3"/>
                                            </p:txEl>
                                          </p:spTgt>
                                        </p:tgtEl>
                                        <p:attrNameLst>
                                          <p:attrName>style.visibility</p:attrName>
                                        </p:attrNameLst>
                                      </p:cBhvr>
                                      <p:to>
                                        <p:strVal val="visible"/>
                                      </p:to>
                                    </p:set>
                                    <p:anim calcmode="lin" valueType="num">
                                      <p:cBhvr additive="base">
                                        <p:cTn id="74" dur="500" fill="hold"/>
                                        <p:tgtEl>
                                          <p:spTgt spid="22">
                                            <p:txEl>
                                              <p:pRg st="3" end="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additive="base">
                                        <p:cTn id="80" dur="500" fill="hold"/>
                                        <p:tgtEl>
                                          <p:spTgt spid="8"/>
                                        </p:tgtEl>
                                        <p:attrNameLst>
                                          <p:attrName>ppt_x</p:attrName>
                                        </p:attrNameLst>
                                      </p:cBhvr>
                                      <p:tavLst>
                                        <p:tav tm="0">
                                          <p:val>
                                            <p:strVal val="#ppt_x"/>
                                          </p:val>
                                        </p:tav>
                                        <p:tav tm="100000">
                                          <p:val>
                                            <p:strVal val="#ppt_x"/>
                                          </p:val>
                                        </p:tav>
                                      </p:tavLst>
                                    </p:anim>
                                    <p:anim calcmode="lin" valueType="num">
                                      <p:cBhvr additive="base">
                                        <p:cTn id="8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5" grpId="0" animBg="1"/>
      <p:bldP spid="16" grpId="0"/>
      <p:bldP spid="21" grpId="0"/>
      <p:bldP spid="2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1267</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Seizure Recording Data Processing</vt:lpstr>
      <vt:lpstr>Overview</vt:lpstr>
      <vt:lpstr>Background of this program </vt:lpstr>
      <vt:lpstr>Lets dissect a seizure recording file</vt:lpstr>
      <vt:lpstr>Warning!!</vt:lpstr>
      <vt:lpstr>Preictal Parameter </vt:lpstr>
      <vt:lpstr>Preictal variabilities between two seizures</vt:lpstr>
      <vt:lpstr>Interictal variabilities between two seizures</vt:lpstr>
      <vt:lpstr>Converting EDF files  into MAT files</vt:lpstr>
      <vt:lpstr>Once you have your mat files ready to go, copy and paste those files onto the same directory as dataRetriever.m, seizureClassifier.m, textgrab.m, and timeCutter.m.</vt:lpstr>
      <vt:lpstr>Seizure Summary .txt file </vt:lpstr>
      <vt:lpstr>Splitting data into Preictal/Interictal states</vt:lpstr>
      <vt:lpstr>PowerPoint Presentation</vt:lpstr>
      <vt:lpstr>timeCutter.m</vt:lpstr>
      <vt:lpstr>Overall program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Seizure Recording Classifier</dc:title>
  <dc:creator>Windows User</dc:creator>
  <cp:lastModifiedBy>Dang, Thomas</cp:lastModifiedBy>
  <cp:revision>89</cp:revision>
  <dcterms:created xsi:type="dcterms:W3CDTF">2018-01-17T21:10:52Z</dcterms:created>
  <dcterms:modified xsi:type="dcterms:W3CDTF">2018-01-22T17:00:58Z</dcterms:modified>
</cp:coreProperties>
</file>