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8" r:id="rId3"/>
    <p:sldId id="263" r:id="rId4"/>
    <p:sldId id="264" r:id="rId5"/>
    <p:sldId id="265" r:id="rId6"/>
    <p:sldId id="259" r:id="rId7"/>
    <p:sldId id="266" r:id="rId8"/>
    <p:sldId id="262" r:id="rId9"/>
    <p:sldId id="267" r:id="rId10"/>
    <p:sldId id="256" r:id="rId11"/>
    <p:sldId id="269" r:id="rId12"/>
    <p:sldId id="271" r:id="rId13"/>
    <p:sldId id="260" r:id="rId14"/>
    <p:sldId id="261"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B454C-F3CF-491C-ADB1-2C0FBAEC7C1A}" type="datetimeFigureOut">
              <a:rPr lang="zh-CN" altLang="en-US" smtClean="0"/>
              <a:pPr/>
              <a:t>2012-4-25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4AA7F-DDEA-4F35-9229-930B4D5EA46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251301.wmf"/>
          <p:cNvPicPr>
            <a:picLocks noChangeAspect="1" noChangeArrowheads="1"/>
          </p:cNvPicPr>
          <p:nvPr/>
        </p:nvPicPr>
        <p:blipFill>
          <a:blip r:embed="rId2"/>
          <a:srcRect/>
          <a:stretch>
            <a:fillRect/>
          </a:stretch>
        </p:blipFill>
        <p:spPr bwMode="auto">
          <a:xfrm>
            <a:off x="2500298" y="1071546"/>
            <a:ext cx="3786214" cy="3193589"/>
          </a:xfrm>
          <a:prstGeom prst="rect">
            <a:avLst/>
          </a:prstGeom>
          <a:noFill/>
        </p:spPr>
      </p:pic>
      <p:sp>
        <p:nvSpPr>
          <p:cNvPr id="2" name="标题 1"/>
          <p:cNvSpPr>
            <a:spLocks noGrp="1"/>
          </p:cNvSpPr>
          <p:nvPr>
            <p:ph type="title"/>
          </p:nvPr>
        </p:nvSpPr>
        <p:spPr/>
        <p:txBody>
          <a:bodyPr/>
          <a:lstStyle/>
          <a:p>
            <a:r>
              <a:rPr lang="en-US" altLang="zh-CN" dirty="0" smtClean="0"/>
              <a:t>Sync-</a:t>
            </a:r>
            <a:r>
              <a:rPr lang="en-US" altLang="zh-CN" dirty="0" err="1" smtClean="0"/>
              <a:t>mongodb</a:t>
            </a:r>
            <a:r>
              <a:rPr lang="en-US" altLang="zh-CN" dirty="0" smtClean="0"/>
              <a:t>-cluster</a:t>
            </a:r>
            <a:endParaRPr lang="zh-CN" altLang="en-US" dirty="0"/>
          </a:p>
        </p:txBody>
      </p:sp>
      <p:sp>
        <p:nvSpPr>
          <p:cNvPr id="3" name="内容占位符 2"/>
          <p:cNvSpPr>
            <a:spLocks noGrp="1"/>
          </p:cNvSpPr>
          <p:nvPr>
            <p:ph idx="1"/>
          </p:nvPr>
        </p:nvSpPr>
        <p:spPr>
          <a:xfrm>
            <a:off x="2143108" y="4500570"/>
            <a:ext cx="4714908" cy="1428760"/>
          </a:xfrm>
        </p:spPr>
        <p:txBody>
          <a:bodyPr>
            <a:normAutofit lnSpcReduction="10000"/>
          </a:bodyPr>
          <a:lstStyle/>
          <a:p>
            <a:pPr lvl="1">
              <a:buNone/>
            </a:pPr>
            <a:r>
              <a:rPr lang="en-US" altLang="zh-CN" dirty="0" err="1" smtClean="0"/>
              <a:t>Author:samoin</a:t>
            </a:r>
            <a:endParaRPr lang="en-US" altLang="zh-CN" dirty="0" smtClean="0"/>
          </a:p>
          <a:p>
            <a:pPr lvl="1">
              <a:buNone/>
            </a:pPr>
            <a:r>
              <a:rPr lang="en-US" altLang="zh-CN" dirty="0" err="1" smtClean="0"/>
              <a:t>From:JRJC</a:t>
            </a:r>
            <a:endParaRPr lang="en-US" altLang="zh-CN" dirty="0" smtClean="0"/>
          </a:p>
          <a:p>
            <a:pPr lvl="1">
              <a:buNone/>
            </a:pPr>
            <a:r>
              <a:rPr lang="en-US" altLang="zh-CN" dirty="0" smtClean="0"/>
              <a:t>Mail:gigi_ly180@sohu.com</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2844" y="642918"/>
            <a:ext cx="1571636" cy="2071702"/>
            <a:chOff x="571472" y="857232"/>
            <a:chExt cx="1571636" cy="2071702"/>
          </a:xfrm>
        </p:grpSpPr>
        <p:sp>
          <p:nvSpPr>
            <p:cNvPr id="9" name="矩形 8"/>
            <p:cNvSpPr/>
            <p:nvPr/>
          </p:nvSpPr>
          <p:spPr>
            <a:xfrm>
              <a:off x="571472" y="85723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Server-cluster</a:t>
              </a:r>
              <a:endParaRPr lang="zh-CN" altLang="en-US" dirty="0"/>
            </a:p>
          </p:txBody>
        </p:sp>
        <p:grpSp>
          <p:nvGrpSpPr>
            <p:cNvPr id="8" name="组合 7"/>
            <p:cNvGrpSpPr/>
            <p:nvPr/>
          </p:nvGrpSpPr>
          <p:grpSpPr>
            <a:xfrm>
              <a:off x="735013" y="1000108"/>
              <a:ext cx="1244554" cy="1460493"/>
              <a:chOff x="735013" y="1000108"/>
              <a:chExt cx="1244554" cy="1460493"/>
            </a:xfrm>
          </p:grpSpPr>
          <p:sp>
            <p:nvSpPr>
              <p:cNvPr id="1027"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7429520" y="3000372"/>
            <a:ext cx="1571636" cy="2071702"/>
            <a:chOff x="4500562" y="2428868"/>
            <a:chExt cx="1571636" cy="2071702"/>
          </a:xfrm>
        </p:grpSpPr>
        <p:sp>
          <p:nvSpPr>
            <p:cNvPr id="13" name="矩形 12"/>
            <p:cNvSpPr/>
            <p:nvPr/>
          </p:nvSpPr>
          <p:spPr>
            <a:xfrm>
              <a:off x="4500562" y="2428868"/>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client-cluster2</a:t>
              </a:r>
              <a:endParaRPr lang="zh-CN" altLang="en-US" dirty="0"/>
            </a:p>
          </p:txBody>
        </p:sp>
        <p:grpSp>
          <p:nvGrpSpPr>
            <p:cNvPr id="14" name="组合 7"/>
            <p:cNvGrpSpPr/>
            <p:nvPr/>
          </p:nvGrpSpPr>
          <p:grpSpPr>
            <a:xfrm>
              <a:off x="4664103" y="2571744"/>
              <a:ext cx="1244554" cy="1460493"/>
              <a:chOff x="735013" y="1000108"/>
              <a:chExt cx="1244554" cy="1460493"/>
            </a:xfrm>
          </p:grpSpPr>
          <p:sp>
            <p:nvSpPr>
              <p:cNvPr id="15"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a:off x="7429520" y="500042"/>
            <a:ext cx="1571636" cy="2071702"/>
            <a:chOff x="4500562" y="142852"/>
            <a:chExt cx="1571636" cy="2071702"/>
          </a:xfrm>
        </p:grpSpPr>
        <p:sp>
          <p:nvSpPr>
            <p:cNvPr id="19" name="矩形 18"/>
            <p:cNvSpPr/>
            <p:nvPr/>
          </p:nvSpPr>
          <p:spPr>
            <a:xfrm>
              <a:off x="4500562" y="14285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client-cluster1</a:t>
              </a:r>
              <a:endParaRPr lang="zh-CN" altLang="en-US" dirty="0"/>
            </a:p>
          </p:txBody>
        </p:sp>
        <p:grpSp>
          <p:nvGrpSpPr>
            <p:cNvPr id="20" name="组合 7"/>
            <p:cNvGrpSpPr/>
            <p:nvPr/>
          </p:nvGrpSpPr>
          <p:grpSpPr>
            <a:xfrm>
              <a:off x="4664103" y="285728"/>
              <a:ext cx="1244554" cy="1460493"/>
              <a:chOff x="735013" y="1000108"/>
              <a:chExt cx="1244554" cy="1460493"/>
            </a:xfrm>
          </p:grpSpPr>
          <p:sp>
            <p:nvSpPr>
              <p:cNvPr id="21"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9" name="组合 28"/>
          <p:cNvGrpSpPr/>
          <p:nvPr/>
        </p:nvGrpSpPr>
        <p:grpSpPr>
          <a:xfrm>
            <a:off x="785786" y="3571876"/>
            <a:ext cx="1071570" cy="1928826"/>
            <a:chOff x="2000232" y="3143248"/>
            <a:chExt cx="1071570" cy="1928826"/>
          </a:xfrm>
        </p:grpSpPr>
        <p:sp>
          <p:nvSpPr>
            <p:cNvPr id="28" name="矩形 27"/>
            <p:cNvSpPr/>
            <p:nvPr/>
          </p:nvSpPr>
          <p:spPr>
            <a:xfrm>
              <a:off x="2000232" y="3143248"/>
              <a:ext cx="1071570"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err="1" smtClean="0"/>
                <a:t>Syncinfo</a:t>
              </a:r>
              <a:endParaRPr lang="en-US" altLang="zh-CN" dirty="0" smtClean="0"/>
            </a:p>
          </p:txBody>
        </p:sp>
        <p:sp>
          <p:nvSpPr>
            <p:cNvPr id="1028" name="tower"/>
            <p:cNvSpPr>
              <a:spLocks noEditPoints="1" noChangeArrowheads="1"/>
            </p:cNvSpPr>
            <p:nvPr/>
          </p:nvSpPr>
          <p:spPr bwMode="auto">
            <a:xfrm>
              <a:off x="2143109" y="3357562"/>
              <a:ext cx="714380" cy="128588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2357422" y="571480"/>
            <a:ext cx="1643074" cy="2071702"/>
            <a:chOff x="2214546" y="857232"/>
            <a:chExt cx="1643074" cy="2071702"/>
          </a:xfrm>
        </p:grpSpPr>
        <p:sp>
          <p:nvSpPr>
            <p:cNvPr id="31" name="矩形 30"/>
            <p:cNvSpPr/>
            <p:nvPr/>
          </p:nvSpPr>
          <p:spPr>
            <a:xfrm>
              <a:off x="2214546" y="857232"/>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server</a:t>
              </a:r>
            </a:p>
          </p:txBody>
        </p:sp>
        <p:sp>
          <p:nvSpPr>
            <p:cNvPr id="1029" name="computr2"/>
            <p:cNvSpPr>
              <a:spLocks noEditPoints="1" noChangeArrowheads="1"/>
            </p:cNvSpPr>
            <p:nvPr/>
          </p:nvSpPr>
          <p:spPr bwMode="auto">
            <a:xfrm>
              <a:off x="2428860" y="1285860"/>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5214942" y="500042"/>
            <a:ext cx="1643074" cy="2071702"/>
            <a:chOff x="5000628" y="214290"/>
            <a:chExt cx="1643074" cy="2071702"/>
          </a:xfrm>
        </p:grpSpPr>
        <p:sp>
          <p:nvSpPr>
            <p:cNvPr id="32" name="矩形 31"/>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3"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5214942" y="3000372"/>
            <a:ext cx="1643074" cy="2071702"/>
            <a:chOff x="5000628" y="214290"/>
            <a:chExt cx="1643074" cy="2071702"/>
          </a:xfrm>
        </p:grpSpPr>
        <p:sp>
          <p:nvSpPr>
            <p:cNvPr id="37" name="矩形 36"/>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8"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51"/>
          <p:cNvSpPr txBox="1"/>
          <p:nvPr/>
        </p:nvSpPr>
        <p:spPr>
          <a:xfrm>
            <a:off x="2214546" y="3857628"/>
            <a:ext cx="2951064" cy="2677656"/>
          </a:xfrm>
          <a:prstGeom prst="rect">
            <a:avLst/>
          </a:prstGeom>
          <a:solidFill>
            <a:schemeClr val="accent3">
              <a:lumMod val="75000"/>
            </a:schemeClr>
          </a:solidFill>
        </p:spPr>
        <p:txBody>
          <a:bodyPr wrap="square" rtlCol="0">
            <a:spAutoFit/>
          </a:bodyPr>
          <a:lstStyle/>
          <a:p>
            <a:r>
              <a:rPr lang="en-US" altLang="zh-CN" sz="1400" dirty="0" smtClean="0"/>
              <a:t>Step1:</a:t>
            </a:r>
            <a:r>
              <a:rPr lang="zh-CN" altLang="en-US" sz="1400" dirty="0" smtClean="0"/>
              <a:t>请求认证信息</a:t>
            </a:r>
            <a:endParaRPr lang="en-US" altLang="zh-CN" sz="1400" dirty="0" smtClean="0"/>
          </a:p>
          <a:p>
            <a:r>
              <a:rPr lang="en-US" altLang="zh-CN" sz="1400" dirty="0" smtClean="0"/>
              <a:t>Step2:</a:t>
            </a:r>
            <a:r>
              <a:rPr lang="zh-CN" altLang="en-US" sz="1400" dirty="0" smtClean="0"/>
              <a:t>回复认证信息并酌情返回最新的</a:t>
            </a:r>
            <a:r>
              <a:rPr lang="en-US" altLang="zh-CN" sz="1400" dirty="0" err="1" smtClean="0"/>
              <a:t>ts</a:t>
            </a:r>
            <a:r>
              <a:rPr lang="zh-CN" altLang="en-US" sz="1400" dirty="0" smtClean="0"/>
              <a:t>值</a:t>
            </a:r>
            <a:endParaRPr lang="en-US" altLang="zh-CN" sz="1400" dirty="0" smtClean="0"/>
          </a:p>
          <a:p>
            <a:r>
              <a:rPr lang="en-US" altLang="zh-CN" sz="1400" dirty="0" smtClean="0"/>
              <a:t>Step3:</a:t>
            </a:r>
            <a:r>
              <a:rPr lang="zh-CN" altLang="en-US" sz="1400" dirty="0" smtClean="0"/>
              <a:t>若未接收到最新的</a:t>
            </a:r>
            <a:r>
              <a:rPr lang="en-US" altLang="zh-CN" sz="1400" dirty="0" err="1" smtClean="0"/>
              <a:t>ts</a:t>
            </a:r>
            <a:r>
              <a:rPr lang="zh-CN" altLang="en-US" sz="1400" dirty="0" smtClean="0"/>
              <a:t>值则去库中获取</a:t>
            </a:r>
            <a:endParaRPr lang="en-US" altLang="zh-CN" sz="1400" dirty="0" smtClean="0"/>
          </a:p>
          <a:p>
            <a:r>
              <a:rPr lang="en-US" altLang="zh-CN" sz="1400" dirty="0" smtClean="0"/>
              <a:t>Step4:</a:t>
            </a:r>
            <a:r>
              <a:rPr lang="zh-CN" altLang="en-US" sz="1400" dirty="0" smtClean="0"/>
              <a:t>从主集群中获取需要同步的信息</a:t>
            </a:r>
            <a:endParaRPr lang="en-US" altLang="zh-CN" sz="1400" dirty="0" smtClean="0"/>
          </a:p>
          <a:p>
            <a:r>
              <a:rPr lang="en-US" altLang="zh-CN" sz="1400" dirty="0" smtClean="0"/>
              <a:t>Step5:</a:t>
            </a:r>
            <a:r>
              <a:rPr lang="zh-CN" altLang="en-US" sz="1400" dirty="0" smtClean="0"/>
              <a:t>发送同步信息</a:t>
            </a:r>
            <a:endParaRPr lang="en-US" altLang="zh-CN" sz="1400" dirty="0" smtClean="0"/>
          </a:p>
          <a:p>
            <a:r>
              <a:rPr lang="en-US" altLang="zh-CN" sz="1400" dirty="0" smtClean="0"/>
              <a:t>Step6:</a:t>
            </a:r>
            <a:r>
              <a:rPr lang="zh-CN" altLang="en-US" sz="1400" dirty="0" smtClean="0"/>
              <a:t>同步数据并返回本次同步的相关结果</a:t>
            </a:r>
            <a:endParaRPr lang="en-US" altLang="zh-CN" sz="1400" dirty="0" smtClean="0"/>
          </a:p>
          <a:p>
            <a:r>
              <a:rPr lang="en-US" altLang="zh-CN" sz="1400" dirty="0" smtClean="0"/>
              <a:t>Step7:</a:t>
            </a:r>
            <a:r>
              <a:rPr lang="zh-CN" altLang="en-US" sz="1400" dirty="0" smtClean="0"/>
              <a:t>更新最新的标识位并记录同步结果</a:t>
            </a:r>
            <a:endParaRPr lang="zh-CN" altLang="en-US" sz="1400" dirty="0"/>
          </a:p>
        </p:txBody>
      </p:sp>
      <p:sp>
        <p:nvSpPr>
          <p:cNvPr id="56" name="右箭头 55"/>
          <p:cNvSpPr/>
          <p:nvPr/>
        </p:nvSpPr>
        <p:spPr>
          <a:xfrm>
            <a:off x="6858016" y="1142984"/>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6767088" y="714356"/>
            <a:ext cx="1162498" cy="369332"/>
          </a:xfrm>
          <a:prstGeom prst="rect">
            <a:avLst/>
          </a:prstGeom>
          <a:noFill/>
        </p:spPr>
        <p:txBody>
          <a:bodyPr wrap="square" rtlCol="0">
            <a:spAutoFit/>
          </a:bodyPr>
          <a:lstStyle/>
          <a:p>
            <a:r>
              <a:rPr lang="en-US" altLang="zh-CN" dirty="0" smtClean="0"/>
              <a:t>Step2</a:t>
            </a:r>
          </a:p>
        </p:txBody>
      </p:sp>
      <p:grpSp>
        <p:nvGrpSpPr>
          <p:cNvPr id="65" name="组合 64"/>
          <p:cNvGrpSpPr/>
          <p:nvPr/>
        </p:nvGrpSpPr>
        <p:grpSpPr>
          <a:xfrm>
            <a:off x="4000496" y="428604"/>
            <a:ext cx="1214446" cy="2143140"/>
            <a:chOff x="4000496" y="500042"/>
            <a:chExt cx="1214446" cy="2143140"/>
          </a:xfrm>
        </p:grpSpPr>
        <p:sp>
          <p:nvSpPr>
            <p:cNvPr id="47" name="右箭头 46"/>
            <p:cNvSpPr/>
            <p:nvPr/>
          </p:nvSpPr>
          <p:spPr>
            <a:xfrm>
              <a:off x="4000496" y="92867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4000496" y="500042"/>
              <a:ext cx="1162498" cy="369332"/>
            </a:xfrm>
            <a:prstGeom prst="rect">
              <a:avLst/>
            </a:prstGeom>
            <a:noFill/>
          </p:spPr>
          <p:txBody>
            <a:bodyPr wrap="square" rtlCol="0">
              <a:spAutoFit/>
            </a:bodyPr>
            <a:lstStyle/>
            <a:p>
              <a:r>
                <a:rPr lang="en-US" altLang="zh-CN" dirty="0" smtClean="0"/>
                <a:t>Step1</a:t>
              </a:r>
            </a:p>
          </p:txBody>
        </p:sp>
        <p:sp>
          <p:nvSpPr>
            <p:cNvPr id="50" name="TextBox 49"/>
            <p:cNvSpPr txBox="1"/>
            <p:nvPr/>
          </p:nvSpPr>
          <p:spPr>
            <a:xfrm>
              <a:off x="4000496" y="1000108"/>
              <a:ext cx="1162498" cy="369332"/>
            </a:xfrm>
            <a:prstGeom prst="rect">
              <a:avLst/>
            </a:prstGeom>
            <a:noFill/>
          </p:spPr>
          <p:txBody>
            <a:bodyPr wrap="square" rtlCol="0">
              <a:spAutoFit/>
            </a:bodyPr>
            <a:lstStyle/>
            <a:p>
              <a:r>
                <a:rPr lang="en-US" altLang="zh-CN" dirty="0" smtClean="0"/>
                <a:t>Step2</a:t>
              </a:r>
            </a:p>
          </p:txBody>
        </p:sp>
        <p:sp>
          <p:nvSpPr>
            <p:cNvPr id="51" name="右箭头 50"/>
            <p:cNvSpPr/>
            <p:nvPr/>
          </p:nvSpPr>
          <p:spPr>
            <a:xfrm rot="10800000">
              <a:off x="4000496" y="128586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4000496" y="1714488"/>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4000496" y="1428736"/>
              <a:ext cx="1162498" cy="369332"/>
            </a:xfrm>
            <a:prstGeom prst="rect">
              <a:avLst/>
            </a:prstGeom>
            <a:noFill/>
          </p:spPr>
          <p:txBody>
            <a:bodyPr wrap="square" rtlCol="0">
              <a:spAutoFit/>
            </a:bodyPr>
            <a:lstStyle/>
            <a:p>
              <a:r>
                <a:rPr lang="en-US" altLang="zh-CN" dirty="0" smtClean="0"/>
                <a:t>Step5</a:t>
              </a:r>
            </a:p>
          </p:txBody>
        </p:sp>
        <p:sp>
          <p:nvSpPr>
            <p:cNvPr id="55" name="右箭头 54"/>
            <p:cNvSpPr/>
            <p:nvPr/>
          </p:nvSpPr>
          <p:spPr>
            <a:xfrm rot="10800000">
              <a:off x="4000496" y="2143116"/>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000496" y="1785926"/>
              <a:ext cx="1162498" cy="369332"/>
            </a:xfrm>
            <a:prstGeom prst="rect">
              <a:avLst/>
            </a:prstGeom>
            <a:noFill/>
          </p:spPr>
          <p:txBody>
            <a:bodyPr wrap="square" rtlCol="0">
              <a:spAutoFit/>
            </a:bodyPr>
            <a:lstStyle/>
            <a:p>
              <a:r>
                <a:rPr lang="en-US" altLang="zh-CN" dirty="0" smtClean="0"/>
                <a:t>Step6</a:t>
              </a:r>
            </a:p>
          </p:txBody>
        </p:sp>
        <p:sp>
          <p:nvSpPr>
            <p:cNvPr id="60" name="右箭头 59"/>
            <p:cNvSpPr/>
            <p:nvPr/>
          </p:nvSpPr>
          <p:spPr>
            <a:xfrm>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rot="10800000">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4000496" y="2202412"/>
              <a:ext cx="1162498" cy="369332"/>
            </a:xfrm>
            <a:prstGeom prst="rect">
              <a:avLst/>
            </a:prstGeom>
            <a:noFill/>
          </p:spPr>
          <p:txBody>
            <a:bodyPr wrap="square" rtlCol="0">
              <a:spAutoFit/>
            </a:bodyPr>
            <a:lstStyle/>
            <a:p>
              <a:r>
                <a:rPr lang="en-US" altLang="zh-CN" dirty="0" smtClean="0"/>
                <a:t>Step5 &amp; 6</a:t>
              </a:r>
            </a:p>
          </p:txBody>
        </p:sp>
      </p:grpSp>
      <p:sp>
        <p:nvSpPr>
          <p:cNvPr id="63" name="右箭头 62"/>
          <p:cNvSpPr/>
          <p:nvPr/>
        </p:nvSpPr>
        <p:spPr>
          <a:xfrm rot="7812498">
            <a:off x="1647925" y="3037524"/>
            <a:ext cx="969077" cy="1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rot="18578798">
            <a:off x="1903113" y="2897951"/>
            <a:ext cx="1162498" cy="369332"/>
          </a:xfrm>
          <a:prstGeom prst="rect">
            <a:avLst/>
          </a:prstGeom>
          <a:noFill/>
        </p:spPr>
        <p:txBody>
          <a:bodyPr wrap="square" rtlCol="0">
            <a:spAutoFit/>
          </a:bodyPr>
          <a:lstStyle/>
          <a:p>
            <a:r>
              <a:rPr lang="en-US" altLang="zh-CN" dirty="0" smtClean="0"/>
              <a:t>Step3</a:t>
            </a:r>
          </a:p>
        </p:txBody>
      </p:sp>
      <p:sp>
        <p:nvSpPr>
          <p:cNvPr id="67" name="右箭头 66"/>
          <p:cNvSpPr/>
          <p:nvPr/>
        </p:nvSpPr>
        <p:spPr>
          <a:xfrm rot="10800000" flipV="1">
            <a:off x="1714480" y="1428736"/>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1643042" y="1071546"/>
            <a:ext cx="1162498" cy="369332"/>
          </a:xfrm>
          <a:prstGeom prst="rect">
            <a:avLst/>
          </a:prstGeom>
          <a:noFill/>
        </p:spPr>
        <p:txBody>
          <a:bodyPr wrap="square" rtlCol="0">
            <a:spAutoFit/>
          </a:bodyPr>
          <a:lstStyle/>
          <a:p>
            <a:r>
              <a:rPr lang="en-US" altLang="zh-CN" dirty="0" smtClean="0"/>
              <a:t>Step4</a:t>
            </a:r>
          </a:p>
        </p:txBody>
      </p:sp>
      <p:sp>
        <p:nvSpPr>
          <p:cNvPr id="69" name="右箭头 68"/>
          <p:cNvSpPr/>
          <p:nvPr/>
        </p:nvSpPr>
        <p:spPr>
          <a:xfrm rot="7812498">
            <a:off x="1575025" y="3351539"/>
            <a:ext cx="1926959" cy="15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rot="18578798">
            <a:off x="2289232" y="3095339"/>
            <a:ext cx="1162498" cy="369332"/>
          </a:xfrm>
          <a:prstGeom prst="rect">
            <a:avLst/>
          </a:prstGeom>
          <a:noFill/>
        </p:spPr>
        <p:txBody>
          <a:bodyPr wrap="square" rtlCol="0">
            <a:spAutoFit/>
          </a:bodyPr>
          <a:lstStyle/>
          <a:p>
            <a:r>
              <a:rPr lang="en-US" altLang="zh-CN" dirty="0" smtClean="0"/>
              <a:t>Step7</a:t>
            </a:r>
          </a:p>
        </p:txBody>
      </p:sp>
      <p:sp>
        <p:nvSpPr>
          <p:cNvPr id="66" name="右箭头 65"/>
          <p:cNvSpPr/>
          <p:nvPr/>
        </p:nvSpPr>
        <p:spPr>
          <a:xfrm>
            <a:off x="6858016" y="1643050"/>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6786578" y="1285860"/>
            <a:ext cx="733870" cy="369332"/>
          </a:xfrm>
          <a:prstGeom prst="rect">
            <a:avLst/>
          </a:prstGeom>
          <a:noFill/>
        </p:spPr>
        <p:txBody>
          <a:bodyPr wrap="square" rtlCol="0">
            <a:spAutoFit/>
          </a:bodyPr>
          <a:lstStyle/>
          <a:p>
            <a:r>
              <a:rPr lang="en-US" altLang="zh-CN" dirty="0" smtClean="0"/>
              <a:t>Step6</a:t>
            </a:r>
          </a:p>
        </p:txBody>
      </p:sp>
      <p:sp>
        <p:nvSpPr>
          <p:cNvPr id="72" name="TextBox 71"/>
          <p:cNvSpPr txBox="1"/>
          <p:nvPr/>
        </p:nvSpPr>
        <p:spPr>
          <a:xfrm>
            <a:off x="5929322" y="5143512"/>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
        <p:nvSpPr>
          <p:cNvPr id="73" name="TextBox 72"/>
          <p:cNvSpPr txBox="1"/>
          <p:nvPr/>
        </p:nvSpPr>
        <p:spPr>
          <a:xfrm>
            <a:off x="8001024" y="5214950"/>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a:t>
            </a:r>
            <a:endParaRPr lang="zh-CN" altLang="en-US" dirty="0"/>
          </a:p>
        </p:txBody>
      </p:sp>
      <p:sp>
        <p:nvSpPr>
          <p:cNvPr id="3" name="内容占位符 2"/>
          <p:cNvSpPr>
            <a:spLocks noGrp="1"/>
          </p:cNvSpPr>
          <p:nvPr>
            <p:ph idx="1"/>
          </p:nvPr>
        </p:nvSpPr>
        <p:spPr/>
        <p:txBody>
          <a:bodyPr/>
          <a:lstStyle/>
          <a:p>
            <a:r>
              <a:rPr lang="zh-CN" altLang="en-US" dirty="0" smtClean="0"/>
              <a:t>目前初步完成了</a:t>
            </a:r>
            <a:r>
              <a:rPr lang="en-US" altLang="zh-CN" dirty="0" smtClean="0"/>
              <a:t>beta</a:t>
            </a:r>
            <a:r>
              <a:rPr lang="zh-CN" altLang="en-US" dirty="0" smtClean="0"/>
              <a:t>版本，即</a:t>
            </a:r>
            <a:r>
              <a:rPr lang="en-US" altLang="zh-CN" dirty="0" smtClean="0"/>
              <a:t>1</a:t>
            </a:r>
            <a:r>
              <a:rPr lang="zh-CN" altLang="en-US" dirty="0" smtClean="0"/>
              <a:t>主集群和</a:t>
            </a:r>
            <a:r>
              <a:rPr lang="en-US" altLang="zh-CN" dirty="0" smtClean="0"/>
              <a:t>n</a:t>
            </a:r>
            <a:r>
              <a:rPr lang="zh-CN" altLang="en-US" dirty="0" smtClean="0"/>
              <a:t>从集群之间同步</a:t>
            </a:r>
            <a:endParaRPr lang="en-US" altLang="zh-CN" dirty="0" smtClean="0"/>
          </a:p>
          <a:p>
            <a:r>
              <a:rPr lang="en-US" altLang="zh-CN" dirty="0" smtClean="0"/>
              <a:t>Client</a:t>
            </a:r>
            <a:r>
              <a:rPr lang="zh-CN" altLang="en-US" dirty="0" smtClean="0"/>
              <a:t>在</a:t>
            </a:r>
            <a:r>
              <a:rPr lang="en-US" altLang="zh-CN" dirty="0" smtClean="0"/>
              <a:t>server</a:t>
            </a:r>
            <a:r>
              <a:rPr lang="zh-CN" altLang="en-US" dirty="0" smtClean="0"/>
              <a:t>断开后定时重连</a:t>
            </a:r>
            <a:endParaRPr lang="en-US" altLang="zh-CN" dirty="0" smtClean="0"/>
          </a:p>
          <a:p>
            <a:r>
              <a:rPr lang="en-US" altLang="zh-CN" dirty="0" smtClean="0"/>
              <a:t>Server</a:t>
            </a:r>
            <a:r>
              <a:rPr lang="zh-CN" altLang="en-US" dirty="0" smtClean="0"/>
              <a:t>在</a:t>
            </a:r>
            <a:r>
              <a:rPr lang="en-US" altLang="zh-CN" dirty="0" smtClean="0"/>
              <a:t>client</a:t>
            </a:r>
            <a:r>
              <a:rPr lang="zh-CN" altLang="en-US" dirty="0" smtClean="0"/>
              <a:t>断开后将它踢出同步队列</a:t>
            </a:r>
            <a:endParaRPr lang="en-US" altLang="zh-CN" dirty="0" smtClean="0"/>
          </a:p>
          <a:p>
            <a:r>
              <a:rPr lang="zh-CN" altLang="en-US" dirty="0" smtClean="0"/>
              <a:t>缺乏跨机房同步的测试</a:t>
            </a:r>
            <a:endParaRPr lang="en-US" altLang="zh-CN" dirty="0" smtClean="0"/>
          </a:p>
          <a:p>
            <a:r>
              <a:rPr lang="zh-CN" altLang="en-US" dirty="0" smtClean="0"/>
              <a:t>缺乏大数据量并发的测试</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存在的问题</a:t>
            </a:r>
            <a:endParaRPr lang="zh-CN" altLang="en-US" dirty="0"/>
          </a:p>
        </p:txBody>
      </p:sp>
      <p:sp>
        <p:nvSpPr>
          <p:cNvPr id="3" name="内容占位符 2"/>
          <p:cNvSpPr>
            <a:spLocks noGrp="1"/>
          </p:cNvSpPr>
          <p:nvPr>
            <p:ph idx="1"/>
          </p:nvPr>
        </p:nvSpPr>
        <p:spPr/>
        <p:txBody>
          <a:bodyPr>
            <a:normAutofit/>
          </a:bodyPr>
          <a:lstStyle/>
          <a:p>
            <a:r>
              <a:rPr lang="en-US" altLang="zh-CN" dirty="0" smtClean="0"/>
              <a:t>server</a:t>
            </a:r>
            <a:r>
              <a:rPr lang="zh-CN" altLang="en-US" dirty="0" smtClean="0"/>
              <a:t>给</a:t>
            </a:r>
            <a:r>
              <a:rPr lang="en-US" altLang="zh-CN" dirty="0" smtClean="0"/>
              <a:t>client</a:t>
            </a:r>
            <a:r>
              <a:rPr lang="zh-CN" altLang="en-US" dirty="0" smtClean="0"/>
              <a:t>发送的信息进行二进制压缩后正常，但是</a:t>
            </a:r>
            <a:r>
              <a:rPr lang="en-US" altLang="zh-CN" dirty="0" smtClean="0"/>
              <a:t>client</a:t>
            </a:r>
            <a:r>
              <a:rPr lang="zh-CN" altLang="en-US" dirty="0" smtClean="0"/>
              <a:t>给</a:t>
            </a:r>
            <a:r>
              <a:rPr lang="en-US" altLang="zh-CN" dirty="0" smtClean="0"/>
              <a:t>server</a:t>
            </a:r>
            <a:r>
              <a:rPr lang="zh-CN" altLang="en-US" dirty="0" smtClean="0"/>
              <a:t>发送的在二进制后解压缩不正常</a:t>
            </a:r>
            <a:endParaRPr lang="en-US" altLang="zh-CN" dirty="0" smtClean="0"/>
          </a:p>
          <a:p>
            <a:r>
              <a:rPr lang="en-US" altLang="zh-CN" dirty="0" smtClean="0"/>
              <a:t>client</a:t>
            </a:r>
            <a:r>
              <a:rPr lang="zh-CN" altLang="en-US" dirty="0" smtClean="0"/>
              <a:t>给</a:t>
            </a:r>
            <a:r>
              <a:rPr lang="en-US" altLang="zh-CN" dirty="0" smtClean="0"/>
              <a:t>server</a:t>
            </a:r>
            <a:r>
              <a:rPr lang="zh-CN" altLang="en-US" dirty="0" smtClean="0"/>
              <a:t>发送信息的时候，在第一次的通讯中（最少在这个阶段），在</a:t>
            </a:r>
            <a:r>
              <a:rPr lang="en-US" altLang="zh-CN" dirty="0" smtClean="0"/>
              <a:t>client</a:t>
            </a:r>
            <a:r>
              <a:rPr lang="zh-CN" altLang="en-US" dirty="0" smtClean="0"/>
              <a:t>监听的</a:t>
            </a:r>
            <a:r>
              <a:rPr lang="en-US" altLang="zh-CN" dirty="0" smtClean="0"/>
              <a:t>data</a:t>
            </a:r>
            <a:r>
              <a:rPr lang="zh-CN" altLang="en-US" dirty="0" smtClean="0"/>
              <a:t>事件也会收到这</a:t>
            </a:r>
            <a:r>
              <a:rPr lang="zh-CN" altLang="en-US" smtClean="0"/>
              <a:t>段</a:t>
            </a:r>
            <a:r>
              <a:rPr lang="zh-CN" altLang="en-US" smtClean="0"/>
              <a:t>内容</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43050"/>
            <a:ext cx="8229600" cy="4483113"/>
          </a:xfrm>
        </p:spPr>
        <p:txBody>
          <a:bodyPr/>
          <a:lstStyle/>
          <a:p>
            <a:r>
              <a:rPr lang="en-US" altLang="zh-CN" dirty="0" err="1" smtClean="0"/>
              <a:t>Npm</a:t>
            </a:r>
            <a:r>
              <a:rPr lang="en-US" altLang="zh-CN" dirty="0" smtClean="0"/>
              <a:t> install sync-</a:t>
            </a:r>
            <a:r>
              <a:rPr lang="en-US" altLang="zh-CN" dirty="0" err="1" smtClean="0"/>
              <a:t>mongodb</a:t>
            </a:r>
            <a:r>
              <a:rPr lang="en-US" altLang="zh-CN" dirty="0" smtClean="0"/>
              <a:t>-cluster</a:t>
            </a:r>
          </a:p>
          <a:p>
            <a:r>
              <a:rPr lang="en-US" altLang="zh-CN" dirty="0" err="1" smtClean="0"/>
              <a:t>Config</a:t>
            </a:r>
            <a:r>
              <a:rPr lang="en-US" altLang="zh-CN" dirty="0" smtClean="0"/>
              <a:t> </a:t>
            </a:r>
            <a:r>
              <a:rPr lang="en-US" altLang="zh-CN" dirty="0" err="1" smtClean="0"/>
              <a:t>server.config.js</a:t>
            </a:r>
            <a:endParaRPr lang="en-US" altLang="zh-CN" dirty="0" smtClean="0"/>
          </a:p>
          <a:p>
            <a:r>
              <a:rPr lang="en-US" altLang="zh-CN" dirty="0" err="1" smtClean="0"/>
              <a:t>Config</a:t>
            </a:r>
            <a:r>
              <a:rPr lang="en-US" altLang="zh-CN" dirty="0" smtClean="0"/>
              <a:t> </a:t>
            </a:r>
            <a:r>
              <a:rPr lang="en-US" altLang="zh-CN" dirty="0" err="1" smtClean="0"/>
              <a:t>client.config.js</a:t>
            </a:r>
            <a:endParaRPr lang="en-US" altLang="zh-CN" dirty="0" smtClean="0"/>
          </a:p>
          <a:p>
            <a:r>
              <a:rPr lang="en-US" altLang="zh-CN" dirty="0" smtClean="0"/>
              <a:t>Node server</a:t>
            </a:r>
          </a:p>
          <a:p>
            <a:r>
              <a:rPr lang="en-US" altLang="zh-CN" dirty="0" smtClean="0"/>
              <a:t>Node client</a:t>
            </a:r>
            <a:endParaRPr lang="zh-CN" altLang="en-US" dirty="0"/>
          </a:p>
        </p:txBody>
      </p:sp>
      <p:sp>
        <p:nvSpPr>
          <p:cNvPr id="5"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模块发布</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p:txBody>
          <a:bodyPr>
            <a:normAutofit/>
          </a:bodyPr>
          <a:lstStyle/>
          <a:p>
            <a:r>
              <a:rPr lang="zh-CN" altLang="en-US" dirty="0" smtClean="0"/>
              <a:t>由于</a:t>
            </a:r>
            <a:r>
              <a:rPr lang="en-US" altLang="zh-CN" dirty="0" err="1" smtClean="0"/>
              <a:t>Oplog.rs</a:t>
            </a:r>
            <a:r>
              <a:rPr lang="zh-CN" altLang="en-US" dirty="0" smtClean="0"/>
              <a:t>的大小是固定的，所以当数据量过大时，该表会覆盖之前的操作。因此，当需要完全同步的时候，应该考虑先从主集群中获取最新某个时间点的数据，然后通过该时间点</a:t>
            </a:r>
            <a:r>
              <a:rPr lang="en-US" altLang="zh-CN" dirty="0" err="1" smtClean="0"/>
              <a:t>oplog</a:t>
            </a:r>
            <a:r>
              <a:rPr lang="zh-CN" altLang="en-US" dirty="0" smtClean="0"/>
              <a:t>表中的最新记录的</a:t>
            </a:r>
            <a:r>
              <a:rPr lang="en-US" altLang="zh-CN" dirty="0" err="1" smtClean="0"/>
              <a:t>ts</a:t>
            </a:r>
            <a:r>
              <a:rPr lang="zh-CN" altLang="en-US" dirty="0" smtClean="0"/>
              <a:t>来进行同步，具体可在</a:t>
            </a:r>
            <a:r>
              <a:rPr lang="en-US" altLang="zh-CN" dirty="0" err="1" smtClean="0"/>
              <a:t>client.config.js</a:t>
            </a:r>
            <a:r>
              <a:rPr lang="zh-CN" altLang="en-US" dirty="0" smtClean="0"/>
              <a:t>的</a:t>
            </a:r>
            <a:r>
              <a:rPr lang="en-US" altLang="zh-CN" dirty="0" err="1" smtClean="0"/>
              <a:t>start_from_local_oplog_ts</a:t>
            </a:r>
            <a:r>
              <a:rPr lang="zh-CN" altLang="en-US" dirty="0" smtClean="0"/>
              <a:t>配置为</a:t>
            </a:r>
            <a:r>
              <a:rPr lang="en-US" altLang="zh-CN" dirty="0" smtClean="0"/>
              <a:t>true</a:t>
            </a:r>
            <a:r>
              <a:rPr lang="zh-CN" altLang="en-US" dirty="0" smtClean="0"/>
              <a:t>，默认为</a:t>
            </a:r>
            <a:r>
              <a:rPr lang="en-US" altLang="zh-CN" dirty="0" smtClean="0"/>
              <a:t>false</a:t>
            </a:r>
            <a:r>
              <a:rPr lang="zh-CN" altLang="en-US" dirty="0" smtClean="0"/>
              <a:t>（即在同步信息表中记录的最新</a:t>
            </a:r>
            <a:r>
              <a:rPr lang="en-US" altLang="zh-CN" dirty="0" err="1" smtClean="0"/>
              <a:t>ts</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lgn="ctr">
              <a:buNone/>
            </a:pPr>
            <a:endParaRPr lang="en-US" altLang="zh-CN" dirty="0" smtClean="0"/>
          </a:p>
          <a:p>
            <a:pPr algn="ctr">
              <a:buNone/>
            </a:pPr>
            <a:r>
              <a:rPr lang="zh-CN" altLang="en-US" dirty="0" smtClean="0"/>
              <a:t>谢谢</a:t>
            </a:r>
            <a:endParaRPr lang="en-US" altLang="zh-CN" dirty="0" smtClean="0"/>
          </a:p>
          <a:p>
            <a:pPr algn="ctr">
              <a:buNone/>
            </a:pPr>
            <a:endParaRPr lang="en-US" altLang="zh-CN" dirty="0" smtClean="0"/>
          </a:p>
          <a:p>
            <a:pPr algn="ctr">
              <a:buNone/>
            </a:pPr>
            <a:endParaRPr lang="en-US" altLang="zh-CN" dirty="0" smtClean="0"/>
          </a:p>
          <a:p>
            <a:pPr algn="ctr">
              <a:buNone/>
            </a:pPr>
            <a:r>
              <a:rPr lang="en-US" altLang="zh-CN" dirty="0" smtClean="0"/>
              <a:t>Q&amp;A</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p:txBody>
          <a:bodyPr/>
          <a:lstStyle/>
          <a:p>
            <a:r>
              <a:rPr lang="zh-CN" altLang="en-US" dirty="0" smtClean="0"/>
              <a:t>主要是为了解决</a:t>
            </a:r>
            <a:r>
              <a:rPr lang="en-US" altLang="zh-CN" dirty="0" err="1" smtClean="0"/>
              <a:t>mongodb</a:t>
            </a:r>
            <a:r>
              <a:rPr lang="zh-CN" altLang="en-US" dirty="0" smtClean="0"/>
              <a:t>自身的集群同步时数据未压缩的问题，如果将来</a:t>
            </a:r>
            <a:r>
              <a:rPr lang="en-US" altLang="zh-CN" dirty="0" err="1" smtClean="0"/>
              <a:t>mongodb</a:t>
            </a:r>
            <a:r>
              <a:rPr lang="zh-CN" altLang="en-US" dirty="0" smtClean="0"/>
              <a:t>的新版本中有这样的支持，那么是最好的解决途径。期待</a:t>
            </a:r>
            <a:r>
              <a:rPr lang="en-US" altLang="zh-CN" dirty="0" err="1" smtClean="0"/>
              <a:t>ing</a:t>
            </a:r>
            <a:r>
              <a:rPr lang="en-US" altLang="zh-CN" dirty="0" smtClean="0"/>
              <a:t>…</a:t>
            </a:r>
          </a:p>
          <a:p>
            <a:r>
              <a:rPr lang="zh-CN" altLang="en-US" dirty="0" smtClean="0"/>
              <a:t>考虑到未来的扩展，应支持一个主集群与多地子集群之间可同步性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针对</a:t>
            </a:r>
            <a:r>
              <a:rPr lang="en-US" dirty="0" smtClean="0"/>
              <a:t>local</a:t>
            </a:r>
            <a:r>
              <a:rPr lang="zh-CN" altLang="en-US" dirty="0" smtClean="0"/>
              <a:t>下的</a:t>
            </a:r>
            <a:r>
              <a:rPr lang="en-US" dirty="0" err="1" smtClean="0"/>
              <a:t>oplog.rs</a:t>
            </a:r>
            <a:r>
              <a:rPr lang="zh-CN" altLang="en-US" dirty="0" smtClean="0"/>
              <a:t>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en-US" dirty="0" err="1" smtClean="0"/>
              <a:t>oplog.rs</a:t>
            </a:r>
            <a:r>
              <a:rPr lang="zh-CN" altLang="en-US" dirty="0" smtClean="0"/>
              <a:t>表中记录了的操作可以用来进行数据同步，当上次同步异常未完全同步，可覆盖操作而无影响</a:t>
            </a:r>
            <a:endParaRPr lang="en-US" dirty="0" smtClean="0"/>
          </a:p>
          <a:p>
            <a:r>
              <a:rPr lang="zh-CN" altLang="en-US" dirty="0" smtClean="0"/>
              <a:t>每个扩展的连接点都应该有自己唯一的明码密钥进行身份认证</a:t>
            </a:r>
            <a:endParaRPr lang="en-US" altLang="zh-CN" dirty="0" smtClean="0"/>
          </a:p>
          <a:p>
            <a:r>
              <a:rPr lang="zh-CN" altLang="en-US" dirty="0" smtClean="0"/>
              <a:t>数据在超过一定的量时，需要进行压缩传输</a:t>
            </a:r>
            <a:endParaRPr lang="en-US" altLang="zh-CN" dirty="0" smtClean="0"/>
          </a:p>
          <a:p>
            <a:endParaRPr lang="zh-CN" altLang="en-US" dirty="0"/>
          </a:p>
        </p:txBody>
      </p:sp>
      <p:graphicFrame>
        <p:nvGraphicFramePr>
          <p:cNvPr id="4" name="表格 3"/>
          <p:cNvGraphicFramePr>
            <a:graphicFrameLocks noGrp="1"/>
          </p:cNvGraphicFramePr>
          <p:nvPr/>
        </p:nvGraphicFramePr>
        <p:xfrm>
          <a:off x="785786" y="2000240"/>
          <a:ext cx="7858180" cy="2595880"/>
        </p:xfrm>
        <a:graphic>
          <a:graphicData uri="http://schemas.openxmlformats.org/drawingml/2006/table">
            <a:tbl>
              <a:tblPr firstRow="1" bandRow="1">
                <a:tableStyleId>{5C22544A-7EE6-4342-B048-85BDC9FD1C3A}</a:tableStyleId>
              </a:tblPr>
              <a:tblGrid>
                <a:gridCol w="3929090"/>
                <a:gridCol w="3929090"/>
              </a:tblGrid>
              <a:tr h="370840">
                <a:tc>
                  <a:txBody>
                    <a:bodyPr/>
                    <a:lstStyle/>
                    <a:p>
                      <a:pPr algn="just">
                        <a:spcAft>
                          <a:spcPts val="0"/>
                        </a:spcAft>
                      </a:pPr>
                      <a:r>
                        <a:rPr lang="en-US" sz="1050" b="1" kern="100" dirty="0">
                          <a:latin typeface="Calibri"/>
                          <a:ea typeface="宋体"/>
                          <a:cs typeface="Times New Roman"/>
                        </a:rPr>
                        <a:t>Name</a:t>
                      </a:r>
                      <a:endParaRPr lang="zh-CN" sz="1050" kern="100" dirty="0">
                        <a:latin typeface="Calibri"/>
                        <a:ea typeface="宋体"/>
                        <a:cs typeface="Times New Roman"/>
                      </a:endParaRPr>
                    </a:p>
                  </a:txBody>
                  <a:tcPr marL="68580" marR="68580" marT="0" marB="0"/>
                </a:tc>
                <a:tc>
                  <a:txBody>
                    <a:bodyPr/>
                    <a:lstStyle/>
                    <a:p>
                      <a:pPr algn="just">
                        <a:spcAft>
                          <a:spcPts val="0"/>
                        </a:spcAft>
                      </a:pPr>
                      <a:r>
                        <a:rPr lang="en-US" sz="1050" b="1" kern="100">
                          <a:latin typeface="Calibri"/>
                          <a:ea typeface="宋体"/>
                          <a:cs typeface="Times New Roman"/>
                        </a:rPr>
                        <a:t>Desc</a:t>
                      </a:r>
                      <a:endParaRPr lang="zh-CN" sz="1050" kern="10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ts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a:latin typeface="Calibri"/>
                          <a:ea typeface="宋体"/>
                          <a:cs typeface="Times New Roman"/>
                        </a:rPr>
                        <a:t>时间戳</a:t>
                      </a:r>
                    </a:p>
                  </a:txBody>
                  <a:tcPr marL="68580" marR="68580" marT="0" marB="0"/>
                </a:tc>
              </a:tr>
              <a:tr h="370840">
                <a:tc>
                  <a:txBody>
                    <a:bodyPr/>
                    <a:lstStyle/>
                    <a:p>
                      <a:pPr algn="just">
                        <a:spcAft>
                          <a:spcPts val="0"/>
                        </a:spcAft>
                      </a:pPr>
                      <a:r>
                        <a:rPr lang="en-US" sz="1050" kern="100">
                          <a:solidFill>
                            <a:srgbClr val="FF0000"/>
                          </a:solidFill>
                          <a:latin typeface="Calibri"/>
                          <a:ea typeface="宋体"/>
                          <a:cs typeface="Times New Roman"/>
                        </a:rPr>
                        <a:t>h</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solidFill>
                            <a:srgbClr val="FF0000"/>
                          </a:solidFill>
                          <a:latin typeface="Calibri"/>
                          <a:ea typeface="宋体"/>
                          <a:cs typeface="Times New Roman"/>
                        </a:rPr>
                        <a:t>不清楚</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op</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操作类型，如</a:t>
                      </a:r>
                      <a:r>
                        <a:rPr lang="en-US" sz="1050" kern="100" dirty="0">
                          <a:latin typeface="Calibri"/>
                          <a:ea typeface="宋体"/>
                          <a:cs typeface="Times New Roman"/>
                        </a:rPr>
                        <a:t>c:create</a:t>
                      </a:r>
                      <a:r>
                        <a:rPr lang="zh-CN" sz="1050" kern="100" dirty="0">
                          <a:latin typeface="Calibri"/>
                          <a:ea typeface="宋体"/>
                          <a:cs typeface="Times New Roman"/>
                        </a:rPr>
                        <a:t>创建（如表和库的创建），</a:t>
                      </a:r>
                      <a:r>
                        <a:rPr lang="en-US" sz="1050" kern="100" dirty="0">
                          <a:latin typeface="Calibri"/>
                          <a:ea typeface="宋体"/>
                          <a:cs typeface="Times New Roman"/>
                        </a:rPr>
                        <a:t>i:insert</a:t>
                      </a:r>
                      <a:r>
                        <a:rPr lang="zh-CN" sz="1050" kern="100" dirty="0">
                          <a:latin typeface="Calibri"/>
                          <a:ea typeface="宋体"/>
                          <a:cs typeface="Times New Roman"/>
                        </a:rPr>
                        <a:t>插入，</a:t>
                      </a:r>
                      <a:r>
                        <a:rPr lang="en-US" sz="1050" kern="100" dirty="0">
                          <a:latin typeface="Calibri"/>
                          <a:ea typeface="宋体"/>
                          <a:cs typeface="Times New Roman"/>
                        </a:rPr>
                        <a:t>u:update</a:t>
                      </a:r>
                      <a:r>
                        <a:rPr lang="zh-CN" sz="1050" kern="100" dirty="0">
                          <a:latin typeface="Calibri"/>
                          <a:ea typeface="宋体"/>
                          <a:cs typeface="Times New Roman"/>
                        </a:rPr>
                        <a:t>更新，</a:t>
                      </a:r>
                      <a:r>
                        <a:rPr lang="en-US" sz="1050" kern="100" dirty="0">
                          <a:latin typeface="Calibri"/>
                          <a:ea typeface="宋体"/>
                          <a:cs typeface="Times New Roman"/>
                        </a:rPr>
                        <a:t>d:delete</a:t>
                      </a:r>
                      <a:r>
                        <a:rPr lang="zh-CN" sz="1050" kern="100" dirty="0">
                          <a:latin typeface="Calibri"/>
                          <a:ea typeface="宋体"/>
                          <a:cs typeface="Times New Roman"/>
                        </a:rPr>
                        <a:t>删除</a:t>
                      </a:r>
                    </a:p>
                  </a:txBody>
                  <a:tcPr marL="68580" marR="68580" marT="0" marB="0"/>
                </a:tc>
              </a:tr>
              <a:tr h="370840">
                <a:tc>
                  <a:txBody>
                    <a:bodyPr/>
                    <a:lstStyle/>
                    <a:p>
                      <a:pPr algn="just">
                        <a:spcAft>
                          <a:spcPts val="0"/>
                        </a:spcAft>
                      </a:pPr>
                      <a:r>
                        <a:rPr lang="en-US" sz="1050" kern="100">
                          <a:latin typeface="Calibri"/>
                          <a:ea typeface="宋体"/>
                          <a:cs typeface="Times New Roman"/>
                        </a:rPr>
                        <a:t>ns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操作对应的</a:t>
                      </a:r>
                      <a:r>
                        <a:rPr lang="en-US" sz="1050" kern="100" dirty="0" err="1">
                          <a:latin typeface="Calibri"/>
                          <a:ea typeface="宋体"/>
                          <a:cs typeface="Times New Roman"/>
                        </a:rPr>
                        <a:t>dbs</a:t>
                      </a:r>
                      <a:r>
                        <a:rPr lang="zh-CN" sz="1050" kern="100" dirty="0">
                          <a:latin typeface="Calibri"/>
                          <a:ea typeface="宋体"/>
                          <a:cs typeface="Times New Roman"/>
                        </a:rPr>
                        <a:t>和</a:t>
                      </a:r>
                      <a:r>
                        <a:rPr lang="en-US" sz="1050" kern="100" dirty="0">
                          <a:latin typeface="Calibri"/>
                          <a:ea typeface="宋体"/>
                          <a:cs typeface="Times New Roman"/>
                        </a:rPr>
                        <a:t>collection</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操作的对象（如对应</a:t>
                      </a:r>
                      <a:r>
                        <a:rPr lang="en-US" sz="1050" kern="100" dirty="0">
                          <a:latin typeface="Calibri"/>
                          <a:ea typeface="宋体"/>
                          <a:cs typeface="Times New Roman"/>
                        </a:rPr>
                        <a:t>create</a:t>
                      </a:r>
                      <a:r>
                        <a:rPr lang="zh-CN" sz="1050" kern="100" dirty="0">
                          <a:latin typeface="Calibri"/>
                          <a:ea typeface="宋体"/>
                          <a:cs typeface="Times New Roman"/>
                        </a:rPr>
                        <a:t>则为执行的命令）</a:t>
                      </a:r>
                    </a:p>
                  </a:txBody>
                  <a:tcPr marL="68580" marR="68580" marT="0" marB="0"/>
                </a:tc>
              </a:tr>
              <a:tr h="370840">
                <a:tc>
                  <a:txBody>
                    <a:bodyPr/>
                    <a:lstStyle/>
                    <a:p>
                      <a:pPr algn="just">
                        <a:spcAft>
                          <a:spcPts val="0"/>
                        </a:spcAft>
                      </a:pPr>
                      <a:r>
                        <a:rPr lang="en-US" sz="1050" kern="100">
                          <a:latin typeface="Calibri"/>
                          <a:ea typeface="宋体"/>
                          <a:cs typeface="Times New Roman"/>
                        </a:rPr>
                        <a:t>O2</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在</a:t>
                      </a:r>
                      <a:r>
                        <a:rPr lang="en-US" sz="1050" kern="100" dirty="0">
                          <a:latin typeface="Calibri"/>
                          <a:ea typeface="宋体"/>
                          <a:cs typeface="Times New Roman"/>
                        </a:rPr>
                        <a:t>update</a:t>
                      </a:r>
                      <a:r>
                        <a:rPr lang="zh-CN" sz="1050" kern="100" dirty="0">
                          <a:latin typeface="Calibri"/>
                          <a:ea typeface="宋体"/>
                          <a:cs typeface="Times New Roman"/>
                        </a:rPr>
                        <a:t>的时候出现了，记录的是</a:t>
                      </a:r>
                      <a:r>
                        <a:rPr lang="en-US" sz="1050" kern="100" dirty="0">
                          <a:latin typeface="Calibri"/>
                          <a:ea typeface="宋体"/>
                          <a:cs typeface="Times New Roman"/>
                        </a:rPr>
                        <a:t>update</a:t>
                      </a:r>
                      <a:r>
                        <a:rPr lang="zh-CN" sz="1050" kern="100" dirty="0">
                          <a:latin typeface="Calibri"/>
                          <a:ea typeface="宋体"/>
                          <a:cs typeface="Times New Roman"/>
                        </a:rPr>
                        <a:t>的条件</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r>
              <a:rPr lang="zh-CN" altLang="en-US" dirty="0" smtClean="0"/>
              <a:t>中的数据</a:t>
            </a:r>
            <a:endParaRPr lang="zh-CN" altLang="en-US" dirty="0"/>
          </a:p>
        </p:txBody>
      </p:sp>
      <p:sp>
        <p:nvSpPr>
          <p:cNvPr id="3" name="内容占位符 2"/>
          <p:cNvSpPr>
            <a:spLocks noGrp="1"/>
          </p:cNvSpPr>
          <p:nvPr>
            <p:ph idx="1"/>
          </p:nvPr>
        </p:nvSpPr>
        <p:spPr>
          <a:xfrm>
            <a:off x="457200" y="1142984"/>
            <a:ext cx="8229600" cy="5500726"/>
          </a:xfrm>
        </p:spPr>
        <p:txBody>
          <a:bodyPr>
            <a:normAutofit fontScale="40000" lnSpcReduction="20000"/>
          </a:bodyPr>
          <a:lstStyle/>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("5725591460296785921")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("5101334456497602577"),</a:t>
            </a:r>
            <a:endParaRPr lang="zh-CN" altLang="en-US" dirty="0" smtClean="0"/>
          </a:p>
          <a:p>
            <a:r>
              <a:rPr lang="en-US" dirty="0" smtClean="0"/>
              <a:t>  </a:t>
            </a:r>
            <a:r>
              <a:rPr lang="en-US" dirty="0" smtClean="0">
                <a:solidFill>
                  <a:srgbClr val="FF0000"/>
                </a:solidFill>
              </a:rPr>
              <a:t>"op" : "c",</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test.$cmd</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"create" : "temporary"</a:t>
            </a:r>
            <a:endParaRPr lang="zh-CN" altLang="en-US" dirty="0" smtClean="0"/>
          </a:p>
          <a:p>
            <a:r>
              <a:rPr lang="en-US" dirty="0" smtClean="0"/>
              <a:t>  }</a:t>
            </a:r>
            <a:endParaRPr lang="zh-CN" altLang="en-US" dirty="0" smtClean="0"/>
          </a:p>
          <a:p>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("5725592104541880321")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("-2870885974259881535"),</a:t>
            </a:r>
            <a:endParaRPr lang="zh-CN" altLang="en-US" dirty="0" smtClean="0"/>
          </a:p>
          <a:p>
            <a:r>
              <a:rPr lang="en-US" dirty="0" smtClean="0">
                <a:solidFill>
                  <a:srgbClr val="FF0000"/>
                </a:solidFill>
              </a:rPr>
              <a:t>  "op" : "</a:t>
            </a:r>
            <a:r>
              <a:rPr lang="en-US" dirty="0" err="1" smtClean="0">
                <a:solidFill>
                  <a:srgbClr val="FF0000"/>
                </a:solidFill>
              </a:rPr>
              <a:t>i</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test.test</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"_id" : </a:t>
            </a:r>
            <a:r>
              <a:rPr lang="en-US" dirty="0" err="1" smtClean="0"/>
              <a:t>ObjectId</a:t>
            </a:r>
            <a:r>
              <a:rPr lang="en-US" dirty="0" smtClean="0"/>
              <a:t>("4f7563afc0413104d8fcd096"),</a:t>
            </a:r>
            <a:endParaRPr lang="zh-CN" altLang="en-US" dirty="0" smtClean="0"/>
          </a:p>
          <a:p>
            <a:r>
              <a:rPr lang="en-US" dirty="0" smtClean="0"/>
              <a:t>    "name" : "</a:t>
            </a:r>
            <a:r>
              <a:rPr lang="en-US" dirty="0" err="1" smtClean="0"/>
              <a:t>sss</a:t>
            </a:r>
            <a:r>
              <a:rPr lang="en-US" dirty="0" smtClean="0"/>
              <a:t>",</a:t>
            </a:r>
            <a:endParaRPr lang="zh-CN" altLang="en-US" dirty="0" smtClean="0"/>
          </a:p>
          <a:p>
            <a:r>
              <a:rPr lang="en-US" dirty="0" smtClean="0"/>
              <a:t>    "age" : 12,</a:t>
            </a:r>
            <a:endParaRPr lang="zh-CN" altLang="en-US" dirty="0" smtClean="0"/>
          </a:p>
          <a:p>
            <a:r>
              <a:rPr lang="en-US" dirty="0" smtClean="0"/>
              <a:t>    "birth" : "1983-10-10 12:00:00"</a:t>
            </a:r>
            <a:endParaRPr lang="zh-CN" altLang="en-US" dirty="0" smtClean="0"/>
          </a:p>
          <a:p>
            <a:r>
              <a:rPr lang="en-US" dirty="0" smtClean="0"/>
              <a:t>  }</a:t>
            </a:r>
            <a:endParaRPr lang="zh-CN" altLang="en-US" dirty="0" smtClean="0"/>
          </a:p>
          <a:p>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endParaRPr lang="zh-CN" altLang="en-US" dirty="0"/>
          </a:p>
        </p:txBody>
      </p:sp>
      <p:sp>
        <p:nvSpPr>
          <p:cNvPr id="3" name="内容占位符 2"/>
          <p:cNvSpPr>
            <a:spLocks noGrp="1"/>
          </p:cNvSpPr>
          <p:nvPr>
            <p:ph idx="1"/>
          </p:nvPr>
        </p:nvSpPr>
        <p:spPr>
          <a:xfrm>
            <a:off x="457200" y="1214422"/>
            <a:ext cx="8229600" cy="5500726"/>
          </a:xfrm>
        </p:spPr>
        <p:txBody>
          <a:bodyPr>
            <a:normAutofit fontScale="32500" lnSpcReduction="20000"/>
          </a:bodyPr>
          <a:lstStyle/>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("5725592396599656449")</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("-5788264799604917756"),</a:t>
            </a:r>
            <a:endParaRPr lang="zh-CN" altLang="en-US" sz="3700" dirty="0" smtClean="0"/>
          </a:p>
          <a:p>
            <a:r>
              <a:rPr lang="en-US" sz="3700" dirty="0" smtClean="0">
                <a:solidFill>
                  <a:srgbClr val="FF0000"/>
                </a:solidFill>
              </a:rPr>
              <a:t>  "op" : "u",</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t>",</a:t>
            </a:r>
            <a:endParaRPr lang="zh-CN" altLang="en-US" sz="3700" dirty="0" smtClean="0"/>
          </a:p>
          <a:p>
            <a:r>
              <a:rPr lang="en-US" sz="3700" dirty="0" smtClean="0"/>
              <a:t>  </a:t>
            </a:r>
            <a:r>
              <a:rPr lang="en-US" sz="3700" dirty="0" smtClean="0">
                <a:solidFill>
                  <a:schemeClr val="accent5">
                    <a:lumMod val="75000"/>
                  </a:schemeClr>
                </a:solidFill>
              </a:rPr>
              <a:t>"o2" : {</a:t>
            </a:r>
            <a:endParaRPr lang="zh-CN" altLang="en-US" sz="3700" dirty="0" smtClean="0">
              <a:solidFill>
                <a:schemeClr val="accent5">
                  <a:lumMod val="75000"/>
                </a:schemeClr>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"$set" : {</a:t>
            </a:r>
            <a:endParaRPr lang="zh-CN" altLang="en-US" sz="3700" dirty="0" smtClean="0"/>
          </a:p>
          <a:p>
            <a:r>
              <a:rPr lang="en-US" sz="3700" dirty="0" smtClean="0"/>
              <a:t>      "age" : 29</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("5725593508996186113")</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("3068818123997711473"),</a:t>
            </a:r>
            <a:endParaRPr lang="zh-CN" altLang="en-US" sz="3700" dirty="0" smtClean="0"/>
          </a:p>
          <a:p>
            <a:r>
              <a:rPr lang="en-US" sz="3700" dirty="0" smtClean="0">
                <a:solidFill>
                  <a:srgbClr val="FF0000"/>
                </a:solidFill>
              </a:rPr>
              <a:t>  "op" : "d",</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solidFill>
                  <a:srgbClr val="FF0000"/>
                </a:solidFill>
              </a:rPr>
              <a:t>",</a:t>
            </a:r>
            <a:endParaRPr lang="zh-CN" altLang="en-US" sz="3700" dirty="0" smtClean="0">
              <a:solidFill>
                <a:srgbClr val="FF0000"/>
              </a:solidFill>
            </a:endParaRPr>
          </a:p>
          <a:p>
            <a:r>
              <a:rPr lang="en-US" sz="3700" dirty="0" smtClean="0"/>
              <a:t>  "b" : true,</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endParaRPr lang="zh-CN" altLang="en-US" dirty="0"/>
          </a:p>
        </p:txBody>
      </p:sp>
      <p:sp>
        <p:nvSpPr>
          <p:cNvPr id="3" name="内容占位符 2"/>
          <p:cNvSpPr>
            <a:spLocks noGrp="1"/>
          </p:cNvSpPr>
          <p:nvPr>
            <p:ph idx="1"/>
          </p:nvPr>
        </p:nvSpPr>
        <p:spPr>
          <a:xfrm>
            <a:off x="457200" y="1643050"/>
            <a:ext cx="8229600" cy="4483113"/>
          </a:xfrm>
        </p:spPr>
        <p:txBody>
          <a:bodyPr/>
          <a:lstStyle/>
          <a:p>
            <a:r>
              <a:rPr lang="en-US" altLang="zh-CN" dirty="0" smtClean="0"/>
              <a:t>Node.js</a:t>
            </a:r>
          </a:p>
          <a:p>
            <a:pPr lvl="1"/>
            <a:r>
              <a:rPr lang="en-US" altLang="zh-CN" dirty="0" err="1" smtClean="0">
                <a:solidFill>
                  <a:srgbClr val="FF0000"/>
                </a:solidFill>
              </a:rPr>
              <a:t>Zlib</a:t>
            </a:r>
            <a:r>
              <a:rPr lang="en-US" altLang="zh-CN" dirty="0" smtClean="0">
                <a:solidFill>
                  <a:srgbClr val="FF0000"/>
                </a:solidFill>
              </a:rPr>
              <a:t>(</a:t>
            </a:r>
            <a:r>
              <a:rPr lang="en-US" altLang="zh-CN" dirty="0" err="1" smtClean="0">
                <a:solidFill>
                  <a:srgbClr val="FF0000"/>
                </a:solidFill>
              </a:rPr>
              <a:t>gzip,gunzip</a:t>
            </a:r>
            <a:r>
              <a:rPr lang="en-US" altLang="zh-CN" dirty="0" smtClean="0">
                <a:solidFill>
                  <a:srgbClr val="FF0000"/>
                </a:solidFill>
              </a:rPr>
              <a:t>)</a:t>
            </a:r>
            <a:r>
              <a:rPr lang="zh-CN" altLang="en-US" dirty="0" smtClean="0"/>
              <a:t>，目前测试数据的结果看，压缩比例在</a:t>
            </a:r>
            <a:r>
              <a:rPr lang="en-US" altLang="zh-CN" dirty="0" smtClean="0"/>
              <a:t>25%</a:t>
            </a:r>
            <a:r>
              <a:rPr lang="zh-CN" altLang="en-US" dirty="0" smtClean="0"/>
              <a:t>左右</a:t>
            </a:r>
            <a:endParaRPr lang="en-US" altLang="zh-CN" dirty="0" smtClean="0"/>
          </a:p>
          <a:p>
            <a:pPr lvl="1"/>
            <a:r>
              <a:rPr lang="en-US" altLang="zh-CN" dirty="0" smtClean="0"/>
              <a:t>Socket</a:t>
            </a:r>
          </a:p>
          <a:p>
            <a:pPr lvl="1"/>
            <a:endParaRPr lang="en-US" altLang="zh-CN" dirty="0" smtClean="0"/>
          </a:p>
          <a:p>
            <a:pPr lvl="1"/>
            <a:endParaRPr lang="en-US" altLang="zh-CN" dirty="0" smtClean="0"/>
          </a:p>
          <a:p>
            <a:r>
              <a:rPr lang="en-US" altLang="zh-CN" dirty="0" err="1" smtClean="0"/>
              <a:t>Mongodb</a:t>
            </a:r>
            <a:r>
              <a:rPr lang="en-US" altLang="zh-CN" dirty="0" smtClean="0"/>
              <a:t>(replica sets)</a:t>
            </a:r>
          </a:p>
          <a:p>
            <a:pPr lvl="1"/>
            <a:r>
              <a:rPr lang="en-US" altLang="zh-CN" dirty="0" err="1" smtClean="0"/>
              <a:t>Oplog.rs</a:t>
            </a:r>
            <a:endParaRPr lang="zh-CN" altLang="en-US" dirty="0"/>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技术点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a:xfrm>
            <a:off x="457200" y="1600200"/>
            <a:ext cx="8229600" cy="4900634"/>
          </a:xfrm>
        </p:spPr>
        <p:txBody>
          <a:bodyPr>
            <a:normAutofit fontScale="55000" lnSpcReduction="20000"/>
          </a:bodyPr>
          <a:lstStyle/>
          <a:p>
            <a:pPr lvl="0">
              <a:buNone/>
            </a:pPr>
            <a:r>
              <a:rPr lang="en-US" altLang="zh-CN" dirty="0" smtClean="0"/>
              <a:t>1.</a:t>
            </a:r>
            <a:r>
              <a:rPr lang="zh-CN" altLang="en-US" dirty="0" smtClean="0"/>
              <a:t>在一台第三方机器上启动</a:t>
            </a:r>
            <a:r>
              <a:rPr lang="en-US" dirty="0" smtClean="0"/>
              <a:t>node</a:t>
            </a:r>
            <a:r>
              <a:rPr lang="zh-CN" altLang="en-US" dirty="0" smtClean="0"/>
              <a:t>主程序（主、从集群中的任意机器都有可能会当掉，所以机器要剥离出来），使用</a:t>
            </a:r>
            <a:r>
              <a:rPr lang="en-US" altLang="zh-CN" dirty="0" err="1" smtClean="0"/>
              <a:t>nodejs</a:t>
            </a:r>
            <a:r>
              <a:rPr lang="zh-CN" altLang="en-US" dirty="0" smtClean="0"/>
              <a:t>自带的</a:t>
            </a:r>
            <a:r>
              <a:rPr lang="en-US" dirty="0" smtClean="0"/>
              <a:t>cluster</a:t>
            </a:r>
            <a:r>
              <a:rPr lang="zh-CN" altLang="en-US" dirty="0" smtClean="0"/>
              <a:t>集群（只启动</a:t>
            </a:r>
            <a:r>
              <a:rPr lang="en-US" dirty="0" smtClean="0"/>
              <a:t>1</a:t>
            </a:r>
            <a:r>
              <a:rPr lang="zh-CN" altLang="en-US" dirty="0" smtClean="0"/>
              <a:t>个子进程，用该功能是因为在子进程当掉以后，</a:t>
            </a:r>
            <a:r>
              <a:rPr lang="en-US" dirty="0" smtClean="0"/>
              <a:t>cluster</a:t>
            </a:r>
            <a:r>
              <a:rPr lang="zh-CN" altLang="en-US" dirty="0" smtClean="0"/>
              <a:t>会自动重新</a:t>
            </a:r>
            <a:r>
              <a:rPr lang="en-US" dirty="0" smtClean="0"/>
              <a:t>fork</a:t>
            </a:r>
            <a:r>
              <a:rPr lang="zh-CN" altLang="en-US" dirty="0" smtClean="0"/>
              <a:t>一个子进程出来继续执行，省掉了相关自己实现监听代码来解决程序崩溃的问题），同时在需要同步的子集群的所在地找台机器部署</a:t>
            </a:r>
            <a:r>
              <a:rPr lang="en-US" dirty="0" smtClean="0"/>
              <a:t>node</a:t>
            </a:r>
            <a:r>
              <a:rPr lang="zh-CN" altLang="en-US" dirty="0" smtClean="0"/>
              <a:t>从程序</a:t>
            </a:r>
          </a:p>
          <a:p>
            <a:pPr>
              <a:buNone/>
            </a:pPr>
            <a:r>
              <a:rPr lang="en-US" dirty="0" smtClean="0"/>
              <a:t>2.</a:t>
            </a:r>
            <a:r>
              <a:rPr lang="zh-CN" altLang="en-US" dirty="0" smtClean="0"/>
              <a:t>在一台单独的</a:t>
            </a:r>
            <a:r>
              <a:rPr lang="en-US" dirty="0" err="1" smtClean="0"/>
              <a:t>mongodb</a:t>
            </a:r>
            <a:r>
              <a:rPr lang="zh-CN" altLang="en-US" dirty="0" smtClean="0"/>
              <a:t>上建立同步信息库表（因为主集群在当机的时候进行选举是需要一定的时间的，如果这段时间内的同步相关信息的记录操作丢失的处理可能会引发重复操作或者一些未预见的问题，同时可能会在增加主集群的数据负担）</a:t>
            </a:r>
            <a:endParaRPr lang="en-US" altLang="zh-CN" dirty="0" smtClean="0"/>
          </a:p>
          <a:p>
            <a:pPr>
              <a:buNone/>
            </a:pPr>
            <a:r>
              <a:rPr lang="en-US" dirty="0" smtClean="0"/>
              <a:t>3.node</a:t>
            </a:r>
            <a:r>
              <a:rPr lang="zh-CN" altLang="en-US" dirty="0" smtClean="0"/>
              <a:t>需要暴露的可配置参数</a:t>
            </a:r>
          </a:p>
          <a:p>
            <a:pPr lvl="1">
              <a:buNone/>
            </a:pPr>
            <a:r>
              <a:rPr lang="zh-CN" altLang="en-US" dirty="0" smtClean="0"/>
              <a:t>子集群的配置集</a:t>
            </a:r>
          </a:p>
          <a:p>
            <a:pPr lvl="1">
              <a:buNone/>
            </a:pPr>
            <a:r>
              <a:rPr lang="zh-CN" altLang="en-US" dirty="0" smtClean="0"/>
              <a:t>轮询的间隔</a:t>
            </a:r>
          </a:p>
          <a:p>
            <a:pPr lvl="1">
              <a:buNone/>
            </a:pPr>
            <a:r>
              <a:rPr lang="zh-CN" altLang="en-US" dirty="0" smtClean="0"/>
              <a:t>每次最大同步的记录条数</a:t>
            </a:r>
          </a:p>
          <a:p>
            <a:pPr lvl="1">
              <a:buNone/>
            </a:pPr>
            <a:r>
              <a:rPr lang="zh-CN" altLang="en-US" dirty="0" smtClean="0"/>
              <a:t>更新的最大超时时间（考虑是否可以加入报警）</a:t>
            </a:r>
            <a:endParaRPr lang="en-US" altLang="zh-CN" dirty="0" smtClean="0"/>
          </a:p>
          <a:p>
            <a:pPr lvl="1">
              <a:buNone/>
            </a:pPr>
            <a:r>
              <a:rPr lang="en-US" altLang="zh-CN" dirty="0" smtClean="0"/>
              <a:t>…</a:t>
            </a:r>
            <a:endParaRPr lang="zh-CN" altLang="en-US" dirty="0" smtClean="0"/>
          </a:p>
          <a:p>
            <a:pPr>
              <a:buNone/>
            </a:pPr>
            <a:r>
              <a:rPr lang="en-US" dirty="0" smtClean="0"/>
              <a:t>4.node</a:t>
            </a:r>
            <a:r>
              <a:rPr lang="zh-CN" altLang="en-US" dirty="0" smtClean="0"/>
              <a:t>内部要实现的功能</a:t>
            </a:r>
          </a:p>
          <a:p>
            <a:pPr lvl="1">
              <a:buNone/>
            </a:pPr>
            <a:r>
              <a:rPr lang="zh-CN" altLang="en-US" dirty="0" smtClean="0"/>
              <a:t>轮询（检测对应子集群是否已成功更新，进行继续的数据更新）</a:t>
            </a:r>
          </a:p>
          <a:p>
            <a:pPr lvl="1">
              <a:buNone/>
            </a:pPr>
            <a:r>
              <a:rPr lang="zh-CN" altLang="en-US" dirty="0" smtClean="0"/>
              <a:t>日志同步的实现（分析日志</a:t>
            </a:r>
            <a:r>
              <a:rPr lang="en-US" dirty="0" err="1" smtClean="0"/>
              <a:t>oplog</a:t>
            </a:r>
            <a:r>
              <a:rPr lang="zh-CN" altLang="en-US" dirty="0" smtClean="0"/>
              <a:t>对应的字段，并解析成对应的操作在子集群执行）</a:t>
            </a:r>
          </a:p>
          <a:p>
            <a:pPr lvl="1">
              <a:buNone/>
            </a:pPr>
            <a:r>
              <a:rPr lang="zh-CN" altLang="en-US" dirty="0" smtClean="0"/>
              <a:t>日志同步数据的分析</a:t>
            </a:r>
          </a:p>
          <a:p>
            <a:pPr lvl="1">
              <a:buNone/>
            </a:pPr>
            <a:r>
              <a:rPr lang="zh-CN" altLang="en-US" dirty="0" smtClean="0"/>
              <a:t>数据的压缩算法的实现，以及压缩效率的分析</a:t>
            </a:r>
          </a:p>
          <a:p>
            <a:pPr>
              <a:buNone/>
            </a:pPr>
            <a:endParaRPr lang="en-US"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本地开发准备</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dirty="0" smtClean="0"/>
              <a:t>1.</a:t>
            </a:r>
            <a:r>
              <a:rPr lang="zh-CN" altLang="en-US" dirty="0" smtClean="0"/>
              <a:t>集群</a:t>
            </a:r>
            <a:r>
              <a:rPr lang="en-US" dirty="0" smtClean="0"/>
              <a:t>1</a:t>
            </a:r>
            <a:r>
              <a:rPr lang="zh-CN" altLang="en-US" dirty="0" smtClean="0"/>
              <a:t>为</a:t>
            </a:r>
            <a:r>
              <a:rPr lang="en-US" dirty="0" smtClean="0"/>
              <a:t>data</a:t>
            </a:r>
            <a:r>
              <a:rPr lang="zh-CN" altLang="en-US" dirty="0" smtClean="0"/>
              <a:t>包</a:t>
            </a:r>
            <a:r>
              <a:rPr lang="en-US" dirty="0" smtClean="0"/>
              <a:t>  47017-47019</a:t>
            </a:r>
            <a:r>
              <a:rPr lang="zh-CN" altLang="en-US" dirty="0" smtClean="0"/>
              <a:t>（主集群</a:t>
            </a:r>
            <a:r>
              <a:rPr lang="en-US" dirty="0" smtClean="0"/>
              <a:t>A</a:t>
            </a:r>
            <a:r>
              <a:rPr lang="zh-CN" altLang="en-US" dirty="0" smtClean="0"/>
              <a:t>，模拟北京机房）</a:t>
            </a:r>
          </a:p>
          <a:p>
            <a:pPr>
              <a:buNone/>
            </a:pPr>
            <a:r>
              <a:rPr lang="en-US" dirty="0" smtClean="0"/>
              <a:t>2.</a:t>
            </a:r>
            <a:r>
              <a:rPr lang="zh-CN" altLang="en-US" dirty="0" smtClean="0"/>
              <a:t>集群</a:t>
            </a:r>
            <a:r>
              <a:rPr lang="en-US" dirty="0" smtClean="0"/>
              <a:t>n</a:t>
            </a:r>
            <a:r>
              <a:rPr lang="zh-CN" altLang="en-US" dirty="0" smtClean="0"/>
              <a:t>为</a:t>
            </a:r>
            <a:r>
              <a:rPr lang="en-US" dirty="0" smtClean="0"/>
              <a:t>data2</a:t>
            </a:r>
            <a:r>
              <a:rPr lang="zh-CN" altLang="en-US" dirty="0" smtClean="0"/>
              <a:t>包</a:t>
            </a:r>
            <a:r>
              <a:rPr lang="en-US" dirty="0" smtClean="0"/>
              <a:t> 47011-47012</a:t>
            </a:r>
            <a:r>
              <a:rPr lang="zh-CN" altLang="en-US" dirty="0" smtClean="0"/>
              <a:t>（从集群</a:t>
            </a:r>
            <a:r>
              <a:rPr lang="en-US" dirty="0" smtClean="0"/>
              <a:t>B</a:t>
            </a:r>
            <a:r>
              <a:rPr lang="zh-CN" altLang="en-US" dirty="0" smtClean="0"/>
              <a:t>，模拟上海机房）</a:t>
            </a:r>
          </a:p>
          <a:p>
            <a:pPr>
              <a:buNone/>
            </a:pPr>
            <a:r>
              <a:rPr lang="en-US" dirty="0" smtClean="0"/>
              <a:t>3.nodejs</a:t>
            </a:r>
            <a:r>
              <a:rPr lang="zh-CN" altLang="en-US" dirty="0" smtClean="0"/>
              <a:t>，基于</a:t>
            </a:r>
            <a:r>
              <a:rPr lang="en-US" dirty="0" smtClean="0"/>
              <a:t>http/socket</a:t>
            </a:r>
            <a:r>
              <a:rPr lang="zh-CN" altLang="en-US" dirty="0" smtClean="0"/>
              <a:t>通讯，轮询监控主集群的</a:t>
            </a:r>
            <a:r>
              <a:rPr lang="en-US" dirty="0" smtClean="0"/>
              <a:t>master</a:t>
            </a:r>
            <a:r>
              <a:rPr lang="zh-CN" altLang="en-US" dirty="0" smtClean="0"/>
              <a:t>的</a:t>
            </a:r>
            <a:r>
              <a:rPr lang="en-US" dirty="0" err="1" smtClean="0"/>
              <a:t>oplog</a:t>
            </a:r>
            <a:r>
              <a:rPr lang="zh-CN" altLang="en-US" dirty="0" smtClean="0"/>
              <a:t>表，使用</a:t>
            </a:r>
            <a:r>
              <a:rPr lang="en-US" altLang="zh-CN" dirty="0" err="1" smtClean="0"/>
              <a:t>nodejs</a:t>
            </a:r>
            <a:r>
              <a:rPr lang="zh-CN" altLang="en-US" dirty="0" smtClean="0"/>
              <a:t>自带的</a:t>
            </a:r>
            <a:r>
              <a:rPr lang="en-US" altLang="zh-CN" dirty="0" err="1" smtClean="0"/>
              <a:t>zlib</a:t>
            </a:r>
            <a:r>
              <a:rPr lang="zh-CN" altLang="en-US" dirty="0" smtClean="0"/>
              <a:t>库中的</a:t>
            </a:r>
            <a:r>
              <a:rPr lang="en-US" altLang="zh-CN" dirty="0" smtClean="0"/>
              <a:t>zip</a:t>
            </a:r>
            <a:r>
              <a:rPr lang="zh-CN" altLang="en-US" dirty="0" smtClean="0"/>
              <a:t>压缩数据（轻量级，代码量小）</a:t>
            </a:r>
          </a:p>
          <a:p>
            <a:pPr>
              <a:buNone/>
            </a:pPr>
            <a:r>
              <a:rPr lang="en-US" dirty="0" smtClean="0"/>
              <a:t>4.</a:t>
            </a:r>
            <a:r>
              <a:rPr lang="zh-CN" altLang="en-US" strike="sngStrike" dirty="0" smtClean="0"/>
              <a:t>每个集群都要做安全策略，在指定的端口，只接受来自</a:t>
            </a:r>
            <a:r>
              <a:rPr lang="en-US" strike="sngStrike" dirty="0" err="1" smtClean="0"/>
              <a:t>nodejs</a:t>
            </a:r>
            <a:r>
              <a:rPr lang="zh-CN" altLang="en-US" strike="sngStrike" dirty="0" smtClean="0"/>
              <a:t>所在服务器的请求，防止不安全的访问</a:t>
            </a:r>
          </a:p>
          <a:p>
            <a:pPr>
              <a:buNone/>
            </a:pPr>
            <a:r>
              <a:rPr lang="en-US" dirty="0" smtClean="0"/>
              <a:t>5.</a:t>
            </a:r>
            <a:r>
              <a:rPr lang="zh-CN" altLang="en-US" strike="sngStrike" dirty="0" smtClean="0"/>
              <a:t>程序的压力测试</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库表结构</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857224" y="1571612"/>
            <a:ext cx="7535096" cy="4791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1145</Words>
  <PresentationFormat>全屏显示(4:3)</PresentationFormat>
  <Paragraphs>210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Sync-mongodb-cluster</vt:lpstr>
      <vt:lpstr>目的</vt:lpstr>
      <vt:lpstr>分析</vt:lpstr>
      <vt:lpstr>分析oplog.rs中的数据</vt:lpstr>
      <vt:lpstr>分析oplog.rs</vt:lpstr>
      <vt:lpstr> </vt:lpstr>
      <vt:lpstr>思路</vt:lpstr>
      <vt:lpstr>本地开发准备</vt:lpstr>
      <vt:lpstr>库表结构</vt:lpstr>
      <vt:lpstr>幻灯片 10</vt:lpstr>
      <vt:lpstr>进度</vt:lpstr>
      <vt:lpstr>存在的问题</vt:lpstr>
      <vt:lpstr>幻灯片 13</vt:lpstr>
      <vt:lpstr>注意事项</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in9</cp:lastModifiedBy>
  <cp:revision>125</cp:revision>
  <dcterms:modified xsi:type="dcterms:W3CDTF">2012-04-25T03:11:45Z</dcterms:modified>
</cp:coreProperties>
</file>