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60"/>
  </p:normalViewPr>
  <p:slideViewPr>
    <p:cSldViewPr snapToGrid="0">
      <p:cViewPr>
        <p:scale>
          <a:sx n="68" d="100"/>
          <a:sy n="68" d="100"/>
        </p:scale>
        <p:origin x="8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5/21/2025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5/21/2025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34590-3635-F731-93F0-99FA117F142C}"/>
              </a:ext>
            </a:extLst>
          </p:cNvPr>
          <p:cNvSpPr>
            <a:spLocks noGrp="1"/>
          </p:cNvSpPr>
          <p:nvPr>
            <p:ph type="ctrTitle"/>
          </p:nvPr>
        </p:nvSpPr>
        <p:spPr/>
        <p:txBody>
          <a:bodyPr/>
          <a:lstStyle/>
          <a:p>
            <a:r>
              <a:rPr lang="en-US" dirty="0"/>
              <a:t>Hack the deck</a:t>
            </a:r>
            <a:endParaRPr lang="en-ZA" dirty="0"/>
          </a:p>
        </p:txBody>
      </p:sp>
      <p:sp>
        <p:nvSpPr>
          <p:cNvPr id="3" name="Subtitle 2">
            <a:extLst>
              <a:ext uri="{FF2B5EF4-FFF2-40B4-BE49-F238E27FC236}">
                <a16:creationId xmlns:a16="http://schemas.microsoft.com/office/drawing/2014/main" id="{0797EC2E-5D3B-8D59-5ADE-E9852423F6DE}"/>
              </a:ext>
            </a:extLst>
          </p:cNvPr>
          <p:cNvSpPr>
            <a:spLocks noGrp="1"/>
          </p:cNvSpPr>
          <p:nvPr>
            <p:ph type="subTitle" idx="1"/>
          </p:nvPr>
        </p:nvSpPr>
        <p:spPr/>
        <p:txBody>
          <a:bodyPr/>
          <a:lstStyle/>
          <a:p>
            <a:r>
              <a:rPr lang="en-US" dirty="0"/>
              <a:t>Build your own UNO Bot</a:t>
            </a:r>
            <a:endParaRPr lang="en-ZA" dirty="0"/>
          </a:p>
        </p:txBody>
      </p:sp>
    </p:spTree>
    <p:extLst>
      <p:ext uri="{BB962C8B-B14F-4D97-AF65-F5344CB8AC3E}">
        <p14:creationId xmlns:p14="http://schemas.microsoft.com/office/powerpoint/2010/main" val="2777224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A2432D-87E7-8BA3-7333-A52A4D92D090}"/>
              </a:ext>
            </a:extLst>
          </p:cNvPr>
          <p:cNvSpPr>
            <a:spLocks noGrp="1"/>
          </p:cNvSpPr>
          <p:nvPr>
            <p:ph idx="1"/>
          </p:nvPr>
        </p:nvSpPr>
        <p:spPr>
          <a:xfrm>
            <a:off x="685801" y="1"/>
            <a:ext cx="10131425" cy="5791200"/>
          </a:xfrm>
        </p:spPr>
        <p:txBody>
          <a:bodyPr/>
          <a:lstStyle/>
          <a:p>
            <a:pPr marL="0" indent="0">
              <a:buNone/>
            </a:pPr>
            <a:r>
              <a:rPr lang="en-US" dirty="0"/>
              <a:t>Hack the Deck will crown three winning teams with gold, silver, and bronze medals, just like a true coding Olympics! With automated bots, exciting live battles, and full recognition for top performers, this is an event that brings the code and the crowd together.</a:t>
            </a:r>
            <a:endParaRPr lang="en-ZA" dirty="0"/>
          </a:p>
        </p:txBody>
      </p:sp>
    </p:spTree>
    <p:extLst>
      <p:ext uri="{BB962C8B-B14F-4D97-AF65-F5344CB8AC3E}">
        <p14:creationId xmlns:p14="http://schemas.microsoft.com/office/powerpoint/2010/main" val="420581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2F59-D8E1-0423-C7CC-451F78683173}"/>
              </a:ext>
            </a:extLst>
          </p:cNvPr>
          <p:cNvSpPr>
            <a:spLocks noGrp="1"/>
          </p:cNvSpPr>
          <p:nvPr>
            <p:ph type="title"/>
          </p:nvPr>
        </p:nvSpPr>
        <p:spPr/>
        <p:txBody>
          <a:bodyPr/>
          <a:lstStyle/>
          <a:p>
            <a:r>
              <a:rPr lang="en-US" dirty="0"/>
              <a:t>overview</a:t>
            </a:r>
            <a:endParaRPr lang="en-ZA" dirty="0"/>
          </a:p>
        </p:txBody>
      </p:sp>
      <p:sp>
        <p:nvSpPr>
          <p:cNvPr id="3" name="Content Placeholder 2">
            <a:extLst>
              <a:ext uri="{FF2B5EF4-FFF2-40B4-BE49-F238E27FC236}">
                <a16:creationId xmlns:a16="http://schemas.microsoft.com/office/drawing/2014/main" id="{EC1CFCC2-0ECE-DABB-7A4C-940E8FE110F9}"/>
              </a:ext>
            </a:extLst>
          </p:cNvPr>
          <p:cNvSpPr>
            <a:spLocks noGrp="1"/>
          </p:cNvSpPr>
          <p:nvPr>
            <p:ph idx="1"/>
          </p:nvPr>
        </p:nvSpPr>
        <p:spPr/>
        <p:txBody>
          <a:bodyPr/>
          <a:lstStyle/>
          <a:p>
            <a:pPr marL="0" indent="0">
              <a:buNone/>
            </a:pPr>
            <a:r>
              <a:rPr lang="en-US" dirty="0"/>
              <a:t>We propose a fun and technically engaging hackathon where teams of students will design and build automated UNO games and bots. These bots will compete live in front of an audience, with judges scoring creativity, strategy, and execution.</a:t>
            </a:r>
            <a:endParaRPr lang="en-ZA" dirty="0"/>
          </a:p>
        </p:txBody>
      </p:sp>
    </p:spTree>
    <p:extLst>
      <p:ext uri="{BB962C8B-B14F-4D97-AF65-F5344CB8AC3E}">
        <p14:creationId xmlns:p14="http://schemas.microsoft.com/office/powerpoint/2010/main" val="91945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0BE8F-9C77-F260-79A1-7DD8D7A41493}"/>
              </a:ext>
            </a:extLst>
          </p:cNvPr>
          <p:cNvSpPr>
            <a:spLocks noGrp="1"/>
          </p:cNvSpPr>
          <p:nvPr>
            <p:ph type="title"/>
          </p:nvPr>
        </p:nvSpPr>
        <p:spPr/>
        <p:txBody>
          <a:bodyPr/>
          <a:lstStyle/>
          <a:p>
            <a:r>
              <a:rPr lang="en-US" dirty="0"/>
              <a:t>Event details </a:t>
            </a:r>
            <a:endParaRPr lang="en-ZA" dirty="0"/>
          </a:p>
        </p:txBody>
      </p:sp>
      <p:sp>
        <p:nvSpPr>
          <p:cNvPr id="3" name="Content Placeholder 2">
            <a:extLst>
              <a:ext uri="{FF2B5EF4-FFF2-40B4-BE49-F238E27FC236}">
                <a16:creationId xmlns:a16="http://schemas.microsoft.com/office/drawing/2014/main" id="{0998108C-F00B-D85C-4A81-904AD30ECAC7}"/>
              </a:ext>
            </a:extLst>
          </p:cNvPr>
          <p:cNvSpPr>
            <a:spLocks noGrp="1"/>
          </p:cNvSpPr>
          <p:nvPr>
            <p:ph idx="1"/>
          </p:nvPr>
        </p:nvSpPr>
        <p:spPr/>
        <p:txBody>
          <a:bodyPr/>
          <a:lstStyle/>
          <a:p>
            <a:r>
              <a:rPr lang="en-US" dirty="0"/>
              <a:t>Name: Hack the Deck – UNO Bot</a:t>
            </a:r>
          </a:p>
          <a:p>
            <a:r>
              <a:rPr lang="en-US" dirty="0"/>
              <a:t> Hackathon Date: Block 3, 2nd week (Wednesday or Friday)</a:t>
            </a:r>
          </a:p>
          <a:p>
            <a:r>
              <a:rPr lang="en-US" dirty="0"/>
              <a:t>Occasion: Part of First Year Live Week</a:t>
            </a:r>
          </a:p>
          <a:p>
            <a:r>
              <a:rPr lang="en-US" dirty="0"/>
              <a:t>Venue:  Building E (exact venue to be confirmed)</a:t>
            </a:r>
          </a:p>
          <a:p>
            <a:r>
              <a:rPr lang="en-US" dirty="0"/>
              <a:t>Team Size: 4 members per team</a:t>
            </a:r>
          </a:p>
          <a:p>
            <a:r>
              <a:rPr lang="en-US" dirty="0"/>
              <a:t>Entry Fee: R40 per person (R160 per team)</a:t>
            </a:r>
          </a:p>
          <a:p>
            <a:r>
              <a:rPr lang="en-US" dirty="0"/>
              <a:t>Expected Teams: 10 (max 40 participants)</a:t>
            </a:r>
          </a:p>
          <a:p>
            <a:r>
              <a:rPr lang="en-US" dirty="0"/>
              <a:t>Total Budget from Fees: R1600</a:t>
            </a:r>
            <a:endParaRPr lang="en-ZA" dirty="0"/>
          </a:p>
        </p:txBody>
      </p:sp>
    </p:spTree>
    <p:extLst>
      <p:ext uri="{BB962C8B-B14F-4D97-AF65-F5344CB8AC3E}">
        <p14:creationId xmlns:p14="http://schemas.microsoft.com/office/powerpoint/2010/main" val="3233195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C4E2-6D9E-4EE1-D622-8E3A8B72DBAD}"/>
              </a:ext>
            </a:extLst>
          </p:cNvPr>
          <p:cNvSpPr>
            <a:spLocks noGrp="1"/>
          </p:cNvSpPr>
          <p:nvPr>
            <p:ph type="title"/>
          </p:nvPr>
        </p:nvSpPr>
        <p:spPr/>
        <p:txBody>
          <a:bodyPr/>
          <a:lstStyle/>
          <a:p>
            <a:r>
              <a:rPr lang="en-US" dirty="0"/>
              <a:t>Judging panel</a:t>
            </a:r>
            <a:endParaRPr lang="en-ZA" dirty="0"/>
          </a:p>
        </p:txBody>
      </p:sp>
      <p:sp>
        <p:nvSpPr>
          <p:cNvPr id="3" name="Content Placeholder 2">
            <a:extLst>
              <a:ext uri="{FF2B5EF4-FFF2-40B4-BE49-F238E27FC236}">
                <a16:creationId xmlns:a16="http://schemas.microsoft.com/office/drawing/2014/main" id="{24B04B81-7EEA-7F42-1649-5BB7659F54F3}"/>
              </a:ext>
            </a:extLst>
          </p:cNvPr>
          <p:cNvSpPr>
            <a:spLocks noGrp="1"/>
          </p:cNvSpPr>
          <p:nvPr>
            <p:ph idx="1"/>
          </p:nvPr>
        </p:nvSpPr>
        <p:spPr/>
        <p:txBody>
          <a:bodyPr/>
          <a:lstStyle/>
          <a:p>
            <a:r>
              <a:rPr lang="en-US" dirty="0"/>
              <a:t>Coding Club President</a:t>
            </a:r>
          </a:p>
          <a:p>
            <a:r>
              <a:rPr lang="en-US" dirty="0"/>
              <a:t>Coding Club Vice President</a:t>
            </a:r>
          </a:p>
          <a:p>
            <a:r>
              <a:rPr lang="en-US" dirty="0"/>
              <a:t>Member of SRC or Coding Club</a:t>
            </a:r>
          </a:p>
          <a:p>
            <a:r>
              <a:rPr lang="en-US" dirty="0"/>
              <a:t>IT Lecturer</a:t>
            </a:r>
            <a:endParaRPr lang="en-ZA" dirty="0"/>
          </a:p>
        </p:txBody>
      </p:sp>
    </p:spTree>
    <p:extLst>
      <p:ext uri="{BB962C8B-B14F-4D97-AF65-F5344CB8AC3E}">
        <p14:creationId xmlns:p14="http://schemas.microsoft.com/office/powerpoint/2010/main" val="247041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F053-7320-DAA3-F239-2F0928F3014E}"/>
              </a:ext>
            </a:extLst>
          </p:cNvPr>
          <p:cNvSpPr>
            <a:spLocks noGrp="1"/>
          </p:cNvSpPr>
          <p:nvPr>
            <p:ph type="title"/>
          </p:nvPr>
        </p:nvSpPr>
        <p:spPr/>
        <p:txBody>
          <a:bodyPr/>
          <a:lstStyle/>
          <a:p>
            <a:r>
              <a:rPr lang="en-US" dirty="0"/>
              <a:t>Hackathon challenge</a:t>
            </a:r>
            <a:endParaRPr lang="en-ZA" dirty="0"/>
          </a:p>
        </p:txBody>
      </p:sp>
      <p:sp>
        <p:nvSpPr>
          <p:cNvPr id="3" name="Content Placeholder 2">
            <a:extLst>
              <a:ext uri="{FF2B5EF4-FFF2-40B4-BE49-F238E27FC236}">
                <a16:creationId xmlns:a16="http://schemas.microsoft.com/office/drawing/2014/main" id="{10001E49-4BE5-27B2-B80F-C2DD246A1446}"/>
              </a:ext>
            </a:extLst>
          </p:cNvPr>
          <p:cNvSpPr>
            <a:spLocks noGrp="1"/>
          </p:cNvSpPr>
          <p:nvPr>
            <p:ph idx="1"/>
          </p:nvPr>
        </p:nvSpPr>
        <p:spPr/>
        <p:txBody>
          <a:bodyPr/>
          <a:lstStyle/>
          <a:p>
            <a:r>
              <a:rPr lang="en-US" dirty="0"/>
              <a:t>Each team builds : A playable UNO game (valid rules, draw cards, wild cards, skip, reverse, etc.)</a:t>
            </a:r>
          </a:p>
          <a:p>
            <a:r>
              <a:rPr lang="en-US" dirty="0"/>
              <a:t>One or more autonomous bots to play the game</a:t>
            </a:r>
          </a:p>
          <a:p>
            <a:r>
              <a:rPr lang="en-US" dirty="0"/>
              <a:t>Final tournament: Bots play against each other on a projector, winners move forward</a:t>
            </a:r>
          </a:p>
          <a:p>
            <a:r>
              <a:rPr lang="en-US" dirty="0"/>
              <a:t>No human interaction during the matches</a:t>
            </a:r>
            <a:endParaRPr lang="en-ZA" dirty="0"/>
          </a:p>
        </p:txBody>
      </p:sp>
    </p:spTree>
    <p:extLst>
      <p:ext uri="{BB962C8B-B14F-4D97-AF65-F5344CB8AC3E}">
        <p14:creationId xmlns:p14="http://schemas.microsoft.com/office/powerpoint/2010/main" val="3153917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67A6-E1FA-C13D-79F8-13003D6130C6}"/>
              </a:ext>
            </a:extLst>
          </p:cNvPr>
          <p:cNvSpPr>
            <a:spLocks noGrp="1"/>
          </p:cNvSpPr>
          <p:nvPr>
            <p:ph type="title"/>
          </p:nvPr>
        </p:nvSpPr>
        <p:spPr/>
        <p:txBody>
          <a:bodyPr/>
          <a:lstStyle/>
          <a:p>
            <a:r>
              <a:rPr lang="en-US" dirty="0"/>
              <a:t>Judging criteria</a:t>
            </a:r>
            <a:endParaRPr lang="en-ZA" dirty="0"/>
          </a:p>
        </p:txBody>
      </p:sp>
      <p:sp>
        <p:nvSpPr>
          <p:cNvPr id="3" name="Content Placeholder 2">
            <a:extLst>
              <a:ext uri="{FF2B5EF4-FFF2-40B4-BE49-F238E27FC236}">
                <a16:creationId xmlns:a16="http://schemas.microsoft.com/office/drawing/2014/main" id="{242E6321-AB38-94F8-5F20-90DC1BA8FB67}"/>
              </a:ext>
            </a:extLst>
          </p:cNvPr>
          <p:cNvSpPr>
            <a:spLocks noGrp="1"/>
          </p:cNvSpPr>
          <p:nvPr>
            <p:ph idx="1"/>
          </p:nvPr>
        </p:nvSpPr>
        <p:spPr/>
        <p:txBody>
          <a:bodyPr/>
          <a:lstStyle/>
          <a:p>
            <a:r>
              <a:rPr lang="en-ZA" dirty="0"/>
              <a:t>Bot Intelligence &amp; Strategy	</a:t>
            </a:r>
          </a:p>
          <a:p>
            <a:r>
              <a:rPr lang="en-ZA" dirty="0"/>
              <a:t>Game Functionality &amp; Logic</a:t>
            </a:r>
          </a:p>
          <a:p>
            <a:r>
              <a:rPr lang="en-ZA" dirty="0"/>
              <a:t>User Interface / Visuals</a:t>
            </a:r>
          </a:p>
          <a:p>
            <a:r>
              <a:rPr lang="en-ZA" dirty="0"/>
              <a:t>Creativity (Rule twists, theme, etc.)	</a:t>
            </a:r>
          </a:p>
          <a:p>
            <a:r>
              <a:rPr lang="en-ZA" dirty="0"/>
              <a:t>Code Quality / Documentation</a:t>
            </a:r>
          </a:p>
        </p:txBody>
      </p:sp>
    </p:spTree>
    <p:extLst>
      <p:ext uri="{BB962C8B-B14F-4D97-AF65-F5344CB8AC3E}">
        <p14:creationId xmlns:p14="http://schemas.microsoft.com/office/powerpoint/2010/main" val="2111990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17AC-6904-BC94-9F01-83F29E3E6EDE}"/>
              </a:ext>
            </a:extLst>
          </p:cNvPr>
          <p:cNvSpPr>
            <a:spLocks noGrp="1"/>
          </p:cNvSpPr>
          <p:nvPr>
            <p:ph type="title"/>
          </p:nvPr>
        </p:nvSpPr>
        <p:spPr/>
        <p:txBody>
          <a:bodyPr/>
          <a:lstStyle/>
          <a:p>
            <a:r>
              <a:rPr lang="en-US" dirty="0"/>
              <a:t>Advertising </a:t>
            </a:r>
            <a:endParaRPr lang="en-ZA" dirty="0"/>
          </a:p>
        </p:txBody>
      </p:sp>
      <p:sp>
        <p:nvSpPr>
          <p:cNvPr id="3" name="Content Placeholder 2">
            <a:extLst>
              <a:ext uri="{FF2B5EF4-FFF2-40B4-BE49-F238E27FC236}">
                <a16:creationId xmlns:a16="http://schemas.microsoft.com/office/drawing/2014/main" id="{EC0E8975-D101-1FDE-D8C7-9BF638CE0072}"/>
              </a:ext>
            </a:extLst>
          </p:cNvPr>
          <p:cNvSpPr>
            <a:spLocks noGrp="1"/>
          </p:cNvSpPr>
          <p:nvPr>
            <p:ph idx="1"/>
          </p:nvPr>
        </p:nvSpPr>
        <p:spPr/>
        <p:txBody>
          <a:bodyPr/>
          <a:lstStyle/>
          <a:p>
            <a:r>
              <a:rPr lang="en-ZA" dirty="0"/>
              <a:t>Posters around campus with : Catchy visual theme (cards, AI vs AI, coding imagery)</a:t>
            </a:r>
          </a:p>
          <a:p>
            <a:r>
              <a:rPr lang="en-ZA" dirty="0"/>
              <a:t>QR Code linking to RSVP/Interest form Link that directs you  to full registration form  and rules</a:t>
            </a:r>
          </a:p>
          <a:p>
            <a:r>
              <a:rPr lang="en-ZA" dirty="0"/>
              <a:t>Online promotion via : Campus </a:t>
            </a:r>
            <a:r>
              <a:rPr lang="en-ZA" dirty="0" err="1"/>
              <a:t>Vossie</a:t>
            </a:r>
            <a:r>
              <a:rPr lang="en-ZA" dirty="0"/>
              <a:t> Group chats</a:t>
            </a:r>
          </a:p>
        </p:txBody>
      </p:sp>
    </p:spTree>
    <p:extLst>
      <p:ext uri="{BB962C8B-B14F-4D97-AF65-F5344CB8AC3E}">
        <p14:creationId xmlns:p14="http://schemas.microsoft.com/office/powerpoint/2010/main" val="1499775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4AB0D-B0FE-F1A2-7D6E-FE55E427F328}"/>
              </a:ext>
            </a:extLst>
          </p:cNvPr>
          <p:cNvSpPr>
            <a:spLocks noGrp="1"/>
          </p:cNvSpPr>
          <p:nvPr>
            <p:ph type="title"/>
          </p:nvPr>
        </p:nvSpPr>
        <p:spPr/>
        <p:txBody>
          <a:bodyPr/>
          <a:lstStyle/>
          <a:p>
            <a:r>
              <a:rPr lang="en-US" dirty="0"/>
              <a:t>Budget use</a:t>
            </a:r>
            <a:endParaRPr lang="en-ZA" dirty="0"/>
          </a:p>
        </p:txBody>
      </p:sp>
      <p:sp>
        <p:nvSpPr>
          <p:cNvPr id="3" name="Content Placeholder 2">
            <a:extLst>
              <a:ext uri="{FF2B5EF4-FFF2-40B4-BE49-F238E27FC236}">
                <a16:creationId xmlns:a16="http://schemas.microsoft.com/office/drawing/2014/main" id="{AA4103C1-18E1-9C78-3BCB-48EC815175FD}"/>
              </a:ext>
            </a:extLst>
          </p:cNvPr>
          <p:cNvSpPr>
            <a:spLocks noGrp="1"/>
          </p:cNvSpPr>
          <p:nvPr>
            <p:ph idx="1"/>
          </p:nvPr>
        </p:nvSpPr>
        <p:spPr/>
        <p:txBody>
          <a:bodyPr/>
          <a:lstStyle/>
          <a:p>
            <a:r>
              <a:rPr lang="en-US" dirty="0"/>
              <a:t>Purchasing the domain for the coding club website (yearly fee)</a:t>
            </a:r>
          </a:p>
          <a:p>
            <a:r>
              <a:rPr lang="en-US" dirty="0"/>
              <a:t>Awards ( Certificates and Medals)</a:t>
            </a:r>
          </a:p>
          <a:p>
            <a:r>
              <a:rPr lang="en-US" dirty="0"/>
              <a:t>Printing costs</a:t>
            </a:r>
          </a:p>
          <a:p>
            <a:pPr marL="0" indent="0">
              <a:buNone/>
            </a:pPr>
            <a:endParaRPr lang="en-ZA" dirty="0"/>
          </a:p>
        </p:txBody>
      </p:sp>
    </p:spTree>
    <p:extLst>
      <p:ext uri="{BB962C8B-B14F-4D97-AF65-F5344CB8AC3E}">
        <p14:creationId xmlns:p14="http://schemas.microsoft.com/office/powerpoint/2010/main" val="3649952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3825-414B-52D6-7C6D-0F59FBE1DA02}"/>
              </a:ext>
            </a:extLst>
          </p:cNvPr>
          <p:cNvSpPr>
            <a:spLocks noGrp="1"/>
          </p:cNvSpPr>
          <p:nvPr>
            <p:ph type="title"/>
          </p:nvPr>
        </p:nvSpPr>
        <p:spPr/>
        <p:txBody>
          <a:bodyPr/>
          <a:lstStyle/>
          <a:p>
            <a:r>
              <a:rPr lang="en-ZA" dirty="0"/>
              <a:t>Awards &amp; Recognition</a:t>
            </a:r>
          </a:p>
        </p:txBody>
      </p:sp>
      <p:sp>
        <p:nvSpPr>
          <p:cNvPr id="3" name="Content Placeholder 2">
            <a:extLst>
              <a:ext uri="{FF2B5EF4-FFF2-40B4-BE49-F238E27FC236}">
                <a16:creationId xmlns:a16="http://schemas.microsoft.com/office/drawing/2014/main" id="{C14A0BF5-A9D0-C2C7-38BF-FFF976B3AB85}"/>
              </a:ext>
            </a:extLst>
          </p:cNvPr>
          <p:cNvSpPr>
            <a:spLocks noGrp="1"/>
          </p:cNvSpPr>
          <p:nvPr>
            <p:ph idx="1"/>
          </p:nvPr>
        </p:nvSpPr>
        <p:spPr/>
        <p:txBody>
          <a:bodyPr/>
          <a:lstStyle/>
          <a:p>
            <a:r>
              <a:rPr lang="en-US" dirty="0"/>
              <a:t>We will recognize the top 3 teams based on their overall performance, judged by our panel using the set criteria (bot logic, creativity, design, etc.).</a:t>
            </a:r>
          </a:p>
          <a:p>
            <a:r>
              <a:rPr lang="en-ZA" dirty="0"/>
              <a:t>Award structure:</a:t>
            </a:r>
          </a:p>
          <a:p>
            <a:pPr marL="0" indent="0">
              <a:buNone/>
            </a:pPr>
            <a:r>
              <a:rPr lang="en-ZA" dirty="0"/>
              <a:t>	1</a:t>
            </a:r>
            <a:r>
              <a:rPr lang="en-ZA" baseline="30000" dirty="0"/>
              <a:t>st</a:t>
            </a:r>
            <a:r>
              <a:rPr lang="en-ZA" dirty="0"/>
              <a:t> place : Gold medal + certificate</a:t>
            </a:r>
          </a:p>
          <a:p>
            <a:pPr marL="0" indent="0">
              <a:buNone/>
            </a:pPr>
            <a:r>
              <a:rPr lang="en-ZA" dirty="0"/>
              <a:t>	2</a:t>
            </a:r>
            <a:r>
              <a:rPr lang="en-ZA" baseline="30000" dirty="0"/>
              <a:t>nd</a:t>
            </a:r>
            <a:r>
              <a:rPr lang="en-ZA" dirty="0"/>
              <a:t> place: Silver medal + certificate</a:t>
            </a:r>
          </a:p>
          <a:p>
            <a:pPr marL="0" indent="0">
              <a:buNone/>
            </a:pPr>
            <a:r>
              <a:rPr lang="en-ZA" dirty="0"/>
              <a:t>	3</a:t>
            </a:r>
            <a:r>
              <a:rPr lang="en-ZA" baseline="30000" dirty="0"/>
              <a:t>rd</a:t>
            </a:r>
            <a:r>
              <a:rPr lang="en-ZA" dirty="0"/>
              <a:t> place: Bronze medal + certificate</a:t>
            </a:r>
          </a:p>
          <a:p>
            <a:pPr marL="0" indent="0">
              <a:buNone/>
            </a:pPr>
            <a:r>
              <a:rPr lang="en-US" dirty="0"/>
              <a:t>All other participants will receive participation certificates . Winning teams will also be announced on social platforms and during the closing ceremony.</a:t>
            </a:r>
            <a:endParaRPr lang="en-ZA" dirty="0"/>
          </a:p>
        </p:txBody>
      </p:sp>
    </p:spTree>
    <p:extLst>
      <p:ext uri="{BB962C8B-B14F-4D97-AF65-F5344CB8AC3E}">
        <p14:creationId xmlns:p14="http://schemas.microsoft.com/office/powerpoint/2010/main" val="130651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C1A998F8A540479DF39BB10A55908C" ma:contentTypeVersion="10" ma:contentTypeDescription="Create a new document." ma:contentTypeScope="" ma:versionID="b55fb9aee3eee681cf741c73ebcdbf97">
  <xsd:schema xmlns:xsd="http://www.w3.org/2001/XMLSchema" xmlns:xs="http://www.w3.org/2001/XMLSchema" xmlns:p="http://schemas.microsoft.com/office/2006/metadata/properties" xmlns:ns3="4950ece0-ce3e-4439-99d9-b5d47c022543" targetNamespace="http://schemas.microsoft.com/office/2006/metadata/properties" ma:root="true" ma:fieldsID="2722fd4c91e7259ba30192c0ee765aeb" ns3:_="">
    <xsd:import namespace="4950ece0-ce3e-4439-99d9-b5d47c022543"/>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MediaServiceSystemTags" minOccurs="0"/>
                <xsd:element ref="ns3:MediaServiceGenerationTime" minOccurs="0"/>
                <xsd:element ref="ns3:MediaServiceEventHashCode"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50ece0-ce3e-4439-99d9-b5d47c0225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950ece0-ce3e-4439-99d9-b5d47c022543" xsi:nil="true"/>
  </documentManagement>
</p:properties>
</file>

<file path=customXml/itemProps1.xml><?xml version="1.0" encoding="utf-8"?>
<ds:datastoreItem xmlns:ds="http://schemas.openxmlformats.org/officeDocument/2006/customXml" ds:itemID="{07C32A1E-EFF4-436E-AC8B-D0CDB7C939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50ece0-ce3e-4439-99d9-b5d47c0225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265FA6-196C-4ED2-BD01-0B0D0D970664}">
  <ds:schemaRefs>
    <ds:schemaRef ds:uri="http://schemas.microsoft.com/sharepoint/v3/contenttype/forms"/>
  </ds:schemaRefs>
</ds:datastoreItem>
</file>

<file path=customXml/itemProps3.xml><?xml version="1.0" encoding="utf-8"?>
<ds:datastoreItem xmlns:ds="http://schemas.openxmlformats.org/officeDocument/2006/customXml" ds:itemID="{DFDF03F0-87F5-41E0-B7EF-0DF1150D93F0}">
  <ds:schemaRefs>
    <ds:schemaRef ds:uri="http://purl.org/dc/terms/"/>
    <ds:schemaRef ds:uri="4950ece0-ce3e-4439-99d9-b5d47c022543"/>
    <ds:schemaRef ds:uri="http://purl.org/dc/elements/1.1/"/>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27</TotalTime>
  <Words>433</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Hack the deck</vt:lpstr>
      <vt:lpstr>overview</vt:lpstr>
      <vt:lpstr>Event details </vt:lpstr>
      <vt:lpstr>Judging panel</vt:lpstr>
      <vt:lpstr>Hackathon challenge</vt:lpstr>
      <vt:lpstr>Judging criteria</vt:lpstr>
      <vt:lpstr>Advertising </vt:lpstr>
      <vt:lpstr>Budget use</vt:lpstr>
      <vt:lpstr>Awards &amp; Recognition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Thando Aminata More</dc:creator>
  <cp:lastModifiedBy>Aminata Ndiaye</cp:lastModifiedBy>
  <cp:revision>1</cp:revision>
  <dcterms:created xsi:type="dcterms:W3CDTF">2025-05-21T09:18:59Z</dcterms:created>
  <dcterms:modified xsi:type="dcterms:W3CDTF">2025-05-21T09:46:40Z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0x01010047C1A998F8A540479DF39BB10A55908C</vt:lpwstr>
  </property>
</Properties>
</file>