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5" r:id="rId8"/>
    <p:sldId id="266" r:id="rId9"/>
    <p:sldId id="267" r:id="rId10"/>
    <p:sldId id="268" r:id="rId11"/>
    <p:sldId id="275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84" r:id="rId23"/>
    <p:sldId id="285" r:id="rId24"/>
    <p:sldId id="286" r:id="rId25"/>
    <p:sldId id="282" r:id="rId26"/>
    <p:sldId id="283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6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14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1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9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5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F312-B7C3-434C-B198-8D03D85994AE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BCC9-9E0D-4935-B3A9-61F0C84E7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liCbRZPrZA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A</a:t>
            </a:r>
            <a:r>
              <a:rPr lang="pt-BR" sz="3600" b="1" dirty="0" smtClean="0"/>
              <a:t>lgoritmos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45066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 no </a:t>
            </a:r>
            <a:r>
              <a:rPr lang="pt-BR" b="1" dirty="0" err="1" smtClean="0"/>
              <a:t>Rapidminer</a:t>
            </a:r>
            <a:r>
              <a:rPr lang="pt-BR" b="1" dirty="0" smtClean="0"/>
              <a:t>: </a:t>
            </a:r>
            <a:r>
              <a:rPr lang="pt-BR" dirty="0" smtClean="0"/>
              <a:t>bank.csv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6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 no </a:t>
            </a:r>
            <a:r>
              <a:rPr lang="pt-BR" b="1" dirty="0" err="1" smtClean="0"/>
              <a:t>Rapidminer</a:t>
            </a:r>
            <a:r>
              <a:rPr lang="pt-BR" b="1" dirty="0" smtClean="0"/>
              <a:t>: </a:t>
            </a:r>
            <a:r>
              <a:rPr lang="pt-BR" dirty="0" smtClean="0"/>
              <a:t>bank.csv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12873" y="2053883"/>
            <a:ext cx="8953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Qual atributo escolher?</a:t>
            </a:r>
          </a:p>
          <a:p>
            <a:r>
              <a:rPr lang="pt-BR" sz="3200" dirty="0" smtClean="0"/>
              <a:t>https://www.youtube.com/watch?v=AmCV4g7_-QM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9747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268" y="576141"/>
            <a:ext cx="10515600" cy="3827047"/>
          </a:xfrm>
        </p:spPr>
        <p:txBody>
          <a:bodyPr>
            <a:normAutofit/>
          </a:bodyPr>
          <a:lstStyle/>
          <a:p>
            <a:r>
              <a:rPr lang="pt-BR" b="1" dirty="0" smtClean="0"/>
              <a:t>Prática no </a:t>
            </a:r>
            <a:r>
              <a:rPr lang="pt-BR" b="1" dirty="0" err="1" smtClean="0"/>
              <a:t>Rapidminer</a:t>
            </a:r>
            <a:r>
              <a:rPr lang="pt-BR" b="1" dirty="0" smtClean="0"/>
              <a:t>: </a:t>
            </a:r>
            <a:br>
              <a:rPr lang="pt-BR" b="1" dirty="0" smtClean="0"/>
            </a:br>
            <a:r>
              <a:rPr lang="pt-BR" dirty="0" smtClean="0"/>
              <a:t>Atributos numéricos e contínuos?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Vamos testar?</a:t>
            </a:r>
            <a:br>
              <a:rPr lang="pt-BR" dirty="0" smtClean="0"/>
            </a:br>
            <a:r>
              <a:rPr lang="pt-BR" dirty="0" smtClean="0"/>
              <a:t>https://www.librec.net/datagen.html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97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034" y="393261"/>
            <a:ext cx="10515600" cy="858764"/>
          </a:xfrm>
        </p:spPr>
        <p:txBody>
          <a:bodyPr>
            <a:normAutofit/>
          </a:bodyPr>
          <a:lstStyle/>
          <a:p>
            <a:r>
              <a:rPr lang="pt-BR" dirty="0" smtClean="0"/>
              <a:t>Exercício: responda as “?” </a:t>
            </a:r>
            <a:r>
              <a:rPr lang="pt-BR" dirty="0"/>
              <a:t>e</a:t>
            </a:r>
            <a:r>
              <a:rPr lang="pt-BR" dirty="0" smtClean="0"/>
              <a:t> desenha a árvore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5" y="1950353"/>
            <a:ext cx="4488987" cy="453153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422856" y="6097168"/>
            <a:ext cx="4459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 smtClean="0">
                <a:solidFill>
                  <a:srgbClr val="0000FF"/>
                </a:solidFill>
              </a:rPr>
              <a:t>?</a:t>
            </a:r>
            <a:endParaRPr lang="pt-BR" sz="4400" b="1" dirty="0">
              <a:solidFill>
                <a:srgbClr val="0000FF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1225" y="1776042"/>
            <a:ext cx="4459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 smtClean="0">
                <a:solidFill>
                  <a:srgbClr val="0000FF"/>
                </a:solidFill>
              </a:rPr>
              <a:t>?</a:t>
            </a:r>
            <a:endParaRPr lang="pt-BR" sz="4400" b="1" dirty="0">
              <a:solidFill>
                <a:srgbClr val="0000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715998" y="6254464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00FF"/>
                </a:solidFill>
              </a:rPr>
              <a:t>?</a:t>
            </a:r>
            <a:endParaRPr lang="pt-BR" sz="3600" b="1" dirty="0">
              <a:solidFill>
                <a:srgbClr val="0000FF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42650" y="3663664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00FF"/>
                </a:solidFill>
              </a:rPr>
              <a:t>?</a:t>
            </a:r>
            <a:endParaRPr lang="pt-BR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0"/>
          <a:stretch/>
        </p:blipFill>
        <p:spPr>
          <a:xfrm>
            <a:off x="488070" y="418953"/>
            <a:ext cx="11210074" cy="46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7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9"/>
          <a:stretch/>
        </p:blipFill>
        <p:spPr>
          <a:xfrm>
            <a:off x="583053" y="150523"/>
            <a:ext cx="8154763" cy="2747422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053" y="3238036"/>
            <a:ext cx="7561043" cy="2931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27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Naïve</a:t>
            </a:r>
            <a:r>
              <a:rPr lang="pt-BR" dirty="0" smtClean="0"/>
              <a:t> </a:t>
            </a:r>
            <a:r>
              <a:rPr lang="pt-BR" dirty="0" err="1" smtClean="0"/>
              <a:t>bayes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27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10574"/>
          <a:stretch/>
        </p:blipFill>
        <p:spPr>
          <a:xfrm>
            <a:off x="136280" y="163536"/>
            <a:ext cx="6071261" cy="58293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t="90109" r="17996" b="1686"/>
          <a:stretch/>
        </p:blipFill>
        <p:spPr>
          <a:xfrm>
            <a:off x="5750819" y="2812652"/>
            <a:ext cx="4978670" cy="53486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b="92977"/>
          <a:stretch/>
        </p:blipFill>
        <p:spPr>
          <a:xfrm>
            <a:off x="5721494" y="2538037"/>
            <a:ext cx="6071261" cy="4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neurais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4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7421077" y="834645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421077" y="1931225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421077" y="3027805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421077" y="4124384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539726" y="1931225"/>
            <a:ext cx="420414" cy="420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539726" y="2644177"/>
            <a:ext cx="420414" cy="420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539726" y="3357129"/>
            <a:ext cx="420414" cy="420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9207835" y="2001294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9207835" y="3097874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8" y="1712177"/>
            <a:ext cx="3893155" cy="22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7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12" y="592113"/>
            <a:ext cx="8806861" cy="51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49" y="434925"/>
            <a:ext cx="9262110" cy="59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/>
          <p:cNvSpPr/>
          <p:nvPr/>
        </p:nvSpPr>
        <p:spPr>
          <a:xfrm>
            <a:off x="4330262" y="2764221"/>
            <a:ext cx="1051035" cy="2606565"/>
          </a:xfrm>
          <a:prstGeom prst="rect">
            <a:avLst/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3084"/>
            <a:ext cx="10515600" cy="1325563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back-propagation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2719551" y="1990783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19551" y="3087363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719551" y="4183943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719551" y="5280522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38200" y="3087363"/>
            <a:ext cx="420414" cy="420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38200" y="3800315"/>
            <a:ext cx="420414" cy="420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38200" y="4513267"/>
            <a:ext cx="420414" cy="420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506309" y="3157432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506309" y="4254012"/>
            <a:ext cx="651642" cy="6516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8" idx="3"/>
            <a:endCxn id="4" idx="3"/>
          </p:cNvCxnSpPr>
          <p:nvPr/>
        </p:nvCxnSpPr>
        <p:spPr>
          <a:xfrm flipV="1">
            <a:off x="1258614" y="2546994"/>
            <a:ext cx="1556368" cy="7505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3"/>
            <a:endCxn id="5" idx="2"/>
          </p:cNvCxnSpPr>
          <p:nvPr/>
        </p:nvCxnSpPr>
        <p:spPr>
          <a:xfrm>
            <a:off x="1258614" y="3297570"/>
            <a:ext cx="1460937" cy="1156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3"/>
            <a:endCxn id="6" idx="2"/>
          </p:cNvCxnSpPr>
          <p:nvPr/>
        </p:nvCxnSpPr>
        <p:spPr>
          <a:xfrm>
            <a:off x="1258614" y="3297570"/>
            <a:ext cx="1460937" cy="12121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8" idx="3"/>
            <a:endCxn id="7" idx="2"/>
          </p:cNvCxnSpPr>
          <p:nvPr/>
        </p:nvCxnSpPr>
        <p:spPr>
          <a:xfrm>
            <a:off x="1258614" y="3297570"/>
            <a:ext cx="1460937" cy="23087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4" idx="3"/>
          </p:cNvCxnSpPr>
          <p:nvPr/>
        </p:nvCxnSpPr>
        <p:spPr>
          <a:xfrm flipV="1">
            <a:off x="1271333" y="2546994"/>
            <a:ext cx="1543649" cy="14984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5" idx="2"/>
          </p:cNvCxnSpPr>
          <p:nvPr/>
        </p:nvCxnSpPr>
        <p:spPr>
          <a:xfrm flipV="1">
            <a:off x="1271333" y="3413184"/>
            <a:ext cx="1448218" cy="6322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" idx="2"/>
          </p:cNvCxnSpPr>
          <p:nvPr/>
        </p:nvCxnSpPr>
        <p:spPr>
          <a:xfrm>
            <a:off x="1271333" y="4045468"/>
            <a:ext cx="1448218" cy="464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7" idx="2"/>
          </p:cNvCxnSpPr>
          <p:nvPr/>
        </p:nvCxnSpPr>
        <p:spPr>
          <a:xfrm>
            <a:off x="1271333" y="4045468"/>
            <a:ext cx="1448218" cy="1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4" idx="3"/>
          </p:cNvCxnSpPr>
          <p:nvPr/>
        </p:nvCxnSpPr>
        <p:spPr>
          <a:xfrm flipV="1">
            <a:off x="1271333" y="2546994"/>
            <a:ext cx="1543649" cy="217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endCxn id="5" idx="2"/>
          </p:cNvCxnSpPr>
          <p:nvPr/>
        </p:nvCxnSpPr>
        <p:spPr>
          <a:xfrm flipV="1">
            <a:off x="1271333" y="3413184"/>
            <a:ext cx="1448218" cy="13067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6" idx="2"/>
          </p:cNvCxnSpPr>
          <p:nvPr/>
        </p:nvCxnSpPr>
        <p:spPr>
          <a:xfrm flipV="1">
            <a:off x="1271333" y="4509764"/>
            <a:ext cx="1448218" cy="2102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7" idx="2"/>
          </p:cNvCxnSpPr>
          <p:nvPr/>
        </p:nvCxnSpPr>
        <p:spPr>
          <a:xfrm>
            <a:off x="1271333" y="4719971"/>
            <a:ext cx="1448218" cy="8863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4" idx="5"/>
            <a:endCxn id="11" idx="2"/>
          </p:cNvCxnSpPr>
          <p:nvPr/>
        </p:nvCxnSpPr>
        <p:spPr>
          <a:xfrm>
            <a:off x="3275762" y="2546994"/>
            <a:ext cx="1230547" cy="9362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4" idx="5"/>
            <a:endCxn id="12" idx="2"/>
          </p:cNvCxnSpPr>
          <p:nvPr/>
        </p:nvCxnSpPr>
        <p:spPr>
          <a:xfrm>
            <a:off x="3275762" y="2546994"/>
            <a:ext cx="1230547" cy="20328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endCxn id="11" idx="2"/>
          </p:cNvCxnSpPr>
          <p:nvPr/>
        </p:nvCxnSpPr>
        <p:spPr>
          <a:xfrm>
            <a:off x="3371193" y="3413184"/>
            <a:ext cx="1135116" cy="70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endCxn id="12" idx="2"/>
          </p:cNvCxnSpPr>
          <p:nvPr/>
        </p:nvCxnSpPr>
        <p:spPr>
          <a:xfrm>
            <a:off x="3371193" y="3413184"/>
            <a:ext cx="1135116" cy="11666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11" idx="2"/>
          </p:cNvCxnSpPr>
          <p:nvPr/>
        </p:nvCxnSpPr>
        <p:spPr>
          <a:xfrm flipV="1">
            <a:off x="3371193" y="3483253"/>
            <a:ext cx="1135116" cy="10265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endCxn id="12" idx="2"/>
          </p:cNvCxnSpPr>
          <p:nvPr/>
        </p:nvCxnSpPr>
        <p:spPr>
          <a:xfrm>
            <a:off x="3371193" y="4509764"/>
            <a:ext cx="1135116" cy="70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endCxn id="11" idx="2"/>
          </p:cNvCxnSpPr>
          <p:nvPr/>
        </p:nvCxnSpPr>
        <p:spPr>
          <a:xfrm flipV="1">
            <a:off x="3371193" y="3483253"/>
            <a:ext cx="1135116" cy="21230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12" idx="2"/>
          </p:cNvCxnSpPr>
          <p:nvPr/>
        </p:nvCxnSpPr>
        <p:spPr>
          <a:xfrm flipV="1">
            <a:off x="3371193" y="4579833"/>
            <a:ext cx="1135116" cy="10265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Agrupar 68"/>
          <p:cNvGrpSpPr/>
          <p:nvPr/>
        </p:nvGrpSpPr>
        <p:grpSpPr>
          <a:xfrm>
            <a:off x="6172693" y="3366713"/>
            <a:ext cx="5809099" cy="3413128"/>
            <a:chOff x="6204224" y="2360013"/>
            <a:chExt cx="5809099" cy="3413128"/>
          </a:xfrm>
        </p:grpSpPr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224" y="2360013"/>
              <a:ext cx="5809099" cy="3413128"/>
            </a:xfrm>
            <a:prstGeom prst="rect">
              <a:avLst/>
            </a:prstGeom>
          </p:spPr>
        </p:pic>
        <p:sp>
          <p:nvSpPr>
            <p:cNvPr id="67" name="Retângulo 66"/>
            <p:cNvSpPr/>
            <p:nvPr/>
          </p:nvSpPr>
          <p:spPr>
            <a:xfrm>
              <a:off x="7672552" y="2376219"/>
              <a:ext cx="1576552" cy="65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Mínimo local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8991601" y="3126762"/>
              <a:ext cx="1576552" cy="65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Mínimo global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4202237" y="2156205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Erro = Saída - Esperado</a:t>
            </a:r>
            <a:endParaRPr lang="pt-B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79" y="863655"/>
            <a:ext cx="7696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0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Prática no </a:t>
            </a:r>
            <a:r>
              <a:rPr lang="pt-BR" b="1" dirty="0" err="1"/>
              <a:t>Rapidminer</a:t>
            </a:r>
            <a:r>
              <a:rPr lang="pt-BR" b="1" dirty="0"/>
              <a:t>: </a:t>
            </a:r>
            <a:r>
              <a:rPr lang="pt-BR" dirty="0"/>
              <a:t>Raclog.csv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Parâmetros?</a:t>
            </a:r>
          </a:p>
          <a:p>
            <a:pPr lvl="1"/>
            <a:r>
              <a:rPr lang="pt-BR" b="1" dirty="0" smtClean="0"/>
              <a:t>#camadas </a:t>
            </a:r>
            <a:r>
              <a:rPr lang="pt-BR" dirty="0" smtClean="0"/>
              <a:t>e </a:t>
            </a:r>
            <a:r>
              <a:rPr lang="pt-BR" b="1" dirty="0" smtClean="0"/>
              <a:t>#neurônios</a:t>
            </a:r>
          </a:p>
          <a:p>
            <a:pPr lvl="1"/>
            <a:r>
              <a:rPr lang="pt-BR" b="1" dirty="0" smtClean="0"/>
              <a:t>taxa </a:t>
            </a:r>
            <a:r>
              <a:rPr lang="pt-BR" b="1" dirty="0"/>
              <a:t>de </a:t>
            </a:r>
            <a:r>
              <a:rPr lang="pt-BR" b="1" dirty="0" smtClean="0"/>
              <a:t>aprendizado</a:t>
            </a:r>
          </a:p>
          <a:p>
            <a:pPr lvl="2"/>
            <a:r>
              <a:rPr lang="pt-BR" dirty="0" smtClean="0"/>
              <a:t>Alta ou baixa? 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b="1" dirty="0" smtClean="0">
                <a:sym typeface="Wingdings" panose="05000000000000000000" pitchFamily="2" charset="2"/>
              </a:rPr>
              <a:t>momentum</a:t>
            </a:r>
            <a:endParaRPr lang="pt-BR" b="1" dirty="0"/>
          </a:p>
          <a:p>
            <a:pPr lvl="1"/>
            <a:r>
              <a:rPr lang="pt-BR" b="1" dirty="0" smtClean="0"/>
              <a:t>#ciclos</a:t>
            </a:r>
            <a:endParaRPr lang="pt-BR" b="1" dirty="0"/>
          </a:p>
          <a:p>
            <a:pPr lvl="1"/>
            <a:r>
              <a:rPr lang="pt-BR" b="1" dirty="0" err="1"/>
              <a:t>early</a:t>
            </a:r>
            <a:r>
              <a:rPr lang="pt-BR" b="1" dirty="0"/>
              <a:t> stop</a:t>
            </a:r>
          </a:p>
          <a:p>
            <a:pPr lvl="2"/>
            <a:r>
              <a:rPr lang="pt-BR" dirty="0"/>
              <a:t>taxa de erro treinamento</a:t>
            </a:r>
          </a:p>
          <a:p>
            <a:pPr lvl="2"/>
            <a:r>
              <a:rPr lang="pt-BR" dirty="0"/>
              <a:t>taxa de erro </a:t>
            </a:r>
            <a:r>
              <a:rPr lang="pt-BR" dirty="0" smtClean="0"/>
              <a:t>validação</a:t>
            </a:r>
          </a:p>
          <a:p>
            <a:pPr lvl="2"/>
            <a:r>
              <a:rPr lang="pt-BR" dirty="0" err="1" smtClean="0"/>
              <a:t>overfitting</a:t>
            </a:r>
            <a:endParaRPr lang="pt-BR" dirty="0"/>
          </a:p>
        </p:txBody>
      </p:sp>
      <p:grpSp>
        <p:nvGrpSpPr>
          <p:cNvPr id="7" name="Agrupar 6"/>
          <p:cNvGrpSpPr/>
          <p:nvPr/>
        </p:nvGrpSpPr>
        <p:grpSpPr>
          <a:xfrm>
            <a:off x="5223640" y="3895045"/>
            <a:ext cx="2846992" cy="2579100"/>
            <a:chOff x="6096000" y="2612783"/>
            <a:chExt cx="2846992" cy="25791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64166" y="2932386"/>
              <a:ext cx="2643021" cy="1933904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6096000" y="2612783"/>
              <a:ext cx="578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erro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8245365" y="482255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ciclos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95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SVM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89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3857297" y="967591"/>
            <a:ext cx="4595042" cy="4623913"/>
            <a:chOff x="3857297" y="967591"/>
            <a:chExt cx="4595042" cy="4623913"/>
          </a:xfrm>
        </p:grpSpPr>
        <p:cxnSp>
          <p:nvCxnSpPr>
            <p:cNvPr id="5" name="Conector de Seta Reta 4"/>
            <p:cNvCxnSpPr/>
            <p:nvPr/>
          </p:nvCxnSpPr>
          <p:spPr>
            <a:xfrm flipH="1" flipV="1">
              <a:off x="3857297" y="967591"/>
              <a:ext cx="10511" cy="46239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3867808" y="5591503"/>
              <a:ext cx="45845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ipse 10"/>
          <p:cNvSpPr/>
          <p:nvPr/>
        </p:nvSpPr>
        <p:spPr>
          <a:xfrm>
            <a:off x="6201103" y="1114096"/>
            <a:ext cx="315310" cy="31531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516413" y="1855075"/>
            <a:ext cx="315310" cy="31531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606016" y="1855075"/>
            <a:ext cx="315310" cy="31531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099738" y="3037490"/>
            <a:ext cx="315310" cy="31531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606016" y="2601310"/>
            <a:ext cx="315310" cy="31531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30868" y="4218205"/>
            <a:ext cx="304497" cy="33277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432414" y="3269036"/>
            <a:ext cx="304497" cy="33277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616829" y="4358316"/>
            <a:ext cx="304497" cy="33277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744775" y="4524703"/>
            <a:ext cx="304497" cy="33277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882357" y="5116840"/>
            <a:ext cx="304497" cy="33277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982173" y="1216278"/>
            <a:ext cx="3614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Qual a melhor fronteira de separação?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3133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13" y="967591"/>
            <a:ext cx="5062026" cy="499453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586952" y="705981"/>
            <a:ext cx="245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Características?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88430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Fronteira não linear?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8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Fronteira não linear?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71752" y="1690688"/>
            <a:ext cx="1004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Mapeamento entre espaços: original para outro de maior dimensão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23" y="2342439"/>
            <a:ext cx="7535829" cy="3490801"/>
          </a:xfrm>
          <a:prstGeom prst="rect">
            <a:avLst/>
          </a:prstGeom>
        </p:spPr>
      </p:pic>
      <p:sp>
        <p:nvSpPr>
          <p:cNvPr id="5" name="Retângulo 4">
            <a:hlinkClick r:id="rId3"/>
          </p:cNvPr>
          <p:cNvSpPr/>
          <p:nvPr/>
        </p:nvSpPr>
        <p:spPr>
          <a:xfrm>
            <a:off x="2152623" y="6124169"/>
            <a:ext cx="6328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</a:rPr>
              <a:t>https://www.youtube.com/watch?v=3liCbRZPrZA</a:t>
            </a:r>
          </a:p>
        </p:txBody>
      </p:sp>
    </p:spTree>
    <p:extLst>
      <p:ext uri="{BB962C8B-B14F-4D97-AF65-F5344CB8AC3E}">
        <p14:creationId xmlns:p14="http://schemas.microsoft.com/office/powerpoint/2010/main" val="16034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10574"/>
          <a:stretch/>
        </p:blipFill>
        <p:spPr>
          <a:xfrm>
            <a:off x="136280" y="163536"/>
            <a:ext cx="6071261" cy="58293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t="90109" r="17996" b="1686"/>
          <a:stretch/>
        </p:blipFill>
        <p:spPr>
          <a:xfrm>
            <a:off x="5750819" y="2812652"/>
            <a:ext cx="4978670" cy="53486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b="92977"/>
          <a:stretch/>
        </p:blipFill>
        <p:spPr>
          <a:xfrm>
            <a:off x="5721494" y="2538037"/>
            <a:ext cx="6071261" cy="4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0" y="163536"/>
            <a:ext cx="6071261" cy="651861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160456" y="144192"/>
            <a:ext cx="4262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 de treinamento: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9 </a:t>
            </a:r>
            <a:r>
              <a:rPr lang="pt-BR" sz="32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smtClean="0"/>
              <a:t>/ </a:t>
            </a:r>
            <a:r>
              <a:rPr lang="pt-BR" sz="3200" b="1" dirty="0" smtClean="0">
                <a:solidFill>
                  <a:srgbClr val="C00000"/>
                </a:solidFill>
              </a:rPr>
              <a:t>5 no</a:t>
            </a:r>
            <a:endParaRPr lang="pt-BR" sz="32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56037" y="1701682"/>
            <a:ext cx="47667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Árvore de decisão:</a:t>
            </a:r>
          </a:p>
          <a:p>
            <a:r>
              <a:rPr lang="pt-B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Dividir em subconjuntos</a:t>
            </a:r>
          </a:p>
          <a:p>
            <a:r>
              <a:rPr lang="pt-B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Subconjuntos puros?</a:t>
            </a:r>
          </a:p>
          <a:p>
            <a:r>
              <a:rPr lang="pt-B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pt-BR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(Todos </a:t>
            </a:r>
            <a:r>
              <a:rPr lang="pt-BR" sz="2800" b="1" i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 todos </a:t>
            </a:r>
            <a:r>
              <a:rPr lang="pt-BR" sz="2800" b="1" i="1" dirty="0" smtClean="0">
                <a:solidFill>
                  <a:srgbClr val="C00000"/>
                </a:solidFill>
              </a:rPr>
              <a:t>no</a:t>
            </a:r>
            <a:r>
              <a:rPr lang="pt-BR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pt-B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- Se sim: fim</a:t>
            </a:r>
          </a:p>
          <a:p>
            <a:r>
              <a:rPr lang="pt-B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- Se não: repete </a:t>
            </a:r>
            <a:endParaRPr lang="pt-B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945488" y="746975"/>
            <a:ext cx="1725769" cy="7340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Educ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45488" y="127647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9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5 no</a:t>
            </a:r>
            <a:endParaRPr lang="pt-B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945488" y="746975"/>
            <a:ext cx="1725769" cy="7340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Educ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45488" y="127647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9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5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cxnSp>
        <p:nvCxnSpPr>
          <p:cNvPr id="5" name="Conector de seta reta 4"/>
          <p:cNvCxnSpPr>
            <a:stCxn id="2" idx="3"/>
          </p:cNvCxnSpPr>
          <p:nvPr/>
        </p:nvCxnSpPr>
        <p:spPr>
          <a:xfrm flipH="1">
            <a:off x="1983545" y="1373564"/>
            <a:ext cx="3214676" cy="2255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674005" y="3647174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2º</a:t>
            </a:r>
            <a:endParaRPr lang="pt-BR" sz="3600" b="1" dirty="0"/>
          </a:p>
        </p:txBody>
      </p:sp>
      <p:cxnSp>
        <p:nvCxnSpPr>
          <p:cNvPr id="10" name="Conector de seta reta 9"/>
          <p:cNvCxnSpPr>
            <a:stCxn id="2" idx="4"/>
          </p:cNvCxnSpPr>
          <p:nvPr/>
        </p:nvCxnSpPr>
        <p:spPr>
          <a:xfrm flipH="1">
            <a:off x="5808372" y="1481070"/>
            <a:ext cx="1" cy="4602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563123" y="1941342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1º</a:t>
            </a:r>
            <a:endParaRPr lang="pt-BR" sz="3600" b="1" dirty="0"/>
          </a:p>
        </p:txBody>
      </p:sp>
      <p:cxnSp>
        <p:nvCxnSpPr>
          <p:cNvPr id="14" name="Conector de seta reta 13"/>
          <p:cNvCxnSpPr>
            <a:stCxn id="2" idx="5"/>
          </p:cNvCxnSpPr>
          <p:nvPr/>
        </p:nvCxnSpPr>
        <p:spPr>
          <a:xfrm>
            <a:off x="6418524" y="1373564"/>
            <a:ext cx="3217845" cy="2255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9430043" y="3629465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3º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0071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945488" y="746975"/>
            <a:ext cx="1725769" cy="7340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Educ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45488" y="127647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9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5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cxnSp>
        <p:nvCxnSpPr>
          <p:cNvPr id="5" name="Conector de seta reta 4"/>
          <p:cNvCxnSpPr>
            <a:stCxn id="2" idx="3"/>
          </p:cNvCxnSpPr>
          <p:nvPr/>
        </p:nvCxnSpPr>
        <p:spPr>
          <a:xfrm flipH="1">
            <a:off x="1983545" y="1373564"/>
            <a:ext cx="3214676" cy="2255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674005" y="3647174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2º</a:t>
            </a:r>
            <a:endParaRPr lang="pt-BR" sz="3600" b="1" dirty="0"/>
          </a:p>
        </p:txBody>
      </p:sp>
      <p:cxnSp>
        <p:nvCxnSpPr>
          <p:cNvPr id="10" name="Conector de seta reta 9"/>
          <p:cNvCxnSpPr>
            <a:stCxn id="2" idx="4"/>
          </p:cNvCxnSpPr>
          <p:nvPr/>
        </p:nvCxnSpPr>
        <p:spPr>
          <a:xfrm flipH="1">
            <a:off x="5808372" y="1481070"/>
            <a:ext cx="1" cy="4602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563123" y="1941342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1º</a:t>
            </a:r>
            <a:endParaRPr lang="pt-BR" sz="3600" b="1" dirty="0"/>
          </a:p>
        </p:txBody>
      </p:sp>
      <p:cxnSp>
        <p:nvCxnSpPr>
          <p:cNvPr id="14" name="Conector de seta reta 13"/>
          <p:cNvCxnSpPr>
            <a:stCxn id="2" idx="5"/>
          </p:cNvCxnSpPr>
          <p:nvPr/>
        </p:nvCxnSpPr>
        <p:spPr>
          <a:xfrm>
            <a:off x="6418524" y="1373564"/>
            <a:ext cx="3217845" cy="2255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9430043" y="3629465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3º</a:t>
            </a:r>
            <a:endParaRPr lang="pt-BR" sz="3600" b="1" dirty="0"/>
          </a:p>
        </p:txBody>
      </p:sp>
      <p:sp>
        <p:nvSpPr>
          <p:cNvPr id="20" name="Retângulo 19"/>
          <p:cNvSpPr/>
          <p:nvPr/>
        </p:nvSpPr>
        <p:spPr>
          <a:xfrm>
            <a:off x="4661698" y="3870046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0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53608" y="5987966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2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786854" y="6008477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2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r="25410"/>
          <a:stretch/>
        </p:blipFill>
        <p:spPr>
          <a:xfrm>
            <a:off x="436099" y="4239620"/>
            <a:ext cx="3207433" cy="168694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24604"/>
          <a:stretch/>
        </p:blipFill>
        <p:spPr>
          <a:xfrm>
            <a:off x="4198104" y="2473240"/>
            <a:ext cx="3220535" cy="136820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/>
          <a:srcRect r="24063"/>
          <a:stretch/>
        </p:blipFill>
        <p:spPr>
          <a:xfrm>
            <a:off x="8185888" y="4212072"/>
            <a:ext cx="3281066" cy="16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945488" y="746975"/>
            <a:ext cx="1725769" cy="7340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Educ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45488" y="127647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9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5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cxnSp>
        <p:nvCxnSpPr>
          <p:cNvPr id="5" name="Conector de seta reta 4"/>
          <p:cNvCxnSpPr>
            <a:stCxn id="2" idx="3"/>
          </p:cNvCxnSpPr>
          <p:nvPr/>
        </p:nvCxnSpPr>
        <p:spPr>
          <a:xfrm flipH="1">
            <a:off x="1983545" y="1373564"/>
            <a:ext cx="3214676" cy="2255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674005" y="3647174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2º</a:t>
            </a:r>
            <a:endParaRPr lang="pt-BR" sz="3600" b="1" dirty="0"/>
          </a:p>
        </p:txBody>
      </p:sp>
      <p:cxnSp>
        <p:nvCxnSpPr>
          <p:cNvPr id="10" name="Conector de seta reta 9"/>
          <p:cNvCxnSpPr>
            <a:stCxn id="2" idx="4"/>
          </p:cNvCxnSpPr>
          <p:nvPr/>
        </p:nvCxnSpPr>
        <p:spPr>
          <a:xfrm flipH="1">
            <a:off x="5808372" y="1481070"/>
            <a:ext cx="1" cy="4602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563123" y="1941342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1º</a:t>
            </a:r>
            <a:endParaRPr lang="pt-BR" sz="3600" b="1" dirty="0"/>
          </a:p>
        </p:txBody>
      </p:sp>
      <p:cxnSp>
        <p:nvCxnSpPr>
          <p:cNvPr id="14" name="Conector de seta reta 13"/>
          <p:cNvCxnSpPr>
            <a:stCxn id="2" idx="5"/>
          </p:cNvCxnSpPr>
          <p:nvPr/>
        </p:nvCxnSpPr>
        <p:spPr>
          <a:xfrm>
            <a:off x="6418524" y="1373564"/>
            <a:ext cx="3217845" cy="2255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9430043" y="3629465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3º</a:t>
            </a:r>
            <a:endParaRPr lang="pt-BR" sz="3600" b="1" dirty="0"/>
          </a:p>
        </p:txBody>
      </p:sp>
      <p:sp>
        <p:nvSpPr>
          <p:cNvPr id="20" name="Retângulo 19"/>
          <p:cNvSpPr/>
          <p:nvPr/>
        </p:nvSpPr>
        <p:spPr>
          <a:xfrm>
            <a:off x="4661698" y="3870046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0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53608" y="5987966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2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786854" y="6008477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2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120309" y="4294010"/>
            <a:ext cx="885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</a:rPr>
              <a:t>puro</a:t>
            </a:r>
            <a:endParaRPr lang="pt-BR" sz="2800" b="1" dirty="0">
              <a:solidFill>
                <a:srgbClr val="0000FF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88986" y="6334780"/>
            <a:ext cx="3597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00FF"/>
                </a:solidFill>
              </a:rPr>
              <a:t>p</a:t>
            </a:r>
            <a:r>
              <a:rPr lang="pt-BR" sz="2800" b="1" dirty="0" smtClean="0">
                <a:solidFill>
                  <a:srgbClr val="0000FF"/>
                </a:solidFill>
              </a:rPr>
              <a:t>articionar novamente</a:t>
            </a:r>
            <a:endParaRPr lang="pt-BR" sz="2800" b="1" dirty="0">
              <a:solidFill>
                <a:srgbClr val="0000FF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8095737" y="6346503"/>
            <a:ext cx="3597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00FF"/>
                </a:solidFill>
              </a:rPr>
              <a:t>p</a:t>
            </a:r>
            <a:r>
              <a:rPr lang="pt-BR" sz="2800" b="1" dirty="0" smtClean="0">
                <a:solidFill>
                  <a:srgbClr val="0000FF"/>
                </a:solidFill>
              </a:rPr>
              <a:t>articionar novamente</a:t>
            </a:r>
            <a:endParaRPr lang="pt-BR" sz="2800" b="1" dirty="0">
              <a:solidFill>
                <a:srgbClr val="0000FF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/>
          <a:srcRect r="25410"/>
          <a:stretch/>
        </p:blipFill>
        <p:spPr>
          <a:xfrm>
            <a:off x="436099" y="4239620"/>
            <a:ext cx="3207433" cy="168694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3"/>
          <a:srcRect r="24604"/>
          <a:stretch/>
        </p:blipFill>
        <p:spPr>
          <a:xfrm>
            <a:off x="4198104" y="2473240"/>
            <a:ext cx="3220535" cy="136820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4"/>
          <a:srcRect r="24063"/>
          <a:stretch/>
        </p:blipFill>
        <p:spPr>
          <a:xfrm>
            <a:off x="8185888" y="4212072"/>
            <a:ext cx="3281066" cy="16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945488" y="746975"/>
            <a:ext cx="1725769" cy="7340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Educ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45488" y="127647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9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5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cxnSp>
        <p:nvCxnSpPr>
          <p:cNvPr id="5" name="Conector de seta reta 4"/>
          <p:cNvCxnSpPr>
            <a:stCxn id="2" idx="3"/>
          </p:cNvCxnSpPr>
          <p:nvPr/>
        </p:nvCxnSpPr>
        <p:spPr>
          <a:xfrm flipH="1">
            <a:off x="1983545" y="1373564"/>
            <a:ext cx="3214676" cy="2255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674005" y="3647174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2º</a:t>
            </a:r>
            <a:endParaRPr lang="pt-BR" sz="3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r="25410"/>
          <a:stretch/>
        </p:blipFill>
        <p:spPr>
          <a:xfrm>
            <a:off x="436099" y="4239620"/>
            <a:ext cx="3207433" cy="1686944"/>
          </a:xfrm>
          <a:prstGeom prst="rect">
            <a:avLst/>
          </a:prstGeom>
        </p:spPr>
      </p:pic>
      <p:cxnSp>
        <p:nvCxnSpPr>
          <p:cNvPr id="10" name="Conector de seta reta 9"/>
          <p:cNvCxnSpPr>
            <a:stCxn id="2" idx="4"/>
          </p:cNvCxnSpPr>
          <p:nvPr/>
        </p:nvCxnSpPr>
        <p:spPr>
          <a:xfrm flipH="1">
            <a:off x="5808372" y="1481070"/>
            <a:ext cx="1" cy="4602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563123" y="1941342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1º</a:t>
            </a:r>
            <a:endParaRPr lang="pt-BR" sz="3600" b="1" dirty="0"/>
          </a:p>
        </p:txBody>
      </p:sp>
      <p:cxnSp>
        <p:nvCxnSpPr>
          <p:cNvPr id="14" name="Conector de seta reta 13"/>
          <p:cNvCxnSpPr>
            <a:stCxn id="2" idx="5"/>
          </p:cNvCxnSpPr>
          <p:nvPr/>
        </p:nvCxnSpPr>
        <p:spPr>
          <a:xfrm>
            <a:off x="6418524" y="1373564"/>
            <a:ext cx="3217845" cy="22559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9430043" y="3629465"/>
            <a:ext cx="619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smtClean="0"/>
              <a:t>3º</a:t>
            </a:r>
            <a:endParaRPr lang="pt-BR" sz="3600" b="1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r="24604"/>
          <a:stretch/>
        </p:blipFill>
        <p:spPr>
          <a:xfrm>
            <a:off x="4198104" y="2473240"/>
            <a:ext cx="3220535" cy="13682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4"/>
          <a:srcRect r="24063"/>
          <a:stretch/>
        </p:blipFill>
        <p:spPr>
          <a:xfrm>
            <a:off x="8185888" y="4212072"/>
            <a:ext cx="3281066" cy="1687806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4661698" y="3870046"/>
            <a:ext cx="1905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smtClean="0"/>
              <a:t>/ </a:t>
            </a:r>
            <a:r>
              <a:rPr lang="pt-BR" sz="2800" b="1" dirty="0" smtClean="0">
                <a:solidFill>
                  <a:srgbClr val="C00000"/>
                </a:solidFill>
              </a:rPr>
              <a:t>0 no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120309" y="4294010"/>
            <a:ext cx="885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</a:rPr>
              <a:t>puro</a:t>
            </a:r>
            <a:endParaRPr lang="pt-BR" sz="2800" b="1" dirty="0">
              <a:solidFill>
                <a:srgbClr val="0000FF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75570" y="5836153"/>
            <a:ext cx="37646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00FF"/>
                </a:solidFill>
              </a:rPr>
              <a:t>p</a:t>
            </a:r>
            <a:r>
              <a:rPr lang="pt-BR" sz="2800" b="1" dirty="0" smtClean="0">
                <a:solidFill>
                  <a:srgbClr val="0000FF"/>
                </a:solidFill>
              </a:rPr>
              <a:t>articionar novamente?</a:t>
            </a:r>
          </a:p>
          <a:p>
            <a:r>
              <a:rPr lang="pt-BR" sz="2800" b="1" dirty="0" smtClean="0">
                <a:solidFill>
                  <a:srgbClr val="0000FF"/>
                </a:solidFill>
              </a:rPr>
              <a:t>Qual atributo? 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944111" y="5836153"/>
            <a:ext cx="37646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00FF"/>
                </a:solidFill>
              </a:rPr>
              <a:t>p</a:t>
            </a:r>
            <a:r>
              <a:rPr lang="pt-BR" sz="2800" b="1" dirty="0" smtClean="0">
                <a:solidFill>
                  <a:srgbClr val="0000FF"/>
                </a:solidFill>
              </a:rPr>
              <a:t>articionar novamente?</a:t>
            </a:r>
          </a:p>
          <a:p>
            <a:r>
              <a:rPr lang="pt-BR" sz="2800" b="1" dirty="0" smtClean="0">
                <a:solidFill>
                  <a:srgbClr val="0000FF"/>
                </a:solidFill>
              </a:rPr>
              <a:t>Qual atributo?</a:t>
            </a:r>
            <a:endParaRPr lang="pt-BR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262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Tema do Office</vt:lpstr>
      <vt:lpstr>Aprendizado supervisionado</vt:lpstr>
      <vt:lpstr>Árvores de decisão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Prática no Rapidminer: bank.csv</vt:lpstr>
      <vt:lpstr>Prática no Rapidminer: bank.csv</vt:lpstr>
      <vt:lpstr>Prática no Rapidminer:  Atributos numéricos e contínuos?  Vamos testar? https://www.librec.net/datagen.html </vt:lpstr>
      <vt:lpstr>Exercício: responda as “?” e desenha a árvore</vt:lpstr>
      <vt:lpstr>Apresentação do PowerPoint</vt:lpstr>
      <vt:lpstr>Apresentação do PowerPoint</vt:lpstr>
      <vt:lpstr>Naïve bayes</vt:lpstr>
      <vt:lpstr>Apresentação do PowerPoint</vt:lpstr>
      <vt:lpstr>Redes neurais</vt:lpstr>
      <vt:lpstr>Apresentação do PowerPoint</vt:lpstr>
      <vt:lpstr>Apresentação do PowerPoint</vt:lpstr>
      <vt:lpstr>Apresentação do PowerPoint</vt:lpstr>
      <vt:lpstr>Algoritmo back-propagation</vt:lpstr>
      <vt:lpstr>Apresentação do PowerPoint</vt:lpstr>
      <vt:lpstr>Prática no Rapidminer: Raclog.csv</vt:lpstr>
      <vt:lpstr>SVM</vt:lpstr>
      <vt:lpstr>Apresentação do PowerPoint</vt:lpstr>
      <vt:lpstr>Apresentação do PowerPoint</vt:lpstr>
      <vt:lpstr>Fronteira não linear?</vt:lpstr>
      <vt:lpstr>Fronteira não linear?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supervisionado</dc:title>
  <dc:creator>Wilson Pires Gaviao Neto</dc:creator>
  <cp:lastModifiedBy>Wilson Pires Gaviao Neto</cp:lastModifiedBy>
  <cp:revision>44</cp:revision>
  <dcterms:created xsi:type="dcterms:W3CDTF">2017-10-17T18:22:23Z</dcterms:created>
  <dcterms:modified xsi:type="dcterms:W3CDTF">2018-07-04T21:18:18Z</dcterms:modified>
</cp:coreProperties>
</file>