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74" r:id="rId4"/>
    <p:sldId id="269" r:id="rId5"/>
    <p:sldId id="270" r:id="rId6"/>
    <p:sldId id="272" r:id="rId7"/>
    <p:sldId id="275" r:id="rId8"/>
    <p:sldId id="289" r:id="rId9"/>
    <p:sldId id="278" r:id="rId10"/>
    <p:sldId id="290" r:id="rId11"/>
    <p:sldId id="291" r:id="rId12"/>
    <p:sldId id="279" r:id="rId13"/>
    <p:sldId id="281" r:id="rId14"/>
    <p:sldId id="286" r:id="rId15"/>
    <p:sldId id="287" r:id="rId16"/>
    <p:sldId id="288" r:id="rId17"/>
    <p:sldId id="285" r:id="rId18"/>
    <p:sldId id="282" r:id="rId19"/>
    <p:sldId id="283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990099"/>
    <a:srgbClr val="2970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F983A-03D5-43CD-8377-A14A3F6EEE7F}" type="datetimeFigureOut">
              <a:rPr lang="en-US" smtClean="0"/>
              <a:pPr/>
              <a:t>7/4/2018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86CA-0B29-4C0E-A716-3A593E73B5CC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F983A-03D5-43CD-8377-A14A3F6EEE7F}" type="datetimeFigureOut">
              <a:rPr lang="en-US" smtClean="0"/>
              <a:pPr/>
              <a:t>7/4/2018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86CA-0B29-4C0E-A716-3A593E73B5CC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F983A-03D5-43CD-8377-A14A3F6EEE7F}" type="datetimeFigureOut">
              <a:rPr lang="en-US" smtClean="0"/>
              <a:pPr/>
              <a:t>7/4/2018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86CA-0B29-4C0E-A716-3A593E73B5CC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97768"/>
            <a:ext cx="8229600" cy="1143000"/>
          </a:xfrm>
        </p:spPr>
        <p:txBody>
          <a:bodyPr>
            <a:noAutofit/>
          </a:bodyPr>
          <a:lstStyle>
            <a:lvl1pPr>
              <a:defRPr sz="3600" b="1"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>
            <a:normAutofit/>
          </a:bodyPr>
          <a:lstStyle>
            <a:lvl1pPr>
              <a:buFont typeface="Arial" pitchFamily="34" charset="0"/>
              <a:buChar char="•"/>
              <a:defRPr sz="2800"/>
            </a:lvl1pPr>
            <a:lvl2pPr>
              <a:buFont typeface="Arial" pitchFamily="34" charset="0"/>
              <a:buChar char="•"/>
              <a:defRPr sz="2400"/>
            </a:lvl2pPr>
            <a:lvl3pPr>
              <a:buFont typeface="Arial" pitchFamily="34" charset="0"/>
              <a:buChar char="•"/>
              <a:defRPr sz="2000"/>
            </a:lvl3pPr>
            <a:lvl4pPr>
              <a:buFont typeface="Arial" pitchFamily="34" charset="0"/>
              <a:buChar char="•"/>
              <a:defRPr sz="1800"/>
            </a:lvl4pPr>
            <a:lvl5pPr>
              <a:buFont typeface="Arial" pitchFamily="34" charset="0"/>
              <a:buChar char="•"/>
              <a:defRPr sz="18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F983A-03D5-43CD-8377-A14A3F6EEE7F}" type="datetimeFigureOut">
              <a:rPr lang="en-US" smtClean="0"/>
              <a:pPr/>
              <a:t>7/4/2018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86CA-0B29-4C0E-A716-3A593E73B5CC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F983A-03D5-43CD-8377-A14A3F6EEE7F}" type="datetimeFigureOut">
              <a:rPr lang="en-US" smtClean="0"/>
              <a:pPr/>
              <a:t>7/4/2018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86CA-0B29-4C0E-A716-3A593E73B5CC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F983A-03D5-43CD-8377-A14A3F6EEE7F}" type="datetimeFigureOut">
              <a:rPr lang="en-US" smtClean="0"/>
              <a:pPr/>
              <a:t>7/4/2018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86CA-0B29-4C0E-A716-3A593E73B5CC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F983A-03D5-43CD-8377-A14A3F6EEE7F}" type="datetimeFigureOut">
              <a:rPr lang="en-US" smtClean="0"/>
              <a:pPr/>
              <a:t>7/4/2018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86CA-0B29-4C0E-A716-3A593E73B5CC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F983A-03D5-43CD-8377-A14A3F6EEE7F}" type="datetimeFigureOut">
              <a:rPr lang="en-US" smtClean="0"/>
              <a:pPr/>
              <a:t>7/4/2018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86CA-0B29-4C0E-A716-3A593E73B5CC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F983A-03D5-43CD-8377-A14A3F6EEE7F}" type="datetimeFigureOut">
              <a:rPr lang="en-US" smtClean="0"/>
              <a:pPr/>
              <a:t>7/4/2018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86CA-0B29-4C0E-A716-3A593E73B5CC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F983A-03D5-43CD-8377-A14A3F6EEE7F}" type="datetimeFigureOut">
              <a:rPr lang="en-US" smtClean="0"/>
              <a:pPr/>
              <a:t>7/4/2018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86CA-0B29-4C0E-A716-3A593E73B5CC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F983A-03D5-43CD-8377-A14A3F6EEE7F}" type="datetimeFigureOut">
              <a:rPr lang="en-US" smtClean="0"/>
              <a:pPr/>
              <a:t>7/4/2018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86CA-0B29-4C0E-A716-3A593E73B5CC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484784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8F983A-03D5-43CD-8377-A14A3F6EEE7F}" type="datetimeFigureOut">
              <a:rPr lang="en-US" smtClean="0"/>
              <a:pPr/>
              <a:t>7/4/2018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986CA-0B29-4C0E-A716-3A593E73B5CC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inclass.kaggle.com/c/dota-2-win-probability-prediction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535039"/>
            <a:ext cx="7772400" cy="1470025"/>
          </a:xfrm>
        </p:spPr>
        <p:txBody>
          <a:bodyPr/>
          <a:lstStyle/>
          <a:p>
            <a:r>
              <a:rPr lang="pt-BR" dirty="0"/>
              <a:t>Classificação </a:t>
            </a:r>
            <a:r>
              <a:rPr lang="pt-BR" dirty="0" smtClean="0"/>
              <a:t>supervisionada de dados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717032"/>
            <a:ext cx="6400800" cy="1752600"/>
          </a:xfrm>
        </p:spPr>
        <p:txBody>
          <a:bodyPr/>
          <a:lstStyle/>
          <a:p>
            <a:r>
              <a:rPr lang="pt-BR" b="1" dirty="0" smtClean="0"/>
              <a:t>Modelo Preditivo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ela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27493"/>
              </p:ext>
            </p:extLst>
          </p:nvPr>
        </p:nvGraphicFramePr>
        <p:xfrm>
          <a:off x="2411760" y="2420888"/>
          <a:ext cx="4536504" cy="423611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76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38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5101"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b="1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id</a:t>
                      </a:r>
                      <a:endParaRPr lang="pt-BR" sz="2400" b="1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08000" marR="9525" marT="9525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400" b="1" u="none" strike="noStrike" dirty="0" smtClean="0">
                          <a:solidFill>
                            <a:srgbClr val="0000FF"/>
                          </a:solidFill>
                          <a:effectLst/>
                        </a:rPr>
                        <a:t>Frequência</a:t>
                      </a:r>
                      <a:endParaRPr lang="pt-BR" sz="2400" b="1" i="0" u="none" strike="noStrike" dirty="0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108000" marR="9525" marT="9525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400" b="1" u="none" strike="noStrike" dirty="0" smtClean="0">
                          <a:solidFill>
                            <a:srgbClr val="0000FF"/>
                          </a:solidFill>
                          <a:effectLst/>
                        </a:rPr>
                        <a:t>GA</a:t>
                      </a:r>
                      <a:endParaRPr lang="pt-BR" sz="2400" b="1" i="0" u="none" strike="noStrike" dirty="0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108000" marR="9525" marT="9525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400" b="1" i="0" u="none" strike="noStrike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Final</a:t>
                      </a:r>
                      <a:endParaRPr lang="pt-BR" sz="2400" b="1" i="0" u="none" strike="noStrike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108000" marR="9525" marT="9525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5101"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pt-BR" sz="2400" b="1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08000" marR="9525" marT="9525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400" b="1" u="none" strike="noStrike" dirty="0" smtClean="0">
                          <a:solidFill>
                            <a:srgbClr val="0000FF"/>
                          </a:solidFill>
                          <a:effectLst/>
                        </a:rPr>
                        <a:t>100%</a:t>
                      </a:r>
                      <a:endParaRPr lang="pt-BR" sz="2400" b="1" i="0" u="none" strike="noStrike" dirty="0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108000" marR="9525" marT="9525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2400" b="1" u="none" strike="noStrike" dirty="0" smtClean="0">
                          <a:solidFill>
                            <a:srgbClr val="0000FF"/>
                          </a:solidFill>
                          <a:effectLst/>
                        </a:rPr>
                        <a:t>5.5</a:t>
                      </a:r>
                      <a:endParaRPr lang="pt-BR" sz="2400" b="1" i="0" u="none" strike="noStrike" dirty="0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108000" marR="9525" marT="9525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400" b="1" i="1" u="none" strike="noStrike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Sucesso</a:t>
                      </a:r>
                      <a:endParaRPr lang="pt-BR" sz="2400" b="1" i="1" u="none" strike="noStrike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108000" marR="9525" marT="9525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5101"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pt-BR" sz="2400" b="1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08000" marR="9525" marT="9525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400" b="1" i="0" u="none" strike="noStrike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</a:rPr>
                        <a:t>98%</a:t>
                      </a:r>
                      <a:endParaRPr lang="pt-BR" sz="2400" b="1" i="0" u="none" strike="noStrike" dirty="0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108000" marR="9525" marT="9525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2400" b="1" u="none" strike="noStrike" dirty="0" smtClean="0">
                          <a:solidFill>
                            <a:srgbClr val="0000FF"/>
                          </a:solidFill>
                          <a:effectLst/>
                        </a:rPr>
                        <a:t>4.5</a:t>
                      </a:r>
                      <a:endParaRPr lang="pt-BR" sz="2400" b="1" i="0" u="none" strike="noStrike" dirty="0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108000" marR="9525" marT="9525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400" b="1" u="none" strike="noStrike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Reprovado</a:t>
                      </a:r>
                      <a:endParaRPr lang="pt-BR" sz="2400" b="1" i="0" u="none" strike="noStrike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108000" marR="9525" marT="9525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5101"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b="1" u="none" strike="noStrike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pt-BR" sz="24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08000" marR="9525" marT="9525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400" b="1" i="0" u="none" strike="noStrike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</a:rPr>
                        <a:t>90%</a:t>
                      </a:r>
                      <a:endParaRPr lang="pt-BR" sz="2400" b="1" i="0" u="none" strike="noStrike" dirty="0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108000" marR="9525" marT="9525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2400" b="1" u="none" strike="noStrike" dirty="0" smtClean="0">
                          <a:solidFill>
                            <a:srgbClr val="0000FF"/>
                          </a:solidFill>
                          <a:effectLst/>
                        </a:rPr>
                        <a:t>3.0</a:t>
                      </a:r>
                      <a:endParaRPr lang="pt-BR" sz="2400" b="1" i="0" u="none" strike="noStrike" dirty="0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108000" marR="9525" marT="9525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400" b="1" u="none" strike="noStrike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Reprovado</a:t>
                      </a:r>
                      <a:endParaRPr lang="pt-BR" sz="2400" b="1" i="0" u="none" strike="noStrike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108000" marR="9525" marT="9525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5101"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b="1" u="none" strike="noStrike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pt-BR" sz="24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08000" marR="9525" marT="9525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400" b="1" i="0" u="none" strike="noStrike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</a:rPr>
                        <a:t>80%</a:t>
                      </a:r>
                      <a:endParaRPr lang="pt-BR" sz="2400" b="1" i="0" u="none" strike="noStrike" dirty="0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108000" marR="9525" marT="9525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2400" b="1" u="none" strike="noStrike" dirty="0" smtClean="0">
                          <a:solidFill>
                            <a:srgbClr val="0000FF"/>
                          </a:solidFill>
                          <a:effectLst/>
                        </a:rPr>
                        <a:t>6.5</a:t>
                      </a:r>
                      <a:endParaRPr lang="pt-BR" sz="2400" b="1" i="0" u="none" strike="noStrike" dirty="0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108000" marR="9525" marT="9525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400" b="1" i="1" u="none" strike="noStrike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Sucesso</a:t>
                      </a:r>
                      <a:endParaRPr lang="pt-BR" sz="2400" b="1" i="1" u="none" strike="noStrike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108000" marR="9525" marT="9525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5101"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b="1" u="none" strike="noStrike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pt-BR" sz="24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08000" marR="9525" marT="9525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400" b="1" i="0" u="none" strike="noStrike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</a:rPr>
                        <a:t>75%</a:t>
                      </a:r>
                      <a:endParaRPr lang="pt-BR" sz="2400" b="1" i="0" u="none" strike="noStrike" dirty="0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108000" marR="9525" marT="9525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2400" b="1" u="none" strike="noStrike" dirty="0" smtClean="0">
                          <a:solidFill>
                            <a:srgbClr val="0000FF"/>
                          </a:solidFill>
                          <a:effectLst/>
                        </a:rPr>
                        <a:t>7.5</a:t>
                      </a:r>
                      <a:endParaRPr lang="pt-BR" sz="2400" b="1" i="0" u="none" strike="noStrike" dirty="0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108000" marR="9525" marT="9525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400" b="1" i="1" u="none" strike="noStrike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Sucesso</a:t>
                      </a:r>
                      <a:endParaRPr lang="pt-BR" sz="2400" b="1" i="1" u="none" strike="noStrike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108000" marR="9525" marT="9525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5101"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b="1" u="none" strike="noStrike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pt-BR" sz="24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08000" marR="9525" marT="9525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400" b="1" i="0" u="none" strike="noStrike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</a:rPr>
                        <a:t>78%</a:t>
                      </a:r>
                      <a:endParaRPr lang="pt-BR" sz="2400" b="1" i="0" u="none" strike="noStrike" dirty="0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108000" marR="9525" marT="9525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2400" b="1" u="none" strike="noStrike" dirty="0" smtClean="0">
                          <a:solidFill>
                            <a:srgbClr val="0000FF"/>
                          </a:solidFill>
                          <a:effectLst/>
                        </a:rPr>
                        <a:t>6.5</a:t>
                      </a:r>
                      <a:endParaRPr lang="pt-BR" sz="2400" b="1" i="0" u="none" strike="noStrike" dirty="0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108000" marR="9525" marT="9525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400" b="1" u="none" strike="noStrike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Reprovado</a:t>
                      </a:r>
                      <a:endParaRPr lang="pt-BR" sz="2400" b="1" i="0" u="none" strike="noStrike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108000" marR="9525" marT="9525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5101"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b="1" u="none" strike="noStrike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pt-BR" sz="24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08000" marR="9525" marT="9525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400" b="1" i="0" u="none" strike="noStrike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</a:rPr>
                        <a:t>79%</a:t>
                      </a:r>
                      <a:endParaRPr lang="pt-BR" sz="2400" b="1" i="0" u="none" strike="noStrike" dirty="0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108000" marR="9525" marT="9525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2400" b="1" u="none" strike="noStrike" dirty="0" smtClean="0">
                          <a:solidFill>
                            <a:srgbClr val="0000FF"/>
                          </a:solidFill>
                          <a:effectLst/>
                        </a:rPr>
                        <a:t>9.5</a:t>
                      </a:r>
                      <a:endParaRPr lang="pt-BR" sz="2400" b="1" i="0" u="none" strike="noStrike" dirty="0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108000" marR="9525" marT="9525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400" b="1" i="1" u="none" strike="noStrike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Sucesso</a:t>
                      </a:r>
                      <a:endParaRPr lang="pt-BR" sz="2400" b="1" i="1" u="none" strike="noStrike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108000" marR="9525" marT="9525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5101"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b="1" u="none" strike="noStrike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pt-BR" sz="24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08000" marR="9525" marT="9525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400" b="1" i="0" u="none" strike="noStrike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</a:rPr>
                        <a:t>88%</a:t>
                      </a:r>
                      <a:endParaRPr lang="pt-BR" sz="2400" b="1" i="0" u="none" strike="noStrike" dirty="0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108000" marR="9525" marT="9525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2400" b="1" u="none" strike="noStrike" dirty="0" smtClean="0">
                          <a:solidFill>
                            <a:srgbClr val="0000FF"/>
                          </a:solidFill>
                          <a:effectLst/>
                        </a:rPr>
                        <a:t>6.0</a:t>
                      </a:r>
                      <a:endParaRPr lang="pt-BR" sz="2400" b="1" i="0" u="none" strike="noStrike" dirty="0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108000" marR="9525" marT="9525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400" b="1" u="none" strike="noStrike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Reprovado</a:t>
                      </a:r>
                      <a:endParaRPr lang="pt-BR" sz="2400" b="1" i="0" u="none" strike="noStrike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108000" marR="9525" marT="9525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5101"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b="1" u="none" strike="noStrike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pt-BR" sz="24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08000" marR="9525" marT="9525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400" b="1" i="0" u="none" strike="noStrike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</a:rPr>
                        <a:t>75%</a:t>
                      </a:r>
                      <a:endParaRPr lang="pt-BR" sz="2400" b="1" i="0" u="none" strike="noStrike" dirty="0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108000" marR="9525" marT="9525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2400" b="1" u="none" strike="noStrike" dirty="0" smtClean="0">
                          <a:solidFill>
                            <a:srgbClr val="0000FF"/>
                          </a:solidFill>
                          <a:effectLst/>
                        </a:rPr>
                        <a:t>5.0</a:t>
                      </a:r>
                      <a:endParaRPr lang="pt-BR" sz="2400" b="1" i="0" u="none" strike="noStrike" dirty="0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108000" marR="9525" marT="9525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400" b="1" i="1" u="none" strike="noStrike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Sucesso</a:t>
                      </a:r>
                      <a:endParaRPr lang="pt-BR" sz="2400" b="1" i="1" u="none" strike="noStrike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108000" marR="9525" marT="9525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5101"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pt-BR" sz="2400" b="1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08000" marR="9525" marT="9525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400" b="1" i="0" u="none" strike="noStrike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</a:rPr>
                        <a:t>85%</a:t>
                      </a:r>
                      <a:endParaRPr lang="pt-BR" sz="2400" b="1" i="0" u="none" strike="noStrike" dirty="0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108000" marR="9525" marT="9525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2400" b="1" u="none" strike="noStrike" dirty="0" smtClean="0">
                          <a:solidFill>
                            <a:srgbClr val="0000FF"/>
                          </a:solidFill>
                          <a:effectLst/>
                        </a:rPr>
                        <a:t>6.0</a:t>
                      </a:r>
                      <a:endParaRPr lang="pt-BR" sz="2400" b="1" i="0" u="none" strike="noStrike" dirty="0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108000" marR="9525" marT="9525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400" b="1" i="1" u="none" strike="noStrike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Sucesso</a:t>
                      </a:r>
                      <a:endParaRPr lang="pt-BR" sz="2400" b="1" i="1" u="none" strike="noStrike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108000" marR="9525" marT="9525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9" name="CaixaDeTexto 18"/>
          <p:cNvSpPr txBox="1">
            <a:spLocks noChangeArrowheads="1"/>
          </p:cNvSpPr>
          <p:nvPr/>
        </p:nvSpPr>
        <p:spPr bwMode="auto">
          <a:xfrm>
            <a:off x="849835" y="428178"/>
            <a:ext cx="244058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pt-BR" sz="4000" b="1" dirty="0">
                <a:solidFill>
                  <a:srgbClr val="0000FF"/>
                </a:solidFill>
                <a:latin typeface="Calibri" pitchFamily="34" charset="0"/>
              </a:rPr>
              <a:t>Entrada</a:t>
            </a:r>
            <a:endParaRPr lang="en-US" sz="4000" b="1" dirty="0">
              <a:solidFill>
                <a:srgbClr val="0000FF"/>
              </a:solidFill>
              <a:latin typeface="Calibri" pitchFamily="34" charset="0"/>
            </a:endParaRPr>
          </a:p>
        </p:txBody>
      </p:sp>
      <p:sp>
        <p:nvSpPr>
          <p:cNvPr id="20" name="CaixaDeTexto 11"/>
          <p:cNvSpPr txBox="1">
            <a:spLocks noChangeArrowheads="1"/>
          </p:cNvSpPr>
          <p:nvPr/>
        </p:nvSpPr>
        <p:spPr bwMode="auto">
          <a:xfrm>
            <a:off x="6597001" y="455473"/>
            <a:ext cx="183522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pt-BR" sz="4000" b="1" dirty="0">
                <a:solidFill>
                  <a:schemeClr val="accent3">
                    <a:lumMod val="75000"/>
                  </a:schemeClr>
                </a:solidFill>
                <a:latin typeface="Calibri" pitchFamily="34" charset="0"/>
              </a:rPr>
              <a:t>Saída</a:t>
            </a:r>
            <a:endParaRPr lang="en-US" sz="4000" b="1" dirty="0">
              <a:solidFill>
                <a:schemeClr val="accent3">
                  <a:lumMod val="75000"/>
                </a:schemeClr>
              </a:solidFill>
              <a:latin typeface="Calibri" pitchFamily="34" charset="0"/>
            </a:endParaRPr>
          </a:p>
        </p:txBody>
      </p:sp>
      <p:sp>
        <p:nvSpPr>
          <p:cNvPr id="21" name="Seta para a esquerda e para a direita 20"/>
          <p:cNvSpPr/>
          <p:nvPr/>
        </p:nvSpPr>
        <p:spPr>
          <a:xfrm>
            <a:off x="2771800" y="260648"/>
            <a:ext cx="3672408" cy="1152128"/>
          </a:xfrm>
          <a:prstGeom prst="leftRightArrow">
            <a:avLst>
              <a:gd name="adj1" fmla="val 65636"/>
              <a:gd name="adj2" fmla="val 50000"/>
            </a:avLst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b="1" dirty="0">
                <a:solidFill>
                  <a:srgbClr val="C00000"/>
                </a:solidFill>
                <a:latin typeface="Calibri" pitchFamily="34" charset="0"/>
              </a:rPr>
              <a:t>Modelo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292785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ela 17"/>
          <p:cNvGraphicFramePr>
            <a:graphicFrameLocks noGrp="1"/>
          </p:cNvGraphicFramePr>
          <p:nvPr>
            <p:extLst/>
          </p:nvPr>
        </p:nvGraphicFramePr>
        <p:xfrm>
          <a:off x="2411760" y="2420888"/>
          <a:ext cx="4536504" cy="423611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76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38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5101"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b="1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id</a:t>
                      </a:r>
                      <a:endParaRPr lang="pt-BR" sz="2400" b="1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08000" marR="9525" marT="9525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400" b="1" u="none" strike="noStrike" dirty="0" smtClean="0">
                          <a:solidFill>
                            <a:srgbClr val="0000FF"/>
                          </a:solidFill>
                          <a:effectLst/>
                        </a:rPr>
                        <a:t>Frequência</a:t>
                      </a:r>
                      <a:endParaRPr lang="pt-BR" sz="2400" b="1" i="0" u="none" strike="noStrike" dirty="0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108000" marR="9525" marT="9525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400" b="1" u="none" strike="noStrike" dirty="0" smtClean="0">
                          <a:solidFill>
                            <a:srgbClr val="0000FF"/>
                          </a:solidFill>
                          <a:effectLst/>
                        </a:rPr>
                        <a:t>GA</a:t>
                      </a:r>
                      <a:endParaRPr lang="pt-BR" sz="2400" b="1" i="0" u="none" strike="noStrike" dirty="0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108000" marR="9525" marT="9525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400" b="1" i="0" u="none" strike="noStrike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Final</a:t>
                      </a:r>
                      <a:endParaRPr lang="pt-BR" sz="2400" b="1" i="0" u="none" strike="noStrike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108000" marR="9525" marT="9525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5101"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pt-BR" sz="2400" b="1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08000" marR="9525" marT="9525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400" b="1" u="none" strike="noStrike" dirty="0" smtClean="0">
                          <a:solidFill>
                            <a:srgbClr val="0000FF"/>
                          </a:solidFill>
                          <a:effectLst/>
                        </a:rPr>
                        <a:t>100%</a:t>
                      </a:r>
                      <a:endParaRPr lang="pt-BR" sz="2400" b="1" i="0" u="none" strike="noStrike" dirty="0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108000" marR="9525" marT="9525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2400" b="1" u="none" strike="noStrike" dirty="0" smtClean="0">
                          <a:solidFill>
                            <a:srgbClr val="0000FF"/>
                          </a:solidFill>
                          <a:effectLst/>
                        </a:rPr>
                        <a:t>5.5</a:t>
                      </a:r>
                      <a:endParaRPr lang="pt-BR" sz="2400" b="1" i="0" u="none" strike="noStrike" dirty="0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108000" marR="9525" marT="9525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400" b="1" i="1" u="none" strike="noStrike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Sucesso</a:t>
                      </a:r>
                      <a:endParaRPr lang="pt-BR" sz="2400" b="1" i="1" u="none" strike="noStrike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108000" marR="9525" marT="9525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5101"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pt-BR" sz="2400" b="1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08000" marR="9525" marT="9525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400" b="1" i="0" u="none" strike="noStrike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</a:rPr>
                        <a:t>98%</a:t>
                      </a:r>
                      <a:endParaRPr lang="pt-BR" sz="2400" b="1" i="0" u="none" strike="noStrike" dirty="0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108000" marR="9525" marT="9525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2400" b="1" u="none" strike="noStrike" dirty="0" smtClean="0">
                          <a:solidFill>
                            <a:srgbClr val="0000FF"/>
                          </a:solidFill>
                          <a:effectLst/>
                        </a:rPr>
                        <a:t>4.5</a:t>
                      </a:r>
                      <a:endParaRPr lang="pt-BR" sz="2400" b="1" i="0" u="none" strike="noStrike" dirty="0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108000" marR="9525" marT="9525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400" b="1" u="none" strike="noStrike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Reprovado</a:t>
                      </a:r>
                      <a:endParaRPr lang="pt-BR" sz="2400" b="1" i="0" u="none" strike="noStrike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108000" marR="9525" marT="9525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5101"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b="1" u="none" strike="noStrike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pt-BR" sz="24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08000" marR="9525" marT="9525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400" b="1" i="0" u="none" strike="noStrike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</a:rPr>
                        <a:t>90%</a:t>
                      </a:r>
                      <a:endParaRPr lang="pt-BR" sz="2400" b="1" i="0" u="none" strike="noStrike" dirty="0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108000" marR="9525" marT="9525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2400" b="1" u="none" strike="noStrike" dirty="0" smtClean="0">
                          <a:solidFill>
                            <a:srgbClr val="0000FF"/>
                          </a:solidFill>
                          <a:effectLst/>
                        </a:rPr>
                        <a:t>3.0</a:t>
                      </a:r>
                      <a:endParaRPr lang="pt-BR" sz="2400" b="1" i="0" u="none" strike="noStrike" dirty="0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108000" marR="9525" marT="9525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400" b="1" u="none" strike="noStrike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Reprovado</a:t>
                      </a:r>
                      <a:endParaRPr lang="pt-BR" sz="2400" b="1" i="0" u="none" strike="noStrike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108000" marR="9525" marT="9525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5101"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b="1" u="none" strike="noStrike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pt-BR" sz="24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08000" marR="9525" marT="9525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400" b="1" i="0" u="none" strike="noStrike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</a:rPr>
                        <a:t>80%</a:t>
                      </a:r>
                      <a:endParaRPr lang="pt-BR" sz="2400" b="1" i="0" u="none" strike="noStrike" dirty="0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108000" marR="9525" marT="9525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2400" b="1" u="none" strike="noStrike" dirty="0" smtClean="0">
                          <a:solidFill>
                            <a:srgbClr val="0000FF"/>
                          </a:solidFill>
                          <a:effectLst/>
                        </a:rPr>
                        <a:t>6.5</a:t>
                      </a:r>
                      <a:endParaRPr lang="pt-BR" sz="2400" b="1" i="0" u="none" strike="noStrike" dirty="0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108000" marR="9525" marT="9525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400" b="1" i="1" u="none" strike="noStrike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Sucesso</a:t>
                      </a:r>
                      <a:endParaRPr lang="pt-BR" sz="2400" b="1" i="1" u="none" strike="noStrike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108000" marR="9525" marT="9525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5101"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b="1" u="none" strike="noStrike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pt-BR" sz="24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08000" marR="9525" marT="9525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400" b="1" i="0" u="none" strike="noStrike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</a:rPr>
                        <a:t>75%</a:t>
                      </a:r>
                      <a:endParaRPr lang="pt-BR" sz="2400" b="1" i="0" u="none" strike="noStrike" dirty="0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108000" marR="9525" marT="9525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2400" b="1" u="none" strike="noStrike" dirty="0" smtClean="0">
                          <a:solidFill>
                            <a:srgbClr val="0000FF"/>
                          </a:solidFill>
                          <a:effectLst/>
                        </a:rPr>
                        <a:t>7.5</a:t>
                      </a:r>
                      <a:endParaRPr lang="pt-BR" sz="2400" b="1" i="0" u="none" strike="noStrike" dirty="0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108000" marR="9525" marT="9525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400" b="1" i="1" u="none" strike="noStrike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Sucesso</a:t>
                      </a:r>
                      <a:endParaRPr lang="pt-BR" sz="2400" b="1" i="1" u="none" strike="noStrike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108000" marR="9525" marT="9525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5101"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b="1" u="none" strike="noStrike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pt-BR" sz="24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08000" marR="9525" marT="9525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400" b="1" i="0" u="none" strike="noStrike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</a:rPr>
                        <a:t>78%</a:t>
                      </a:r>
                      <a:endParaRPr lang="pt-BR" sz="2400" b="1" i="0" u="none" strike="noStrike" dirty="0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108000" marR="9525" marT="9525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2400" b="1" u="none" strike="noStrike" dirty="0" smtClean="0">
                          <a:solidFill>
                            <a:srgbClr val="0000FF"/>
                          </a:solidFill>
                          <a:effectLst/>
                        </a:rPr>
                        <a:t>6.5</a:t>
                      </a:r>
                      <a:endParaRPr lang="pt-BR" sz="2400" b="1" i="0" u="none" strike="noStrike" dirty="0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108000" marR="9525" marT="9525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400" b="1" u="none" strike="noStrike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Reprovado</a:t>
                      </a:r>
                      <a:endParaRPr lang="pt-BR" sz="2400" b="1" i="0" u="none" strike="noStrike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108000" marR="9525" marT="9525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5101"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b="1" u="none" strike="noStrike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pt-BR" sz="24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08000" marR="9525" marT="9525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400" b="1" i="0" u="none" strike="noStrike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</a:rPr>
                        <a:t>79%</a:t>
                      </a:r>
                      <a:endParaRPr lang="pt-BR" sz="2400" b="1" i="0" u="none" strike="noStrike" dirty="0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108000" marR="9525" marT="9525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2400" b="1" u="none" strike="noStrike" dirty="0" smtClean="0">
                          <a:solidFill>
                            <a:srgbClr val="0000FF"/>
                          </a:solidFill>
                          <a:effectLst/>
                        </a:rPr>
                        <a:t>9.5</a:t>
                      </a:r>
                      <a:endParaRPr lang="pt-BR" sz="2400" b="1" i="0" u="none" strike="noStrike" dirty="0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108000" marR="9525" marT="9525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400" b="1" i="1" u="none" strike="noStrike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Sucesso</a:t>
                      </a:r>
                      <a:endParaRPr lang="pt-BR" sz="2400" b="1" i="1" u="none" strike="noStrike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108000" marR="9525" marT="9525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5101"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b="1" u="none" strike="noStrike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pt-BR" sz="24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08000" marR="9525" marT="9525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400" b="1" i="0" u="none" strike="noStrike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</a:rPr>
                        <a:t>88%</a:t>
                      </a:r>
                      <a:endParaRPr lang="pt-BR" sz="2400" b="1" i="0" u="none" strike="noStrike" dirty="0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108000" marR="9525" marT="9525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2400" b="1" u="none" strike="noStrike" dirty="0" smtClean="0">
                          <a:solidFill>
                            <a:srgbClr val="0000FF"/>
                          </a:solidFill>
                          <a:effectLst/>
                        </a:rPr>
                        <a:t>6.0</a:t>
                      </a:r>
                      <a:endParaRPr lang="pt-BR" sz="2400" b="1" i="0" u="none" strike="noStrike" dirty="0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108000" marR="9525" marT="9525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400" b="1" u="none" strike="noStrike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Reprovado</a:t>
                      </a:r>
                      <a:endParaRPr lang="pt-BR" sz="2400" b="1" i="0" u="none" strike="noStrike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108000" marR="9525" marT="9525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5101"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b="1" u="none" strike="noStrike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pt-BR" sz="24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08000" marR="9525" marT="9525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400" b="1" i="0" u="none" strike="noStrike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</a:rPr>
                        <a:t>75%</a:t>
                      </a:r>
                      <a:endParaRPr lang="pt-BR" sz="2400" b="1" i="0" u="none" strike="noStrike" dirty="0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108000" marR="9525" marT="9525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2400" b="1" u="none" strike="noStrike" dirty="0" smtClean="0">
                          <a:solidFill>
                            <a:srgbClr val="0000FF"/>
                          </a:solidFill>
                          <a:effectLst/>
                        </a:rPr>
                        <a:t>5.0</a:t>
                      </a:r>
                      <a:endParaRPr lang="pt-BR" sz="2400" b="1" i="0" u="none" strike="noStrike" dirty="0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108000" marR="9525" marT="9525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400" b="1" i="1" u="none" strike="noStrike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Sucesso</a:t>
                      </a:r>
                      <a:endParaRPr lang="pt-BR" sz="2400" b="1" i="1" u="none" strike="noStrike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108000" marR="9525" marT="9525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5101"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pt-BR" sz="2400" b="1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08000" marR="9525" marT="9525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400" b="1" i="0" u="none" strike="noStrike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</a:rPr>
                        <a:t>85%</a:t>
                      </a:r>
                      <a:endParaRPr lang="pt-BR" sz="2400" b="1" i="0" u="none" strike="noStrike" dirty="0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108000" marR="9525" marT="9525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2400" b="1" u="none" strike="noStrike" dirty="0" smtClean="0">
                          <a:solidFill>
                            <a:srgbClr val="0000FF"/>
                          </a:solidFill>
                          <a:effectLst/>
                        </a:rPr>
                        <a:t>6.0</a:t>
                      </a:r>
                      <a:endParaRPr lang="pt-BR" sz="2400" b="1" i="0" u="none" strike="noStrike" dirty="0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108000" marR="9525" marT="9525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400" b="1" i="1" u="none" strike="noStrike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Sucesso</a:t>
                      </a:r>
                      <a:endParaRPr lang="pt-BR" sz="2400" b="1" i="1" u="none" strike="noStrike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108000" marR="9525" marT="9525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9" name="CaixaDeTexto 18"/>
          <p:cNvSpPr txBox="1">
            <a:spLocks noChangeArrowheads="1"/>
          </p:cNvSpPr>
          <p:nvPr/>
        </p:nvSpPr>
        <p:spPr bwMode="auto">
          <a:xfrm>
            <a:off x="849835" y="428178"/>
            <a:ext cx="244058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pt-BR" sz="4000" b="1" dirty="0">
                <a:solidFill>
                  <a:srgbClr val="0000FF"/>
                </a:solidFill>
                <a:latin typeface="Calibri" pitchFamily="34" charset="0"/>
              </a:rPr>
              <a:t>Entrada</a:t>
            </a:r>
            <a:endParaRPr lang="en-US" sz="4000" b="1" dirty="0">
              <a:solidFill>
                <a:srgbClr val="0000FF"/>
              </a:solidFill>
              <a:latin typeface="Calibri" pitchFamily="34" charset="0"/>
            </a:endParaRPr>
          </a:p>
        </p:txBody>
      </p:sp>
      <p:sp>
        <p:nvSpPr>
          <p:cNvPr id="20" name="CaixaDeTexto 11"/>
          <p:cNvSpPr txBox="1">
            <a:spLocks noChangeArrowheads="1"/>
          </p:cNvSpPr>
          <p:nvPr/>
        </p:nvSpPr>
        <p:spPr bwMode="auto">
          <a:xfrm>
            <a:off x="6597001" y="455473"/>
            <a:ext cx="183522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pt-BR" sz="4000" b="1" dirty="0">
                <a:solidFill>
                  <a:schemeClr val="accent3">
                    <a:lumMod val="75000"/>
                  </a:schemeClr>
                </a:solidFill>
                <a:latin typeface="Calibri" pitchFamily="34" charset="0"/>
              </a:rPr>
              <a:t>Saída</a:t>
            </a:r>
            <a:endParaRPr lang="en-US" sz="4000" b="1" dirty="0">
              <a:solidFill>
                <a:schemeClr val="accent3">
                  <a:lumMod val="75000"/>
                </a:schemeClr>
              </a:solidFill>
              <a:latin typeface="Calibri" pitchFamily="34" charset="0"/>
            </a:endParaRPr>
          </a:p>
        </p:txBody>
      </p:sp>
      <p:sp>
        <p:nvSpPr>
          <p:cNvPr id="21" name="Seta para a esquerda e para a direita 20"/>
          <p:cNvSpPr/>
          <p:nvPr/>
        </p:nvSpPr>
        <p:spPr>
          <a:xfrm>
            <a:off x="2771800" y="260648"/>
            <a:ext cx="3672408" cy="1152128"/>
          </a:xfrm>
          <a:prstGeom prst="leftRightArrow">
            <a:avLst>
              <a:gd name="adj1" fmla="val 65636"/>
              <a:gd name="adj2" fmla="val 50000"/>
            </a:avLst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b="1" dirty="0">
                <a:solidFill>
                  <a:srgbClr val="C00000"/>
                </a:solidFill>
                <a:latin typeface="Calibri" pitchFamily="34" charset="0"/>
              </a:rPr>
              <a:t>Modelo</a:t>
            </a:r>
            <a:endParaRPr lang="pt-BR" sz="3600" dirty="0"/>
          </a:p>
        </p:txBody>
      </p:sp>
      <p:sp>
        <p:nvSpPr>
          <p:cNvPr id="22" name="Chave esquerda 21"/>
          <p:cNvSpPr/>
          <p:nvPr/>
        </p:nvSpPr>
        <p:spPr>
          <a:xfrm rot="5400000">
            <a:off x="4017565" y="1054621"/>
            <a:ext cx="240708" cy="2300191"/>
          </a:xfrm>
          <a:prstGeom prst="leftBrace">
            <a:avLst>
              <a:gd name="adj1" fmla="val 43903"/>
              <a:gd name="adj2" fmla="val 50000"/>
            </a:avLst>
          </a:pr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Espaço Reservado para Conteúdo 2"/>
          <p:cNvSpPr txBox="1">
            <a:spLocks/>
          </p:cNvSpPr>
          <p:nvPr/>
        </p:nvSpPr>
        <p:spPr>
          <a:xfrm>
            <a:off x="391471" y="1473240"/>
            <a:ext cx="8040754" cy="5040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indent="-228600">
              <a:spcBef>
                <a:spcPct val="20000"/>
              </a:spcBef>
            </a:pPr>
            <a:r>
              <a:rPr kumimoji="0" lang="pt-BR" sz="32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Variáveis de:         </a:t>
            </a:r>
            <a:r>
              <a:rPr kumimoji="0" lang="pt-BR" sz="32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entrada</a:t>
            </a:r>
            <a:r>
              <a:rPr kumimoji="0" lang="pt-BR" sz="3200" b="1" i="1" u="none" strike="noStrike" kern="1200" cap="none" spc="0" normalizeH="0" baseline="0" noProof="0" dirty="0" smtClean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pt-BR" sz="32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saída ou alvo</a:t>
            </a:r>
          </a:p>
        </p:txBody>
      </p:sp>
      <p:sp>
        <p:nvSpPr>
          <p:cNvPr id="24" name="Chave esquerda 23"/>
          <p:cNvSpPr/>
          <p:nvPr/>
        </p:nvSpPr>
        <p:spPr>
          <a:xfrm rot="5400000">
            <a:off x="5982836" y="1359645"/>
            <a:ext cx="276703" cy="1654151"/>
          </a:xfrm>
          <a:prstGeom prst="leftBrace">
            <a:avLst>
              <a:gd name="adj1" fmla="val 43903"/>
              <a:gd name="adj2" fmla="val 50000"/>
            </a:avLst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9727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26620" y="3284984"/>
            <a:ext cx="8712968" cy="1143000"/>
          </a:xfrm>
        </p:spPr>
        <p:txBody>
          <a:bodyPr/>
          <a:lstStyle/>
          <a:p>
            <a:r>
              <a:rPr lang="pt-BR" dirty="0" smtClean="0"/>
              <a:t>O que é exatamente o </a:t>
            </a:r>
            <a:r>
              <a:rPr lang="pt-BR" dirty="0" smtClean="0">
                <a:solidFill>
                  <a:srgbClr val="C00000"/>
                </a:solidFill>
              </a:rPr>
              <a:t>modelo </a:t>
            </a:r>
            <a:r>
              <a:rPr lang="pt-BR" dirty="0" smtClean="0"/>
              <a:t>estimado?</a:t>
            </a:r>
            <a:endParaRPr lang="pt-BR" i="1" dirty="0">
              <a:solidFill>
                <a:srgbClr val="C00000"/>
              </a:solidFill>
            </a:endParaRPr>
          </a:p>
        </p:txBody>
      </p:sp>
      <p:sp>
        <p:nvSpPr>
          <p:cNvPr id="3" name="Seta para a esquerda e para a direita 2"/>
          <p:cNvSpPr/>
          <p:nvPr/>
        </p:nvSpPr>
        <p:spPr>
          <a:xfrm>
            <a:off x="2771800" y="1628800"/>
            <a:ext cx="3672408" cy="1152128"/>
          </a:xfrm>
          <a:prstGeom prst="leftRightArrow">
            <a:avLst>
              <a:gd name="adj1" fmla="val 65636"/>
              <a:gd name="adj2" fmla="val 50000"/>
            </a:avLst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b="1" dirty="0">
                <a:solidFill>
                  <a:srgbClr val="C00000"/>
                </a:solidFill>
                <a:latin typeface="Calibri" pitchFamily="34" charset="0"/>
              </a:rPr>
              <a:t>Modelo</a:t>
            </a:r>
            <a:endParaRPr lang="pt-BR" sz="3600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4067944" y="485800"/>
            <a:ext cx="108012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6000" dirty="0" smtClean="0">
                <a:solidFill>
                  <a:schemeClr val="bg1">
                    <a:lumMod val="50000"/>
                  </a:schemeClr>
                </a:solidFill>
              </a:rPr>
              <a:t>?</a:t>
            </a:r>
            <a:endParaRPr lang="pt-BR" sz="6000" i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2895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12968" cy="1143000"/>
          </a:xfrm>
        </p:spPr>
        <p:txBody>
          <a:bodyPr/>
          <a:lstStyle/>
          <a:p>
            <a:r>
              <a:rPr lang="pt-BR" dirty="0" smtClean="0">
                <a:solidFill>
                  <a:srgbClr val="C00000"/>
                </a:solidFill>
              </a:rPr>
              <a:t>Modelo</a:t>
            </a:r>
            <a:r>
              <a:rPr lang="pt-BR" dirty="0" smtClean="0"/>
              <a:t>? </a:t>
            </a:r>
            <a:r>
              <a:rPr lang="pt-BR" i="1" dirty="0" smtClean="0"/>
              <a:t>Uma fronteira de decisão</a:t>
            </a:r>
            <a:r>
              <a:rPr lang="pt-BR" i="1" dirty="0" smtClean="0">
                <a:solidFill>
                  <a:srgbClr val="C00000"/>
                </a:solidFill>
              </a:rPr>
              <a:t> </a:t>
            </a:r>
            <a:endParaRPr lang="pt-BR" i="1" dirty="0">
              <a:solidFill>
                <a:srgbClr val="C00000"/>
              </a:solidFill>
            </a:endParaRPr>
          </a:p>
        </p:txBody>
      </p:sp>
      <p:cxnSp>
        <p:nvCxnSpPr>
          <p:cNvPr id="15" name="Conector de seta reta 14"/>
          <p:cNvCxnSpPr/>
          <p:nvPr/>
        </p:nvCxnSpPr>
        <p:spPr>
          <a:xfrm flipV="1">
            <a:off x="5275996" y="1871973"/>
            <a:ext cx="0" cy="252028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/>
          <p:nvPr/>
        </p:nvCxnSpPr>
        <p:spPr>
          <a:xfrm>
            <a:off x="5075177" y="4248237"/>
            <a:ext cx="2848769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lipse 16"/>
          <p:cNvSpPr/>
          <p:nvPr/>
        </p:nvSpPr>
        <p:spPr>
          <a:xfrm>
            <a:off x="5471482" y="3456149"/>
            <a:ext cx="144016" cy="144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Elipse 20"/>
          <p:cNvSpPr/>
          <p:nvPr/>
        </p:nvSpPr>
        <p:spPr>
          <a:xfrm>
            <a:off x="5737091" y="3312133"/>
            <a:ext cx="144016" cy="144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Elipse 21"/>
          <p:cNvSpPr/>
          <p:nvPr/>
        </p:nvSpPr>
        <p:spPr>
          <a:xfrm>
            <a:off x="5718041" y="3575782"/>
            <a:ext cx="144016" cy="144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Elipse 22"/>
          <p:cNvSpPr/>
          <p:nvPr/>
        </p:nvSpPr>
        <p:spPr>
          <a:xfrm>
            <a:off x="5619740" y="3769333"/>
            <a:ext cx="144016" cy="144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Elipse 23"/>
          <p:cNvSpPr/>
          <p:nvPr/>
        </p:nvSpPr>
        <p:spPr>
          <a:xfrm>
            <a:off x="5943690" y="3792575"/>
            <a:ext cx="144016" cy="144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Elipse 24"/>
          <p:cNvSpPr/>
          <p:nvPr/>
        </p:nvSpPr>
        <p:spPr>
          <a:xfrm>
            <a:off x="5466199" y="3141752"/>
            <a:ext cx="144016" cy="144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Elipse 25"/>
          <p:cNvSpPr/>
          <p:nvPr/>
        </p:nvSpPr>
        <p:spPr>
          <a:xfrm>
            <a:off x="6015698" y="3560924"/>
            <a:ext cx="144016" cy="144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Triângulo isósceles 26"/>
          <p:cNvSpPr/>
          <p:nvPr/>
        </p:nvSpPr>
        <p:spPr>
          <a:xfrm>
            <a:off x="5697031" y="2912455"/>
            <a:ext cx="133450" cy="115044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Triângulo isósceles 27"/>
          <p:cNvSpPr/>
          <p:nvPr/>
        </p:nvSpPr>
        <p:spPr>
          <a:xfrm>
            <a:off x="6011756" y="3312133"/>
            <a:ext cx="133450" cy="115044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Triângulo isósceles 28"/>
          <p:cNvSpPr/>
          <p:nvPr/>
        </p:nvSpPr>
        <p:spPr>
          <a:xfrm>
            <a:off x="5897356" y="3084230"/>
            <a:ext cx="133450" cy="115044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Triângulo isósceles 29"/>
          <p:cNvSpPr/>
          <p:nvPr/>
        </p:nvSpPr>
        <p:spPr>
          <a:xfrm>
            <a:off x="6159714" y="3115856"/>
            <a:ext cx="133450" cy="115044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Triângulo isósceles 30"/>
          <p:cNvSpPr/>
          <p:nvPr/>
        </p:nvSpPr>
        <p:spPr>
          <a:xfrm>
            <a:off x="6335578" y="3369655"/>
            <a:ext cx="133450" cy="115044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Triângulo isósceles 31"/>
          <p:cNvSpPr/>
          <p:nvPr/>
        </p:nvSpPr>
        <p:spPr>
          <a:xfrm>
            <a:off x="6030806" y="2853792"/>
            <a:ext cx="133450" cy="115044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Triângulo isósceles 32"/>
          <p:cNvSpPr/>
          <p:nvPr/>
        </p:nvSpPr>
        <p:spPr>
          <a:xfrm>
            <a:off x="6455861" y="2750555"/>
            <a:ext cx="133450" cy="115044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Triângulo isósceles 33"/>
          <p:cNvSpPr/>
          <p:nvPr/>
        </p:nvSpPr>
        <p:spPr>
          <a:xfrm>
            <a:off x="6385494" y="3677531"/>
            <a:ext cx="133450" cy="115044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Triângulo isósceles 34"/>
          <p:cNvSpPr/>
          <p:nvPr/>
        </p:nvSpPr>
        <p:spPr>
          <a:xfrm>
            <a:off x="6448577" y="3043498"/>
            <a:ext cx="133450" cy="115044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Forma livre 38"/>
          <p:cNvSpPr/>
          <p:nvPr/>
        </p:nvSpPr>
        <p:spPr>
          <a:xfrm>
            <a:off x="5111743" y="2777964"/>
            <a:ext cx="2066925" cy="1266825"/>
          </a:xfrm>
          <a:custGeom>
            <a:avLst/>
            <a:gdLst>
              <a:gd name="connsiteX0" fmla="*/ 0 w 2066925"/>
              <a:gd name="connsiteY0" fmla="*/ 0 h 1266825"/>
              <a:gd name="connsiteX1" fmla="*/ 771525 w 2066925"/>
              <a:gd name="connsiteY1" fmla="*/ 495300 h 1266825"/>
              <a:gd name="connsiteX2" fmla="*/ 838200 w 2066925"/>
              <a:gd name="connsiteY2" fmla="*/ 742950 h 1266825"/>
              <a:gd name="connsiteX3" fmla="*/ 1143000 w 2066925"/>
              <a:gd name="connsiteY3" fmla="*/ 762000 h 1266825"/>
              <a:gd name="connsiteX4" fmla="*/ 1219200 w 2066925"/>
              <a:gd name="connsiteY4" fmla="*/ 1162050 h 1266825"/>
              <a:gd name="connsiteX5" fmla="*/ 2066925 w 2066925"/>
              <a:gd name="connsiteY5" fmla="*/ 1266825 h 1266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66925" h="1266825">
                <a:moveTo>
                  <a:pt x="0" y="0"/>
                </a:moveTo>
                <a:cubicBezTo>
                  <a:pt x="315912" y="185737"/>
                  <a:pt x="631825" y="371475"/>
                  <a:pt x="771525" y="495300"/>
                </a:cubicBezTo>
                <a:cubicBezTo>
                  <a:pt x="911225" y="619125"/>
                  <a:pt x="776287" y="698500"/>
                  <a:pt x="838200" y="742950"/>
                </a:cubicBezTo>
                <a:cubicBezTo>
                  <a:pt x="900113" y="787400"/>
                  <a:pt x="1079500" y="692150"/>
                  <a:pt x="1143000" y="762000"/>
                </a:cubicBezTo>
                <a:cubicBezTo>
                  <a:pt x="1206500" y="831850"/>
                  <a:pt x="1065213" y="1077913"/>
                  <a:pt x="1219200" y="1162050"/>
                </a:cubicBezTo>
                <a:cubicBezTo>
                  <a:pt x="1373187" y="1246187"/>
                  <a:pt x="1720056" y="1256506"/>
                  <a:pt x="2066925" y="1266825"/>
                </a:cubicBezTo>
              </a:path>
            </a:pathLst>
          </a:cu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CaixaDeTexto 40"/>
          <p:cNvSpPr txBox="1"/>
          <p:nvPr/>
        </p:nvSpPr>
        <p:spPr>
          <a:xfrm>
            <a:off x="7040174" y="4310953"/>
            <a:ext cx="972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exame 1</a:t>
            </a:r>
            <a:endParaRPr lang="pt-BR" dirty="0"/>
          </a:p>
        </p:txBody>
      </p:sp>
      <p:sp>
        <p:nvSpPr>
          <p:cNvPr id="42" name="CaixaDeTexto 41"/>
          <p:cNvSpPr txBox="1"/>
          <p:nvPr/>
        </p:nvSpPr>
        <p:spPr>
          <a:xfrm rot="16200000">
            <a:off x="4414565" y="2177297"/>
            <a:ext cx="1025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 exame 2</a:t>
            </a:r>
            <a:endParaRPr lang="pt-BR" dirty="0"/>
          </a:p>
        </p:txBody>
      </p:sp>
      <p:sp>
        <p:nvSpPr>
          <p:cNvPr id="43" name="Triângulo isósceles 42"/>
          <p:cNvSpPr/>
          <p:nvPr/>
        </p:nvSpPr>
        <p:spPr>
          <a:xfrm>
            <a:off x="7056410" y="2702220"/>
            <a:ext cx="133450" cy="115044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CaixaDeTexto 43"/>
          <p:cNvSpPr txBox="1"/>
          <p:nvPr/>
        </p:nvSpPr>
        <p:spPr>
          <a:xfrm>
            <a:off x="7189806" y="2565551"/>
            <a:ext cx="1640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Classe saudável</a:t>
            </a:r>
            <a:endParaRPr lang="pt-BR" dirty="0"/>
          </a:p>
        </p:txBody>
      </p:sp>
      <p:sp>
        <p:nvSpPr>
          <p:cNvPr id="46" name="CaixaDeTexto 45"/>
          <p:cNvSpPr txBox="1"/>
          <p:nvPr/>
        </p:nvSpPr>
        <p:spPr>
          <a:xfrm>
            <a:off x="7189806" y="2836944"/>
            <a:ext cx="1488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Classe doente</a:t>
            </a:r>
            <a:endParaRPr lang="pt-BR" dirty="0"/>
          </a:p>
        </p:txBody>
      </p:sp>
      <p:sp>
        <p:nvSpPr>
          <p:cNvPr id="47" name="Elipse 46"/>
          <p:cNvSpPr/>
          <p:nvPr/>
        </p:nvSpPr>
        <p:spPr>
          <a:xfrm>
            <a:off x="7056410" y="2965626"/>
            <a:ext cx="144016" cy="144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37" name="Tabela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7301077"/>
              </p:ext>
            </p:extLst>
          </p:nvPr>
        </p:nvGraphicFramePr>
        <p:xfrm>
          <a:off x="481128" y="1891145"/>
          <a:ext cx="3960441" cy="318710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76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23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26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93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973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IDP</a:t>
                      </a:r>
                      <a:endParaRPr lang="pt-BR" sz="1800" b="1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08000" marR="9525" marT="9525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1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exame 1</a:t>
                      </a:r>
                      <a:endParaRPr lang="pt-BR" sz="1800" b="1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08000" marR="9525" marT="9525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exame 2</a:t>
                      </a:r>
                      <a:endParaRPr lang="pt-BR" sz="1800" b="1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08000" marR="9525" marT="9525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Diagnóstico</a:t>
                      </a:r>
                      <a:endParaRPr lang="pt-BR" sz="1800" b="1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08000" marR="9525" marT="9525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73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pt-BR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08000" marR="9525" marT="9525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800" b="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7.5</a:t>
                      </a:r>
                      <a:endParaRPr lang="pt-BR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08000" marR="9525" marT="9525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800" b="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5.5</a:t>
                      </a:r>
                      <a:endParaRPr lang="pt-BR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08000" marR="9525" marT="9525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800" b="1" i="1" u="none" strike="noStrike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108000" marR="9525" marT="9525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73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pt-BR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08000" marR="9525" marT="9525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800" b="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6.5</a:t>
                      </a:r>
                      <a:endParaRPr lang="pt-BR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08000" marR="9525" marT="9525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800" b="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4.5</a:t>
                      </a:r>
                      <a:endParaRPr lang="pt-BR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08000" marR="9525" marT="9525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800" b="1" i="0" u="none" strike="noStrike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108000" marR="9525" marT="9525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973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u="none" strike="noStrike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pt-BR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08000" marR="9525" marT="9525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800" b="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9.0</a:t>
                      </a:r>
                      <a:endParaRPr lang="pt-BR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08000" marR="9525" marT="9525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800" b="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3.0</a:t>
                      </a:r>
                      <a:endParaRPr lang="pt-BR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08000" marR="9525" marT="9525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800" b="1" i="0" u="none" strike="noStrike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108000" marR="9525" marT="9525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973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u="none" strike="noStrike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pt-BR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08000" marR="9525" marT="9525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800" b="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3.0</a:t>
                      </a:r>
                      <a:endParaRPr lang="pt-BR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08000" marR="9525" marT="9525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800" b="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6.5</a:t>
                      </a:r>
                      <a:endParaRPr lang="pt-BR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08000" marR="9525" marT="9525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800" b="1" i="1" u="none" strike="noStrike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108000" marR="9525" marT="9525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973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u="none" strike="noStrike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pt-BR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08000" marR="9525" marT="9525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800" b="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7.0</a:t>
                      </a:r>
                      <a:endParaRPr lang="pt-BR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08000" marR="9525" marT="9525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800" b="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7.5</a:t>
                      </a:r>
                      <a:endParaRPr lang="pt-BR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08000" marR="9525" marT="9525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800" b="1" i="1" u="none" strike="noStrike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108000" marR="9525" marT="9525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973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u="none" strike="noStrike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pt-BR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08000" marR="9525" marT="9525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800" b="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2.5</a:t>
                      </a:r>
                      <a:endParaRPr lang="pt-BR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08000" marR="9525" marT="9525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800" b="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6.5</a:t>
                      </a:r>
                      <a:endParaRPr lang="pt-BR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08000" marR="9525" marT="9525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800" b="1" i="0" u="none" strike="noStrike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108000" marR="9525" marT="9525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973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u="none" strike="noStrike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pt-BR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08000" marR="9525" marT="9525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800" b="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1.5</a:t>
                      </a:r>
                      <a:endParaRPr lang="pt-BR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08000" marR="9525" marT="9525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800" b="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9.5</a:t>
                      </a:r>
                      <a:endParaRPr lang="pt-BR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08000" marR="9525" marT="9525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800" b="1" i="1" u="none" strike="noStrike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108000" marR="9525" marT="9525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973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u="none" strike="noStrike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pt-BR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08000" marR="9525" marT="9525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800" b="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7.0</a:t>
                      </a:r>
                      <a:endParaRPr lang="pt-BR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08000" marR="9525" marT="9525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800" b="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6.0</a:t>
                      </a:r>
                      <a:endParaRPr lang="pt-BR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08000" marR="9525" marT="9525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800" b="1" i="0" u="none" strike="noStrike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108000" marR="9525" marT="9525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973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u="none" strike="noStrike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pt-BR" sz="18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08000" marR="9525" marT="9525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800" b="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8.0</a:t>
                      </a:r>
                      <a:endParaRPr lang="pt-BR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08000" marR="9525" marT="9525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800" b="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5.0</a:t>
                      </a:r>
                      <a:endParaRPr lang="pt-BR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08000" marR="9525" marT="9525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800" b="1" i="1" u="none" strike="noStrike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108000" marR="9525" marT="9525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973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...</a:t>
                      </a:r>
                      <a:endParaRPr lang="pt-BR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08000" marR="9525" marT="9525" marB="0" vert="vert27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...</a:t>
                      </a:r>
                      <a:endParaRPr lang="pt-BR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08000" marR="9525" marT="9525" marB="0" vert="vert27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...</a:t>
                      </a:r>
                      <a:endParaRPr lang="pt-BR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08000" marR="9525" marT="9525" marB="0" vert="vert27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800" b="1" i="1" u="none" strike="noStrike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108000" marR="9525" marT="9525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38" name="Triângulo isósceles 37"/>
          <p:cNvSpPr/>
          <p:nvPr/>
        </p:nvSpPr>
        <p:spPr>
          <a:xfrm>
            <a:off x="3768742" y="2251704"/>
            <a:ext cx="133450" cy="115044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Triângulo isósceles 39"/>
          <p:cNvSpPr/>
          <p:nvPr/>
        </p:nvSpPr>
        <p:spPr>
          <a:xfrm>
            <a:off x="3768742" y="2836678"/>
            <a:ext cx="133450" cy="115044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Triângulo isósceles 44"/>
          <p:cNvSpPr/>
          <p:nvPr/>
        </p:nvSpPr>
        <p:spPr>
          <a:xfrm>
            <a:off x="3768742" y="3114679"/>
            <a:ext cx="133450" cy="115044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Triângulo isósceles 51"/>
          <p:cNvSpPr/>
          <p:nvPr/>
        </p:nvSpPr>
        <p:spPr>
          <a:xfrm>
            <a:off x="3768742" y="3699653"/>
            <a:ext cx="133450" cy="115044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Elipse 52"/>
          <p:cNvSpPr/>
          <p:nvPr/>
        </p:nvSpPr>
        <p:spPr>
          <a:xfrm>
            <a:off x="3763459" y="2529705"/>
            <a:ext cx="144016" cy="144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Elipse 53"/>
          <p:cNvSpPr/>
          <p:nvPr/>
        </p:nvSpPr>
        <p:spPr>
          <a:xfrm>
            <a:off x="3763459" y="3392680"/>
            <a:ext cx="144016" cy="144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Elipse 54"/>
          <p:cNvSpPr/>
          <p:nvPr/>
        </p:nvSpPr>
        <p:spPr>
          <a:xfrm>
            <a:off x="3763459" y="3977654"/>
            <a:ext cx="144016" cy="144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6" name="Elipse 55"/>
          <p:cNvSpPr/>
          <p:nvPr/>
        </p:nvSpPr>
        <p:spPr>
          <a:xfrm>
            <a:off x="3763459" y="4284627"/>
            <a:ext cx="144016" cy="144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Triângulo isósceles 56"/>
          <p:cNvSpPr/>
          <p:nvPr/>
        </p:nvSpPr>
        <p:spPr>
          <a:xfrm>
            <a:off x="3768742" y="4591600"/>
            <a:ext cx="133450" cy="115044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Triângulo isósceles 57"/>
          <p:cNvSpPr/>
          <p:nvPr/>
        </p:nvSpPr>
        <p:spPr>
          <a:xfrm>
            <a:off x="3768742" y="4869602"/>
            <a:ext cx="133450" cy="115044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8940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supervisionada: </a:t>
            </a:r>
            <a:r>
              <a:rPr lang="pt-BR" i="1" dirty="0"/>
              <a:t>Exemplo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Imagens de satélite</a:t>
            </a:r>
          </a:p>
          <a:p>
            <a:pPr lvl="1"/>
            <a:r>
              <a:rPr lang="pt-BR" dirty="0"/>
              <a:t>Estimativas de produção agrícola</a:t>
            </a:r>
          </a:p>
          <a:p>
            <a:pPr lvl="1"/>
            <a:r>
              <a:rPr lang="pt-BR" dirty="0"/>
              <a:t>Estimativas desmatamento</a:t>
            </a:r>
          </a:p>
        </p:txBody>
      </p:sp>
      <p:pic>
        <p:nvPicPr>
          <p:cNvPr id="4" name="Imagem 4" descr="remoteSensin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001"/>
          <a:stretch>
            <a:fillRect/>
          </a:stretch>
        </p:blipFill>
        <p:spPr bwMode="auto">
          <a:xfrm>
            <a:off x="1524000" y="3379110"/>
            <a:ext cx="60960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1994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supervisionada: </a:t>
            </a:r>
            <a:r>
              <a:rPr lang="pt-BR" i="1" dirty="0"/>
              <a:t>Exemplo</a:t>
            </a: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812" y="1484784"/>
            <a:ext cx="7956376" cy="4742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780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supervisionada: </a:t>
            </a:r>
            <a:r>
              <a:rPr lang="pt-BR" i="1" dirty="0"/>
              <a:t>Exemplo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567333"/>
            <a:ext cx="4618856" cy="2869779"/>
          </a:xfrm>
        </p:spPr>
        <p:txBody>
          <a:bodyPr>
            <a:normAutofit/>
          </a:bodyPr>
          <a:lstStyle/>
          <a:p>
            <a:r>
              <a:rPr lang="en-US" i="1" dirty="0" smtClean="0"/>
              <a:t>Profiling </a:t>
            </a:r>
            <a:r>
              <a:rPr lang="en-US" i="1" dirty="0"/>
              <a:t>in Games: Understanding Behavior from </a:t>
            </a:r>
            <a:r>
              <a:rPr lang="en-US" i="1" dirty="0" smtClean="0"/>
              <a:t>Telemetry</a:t>
            </a:r>
          </a:p>
          <a:p>
            <a:r>
              <a:rPr lang="en-US" i="1" dirty="0" smtClean="0"/>
              <a:t>Classification </a:t>
            </a:r>
            <a:r>
              <a:rPr lang="en-US" i="1" dirty="0"/>
              <a:t>of Player Roles in the Team-Based Multi-player </a:t>
            </a:r>
            <a:r>
              <a:rPr lang="en-US" i="1" dirty="0" smtClean="0"/>
              <a:t>Game</a:t>
            </a:r>
            <a:endParaRPr lang="en-US" dirty="0"/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0072" y="1584364"/>
            <a:ext cx="3634398" cy="4922316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657314" y="4437112"/>
            <a:ext cx="421862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>
                <a:solidFill>
                  <a:srgbClr val="0000FF"/>
                </a:solidFill>
                <a:hlinkClick r:id="rId3"/>
              </a:rPr>
              <a:t>https://</a:t>
            </a:r>
            <a:r>
              <a:rPr lang="pt-BR" sz="2400" dirty="0" smtClean="0">
                <a:solidFill>
                  <a:srgbClr val="0000FF"/>
                </a:solidFill>
                <a:hlinkClick r:id="rId3"/>
              </a:rPr>
              <a:t>inclass.kaggle.com/c/dota-2-win-probability-prediction</a:t>
            </a:r>
            <a:endParaRPr lang="pt-BR" sz="2400" dirty="0" smtClean="0">
              <a:solidFill>
                <a:srgbClr val="0000FF"/>
              </a:solidFill>
            </a:endParaRPr>
          </a:p>
          <a:p>
            <a:endParaRPr lang="pt-BR" sz="2400" dirty="0">
              <a:solidFill>
                <a:srgbClr val="0000FF"/>
              </a:solidFill>
            </a:endParaRPr>
          </a:p>
          <a:p>
            <a:r>
              <a:rPr lang="pt-BR" sz="2400" dirty="0">
                <a:solidFill>
                  <a:srgbClr val="0000FF"/>
                </a:solidFill>
              </a:rPr>
              <a:t>https://archive.ics.uci.edu/ml/datasets/Dota2+Games+Results</a:t>
            </a:r>
          </a:p>
        </p:txBody>
      </p:sp>
    </p:spTree>
    <p:extLst>
      <p:ext uri="{BB962C8B-B14F-4D97-AF65-F5344CB8AC3E}">
        <p14:creationId xmlns:p14="http://schemas.microsoft.com/office/powerpoint/2010/main" val="2118915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</a:t>
            </a:r>
            <a:r>
              <a:rPr lang="pt-BR" dirty="0" smtClean="0"/>
              <a:t>supervisionada: o </a:t>
            </a:r>
            <a:r>
              <a:rPr lang="pt-BR" i="1" dirty="0" smtClean="0"/>
              <a:t>processo</a:t>
            </a:r>
            <a:endParaRPr lang="pt-BR" i="1" dirty="0"/>
          </a:p>
        </p:txBody>
      </p:sp>
      <p:pic>
        <p:nvPicPr>
          <p:cNvPr id="4" name="Imagem 3" descr="supervised-classificat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698" y="1700808"/>
            <a:ext cx="8118603" cy="41870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4041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Técnicas para estimar o modelo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Baseadas em distância</a:t>
            </a:r>
          </a:p>
          <a:p>
            <a:pPr lvl="1"/>
            <a:r>
              <a:rPr lang="pt-BR" dirty="0"/>
              <a:t>Vizinhos mais próximos </a:t>
            </a:r>
            <a:r>
              <a:rPr lang="pt-BR" dirty="0" smtClean="0"/>
              <a:t>ou </a:t>
            </a:r>
            <a:r>
              <a:rPr lang="pt-BR" dirty="0"/>
              <a:t>k-NN</a:t>
            </a:r>
          </a:p>
          <a:p>
            <a:r>
              <a:rPr lang="pt-BR" dirty="0" smtClean="0"/>
              <a:t>Probabilísticas</a:t>
            </a:r>
            <a:endParaRPr lang="pt-BR" dirty="0"/>
          </a:p>
          <a:p>
            <a:pPr lvl="1"/>
            <a:r>
              <a:rPr lang="pt-BR" dirty="0" smtClean="0"/>
              <a:t>Classificador </a:t>
            </a:r>
            <a:r>
              <a:rPr lang="pt-BR" dirty="0"/>
              <a:t>bayesiano</a:t>
            </a:r>
          </a:p>
          <a:p>
            <a:r>
              <a:rPr lang="pt-BR" dirty="0" smtClean="0"/>
              <a:t>Baseadas em procura</a:t>
            </a:r>
          </a:p>
          <a:p>
            <a:pPr lvl="1"/>
            <a:r>
              <a:rPr lang="pt-BR" dirty="0" smtClean="0"/>
              <a:t>Árvores </a:t>
            </a:r>
            <a:r>
              <a:rPr lang="pt-BR" dirty="0"/>
              <a:t>de decisão</a:t>
            </a:r>
          </a:p>
          <a:p>
            <a:r>
              <a:rPr lang="pt-BR" dirty="0" smtClean="0"/>
              <a:t>Baseadas em otimização </a:t>
            </a:r>
            <a:r>
              <a:rPr lang="pt-BR" sz="2200" dirty="0" smtClean="0"/>
              <a:t>(minimizar ou maximizar uma função)</a:t>
            </a:r>
            <a:endParaRPr lang="pt-BR" dirty="0" smtClean="0"/>
          </a:p>
          <a:p>
            <a:pPr lvl="1"/>
            <a:r>
              <a:rPr lang="pt-BR" dirty="0" smtClean="0"/>
              <a:t>Redes </a:t>
            </a:r>
            <a:r>
              <a:rPr lang="pt-BR" dirty="0"/>
              <a:t>Neurais </a:t>
            </a:r>
            <a:r>
              <a:rPr lang="pt-BR" dirty="0" smtClean="0"/>
              <a:t>Artificiais</a:t>
            </a:r>
          </a:p>
          <a:p>
            <a:pPr lvl="2"/>
            <a:r>
              <a:rPr lang="pt-BR" dirty="0" smtClean="0"/>
              <a:t>Minimiza o erro</a:t>
            </a:r>
            <a:endParaRPr lang="pt-BR" dirty="0"/>
          </a:p>
          <a:p>
            <a:pPr lvl="1"/>
            <a:r>
              <a:rPr lang="pt-BR" dirty="0" smtClean="0"/>
              <a:t>Máquinas de vetores de suporte</a:t>
            </a:r>
          </a:p>
          <a:p>
            <a:pPr lvl="2"/>
            <a:r>
              <a:rPr lang="pt-BR" dirty="0" smtClean="0"/>
              <a:t>Maximiza a margem de separação das classes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799807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Técnicas para estimar o modelo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Baseadas em distância</a:t>
            </a:r>
          </a:p>
          <a:p>
            <a:pPr lvl="1"/>
            <a:r>
              <a:rPr lang="pt-BR" dirty="0"/>
              <a:t>Vizinhos mais próximos </a:t>
            </a:r>
            <a:r>
              <a:rPr lang="pt-BR" dirty="0" smtClean="0"/>
              <a:t>ou </a:t>
            </a:r>
            <a:r>
              <a:rPr lang="pt-BR" dirty="0"/>
              <a:t>k-NN</a:t>
            </a:r>
          </a:p>
          <a:p>
            <a:r>
              <a:rPr lang="pt-BR" dirty="0" smtClean="0"/>
              <a:t>Probabilísticas</a:t>
            </a:r>
            <a:endParaRPr lang="pt-BR" dirty="0"/>
          </a:p>
          <a:p>
            <a:pPr lvl="1"/>
            <a:r>
              <a:rPr lang="pt-BR" dirty="0" smtClean="0"/>
              <a:t>Classificador </a:t>
            </a:r>
            <a:r>
              <a:rPr lang="pt-BR" dirty="0"/>
              <a:t>bayesiano</a:t>
            </a:r>
          </a:p>
          <a:p>
            <a:r>
              <a:rPr lang="pt-BR" dirty="0" smtClean="0"/>
              <a:t>Baseadas em procura</a:t>
            </a:r>
          </a:p>
          <a:p>
            <a:pPr lvl="1"/>
            <a:r>
              <a:rPr lang="pt-BR" dirty="0" smtClean="0"/>
              <a:t>Árvores </a:t>
            </a:r>
            <a:r>
              <a:rPr lang="pt-BR" dirty="0"/>
              <a:t>de decisão</a:t>
            </a:r>
          </a:p>
          <a:p>
            <a:r>
              <a:rPr lang="pt-BR" dirty="0" smtClean="0"/>
              <a:t>Baseadas em otimização </a:t>
            </a:r>
            <a:r>
              <a:rPr lang="pt-BR" sz="2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(minimizar ou maximizar uma função)</a:t>
            </a:r>
            <a:endParaRPr lang="pt-BR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pt-BR" dirty="0" smtClean="0">
                <a:solidFill>
                  <a:srgbClr val="0000FF"/>
                </a:solidFill>
              </a:rPr>
              <a:t>Redes </a:t>
            </a:r>
            <a:r>
              <a:rPr lang="pt-BR" dirty="0">
                <a:solidFill>
                  <a:srgbClr val="0000FF"/>
                </a:solidFill>
              </a:rPr>
              <a:t>Neurais </a:t>
            </a:r>
            <a:r>
              <a:rPr lang="pt-BR" dirty="0" smtClean="0">
                <a:solidFill>
                  <a:srgbClr val="0000FF"/>
                </a:solidFill>
              </a:rPr>
              <a:t>Artificiais</a:t>
            </a:r>
          </a:p>
          <a:p>
            <a:pPr lvl="2"/>
            <a:r>
              <a:rPr lang="pt-BR" dirty="0" smtClean="0"/>
              <a:t>Minimiza o erro</a:t>
            </a:r>
            <a:endParaRPr lang="pt-BR" dirty="0"/>
          </a:p>
          <a:p>
            <a:pPr lvl="1"/>
            <a:r>
              <a:rPr lang="pt-BR" dirty="0" smtClean="0">
                <a:solidFill>
                  <a:srgbClr val="0000FF"/>
                </a:solidFill>
              </a:rPr>
              <a:t>Máquinas de vetores de suporte</a:t>
            </a:r>
          </a:p>
          <a:p>
            <a:pPr lvl="2"/>
            <a:r>
              <a:rPr lang="pt-BR" dirty="0" smtClean="0"/>
              <a:t>Maximiza a margem de separação das classes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6372200" y="4437112"/>
            <a:ext cx="23762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i="1" dirty="0" smtClean="0">
                <a:solidFill>
                  <a:srgbClr val="0000FF"/>
                </a:solidFill>
              </a:rPr>
              <a:t>Demandam entrada (atributos) numérica apenas</a:t>
            </a:r>
            <a:endParaRPr lang="pt-BR" b="1" i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0499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Literatura: </a:t>
            </a:r>
            <a:r>
              <a:rPr lang="pt-BR" i="1" dirty="0" smtClean="0"/>
              <a:t>Aprendizado de máquina</a:t>
            </a:r>
            <a:endParaRPr lang="pt-BR" i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483519"/>
            <a:ext cx="8839200" cy="3890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68746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Literatura: </a:t>
            </a:r>
            <a:r>
              <a:rPr lang="pt-BR" i="1" dirty="0" smtClean="0"/>
              <a:t>Mineração de dados</a:t>
            </a:r>
            <a:endParaRPr lang="pt-BR" i="1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483519"/>
            <a:ext cx="8839200" cy="3890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Elipse 7">
            <a:extLst/>
          </p:cNvPr>
          <p:cNvSpPr/>
          <p:nvPr/>
        </p:nvSpPr>
        <p:spPr>
          <a:xfrm>
            <a:off x="762000" y="3059907"/>
            <a:ext cx="2362200" cy="646112"/>
          </a:xfrm>
          <a:prstGeom prst="ellipse">
            <a:avLst/>
          </a:prstGeom>
          <a:solidFill>
            <a:schemeClr val="bg1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400" b="1" dirty="0">
                <a:solidFill>
                  <a:schemeClr val="tx1"/>
                </a:solidFill>
              </a:rPr>
              <a:t>Predição</a:t>
            </a:r>
            <a:endParaRPr lang="pt-BR" sz="2000" b="1" dirty="0">
              <a:solidFill>
                <a:schemeClr val="tx1"/>
              </a:solidFill>
            </a:endParaRPr>
          </a:p>
        </p:txBody>
      </p:sp>
      <p:sp>
        <p:nvSpPr>
          <p:cNvPr id="9" name="Elipse 8">
            <a:extLst/>
          </p:cNvPr>
          <p:cNvSpPr/>
          <p:nvPr/>
        </p:nvSpPr>
        <p:spPr>
          <a:xfrm>
            <a:off x="5181600" y="3083719"/>
            <a:ext cx="2438400" cy="6096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400" b="1" dirty="0" err="1">
                <a:solidFill>
                  <a:schemeClr val="tx1"/>
                </a:solidFill>
              </a:rPr>
              <a:t>Descr</a:t>
            </a:r>
            <a:r>
              <a:rPr lang="en-US" sz="2400" b="1" dirty="0" err="1">
                <a:solidFill>
                  <a:schemeClr val="tx1"/>
                </a:solidFill>
              </a:rPr>
              <a:t>ição</a:t>
            </a:r>
            <a:endParaRPr lang="pt-BR" sz="2400" b="1" dirty="0">
              <a:solidFill>
                <a:schemeClr val="tx1"/>
              </a:solidFill>
            </a:endParaRPr>
          </a:p>
        </p:txBody>
      </p:sp>
      <p:sp>
        <p:nvSpPr>
          <p:cNvPr id="10" name="Elipse 9">
            <a:extLst/>
          </p:cNvPr>
          <p:cNvSpPr/>
          <p:nvPr/>
        </p:nvSpPr>
        <p:spPr>
          <a:xfrm>
            <a:off x="2895600" y="1559719"/>
            <a:ext cx="2619375" cy="703263"/>
          </a:xfrm>
          <a:prstGeom prst="ellipse">
            <a:avLst/>
          </a:prstGeom>
          <a:solidFill>
            <a:schemeClr val="bg1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400" b="1" dirty="0">
                <a:solidFill>
                  <a:schemeClr val="tx1"/>
                </a:solidFill>
              </a:rPr>
              <a:t>Mineração</a:t>
            </a:r>
          </a:p>
        </p:txBody>
      </p:sp>
    </p:spTree>
    <p:extLst>
      <p:ext uri="{BB962C8B-B14F-4D97-AF65-F5344CB8AC3E}">
        <p14:creationId xmlns:p14="http://schemas.microsoft.com/office/powerpoint/2010/main" val="721253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Problemas de predição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C00000"/>
                </a:solidFill>
              </a:rPr>
              <a:t>Classificação</a:t>
            </a:r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r>
              <a:rPr lang="pt-BR" dirty="0" smtClean="0">
                <a:solidFill>
                  <a:srgbClr val="0000FF"/>
                </a:solidFill>
              </a:rPr>
              <a:t>Regressão</a:t>
            </a:r>
            <a:endParaRPr lang="pt-BR" dirty="0">
              <a:solidFill>
                <a:srgbClr val="0000FF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132855"/>
            <a:ext cx="6073676" cy="19026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412" y="4725144"/>
            <a:ext cx="5485110" cy="16574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tângulo 5"/>
          <p:cNvSpPr/>
          <p:nvPr/>
        </p:nvSpPr>
        <p:spPr>
          <a:xfrm>
            <a:off x="5940152" y="2238374"/>
            <a:ext cx="936104" cy="169468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5092502" y="4791075"/>
            <a:ext cx="1203523" cy="151447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5061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Problemas de predição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Classificação</a:t>
            </a:r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r>
              <a:rPr lang="pt-BR" dirty="0" smtClean="0"/>
              <a:t>Regressão</a:t>
            </a:r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132855"/>
            <a:ext cx="6073676" cy="19026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412" y="4725144"/>
            <a:ext cx="5485110" cy="16574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tângulo 3"/>
          <p:cNvSpPr/>
          <p:nvPr/>
        </p:nvSpPr>
        <p:spPr>
          <a:xfrm>
            <a:off x="5940152" y="2132855"/>
            <a:ext cx="1033116" cy="190269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spaço Reservado para Conteúdo 2"/>
          <p:cNvSpPr txBox="1">
            <a:spLocks/>
          </p:cNvSpPr>
          <p:nvPr/>
        </p:nvSpPr>
        <p:spPr>
          <a:xfrm>
            <a:off x="5292080" y="1628800"/>
            <a:ext cx="2520280" cy="504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indent="-228600">
              <a:spcBef>
                <a:spcPct val="20000"/>
              </a:spcBef>
            </a:pPr>
            <a:r>
              <a:rPr kumimoji="0" lang="pt-BR" sz="2000" b="1" i="1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Valores</a:t>
            </a:r>
            <a:r>
              <a:rPr kumimoji="0" lang="pt-BR" sz="2000" b="1" i="1" u="none" strike="noStrike" kern="1200" cap="none" spc="0" normalizeH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nominais</a:t>
            </a:r>
            <a:endParaRPr kumimoji="0" lang="pt-BR" sz="2000" b="1" i="1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5092502" y="4725145"/>
            <a:ext cx="1364207" cy="1657494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4444430" y="4221089"/>
            <a:ext cx="3511945" cy="504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indent="-228600">
              <a:spcBef>
                <a:spcPct val="20000"/>
              </a:spcBef>
            </a:pPr>
            <a:r>
              <a:rPr kumimoji="0" lang="pt-BR" sz="20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Valores</a:t>
            </a:r>
            <a:r>
              <a:rPr kumimoji="0" lang="pt-BR" sz="2000" b="1" i="1" u="none" strike="noStrike" kern="1200" cap="none" spc="0" normalizeH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infinitos e ordenados</a:t>
            </a:r>
            <a:endParaRPr kumimoji="0" lang="pt-BR" sz="2000" b="1" i="1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54616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Problemas de predição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83568" y="1535113"/>
            <a:ext cx="3813820" cy="639762"/>
          </a:xfrm>
        </p:spPr>
        <p:txBody>
          <a:bodyPr/>
          <a:lstStyle/>
          <a:p>
            <a:r>
              <a:rPr lang="pt-BR" dirty="0" smtClean="0">
                <a:solidFill>
                  <a:srgbClr val="C00000"/>
                </a:solidFill>
              </a:rPr>
              <a:t>Classificação</a:t>
            </a:r>
            <a:endParaRPr lang="pt-BR" dirty="0">
              <a:solidFill>
                <a:srgbClr val="C00000"/>
              </a:solidFill>
            </a:endParaRP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5148064" y="1535113"/>
            <a:ext cx="3538736" cy="639762"/>
          </a:xfrm>
        </p:spPr>
        <p:txBody>
          <a:bodyPr/>
          <a:lstStyle/>
          <a:p>
            <a:r>
              <a:rPr lang="pt-BR" dirty="0" smtClean="0">
                <a:solidFill>
                  <a:srgbClr val="0000FF"/>
                </a:solidFill>
              </a:rPr>
              <a:t>Regressão</a:t>
            </a:r>
            <a:endParaRPr lang="pt-BR" dirty="0">
              <a:solidFill>
                <a:srgbClr val="0000FF"/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348880"/>
            <a:ext cx="3965231" cy="21910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2401640"/>
            <a:ext cx="3445840" cy="2140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18589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2912963"/>
            <a:ext cx="7772400" cy="1362075"/>
          </a:xfrm>
        </p:spPr>
        <p:txBody>
          <a:bodyPr/>
          <a:lstStyle/>
          <a:p>
            <a:r>
              <a:rPr lang="pt-BR" cap="none" dirty="0" smtClean="0"/>
              <a:t>Classificação Supervisionada</a:t>
            </a:r>
            <a:endParaRPr lang="pt-BR" cap="none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1412776"/>
            <a:ext cx="7772400" cy="1500187"/>
          </a:xfrm>
        </p:spPr>
        <p:txBody>
          <a:bodyPr/>
          <a:lstStyle/>
          <a:p>
            <a:r>
              <a:rPr lang="pt-BR" dirty="0" smtClean="0"/>
              <a:t>Predição com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10221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Tabela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6209243"/>
              </p:ext>
            </p:extLst>
          </p:nvPr>
        </p:nvGraphicFramePr>
        <p:xfrm>
          <a:off x="3131840" y="1556792"/>
          <a:ext cx="4536504" cy="423611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76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38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5101"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b="1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id</a:t>
                      </a:r>
                      <a:endParaRPr lang="pt-BR" sz="2400" b="1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08000" marR="9525" marT="9525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400" b="1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Frequência</a:t>
                      </a:r>
                      <a:endParaRPr lang="pt-BR" sz="2400" b="1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08000" marR="9525" marT="9525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400" b="1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GA</a:t>
                      </a:r>
                      <a:endParaRPr lang="pt-BR" sz="2400" b="1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08000" marR="9525" marT="9525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4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Final</a:t>
                      </a:r>
                      <a:endParaRPr lang="pt-BR" sz="2400" b="1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08000" marR="9525" marT="9525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5101"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pt-BR" sz="2400" b="1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08000" marR="9525" marT="9525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400" b="1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100%</a:t>
                      </a:r>
                      <a:endParaRPr lang="pt-BR" sz="2400" b="1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08000" marR="9525" marT="9525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2400" b="1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5.5</a:t>
                      </a:r>
                      <a:endParaRPr lang="pt-BR" sz="2400" b="1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08000" marR="9525" marT="9525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400" b="1" i="1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Sucesso</a:t>
                      </a:r>
                      <a:endParaRPr lang="pt-BR" sz="2400" b="1" i="1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08000" marR="9525" marT="9525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5101"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pt-BR" sz="2400" b="1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08000" marR="9525" marT="9525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4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98%</a:t>
                      </a:r>
                      <a:endParaRPr lang="pt-BR" sz="2400" b="1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08000" marR="9525" marT="9525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2400" b="1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4.5</a:t>
                      </a:r>
                      <a:endParaRPr lang="pt-BR" sz="2400" b="1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08000" marR="9525" marT="9525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400" b="1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Reprovado</a:t>
                      </a:r>
                      <a:endParaRPr lang="pt-BR" sz="2400" b="1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08000" marR="9525" marT="9525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5101"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b="1" u="none" strike="noStrike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pt-BR" sz="24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08000" marR="9525" marT="9525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4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90%</a:t>
                      </a:r>
                      <a:endParaRPr lang="pt-BR" sz="2400" b="1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08000" marR="9525" marT="9525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2400" b="1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3.0</a:t>
                      </a:r>
                      <a:endParaRPr lang="pt-BR" sz="2400" b="1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08000" marR="9525" marT="9525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400" b="1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Reprovado</a:t>
                      </a:r>
                      <a:endParaRPr lang="pt-BR" sz="2400" b="1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08000" marR="9525" marT="9525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5101"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b="1" u="none" strike="noStrike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pt-BR" sz="24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08000" marR="9525" marT="9525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4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80%</a:t>
                      </a:r>
                      <a:endParaRPr lang="pt-BR" sz="2400" b="1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08000" marR="9525" marT="9525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2400" b="1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6.5</a:t>
                      </a:r>
                      <a:endParaRPr lang="pt-BR" sz="2400" b="1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08000" marR="9525" marT="9525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400" b="1" i="1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Sucesso</a:t>
                      </a:r>
                      <a:endParaRPr lang="pt-BR" sz="2400" b="1" i="1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08000" marR="9525" marT="9525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5101"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b="1" u="none" strike="noStrike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pt-BR" sz="24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08000" marR="9525" marT="9525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4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75%</a:t>
                      </a:r>
                      <a:endParaRPr lang="pt-BR" sz="2400" b="1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08000" marR="9525" marT="9525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2400" b="1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7.5</a:t>
                      </a:r>
                      <a:endParaRPr lang="pt-BR" sz="2400" b="1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08000" marR="9525" marT="9525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400" b="1" i="1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Sucesso</a:t>
                      </a:r>
                      <a:endParaRPr lang="pt-BR" sz="2400" b="1" i="1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08000" marR="9525" marT="9525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5101"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b="1" u="none" strike="noStrike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pt-BR" sz="24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08000" marR="9525" marT="9525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4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78%</a:t>
                      </a:r>
                      <a:endParaRPr lang="pt-BR" sz="2400" b="1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08000" marR="9525" marT="9525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2400" b="1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6.5</a:t>
                      </a:r>
                      <a:endParaRPr lang="pt-BR" sz="2400" b="1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08000" marR="9525" marT="9525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400" b="1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Reprovado</a:t>
                      </a:r>
                      <a:endParaRPr lang="pt-BR" sz="2400" b="1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08000" marR="9525" marT="9525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5101"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b="1" u="none" strike="noStrike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pt-BR" sz="24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08000" marR="9525" marT="9525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4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79%</a:t>
                      </a:r>
                      <a:endParaRPr lang="pt-BR" sz="2400" b="1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08000" marR="9525" marT="9525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2400" b="1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9.5</a:t>
                      </a:r>
                      <a:endParaRPr lang="pt-BR" sz="2400" b="1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08000" marR="9525" marT="9525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400" b="1" i="1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Sucesso</a:t>
                      </a:r>
                      <a:endParaRPr lang="pt-BR" sz="2400" b="1" i="1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08000" marR="9525" marT="9525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5101"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b="1" u="none" strike="noStrike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pt-BR" sz="24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08000" marR="9525" marT="9525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4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88%</a:t>
                      </a:r>
                      <a:endParaRPr lang="pt-BR" sz="2400" b="1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08000" marR="9525" marT="9525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2400" b="1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6.0</a:t>
                      </a:r>
                      <a:endParaRPr lang="pt-BR" sz="2400" b="1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08000" marR="9525" marT="9525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400" b="1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Reprovado</a:t>
                      </a:r>
                      <a:endParaRPr lang="pt-BR" sz="2400" b="1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08000" marR="9525" marT="9525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5101"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b="1" u="none" strike="noStrike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pt-BR" sz="2400" b="1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08000" marR="9525" marT="9525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4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75%</a:t>
                      </a:r>
                      <a:endParaRPr lang="pt-BR" sz="2400" b="1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08000" marR="9525" marT="9525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2400" b="1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5.0</a:t>
                      </a:r>
                      <a:endParaRPr lang="pt-BR" sz="2400" b="1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08000" marR="9525" marT="9525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400" b="1" i="1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Sucesso</a:t>
                      </a:r>
                      <a:endParaRPr lang="pt-BR" sz="2400" b="1" i="1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08000" marR="9525" marT="9525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5101"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pt-BR" sz="2400" b="1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08000" marR="9525" marT="9525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4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85%</a:t>
                      </a:r>
                      <a:endParaRPr lang="pt-BR" sz="2400" b="1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08000" marR="9525" marT="9525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2400" b="1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6.0</a:t>
                      </a:r>
                      <a:endParaRPr lang="pt-BR" sz="2400" b="1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08000" marR="9525" marT="9525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400" b="1" i="1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Sucesso</a:t>
                      </a:r>
                      <a:endParaRPr lang="pt-BR" sz="2400" b="1" i="1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08000" marR="9525" marT="9525" marB="0"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23" name="Espaço Reservado para Conteúdo 2"/>
          <p:cNvSpPr txBox="1">
            <a:spLocks/>
          </p:cNvSpPr>
          <p:nvPr/>
        </p:nvSpPr>
        <p:spPr>
          <a:xfrm>
            <a:off x="314167" y="3062779"/>
            <a:ext cx="2555776" cy="12241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algn="ctr"/>
            <a:r>
              <a:rPr kumimoji="0" lang="pt-BR" sz="3200" b="1" i="1" u="none" strike="noStrike" kern="1200" cap="none" spc="0" normalizeH="0" baseline="0" noProof="0" dirty="0" smtClean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Instâncias</a:t>
            </a:r>
          </a:p>
          <a:p>
            <a:pPr algn="ctr"/>
            <a:r>
              <a:rPr kumimoji="0" lang="pt-BR" sz="3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 </a:t>
            </a:r>
          </a:p>
          <a:p>
            <a:pPr algn="ctr"/>
            <a:r>
              <a:rPr kumimoji="0" lang="pt-BR" sz="3200" b="1" i="1" u="none" strike="noStrike" kern="1200" cap="none" spc="0" normalizeH="0" baseline="0" noProof="0" dirty="0" smtClean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exemplares</a:t>
            </a:r>
          </a:p>
        </p:txBody>
      </p:sp>
      <p:sp>
        <p:nvSpPr>
          <p:cNvPr id="24" name="Chave esquerda 23"/>
          <p:cNvSpPr/>
          <p:nvPr/>
        </p:nvSpPr>
        <p:spPr>
          <a:xfrm>
            <a:off x="2699792" y="1975021"/>
            <a:ext cx="288032" cy="3817882"/>
          </a:xfrm>
          <a:prstGeom prst="leftBrace">
            <a:avLst>
              <a:gd name="adj1" fmla="val 43903"/>
              <a:gd name="adj2" fmla="val 50000"/>
            </a:avLst>
          </a:prstGeom>
          <a:ln w="19050">
            <a:solidFill>
              <a:srgbClr val="9900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Chave esquerda 24"/>
          <p:cNvSpPr/>
          <p:nvPr/>
        </p:nvSpPr>
        <p:spPr>
          <a:xfrm rot="5400000">
            <a:off x="5490723" y="-735020"/>
            <a:ext cx="360038" cy="3995201"/>
          </a:xfrm>
          <a:prstGeom prst="leftBrace">
            <a:avLst>
              <a:gd name="adj1" fmla="val 43903"/>
              <a:gd name="adj2" fmla="val 50000"/>
            </a:avLst>
          </a:prstGeom>
          <a:ln w="19050">
            <a:solidFill>
              <a:srgbClr val="9900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Espaço Reservado para Conteúdo 2"/>
          <p:cNvSpPr txBox="1">
            <a:spLocks/>
          </p:cNvSpPr>
          <p:nvPr/>
        </p:nvSpPr>
        <p:spPr>
          <a:xfrm>
            <a:off x="3779912" y="464313"/>
            <a:ext cx="4896544" cy="5040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indent="-228600">
              <a:spcBef>
                <a:spcPct val="20000"/>
              </a:spcBef>
            </a:pPr>
            <a:r>
              <a:rPr kumimoji="0" lang="pt-BR" sz="3200" b="1" i="1" u="none" strike="noStrike" kern="1200" cap="none" spc="0" normalizeH="0" baseline="0" noProof="0" dirty="0" smtClean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Atributos</a:t>
            </a:r>
            <a:r>
              <a:rPr kumimoji="0" lang="pt-BR" sz="3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ou </a:t>
            </a:r>
            <a:r>
              <a:rPr kumimoji="0" lang="pt-BR" sz="3200" b="1" i="1" u="none" strike="noStrike" kern="1200" cap="none" spc="0" normalizeH="0" baseline="0" noProof="0" dirty="0" smtClean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variáveis</a:t>
            </a:r>
          </a:p>
        </p:txBody>
      </p:sp>
    </p:spTree>
    <p:extLst>
      <p:ext uri="{BB962C8B-B14F-4D97-AF65-F5344CB8AC3E}">
        <p14:creationId xmlns:p14="http://schemas.microsoft.com/office/powerpoint/2010/main" val="1838071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Classificação supervisionada</a:t>
            </a:r>
            <a:endParaRPr lang="pt-BR" dirty="0"/>
          </a:p>
        </p:txBody>
      </p:sp>
      <p:sp>
        <p:nvSpPr>
          <p:cNvPr id="7" name="CaixaDeTexto 6"/>
          <p:cNvSpPr txBox="1">
            <a:spLocks noChangeArrowheads="1"/>
          </p:cNvSpPr>
          <p:nvPr/>
        </p:nvSpPr>
        <p:spPr bwMode="auto">
          <a:xfrm>
            <a:off x="705819" y="3164482"/>
            <a:ext cx="244058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pt-BR" sz="4000" b="1" dirty="0">
                <a:solidFill>
                  <a:srgbClr val="0000FF"/>
                </a:solidFill>
                <a:latin typeface="Calibri" pitchFamily="34" charset="0"/>
              </a:rPr>
              <a:t>Entrada</a:t>
            </a:r>
            <a:endParaRPr lang="en-US" sz="4000" b="1" dirty="0">
              <a:solidFill>
                <a:srgbClr val="0000FF"/>
              </a:solidFill>
              <a:latin typeface="Calibri" pitchFamily="34" charset="0"/>
            </a:endParaRPr>
          </a:p>
        </p:txBody>
      </p:sp>
      <p:sp>
        <p:nvSpPr>
          <p:cNvPr id="10" name="CaixaDeTexto 11"/>
          <p:cNvSpPr txBox="1">
            <a:spLocks noChangeArrowheads="1"/>
          </p:cNvSpPr>
          <p:nvPr/>
        </p:nvSpPr>
        <p:spPr bwMode="auto">
          <a:xfrm>
            <a:off x="6452985" y="3191777"/>
            <a:ext cx="183522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pt-BR" sz="4000" b="1" dirty="0">
                <a:solidFill>
                  <a:schemeClr val="accent3">
                    <a:lumMod val="75000"/>
                  </a:schemeClr>
                </a:solidFill>
                <a:latin typeface="Calibri" pitchFamily="34" charset="0"/>
              </a:rPr>
              <a:t>Saída</a:t>
            </a:r>
            <a:endParaRPr lang="en-US" sz="4000" b="1" dirty="0">
              <a:solidFill>
                <a:schemeClr val="accent3">
                  <a:lumMod val="75000"/>
                </a:schemeClr>
              </a:solidFill>
              <a:latin typeface="Calibri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121396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dirty="0" smtClean="0"/>
              <a:t>Fornecemos uma </a:t>
            </a:r>
            <a:r>
              <a:rPr lang="pt-BR" b="1" dirty="0" smtClean="0">
                <a:solidFill>
                  <a:srgbClr val="0000FF"/>
                </a:solidFill>
              </a:rPr>
              <a:t>Entrada</a:t>
            </a:r>
            <a:r>
              <a:rPr lang="pt-BR" dirty="0" smtClean="0">
                <a:solidFill>
                  <a:srgbClr val="0000FF"/>
                </a:solidFill>
              </a:rPr>
              <a:t> </a:t>
            </a:r>
            <a:r>
              <a:rPr lang="pt-BR" dirty="0" smtClean="0"/>
              <a:t>e a </a:t>
            </a:r>
            <a:r>
              <a:rPr lang="pt-BR" b="1" dirty="0" smtClean="0">
                <a:solidFill>
                  <a:schemeClr val="accent3">
                    <a:lumMod val="75000"/>
                  </a:schemeClr>
                </a:solidFill>
              </a:rPr>
              <a:t>Saída</a:t>
            </a:r>
            <a:r>
              <a:rPr lang="pt-BR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pt-BR" dirty="0" smtClean="0"/>
              <a:t>que desejamos, para que seja estimado um </a:t>
            </a:r>
            <a:r>
              <a:rPr lang="pt-BR" b="1" dirty="0" smtClean="0">
                <a:solidFill>
                  <a:srgbClr val="C00000"/>
                </a:solidFill>
              </a:rPr>
              <a:t>Modelo</a:t>
            </a:r>
            <a:r>
              <a:rPr lang="pt-BR" dirty="0" smtClean="0">
                <a:solidFill>
                  <a:srgbClr val="C00000"/>
                </a:solidFill>
              </a:rPr>
              <a:t> </a:t>
            </a:r>
            <a:r>
              <a:rPr lang="pt-BR" dirty="0" smtClean="0"/>
              <a:t>capaz de relacionar os dados de entrada com a saída desejada</a:t>
            </a:r>
            <a:endParaRPr lang="pt-BR" dirty="0"/>
          </a:p>
        </p:txBody>
      </p:sp>
      <p:sp>
        <p:nvSpPr>
          <p:cNvPr id="12" name="Seta para a esquerda e para a direita 11"/>
          <p:cNvSpPr/>
          <p:nvPr/>
        </p:nvSpPr>
        <p:spPr>
          <a:xfrm>
            <a:off x="2627784" y="2996952"/>
            <a:ext cx="3672408" cy="1152128"/>
          </a:xfrm>
          <a:prstGeom prst="leftRightArrow">
            <a:avLst>
              <a:gd name="adj1" fmla="val 65636"/>
              <a:gd name="adj2" fmla="val 50000"/>
            </a:avLst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b="1" dirty="0">
                <a:solidFill>
                  <a:srgbClr val="C00000"/>
                </a:solidFill>
                <a:latin typeface="Calibri" pitchFamily="34" charset="0"/>
              </a:rPr>
              <a:t>Modelo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166158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5577</TotalTime>
  <Words>474</Words>
  <Application>Microsoft Office PowerPoint</Application>
  <PresentationFormat>Apresentação na tela (4:3)</PresentationFormat>
  <Paragraphs>255</Paragraphs>
  <Slides>19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2" baseType="lpstr">
      <vt:lpstr>Arial</vt:lpstr>
      <vt:lpstr>Calibri</vt:lpstr>
      <vt:lpstr>Tema do Office</vt:lpstr>
      <vt:lpstr>Classificação supervisionada de dados</vt:lpstr>
      <vt:lpstr>Literatura: Aprendizado de máquina</vt:lpstr>
      <vt:lpstr>Literatura: Mineração de dados</vt:lpstr>
      <vt:lpstr>Problemas de predição</vt:lpstr>
      <vt:lpstr>Problemas de predição</vt:lpstr>
      <vt:lpstr>Problemas de predição</vt:lpstr>
      <vt:lpstr>Classificação Supervisionada</vt:lpstr>
      <vt:lpstr>Apresentação do PowerPoint</vt:lpstr>
      <vt:lpstr>Classificação supervisionada</vt:lpstr>
      <vt:lpstr>Apresentação do PowerPoint</vt:lpstr>
      <vt:lpstr>Apresentação do PowerPoint</vt:lpstr>
      <vt:lpstr>O que é exatamente o modelo estimado?</vt:lpstr>
      <vt:lpstr>Modelo? Uma fronteira de decisão </vt:lpstr>
      <vt:lpstr>Classificação supervisionada: Exemplo</vt:lpstr>
      <vt:lpstr>Classificação supervisionada: Exemplo</vt:lpstr>
      <vt:lpstr>Classificação supervisionada: Exemplo</vt:lpstr>
      <vt:lpstr>Classificação supervisionada: o processo</vt:lpstr>
      <vt:lpstr>Técnicas para estimar o modelo</vt:lpstr>
      <vt:lpstr>Técnicas para estimar o modelo</vt:lpstr>
    </vt:vector>
  </TitlesOfParts>
  <Company>Sony Electronics,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Owner</dc:creator>
  <cp:lastModifiedBy>Wilson Pires Gaviao Neto</cp:lastModifiedBy>
  <cp:revision>175</cp:revision>
  <dcterms:created xsi:type="dcterms:W3CDTF">2013-02-06T14:39:20Z</dcterms:created>
  <dcterms:modified xsi:type="dcterms:W3CDTF">2018-07-04T21:17:43Z</dcterms:modified>
</cp:coreProperties>
</file>