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0" r:id="rId2"/>
    <p:sldId id="308" r:id="rId3"/>
    <p:sldId id="309" r:id="rId4"/>
    <p:sldId id="303" r:id="rId5"/>
    <p:sldId id="312" r:id="rId6"/>
    <p:sldId id="313" r:id="rId7"/>
    <p:sldId id="297" r:id="rId8"/>
    <p:sldId id="294" r:id="rId9"/>
    <p:sldId id="295" r:id="rId10"/>
    <p:sldId id="293" r:id="rId11"/>
    <p:sldId id="315" r:id="rId12"/>
    <p:sldId id="316" r:id="rId13"/>
    <p:sldId id="314" r:id="rId14"/>
    <p:sldId id="317" r:id="rId15"/>
    <p:sldId id="319" r:id="rId16"/>
    <p:sldId id="320" r:id="rId17"/>
    <p:sldId id="321" r:id="rId18"/>
    <p:sldId id="32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D9D9D9"/>
    <a:srgbClr val="404040"/>
    <a:srgbClr val="B2B2B2"/>
    <a:srgbClr val="8FC36F"/>
    <a:srgbClr val="E0716E"/>
    <a:srgbClr val="F0BBBA"/>
    <a:srgbClr val="2E5C85"/>
    <a:srgbClr val="F3CAC9"/>
    <a:srgbClr val="D7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6357C-25FD-4CAA-A943-095B75F5E656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9A595-C0A8-4503-BC39-EDBED88663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09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75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8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05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50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57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47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63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48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70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3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16ED-0DC3-4534-BB7A-A1C0B1C10A95}" type="datetimeFigureOut">
              <a:rPr lang="pt-BR" smtClean="0"/>
              <a:pPr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BBF9-554A-4335-9682-D76C4E0D70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70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itout.com/word-cloud/cre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Fifa-world-cup-2014-brazil-Stadium-wallpaper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4" y="4037399"/>
            <a:ext cx="925965" cy="412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530" r="1647"/>
          <a:stretch>
            <a:fillRect/>
          </a:stretch>
        </p:blipFill>
        <p:spPr bwMode="auto">
          <a:xfrm>
            <a:off x="396815" y="2121015"/>
            <a:ext cx="11795185" cy="321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9659" y="6328644"/>
            <a:ext cx="2190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1216708" y="1121744"/>
            <a:ext cx="4092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 tempo real no </a:t>
            </a:r>
            <a:r>
              <a:rPr lang="pt-B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twitter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68082" y="5641620"/>
            <a:ext cx="327804" cy="327804"/>
          </a:xfrm>
          <a:prstGeom prst="rect">
            <a:avLst/>
          </a:prstGeom>
          <a:solidFill>
            <a:srgbClr val="5DB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35603" y="5543912"/>
            <a:ext cx="13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Positivo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042248" y="5641620"/>
            <a:ext cx="327804" cy="3278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409769" y="5543912"/>
            <a:ext cx="1236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Neutro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695645" y="5641620"/>
            <a:ext cx="327804" cy="327804"/>
          </a:xfrm>
          <a:prstGeom prst="rect">
            <a:avLst/>
          </a:prstGeom>
          <a:solidFill>
            <a:srgbClr val="D7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063166" y="5543912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Negativo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354972" y="2782828"/>
            <a:ext cx="79166" cy="79435"/>
          </a:xfrm>
          <a:prstGeom prst="rect">
            <a:avLst/>
          </a:prstGeom>
          <a:solidFill>
            <a:srgbClr val="5DB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9"/>
          <p:cNvGrpSpPr/>
          <p:nvPr/>
        </p:nvGrpSpPr>
        <p:grpSpPr>
          <a:xfrm>
            <a:off x="6210871" y="2334592"/>
            <a:ext cx="1166812" cy="476251"/>
            <a:chOff x="6210871" y="2334592"/>
            <a:chExt cx="1166812" cy="476251"/>
          </a:xfrm>
        </p:grpSpPr>
        <p:sp>
          <p:nvSpPr>
            <p:cNvPr id="18" name="Retângulo 17"/>
            <p:cNvSpPr/>
            <p:nvPr/>
          </p:nvSpPr>
          <p:spPr>
            <a:xfrm>
              <a:off x="6210871" y="2353643"/>
              <a:ext cx="13335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291263" y="2334592"/>
              <a:ext cx="108642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/>
          <p:cNvSpPr/>
          <p:nvPr/>
        </p:nvSpPr>
        <p:spPr>
          <a:xfrm>
            <a:off x="5865892" y="1810901"/>
            <a:ext cx="1801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5th </a:t>
            </a:r>
            <a:r>
              <a:rPr lang="pt-B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goal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6400800" y="2352675"/>
            <a:ext cx="1" cy="37147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755279" y="601585"/>
            <a:ext cx="78691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Brasil 1 x 7 Alemanha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pic>
        <p:nvPicPr>
          <p:cNvPr id="23" name="Imagem 22" descr="david-luiz-crying.jpg"/>
          <p:cNvPicPr>
            <a:picLocks noChangeAspect="1"/>
          </p:cNvPicPr>
          <p:nvPr/>
        </p:nvPicPr>
        <p:blipFill>
          <a:blip r:embed="rId4" cstate="print"/>
          <a:srcRect l="29134" r="18913" b="15660"/>
          <a:stretch>
            <a:fillRect/>
          </a:stretch>
        </p:blipFill>
        <p:spPr>
          <a:xfrm>
            <a:off x="9782175" y="577850"/>
            <a:ext cx="2266950" cy="188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Conteúdo textual online: Oportunidades?</a:t>
            </a:r>
            <a:endParaRPr lang="pt-BR" b="1" dirty="0"/>
          </a:p>
        </p:txBody>
      </p:sp>
      <p:grpSp>
        <p:nvGrpSpPr>
          <p:cNvPr id="5" name="Agrupar 4"/>
          <p:cNvGrpSpPr/>
          <p:nvPr/>
        </p:nvGrpSpPr>
        <p:grpSpPr>
          <a:xfrm>
            <a:off x="838200" y="2330768"/>
            <a:ext cx="4454929" cy="2660583"/>
            <a:chOff x="6327371" y="1921547"/>
            <a:chExt cx="4454929" cy="266058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371" y="1921547"/>
              <a:ext cx="4454929" cy="2660583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19" r="2752" b="14441"/>
            <a:stretch/>
          </p:blipFill>
          <p:spPr>
            <a:xfrm>
              <a:off x="7805651" y="1921547"/>
              <a:ext cx="2834640" cy="2276379"/>
            </a:xfrm>
            <a:prstGeom prst="rect">
              <a:avLst/>
            </a:prstGeom>
          </p:spPr>
        </p:pic>
      </p:grpSp>
      <p:sp>
        <p:nvSpPr>
          <p:cNvPr id="6" name="Chave Esquerda 5"/>
          <p:cNvSpPr/>
          <p:nvPr/>
        </p:nvSpPr>
        <p:spPr>
          <a:xfrm>
            <a:off x="4852554" y="1690688"/>
            <a:ext cx="881149" cy="4917930"/>
          </a:xfrm>
          <a:prstGeom prst="leftBrace">
            <a:avLst>
              <a:gd name="adj1" fmla="val 52673"/>
              <a:gd name="adj2" fmla="val 634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1358406">
            <a:off x="3873731" y="3320493"/>
            <a:ext cx="872836" cy="136328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303" y="1839970"/>
            <a:ext cx="4111170" cy="461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Conteúdo textual online: Oportunidades?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11" y="1332721"/>
            <a:ext cx="2895600" cy="20478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15" y="2610584"/>
            <a:ext cx="5277196" cy="251295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8302"/>
            <a:ext cx="4667082" cy="2625233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618516" y="5520211"/>
            <a:ext cx="6030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http://www.brivia.com.br/</a:t>
            </a:r>
          </a:p>
        </p:txBody>
      </p:sp>
    </p:spTree>
    <p:extLst>
      <p:ext uri="{BB962C8B-B14F-4D97-AF65-F5344CB8AC3E}">
        <p14:creationId xmlns:p14="http://schemas.microsoft.com/office/powerpoint/2010/main" val="206394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Mineração de textos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Processamento de Linguagem Natural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1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Mineração de texto: Processo KDD</a:t>
            </a:r>
            <a:endParaRPr lang="pt-BR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77" y="1690688"/>
            <a:ext cx="11808261" cy="3205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09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Mineração de texto: Processo KDD</a:t>
            </a:r>
            <a:endParaRPr lang="pt-BR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6855" r="50552"/>
          <a:stretch/>
        </p:blipFill>
        <p:spPr bwMode="auto">
          <a:xfrm>
            <a:off x="1921270" y="3297568"/>
            <a:ext cx="10270730" cy="356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64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Mineração de texto: Processo KDD</a:t>
            </a:r>
            <a:endParaRPr lang="pt-BR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9913" t="4460" r="2352" b="3320"/>
          <a:stretch/>
        </p:blipFill>
        <p:spPr bwMode="auto">
          <a:xfrm>
            <a:off x="0" y="1658148"/>
            <a:ext cx="9914020" cy="5199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0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Prática: Minerando opiniões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06" y="1690688"/>
            <a:ext cx="4965451" cy="355792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40182" y="3683725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C00000"/>
                </a:solidFill>
              </a:rPr>
              <a:t>Opinião do dono</a:t>
            </a:r>
            <a:endParaRPr lang="pt-BR" sz="2000" b="1" dirty="0">
              <a:solidFill>
                <a:srgbClr val="C0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373237" y="5266028"/>
            <a:ext cx="4926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http://www.carrosnaweb.com.br/opiniao.asp</a:t>
            </a:r>
          </a:p>
        </p:txBody>
      </p:sp>
    </p:spTree>
    <p:extLst>
      <p:ext uri="{BB962C8B-B14F-4D97-AF65-F5344CB8AC3E}">
        <p14:creationId xmlns:p14="http://schemas.microsoft.com/office/powerpoint/2010/main" val="127148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Prática: Minerando opiniões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Executar passo a passo o processo no RM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Gerar nuvem de </a:t>
            </a:r>
            <a:r>
              <a:rPr lang="pt-BR" dirty="0" smtClean="0"/>
              <a:t>palavras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worditout.com/word-cloud/create</a:t>
            </a:r>
            <a:endParaRPr lang="pt-BR" dirty="0" smtClean="0"/>
          </a:p>
          <a:p>
            <a:pPr lvl="1"/>
            <a:r>
              <a:rPr lang="pt-BR" dirty="0"/>
              <a:t>w</a:t>
            </a:r>
            <a:r>
              <a:rPr lang="pt-BR" dirty="0" smtClean="0"/>
              <a:t>ordle.net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Complementar o processo para realizar a classificação </a:t>
            </a:r>
            <a:r>
              <a:rPr lang="pt-BR" dirty="0" smtClean="0"/>
              <a:t>automática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r>
              <a:rPr lang="pt-BR" dirty="0" smtClean="0"/>
              <a:t>Para dar ideias para o trabalho:</a:t>
            </a:r>
          </a:p>
          <a:p>
            <a:pPr marL="457200" lvl="1" indent="0">
              <a:buNone/>
            </a:pPr>
            <a:r>
              <a:rPr lang="pt-BR" dirty="0"/>
              <a:t>http://snap.stanford.edu/data/web-Amazon.html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32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Fifa-world-cup-2014-brazil-Stadium-wallpaper1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0" name="CaixaDeTexto 59"/>
          <p:cNvSpPr txBox="1"/>
          <p:nvPr/>
        </p:nvSpPr>
        <p:spPr>
          <a:xfrm>
            <a:off x="9474385" y="6326743"/>
            <a:ext cx="248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©2014 IBM </a:t>
            </a:r>
            <a:r>
              <a:rPr lang="pt-BR" b="1" dirty="0" err="1" smtClean="0">
                <a:solidFill>
                  <a:schemeClr val="bg1"/>
                </a:solidFill>
              </a:rPr>
              <a:t>Corporation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09625" y="733424"/>
            <a:ext cx="8286750" cy="4586721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23"/>
          <p:cNvGrpSpPr/>
          <p:nvPr/>
        </p:nvGrpSpPr>
        <p:grpSpPr>
          <a:xfrm>
            <a:off x="1128713" y="1800912"/>
            <a:ext cx="7867650" cy="923330"/>
            <a:chOff x="1195388" y="433387"/>
            <a:chExt cx="7867650" cy="923330"/>
          </a:xfrm>
        </p:grpSpPr>
        <p:sp>
          <p:nvSpPr>
            <p:cNvPr id="21" name="CaixaDeTexto 20"/>
            <p:cNvSpPr txBox="1"/>
            <p:nvPr/>
          </p:nvSpPr>
          <p:spPr>
            <a:xfrm>
              <a:off x="1195388" y="433387"/>
              <a:ext cx="7867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b="1" dirty="0" smtClean="0">
                  <a:ln w="76200">
                    <a:solidFill>
                      <a:schemeClr val="tx1"/>
                    </a:solidFill>
                  </a:ln>
                  <a:solidFill>
                    <a:srgbClr val="FFFF00"/>
                  </a:solidFill>
                </a:rPr>
                <a:t>“vamos q vamos Brasil !!!”</a:t>
              </a:r>
              <a:endParaRPr lang="pt-BR" sz="5400" b="1" dirty="0">
                <a:ln w="76200">
                  <a:solidFill>
                    <a:schemeClr val="tx1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195388" y="433387"/>
              <a:ext cx="7867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b="1" dirty="0" smtClean="0">
                  <a:solidFill>
                    <a:srgbClr val="FFFF00"/>
                  </a:solidFill>
                </a:rPr>
                <a:t>“vamos q vamos Brasil !!!”</a:t>
              </a:r>
              <a:endParaRPr lang="pt-BR" sz="5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upo 29"/>
          <p:cNvGrpSpPr/>
          <p:nvPr/>
        </p:nvGrpSpPr>
        <p:grpSpPr>
          <a:xfrm>
            <a:off x="1145287" y="2860600"/>
            <a:ext cx="7505701" cy="1754326"/>
            <a:chOff x="1109662" y="3019425"/>
            <a:chExt cx="7505701" cy="1754326"/>
          </a:xfrm>
        </p:grpSpPr>
        <p:sp>
          <p:nvSpPr>
            <p:cNvPr id="20" name="CaixaDeTexto 19"/>
            <p:cNvSpPr txBox="1"/>
            <p:nvPr/>
          </p:nvSpPr>
          <p:spPr>
            <a:xfrm>
              <a:off x="1109662" y="3019425"/>
              <a:ext cx="75057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b="1" dirty="0" smtClean="0">
                  <a:ln w="762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“o que aconteceu com a seleção? </a:t>
              </a:r>
              <a:r>
                <a:rPr lang="pt-BR" sz="5400" b="1" dirty="0" err="1" smtClean="0">
                  <a:ln w="762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Pqp</a:t>
              </a:r>
              <a:r>
                <a:rPr lang="pt-BR" sz="5400" b="1" dirty="0" smtClean="0">
                  <a:ln w="762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”</a:t>
              </a:r>
              <a:endParaRPr lang="pt-BR" sz="54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109662" y="3019425"/>
              <a:ext cx="75057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b="1" dirty="0" smtClean="0">
                  <a:solidFill>
                    <a:srgbClr val="FFFF00"/>
                  </a:solidFill>
                </a:rPr>
                <a:t>“o que aconteceu com a seleção? </a:t>
              </a:r>
              <a:r>
                <a:rPr lang="pt-BR" sz="5400" b="1" dirty="0" err="1" smtClean="0">
                  <a:solidFill>
                    <a:srgbClr val="FFFF00"/>
                  </a:solidFill>
                </a:rPr>
                <a:t>Pqp</a:t>
              </a:r>
              <a:r>
                <a:rPr lang="pt-BR" sz="5400" b="1" dirty="0" smtClean="0">
                  <a:solidFill>
                    <a:srgbClr val="FFFF00"/>
                  </a:solidFill>
                </a:rPr>
                <a:t>”</a:t>
              </a:r>
              <a:endParaRPr lang="pt-BR" sz="54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7" name="Retângulo 26"/>
          <p:cNvSpPr/>
          <p:nvPr/>
        </p:nvSpPr>
        <p:spPr>
          <a:xfrm>
            <a:off x="800100" y="357875"/>
            <a:ext cx="8296275" cy="11715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tweetSemFund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470" y="453312"/>
            <a:ext cx="950105" cy="818963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2400300" y="434075"/>
            <a:ext cx="625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 smtClean="0">
                <a:ln w="285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twitter</a:t>
            </a:r>
            <a:r>
              <a:rPr lang="pt-BR" sz="6000" dirty="0" smtClean="0">
                <a:ln w="285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 na copa </a:t>
            </a:r>
            <a:endParaRPr lang="pt-BR" sz="6000" dirty="0">
              <a:ln w="28575">
                <a:noFill/>
              </a:ln>
              <a:solidFill>
                <a:schemeClr val="bg1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Fifa-world-cup-2014-brazil-Stadium-wallpaper1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0" name="CaixaDeTexto 59"/>
          <p:cNvSpPr txBox="1"/>
          <p:nvPr/>
        </p:nvSpPr>
        <p:spPr>
          <a:xfrm>
            <a:off x="9474385" y="6326743"/>
            <a:ext cx="248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©2014 IBM </a:t>
            </a:r>
            <a:r>
              <a:rPr lang="pt-BR" b="1" dirty="0" err="1" smtClean="0">
                <a:solidFill>
                  <a:schemeClr val="bg1"/>
                </a:solidFill>
              </a:rPr>
              <a:t>Corporation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09625" y="733424"/>
            <a:ext cx="8286750" cy="612457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23"/>
          <p:cNvGrpSpPr/>
          <p:nvPr/>
        </p:nvGrpSpPr>
        <p:grpSpPr>
          <a:xfrm>
            <a:off x="1128713" y="1800912"/>
            <a:ext cx="7867650" cy="923330"/>
            <a:chOff x="1195388" y="433387"/>
            <a:chExt cx="7867650" cy="923330"/>
          </a:xfrm>
        </p:grpSpPr>
        <p:sp>
          <p:nvSpPr>
            <p:cNvPr id="21" name="CaixaDeTexto 20"/>
            <p:cNvSpPr txBox="1"/>
            <p:nvPr/>
          </p:nvSpPr>
          <p:spPr>
            <a:xfrm>
              <a:off x="1195388" y="433387"/>
              <a:ext cx="7867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b="1" dirty="0" smtClean="0">
                  <a:ln w="76200">
                    <a:solidFill>
                      <a:schemeClr val="tx1"/>
                    </a:solidFill>
                  </a:ln>
                  <a:solidFill>
                    <a:srgbClr val="FFFF00"/>
                  </a:solidFill>
                </a:rPr>
                <a:t>“vamos q vamos Brasil !!!”</a:t>
              </a:r>
              <a:endParaRPr lang="pt-BR" sz="5400" b="1" dirty="0">
                <a:ln w="76200">
                  <a:solidFill>
                    <a:schemeClr val="tx1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1195388" y="433387"/>
              <a:ext cx="7867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b="1" dirty="0" smtClean="0">
                  <a:solidFill>
                    <a:srgbClr val="FFFF00"/>
                  </a:solidFill>
                </a:rPr>
                <a:t>“vamos q vamos Brasil !!!”</a:t>
              </a:r>
              <a:endParaRPr lang="pt-BR" sz="54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3" name="Grupo 29"/>
          <p:cNvGrpSpPr/>
          <p:nvPr/>
        </p:nvGrpSpPr>
        <p:grpSpPr>
          <a:xfrm>
            <a:off x="1145287" y="2860600"/>
            <a:ext cx="7505701" cy="1754326"/>
            <a:chOff x="1109662" y="3019425"/>
            <a:chExt cx="7505701" cy="1754326"/>
          </a:xfrm>
        </p:grpSpPr>
        <p:sp>
          <p:nvSpPr>
            <p:cNvPr id="20" name="CaixaDeTexto 19"/>
            <p:cNvSpPr txBox="1"/>
            <p:nvPr/>
          </p:nvSpPr>
          <p:spPr>
            <a:xfrm>
              <a:off x="1109662" y="3019425"/>
              <a:ext cx="75057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b="1" dirty="0" smtClean="0">
                  <a:ln w="762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“o que aconteceu com a seleção? </a:t>
              </a:r>
              <a:r>
                <a:rPr lang="pt-BR" sz="5400" b="1" dirty="0" err="1" smtClean="0">
                  <a:ln w="762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Pqp</a:t>
              </a:r>
              <a:r>
                <a:rPr lang="pt-BR" sz="5400" b="1" dirty="0" smtClean="0">
                  <a:ln w="76200"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”</a:t>
              </a:r>
              <a:endParaRPr lang="pt-BR" sz="54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109662" y="3019425"/>
              <a:ext cx="75057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5400" b="1" dirty="0" smtClean="0">
                  <a:solidFill>
                    <a:srgbClr val="FFFF00"/>
                  </a:solidFill>
                </a:rPr>
                <a:t>“o que aconteceu com a seleção? </a:t>
              </a:r>
              <a:r>
                <a:rPr lang="pt-BR" sz="5400" b="1" dirty="0" err="1" smtClean="0">
                  <a:solidFill>
                    <a:srgbClr val="FFFF00"/>
                  </a:solidFill>
                </a:rPr>
                <a:t>Pqp</a:t>
              </a:r>
              <a:r>
                <a:rPr lang="pt-BR" sz="5400" b="1" dirty="0" smtClean="0">
                  <a:solidFill>
                    <a:srgbClr val="FFFF00"/>
                  </a:solidFill>
                </a:rPr>
                <a:t>”</a:t>
              </a:r>
              <a:endParaRPr lang="pt-BR" sz="54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7" name="Retângulo 26"/>
          <p:cNvSpPr/>
          <p:nvPr/>
        </p:nvSpPr>
        <p:spPr>
          <a:xfrm>
            <a:off x="800100" y="357875"/>
            <a:ext cx="8296275" cy="11715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tweetSemFund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4470" y="453312"/>
            <a:ext cx="950105" cy="818963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2400300" y="434075"/>
            <a:ext cx="6596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ln w="285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twitter</a:t>
            </a:r>
            <a:r>
              <a:rPr lang="pt-BR" sz="6000" dirty="0">
                <a:ln w="285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 na copa </a:t>
            </a:r>
          </a:p>
        </p:txBody>
      </p:sp>
      <p:pic>
        <p:nvPicPr>
          <p:cNvPr id="31" name="Imagem 30" descr="tweetNeg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73051" y="4983010"/>
            <a:ext cx="1014457" cy="871575"/>
          </a:xfrm>
          <a:prstGeom prst="rect">
            <a:avLst/>
          </a:prstGeom>
        </p:spPr>
      </p:pic>
      <p:pic>
        <p:nvPicPr>
          <p:cNvPr id="32" name="Imagem 31" descr="tweetNeu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5338" y="4983010"/>
            <a:ext cx="1014457" cy="871575"/>
          </a:xfrm>
          <a:prstGeom prst="rect">
            <a:avLst/>
          </a:prstGeom>
        </p:spPr>
      </p:pic>
      <p:pic>
        <p:nvPicPr>
          <p:cNvPr id="33" name="Imagem 32" descr="tweetPos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65124" y="4983010"/>
            <a:ext cx="1014457" cy="871575"/>
          </a:xfrm>
          <a:prstGeom prst="rect">
            <a:avLst/>
          </a:prstGeom>
        </p:spPr>
      </p:pic>
      <p:grpSp>
        <p:nvGrpSpPr>
          <p:cNvPr id="4" name="Grupo 37"/>
          <p:cNvGrpSpPr/>
          <p:nvPr/>
        </p:nvGrpSpPr>
        <p:grpSpPr>
          <a:xfrm>
            <a:off x="1019057" y="5832361"/>
            <a:ext cx="2638425" cy="830997"/>
            <a:chOff x="983432" y="5877272"/>
            <a:chExt cx="2638425" cy="830997"/>
          </a:xfrm>
        </p:grpSpPr>
        <p:sp>
          <p:nvSpPr>
            <p:cNvPr id="35" name="CaixaDeTexto 34"/>
            <p:cNvSpPr txBox="1"/>
            <p:nvPr/>
          </p:nvSpPr>
          <p:spPr>
            <a:xfrm>
              <a:off x="983432" y="5877272"/>
              <a:ext cx="2638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ln w="571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Positivo</a:t>
              </a:r>
              <a:endParaRPr lang="pt-BR" sz="4800" dirty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983432" y="5877272"/>
              <a:ext cx="2638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ln w="571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Positivo</a:t>
              </a:r>
              <a:endParaRPr lang="pt-BR" sz="4800" dirty="0">
                <a:ln w="571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5" name="Grupo 33"/>
          <p:cNvGrpSpPr/>
          <p:nvPr/>
        </p:nvGrpSpPr>
        <p:grpSpPr>
          <a:xfrm>
            <a:off x="3831950" y="5832361"/>
            <a:ext cx="2638425" cy="830997"/>
            <a:chOff x="3526469" y="5853134"/>
            <a:chExt cx="2638425" cy="830997"/>
          </a:xfrm>
        </p:grpSpPr>
        <p:sp>
          <p:nvSpPr>
            <p:cNvPr id="36" name="CaixaDeTexto 35"/>
            <p:cNvSpPr txBox="1"/>
            <p:nvPr/>
          </p:nvSpPr>
          <p:spPr>
            <a:xfrm>
              <a:off x="3526469" y="5853134"/>
              <a:ext cx="2638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ln w="571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Neutro</a:t>
              </a:r>
              <a:endParaRPr lang="pt-BR" sz="4800" dirty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3526469" y="5853134"/>
              <a:ext cx="2638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ln w="571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Neutro</a:t>
              </a:r>
              <a:endParaRPr lang="pt-BR" sz="4800" dirty="0">
                <a:ln w="571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</p:grpSp>
      <p:grpSp>
        <p:nvGrpSpPr>
          <p:cNvPr id="6" name="Grupo 29"/>
          <p:cNvGrpSpPr/>
          <p:nvPr/>
        </p:nvGrpSpPr>
        <p:grpSpPr>
          <a:xfrm>
            <a:off x="6122344" y="5832361"/>
            <a:ext cx="2638425" cy="830997"/>
            <a:chOff x="5967969" y="5787450"/>
            <a:chExt cx="2638425" cy="830997"/>
          </a:xfrm>
        </p:grpSpPr>
        <p:sp>
          <p:nvSpPr>
            <p:cNvPr id="37" name="CaixaDeTexto 36"/>
            <p:cNvSpPr txBox="1"/>
            <p:nvPr/>
          </p:nvSpPr>
          <p:spPr>
            <a:xfrm>
              <a:off x="5967969" y="5787450"/>
              <a:ext cx="2638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ln w="5715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Negativo</a:t>
              </a:r>
              <a:endParaRPr lang="pt-BR" sz="4800" dirty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967969" y="5787450"/>
              <a:ext cx="2638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dirty="0" smtClean="0">
                  <a:ln w="571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cs typeface="Aharoni" panose="02010803020104030203" pitchFamily="2" charset="-79"/>
                </a:rPr>
                <a:t>Negativo</a:t>
              </a:r>
              <a:endParaRPr lang="pt-BR" sz="4800" dirty="0">
                <a:ln w="571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612743" y="733424"/>
            <a:ext cx="8286750" cy="42092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 descr="tweetP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83733" y="3189594"/>
            <a:ext cx="1283024" cy="1102316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600075" y="555583"/>
            <a:ext cx="8296275" cy="11715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tweetSemFund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4445" y="651020"/>
            <a:ext cx="950105" cy="818963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200275" y="631783"/>
            <a:ext cx="6596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ln w="285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twitter</a:t>
            </a:r>
            <a:r>
              <a:rPr lang="pt-BR" sz="6000" dirty="0">
                <a:ln w="285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 na copa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9474385" y="6326743"/>
            <a:ext cx="248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©2014 IBM </a:t>
            </a:r>
            <a:r>
              <a:rPr lang="pt-BR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Corporation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Imagem 26" descr="tweetNe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83733" y="1896375"/>
            <a:ext cx="1283024" cy="110231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605481" y="1969868"/>
            <a:ext cx="8819897" cy="2322042"/>
            <a:chOff x="605481" y="1969868"/>
            <a:chExt cx="8819897" cy="2322042"/>
          </a:xfrm>
        </p:grpSpPr>
        <p:sp>
          <p:nvSpPr>
            <p:cNvPr id="4" name="Retângulo 3"/>
            <p:cNvSpPr/>
            <p:nvPr/>
          </p:nvSpPr>
          <p:spPr>
            <a:xfrm>
              <a:off x="609600" y="1969868"/>
              <a:ext cx="8286750" cy="10288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05481" y="3263087"/>
              <a:ext cx="8291384" cy="10288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 rot="5400000">
              <a:off x="8653247" y="2226560"/>
              <a:ext cx="1015233" cy="529029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Triângulo isósceles 27"/>
            <p:cNvSpPr/>
            <p:nvPr/>
          </p:nvSpPr>
          <p:spPr>
            <a:xfrm rot="5400000">
              <a:off x="8652191" y="3506189"/>
              <a:ext cx="1015233" cy="529029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628650" y="3362837"/>
            <a:ext cx="8412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“o que aconteceu com a seleção? </a:t>
            </a:r>
            <a:r>
              <a:rPr lang="pt-BR" sz="4000" b="1" dirty="0" err="1" smtClean="0"/>
              <a:t>Pqp</a:t>
            </a:r>
            <a:r>
              <a:rPr lang="pt-BR" sz="4000" b="1" dirty="0" smtClean="0"/>
              <a:t>”</a:t>
            </a:r>
            <a:endParaRPr lang="pt-BR" sz="4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28650" y="2107079"/>
            <a:ext cx="5899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“Vamos q vamos Brasil !!!”</a:t>
            </a:r>
            <a:endParaRPr lang="pt-B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612743" y="733424"/>
            <a:ext cx="8286750" cy="42092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Imagem 48" descr="tweetP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6995" y="3189594"/>
            <a:ext cx="1283024" cy="1102316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600075" y="555583"/>
            <a:ext cx="8296275" cy="11715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tweetSemFund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4445" y="651020"/>
            <a:ext cx="950105" cy="818963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200275" y="631783"/>
            <a:ext cx="6596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ln w="285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twitter</a:t>
            </a:r>
            <a:r>
              <a:rPr lang="pt-BR" sz="6000" dirty="0">
                <a:ln w="285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 na copa </a:t>
            </a:r>
          </a:p>
        </p:txBody>
      </p:sp>
      <p:pic>
        <p:nvPicPr>
          <p:cNvPr id="27" name="Imagem 26" descr="tweetNe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6995" y="1896375"/>
            <a:ext cx="1283024" cy="110231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605481" y="1969868"/>
            <a:ext cx="8819897" cy="2322042"/>
            <a:chOff x="605481" y="1969868"/>
            <a:chExt cx="8819897" cy="2322042"/>
          </a:xfrm>
        </p:grpSpPr>
        <p:sp>
          <p:nvSpPr>
            <p:cNvPr id="4" name="Retângulo 3"/>
            <p:cNvSpPr/>
            <p:nvPr/>
          </p:nvSpPr>
          <p:spPr>
            <a:xfrm>
              <a:off x="609600" y="1969868"/>
              <a:ext cx="8286750" cy="10288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05481" y="3263087"/>
              <a:ext cx="8291384" cy="10288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 rot="5400000">
              <a:off x="8653247" y="2226560"/>
              <a:ext cx="1015233" cy="529029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Triângulo isósceles 27"/>
            <p:cNvSpPr/>
            <p:nvPr/>
          </p:nvSpPr>
          <p:spPr>
            <a:xfrm rot="5400000">
              <a:off x="8652191" y="3506189"/>
              <a:ext cx="1015233" cy="529029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628650" y="3362837"/>
            <a:ext cx="8412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“o que aconteceu com a seleção? </a:t>
            </a:r>
            <a:r>
              <a:rPr lang="pt-BR" sz="4000" b="1" dirty="0" err="1" smtClean="0"/>
              <a:t>Pqp</a:t>
            </a:r>
            <a:r>
              <a:rPr lang="pt-BR" sz="4000" b="1" dirty="0" smtClean="0"/>
              <a:t>”</a:t>
            </a:r>
            <a:endParaRPr lang="pt-BR" sz="40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28650" y="2107079"/>
            <a:ext cx="5899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“Vamos q vamos Brasil !!!”</a:t>
            </a:r>
            <a:endParaRPr lang="pt-BR" sz="4000" b="1" dirty="0"/>
          </a:p>
        </p:txBody>
      </p:sp>
      <p:sp>
        <p:nvSpPr>
          <p:cNvPr id="18" name="Seta para baixo 17"/>
          <p:cNvSpPr/>
          <p:nvPr/>
        </p:nvSpPr>
        <p:spPr>
          <a:xfrm>
            <a:off x="9515207" y="1896375"/>
            <a:ext cx="971551" cy="3009901"/>
          </a:xfrm>
          <a:prstGeom prst="downArrow">
            <a:avLst>
              <a:gd name="adj1" fmla="val 99194"/>
              <a:gd name="adj2" fmla="val 4225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esquerda e para a direita 18"/>
          <p:cNvSpPr/>
          <p:nvPr/>
        </p:nvSpPr>
        <p:spPr>
          <a:xfrm>
            <a:off x="9658083" y="2262187"/>
            <a:ext cx="685800" cy="466725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esquerda e para a direita 21"/>
          <p:cNvSpPr/>
          <p:nvPr/>
        </p:nvSpPr>
        <p:spPr>
          <a:xfrm>
            <a:off x="9658083" y="3530684"/>
            <a:ext cx="685800" cy="466725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8763386" y="5101920"/>
            <a:ext cx="3265794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pt-BR" sz="5400" dirty="0" err="1" smtClean="0">
                <a:solidFill>
                  <a:srgbClr val="2E75B6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Machine</a:t>
            </a:r>
            <a:r>
              <a:rPr lang="pt-BR" sz="5400" dirty="0" smtClean="0">
                <a:solidFill>
                  <a:srgbClr val="2E75B6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 </a:t>
            </a:r>
          </a:p>
          <a:p>
            <a:pPr>
              <a:lnSpc>
                <a:spcPts val="5500"/>
              </a:lnSpc>
            </a:pPr>
            <a:r>
              <a:rPr lang="pt-BR" sz="5400" dirty="0" smtClean="0">
                <a:solidFill>
                  <a:srgbClr val="2E75B6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Learning</a:t>
            </a:r>
            <a:endParaRPr lang="pt-BR" sz="5400" dirty="0">
              <a:solidFill>
                <a:srgbClr val="2E75B6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62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612743" y="733424"/>
            <a:ext cx="8286750" cy="42092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00075" y="555583"/>
            <a:ext cx="8296275" cy="11715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tweetSemFun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4445" y="651020"/>
            <a:ext cx="950105" cy="818963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2200275" y="631783"/>
            <a:ext cx="6596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ln w="285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twitter</a:t>
            </a:r>
            <a:r>
              <a:rPr lang="pt-BR" sz="6000" dirty="0">
                <a:ln w="285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 na copa 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01362" y="2454876"/>
            <a:ext cx="8310799" cy="14992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isósceles 27"/>
          <p:cNvSpPr/>
          <p:nvPr/>
        </p:nvSpPr>
        <p:spPr>
          <a:xfrm rot="5400000">
            <a:off x="8432255" y="2933208"/>
            <a:ext cx="1485693" cy="529029"/>
          </a:xfrm>
          <a:prstGeom prst="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42588" y="2500312"/>
            <a:ext cx="81848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"</a:t>
            </a:r>
            <a:r>
              <a:rPr lang="pt-BR" sz="4000" b="1" dirty="0" err="1"/>
              <a:t>jah</a:t>
            </a:r>
            <a:r>
              <a:rPr lang="pt-BR" sz="4000" b="1" dirty="0"/>
              <a:t> </a:t>
            </a:r>
            <a:r>
              <a:rPr lang="pt-BR" sz="4000" b="1" dirty="0" err="1"/>
              <a:t>to</a:t>
            </a:r>
            <a:r>
              <a:rPr lang="pt-BR" sz="4000" b="1" dirty="0"/>
              <a:t> vendo o Brasil faze </a:t>
            </a:r>
            <a:r>
              <a:rPr lang="pt-BR" sz="4000" b="1" dirty="0" err="1"/>
              <a:t>nois</a:t>
            </a:r>
            <a:r>
              <a:rPr lang="pt-BR" sz="4000" b="1" dirty="0"/>
              <a:t> passa </a:t>
            </a:r>
            <a:endParaRPr lang="pt-BR" sz="4000" b="1" dirty="0" smtClean="0"/>
          </a:p>
          <a:p>
            <a:r>
              <a:rPr lang="pt-BR" sz="4000" b="1" dirty="0" smtClean="0"/>
              <a:t>vergonha </a:t>
            </a:r>
            <a:r>
              <a:rPr lang="pt-BR" sz="4000" b="1" dirty="0"/>
              <a:t>na copa!!! </a:t>
            </a:r>
            <a:r>
              <a:rPr lang="pt-BR" sz="4000" b="1" dirty="0" err="1"/>
              <a:t>pq</a:t>
            </a:r>
            <a:r>
              <a:rPr lang="pt-BR" sz="4000" b="1" dirty="0"/>
              <a:t> meu g-zuis"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3" t="24865" r="6444" b="14835"/>
          <a:stretch/>
        </p:blipFill>
        <p:spPr>
          <a:xfrm>
            <a:off x="9630839" y="2576276"/>
            <a:ext cx="1910371" cy="1377883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6256187" y="5044344"/>
            <a:ext cx="3069045" cy="72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pt-BR" sz="4000" dirty="0" smtClean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de 65 a 85%</a:t>
            </a:r>
            <a:endParaRPr lang="pt-BR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0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9659" y="6328644"/>
            <a:ext cx="2190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755279" y="601585"/>
            <a:ext cx="78691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Brasil 1 x 7 Alemanha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6708" y="1121744"/>
            <a:ext cx="4092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 tempo real no </a:t>
            </a:r>
            <a:r>
              <a:rPr lang="pt-B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twitter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68082" y="5641620"/>
            <a:ext cx="327804" cy="327804"/>
          </a:xfrm>
          <a:prstGeom prst="rect">
            <a:avLst/>
          </a:prstGeom>
          <a:solidFill>
            <a:srgbClr val="5DB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35603" y="5543912"/>
            <a:ext cx="13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Positivo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042248" y="5641620"/>
            <a:ext cx="327804" cy="3278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409769" y="5543912"/>
            <a:ext cx="1236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Neutro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695645" y="5641620"/>
            <a:ext cx="327804" cy="327804"/>
          </a:xfrm>
          <a:prstGeom prst="rect">
            <a:avLst/>
          </a:prstGeom>
          <a:solidFill>
            <a:srgbClr val="D7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063166" y="5543912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Negativo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upo 31"/>
          <p:cNvGrpSpPr/>
          <p:nvPr/>
        </p:nvGrpSpPr>
        <p:grpSpPr>
          <a:xfrm>
            <a:off x="396815" y="2121015"/>
            <a:ext cx="9852085" cy="3218735"/>
            <a:chOff x="396815" y="2121015"/>
            <a:chExt cx="9852085" cy="321873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7530" r="16610"/>
            <a:stretch>
              <a:fillRect/>
            </a:stretch>
          </p:blipFill>
          <p:spPr bwMode="auto">
            <a:xfrm>
              <a:off x="396815" y="2121015"/>
              <a:ext cx="9852085" cy="3218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tângulo 16"/>
            <p:cNvSpPr/>
            <p:nvPr/>
          </p:nvSpPr>
          <p:spPr>
            <a:xfrm>
              <a:off x="6354972" y="2782828"/>
              <a:ext cx="79166" cy="79435"/>
            </a:xfrm>
            <a:prstGeom prst="rect">
              <a:avLst/>
            </a:prstGeom>
            <a:solidFill>
              <a:srgbClr val="5DB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19"/>
            <p:cNvGrpSpPr/>
            <p:nvPr/>
          </p:nvGrpSpPr>
          <p:grpSpPr>
            <a:xfrm>
              <a:off x="6210871" y="2334592"/>
              <a:ext cx="1166812" cy="476251"/>
              <a:chOff x="6210871" y="2334592"/>
              <a:chExt cx="1166812" cy="476251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210871" y="2353643"/>
                <a:ext cx="13335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6291263" y="2334592"/>
                <a:ext cx="108642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" name="Grupo 29"/>
          <p:cNvGrpSpPr/>
          <p:nvPr/>
        </p:nvGrpSpPr>
        <p:grpSpPr>
          <a:xfrm>
            <a:off x="9591674" y="2266949"/>
            <a:ext cx="676276" cy="1352552"/>
            <a:chOff x="9591674" y="2266949"/>
            <a:chExt cx="676276" cy="1352552"/>
          </a:xfrm>
        </p:grpSpPr>
        <p:sp>
          <p:nvSpPr>
            <p:cNvPr id="21" name="Retângulo 20"/>
            <p:cNvSpPr/>
            <p:nvPr/>
          </p:nvSpPr>
          <p:spPr>
            <a:xfrm>
              <a:off x="9791701" y="2590800"/>
              <a:ext cx="85724" cy="981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0125076" y="2933701"/>
              <a:ext cx="85724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020300" y="2895601"/>
              <a:ext cx="133349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9848850" y="2305050"/>
              <a:ext cx="371475" cy="103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9591674" y="2847976"/>
              <a:ext cx="257175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9896475" y="2266949"/>
              <a:ext cx="371475" cy="5143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9659" y="6328644"/>
            <a:ext cx="2190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755279" y="601585"/>
            <a:ext cx="78691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Brasil 1 x 7 Alemanha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6708" y="1121744"/>
            <a:ext cx="4092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 tempo real no </a:t>
            </a:r>
            <a:r>
              <a:rPr lang="pt-BR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twitter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68082" y="5641620"/>
            <a:ext cx="327804" cy="327804"/>
          </a:xfrm>
          <a:prstGeom prst="rect">
            <a:avLst/>
          </a:prstGeom>
          <a:solidFill>
            <a:srgbClr val="5DB7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635603" y="5543912"/>
            <a:ext cx="13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Positivo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042248" y="5641620"/>
            <a:ext cx="327804" cy="3278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3409769" y="5543912"/>
            <a:ext cx="1236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Neutro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695645" y="5641620"/>
            <a:ext cx="327804" cy="327804"/>
          </a:xfrm>
          <a:prstGeom prst="rect">
            <a:avLst/>
          </a:prstGeom>
          <a:solidFill>
            <a:srgbClr val="D7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063166" y="5543912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Negativo</a:t>
            </a: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upo 31"/>
          <p:cNvGrpSpPr/>
          <p:nvPr/>
        </p:nvGrpSpPr>
        <p:grpSpPr>
          <a:xfrm>
            <a:off x="396815" y="2121015"/>
            <a:ext cx="9852085" cy="3218735"/>
            <a:chOff x="396815" y="2121015"/>
            <a:chExt cx="9852085" cy="321873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7530" r="16610"/>
            <a:stretch>
              <a:fillRect/>
            </a:stretch>
          </p:blipFill>
          <p:spPr bwMode="auto">
            <a:xfrm>
              <a:off x="396815" y="2121015"/>
              <a:ext cx="9852085" cy="3218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etângulo 16"/>
            <p:cNvSpPr/>
            <p:nvPr/>
          </p:nvSpPr>
          <p:spPr>
            <a:xfrm>
              <a:off x="6354972" y="2782828"/>
              <a:ext cx="79166" cy="79435"/>
            </a:xfrm>
            <a:prstGeom prst="rect">
              <a:avLst/>
            </a:prstGeom>
            <a:solidFill>
              <a:srgbClr val="5DB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19"/>
            <p:cNvGrpSpPr/>
            <p:nvPr/>
          </p:nvGrpSpPr>
          <p:grpSpPr>
            <a:xfrm>
              <a:off x="6210871" y="2334592"/>
              <a:ext cx="1166812" cy="476251"/>
              <a:chOff x="6210871" y="2334592"/>
              <a:chExt cx="1166812" cy="476251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210871" y="2353643"/>
                <a:ext cx="13335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6291263" y="2334592"/>
                <a:ext cx="108642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" name="Grupo 29"/>
          <p:cNvGrpSpPr/>
          <p:nvPr/>
        </p:nvGrpSpPr>
        <p:grpSpPr>
          <a:xfrm>
            <a:off x="9591674" y="2266949"/>
            <a:ext cx="676276" cy="1352552"/>
            <a:chOff x="9591674" y="2266949"/>
            <a:chExt cx="676276" cy="1352552"/>
          </a:xfrm>
        </p:grpSpPr>
        <p:sp>
          <p:nvSpPr>
            <p:cNvPr id="21" name="Retângulo 20"/>
            <p:cNvSpPr/>
            <p:nvPr/>
          </p:nvSpPr>
          <p:spPr>
            <a:xfrm>
              <a:off x="9791701" y="2590800"/>
              <a:ext cx="85724" cy="981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0125076" y="2933701"/>
              <a:ext cx="85724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0020300" y="2895601"/>
              <a:ext cx="133349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9848850" y="2305050"/>
              <a:ext cx="371475" cy="10382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9591674" y="2847976"/>
              <a:ext cx="257175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9896475" y="2266949"/>
              <a:ext cx="371475" cy="5143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Retângulo 25"/>
          <p:cNvSpPr/>
          <p:nvPr/>
        </p:nvSpPr>
        <p:spPr>
          <a:xfrm>
            <a:off x="5865892" y="1810901"/>
            <a:ext cx="18017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pt-B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5th </a:t>
            </a:r>
            <a:r>
              <a:rPr lang="pt-B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goal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6400800" y="2352675"/>
            <a:ext cx="1" cy="37147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avid-luiz-cry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0931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5325</TotalTime>
  <Words>285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Conteúdo textual online: Oportunidades?</vt:lpstr>
      <vt:lpstr>Conteúdo textual online: Oportunidades?</vt:lpstr>
      <vt:lpstr>Mineração de textos</vt:lpstr>
      <vt:lpstr>Mineração de texto: Processo KDD</vt:lpstr>
      <vt:lpstr>Mineração de texto: Processo KDD</vt:lpstr>
      <vt:lpstr>Mineração de texto: Processo KDD</vt:lpstr>
      <vt:lpstr>Prática: Minerando opiniões</vt:lpstr>
      <vt:lpstr>Prática: Minerando opiniões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Wilson Pires Gaviao Neto</dc:creator>
  <cp:lastModifiedBy>WILSON PIRES GAVIAO NETO</cp:lastModifiedBy>
  <cp:revision>187</cp:revision>
  <dcterms:created xsi:type="dcterms:W3CDTF">2016-10-27T18:55:48Z</dcterms:created>
  <dcterms:modified xsi:type="dcterms:W3CDTF">2017-08-29T20:51:53Z</dcterms:modified>
</cp:coreProperties>
</file>