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9" r:id="rId11"/>
    <p:sldId id="267" r:id="rId12"/>
    <p:sldId id="270" r:id="rId13"/>
    <p:sldId id="268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3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8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8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DE11-D190-4398-A596-22685174A001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8FE5-4EB1-4455-9027-340E43123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Processamento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2" y="1433136"/>
            <a:ext cx="11646094" cy="32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2" y="1422761"/>
            <a:ext cx="11642218" cy="33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1" y="3447098"/>
            <a:ext cx="9731828" cy="1778045"/>
          </a:xfrm>
        </p:spPr>
        <p:txBody>
          <a:bodyPr/>
          <a:lstStyle/>
          <a:p>
            <a:pPr algn="r"/>
            <a:r>
              <a:rPr lang="pt-BR" sz="4400" dirty="0" smtClean="0"/>
              <a:t>Tarefa de </a:t>
            </a:r>
            <a:br>
              <a:rPr lang="pt-BR" sz="4400" dirty="0" smtClean="0"/>
            </a:br>
            <a:r>
              <a:rPr lang="pt-BR" b="1" dirty="0" smtClean="0"/>
              <a:t>Classificação Supervisionada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58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20121"/>
          <a:stretch/>
        </p:blipFill>
        <p:spPr>
          <a:xfrm>
            <a:off x="549782" y="1422761"/>
            <a:ext cx="9299612" cy="330599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91109" y="335699"/>
            <a:ext cx="408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</a:rPr>
              <a:t>Variáveis de entrada</a:t>
            </a:r>
            <a:endParaRPr lang="pt-BR" sz="3600" b="1" dirty="0">
              <a:solidFill>
                <a:srgbClr val="0000FF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331" y="1422760"/>
            <a:ext cx="2194493" cy="3149239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 rot="5400000">
            <a:off x="5917473" y="-3110050"/>
            <a:ext cx="313509" cy="8752114"/>
          </a:xfrm>
          <a:prstGeom prst="leftBrace">
            <a:avLst>
              <a:gd name="adj1" fmla="val 43977"/>
              <a:gd name="adj2" fmla="val 77761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 rot="16200000" flipV="1">
            <a:off x="11033741" y="4141886"/>
            <a:ext cx="313509" cy="1480423"/>
          </a:xfrm>
          <a:prstGeom prst="leftBrace">
            <a:avLst>
              <a:gd name="adj1" fmla="val 43977"/>
              <a:gd name="adj2" fmla="val 68113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113003" y="5169483"/>
            <a:ext cx="49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</a:rPr>
              <a:t>Variável alvo ou de saída</a:t>
            </a:r>
            <a:endParaRPr lang="pt-BR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984" y="514018"/>
            <a:ext cx="8705246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Classificação supervisionada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pt-BR" b="1" dirty="0" smtClean="0"/>
              <a:t> </a:t>
            </a:r>
            <a:r>
              <a:rPr lang="pt-BR" b="1" i="1" dirty="0" smtClean="0"/>
              <a:t>Uma fronteira de decisão</a:t>
            </a:r>
            <a:r>
              <a:rPr lang="pt-BR" b="1" i="1" dirty="0" smtClean="0">
                <a:solidFill>
                  <a:srgbClr val="C00000"/>
                </a:solidFill>
              </a:rPr>
              <a:t> </a:t>
            </a:r>
            <a:endParaRPr lang="pt-BR" b="1" i="1" dirty="0">
              <a:solidFill>
                <a:srgbClr val="C0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1283727" y="2198997"/>
            <a:ext cx="0" cy="331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82908" y="5231034"/>
            <a:ext cx="439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1472123" y="2699157"/>
            <a:ext cx="3621695" cy="2219749"/>
            <a:chOff x="5974059" y="1996559"/>
            <a:chExt cx="3621695" cy="2219749"/>
          </a:xfrm>
        </p:grpSpPr>
        <p:sp>
          <p:nvSpPr>
            <p:cNvPr id="17" name="Elipse 16"/>
            <p:cNvSpPr/>
            <p:nvPr/>
          </p:nvSpPr>
          <p:spPr>
            <a:xfrm>
              <a:off x="6630841" y="3400840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7076443" y="3299696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7232045" y="3665917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878601" y="3877119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7626847" y="3877622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950270" y="2974621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7630966" y="3442764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/>
            <p:cNvSpPr/>
            <p:nvPr/>
          </p:nvSpPr>
          <p:spPr>
            <a:xfrm>
              <a:off x="7419246" y="250068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/>
            <p:cNvSpPr/>
            <p:nvPr/>
          </p:nvSpPr>
          <p:spPr>
            <a:xfrm>
              <a:off x="7826538" y="2755705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7536162" y="293249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/>
            <p:cNvSpPr/>
            <p:nvPr/>
          </p:nvSpPr>
          <p:spPr>
            <a:xfrm>
              <a:off x="8147254" y="2702270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>
              <a:off x="8041540" y="3089090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/>
            <p:cNvSpPr/>
            <p:nvPr/>
          </p:nvSpPr>
          <p:spPr>
            <a:xfrm>
              <a:off x="7753021" y="2442025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riângulo isósceles 32"/>
            <p:cNvSpPr/>
            <p:nvPr/>
          </p:nvSpPr>
          <p:spPr>
            <a:xfrm>
              <a:off x="8178076" y="233878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isósceles 33"/>
            <p:cNvSpPr/>
            <p:nvPr/>
          </p:nvSpPr>
          <p:spPr>
            <a:xfrm>
              <a:off x="8115762" y="3540843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8451651" y="2800613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5974059" y="1996559"/>
              <a:ext cx="3621695" cy="2219749"/>
            </a:xfrm>
            <a:custGeom>
              <a:avLst/>
              <a:gdLst>
                <a:gd name="connsiteX0" fmla="*/ 0 w 2066925"/>
                <a:gd name="connsiteY0" fmla="*/ 0 h 1266825"/>
                <a:gd name="connsiteX1" fmla="*/ 771525 w 2066925"/>
                <a:gd name="connsiteY1" fmla="*/ 495300 h 1266825"/>
                <a:gd name="connsiteX2" fmla="*/ 838200 w 2066925"/>
                <a:gd name="connsiteY2" fmla="*/ 742950 h 1266825"/>
                <a:gd name="connsiteX3" fmla="*/ 1143000 w 2066925"/>
                <a:gd name="connsiteY3" fmla="*/ 762000 h 1266825"/>
                <a:gd name="connsiteX4" fmla="*/ 1219200 w 2066925"/>
                <a:gd name="connsiteY4" fmla="*/ 1162050 h 1266825"/>
                <a:gd name="connsiteX5" fmla="*/ 2066925 w 2066925"/>
                <a:gd name="connsiteY5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5" h="1266825">
                  <a:moveTo>
                    <a:pt x="0" y="0"/>
                  </a:moveTo>
                  <a:cubicBezTo>
                    <a:pt x="315912" y="185737"/>
                    <a:pt x="631825" y="371475"/>
                    <a:pt x="771525" y="495300"/>
                  </a:cubicBezTo>
                  <a:cubicBezTo>
                    <a:pt x="911225" y="619125"/>
                    <a:pt x="776287" y="698500"/>
                    <a:pt x="838200" y="742950"/>
                  </a:cubicBezTo>
                  <a:cubicBezTo>
                    <a:pt x="900113" y="787400"/>
                    <a:pt x="1079500" y="692150"/>
                    <a:pt x="1143000" y="762000"/>
                  </a:cubicBezTo>
                  <a:cubicBezTo>
                    <a:pt x="1206500" y="831850"/>
                    <a:pt x="1065213" y="1077913"/>
                    <a:pt x="1219200" y="1162050"/>
                  </a:cubicBezTo>
                  <a:cubicBezTo>
                    <a:pt x="1373187" y="1246187"/>
                    <a:pt x="1720056" y="1256506"/>
                    <a:pt x="2066925" y="126682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/>
          <p:cNvSpPr txBox="1"/>
          <p:nvPr/>
        </p:nvSpPr>
        <p:spPr>
          <a:xfrm>
            <a:off x="4066631" y="5243867"/>
            <a:ext cx="143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exame 1</a:t>
            </a:r>
            <a:endParaRPr lang="pt-BR" sz="2800" dirty="0"/>
          </a:p>
        </p:txBody>
      </p:sp>
      <p:sp>
        <p:nvSpPr>
          <p:cNvPr id="42" name="CaixaDeTexto 41"/>
          <p:cNvSpPr txBox="1"/>
          <p:nvPr/>
        </p:nvSpPr>
        <p:spPr>
          <a:xfrm rot="16200000">
            <a:off x="251246" y="2741228"/>
            <a:ext cx="151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 exame 2</a:t>
            </a:r>
            <a:endParaRPr lang="pt-BR" sz="2800" dirty="0"/>
          </a:p>
        </p:txBody>
      </p:sp>
      <p:sp>
        <p:nvSpPr>
          <p:cNvPr id="43" name="Triângulo isósceles 42"/>
          <p:cNvSpPr/>
          <p:nvPr/>
        </p:nvSpPr>
        <p:spPr>
          <a:xfrm>
            <a:off x="1220048" y="5845089"/>
            <a:ext cx="230752" cy="19892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498063" y="5672897"/>
            <a:ext cx="250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Classe saudável</a:t>
            </a:r>
            <a:endParaRPr lang="pt-BR" sz="28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458593" y="6182416"/>
            <a:ext cx="224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Classe doente</a:t>
            </a:r>
            <a:endParaRPr lang="pt-BR" sz="2800" dirty="0"/>
          </a:p>
        </p:txBody>
      </p:sp>
      <p:sp>
        <p:nvSpPr>
          <p:cNvPr id="47" name="Elipse 46"/>
          <p:cNvSpPr/>
          <p:nvPr/>
        </p:nvSpPr>
        <p:spPr>
          <a:xfrm>
            <a:off x="1222269" y="6331046"/>
            <a:ext cx="249021" cy="2490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984" y="514018"/>
            <a:ext cx="8705246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Classificação </a:t>
            </a:r>
            <a:r>
              <a:rPr lang="pt-BR" b="1" dirty="0" smtClean="0">
                <a:solidFill>
                  <a:srgbClr val="C00000"/>
                </a:solidFill>
              </a:rPr>
              <a:t>supervisionada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pt-BR" b="1" i="1" dirty="0" smtClean="0">
                <a:solidFill>
                  <a:schemeClr val="bg1">
                    <a:lumMod val="75000"/>
                  </a:schemeClr>
                </a:solidFill>
              </a:rPr>
              <a:t>Uma fronteira de decisão </a:t>
            </a:r>
            <a:endParaRPr lang="pt-BR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1283727" y="2198997"/>
            <a:ext cx="0" cy="331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82908" y="5231034"/>
            <a:ext cx="439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1472123" y="2699157"/>
            <a:ext cx="3621695" cy="2219749"/>
            <a:chOff x="5974059" y="1996559"/>
            <a:chExt cx="3621695" cy="2219749"/>
          </a:xfrm>
        </p:grpSpPr>
        <p:sp>
          <p:nvSpPr>
            <p:cNvPr id="17" name="Elipse 16"/>
            <p:cNvSpPr/>
            <p:nvPr/>
          </p:nvSpPr>
          <p:spPr>
            <a:xfrm>
              <a:off x="6630841" y="3400840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7076443" y="3299696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7232045" y="3665917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878601" y="3877119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7626847" y="3877622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950270" y="2974621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7630966" y="3442764"/>
              <a:ext cx="252347" cy="2523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/>
            <p:cNvSpPr/>
            <p:nvPr/>
          </p:nvSpPr>
          <p:spPr>
            <a:xfrm>
              <a:off x="7419246" y="250068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/>
            <p:cNvSpPr/>
            <p:nvPr/>
          </p:nvSpPr>
          <p:spPr>
            <a:xfrm>
              <a:off x="7826538" y="2755705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7536162" y="293249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/>
            <p:cNvSpPr/>
            <p:nvPr/>
          </p:nvSpPr>
          <p:spPr>
            <a:xfrm>
              <a:off x="8147254" y="2702270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>
              <a:off x="8041540" y="3089090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/>
            <p:cNvSpPr/>
            <p:nvPr/>
          </p:nvSpPr>
          <p:spPr>
            <a:xfrm>
              <a:off x="7753021" y="2442025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riângulo isósceles 32"/>
            <p:cNvSpPr/>
            <p:nvPr/>
          </p:nvSpPr>
          <p:spPr>
            <a:xfrm>
              <a:off x="8178076" y="2338788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isósceles 33"/>
            <p:cNvSpPr/>
            <p:nvPr/>
          </p:nvSpPr>
          <p:spPr>
            <a:xfrm>
              <a:off x="8115762" y="3540843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8451651" y="2800613"/>
              <a:ext cx="233833" cy="20158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5974059" y="1996559"/>
              <a:ext cx="3621695" cy="2219749"/>
            </a:xfrm>
            <a:custGeom>
              <a:avLst/>
              <a:gdLst>
                <a:gd name="connsiteX0" fmla="*/ 0 w 2066925"/>
                <a:gd name="connsiteY0" fmla="*/ 0 h 1266825"/>
                <a:gd name="connsiteX1" fmla="*/ 771525 w 2066925"/>
                <a:gd name="connsiteY1" fmla="*/ 495300 h 1266825"/>
                <a:gd name="connsiteX2" fmla="*/ 838200 w 2066925"/>
                <a:gd name="connsiteY2" fmla="*/ 742950 h 1266825"/>
                <a:gd name="connsiteX3" fmla="*/ 1143000 w 2066925"/>
                <a:gd name="connsiteY3" fmla="*/ 762000 h 1266825"/>
                <a:gd name="connsiteX4" fmla="*/ 1219200 w 2066925"/>
                <a:gd name="connsiteY4" fmla="*/ 1162050 h 1266825"/>
                <a:gd name="connsiteX5" fmla="*/ 2066925 w 2066925"/>
                <a:gd name="connsiteY5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5" h="1266825">
                  <a:moveTo>
                    <a:pt x="0" y="0"/>
                  </a:moveTo>
                  <a:cubicBezTo>
                    <a:pt x="315912" y="185737"/>
                    <a:pt x="631825" y="371475"/>
                    <a:pt x="771525" y="495300"/>
                  </a:cubicBezTo>
                  <a:cubicBezTo>
                    <a:pt x="911225" y="619125"/>
                    <a:pt x="776287" y="698500"/>
                    <a:pt x="838200" y="742950"/>
                  </a:cubicBezTo>
                  <a:cubicBezTo>
                    <a:pt x="900113" y="787400"/>
                    <a:pt x="1079500" y="692150"/>
                    <a:pt x="1143000" y="762000"/>
                  </a:cubicBezTo>
                  <a:cubicBezTo>
                    <a:pt x="1206500" y="831850"/>
                    <a:pt x="1065213" y="1077913"/>
                    <a:pt x="1219200" y="1162050"/>
                  </a:cubicBezTo>
                  <a:cubicBezTo>
                    <a:pt x="1373187" y="1246187"/>
                    <a:pt x="1720056" y="1256506"/>
                    <a:pt x="2066925" y="126682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/>
          <p:cNvSpPr txBox="1"/>
          <p:nvPr/>
        </p:nvSpPr>
        <p:spPr>
          <a:xfrm>
            <a:off x="4066631" y="5243867"/>
            <a:ext cx="143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exame 1</a:t>
            </a:r>
            <a:endParaRPr lang="pt-BR" sz="2800" dirty="0"/>
          </a:p>
        </p:txBody>
      </p:sp>
      <p:sp>
        <p:nvSpPr>
          <p:cNvPr id="42" name="CaixaDeTexto 41"/>
          <p:cNvSpPr txBox="1"/>
          <p:nvPr/>
        </p:nvSpPr>
        <p:spPr>
          <a:xfrm rot="16200000">
            <a:off x="251246" y="2741228"/>
            <a:ext cx="151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 exame 2</a:t>
            </a:r>
            <a:endParaRPr lang="pt-BR" sz="2800" dirty="0"/>
          </a:p>
        </p:txBody>
      </p:sp>
      <p:sp>
        <p:nvSpPr>
          <p:cNvPr id="43" name="Triângulo isósceles 42"/>
          <p:cNvSpPr/>
          <p:nvPr/>
        </p:nvSpPr>
        <p:spPr>
          <a:xfrm>
            <a:off x="1220048" y="5845089"/>
            <a:ext cx="230752" cy="19892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498063" y="5672897"/>
            <a:ext cx="250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Classe saudável</a:t>
            </a:r>
            <a:endParaRPr lang="pt-BR" sz="28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458593" y="6182416"/>
            <a:ext cx="224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Classe doente</a:t>
            </a:r>
            <a:endParaRPr lang="pt-BR" sz="2800" dirty="0"/>
          </a:p>
        </p:txBody>
      </p:sp>
      <p:sp>
        <p:nvSpPr>
          <p:cNvPr id="47" name="Elipse 46"/>
          <p:cNvSpPr/>
          <p:nvPr/>
        </p:nvSpPr>
        <p:spPr>
          <a:xfrm>
            <a:off x="1222269" y="6331046"/>
            <a:ext cx="249021" cy="2490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6872746" y="311082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b="1" dirty="0">
                <a:solidFill>
                  <a:srgbClr val="0000FF"/>
                </a:solidFill>
                <a:latin typeface="Calibri" pitchFamily="34" charset="0"/>
              </a:rPr>
              <a:t>Entrada</a:t>
            </a:r>
            <a:endParaRPr lang="en-US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549145" y="3006053"/>
            <a:ext cx="1219200" cy="609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C00000"/>
                </a:solidFill>
                <a:latin typeface="Calibri" pitchFamily="34" charset="0"/>
              </a:rPr>
              <a:t>Modelo</a:t>
            </a:r>
            <a:endParaRPr lang="en-US" sz="2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Seta para a direita 8"/>
          <p:cNvSpPr/>
          <p:nvPr/>
        </p:nvSpPr>
        <p:spPr>
          <a:xfrm>
            <a:off x="8044320" y="3196553"/>
            <a:ext cx="3048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0" name="CaixaDeTexto 11"/>
          <p:cNvSpPr txBox="1">
            <a:spLocks noChangeArrowheads="1"/>
          </p:cNvSpPr>
          <p:nvPr/>
        </p:nvSpPr>
        <p:spPr bwMode="auto">
          <a:xfrm>
            <a:off x="10530345" y="3110828"/>
            <a:ext cx="875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b="1">
                <a:solidFill>
                  <a:srgbClr val="0000FF"/>
                </a:solidFill>
                <a:latin typeface="Calibri" pitchFamily="34" charset="0"/>
              </a:rPr>
              <a:t>Saída</a:t>
            </a:r>
            <a:endParaRPr lang="en-US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5" name="Seta para a direita 10"/>
          <p:cNvSpPr/>
          <p:nvPr/>
        </p:nvSpPr>
        <p:spPr>
          <a:xfrm>
            <a:off x="9996945" y="3196553"/>
            <a:ext cx="3048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8" name="CaixaDeTexto 47"/>
          <p:cNvSpPr txBox="1"/>
          <p:nvPr/>
        </p:nvSpPr>
        <p:spPr>
          <a:xfrm>
            <a:off x="6892300" y="3435949"/>
            <a:ext cx="1059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exame 1</a:t>
            </a:r>
            <a:endParaRPr lang="pt-BR" sz="20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92300" y="3642681"/>
            <a:ext cx="1059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exame 2</a:t>
            </a:r>
            <a:endParaRPr lang="pt-BR" sz="20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0513932" y="3435949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Classe</a:t>
            </a:r>
            <a:endParaRPr lang="pt-BR" sz="2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417272" y="3945736"/>
            <a:ext cx="2457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(Variáveis de entrada)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Validação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811"/>
            <a:ext cx="10058400" cy="48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2944"/>
          </a:xfrm>
        </p:spPr>
        <p:txBody>
          <a:bodyPr/>
          <a:lstStyle/>
          <a:p>
            <a:r>
              <a:rPr lang="pt-BR" dirty="0" smtClean="0"/>
              <a:t>Antes disso,</a:t>
            </a:r>
            <a:br>
              <a:rPr lang="pt-BR" dirty="0" smtClean="0"/>
            </a:br>
            <a:r>
              <a:rPr lang="pt-BR" dirty="0" smtClean="0"/>
              <a:t> - Q tal análise exploratória?</a:t>
            </a:r>
            <a:br>
              <a:rPr lang="pt-BR" dirty="0" smtClean="0"/>
            </a:br>
            <a:r>
              <a:rPr lang="pt-BR" dirty="0" smtClean="0"/>
              <a:t> - Nuvem de </a:t>
            </a:r>
            <a:r>
              <a:rPr lang="pt-BR" dirty="0" err="1" smtClean="0"/>
              <a:t>tags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ruim depois que desliga o ar, seta imprecisa, buzina imprecisa</a:t>
            </a:r>
            <a:endParaRPr lang="pt-BR" sz="4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</a:t>
            </a:r>
            <a:r>
              <a:rPr lang="pt-BR" sz="4000" dirty="0" smtClean="0">
                <a:solidFill>
                  <a:srgbClr val="0000FF"/>
                </a:solidFill>
              </a:rPr>
              <a:t>ruim</a:t>
            </a:r>
            <a:r>
              <a:rPr lang="pt-BR" sz="4000" dirty="0" smtClean="0">
                <a:solidFill>
                  <a:srgbClr val="CC0099"/>
                </a:solidFill>
              </a:rPr>
              <a:t> depois </a:t>
            </a:r>
            <a:r>
              <a:rPr lang="pt-BR" sz="4000" dirty="0" smtClean="0">
                <a:solidFill>
                  <a:srgbClr val="0000FF"/>
                </a:solidFill>
              </a:rPr>
              <a:t>que</a:t>
            </a:r>
            <a:r>
              <a:rPr lang="pt-BR" sz="4000" dirty="0" smtClean="0">
                <a:solidFill>
                  <a:srgbClr val="CC0099"/>
                </a:solidFill>
              </a:rPr>
              <a:t> desliga </a:t>
            </a:r>
            <a:r>
              <a:rPr lang="pt-BR" sz="4000" dirty="0" smtClean="0">
                <a:solidFill>
                  <a:srgbClr val="0000FF"/>
                </a:solidFill>
              </a:rPr>
              <a:t>o</a:t>
            </a:r>
            <a:r>
              <a:rPr lang="pt-BR" sz="4000" dirty="0" smtClean="0">
                <a:solidFill>
                  <a:srgbClr val="CC0099"/>
                </a:solidFill>
              </a:rPr>
              <a:t> 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seta</a:t>
            </a:r>
            <a:r>
              <a:rPr lang="pt-BR" sz="4000" dirty="0" smtClean="0">
                <a:solidFill>
                  <a:srgbClr val="CC0099"/>
                </a:solidFill>
              </a:rPr>
              <a:t> imprecisa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buzina</a:t>
            </a:r>
            <a:r>
              <a:rPr lang="pt-BR" sz="4000" dirty="0" smtClean="0">
                <a:solidFill>
                  <a:srgbClr val="CC0099"/>
                </a:solidFill>
              </a:rPr>
              <a:t> imprecisa</a:t>
            </a:r>
            <a:endParaRPr lang="pt-BR" sz="4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</a:t>
            </a:r>
            <a:r>
              <a:rPr lang="pt-BR" sz="4000" dirty="0" smtClean="0">
                <a:solidFill>
                  <a:srgbClr val="0000FF"/>
                </a:solidFill>
              </a:rPr>
              <a:t>ruim</a:t>
            </a:r>
            <a:r>
              <a:rPr lang="pt-BR" sz="4000" dirty="0" smtClean="0">
                <a:solidFill>
                  <a:srgbClr val="CC0099"/>
                </a:solidFill>
              </a:rPr>
              <a:t> depois </a:t>
            </a:r>
            <a:r>
              <a:rPr lang="pt-BR" sz="4000" dirty="0" smtClean="0">
                <a:solidFill>
                  <a:srgbClr val="0000FF"/>
                </a:solidFill>
              </a:rPr>
              <a:t>que</a:t>
            </a:r>
            <a:r>
              <a:rPr lang="pt-BR" sz="4000" dirty="0" smtClean="0">
                <a:solidFill>
                  <a:srgbClr val="CC0099"/>
                </a:solidFill>
              </a:rPr>
              <a:t> desliga </a:t>
            </a:r>
            <a:r>
              <a:rPr lang="pt-BR" sz="4000" dirty="0" smtClean="0">
                <a:solidFill>
                  <a:srgbClr val="0000FF"/>
                </a:solidFill>
              </a:rPr>
              <a:t>o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seta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buzina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90011" y="1459915"/>
            <a:ext cx="2390503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913223" y="1452303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0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</a:t>
            </a:r>
            <a:r>
              <a:rPr lang="pt-BR" sz="4000" dirty="0" smtClean="0">
                <a:solidFill>
                  <a:srgbClr val="0000FF"/>
                </a:solidFill>
              </a:rPr>
              <a:t>ruim</a:t>
            </a:r>
            <a:r>
              <a:rPr lang="pt-BR" sz="4000" dirty="0" smtClean="0">
                <a:solidFill>
                  <a:srgbClr val="CC0099"/>
                </a:solidFill>
              </a:rPr>
              <a:t> depois </a:t>
            </a:r>
            <a:r>
              <a:rPr lang="pt-BR" sz="4000" dirty="0" smtClean="0">
                <a:solidFill>
                  <a:srgbClr val="0000FF"/>
                </a:solidFill>
              </a:rPr>
              <a:t>que</a:t>
            </a:r>
            <a:r>
              <a:rPr lang="pt-BR" sz="4000" dirty="0" smtClean="0">
                <a:solidFill>
                  <a:srgbClr val="CC0099"/>
                </a:solidFill>
              </a:rPr>
              <a:t> desliga </a:t>
            </a:r>
            <a:r>
              <a:rPr lang="pt-BR" sz="4000" dirty="0" smtClean="0">
                <a:solidFill>
                  <a:srgbClr val="0000FF"/>
                </a:solidFill>
              </a:rPr>
              <a:t>o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seta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buzina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90011" y="1459915"/>
            <a:ext cx="2390503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582297" y="1452303"/>
            <a:ext cx="653142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579222" y="14020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169919" y="219450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229498" y="2181657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858000" y="20989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61121" y="2164240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47108" y="3628351"/>
            <a:ext cx="92049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carro </a:t>
            </a:r>
            <a:r>
              <a:rPr lang="pt-BR" sz="4000" dirty="0">
                <a:solidFill>
                  <a:srgbClr val="CC0099"/>
                </a:solidFill>
              </a:rPr>
              <a:t>bonito se destaca perto dos populares, digo que é um popular melhorado em alguns </a:t>
            </a:r>
            <a:r>
              <a:rPr lang="pt-BR" sz="4000" dirty="0" smtClean="0">
                <a:solidFill>
                  <a:srgbClr val="CC0099"/>
                </a:solidFill>
              </a:rPr>
              <a:t>itens</a:t>
            </a:r>
            <a:endParaRPr lang="pt-BR" sz="4000" dirty="0">
              <a:solidFill>
                <a:srgbClr val="CC0099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</a:t>
            </a:r>
            <a:r>
              <a:rPr lang="pt-BR" sz="4000" dirty="0" smtClean="0">
                <a:solidFill>
                  <a:srgbClr val="0000FF"/>
                </a:solidFill>
              </a:rPr>
              <a:t>ruim</a:t>
            </a:r>
            <a:r>
              <a:rPr lang="pt-BR" sz="4000" dirty="0" smtClean="0">
                <a:solidFill>
                  <a:srgbClr val="CC0099"/>
                </a:solidFill>
              </a:rPr>
              <a:t> depois </a:t>
            </a:r>
            <a:r>
              <a:rPr lang="pt-BR" sz="4000" dirty="0" smtClean="0">
                <a:solidFill>
                  <a:srgbClr val="0000FF"/>
                </a:solidFill>
              </a:rPr>
              <a:t>que</a:t>
            </a:r>
            <a:r>
              <a:rPr lang="pt-BR" sz="4000" dirty="0" smtClean="0">
                <a:solidFill>
                  <a:srgbClr val="CC0099"/>
                </a:solidFill>
              </a:rPr>
              <a:t> desliga </a:t>
            </a:r>
            <a:r>
              <a:rPr lang="pt-BR" sz="4000" dirty="0" smtClean="0">
                <a:solidFill>
                  <a:srgbClr val="0000FF"/>
                </a:solidFill>
              </a:rPr>
              <a:t>o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seta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buzina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90011" y="1459915"/>
            <a:ext cx="2390503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582297" y="1452303"/>
            <a:ext cx="653142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579222" y="14020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169919" y="219450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229498" y="2181657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858000" y="20989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961121" y="2164240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cheiro </a:t>
            </a:r>
            <a:r>
              <a:rPr lang="pt-BR" sz="4000" dirty="0" smtClean="0">
                <a:solidFill>
                  <a:srgbClr val="0000FF"/>
                </a:solidFill>
              </a:rPr>
              <a:t>ruim</a:t>
            </a:r>
            <a:r>
              <a:rPr lang="pt-BR" sz="4000" dirty="0" smtClean="0">
                <a:solidFill>
                  <a:srgbClr val="CC0099"/>
                </a:solidFill>
              </a:rPr>
              <a:t> depois </a:t>
            </a:r>
            <a:r>
              <a:rPr lang="pt-BR" sz="4000" dirty="0" smtClean="0">
                <a:solidFill>
                  <a:srgbClr val="0000FF"/>
                </a:solidFill>
              </a:rPr>
              <a:t>que</a:t>
            </a:r>
            <a:r>
              <a:rPr lang="pt-BR" sz="4000" dirty="0" smtClean="0">
                <a:solidFill>
                  <a:srgbClr val="CC0099"/>
                </a:solidFill>
              </a:rPr>
              <a:t> desliga </a:t>
            </a:r>
            <a:r>
              <a:rPr lang="pt-BR" sz="4000" dirty="0" smtClean="0">
                <a:solidFill>
                  <a:srgbClr val="0000FF"/>
                </a:solidFill>
              </a:rPr>
              <a:t>o</a:t>
            </a:r>
            <a:r>
              <a:rPr lang="pt-BR" sz="4000" dirty="0" smtClean="0">
                <a:solidFill>
                  <a:srgbClr val="CC0099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seta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C0099"/>
                </a:solidFill>
              </a:rPr>
              <a:t> buzina </a:t>
            </a:r>
            <a:r>
              <a:rPr lang="pt-BR" sz="4000" dirty="0" smtClean="0">
                <a:solidFill>
                  <a:srgbClr val="0000FF"/>
                </a:solidFill>
              </a:rPr>
              <a:t>imprecisa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90011" y="1459915"/>
            <a:ext cx="2390503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582297" y="1452303"/>
            <a:ext cx="653142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47108" y="3628351"/>
            <a:ext cx="92049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C0099"/>
                </a:solidFill>
              </a:rPr>
              <a:t>carro </a:t>
            </a:r>
            <a:r>
              <a:rPr lang="pt-BR" sz="4000" dirty="0">
                <a:solidFill>
                  <a:srgbClr val="0000FF"/>
                </a:solidFill>
              </a:rPr>
              <a:t>bonito</a:t>
            </a:r>
            <a:r>
              <a:rPr lang="pt-BR" sz="4000" dirty="0">
                <a:solidFill>
                  <a:srgbClr val="CC0099"/>
                </a:solidFill>
              </a:rPr>
              <a:t> se destaca</a:t>
            </a:r>
            <a:r>
              <a:rPr lang="pt-BR" sz="4000" dirty="0">
                <a:solidFill>
                  <a:srgbClr val="0000FF"/>
                </a:solidFill>
              </a:rPr>
              <a:t> perto dos </a:t>
            </a:r>
            <a:r>
              <a:rPr lang="pt-BR" sz="4000" dirty="0">
                <a:solidFill>
                  <a:srgbClr val="CC0099"/>
                </a:solidFill>
              </a:rPr>
              <a:t>populares</a:t>
            </a:r>
            <a:r>
              <a:rPr lang="pt-BR" sz="4000" dirty="0">
                <a:solidFill>
                  <a:srgbClr val="0000FF"/>
                </a:solidFill>
              </a:rPr>
              <a:t>, digo que é um </a:t>
            </a:r>
            <a:r>
              <a:rPr lang="pt-BR" sz="4000" dirty="0">
                <a:solidFill>
                  <a:srgbClr val="CC0099"/>
                </a:solidFill>
              </a:rPr>
              <a:t>popular</a:t>
            </a:r>
            <a:r>
              <a:rPr lang="pt-BR" sz="4000" dirty="0">
                <a:solidFill>
                  <a:srgbClr val="0000FF"/>
                </a:solidFill>
              </a:rPr>
              <a:t> melhorado em </a:t>
            </a:r>
            <a:r>
              <a:rPr lang="pt-BR" sz="4000" dirty="0">
                <a:solidFill>
                  <a:srgbClr val="CC0099"/>
                </a:solidFill>
              </a:rPr>
              <a:t>alguns</a:t>
            </a:r>
            <a:r>
              <a:rPr lang="pt-BR" sz="4000" dirty="0">
                <a:solidFill>
                  <a:srgbClr val="0000FF"/>
                </a:solidFill>
              </a:rPr>
              <a:t> </a:t>
            </a:r>
            <a:r>
              <a:rPr lang="pt-BR" sz="4000" dirty="0" smtClean="0">
                <a:solidFill>
                  <a:srgbClr val="0000FF"/>
                </a:solidFill>
              </a:rPr>
              <a:t>itens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00399" y="3735977"/>
            <a:ext cx="418011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1005" y="3763199"/>
            <a:ext cx="953589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88777" y="3784970"/>
            <a:ext cx="291738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303620" y="3735977"/>
            <a:ext cx="1114699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40330" y="4371703"/>
            <a:ext cx="1040676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447209" y="4371703"/>
            <a:ext cx="2403567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074332" y="4327814"/>
            <a:ext cx="657498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027713" y="4969523"/>
            <a:ext cx="1524001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579222" y="14020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169919" y="219450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229498" y="2181657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858000" y="20989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61121" y="2164240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7108" y="1459915"/>
            <a:ext cx="76766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C00000"/>
                </a:solidFill>
              </a:rPr>
              <a:t>cheiro ruim depois que desliga o ar</a:t>
            </a:r>
            <a:r>
              <a:rPr lang="pt-BR" sz="4000" dirty="0" smtClean="0">
                <a:solidFill>
                  <a:schemeClr val="bg1"/>
                </a:solidFill>
              </a:rPr>
              <a:t>,</a:t>
            </a:r>
            <a:r>
              <a:rPr lang="pt-BR" sz="4000" dirty="0" smtClean="0">
                <a:solidFill>
                  <a:srgbClr val="C00000"/>
                </a:solidFill>
              </a:rPr>
              <a:t> seta imprecisa, buzina imprecisa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90011" y="1459915"/>
            <a:ext cx="2390503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582297" y="1452303"/>
            <a:ext cx="653142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47108" y="3628351"/>
            <a:ext cx="92049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carro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bonito se destaca perto dos populares, digo que é um popular melhorado em alguns </a:t>
            </a: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itens</a:t>
            </a:r>
            <a:endParaRPr lang="pt-B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00399" y="3735977"/>
            <a:ext cx="418011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1005" y="3763199"/>
            <a:ext cx="953589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88777" y="3784970"/>
            <a:ext cx="291738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303620" y="3735977"/>
            <a:ext cx="1114699" cy="43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40330" y="4371703"/>
            <a:ext cx="1040676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447209" y="4371703"/>
            <a:ext cx="2403567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074332" y="4327814"/>
            <a:ext cx="657498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027713" y="4969523"/>
            <a:ext cx="1524001" cy="539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579222" y="14020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169919" y="219450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229498" y="2181657"/>
            <a:ext cx="50509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858000" y="2098926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61121" y="2164240"/>
            <a:ext cx="322216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5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130" y="365125"/>
            <a:ext cx="6546669" cy="1325563"/>
          </a:xfrm>
        </p:spPr>
        <p:txBody>
          <a:bodyPr/>
          <a:lstStyle/>
          <a:p>
            <a:r>
              <a:rPr lang="pt-BR" b="1" dirty="0" smtClean="0"/>
              <a:t>Vocabulário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9188" b="80068"/>
          <a:stretch/>
        </p:blipFill>
        <p:spPr>
          <a:xfrm>
            <a:off x="1632856" y="1433136"/>
            <a:ext cx="10576079" cy="6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205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Processamento de 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Vocabulário</vt:lpstr>
      <vt:lpstr>Apresentação do PowerPoint</vt:lpstr>
      <vt:lpstr>Apresentação do PowerPoint</vt:lpstr>
      <vt:lpstr>Tarefa de  Classificação Supervisionada</vt:lpstr>
      <vt:lpstr>Apresentação do PowerPoint</vt:lpstr>
      <vt:lpstr>Classificação supervisionada? Uma fronteira de decisão </vt:lpstr>
      <vt:lpstr>Classificação supervisionada? Uma fronteira de decisão </vt:lpstr>
      <vt:lpstr>Validação</vt:lpstr>
      <vt:lpstr>Antes disso,  - Q tal análise exploratória?  - Nuvem de tags?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Pires Gaviao Neto</dc:creator>
  <cp:lastModifiedBy>Wilson Pires Gaviao Neto</cp:lastModifiedBy>
  <cp:revision>32</cp:revision>
  <dcterms:created xsi:type="dcterms:W3CDTF">2018-04-11T18:45:47Z</dcterms:created>
  <dcterms:modified xsi:type="dcterms:W3CDTF">2018-04-11T21:08:20Z</dcterms:modified>
</cp:coreProperties>
</file>