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403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3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6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641-AA7E-4134-BA58-DC8A36716134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rsecode.world/international/trainer/generator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FCBA84-59CB-A716-A2E4-3FB0921B2C4D}"/>
              </a:ext>
            </a:extLst>
          </p:cNvPr>
          <p:cNvSpPr/>
          <p:nvPr/>
        </p:nvSpPr>
        <p:spPr>
          <a:xfrm>
            <a:off x="5119299" y="5912278"/>
            <a:ext cx="1620000" cy="33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Around room:</a:t>
            </a:r>
          </a:p>
          <a:p>
            <a:pPr algn="ctr"/>
            <a:r>
              <a:rPr lang="en-GB" sz="900" dirty="0"/>
              <a:t>mirror</a:t>
            </a:r>
          </a:p>
          <a:p>
            <a:pPr algn="ctr"/>
            <a:r>
              <a:rPr lang="en-GB" sz="900" dirty="0"/>
              <a:t>calendar</a:t>
            </a:r>
          </a:p>
          <a:p>
            <a:pPr algn="ctr"/>
            <a:r>
              <a:rPr lang="en-GB" sz="900" dirty="0"/>
              <a:t>map</a:t>
            </a:r>
          </a:p>
          <a:p>
            <a:pPr algn="ctr"/>
            <a:r>
              <a:rPr lang="en-GB" sz="900" dirty="0"/>
              <a:t>4 digit lock box</a:t>
            </a:r>
          </a:p>
          <a:p>
            <a:pPr algn="ctr"/>
            <a:r>
              <a:rPr lang="en-GB" sz="900" dirty="0"/>
              <a:t>5 digit lock box</a:t>
            </a:r>
          </a:p>
          <a:p>
            <a:pPr algn="ctr"/>
            <a:r>
              <a:rPr lang="en-GB" sz="900" dirty="0"/>
              <a:t>5 letter lock box</a:t>
            </a:r>
          </a:p>
          <a:p>
            <a:pPr algn="ctr"/>
            <a:r>
              <a:rPr lang="en-GB" sz="900" dirty="0"/>
              <a:t>Directional lock</a:t>
            </a:r>
          </a:p>
          <a:p>
            <a:pPr algn="ctr"/>
            <a:r>
              <a:rPr lang="en-GB" sz="900" dirty="0"/>
              <a:t>Morse code poster</a:t>
            </a:r>
          </a:p>
          <a:p>
            <a:pPr algn="ctr"/>
            <a:r>
              <a:rPr lang="en-GB" sz="900" dirty="0"/>
              <a:t>Metre ruler</a:t>
            </a:r>
          </a:p>
          <a:p>
            <a:pPr algn="ctr"/>
            <a:r>
              <a:rPr lang="en-GB" sz="900" dirty="0"/>
              <a:t>White board pens</a:t>
            </a:r>
          </a:p>
          <a:p>
            <a:pPr algn="ctr"/>
            <a:r>
              <a:rPr lang="en-GB" sz="900" dirty="0"/>
              <a:t>Scrap doodles</a:t>
            </a:r>
          </a:p>
          <a:p>
            <a:pPr algn="ctr"/>
            <a:r>
              <a:rPr lang="en-GB" sz="900" dirty="0"/>
              <a:t>(poor man’s crossword)</a:t>
            </a:r>
          </a:p>
          <a:p>
            <a:pPr algn="ctr"/>
            <a:r>
              <a:rPr lang="en-GB" sz="900" dirty="0"/>
              <a:t>Waste paper bin</a:t>
            </a:r>
          </a:p>
          <a:p>
            <a:pPr algn="ctr"/>
            <a:r>
              <a:rPr lang="en-GB" sz="900" dirty="0"/>
              <a:t>Books</a:t>
            </a:r>
          </a:p>
          <a:p>
            <a:pPr algn="ctr"/>
            <a:r>
              <a:rPr lang="en-GB" sz="900" dirty="0"/>
              <a:t>Book safe</a:t>
            </a:r>
          </a:p>
          <a:p>
            <a:pPr algn="ctr"/>
            <a:r>
              <a:rPr lang="en-GB" sz="900" dirty="0"/>
              <a:t>Simple lock and key</a:t>
            </a:r>
          </a:p>
          <a:p>
            <a:pPr algn="ctr"/>
            <a:r>
              <a:rPr lang="en-GB" sz="900" dirty="0"/>
              <a:t>Brief case</a:t>
            </a:r>
          </a:p>
          <a:p>
            <a:pPr algn="ctr"/>
            <a:r>
              <a:rPr lang="en-GB" sz="900" dirty="0"/>
              <a:t>Transparent post box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79151E-E226-B274-FD6B-B0E2C5A1FE61}"/>
              </a:ext>
            </a:extLst>
          </p:cNvPr>
          <p:cNvSpPr/>
          <p:nvPr/>
        </p:nvSpPr>
        <p:spPr>
          <a:xfrm>
            <a:off x="4309299" y="1387967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Roman numeral table and LIV to generate 54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2D6C7-1F06-AD90-A9AD-30FA1A3CBB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21148" y="664909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49DC9-DAC8-A38B-2AB0-6229E7B7AAA0}"/>
              </a:ext>
            </a:extLst>
          </p:cNvPr>
          <p:cNvCxnSpPr>
            <a:cxnSpLocks/>
          </p:cNvCxnSpPr>
          <p:nvPr/>
        </p:nvCxnSpPr>
        <p:spPr>
          <a:xfrm>
            <a:off x="3423699" y="78780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197767-9E2A-8A21-A725-3B2058315D42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2121148" y="1452718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E0E550-3311-C650-4FAB-B7D669CEA57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11898" y="1452718"/>
            <a:ext cx="41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988745-8FD8-A20D-97EE-A7B1B064D9C7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311148" y="1740718"/>
            <a:ext cx="0" cy="1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004FF0-B304-E864-D519-A5BAEA660724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40299" y="1740718"/>
            <a:ext cx="0" cy="19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07B81-9C26-8B80-6402-CD627C66E53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540299" y="2515827"/>
            <a:ext cx="0" cy="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1A2045-0349-36EA-4CB7-0F9478B6822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311148" y="2452327"/>
            <a:ext cx="0" cy="1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50811E-303F-9BD7-76EB-D3815486CFD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311148" y="3189336"/>
            <a:ext cx="0" cy="27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441F7-A88C-CEC1-19CC-88F03494462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311148" y="4040645"/>
            <a:ext cx="0" cy="2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F3F88A-77A3-F459-E408-87524343B69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311148" y="4879254"/>
            <a:ext cx="0" cy="4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348D12-A174-6D47-C0EE-99447317AAB4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>
            <a:off x="1311148" y="5865356"/>
            <a:ext cx="0" cy="33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2BCA6E-E569-837C-67E7-0CF4CA140873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1311148" y="6772120"/>
            <a:ext cx="0" cy="1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38AB05-4DAF-D138-25BF-E037BF07F06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540299" y="3310613"/>
            <a:ext cx="0" cy="1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114E51-8863-A9BC-5CC7-150C116F2DB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540299" y="4029199"/>
            <a:ext cx="0" cy="2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3A660-562B-945C-81AB-BF7C623856CA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121148" y="3685554"/>
            <a:ext cx="570750" cy="9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9DCECD-1EB1-131F-F982-6D9598FFDB4F}"/>
              </a:ext>
            </a:extLst>
          </p:cNvPr>
          <p:cNvCxnSpPr>
            <a:stCxn id="14" idx="1"/>
            <a:endCxn id="27" idx="0"/>
          </p:cNvCxnSpPr>
          <p:nvPr/>
        </p:nvCxnSpPr>
        <p:spPr>
          <a:xfrm flipH="1">
            <a:off x="3501898" y="3022613"/>
            <a:ext cx="1228401" cy="37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CD9F21-99C0-0C67-1AA4-EFC5A59131CF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flipH="1" flipV="1">
            <a:off x="4311898" y="3685554"/>
            <a:ext cx="418401" cy="83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21B08B7-7FEA-DE41-A025-A85C75C2A17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501898" y="3973554"/>
            <a:ext cx="0" cy="30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1BB7A0-9032-32D8-8485-7F4897DAB6E5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>
            <a:off x="1311148" y="7546186"/>
            <a:ext cx="0" cy="1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D2A3A9-0800-3EEA-B68F-F38F51AEE7B5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1311148" y="4852450"/>
            <a:ext cx="2190750" cy="28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4E3784B-FB4B-44A5-8A72-5618F368C443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311148" y="8303231"/>
            <a:ext cx="0" cy="2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5B5D17-7FB1-CA59-74CF-9C880B350260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2121148" y="7546186"/>
            <a:ext cx="57075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F2CC6F8-6B86-CB4A-9698-517AB6B7540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1311148" y="3189336"/>
            <a:ext cx="2190750" cy="40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E0FFD0-2AD2-E8A3-568C-2303319AE608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3501898" y="4810303"/>
            <a:ext cx="2038401" cy="244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056693-46F9-11E4-F5E5-E0F14A4BCD4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501898" y="4852450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8A2F9E-D71F-1436-9F6F-D40043BAF79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3501898" y="580535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1A97B2-5E8D-1465-0129-0A57892EEEC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311148" y="5865356"/>
            <a:ext cx="2190750" cy="3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B5C2506-CB08-7495-DDD1-CEE78A5E8E43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501898" y="6758268"/>
            <a:ext cx="0" cy="49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30804FE-AC92-8C9A-46B1-08E10C05228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501898" y="7834186"/>
            <a:ext cx="0" cy="3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58CCB4-41FD-5636-843E-318FAF42776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501898" y="8763089"/>
            <a:ext cx="0" cy="3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F6C8F-0874-F17C-2D8E-03A3158B0C9C}"/>
              </a:ext>
            </a:extLst>
          </p:cNvPr>
          <p:cNvSpPr/>
          <p:nvPr/>
        </p:nvSpPr>
        <p:spPr>
          <a:xfrm>
            <a:off x="501148" y="376909"/>
            <a:ext cx="1620000" cy="576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Start timer and post through transparent 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A6375-AA17-C872-3520-222518B6B12C}"/>
              </a:ext>
            </a:extLst>
          </p:cNvPr>
          <p:cNvSpPr/>
          <p:nvPr/>
        </p:nvSpPr>
        <p:spPr>
          <a:xfrm>
            <a:off x="2691898" y="37690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Letter from Turning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68B18-F18C-D4BC-926F-966ABFE7AAD4}"/>
              </a:ext>
            </a:extLst>
          </p:cNvPr>
          <p:cNvSpPr/>
          <p:nvPr/>
        </p:nvSpPr>
        <p:spPr>
          <a:xfrm>
            <a:off x="2691898" y="116471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mirror to read the letter backwards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Dates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locations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06578-F8AF-C619-3A1C-9BAF5DF27C55}"/>
              </a:ext>
            </a:extLst>
          </p:cNvPr>
          <p:cNvSpPr/>
          <p:nvPr/>
        </p:nvSpPr>
        <p:spPr>
          <a:xfrm>
            <a:off x="501148" y="18763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Shade calendar dates to give 4 digit number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45607E-5F3A-9D06-8BE6-42248FE6A9A8}"/>
              </a:ext>
            </a:extLst>
          </p:cNvPr>
          <p:cNvSpPr/>
          <p:nvPr/>
        </p:nvSpPr>
        <p:spPr>
          <a:xfrm>
            <a:off x="4730299" y="19398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Bisect locations to give 5 letter location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9FA20-82BB-4A0C-292A-60D8D19D91D1}"/>
              </a:ext>
            </a:extLst>
          </p:cNvPr>
          <p:cNvSpPr/>
          <p:nvPr/>
        </p:nvSpPr>
        <p:spPr>
          <a:xfrm>
            <a:off x="501148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Calendar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5CBE06-8C03-3435-596A-ADE7D2D5B9AC}"/>
              </a:ext>
            </a:extLst>
          </p:cNvPr>
          <p:cNvSpPr/>
          <p:nvPr/>
        </p:nvSpPr>
        <p:spPr>
          <a:xfrm>
            <a:off x="4730299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7D4182-5233-962F-2006-4B992B6A1E5D}"/>
              </a:ext>
            </a:extLst>
          </p:cNvPr>
          <p:cNvSpPr/>
          <p:nvPr/>
        </p:nvSpPr>
        <p:spPr>
          <a:xfrm>
            <a:off x="501148" y="261333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Binary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919414-5B97-C704-00CE-7F3AEC419DE3}"/>
              </a:ext>
            </a:extLst>
          </p:cNvPr>
          <p:cNvSpPr/>
          <p:nvPr/>
        </p:nvSpPr>
        <p:spPr>
          <a:xfrm>
            <a:off x="4730299" y="273461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letter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Pig pen grid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3CBF0B-1864-9537-AF9A-A88D345E83B8}"/>
              </a:ext>
            </a:extLst>
          </p:cNvPr>
          <p:cNvSpPr/>
          <p:nvPr/>
        </p:nvSpPr>
        <p:spPr>
          <a:xfrm>
            <a:off x="501148" y="3464645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Convert binary to morse and crack to get 3 digit code</a:t>
            </a:r>
          </a:p>
          <a:p>
            <a:pPr algn="ctr"/>
            <a:r>
              <a:rPr lang="en-GB" sz="900" dirty="0"/>
              <a:t>1 2 6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9201E0-37D5-8363-2C12-8A775527DEFD}"/>
              </a:ext>
            </a:extLst>
          </p:cNvPr>
          <p:cNvSpPr/>
          <p:nvPr/>
        </p:nvSpPr>
        <p:spPr>
          <a:xfrm>
            <a:off x="501148" y="4303254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book safe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Key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C0795A-79F5-7758-A539-0BC4BC54C310}"/>
              </a:ext>
            </a:extLst>
          </p:cNvPr>
          <p:cNvSpPr/>
          <p:nvPr/>
        </p:nvSpPr>
        <p:spPr>
          <a:xfrm>
            <a:off x="4730299" y="345319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Pig pen cipher grid and Noughts and crosses doodle to spell</a:t>
            </a:r>
          </a:p>
          <a:p>
            <a:pPr algn="ctr"/>
            <a:r>
              <a:rPr lang="en-GB" sz="900" dirty="0"/>
              <a:t>HELP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EBEC9E-27A2-14A9-CCB9-F0F1B06D7D02}"/>
              </a:ext>
            </a:extLst>
          </p:cNvPr>
          <p:cNvSpPr/>
          <p:nvPr/>
        </p:nvSpPr>
        <p:spPr>
          <a:xfrm>
            <a:off x="501148" y="528935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key to open simple lock to get: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Ribbon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Speaker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75E601-3F29-157D-0D44-4ADA4FC92E6E}"/>
              </a:ext>
            </a:extLst>
          </p:cNvPr>
          <p:cNvSpPr/>
          <p:nvPr/>
        </p:nvSpPr>
        <p:spPr>
          <a:xfrm>
            <a:off x="4730299" y="423430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letter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AA1D52-F962-6A90-DD38-434A2CCB0002}"/>
              </a:ext>
            </a:extLst>
          </p:cNvPr>
          <p:cNvSpPr/>
          <p:nvPr/>
        </p:nvSpPr>
        <p:spPr>
          <a:xfrm>
            <a:off x="501148" y="697018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wheel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2C910D-91E0-9BBA-90FB-7CE6711E2979}"/>
              </a:ext>
            </a:extLst>
          </p:cNvPr>
          <p:cNvSpPr/>
          <p:nvPr/>
        </p:nvSpPr>
        <p:spPr>
          <a:xfrm>
            <a:off x="2691898" y="3397554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Combine 3 acetate to spell</a:t>
            </a:r>
          </a:p>
          <a:p>
            <a:pPr algn="ctr"/>
            <a:r>
              <a:rPr lang="en-GB" sz="900" dirty="0"/>
              <a:t>I LOVE 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C0103A-5E09-F550-7816-C756D1DD3C7C}"/>
              </a:ext>
            </a:extLst>
          </p:cNvPr>
          <p:cNvSpPr/>
          <p:nvPr/>
        </p:nvSpPr>
        <p:spPr>
          <a:xfrm>
            <a:off x="2691898" y="4276450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</a:t>
            </a:r>
            <a:r>
              <a:rPr lang="en-GB" sz="900" dirty="0" err="1"/>
              <a:t>cryptex</a:t>
            </a:r>
            <a:r>
              <a:rPr lang="en-GB" sz="900" dirty="0"/>
              <a:t>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code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Briefcase code 000</a:t>
            </a:r>
          </a:p>
          <a:p>
            <a:pPr algn="ctr"/>
            <a:r>
              <a:rPr lang="en-GB" sz="900" dirty="0"/>
              <a:t>(Nothing, Nil, Nought)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EC1C7-6886-1EDC-B8E2-7EC3B220CEC2}"/>
              </a:ext>
            </a:extLst>
          </p:cNvPr>
          <p:cNvSpPr/>
          <p:nvPr/>
        </p:nvSpPr>
        <p:spPr>
          <a:xfrm>
            <a:off x="501148" y="7727231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Caesar cipher to spell</a:t>
            </a:r>
          </a:p>
          <a:p>
            <a:pPr algn="ctr"/>
            <a:r>
              <a:rPr lang="en-GB" sz="900" dirty="0"/>
              <a:t>NEWS (North, East West, South)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B80F04-F8EF-B940-FE55-32DC1CA76ED5}"/>
              </a:ext>
            </a:extLst>
          </p:cNvPr>
          <p:cNvSpPr/>
          <p:nvPr/>
        </p:nvSpPr>
        <p:spPr>
          <a:xfrm>
            <a:off x="501148" y="8544061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directional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7A0C02-E451-8F54-7A55-1A577DB26E8C}"/>
              </a:ext>
            </a:extLst>
          </p:cNvPr>
          <p:cNvSpPr/>
          <p:nvPr/>
        </p:nvSpPr>
        <p:spPr>
          <a:xfrm>
            <a:off x="2691898" y="618226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Wrap ribbon around rod to read</a:t>
            </a:r>
          </a:p>
          <a:p>
            <a:pPr algn="ctr"/>
            <a:r>
              <a:rPr lang="en-GB" sz="900" dirty="0"/>
              <a:t>The order of the enigma wheels is 3 2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4611E9-D555-71F4-8A19-95D3BAA20313}"/>
              </a:ext>
            </a:extLst>
          </p:cNvPr>
          <p:cNvSpPr/>
          <p:nvPr/>
        </p:nvSpPr>
        <p:spPr>
          <a:xfrm>
            <a:off x="2691898" y="522935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code to open the briefcase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Rod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60FA6A-52CB-3008-5190-6973F2A369D6}"/>
              </a:ext>
            </a:extLst>
          </p:cNvPr>
          <p:cNvSpPr/>
          <p:nvPr/>
        </p:nvSpPr>
        <p:spPr>
          <a:xfrm>
            <a:off x="2691898" y="7258186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Enigma wheels to decode code on original paper</a:t>
            </a:r>
          </a:p>
          <a:p>
            <a:pPr algn="ctr"/>
            <a:r>
              <a:rPr lang="en-GB" sz="900" dirty="0"/>
              <a:t>TWO, FIVE, SIX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33CC3C-1D8A-1A1B-4E01-9BD4CF85A3D4}"/>
              </a:ext>
            </a:extLst>
          </p:cNvPr>
          <p:cNvSpPr/>
          <p:nvPr/>
        </p:nvSpPr>
        <p:spPr>
          <a:xfrm>
            <a:off x="2691898" y="818708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key safe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Transparent box key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7943AF-4FE4-634E-F380-07A635017312}"/>
              </a:ext>
            </a:extLst>
          </p:cNvPr>
          <p:cNvSpPr/>
          <p:nvPr/>
        </p:nvSpPr>
        <p:spPr>
          <a:xfrm>
            <a:off x="2691898" y="912828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transparent box to stop timer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9A3D03-90AD-A7C1-41B2-E2FD12A4DD2D}"/>
              </a:ext>
            </a:extLst>
          </p:cNvPr>
          <p:cNvSpPr/>
          <p:nvPr/>
        </p:nvSpPr>
        <p:spPr>
          <a:xfrm>
            <a:off x="501148" y="6196120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morse code sound to get 5 digits</a:t>
            </a:r>
          </a:p>
          <a:p>
            <a:pPr algn="ctr"/>
            <a:r>
              <a:rPr lang="en-GB" sz="900" dirty="0"/>
              <a:t>01773</a:t>
            </a:r>
          </a:p>
        </p:txBody>
      </p:sp>
    </p:spTree>
    <p:extLst>
      <p:ext uri="{BB962C8B-B14F-4D97-AF65-F5344CB8AC3E}">
        <p14:creationId xmlns:p14="http://schemas.microsoft.com/office/powerpoint/2010/main" val="5587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FCBA84-59CB-A716-A2E4-3FB0921B2C4D}"/>
              </a:ext>
            </a:extLst>
          </p:cNvPr>
          <p:cNvSpPr/>
          <p:nvPr/>
        </p:nvSpPr>
        <p:spPr>
          <a:xfrm>
            <a:off x="5119299" y="5912278"/>
            <a:ext cx="1620000" cy="33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Around room:</a:t>
            </a:r>
          </a:p>
          <a:p>
            <a:pPr algn="ctr"/>
            <a:r>
              <a:rPr lang="en-GB" sz="900" dirty="0"/>
              <a:t>mirror</a:t>
            </a:r>
          </a:p>
          <a:p>
            <a:pPr algn="ctr"/>
            <a:r>
              <a:rPr lang="en-GB" sz="900" dirty="0"/>
              <a:t>calendar</a:t>
            </a:r>
          </a:p>
          <a:p>
            <a:pPr algn="ctr"/>
            <a:r>
              <a:rPr lang="en-GB" sz="900" dirty="0"/>
              <a:t>map</a:t>
            </a:r>
          </a:p>
          <a:p>
            <a:pPr algn="ctr"/>
            <a:r>
              <a:rPr lang="en-GB" sz="900" dirty="0"/>
              <a:t>4 digit lock box</a:t>
            </a:r>
          </a:p>
          <a:p>
            <a:pPr algn="ctr"/>
            <a:r>
              <a:rPr lang="en-GB" sz="900" dirty="0"/>
              <a:t>5 digit lock box</a:t>
            </a:r>
          </a:p>
          <a:p>
            <a:pPr algn="ctr"/>
            <a:r>
              <a:rPr lang="en-GB" sz="900" dirty="0"/>
              <a:t>5 letter lock box</a:t>
            </a:r>
          </a:p>
          <a:p>
            <a:pPr algn="ctr"/>
            <a:r>
              <a:rPr lang="en-GB" sz="900" dirty="0"/>
              <a:t>Directional lock</a:t>
            </a:r>
          </a:p>
          <a:p>
            <a:pPr algn="ctr"/>
            <a:r>
              <a:rPr lang="en-GB" sz="900" dirty="0"/>
              <a:t>Morse code poster</a:t>
            </a:r>
          </a:p>
          <a:p>
            <a:pPr algn="ctr"/>
            <a:r>
              <a:rPr lang="en-GB" sz="900" dirty="0"/>
              <a:t>Metre ruler</a:t>
            </a:r>
          </a:p>
          <a:p>
            <a:pPr algn="ctr"/>
            <a:r>
              <a:rPr lang="en-GB" sz="900" dirty="0"/>
              <a:t>White board pens</a:t>
            </a:r>
          </a:p>
          <a:p>
            <a:pPr algn="ctr"/>
            <a:r>
              <a:rPr lang="en-GB" sz="900" dirty="0"/>
              <a:t>Scrap doodles</a:t>
            </a:r>
          </a:p>
          <a:p>
            <a:pPr algn="ctr"/>
            <a:r>
              <a:rPr lang="en-GB" sz="900" dirty="0"/>
              <a:t>(poor man’s crossword)</a:t>
            </a:r>
          </a:p>
          <a:p>
            <a:pPr algn="ctr"/>
            <a:r>
              <a:rPr lang="en-GB" sz="900" dirty="0"/>
              <a:t>Waste paper bin</a:t>
            </a:r>
          </a:p>
          <a:p>
            <a:pPr algn="ctr"/>
            <a:r>
              <a:rPr lang="en-GB" sz="900" dirty="0"/>
              <a:t>Books</a:t>
            </a:r>
          </a:p>
          <a:p>
            <a:pPr algn="ctr"/>
            <a:r>
              <a:rPr lang="en-GB" sz="900" dirty="0"/>
              <a:t>Book safe</a:t>
            </a:r>
          </a:p>
          <a:p>
            <a:pPr algn="ctr"/>
            <a:r>
              <a:rPr lang="en-GB" sz="900" dirty="0"/>
              <a:t>Simple lock and key</a:t>
            </a:r>
          </a:p>
          <a:p>
            <a:pPr algn="ctr"/>
            <a:r>
              <a:rPr lang="en-GB" sz="900" dirty="0"/>
              <a:t>Brief case</a:t>
            </a:r>
          </a:p>
          <a:p>
            <a:pPr algn="ctr"/>
            <a:r>
              <a:rPr lang="en-GB" sz="900" dirty="0"/>
              <a:t>Transparent post box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79151E-E226-B274-FD6B-B0E2C5A1FE61}"/>
              </a:ext>
            </a:extLst>
          </p:cNvPr>
          <p:cNvSpPr/>
          <p:nvPr/>
        </p:nvSpPr>
        <p:spPr>
          <a:xfrm>
            <a:off x="4309299" y="1387967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Roman numeral table and LIV to generate 54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2D6C7-1F06-AD90-A9AD-30FA1A3CBB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21148" y="664909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49DC9-DAC8-A38B-2AB0-6229E7B7AAA0}"/>
              </a:ext>
            </a:extLst>
          </p:cNvPr>
          <p:cNvCxnSpPr>
            <a:cxnSpLocks/>
          </p:cNvCxnSpPr>
          <p:nvPr/>
        </p:nvCxnSpPr>
        <p:spPr>
          <a:xfrm>
            <a:off x="3423699" y="78780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197767-9E2A-8A21-A725-3B2058315D42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2121148" y="1452718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E0E550-3311-C650-4FAB-B7D669CEA57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11898" y="1452718"/>
            <a:ext cx="41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988745-8FD8-A20D-97EE-A7B1B064D9C7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311148" y="1740718"/>
            <a:ext cx="0" cy="1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004FF0-B304-E864-D519-A5BAEA660724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40299" y="1740718"/>
            <a:ext cx="0" cy="19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07B81-9C26-8B80-6402-CD627C66E53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540299" y="2515827"/>
            <a:ext cx="0" cy="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1A2045-0349-36EA-4CB7-0F9478B6822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311148" y="2452327"/>
            <a:ext cx="0" cy="1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50811E-303F-9BD7-76EB-D3815486CFD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311148" y="3189336"/>
            <a:ext cx="0" cy="27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441F7-A88C-CEC1-19CC-88F03494462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311148" y="4040645"/>
            <a:ext cx="0" cy="2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F3F88A-77A3-F459-E408-87524343B69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311148" y="4879254"/>
            <a:ext cx="0" cy="4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348D12-A174-6D47-C0EE-99447317AAB4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>
            <a:off x="1311148" y="5865356"/>
            <a:ext cx="0" cy="33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2BCA6E-E569-837C-67E7-0CF4CA140873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1311148" y="6772120"/>
            <a:ext cx="0" cy="1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38AB05-4DAF-D138-25BF-E037BF07F06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540299" y="3310613"/>
            <a:ext cx="0" cy="1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114E51-8863-A9BC-5CC7-150C116F2DB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540299" y="4029199"/>
            <a:ext cx="0" cy="2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3A660-562B-945C-81AB-BF7C623856CA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121148" y="3685554"/>
            <a:ext cx="570750" cy="9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9DCECD-1EB1-131F-F982-6D9598FFDB4F}"/>
              </a:ext>
            </a:extLst>
          </p:cNvPr>
          <p:cNvCxnSpPr>
            <a:stCxn id="14" idx="1"/>
            <a:endCxn id="27" idx="0"/>
          </p:cNvCxnSpPr>
          <p:nvPr/>
        </p:nvCxnSpPr>
        <p:spPr>
          <a:xfrm flipH="1">
            <a:off x="3501898" y="3022613"/>
            <a:ext cx="1228401" cy="37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CD9F21-99C0-0C67-1AA4-EFC5A59131CF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flipH="1" flipV="1">
            <a:off x="4311898" y="3685554"/>
            <a:ext cx="418401" cy="83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21B08B7-7FEA-DE41-A025-A85C75C2A17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501898" y="3973554"/>
            <a:ext cx="0" cy="30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1BB7A0-9032-32D8-8485-7F4897DAB6E5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>
            <a:off x="1311148" y="7546186"/>
            <a:ext cx="0" cy="1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D2A3A9-0800-3EEA-B68F-F38F51AEE7B5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1311148" y="4852450"/>
            <a:ext cx="2190750" cy="28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4E3784B-FB4B-44A5-8A72-5618F368C443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311148" y="8303231"/>
            <a:ext cx="0" cy="2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5B5D17-7FB1-CA59-74CF-9C880B350260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2121148" y="7546186"/>
            <a:ext cx="57075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F2CC6F8-6B86-CB4A-9698-517AB6B7540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1311148" y="3189336"/>
            <a:ext cx="2190750" cy="40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E0FFD0-2AD2-E8A3-568C-2303319AE608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3501898" y="4810303"/>
            <a:ext cx="2038401" cy="244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056693-46F9-11E4-F5E5-E0F14A4BCD4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501898" y="4852450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8A2F9E-D71F-1436-9F6F-D40043BAF79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3501898" y="580535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1A97B2-5E8D-1465-0129-0A57892EEEC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311148" y="5865356"/>
            <a:ext cx="2190750" cy="3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B5C2506-CB08-7495-DDD1-CEE78A5E8E43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501898" y="6758268"/>
            <a:ext cx="0" cy="49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30804FE-AC92-8C9A-46B1-08E10C05228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501898" y="7834186"/>
            <a:ext cx="0" cy="3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58CCB4-41FD-5636-843E-318FAF42776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501898" y="8763089"/>
            <a:ext cx="0" cy="3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F6C8F-0874-F17C-2D8E-03A3158B0C9C}"/>
              </a:ext>
            </a:extLst>
          </p:cNvPr>
          <p:cNvSpPr/>
          <p:nvPr/>
        </p:nvSpPr>
        <p:spPr>
          <a:xfrm>
            <a:off x="501148" y="376909"/>
            <a:ext cx="1620000" cy="576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Start timer and post through transparent 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A6375-AA17-C872-3520-222518B6B12C}"/>
              </a:ext>
            </a:extLst>
          </p:cNvPr>
          <p:cNvSpPr/>
          <p:nvPr/>
        </p:nvSpPr>
        <p:spPr>
          <a:xfrm>
            <a:off x="2691898" y="37690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Letter from Turning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68B18-F18C-D4BC-926F-966ABFE7AAD4}"/>
              </a:ext>
            </a:extLst>
          </p:cNvPr>
          <p:cNvSpPr/>
          <p:nvPr/>
        </p:nvSpPr>
        <p:spPr>
          <a:xfrm>
            <a:off x="2691898" y="116471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mirror to read the letter backwards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Dates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locations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06578-F8AF-C619-3A1C-9BAF5DF27C55}"/>
              </a:ext>
            </a:extLst>
          </p:cNvPr>
          <p:cNvSpPr/>
          <p:nvPr/>
        </p:nvSpPr>
        <p:spPr>
          <a:xfrm>
            <a:off x="501148" y="18763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Shade calendar dates to give 4 digit number</a:t>
            </a:r>
          </a:p>
          <a:p>
            <a:pPr algn="ctr"/>
            <a:r>
              <a:rPr lang="en-GB" sz="900" dirty="0"/>
              <a:t>1952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45607E-5F3A-9D06-8BE6-42248FE6A9A8}"/>
              </a:ext>
            </a:extLst>
          </p:cNvPr>
          <p:cNvSpPr/>
          <p:nvPr/>
        </p:nvSpPr>
        <p:spPr>
          <a:xfrm>
            <a:off x="4730299" y="19398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Bisect locations to give 5 Numbers</a:t>
            </a:r>
          </a:p>
          <a:p>
            <a:pPr algn="ctr"/>
            <a:r>
              <a:rPr lang="en-GB" sz="900" dirty="0"/>
              <a:t>09187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9FA20-82BB-4A0C-292A-60D8D19D91D1}"/>
              </a:ext>
            </a:extLst>
          </p:cNvPr>
          <p:cNvSpPr/>
          <p:nvPr/>
        </p:nvSpPr>
        <p:spPr>
          <a:xfrm>
            <a:off x="501148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Calendar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5CBE06-8C03-3435-596A-ADE7D2D5B9AC}"/>
              </a:ext>
            </a:extLst>
          </p:cNvPr>
          <p:cNvSpPr/>
          <p:nvPr/>
        </p:nvSpPr>
        <p:spPr>
          <a:xfrm>
            <a:off x="4730299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7D4182-5233-962F-2006-4B992B6A1E5D}"/>
              </a:ext>
            </a:extLst>
          </p:cNvPr>
          <p:cNvSpPr/>
          <p:nvPr/>
        </p:nvSpPr>
        <p:spPr>
          <a:xfrm>
            <a:off x="501148" y="261333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Binary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919414-5B97-C704-00CE-7F3AEC419DE3}"/>
              </a:ext>
            </a:extLst>
          </p:cNvPr>
          <p:cNvSpPr/>
          <p:nvPr/>
        </p:nvSpPr>
        <p:spPr>
          <a:xfrm>
            <a:off x="4730299" y="273461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number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Pig pen grid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3CBF0B-1864-9537-AF9A-A88D345E83B8}"/>
              </a:ext>
            </a:extLst>
          </p:cNvPr>
          <p:cNvSpPr/>
          <p:nvPr/>
        </p:nvSpPr>
        <p:spPr>
          <a:xfrm>
            <a:off x="501148" y="3464645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Convert binary to morse and crack to get 3 digit code</a:t>
            </a:r>
          </a:p>
          <a:p>
            <a:pPr algn="ctr"/>
            <a:r>
              <a:rPr lang="en-GB" sz="900" dirty="0"/>
              <a:t>9 8 7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9201E0-37D5-8363-2C12-8A775527DEFD}"/>
              </a:ext>
            </a:extLst>
          </p:cNvPr>
          <p:cNvSpPr/>
          <p:nvPr/>
        </p:nvSpPr>
        <p:spPr>
          <a:xfrm>
            <a:off x="501148" y="4303254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book safe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Key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C0795A-79F5-7758-A539-0BC4BC54C310}"/>
              </a:ext>
            </a:extLst>
          </p:cNvPr>
          <p:cNvSpPr/>
          <p:nvPr/>
        </p:nvSpPr>
        <p:spPr>
          <a:xfrm>
            <a:off x="4730299" y="345319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Pig pen cipher grid and Noughts and crosses doodle to spell</a:t>
            </a:r>
          </a:p>
          <a:p>
            <a:pPr algn="ctr"/>
            <a:r>
              <a:rPr lang="en-GB" sz="900" dirty="0"/>
              <a:t>ALLAN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EBEC9E-27A2-14A9-CCB9-F0F1B06D7D02}"/>
              </a:ext>
            </a:extLst>
          </p:cNvPr>
          <p:cNvSpPr/>
          <p:nvPr/>
        </p:nvSpPr>
        <p:spPr>
          <a:xfrm>
            <a:off x="501148" y="528935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key to open simple lock to get: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Ribbon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Speaker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75E601-3F29-157D-0D44-4ADA4FC92E6E}"/>
              </a:ext>
            </a:extLst>
          </p:cNvPr>
          <p:cNvSpPr/>
          <p:nvPr/>
        </p:nvSpPr>
        <p:spPr>
          <a:xfrm>
            <a:off x="4730299" y="423430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letter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AA1D52-F962-6A90-DD38-434A2CCB0002}"/>
              </a:ext>
            </a:extLst>
          </p:cNvPr>
          <p:cNvSpPr/>
          <p:nvPr/>
        </p:nvSpPr>
        <p:spPr>
          <a:xfrm>
            <a:off x="501148" y="697018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wheel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2C910D-91E0-9BBA-90FB-7CE6711E2979}"/>
              </a:ext>
            </a:extLst>
          </p:cNvPr>
          <p:cNvSpPr/>
          <p:nvPr/>
        </p:nvSpPr>
        <p:spPr>
          <a:xfrm>
            <a:off x="2691898" y="3397554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Combine 3 acetate to spell</a:t>
            </a:r>
          </a:p>
          <a:p>
            <a:pPr algn="ctr"/>
            <a:r>
              <a:rPr lang="en-GB" sz="900" dirty="0"/>
              <a:t>I LOVE 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C0103A-5E09-F550-7816-C756D1DD3C7C}"/>
              </a:ext>
            </a:extLst>
          </p:cNvPr>
          <p:cNvSpPr/>
          <p:nvPr/>
        </p:nvSpPr>
        <p:spPr>
          <a:xfrm>
            <a:off x="2691898" y="4276450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</a:t>
            </a:r>
            <a:r>
              <a:rPr lang="en-GB" sz="900" dirty="0" err="1"/>
              <a:t>cryptex</a:t>
            </a:r>
            <a:r>
              <a:rPr lang="en-GB" sz="900" dirty="0"/>
              <a:t>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code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Briefcase code 000</a:t>
            </a:r>
          </a:p>
          <a:p>
            <a:pPr algn="ctr"/>
            <a:r>
              <a:rPr lang="en-GB" sz="900" dirty="0"/>
              <a:t>(Nothing, Nil, Nought)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EC1C7-6886-1EDC-B8E2-7EC3B220CEC2}"/>
              </a:ext>
            </a:extLst>
          </p:cNvPr>
          <p:cNvSpPr/>
          <p:nvPr/>
        </p:nvSpPr>
        <p:spPr>
          <a:xfrm>
            <a:off x="501148" y="7727231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Caesar cipher to spell</a:t>
            </a:r>
          </a:p>
          <a:p>
            <a:pPr algn="ctr"/>
            <a:r>
              <a:rPr lang="en-GB" sz="900" dirty="0"/>
              <a:t>NEWS (North, East West, South)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B80F04-F8EF-B940-FE55-32DC1CA76ED5}"/>
              </a:ext>
            </a:extLst>
          </p:cNvPr>
          <p:cNvSpPr/>
          <p:nvPr/>
        </p:nvSpPr>
        <p:spPr>
          <a:xfrm>
            <a:off x="501148" y="8544061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directional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7A0C02-E451-8F54-7A55-1A577DB26E8C}"/>
              </a:ext>
            </a:extLst>
          </p:cNvPr>
          <p:cNvSpPr/>
          <p:nvPr/>
        </p:nvSpPr>
        <p:spPr>
          <a:xfrm>
            <a:off x="2691898" y="618226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Wrap ribbon around rod to read</a:t>
            </a:r>
          </a:p>
          <a:p>
            <a:pPr algn="ctr"/>
            <a:r>
              <a:rPr lang="en-GB" sz="900" dirty="0"/>
              <a:t>The order of the enigma wheels is 1 3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4611E9-D555-71F4-8A19-95D3BAA20313}"/>
              </a:ext>
            </a:extLst>
          </p:cNvPr>
          <p:cNvSpPr/>
          <p:nvPr/>
        </p:nvSpPr>
        <p:spPr>
          <a:xfrm>
            <a:off x="2691898" y="522935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code to open the briefcase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Rod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60FA6A-52CB-3008-5190-6973F2A369D6}"/>
              </a:ext>
            </a:extLst>
          </p:cNvPr>
          <p:cNvSpPr/>
          <p:nvPr/>
        </p:nvSpPr>
        <p:spPr>
          <a:xfrm>
            <a:off x="2691898" y="7258186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Enigma wheels to decode code on original paper</a:t>
            </a:r>
          </a:p>
          <a:p>
            <a:pPr algn="ctr"/>
            <a:r>
              <a:rPr lang="en-GB" sz="900" dirty="0"/>
              <a:t>TWO, FIVE, SIX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33CC3C-1D8A-1A1B-4E01-9BD4CF85A3D4}"/>
              </a:ext>
            </a:extLst>
          </p:cNvPr>
          <p:cNvSpPr/>
          <p:nvPr/>
        </p:nvSpPr>
        <p:spPr>
          <a:xfrm>
            <a:off x="2691898" y="818708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key safe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Transparent box key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7943AF-4FE4-634E-F380-07A635017312}"/>
              </a:ext>
            </a:extLst>
          </p:cNvPr>
          <p:cNvSpPr/>
          <p:nvPr/>
        </p:nvSpPr>
        <p:spPr>
          <a:xfrm>
            <a:off x="2691898" y="912828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transparent box to stop timer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9A3D03-90AD-A7C1-41B2-E2FD12A4DD2D}"/>
              </a:ext>
            </a:extLst>
          </p:cNvPr>
          <p:cNvSpPr/>
          <p:nvPr/>
        </p:nvSpPr>
        <p:spPr>
          <a:xfrm>
            <a:off x="501148" y="6196120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morse code sound to get 5 digits</a:t>
            </a:r>
          </a:p>
          <a:p>
            <a:pPr algn="ctr"/>
            <a:r>
              <a:rPr lang="en-GB" sz="900" dirty="0"/>
              <a:t>37710</a:t>
            </a:r>
          </a:p>
        </p:txBody>
      </p:sp>
    </p:spTree>
    <p:extLst>
      <p:ext uri="{BB962C8B-B14F-4D97-AF65-F5344CB8AC3E}">
        <p14:creationId xmlns:p14="http://schemas.microsoft.com/office/powerpoint/2010/main" val="56292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6EED1-7A04-49BB-E700-686DFED2E47C}"/>
              </a:ext>
            </a:extLst>
          </p:cNvPr>
          <p:cNvSpPr txBox="1"/>
          <p:nvPr/>
        </p:nvSpPr>
        <p:spPr>
          <a:xfrm>
            <a:off x="74295" y="2011680"/>
            <a:ext cx="6709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</a:t>
            </a:r>
          </a:p>
          <a:p>
            <a:r>
              <a:rPr lang="en-GB" dirty="0"/>
              <a:t>Use 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https://morsecode.world/international/trainer/generator.html</a:t>
            </a:r>
            <a:endParaRPr lang="en-GB" dirty="0"/>
          </a:p>
          <a:p>
            <a:r>
              <a:rPr lang="en-GB" dirty="0"/>
              <a:t>To make slow morse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18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3091</TotalTime>
  <Words>618</Words>
  <Application>Microsoft Office PowerPoint</Application>
  <PresentationFormat>A4 Paper (210x297 mm)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12</cp:revision>
  <dcterms:created xsi:type="dcterms:W3CDTF">2023-04-07T07:19:43Z</dcterms:created>
  <dcterms:modified xsi:type="dcterms:W3CDTF">2023-09-07T11:00:22Z</dcterms:modified>
</cp:coreProperties>
</file>