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133" name="Google Shape;13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7ecd1e0e4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2f7ecd1e0e4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17" name="Google Shape;217;g2f7ecd1e0e4_1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7ecd1e0e4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f7ecd1e0e4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27" name="Google Shape;227;g2f7ecd1e0e4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37" name="Google Shape;23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7ecd1e0e4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f7ecd1e0e4_1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46" name="Google Shape;246;g2f7ecd1e0e4_1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7ee68dee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f7ee68dee7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56" name="Google Shape;256;g2f7ee68dee7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7ee68dee7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f7ee68dee7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67" name="Google Shape;267;g2f7ee68dee7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f7ee68dee7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2f7ee68dee7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79" name="Google Shape;279;g2f7ee68dee7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7ee68dee7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f7ee68dee7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90" name="Google Shape;290;g2f7ee68dee7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804b614b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f804b614bf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01" name="Google Shape;301;g2f804b614bf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7f537943f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f7f537943f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12" name="Google Shape;312;g2f7f537943f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7ecd1e0e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f7ecd1e0e4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141" name="Google Shape;141;g2f7ecd1e0e4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7ee68dee7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f7ee68dee7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23" name="Google Shape;323;g2f7ee68dee7_0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7ee68dee7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f7ee68dee7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32" name="Google Shape;332;g2f7ee68dee7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f7ee68dee7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f7ee68dee7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41" name="Google Shape;341;g2f7ee68dee7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7ee68dee7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2f7ee68dee7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50" name="Google Shape;350;g2f7ee68dee7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f7f68d10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2f7f68d108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59" name="Google Shape;359;g2f7f68d108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f7ee68dee7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f7ee68dee7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68" name="Google Shape;368;g2f7ee68dee7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f7ee68dee7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2f7ee68dee7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77" name="Google Shape;377;g2f7ee68dee7_0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f7ee68dee7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2f7ee68dee7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86" name="Google Shape;386;g2f7ee68dee7_0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7ee68dee7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2f7ee68dee7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396" name="Google Shape;396;g2f7ee68dee7_0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f7ee68dee7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2f7ee68dee7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405" name="Google Shape;405;g2f7ee68dee7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151" name="Google Shape;15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7ee68dee7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2f7ee68dee7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414" name="Google Shape;414;g2f7ee68dee7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423" name="Google Shape;42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7ecd1e0e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f7ecd1e0e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161" name="Google Shape;161;g2f7ecd1e0e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7ecd1e0e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f7ecd1e0e4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171" name="Google Shape;171;g2f7ecd1e0e4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7ecd1e0e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f7ecd1e0e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181" name="Google Shape;181;g2f7ecd1e0e4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7ecd1e0e4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f7ecd1e0e4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189" name="Google Shape;189;g2f7ecd1e0e4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7ecd1e0e4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f7ecd1e0e4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198" name="Google Shape;198;g2f7ecd1e0e4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7ecd1e0e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f7ecd1e0e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Free Templates &amp; Infographics for PowerPoint and Google Slides</a:t>
            </a:r>
            <a:endParaRPr/>
          </a:p>
        </p:txBody>
      </p:sp>
      <p:sp>
        <p:nvSpPr>
          <p:cNvPr id="207" name="Google Shape;207;g2f7ecd1e0e4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2"/>
          <p:cNvSpPr txBox="1"/>
          <p:nvPr>
            <p:ph type="ctrTitle"/>
          </p:nvPr>
        </p:nvSpPr>
        <p:spPr>
          <a:xfrm>
            <a:off x="3371654" y="1367161"/>
            <a:ext cx="5448692" cy="271464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600"/>
              <a:buFont typeface="Calibri"/>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 type="subTitle"/>
          </p:nvPr>
        </p:nvSpPr>
        <p:spPr>
          <a:xfrm>
            <a:off x="3371653" y="4279768"/>
            <a:ext cx="5448693" cy="635687"/>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3200"/>
              <a:buNone/>
              <a:defRPr sz="3200">
                <a:solidFill>
                  <a:schemeClr val="dk1"/>
                </a:solidFill>
              </a:defRPr>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3"/>
          <p:cNvSpPr txBox="1"/>
          <p:nvPr>
            <p:ph type="title"/>
          </p:nvPr>
        </p:nvSpPr>
        <p:spPr>
          <a:xfrm>
            <a:off x="2409547" y="365125"/>
            <a:ext cx="699547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 type="body"/>
          </p:nvPr>
        </p:nvSpPr>
        <p:spPr>
          <a:xfrm>
            <a:off x="2409547" y="1782765"/>
            <a:ext cx="6684390" cy="433395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1200"/>
              </a:spcBef>
              <a:spcAft>
                <a:spcPts val="0"/>
              </a:spcAft>
              <a:buClr>
                <a:schemeClr val="dk1"/>
              </a:buClr>
              <a:buSzPts val="2400"/>
              <a:buChar char="•"/>
              <a:defRPr>
                <a:solidFill>
                  <a:schemeClr val="dk1"/>
                </a:solidFill>
              </a:defRPr>
            </a:lvl2pPr>
            <a:lvl3pPr indent="-355600" lvl="2" marL="1371600" algn="l">
              <a:lnSpc>
                <a:spcPct val="90000"/>
              </a:lnSpc>
              <a:spcBef>
                <a:spcPts val="1200"/>
              </a:spcBef>
              <a:spcAft>
                <a:spcPts val="0"/>
              </a:spcAft>
              <a:buClr>
                <a:schemeClr val="dk1"/>
              </a:buClr>
              <a:buSzPts val="2000"/>
              <a:buChar char="•"/>
              <a:defRPr>
                <a:solidFill>
                  <a:schemeClr val="dk1"/>
                </a:solidFill>
              </a:defRPr>
            </a:lvl3pPr>
            <a:lvl4pPr indent="-342900" lvl="3" marL="1828800" algn="l">
              <a:lnSpc>
                <a:spcPct val="90000"/>
              </a:lnSpc>
              <a:spcBef>
                <a:spcPts val="1200"/>
              </a:spcBef>
              <a:spcAft>
                <a:spcPts val="0"/>
              </a:spcAft>
              <a:buClr>
                <a:schemeClr val="dk1"/>
              </a:buClr>
              <a:buSzPts val="1800"/>
              <a:buChar char="•"/>
              <a:defRPr>
                <a:solidFill>
                  <a:schemeClr val="dk1"/>
                </a:solidFill>
              </a:defRPr>
            </a:lvl4pPr>
            <a:lvl5pPr indent="-342900" lvl="4" marL="2286000" algn="l">
              <a:lnSpc>
                <a:spcPct val="90000"/>
              </a:lnSpc>
              <a:spcBef>
                <a:spcPts val="1200"/>
              </a:spcBef>
              <a:spcAft>
                <a:spcPts val="0"/>
              </a:spcAft>
              <a:buClr>
                <a:schemeClr val="dk1"/>
              </a:buClr>
              <a:buSzPts val="1800"/>
              <a:buChar char="•"/>
              <a:defRPr>
                <a:solidFill>
                  <a:schemeClr val="dk1"/>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4"/>
          <p:cNvSpPr txBox="1"/>
          <p:nvPr>
            <p:ph type="title"/>
          </p:nvPr>
        </p:nvSpPr>
        <p:spPr>
          <a:xfrm>
            <a:off x="2249749" y="365125"/>
            <a:ext cx="7315200" cy="1279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2249748" y="1736726"/>
            <a:ext cx="7315200" cy="4158047"/>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1200"/>
              </a:spcBef>
              <a:spcAft>
                <a:spcPts val="0"/>
              </a:spcAft>
              <a:buClr>
                <a:schemeClr val="dk1"/>
              </a:buClr>
              <a:buSzPts val="2400"/>
              <a:buChar char="•"/>
              <a:defRPr>
                <a:solidFill>
                  <a:schemeClr val="dk1"/>
                </a:solidFill>
              </a:defRPr>
            </a:lvl2pPr>
            <a:lvl3pPr indent="-355600" lvl="2" marL="1371600" algn="l">
              <a:lnSpc>
                <a:spcPct val="90000"/>
              </a:lnSpc>
              <a:spcBef>
                <a:spcPts val="1200"/>
              </a:spcBef>
              <a:spcAft>
                <a:spcPts val="0"/>
              </a:spcAft>
              <a:buClr>
                <a:schemeClr val="dk1"/>
              </a:buClr>
              <a:buSzPts val="2000"/>
              <a:buChar char="•"/>
              <a:defRPr>
                <a:solidFill>
                  <a:schemeClr val="dk1"/>
                </a:solidFill>
              </a:defRPr>
            </a:lvl3pPr>
            <a:lvl4pPr indent="-342900" lvl="3" marL="1828800" algn="l">
              <a:lnSpc>
                <a:spcPct val="90000"/>
              </a:lnSpc>
              <a:spcBef>
                <a:spcPts val="1200"/>
              </a:spcBef>
              <a:spcAft>
                <a:spcPts val="0"/>
              </a:spcAft>
              <a:buClr>
                <a:schemeClr val="dk1"/>
              </a:buClr>
              <a:buSzPts val="1800"/>
              <a:buChar char="•"/>
              <a:defRPr>
                <a:solidFill>
                  <a:schemeClr val="dk1"/>
                </a:solidFill>
              </a:defRPr>
            </a:lvl4pPr>
            <a:lvl5pPr indent="-342900" lvl="4" marL="2286000" algn="l">
              <a:lnSpc>
                <a:spcPct val="90000"/>
              </a:lnSpc>
              <a:spcBef>
                <a:spcPts val="1200"/>
              </a:spcBef>
              <a:spcAft>
                <a:spcPts val="0"/>
              </a:spcAft>
              <a:buClr>
                <a:schemeClr val="dk1"/>
              </a:buClr>
              <a:buSzPts val="1800"/>
              <a:buChar char="•"/>
              <a:defRPr>
                <a:solidFill>
                  <a:schemeClr val="dk1"/>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5"/>
          <p:cNvSpPr txBox="1"/>
          <p:nvPr>
            <p:ph type="title"/>
          </p:nvPr>
        </p:nvSpPr>
        <p:spPr>
          <a:xfrm>
            <a:off x="3300952" y="1736396"/>
            <a:ext cx="5590095" cy="183784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3300952" y="3666317"/>
            <a:ext cx="5590096" cy="1027603"/>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 2">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6"/>
          <p:cNvSpPr txBox="1"/>
          <p:nvPr>
            <p:ph type="title"/>
          </p:nvPr>
        </p:nvSpPr>
        <p:spPr>
          <a:xfrm>
            <a:off x="3300952" y="1736396"/>
            <a:ext cx="5590095" cy="183784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3300952" y="3666317"/>
            <a:ext cx="5590096" cy="1027603"/>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2755228" y="1122549"/>
            <a:ext cx="4431384" cy="25413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2755228" y="3755956"/>
            <a:ext cx="4431384" cy="159328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 name="Google Shape;56;p7"/>
          <p:cNvSpPr/>
          <p:nvPr>
            <p:ph idx="2" type="pic"/>
          </p:nvPr>
        </p:nvSpPr>
        <p:spPr>
          <a:xfrm>
            <a:off x="8337550" y="766499"/>
            <a:ext cx="1333500" cy="1333500"/>
          </a:xfrm>
          <a:prstGeom prst="ellipse">
            <a:avLst/>
          </a:prstGeom>
          <a:solidFill>
            <a:schemeClr val="lt1"/>
          </a:solidFill>
          <a:ln>
            <a:noFill/>
          </a:ln>
        </p:spPr>
      </p:sp>
      <p:sp>
        <p:nvSpPr>
          <p:cNvPr id="57" name="Google Shape;57;p7"/>
          <p:cNvSpPr txBox="1"/>
          <p:nvPr>
            <p:ph idx="3" type="body"/>
          </p:nvPr>
        </p:nvSpPr>
        <p:spPr>
          <a:xfrm>
            <a:off x="8153400" y="2243597"/>
            <a:ext cx="1701800"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solidFill>
                  <a:schemeClr val="dk1"/>
                </a:solidFill>
              </a:defRPr>
            </a:lvl1pPr>
            <a:lvl2pPr indent="-228600" lvl="1" marL="914400" algn="ctr">
              <a:lnSpc>
                <a:spcPct val="90000"/>
              </a:lnSpc>
              <a:spcBef>
                <a:spcPts val="1200"/>
              </a:spcBef>
              <a:spcAft>
                <a:spcPts val="0"/>
              </a:spcAft>
              <a:buClr>
                <a:schemeClr val="dk1"/>
              </a:buClr>
              <a:buSzPts val="2400"/>
              <a:buNone/>
              <a:defRPr/>
            </a:lvl2pPr>
            <a:lvl3pPr indent="-228600" lvl="2" marL="1371600" algn="ctr">
              <a:lnSpc>
                <a:spcPct val="90000"/>
              </a:lnSpc>
              <a:spcBef>
                <a:spcPts val="1200"/>
              </a:spcBef>
              <a:spcAft>
                <a:spcPts val="0"/>
              </a:spcAft>
              <a:buClr>
                <a:schemeClr val="dk1"/>
              </a:buClr>
              <a:buSzPts val="2000"/>
              <a:buNone/>
              <a:defRPr/>
            </a:lvl3pPr>
            <a:lvl4pPr indent="-228600" lvl="3" marL="1828800" algn="ctr">
              <a:lnSpc>
                <a:spcPct val="90000"/>
              </a:lnSpc>
              <a:spcBef>
                <a:spcPts val="1200"/>
              </a:spcBef>
              <a:spcAft>
                <a:spcPts val="0"/>
              </a:spcAft>
              <a:buClr>
                <a:schemeClr val="dk1"/>
              </a:buClr>
              <a:buSzPts val="1800"/>
              <a:buNone/>
              <a:defRPr/>
            </a:lvl4pPr>
            <a:lvl5pPr indent="-228600" lvl="4" marL="2286000" algn="ctr">
              <a:lnSpc>
                <a:spcPct val="90000"/>
              </a:lnSpc>
              <a:spcBef>
                <a:spcPts val="1200"/>
              </a:spcBef>
              <a:spcAft>
                <a:spcPts val="0"/>
              </a:spcAft>
              <a:buClr>
                <a:schemeClr val="dk1"/>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4" type="body"/>
          </p:nvPr>
        </p:nvSpPr>
        <p:spPr>
          <a:xfrm>
            <a:off x="8153400" y="2470930"/>
            <a:ext cx="1701800"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solidFill>
                  <a:schemeClr val="dk1"/>
                </a:solidFill>
              </a:defRPr>
            </a:lvl1pPr>
            <a:lvl2pPr indent="-228600" lvl="1" marL="914400" algn="ctr">
              <a:lnSpc>
                <a:spcPct val="90000"/>
              </a:lnSpc>
              <a:spcBef>
                <a:spcPts val="1200"/>
              </a:spcBef>
              <a:spcAft>
                <a:spcPts val="0"/>
              </a:spcAft>
              <a:buClr>
                <a:schemeClr val="dk1"/>
              </a:buClr>
              <a:buSzPts val="2400"/>
              <a:buNone/>
              <a:defRPr/>
            </a:lvl2pPr>
            <a:lvl3pPr indent="-228600" lvl="2" marL="1371600" algn="ctr">
              <a:lnSpc>
                <a:spcPct val="90000"/>
              </a:lnSpc>
              <a:spcBef>
                <a:spcPts val="1200"/>
              </a:spcBef>
              <a:spcAft>
                <a:spcPts val="0"/>
              </a:spcAft>
              <a:buClr>
                <a:schemeClr val="dk1"/>
              </a:buClr>
              <a:buSzPts val="2000"/>
              <a:buNone/>
              <a:defRPr/>
            </a:lvl3pPr>
            <a:lvl4pPr indent="-228600" lvl="3" marL="1828800" algn="ctr">
              <a:lnSpc>
                <a:spcPct val="90000"/>
              </a:lnSpc>
              <a:spcBef>
                <a:spcPts val="1200"/>
              </a:spcBef>
              <a:spcAft>
                <a:spcPts val="0"/>
              </a:spcAft>
              <a:buClr>
                <a:schemeClr val="dk1"/>
              </a:buClr>
              <a:buSzPts val="1800"/>
              <a:buNone/>
              <a:defRPr/>
            </a:lvl4pPr>
            <a:lvl5pPr indent="-228600" lvl="4" marL="2286000" algn="ctr">
              <a:lnSpc>
                <a:spcPct val="90000"/>
              </a:lnSpc>
              <a:spcBef>
                <a:spcPts val="1200"/>
              </a:spcBef>
              <a:spcAft>
                <a:spcPts val="0"/>
              </a:spcAft>
              <a:buClr>
                <a:schemeClr val="dk1"/>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5" type="body"/>
          </p:nvPr>
        </p:nvSpPr>
        <p:spPr>
          <a:xfrm>
            <a:off x="8153400" y="2698263"/>
            <a:ext cx="1701800"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solidFill>
                  <a:schemeClr val="dk1"/>
                </a:solidFill>
              </a:defRPr>
            </a:lvl1pPr>
            <a:lvl2pPr indent="-228600" lvl="1" marL="914400" algn="ctr">
              <a:lnSpc>
                <a:spcPct val="90000"/>
              </a:lnSpc>
              <a:spcBef>
                <a:spcPts val="1200"/>
              </a:spcBef>
              <a:spcAft>
                <a:spcPts val="0"/>
              </a:spcAft>
              <a:buClr>
                <a:schemeClr val="dk1"/>
              </a:buClr>
              <a:buSzPts val="2400"/>
              <a:buNone/>
              <a:defRPr/>
            </a:lvl2pPr>
            <a:lvl3pPr indent="-228600" lvl="2" marL="1371600" algn="ctr">
              <a:lnSpc>
                <a:spcPct val="90000"/>
              </a:lnSpc>
              <a:spcBef>
                <a:spcPts val="1200"/>
              </a:spcBef>
              <a:spcAft>
                <a:spcPts val="0"/>
              </a:spcAft>
              <a:buClr>
                <a:schemeClr val="dk1"/>
              </a:buClr>
              <a:buSzPts val="2000"/>
              <a:buNone/>
              <a:defRPr/>
            </a:lvl3pPr>
            <a:lvl4pPr indent="-228600" lvl="3" marL="1828800" algn="ctr">
              <a:lnSpc>
                <a:spcPct val="90000"/>
              </a:lnSpc>
              <a:spcBef>
                <a:spcPts val="1200"/>
              </a:spcBef>
              <a:spcAft>
                <a:spcPts val="0"/>
              </a:spcAft>
              <a:buClr>
                <a:schemeClr val="dk1"/>
              </a:buClr>
              <a:buSzPts val="1800"/>
              <a:buNone/>
              <a:defRPr/>
            </a:lvl4pPr>
            <a:lvl5pPr indent="-228600" lvl="4" marL="2286000" algn="ctr">
              <a:lnSpc>
                <a:spcPct val="90000"/>
              </a:lnSpc>
              <a:spcBef>
                <a:spcPts val="1200"/>
              </a:spcBef>
              <a:spcAft>
                <a:spcPts val="0"/>
              </a:spcAft>
              <a:buClr>
                <a:schemeClr val="dk1"/>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and Typography">
  <p:cSld name="Color and Typography">
    <p:bg>
      <p:bgPr>
        <a:solidFill>
          <a:schemeClr val="accent4"/>
        </a:solidFill>
      </p:bgPr>
    </p:bg>
    <p:spTree>
      <p:nvGrpSpPr>
        <p:cNvPr id="63" name="Shape 63"/>
        <p:cNvGrpSpPr/>
        <p:nvPr/>
      </p:nvGrpSpPr>
      <p:grpSpPr>
        <a:xfrm>
          <a:off x="0" y="0"/>
          <a:ext cx="0" cy="0"/>
          <a:chOff x="0" y="0"/>
          <a:chExt cx="0" cy="0"/>
        </a:xfrm>
      </p:grpSpPr>
      <p:sp>
        <p:nvSpPr>
          <p:cNvPr id="64" name="Google Shape;6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 type="body"/>
          </p:nvPr>
        </p:nvSpPr>
        <p:spPr>
          <a:xfrm>
            <a:off x="838199" y="3709150"/>
            <a:ext cx="10515600" cy="13258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400"/>
              <a:buNone/>
              <a:defRPr b="1" sz="4400">
                <a:solidFill>
                  <a:schemeClr val="lt1"/>
                </a:solidFill>
                <a:latin typeface="Calibri"/>
                <a:ea typeface="Calibri"/>
                <a:cs typeface="Calibri"/>
                <a:sym typeface="Calibri"/>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8"/>
          <p:cNvSpPr txBox="1"/>
          <p:nvPr/>
        </p:nvSpPr>
        <p:spPr>
          <a:xfrm>
            <a:off x="4677206" y="4033186"/>
            <a:ext cx="2435282" cy="264687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600">
                <a:solidFill>
                  <a:schemeClr val="dk1"/>
                </a:solidFill>
                <a:latin typeface="Calibri"/>
                <a:ea typeface="Calibri"/>
                <a:cs typeface="Calibri"/>
                <a:sym typeface="Calibri"/>
              </a:rPr>
              <a:t>Aa</a:t>
            </a:r>
            <a:endParaRPr/>
          </a:p>
        </p:txBody>
      </p:sp>
      <p:sp>
        <p:nvSpPr>
          <p:cNvPr id="67" name="Google Shape;67;p8"/>
          <p:cNvSpPr txBox="1"/>
          <p:nvPr>
            <p:ph idx="2" type="body"/>
          </p:nvPr>
        </p:nvSpPr>
        <p:spPr>
          <a:xfrm>
            <a:off x="4697757" y="6124726"/>
            <a:ext cx="2394180" cy="564999"/>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solidFill>
                  <a:schemeClr val="dk1"/>
                </a:solidFill>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68" name="Google Shape;68;p8"/>
          <p:cNvGrpSpPr/>
          <p:nvPr/>
        </p:nvGrpSpPr>
        <p:grpSpPr>
          <a:xfrm>
            <a:off x="838199" y="1830763"/>
            <a:ext cx="10515601" cy="1741127"/>
            <a:chOff x="838199" y="1830763"/>
            <a:chExt cx="10515601" cy="1741127"/>
          </a:xfrm>
        </p:grpSpPr>
        <p:sp>
          <p:nvSpPr>
            <p:cNvPr id="69" name="Google Shape;69;p8"/>
            <p:cNvSpPr/>
            <p:nvPr/>
          </p:nvSpPr>
          <p:spPr>
            <a:xfrm>
              <a:off x="838199" y="1830763"/>
              <a:ext cx="894312" cy="1741127"/>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0" name="Google Shape;70;p8"/>
            <p:cNvSpPr/>
            <p:nvPr/>
          </p:nvSpPr>
          <p:spPr>
            <a:xfrm>
              <a:off x="838199" y="1830763"/>
              <a:ext cx="894312" cy="155130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1" name="Google Shape;71;p8"/>
            <p:cNvSpPr/>
            <p:nvPr/>
          </p:nvSpPr>
          <p:spPr>
            <a:xfrm>
              <a:off x="838199" y="1830763"/>
              <a:ext cx="894312" cy="136148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2" name="Google Shape;72;p8"/>
            <p:cNvSpPr/>
            <p:nvPr/>
          </p:nvSpPr>
          <p:spPr>
            <a:xfrm>
              <a:off x="838199" y="1830763"/>
              <a:ext cx="894312" cy="117166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3" name="Google Shape;73;p8"/>
            <p:cNvSpPr/>
            <p:nvPr/>
          </p:nvSpPr>
          <p:spPr>
            <a:xfrm>
              <a:off x="838199" y="1830763"/>
              <a:ext cx="894312" cy="9818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4" name="Google Shape;74;p8"/>
            <p:cNvSpPr/>
            <p:nvPr/>
          </p:nvSpPr>
          <p:spPr>
            <a:xfrm>
              <a:off x="838200" y="1830763"/>
              <a:ext cx="894312" cy="78825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5" name="Google Shape;75;p8"/>
            <p:cNvSpPr/>
            <p:nvPr/>
          </p:nvSpPr>
          <p:spPr>
            <a:xfrm>
              <a:off x="1907231" y="1830763"/>
              <a:ext cx="894312" cy="1741127"/>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6" name="Google Shape;76;p8"/>
            <p:cNvSpPr/>
            <p:nvPr/>
          </p:nvSpPr>
          <p:spPr>
            <a:xfrm>
              <a:off x="1907231" y="1830763"/>
              <a:ext cx="894312" cy="1551307"/>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7" name="Google Shape;77;p8"/>
            <p:cNvSpPr/>
            <p:nvPr/>
          </p:nvSpPr>
          <p:spPr>
            <a:xfrm>
              <a:off x="1907231" y="1830763"/>
              <a:ext cx="894312" cy="1361486"/>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8" name="Google Shape;78;p8"/>
            <p:cNvSpPr/>
            <p:nvPr/>
          </p:nvSpPr>
          <p:spPr>
            <a:xfrm>
              <a:off x="1907231" y="1830763"/>
              <a:ext cx="894312" cy="1171666"/>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79" name="Google Shape;79;p8"/>
            <p:cNvSpPr/>
            <p:nvPr/>
          </p:nvSpPr>
          <p:spPr>
            <a:xfrm>
              <a:off x="1907231" y="1830763"/>
              <a:ext cx="894312" cy="98184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0" name="Google Shape;80;p8"/>
            <p:cNvSpPr/>
            <p:nvPr/>
          </p:nvSpPr>
          <p:spPr>
            <a:xfrm>
              <a:off x="1907232" y="1830763"/>
              <a:ext cx="894312" cy="7882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1" name="Google Shape;81;p8"/>
            <p:cNvSpPr/>
            <p:nvPr/>
          </p:nvSpPr>
          <p:spPr>
            <a:xfrm>
              <a:off x="2976263" y="1830763"/>
              <a:ext cx="894312" cy="1741127"/>
            </a:xfrm>
            <a:prstGeom prst="rect">
              <a:avLst/>
            </a:prstGeom>
            <a:solidFill>
              <a:srgbClr val="2A1F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2" name="Google Shape;82;p8"/>
            <p:cNvSpPr/>
            <p:nvPr/>
          </p:nvSpPr>
          <p:spPr>
            <a:xfrm>
              <a:off x="2976263" y="1830763"/>
              <a:ext cx="894312" cy="1551307"/>
            </a:xfrm>
            <a:prstGeom prst="rect">
              <a:avLst/>
            </a:prstGeom>
            <a:solidFill>
              <a:srgbClr val="694F0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3" name="Google Shape;83;p8"/>
            <p:cNvSpPr/>
            <p:nvPr/>
          </p:nvSpPr>
          <p:spPr>
            <a:xfrm>
              <a:off x="2976263" y="1830763"/>
              <a:ext cx="894312" cy="1361486"/>
            </a:xfrm>
            <a:prstGeom prst="rect">
              <a:avLst/>
            </a:prstGeom>
            <a:solidFill>
              <a:srgbClr val="D29F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4" name="Google Shape;84;p8"/>
            <p:cNvSpPr/>
            <p:nvPr/>
          </p:nvSpPr>
          <p:spPr>
            <a:xfrm>
              <a:off x="2976263" y="1830763"/>
              <a:ext cx="894312" cy="1171666"/>
            </a:xfrm>
            <a:prstGeom prst="rect">
              <a:avLst/>
            </a:prstGeom>
            <a:solidFill>
              <a:srgbClr val="F3C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5" name="Google Shape;85;p8"/>
            <p:cNvSpPr/>
            <p:nvPr/>
          </p:nvSpPr>
          <p:spPr>
            <a:xfrm>
              <a:off x="2976263" y="1830763"/>
              <a:ext cx="894312" cy="981846"/>
            </a:xfrm>
            <a:prstGeom prst="rect">
              <a:avLst/>
            </a:prstGeom>
            <a:solidFill>
              <a:srgbClr val="F7E0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6" name="Google Shape;86;p8"/>
            <p:cNvSpPr/>
            <p:nvPr/>
          </p:nvSpPr>
          <p:spPr>
            <a:xfrm>
              <a:off x="2976264" y="1830763"/>
              <a:ext cx="894312" cy="78825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7" name="Google Shape;87;p8"/>
            <p:cNvSpPr/>
            <p:nvPr/>
          </p:nvSpPr>
          <p:spPr>
            <a:xfrm>
              <a:off x="4045295" y="1830763"/>
              <a:ext cx="894312" cy="1741127"/>
            </a:xfrm>
            <a:prstGeom prst="rect">
              <a:avLst/>
            </a:prstGeom>
            <a:solidFill>
              <a:srgbClr val="271D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8" name="Google Shape;88;p8"/>
            <p:cNvSpPr/>
            <p:nvPr/>
          </p:nvSpPr>
          <p:spPr>
            <a:xfrm>
              <a:off x="4045295" y="1830763"/>
              <a:ext cx="894312" cy="1551307"/>
            </a:xfrm>
            <a:prstGeom prst="rect">
              <a:avLst/>
            </a:prstGeom>
            <a:solidFill>
              <a:srgbClr val="3A2C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9" name="Google Shape;89;p8"/>
            <p:cNvSpPr/>
            <p:nvPr/>
          </p:nvSpPr>
          <p:spPr>
            <a:xfrm>
              <a:off x="4045295" y="1830763"/>
              <a:ext cx="894312" cy="1361486"/>
            </a:xfrm>
            <a:prstGeom prst="rect">
              <a:avLst/>
            </a:prstGeom>
            <a:solidFill>
              <a:srgbClr val="A784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0" name="Google Shape;90;p8"/>
            <p:cNvSpPr/>
            <p:nvPr/>
          </p:nvSpPr>
          <p:spPr>
            <a:xfrm>
              <a:off x="4045295" y="1830763"/>
              <a:ext cx="894312" cy="1171666"/>
            </a:xfrm>
            <a:prstGeom prst="rect">
              <a:avLst/>
            </a:prstGeom>
            <a:solidFill>
              <a:srgbClr val="C4AB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1" name="Google Shape;91;p8"/>
            <p:cNvSpPr/>
            <p:nvPr/>
          </p:nvSpPr>
          <p:spPr>
            <a:xfrm>
              <a:off x="4045295" y="1830763"/>
              <a:ext cx="894312" cy="981846"/>
            </a:xfrm>
            <a:prstGeom prst="rect">
              <a:avLst/>
            </a:prstGeom>
            <a:solidFill>
              <a:srgbClr val="E1D4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2" name="Google Shape;92;p8"/>
            <p:cNvSpPr/>
            <p:nvPr/>
          </p:nvSpPr>
          <p:spPr>
            <a:xfrm>
              <a:off x="4045296" y="1830763"/>
              <a:ext cx="894312" cy="78825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3" name="Google Shape;93;p8"/>
            <p:cNvSpPr/>
            <p:nvPr/>
          </p:nvSpPr>
          <p:spPr>
            <a:xfrm>
              <a:off x="5114327" y="1830763"/>
              <a:ext cx="894312" cy="1741127"/>
            </a:xfrm>
            <a:prstGeom prst="rect">
              <a:avLst/>
            </a:prstGeom>
            <a:solidFill>
              <a:srgbClr val="8553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4" name="Google Shape;94;p8"/>
            <p:cNvSpPr/>
            <p:nvPr/>
          </p:nvSpPr>
          <p:spPr>
            <a:xfrm>
              <a:off x="5114327" y="1830763"/>
              <a:ext cx="894312" cy="1551307"/>
            </a:xfrm>
            <a:prstGeom prst="rect">
              <a:avLst/>
            </a:prstGeom>
            <a:solidFill>
              <a:srgbClr val="C87D0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5" name="Google Shape;95;p8"/>
            <p:cNvSpPr/>
            <p:nvPr/>
          </p:nvSpPr>
          <p:spPr>
            <a:xfrm>
              <a:off x="5114327" y="1830763"/>
              <a:ext cx="894312" cy="1361486"/>
            </a:xfrm>
            <a:prstGeom prst="rect">
              <a:avLst/>
            </a:prstGeom>
            <a:solidFill>
              <a:srgbClr val="F6C6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6" name="Google Shape;96;p8"/>
            <p:cNvSpPr/>
            <p:nvPr/>
          </p:nvSpPr>
          <p:spPr>
            <a:xfrm>
              <a:off x="5114327" y="1830763"/>
              <a:ext cx="894312" cy="1171666"/>
            </a:xfrm>
            <a:prstGeom prst="rect">
              <a:avLst/>
            </a:prstGeom>
            <a:solidFill>
              <a:srgbClr val="F9D9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7" name="Google Shape;97;p8"/>
            <p:cNvSpPr/>
            <p:nvPr/>
          </p:nvSpPr>
          <p:spPr>
            <a:xfrm>
              <a:off x="5114327" y="1830763"/>
              <a:ext cx="894312" cy="981846"/>
            </a:xfrm>
            <a:prstGeom prst="rect">
              <a:avLst/>
            </a:prstGeom>
            <a:solidFill>
              <a:srgbClr val="FCE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8" name="Google Shape;98;p8"/>
            <p:cNvSpPr/>
            <p:nvPr/>
          </p:nvSpPr>
          <p:spPr>
            <a:xfrm>
              <a:off x="5114328" y="1830763"/>
              <a:ext cx="894312" cy="7882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9" name="Google Shape;99;p8"/>
            <p:cNvSpPr/>
            <p:nvPr/>
          </p:nvSpPr>
          <p:spPr>
            <a:xfrm>
              <a:off x="6183359" y="1830763"/>
              <a:ext cx="894312" cy="1741127"/>
            </a:xfrm>
            <a:prstGeom prst="rect">
              <a:avLst/>
            </a:prstGeom>
            <a:solidFill>
              <a:srgbClr val="5231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0" name="Google Shape;100;p8"/>
            <p:cNvSpPr/>
            <p:nvPr/>
          </p:nvSpPr>
          <p:spPr>
            <a:xfrm>
              <a:off x="6183359" y="1830763"/>
              <a:ext cx="894312" cy="1551307"/>
            </a:xfrm>
            <a:prstGeom prst="rect">
              <a:avLst/>
            </a:prstGeom>
            <a:solidFill>
              <a:srgbClr val="7B4A3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1" name="Google Shape;101;p8"/>
            <p:cNvSpPr/>
            <p:nvPr/>
          </p:nvSpPr>
          <p:spPr>
            <a:xfrm>
              <a:off x="6183359" y="1830763"/>
              <a:ext cx="894312" cy="1361486"/>
            </a:xfrm>
            <a:prstGeom prst="rect">
              <a:avLst/>
            </a:prstGeom>
            <a:solidFill>
              <a:srgbClr val="CB9F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2" name="Google Shape;102;p8"/>
            <p:cNvSpPr/>
            <p:nvPr/>
          </p:nvSpPr>
          <p:spPr>
            <a:xfrm>
              <a:off x="6183359" y="1830763"/>
              <a:ext cx="894312" cy="1171666"/>
            </a:xfrm>
            <a:prstGeom prst="rect">
              <a:avLst/>
            </a:prstGeom>
            <a:solidFill>
              <a:srgbClr val="DCBF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3" name="Google Shape;103;p8"/>
            <p:cNvSpPr/>
            <p:nvPr/>
          </p:nvSpPr>
          <p:spPr>
            <a:xfrm>
              <a:off x="6183359" y="1830763"/>
              <a:ext cx="894312" cy="981846"/>
            </a:xfrm>
            <a:prstGeom prst="rect">
              <a:avLst/>
            </a:prstGeom>
            <a:solidFill>
              <a:srgbClr val="EEDE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4" name="Google Shape;104;p8"/>
            <p:cNvSpPr/>
            <p:nvPr/>
          </p:nvSpPr>
          <p:spPr>
            <a:xfrm>
              <a:off x="6183360" y="1830763"/>
              <a:ext cx="894312" cy="78825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5" name="Google Shape;105;p8"/>
            <p:cNvSpPr/>
            <p:nvPr/>
          </p:nvSpPr>
          <p:spPr>
            <a:xfrm>
              <a:off x="7252391" y="1830763"/>
              <a:ext cx="894312" cy="1741127"/>
            </a:xfrm>
            <a:prstGeom prst="rect">
              <a:avLst/>
            </a:prstGeom>
            <a:solidFill>
              <a:srgbClr val="6141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6" name="Google Shape;106;p8"/>
            <p:cNvSpPr/>
            <p:nvPr/>
          </p:nvSpPr>
          <p:spPr>
            <a:xfrm>
              <a:off x="7252391" y="1830763"/>
              <a:ext cx="894312" cy="1551307"/>
            </a:xfrm>
            <a:prstGeom prst="rect">
              <a:avLst/>
            </a:prstGeom>
            <a:solidFill>
              <a:srgbClr val="9262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7" name="Google Shape;107;p8"/>
            <p:cNvSpPr/>
            <p:nvPr/>
          </p:nvSpPr>
          <p:spPr>
            <a:xfrm>
              <a:off x="7252391" y="1830763"/>
              <a:ext cx="894312" cy="1361486"/>
            </a:xfrm>
            <a:prstGeom prst="rect">
              <a:avLst/>
            </a:prstGeom>
            <a:solidFill>
              <a:srgbClr val="D2B9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8" name="Google Shape;108;p8"/>
            <p:cNvSpPr/>
            <p:nvPr/>
          </p:nvSpPr>
          <p:spPr>
            <a:xfrm>
              <a:off x="7252391" y="1830763"/>
              <a:ext cx="894312" cy="1171666"/>
            </a:xfrm>
            <a:prstGeom prst="rect">
              <a:avLst/>
            </a:prstGeom>
            <a:solidFill>
              <a:srgbClr val="E1D0C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9" name="Google Shape;109;p8"/>
            <p:cNvSpPr/>
            <p:nvPr/>
          </p:nvSpPr>
          <p:spPr>
            <a:xfrm>
              <a:off x="7252391" y="1830763"/>
              <a:ext cx="894312" cy="981846"/>
            </a:xfrm>
            <a:prstGeom prst="rect">
              <a:avLst/>
            </a:prstGeom>
            <a:solidFill>
              <a:srgbClr val="F0E7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0" name="Google Shape;110;p8"/>
            <p:cNvSpPr/>
            <p:nvPr/>
          </p:nvSpPr>
          <p:spPr>
            <a:xfrm>
              <a:off x="7252392" y="1830763"/>
              <a:ext cx="894312" cy="78825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1" name="Google Shape;111;p8"/>
            <p:cNvSpPr/>
            <p:nvPr/>
          </p:nvSpPr>
          <p:spPr>
            <a:xfrm>
              <a:off x="8321423" y="1830763"/>
              <a:ext cx="894312" cy="1741127"/>
            </a:xfrm>
            <a:prstGeom prst="rect">
              <a:avLst/>
            </a:prstGeom>
            <a:solidFill>
              <a:srgbClr val="6B4C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2" name="Google Shape;112;p8"/>
            <p:cNvSpPr/>
            <p:nvPr/>
          </p:nvSpPr>
          <p:spPr>
            <a:xfrm>
              <a:off x="8321423" y="1830763"/>
              <a:ext cx="894312" cy="1551307"/>
            </a:xfrm>
            <a:prstGeom prst="rect">
              <a:avLst/>
            </a:prstGeom>
            <a:solidFill>
              <a:srgbClr val="A17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3" name="Google Shape;113;p8"/>
            <p:cNvSpPr/>
            <p:nvPr/>
          </p:nvSpPr>
          <p:spPr>
            <a:xfrm>
              <a:off x="8321423" y="1830763"/>
              <a:ext cx="894312" cy="1361486"/>
            </a:xfrm>
            <a:prstGeom prst="rect">
              <a:avLst/>
            </a:prstGeom>
            <a:solidFill>
              <a:srgbClr val="DAC1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4" name="Google Shape;114;p8"/>
            <p:cNvSpPr/>
            <p:nvPr/>
          </p:nvSpPr>
          <p:spPr>
            <a:xfrm>
              <a:off x="8321423" y="1830763"/>
              <a:ext cx="894312" cy="1171666"/>
            </a:xfrm>
            <a:prstGeom prst="rect">
              <a:avLst/>
            </a:prstGeom>
            <a:solidFill>
              <a:srgbClr val="E6D5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5" name="Google Shape;115;p8"/>
            <p:cNvSpPr/>
            <p:nvPr/>
          </p:nvSpPr>
          <p:spPr>
            <a:xfrm>
              <a:off x="8321423" y="1830763"/>
              <a:ext cx="894312" cy="981846"/>
            </a:xfrm>
            <a:prstGeom prst="rect">
              <a:avLst/>
            </a:prstGeom>
            <a:solidFill>
              <a:srgbClr val="F3EA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6" name="Google Shape;116;p8"/>
            <p:cNvSpPr/>
            <p:nvPr/>
          </p:nvSpPr>
          <p:spPr>
            <a:xfrm>
              <a:off x="8321424" y="1830763"/>
              <a:ext cx="894312" cy="7882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7" name="Google Shape;117;p8"/>
            <p:cNvSpPr/>
            <p:nvPr/>
          </p:nvSpPr>
          <p:spPr>
            <a:xfrm>
              <a:off x="9390455" y="1830763"/>
              <a:ext cx="894312" cy="1741127"/>
            </a:xfrm>
            <a:prstGeom prst="rect">
              <a:avLst/>
            </a:prstGeom>
            <a:solidFill>
              <a:srgbClr val="524B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8" name="Google Shape;118;p8"/>
            <p:cNvSpPr/>
            <p:nvPr/>
          </p:nvSpPr>
          <p:spPr>
            <a:xfrm>
              <a:off x="9390455" y="1830763"/>
              <a:ext cx="894312" cy="1551307"/>
            </a:xfrm>
            <a:prstGeom prst="rect">
              <a:avLst/>
            </a:prstGeom>
            <a:solidFill>
              <a:srgbClr val="7B71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9" name="Google Shape;119;p8"/>
            <p:cNvSpPr/>
            <p:nvPr/>
          </p:nvSpPr>
          <p:spPr>
            <a:xfrm>
              <a:off x="9390455" y="1830763"/>
              <a:ext cx="894312" cy="1361486"/>
            </a:xfrm>
            <a:prstGeom prst="rect">
              <a:avLst/>
            </a:prstGeom>
            <a:solidFill>
              <a:srgbClr val="C6BE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0" name="Google Shape;120;p8"/>
            <p:cNvSpPr/>
            <p:nvPr/>
          </p:nvSpPr>
          <p:spPr>
            <a:xfrm>
              <a:off x="9390455" y="1830763"/>
              <a:ext cx="894312" cy="1171666"/>
            </a:xfrm>
            <a:prstGeom prst="rect">
              <a:avLst/>
            </a:prstGeom>
            <a:solidFill>
              <a:srgbClr val="D9D4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1" name="Google Shape;121;p8"/>
            <p:cNvSpPr/>
            <p:nvPr/>
          </p:nvSpPr>
          <p:spPr>
            <a:xfrm>
              <a:off x="9390455" y="1830763"/>
              <a:ext cx="894312" cy="981846"/>
            </a:xfrm>
            <a:prstGeom prst="rect">
              <a:avLst/>
            </a:prstGeom>
            <a:solidFill>
              <a:srgbClr val="ECE9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2" name="Google Shape;122;p8"/>
            <p:cNvSpPr/>
            <p:nvPr/>
          </p:nvSpPr>
          <p:spPr>
            <a:xfrm>
              <a:off x="9390456" y="1830763"/>
              <a:ext cx="894312" cy="7882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3" name="Google Shape;123;p8"/>
            <p:cNvSpPr/>
            <p:nvPr/>
          </p:nvSpPr>
          <p:spPr>
            <a:xfrm>
              <a:off x="10459488" y="1830763"/>
              <a:ext cx="894312" cy="1741127"/>
            </a:xfrm>
            <a:prstGeom prst="rect">
              <a:avLst/>
            </a:prstGeom>
            <a:solidFill>
              <a:srgbClr val="603A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4" name="Google Shape;124;p8"/>
            <p:cNvSpPr/>
            <p:nvPr/>
          </p:nvSpPr>
          <p:spPr>
            <a:xfrm>
              <a:off x="10459488" y="1830763"/>
              <a:ext cx="894312" cy="1551307"/>
            </a:xfrm>
            <a:prstGeom prst="rect">
              <a:avLst/>
            </a:prstGeom>
            <a:solidFill>
              <a:srgbClr val="9057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5" name="Google Shape;125;p8"/>
            <p:cNvSpPr/>
            <p:nvPr/>
          </p:nvSpPr>
          <p:spPr>
            <a:xfrm>
              <a:off x="10459488" y="1830763"/>
              <a:ext cx="894312" cy="1361486"/>
            </a:xfrm>
            <a:prstGeom prst="rect">
              <a:avLst/>
            </a:prstGeom>
            <a:solidFill>
              <a:srgbClr val="E2AC7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6" name="Google Shape;126;p8"/>
            <p:cNvSpPr/>
            <p:nvPr/>
          </p:nvSpPr>
          <p:spPr>
            <a:xfrm>
              <a:off x="10459488" y="1830763"/>
              <a:ext cx="894312" cy="1171666"/>
            </a:xfrm>
            <a:prstGeom prst="rect">
              <a:avLst/>
            </a:prstGeom>
            <a:solidFill>
              <a:srgbClr val="EBC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7" name="Google Shape;127;p8"/>
            <p:cNvSpPr/>
            <p:nvPr/>
          </p:nvSpPr>
          <p:spPr>
            <a:xfrm>
              <a:off x="10459488" y="1830763"/>
              <a:ext cx="894312" cy="981846"/>
            </a:xfrm>
            <a:prstGeom prst="rect">
              <a:avLst/>
            </a:prstGeom>
            <a:solidFill>
              <a:srgbClr val="F5E3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8" name="Google Shape;128;p8"/>
            <p:cNvSpPr/>
            <p:nvPr/>
          </p:nvSpPr>
          <p:spPr>
            <a:xfrm>
              <a:off x="10459487" y="1830763"/>
              <a:ext cx="894312" cy="78825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9" name="Shape 1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presentationgo.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12313760" y="-58780"/>
            <a:ext cx="1738741" cy="604829"/>
            <a:chOff x="-1808527" y="-16654"/>
            <a:chExt cx="1738741" cy="604829"/>
          </a:xfrm>
        </p:grpSpPr>
        <p:grpSp>
          <p:nvGrpSpPr>
            <p:cNvPr id="16" name="Google Shape;16;p1"/>
            <p:cNvGrpSpPr/>
            <p:nvPr/>
          </p:nvGrpSpPr>
          <p:grpSpPr>
            <a:xfrm>
              <a:off x="-1808527" y="-16654"/>
              <a:ext cx="1738741" cy="604829"/>
              <a:chOff x="-2250002" y="21447"/>
              <a:chExt cx="1738741" cy="604829"/>
            </a:xfrm>
          </p:grpSpPr>
          <p:sp>
            <p:nvSpPr>
              <p:cNvPr id="17" name="Google Shape;17;p1"/>
              <p:cNvSpPr txBox="1"/>
              <p:nvPr/>
            </p:nvSpPr>
            <p:spPr>
              <a:xfrm>
                <a:off x="-2250002" y="21447"/>
                <a:ext cx="34336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By:</a:t>
                </a:r>
                <a:endParaRPr/>
              </a:p>
            </p:txBody>
          </p:sp>
          <p:sp>
            <p:nvSpPr>
              <p:cNvPr id="18" name="Google Shape;18;p1"/>
              <p:cNvSpPr txBox="1"/>
              <p:nvPr/>
            </p:nvSpPr>
            <p:spPr>
              <a:xfrm>
                <a:off x="-950805" y="380055"/>
                <a:ext cx="43954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.com</a:t>
                </a:r>
                <a:endParaRPr/>
              </a:p>
            </p:txBody>
          </p:sp>
        </p:grpSp>
        <p:grpSp>
          <p:nvGrpSpPr>
            <p:cNvPr id="19" name="Google Shape;19;p1"/>
            <p:cNvGrpSpPr/>
            <p:nvPr/>
          </p:nvGrpSpPr>
          <p:grpSpPr>
            <a:xfrm>
              <a:off x="-1719071" y="218885"/>
              <a:ext cx="1547194" cy="159662"/>
              <a:chOff x="757647" y="1021854"/>
              <a:chExt cx="5325710" cy="549583"/>
            </a:xfrm>
          </p:grpSpPr>
          <p:sp>
            <p:nvSpPr>
              <p:cNvPr id="20" name="Google Shape;20;p1"/>
              <p:cNvSpPr/>
              <p:nvPr/>
            </p:nvSpPr>
            <p:spPr>
              <a:xfrm>
                <a:off x="757647" y="1022945"/>
                <a:ext cx="4193833" cy="548492"/>
              </a:xfrm>
              <a:custGeom>
                <a:rect b="b" l="l" r="r" t="t"/>
                <a:pathLst>
                  <a:path extrusionOk="0" h="21600" w="2160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002033"/>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1"/>
              <p:cNvSpPr/>
              <p:nvPr/>
            </p:nvSpPr>
            <p:spPr>
              <a:xfrm>
                <a:off x="5032172" y="1021854"/>
                <a:ext cx="1051185" cy="549583"/>
              </a:xfrm>
              <a:custGeom>
                <a:rect b="b" l="l" r="r" t="t"/>
                <a:pathLst>
                  <a:path extrusionOk="0" h="21600" w="2160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22" name="Google Shape;22;p1"/>
          <p:cNvSpPr/>
          <p:nvPr/>
        </p:nvSpPr>
        <p:spPr>
          <a:xfrm>
            <a:off x="-12701" y="6959601"/>
            <a:ext cx="160390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a:solidFill>
                  <a:srgbClr val="008C58"/>
                </a:solidFill>
                <a:latin typeface="Calibri"/>
                <a:ea typeface="Calibri"/>
                <a:cs typeface="Calibri"/>
                <a:sym typeface="Calibri"/>
              </a:rPr>
              <a:t>© </a:t>
            </a:r>
            <a:r>
              <a:rPr b="0" i="0" lang="en-US" sz="1200" u="sng" strike="noStrike">
                <a:solidFill>
                  <a:schemeClr val="hlink"/>
                </a:solidFill>
                <a:latin typeface="Calibri"/>
                <a:ea typeface="Calibri"/>
                <a:cs typeface="Calibri"/>
                <a:sym typeface="Calibri"/>
                <a:hlinkClick r:id="rId1"/>
              </a:rPr>
              <a:t>presentationgo.com</a:t>
            </a:r>
            <a:endParaRPr sz="1200">
              <a:solidFill>
                <a:srgbClr val="008C5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github.com/ThomasEllis1994/Recipe-RoundTable" TargetMode="External"/><Relationship Id="rId4" Type="http://schemas.openxmlformats.org/officeDocument/2006/relationships/hyperlink" Target="https://www.mongodb.com/try/download/shell" TargetMode="External"/><Relationship Id="rId5" Type="http://schemas.openxmlformats.org/officeDocument/2006/relationships/hyperlink" Target="https://www.docker.com/products/docker-desktop/" TargetMode="External"/><Relationship Id="rId6" Type="http://schemas.openxmlformats.org/officeDocument/2006/relationships/hyperlink" Target="https://www.testhut.com/how-many-americans-cook-statistics/" TargetMode="External"/><Relationship Id="rId7" Type="http://schemas.openxmlformats.org/officeDocument/2006/relationships/hyperlink" Target="https://www.presentationgo.com/presentation/artisan-bakery-template-powerpoint-google-slid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localhost:5173/" TargetMode="Externa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type="ctrTitle"/>
          </p:nvPr>
        </p:nvSpPr>
        <p:spPr>
          <a:xfrm>
            <a:off x="3371654" y="1367161"/>
            <a:ext cx="5448692" cy="271464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Calibri"/>
              <a:buNone/>
            </a:pPr>
            <a:r>
              <a:rPr lang="en-US"/>
              <a:t>Recipe Roundtable</a:t>
            </a:r>
            <a:endParaRPr/>
          </a:p>
        </p:txBody>
      </p:sp>
      <p:sp>
        <p:nvSpPr>
          <p:cNvPr id="136" name="Google Shape;136;p10"/>
          <p:cNvSpPr txBox="1"/>
          <p:nvPr>
            <p:ph idx="1" type="subTitle"/>
          </p:nvPr>
        </p:nvSpPr>
        <p:spPr>
          <a:xfrm>
            <a:off x="3371653" y="4279768"/>
            <a:ext cx="5448693" cy="6356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a:solidFill>
                  <a:schemeClr val="lt1"/>
                </a:solidFill>
              </a:rPr>
              <a:t>Uniting Friends with Food</a:t>
            </a:r>
            <a:endParaRPr>
              <a:solidFill>
                <a:schemeClr val="lt1"/>
              </a:solidFill>
            </a:endParaRPr>
          </a:p>
        </p:txBody>
      </p:sp>
      <p:sp>
        <p:nvSpPr>
          <p:cNvPr id="137" name="Google Shape;137;p10"/>
          <p:cNvSpPr txBox="1"/>
          <p:nvPr>
            <p:ph idx="1" type="subTitle"/>
          </p:nvPr>
        </p:nvSpPr>
        <p:spPr>
          <a:xfrm>
            <a:off x="3371703" y="5394493"/>
            <a:ext cx="5448600" cy="63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a:solidFill>
                  <a:schemeClr val="lt1"/>
                </a:solidFill>
              </a:rPr>
              <a:t>Capstone Project for IOD by Thomas Ellis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The Stakeholders of Recipe Roundtable</a:t>
            </a:r>
            <a:endParaRPr/>
          </a:p>
        </p:txBody>
      </p:sp>
      <p:sp>
        <p:nvSpPr>
          <p:cNvPr id="220" name="Google Shape;220;p19"/>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15000"/>
              </a:lnSpc>
              <a:spcBef>
                <a:spcPts val="0"/>
              </a:spcBef>
              <a:spcAft>
                <a:spcPts val="0"/>
              </a:spcAft>
              <a:buNone/>
            </a:pPr>
            <a:r>
              <a:rPr lang="en-US">
                <a:solidFill>
                  <a:schemeClr val="lt1"/>
                </a:solidFill>
              </a:rPr>
              <a:t>Recipe Roundtable is made for people from all walks of life to be contributors, but I want restaurants and influencers to be able to partner with the site and share their own recipes. I want to help grow the audience for local restaurants by featuring a single recipe, or just images to help drive traffic to their locations.</a:t>
            </a:r>
            <a:endParaRPr>
              <a:solidFill>
                <a:schemeClr val="lt1"/>
              </a:solidFill>
            </a:endParaRPr>
          </a:p>
          <a:p>
            <a:pPr indent="0" lvl="0" marL="457200" rtl="0" algn="l">
              <a:lnSpc>
                <a:spcPct val="90000"/>
              </a:lnSpc>
              <a:spcBef>
                <a:spcPts val="2200"/>
              </a:spcBef>
              <a:spcAft>
                <a:spcPts val="0"/>
              </a:spcAft>
              <a:buNone/>
            </a:pPr>
            <a:r>
              <a:t/>
            </a:r>
            <a:endParaRPr/>
          </a:p>
        </p:txBody>
      </p:sp>
      <p:sp>
        <p:nvSpPr>
          <p:cNvPr id="221" name="Google Shape;221;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2" name="Google Shape;222;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19"/>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Calibri"/>
                <a:ea typeface="Calibri"/>
                <a:cs typeface="Calibri"/>
                <a:sym typeface="Calibri"/>
              </a:rPr>
              <a:t>Contributors </a:t>
            </a:r>
            <a:endParaRPr sz="2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The Stakeholders of Recipe Roundtable</a:t>
            </a:r>
            <a:endParaRPr/>
          </a:p>
        </p:txBody>
      </p:sp>
      <p:sp>
        <p:nvSpPr>
          <p:cNvPr id="230" name="Google Shape;230;p20"/>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15000"/>
              </a:lnSpc>
              <a:spcBef>
                <a:spcPts val="0"/>
              </a:spcBef>
              <a:spcAft>
                <a:spcPts val="0"/>
              </a:spcAft>
              <a:buNone/>
            </a:pPr>
            <a:r>
              <a:rPr lang="en-US">
                <a:solidFill>
                  <a:schemeClr val="lt1"/>
                </a:solidFill>
              </a:rPr>
              <a:t>Recipe Roundtable is made for people from all walks of life to be contributors, but I want restaurants and influencers to be able to partner with the site and share their own recipes. I want to help grow the audience for local restaurants by featuring a single recipe, or just images to help drive traffic to their locations.</a:t>
            </a:r>
            <a:endParaRPr>
              <a:solidFill>
                <a:schemeClr val="lt1"/>
              </a:solidFill>
            </a:endParaRPr>
          </a:p>
          <a:p>
            <a:pPr indent="0" lvl="0" marL="457200" rtl="0" algn="l">
              <a:lnSpc>
                <a:spcPct val="90000"/>
              </a:lnSpc>
              <a:spcBef>
                <a:spcPts val="2200"/>
              </a:spcBef>
              <a:spcAft>
                <a:spcPts val="0"/>
              </a:spcAft>
              <a:buNone/>
            </a:pPr>
            <a:r>
              <a:t/>
            </a:r>
            <a:endParaRPr/>
          </a:p>
        </p:txBody>
      </p:sp>
      <p:sp>
        <p:nvSpPr>
          <p:cNvPr id="231" name="Google Shape;23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32" name="Google Shape;23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0"/>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Calibri"/>
                <a:ea typeface="Calibri"/>
                <a:cs typeface="Calibri"/>
                <a:sym typeface="Calibri"/>
              </a:rPr>
              <a:t>Contributors </a:t>
            </a:r>
            <a:endParaRPr sz="2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3300952" y="1736396"/>
            <a:ext cx="5590095" cy="183784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Product Architecture</a:t>
            </a:r>
            <a:endParaRPr/>
          </a:p>
        </p:txBody>
      </p:sp>
      <p:sp>
        <p:nvSpPr>
          <p:cNvPr id="240" name="Google Shape;240;p21"/>
          <p:cNvSpPr txBox="1"/>
          <p:nvPr>
            <p:ph idx="1" type="body"/>
          </p:nvPr>
        </p:nvSpPr>
        <p:spPr>
          <a:xfrm>
            <a:off x="3300952" y="3666317"/>
            <a:ext cx="5590096" cy="102760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41" name="Google Shape;24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42" name="Google Shape;24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idx="1" type="body"/>
          </p:nvPr>
        </p:nvSpPr>
        <p:spPr>
          <a:xfrm>
            <a:off x="2249750" y="657026"/>
            <a:ext cx="7315200" cy="5237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2200"/>
              </a:spcBef>
              <a:spcAft>
                <a:spcPts val="0"/>
              </a:spcAft>
              <a:buNone/>
            </a:pPr>
            <a:r>
              <a:t/>
            </a:r>
            <a:endParaRPr/>
          </a:p>
        </p:txBody>
      </p:sp>
      <p:sp>
        <p:nvSpPr>
          <p:cNvPr id="249" name="Google Shape;249;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Your Footer Here</a:t>
            </a:r>
            <a:endParaRPr/>
          </a:p>
        </p:txBody>
      </p:sp>
      <p:sp>
        <p:nvSpPr>
          <p:cNvPr id="250" name="Google Shape;250;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22"/>
          <p:cNvPicPr preferRelativeResize="0"/>
          <p:nvPr/>
        </p:nvPicPr>
        <p:blipFill>
          <a:blip r:embed="rId3">
            <a:alphaModFix/>
          </a:blip>
          <a:stretch>
            <a:fillRect/>
          </a:stretch>
        </p:blipFill>
        <p:spPr>
          <a:xfrm>
            <a:off x="748550" y="744075"/>
            <a:ext cx="8153400" cy="1981200"/>
          </a:xfrm>
          <a:prstGeom prst="rect">
            <a:avLst/>
          </a:prstGeom>
          <a:noFill/>
          <a:ln>
            <a:noFill/>
          </a:ln>
        </p:spPr>
      </p:pic>
      <p:pic>
        <p:nvPicPr>
          <p:cNvPr id="252" name="Google Shape;252;p22"/>
          <p:cNvPicPr preferRelativeResize="0"/>
          <p:nvPr/>
        </p:nvPicPr>
        <p:blipFill>
          <a:blip r:embed="rId4">
            <a:alphaModFix/>
          </a:blip>
          <a:stretch>
            <a:fillRect/>
          </a:stretch>
        </p:blipFill>
        <p:spPr>
          <a:xfrm>
            <a:off x="2993363" y="2873350"/>
            <a:ext cx="7800975" cy="384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1044475" y="-3848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User Stories</a:t>
            </a:r>
            <a:endParaRPr/>
          </a:p>
        </p:txBody>
      </p:sp>
      <p:sp>
        <p:nvSpPr>
          <p:cNvPr id="259" name="Google Shape;259;p23"/>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2200"/>
              </a:spcBef>
              <a:spcAft>
                <a:spcPts val="0"/>
              </a:spcAft>
              <a:buNone/>
            </a:pPr>
            <a:r>
              <a:t/>
            </a:r>
            <a:endParaRPr/>
          </a:p>
        </p:txBody>
      </p:sp>
      <p:sp>
        <p:nvSpPr>
          <p:cNvPr id="260" name="Google Shape;260;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Your Footer Here</a:t>
            </a:r>
            <a:endParaRPr/>
          </a:p>
        </p:txBody>
      </p:sp>
      <p:sp>
        <p:nvSpPr>
          <p:cNvPr id="261" name="Google Shape;261;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23"/>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Calibri"/>
                <a:ea typeface="Calibri"/>
                <a:cs typeface="Calibri"/>
                <a:sym typeface="Calibri"/>
              </a:rPr>
              <a:t>Contributors </a:t>
            </a:r>
            <a:endParaRPr sz="2800">
              <a:solidFill>
                <a:schemeClr val="lt1"/>
              </a:solidFill>
              <a:latin typeface="Calibri"/>
              <a:ea typeface="Calibri"/>
              <a:cs typeface="Calibri"/>
              <a:sym typeface="Calibri"/>
            </a:endParaRPr>
          </a:p>
        </p:txBody>
      </p:sp>
      <p:pic>
        <p:nvPicPr>
          <p:cNvPr id="263" name="Google Shape;263;p23"/>
          <p:cNvPicPr preferRelativeResize="0"/>
          <p:nvPr/>
        </p:nvPicPr>
        <p:blipFill>
          <a:blip r:embed="rId3">
            <a:alphaModFix/>
          </a:blip>
          <a:stretch>
            <a:fillRect/>
          </a:stretch>
        </p:blipFill>
        <p:spPr>
          <a:xfrm>
            <a:off x="3520688" y="597850"/>
            <a:ext cx="5150626" cy="6260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1044475" y="1184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User Flow</a:t>
            </a:r>
            <a:endParaRPr/>
          </a:p>
        </p:txBody>
      </p:sp>
      <p:sp>
        <p:nvSpPr>
          <p:cNvPr id="270" name="Google Shape;270;p24"/>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2200"/>
              </a:spcBef>
              <a:spcAft>
                <a:spcPts val="0"/>
              </a:spcAft>
              <a:buNone/>
            </a:pPr>
            <a:r>
              <a:t/>
            </a:r>
            <a:endParaRPr/>
          </a:p>
        </p:txBody>
      </p:sp>
      <p:sp>
        <p:nvSpPr>
          <p:cNvPr id="271" name="Google Shape;271;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Date</a:t>
            </a:r>
            <a:endParaRPr/>
          </a:p>
        </p:txBody>
      </p:sp>
      <p:sp>
        <p:nvSpPr>
          <p:cNvPr id="272" name="Google Shape;272;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73" name="Google Shape;273;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24"/>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solidFill>
                <a:schemeClr val="lt1"/>
              </a:solidFill>
              <a:latin typeface="Calibri"/>
              <a:ea typeface="Calibri"/>
              <a:cs typeface="Calibri"/>
              <a:sym typeface="Calibri"/>
            </a:endParaRPr>
          </a:p>
        </p:txBody>
      </p:sp>
      <p:pic>
        <p:nvPicPr>
          <p:cNvPr id="275" name="Google Shape;275;p24"/>
          <p:cNvPicPr preferRelativeResize="0"/>
          <p:nvPr/>
        </p:nvPicPr>
        <p:blipFill>
          <a:blip r:embed="rId3">
            <a:alphaModFix/>
          </a:blip>
          <a:stretch>
            <a:fillRect/>
          </a:stretch>
        </p:blipFill>
        <p:spPr>
          <a:xfrm>
            <a:off x="221295" y="68275"/>
            <a:ext cx="3977005" cy="672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1044475" y="1184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WireFrame Design</a:t>
            </a:r>
            <a:endParaRPr/>
          </a:p>
        </p:txBody>
      </p:sp>
      <p:sp>
        <p:nvSpPr>
          <p:cNvPr id="282" name="Google Shape;282;p25"/>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2200"/>
              </a:spcBef>
              <a:spcAft>
                <a:spcPts val="0"/>
              </a:spcAft>
              <a:buNone/>
            </a:pPr>
            <a:r>
              <a:t/>
            </a:r>
            <a:endParaRPr/>
          </a:p>
        </p:txBody>
      </p:sp>
      <p:sp>
        <p:nvSpPr>
          <p:cNvPr id="283" name="Google Shape;283;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84" name="Google Shape;28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25"/>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solidFill>
                <a:schemeClr val="lt1"/>
              </a:solidFill>
              <a:latin typeface="Calibri"/>
              <a:ea typeface="Calibri"/>
              <a:cs typeface="Calibri"/>
              <a:sym typeface="Calibri"/>
            </a:endParaRPr>
          </a:p>
        </p:txBody>
      </p:sp>
      <p:pic>
        <p:nvPicPr>
          <p:cNvPr id="286" name="Google Shape;286;p25"/>
          <p:cNvPicPr preferRelativeResize="0"/>
          <p:nvPr/>
        </p:nvPicPr>
        <p:blipFill>
          <a:blip r:embed="rId3">
            <a:alphaModFix/>
          </a:blip>
          <a:stretch>
            <a:fillRect/>
          </a:stretch>
        </p:blipFill>
        <p:spPr>
          <a:xfrm>
            <a:off x="2630287" y="1341975"/>
            <a:ext cx="6931425" cy="5279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1044475" y="1184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WireFrame Design</a:t>
            </a:r>
            <a:endParaRPr/>
          </a:p>
        </p:txBody>
      </p:sp>
      <p:sp>
        <p:nvSpPr>
          <p:cNvPr id="293" name="Google Shape;293;p26"/>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2200"/>
              </a:spcBef>
              <a:spcAft>
                <a:spcPts val="0"/>
              </a:spcAft>
              <a:buNone/>
            </a:pPr>
            <a:r>
              <a:t/>
            </a:r>
            <a:endParaRPr/>
          </a:p>
        </p:txBody>
      </p:sp>
      <p:sp>
        <p:nvSpPr>
          <p:cNvPr id="294" name="Google Shape;294;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95" name="Google Shape;2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26"/>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solidFill>
                <a:schemeClr val="lt1"/>
              </a:solidFill>
              <a:latin typeface="Calibri"/>
              <a:ea typeface="Calibri"/>
              <a:cs typeface="Calibri"/>
              <a:sym typeface="Calibri"/>
            </a:endParaRPr>
          </a:p>
        </p:txBody>
      </p:sp>
      <p:pic>
        <p:nvPicPr>
          <p:cNvPr id="297" name="Google Shape;297;p26"/>
          <p:cNvPicPr preferRelativeResize="0"/>
          <p:nvPr/>
        </p:nvPicPr>
        <p:blipFill>
          <a:blip r:embed="rId3">
            <a:alphaModFix/>
          </a:blip>
          <a:stretch>
            <a:fillRect/>
          </a:stretch>
        </p:blipFill>
        <p:spPr>
          <a:xfrm>
            <a:off x="1190625" y="1339813"/>
            <a:ext cx="9810750" cy="5381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1044475" y="1619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WireFrame Design: Original hi-fi</a:t>
            </a:r>
            <a:endParaRPr/>
          </a:p>
        </p:txBody>
      </p:sp>
      <p:sp>
        <p:nvSpPr>
          <p:cNvPr id="304" name="Google Shape;304;p27"/>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2200"/>
              </a:spcBef>
              <a:spcAft>
                <a:spcPts val="0"/>
              </a:spcAft>
              <a:buNone/>
            </a:pPr>
            <a:r>
              <a:t/>
            </a:r>
            <a:endParaRPr/>
          </a:p>
        </p:txBody>
      </p:sp>
      <p:sp>
        <p:nvSpPr>
          <p:cNvPr id="305" name="Google Shape;305;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06" name="Google Shape;306;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27"/>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solidFill>
                <a:schemeClr val="lt1"/>
              </a:solidFill>
              <a:latin typeface="Calibri"/>
              <a:ea typeface="Calibri"/>
              <a:cs typeface="Calibri"/>
              <a:sym typeface="Calibri"/>
            </a:endParaRPr>
          </a:p>
        </p:txBody>
      </p:sp>
      <p:pic>
        <p:nvPicPr>
          <p:cNvPr id="308" name="Google Shape;308;p27"/>
          <p:cNvPicPr preferRelativeResize="0"/>
          <p:nvPr/>
        </p:nvPicPr>
        <p:blipFill>
          <a:blip r:embed="rId3">
            <a:alphaModFix/>
          </a:blip>
          <a:stretch>
            <a:fillRect/>
          </a:stretch>
        </p:blipFill>
        <p:spPr>
          <a:xfrm>
            <a:off x="2612988" y="1126053"/>
            <a:ext cx="6966017" cy="559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1044475" y="1184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WireFrame Design Current State</a:t>
            </a:r>
            <a:endParaRPr/>
          </a:p>
        </p:txBody>
      </p:sp>
      <p:sp>
        <p:nvSpPr>
          <p:cNvPr id="315" name="Google Shape;315;p28"/>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2200"/>
              </a:spcBef>
              <a:spcAft>
                <a:spcPts val="0"/>
              </a:spcAft>
              <a:buNone/>
            </a:pPr>
            <a:r>
              <a:t/>
            </a:r>
            <a:endParaRPr/>
          </a:p>
        </p:txBody>
      </p:sp>
      <p:sp>
        <p:nvSpPr>
          <p:cNvPr id="316" name="Google Shape;316;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17" name="Google Shape;317;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8" name="Google Shape;318;p28"/>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solidFill>
                <a:schemeClr val="lt1"/>
              </a:solidFill>
              <a:latin typeface="Calibri"/>
              <a:ea typeface="Calibri"/>
              <a:cs typeface="Calibri"/>
              <a:sym typeface="Calibri"/>
            </a:endParaRPr>
          </a:p>
        </p:txBody>
      </p:sp>
      <p:pic>
        <p:nvPicPr>
          <p:cNvPr id="319" name="Google Shape;319;p28"/>
          <p:cNvPicPr preferRelativeResize="0"/>
          <p:nvPr/>
        </p:nvPicPr>
        <p:blipFill>
          <a:blip r:embed="rId3">
            <a:alphaModFix/>
          </a:blip>
          <a:stretch>
            <a:fillRect/>
          </a:stretch>
        </p:blipFill>
        <p:spPr>
          <a:xfrm>
            <a:off x="2934188" y="1042925"/>
            <a:ext cx="6323634" cy="557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3300952" y="1736396"/>
            <a:ext cx="5590200" cy="1837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Introduction</a:t>
            </a:r>
            <a:endParaRPr/>
          </a:p>
        </p:txBody>
      </p:sp>
      <p:sp>
        <p:nvSpPr>
          <p:cNvPr id="144" name="Google Shape;144;p11"/>
          <p:cNvSpPr txBox="1"/>
          <p:nvPr>
            <p:ph idx="1" type="body"/>
          </p:nvPr>
        </p:nvSpPr>
        <p:spPr>
          <a:xfrm>
            <a:off x="3300952" y="3666317"/>
            <a:ext cx="5590200" cy="1027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solidFill>
                  <a:schemeClr val="lt1"/>
                </a:solidFill>
              </a:rPr>
              <a:t>Purpose and Reason Behind Recipe Roundtable</a:t>
            </a:r>
            <a:endParaRPr>
              <a:solidFill>
                <a:schemeClr val="lt1"/>
              </a:solidFill>
            </a:endParaRPr>
          </a:p>
        </p:txBody>
      </p:sp>
      <p:sp>
        <p:nvSpPr>
          <p:cNvPr id="145" name="Google Shape;14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Date</a:t>
            </a:r>
            <a:endParaRPr/>
          </a:p>
        </p:txBody>
      </p:sp>
      <p:sp>
        <p:nvSpPr>
          <p:cNvPr id="146" name="Google Shape;14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47" name="Google Shape;14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txBox="1"/>
          <p:nvPr>
            <p:ph type="title"/>
          </p:nvPr>
        </p:nvSpPr>
        <p:spPr>
          <a:xfrm>
            <a:off x="3300952" y="1736396"/>
            <a:ext cx="5590200" cy="1837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Scope</a:t>
            </a:r>
            <a:endParaRPr/>
          </a:p>
        </p:txBody>
      </p:sp>
      <p:sp>
        <p:nvSpPr>
          <p:cNvPr id="326" name="Google Shape;326;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28" name="Google Shape;328;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In Scope</a:t>
            </a:r>
            <a:endParaRPr/>
          </a:p>
        </p:txBody>
      </p:sp>
      <p:sp>
        <p:nvSpPr>
          <p:cNvPr id="335" name="Google Shape;335;p30"/>
          <p:cNvSpPr txBox="1"/>
          <p:nvPr>
            <p:ph idx="1" type="body"/>
          </p:nvPr>
        </p:nvSpPr>
        <p:spPr>
          <a:xfrm>
            <a:off x="2426700" y="1582425"/>
            <a:ext cx="7338600" cy="4773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2200"/>
              </a:spcBef>
              <a:spcAft>
                <a:spcPts val="0"/>
              </a:spcAft>
              <a:buClr>
                <a:schemeClr val="lt1"/>
              </a:buClr>
              <a:buSzPts val="2800"/>
              <a:buChar char="●"/>
            </a:pPr>
            <a:r>
              <a:rPr lang="en-US">
                <a:solidFill>
                  <a:schemeClr val="lt1"/>
                </a:solidFill>
              </a:rPr>
              <a:t>Users can browse recipes from front page</a:t>
            </a:r>
            <a:endParaRPr>
              <a:solidFill>
                <a:schemeClr val="lt1"/>
              </a:solidFill>
            </a:endParaRPr>
          </a:p>
          <a:p>
            <a:pPr indent="-406400" lvl="0" marL="457200" rtl="0" algn="l">
              <a:lnSpc>
                <a:spcPct val="90000"/>
              </a:lnSpc>
              <a:spcBef>
                <a:spcPts val="0"/>
              </a:spcBef>
              <a:spcAft>
                <a:spcPts val="0"/>
              </a:spcAft>
              <a:buClr>
                <a:schemeClr val="lt1"/>
              </a:buClr>
              <a:buSzPts val="2800"/>
              <a:buChar char="●"/>
            </a:pPr>
            <a:r>
              <a:rPr lang="en-US">
                <a:solidFill>
                  <a:schemeClr val="lt1"/>
                </a:solidFill>
              </a:rPr>
              <a:t>Users can find the recipe of the week</a:t>
            </a:r>
            <a:endParaRPr>
              <a:solidFill>
                <a:schemeClr val="lt1"/>
              </a:solidFill>
            </a:endParaRPr>
          </a:p>
          <a:p>
            <a:pPr indent="-406400" lvl="0" marL="457200" rtl="0" algn="l">
              <a:lnSpc>
                <a:spcPct val="90000"/>
              </a:lnSpc>
              <a:spcBef>
                <a:spcPts val="0"/>
              </a:spcBef>
              <a:spcAft>
                <a:spcPts val="0"/>
              </a:spcAft>
              <a:buClr>
                <a:schemeClr val="lt1"/>
              </a:buClr>
              <a:buSzPts val="2800"/>
              <a:buChar char="●"/>
            </a:pPr>
            <a:r>
              <a:rPr lang="en-US">
                <a:solidFill>
                  <a:schemeClr val="lt1"/>
                </a:solidFill>
              </a:rPr>
              <a:t>Users can find recipes categorized by meal type</a:t>
            </a:r>
            <a:endParaRPr>
              <a:solidFill>
                <a:schemeClr val="lt1"/>
              </a:solidFill>
            </a:endParaRPr>
          </a:p>
          <a:p>
            <a:pPr indent="-406400" lvl="0" marL="457200" rtl="0" algn="l">
              <a:lnSpc>
                <a:spcPct val="90000"/>
              </a:lnSpc>
              <a:spcBef>
                <a:spcPts val="0"/>
              </a:spcBef>
              <a:spcAft>
                <a:spcPts val="0"/>
              </a:spcAft>
              <a:buClr>
                <a:schemeClr val="lt1"/>
              </a:buClr>
              <a:buSzPts val="2800"/>
              <a:buChar char="●"/>
            </a:pPr>
            <a:r>
              <a:rPr lang="en-US">
                <a:solidFill>
                  <a:schemeClr val="lt1"/>
                </a:solidFill>
              </a:rPr>
              <a:t>Users can play Recipe Roulette to find a random meal to make</a:t>
            </a:r>
            <a:endParaRPr>
              <a:solidFill>
                <a:schemeClr val="lt1"/>
              </a:solidFill>
            </a:endParaRPr>
          </a:p>
          <a:p>
            <a:pPr indent="-406400" lvl="0" marL="457200" rtl="0" algn="l">
              <a:lnSpc>
                <a:spcPct val="90000"/>
              </a:lnSpc>
              <a:spcBef>
                <a:spcPts val="0"/>
              </a:spcBef>
              <a:spcAft>
                <a:spcPts val="0"/>
              </a:spcAft>
              <a:buClr>
                <a:schemeClr val="lt1"/>
              </a:buClr>
              <a:buSzPts val="2800"/>
              <a:buChar char="●"/>
            </a:pPr>
            <a:r>
              <a:rPr lang="en-US">
                <a:solidFill>
                  <a:schemeClr val="lt1"/>
                </a:solidFill>
              </a:rPr>
              <a:t>Users can submit a recipe </a:t>
            </a:r>
            <a:endParaRPr>
              <a:solidFill>
                <a:schemeClr val="lt1"/>
              </a:solidFill>
            </a:endParaRPr>
          </a:p>
          <a:p>
            <a:pPr indent="-406400" lvl="0" marL="457200" rtl="0" algn="l">
              <a:lnSpc>
                <a:spcPct val="90000"/>
              </a:lnSpc>
              <a:spcBef>
                <a:spcPts val="0"/>
              </a:spcBef>
              <a:spcAft>
                <a:spcPts val="0"/>
              </a:spcAft>
              <a:buClr>
                <a:schemeClr val="lt1"/>
              </a:buClr>
              <a:buSzPts val="2800"/>
              <a:buChar char="●"/>
            </a:pPr>
            <a:r>
              <a:rPr lang="en-US">
                <a:solidFill>
                  <a:schemeClr val="lt1"/>
                </a:solidFill>
              </a:rPr>
              <a:t>Users can read recipe details and see an image of the final product</a:t>
            </a:r>
            <a:endParaRPr>
              <a:solidFill>
                <a:schemeClr val="lt1"/>
              </a:solidFill>
            </a:endParaRPr>
          </a:p>
        </p:txBody>
      </p:sp>
      <p:sp>
        <p:nvSpPr>
          <p:cNvPr id="336" name="Google Shape;336;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37" name="Google Shape;33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Out of </a:t>
            </a:r>
            <a:r>
              <a:rPr lang="en-US"/>
              <a:t>Scope</a:t>
            </a:r>
            <a:endParaRPr/>
          </a:p>
        </p:txBody>
      </p:sp>
      <p:sp>
        <p:nvSpPr>
          <p:cNvPr id="344" name="Google Shape;344;p31"/>
          <p:cNvSpPr txBox="1"/>
          <p:nvPr>
            <p:ph idx="1" type="body"/>
          </p:nvPr>
        </p:nvSpPr>
        <p:spPr>
          <a:xfrm>
            <a:off x="2426700" y="1582425"/>
            <a:ext cx="7338600" cy="4773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2200"/>
              </a:spcBef>
              <a:spcAft>
                <a:spcPts val="0"/>
              </a:spcAft>
              <a:buClr>
                <a:schemeClr val="lt1"/>
              </a:buClr>
              <a:buSzPts val="2800"/>
              <a:buChar char="●"/>
            </a:pPr>
            <a:r>
              <a:rPr lang="en-US">
                <a:solidFill>
                  <a:schemeClr val="lt1"/>
                </a:solidFill>
              </a:rPr>
              <a:t>Optimization for Mobile - The site is available on any screen size, but mobile optimization has not been implemented.</a:t>
            </a:r>
            <a:endParaRPr>
              <a:solidFill>
                <a:schemeClr val="lt1"/>
              </a:solidFill>
            </a:endParaRPr>
          </a:p>
          <a:p>
            <a:pPr indent="-406400" lvl="0" marL="457200" rtl="0" algn="l">
              <a:lnSpc>
                <a:spcPct val="90000"/>
              </a:lnSpc>
              <a:spcBef>
                <a:spcPts val="0"/>
              </a:spcBef>
              <a:spcAft>
                <a:spcPts val="0"/>
              </a:spcAft>
              <a:buClr>
                <a:schemeClr val="lt1"/>
              </a:buClr>
              <a:buSzPts val="2800"/>
              <a:buChar char="●"/>
            </a:pPr>
            <a:r>
              <a:rPr lang="en-US">
                <a:solidFill>
                  <a:schemeClr val="lt1"/>
                </a:solidFill>
              </a:rPr>
              <a:t>User authentication and authorization - user features have not been implemented and authentication processes are required to implement</a:t>
            </a:r>
            <a:endParaRPr>
              <a:solidFill>
                <a:schemeClr val="lt1"/>
              </a:solidFill>
            </a:endParaRPr>
          </a:p>
          <a:p>
            <a:pPr indent="-406400" lvl="0" marL="457200" rtl="0" algn="l">
              <a:lnSpc>
                <a:spcPct val="90000"/>
              </a:lnSpc>
              <a:spcBef>
                <a:spcPts val="0"/>
              </a:spcBef>
              <a:spcAft>
                <a:spcPts val="0"/>
              </a:spcAft>
              <a:buClr>
                <a:schemeClr val="lt1"/>
              </a:buClr>
              <a:buSzPts val="2800"/>
              <a:buChar char="●"/>
            </a:pPr>
            <a:r>
              <a:rPr lang="en-US">
                <a:solidFill>
                  <a:schemeClr val="lt1"/>
                </a:solidFill>
              </a:rPr>
              <a:t>Email newsletters - newsletter signup with implementation through mailchimp</a:t>
            </a:r>
            <a:endParaRPr>
              <a:solidFill>
                <a:schemeClr val="lt1"/>
              </a:solidFill>
            </a:endParaRPr>
          </a:p>
          <a:p>
            <a:pPr indent="-406400" lvl="0" marL="457200" rtl="0" algn="l">
              <a:lnSpc>
                <a:spcPct val="90000"/>
              </a:lnSpc>
              <a:spcBef>
                <a:spcPts val="0"/>
              </a:spcBef>
              <a:spcAft>
                <a:spcPts val="0"/>
              </a:spcAft>
              <a:buClr>
                <a:schemeClr val="lt1"/>
              </a:buClr>
              <a:buSzPts val="2800"/>
              <a:buChar char="●"/>
            </a:pPr>
            <a:r>
              <a:rPr lang="en-US">
                <a:solidFill>
                  <a:schemeClr val="lt1"/>
                </a:solidFill>
              </a:rPr>
              <a:t>Linking with a CMS to manage dynamic site changes.</a:t>
            </a:r>
            <a:endParaRPr>
              <a:solidFill>
                <a:schemeClr val="lt1"/>
              </a:solidFill>
            </a:endParaRPr>
          </a:p>
        </p:txBody>
      </p:sp>
      <p:sp>
        <p:nvSpPr>
          <p:cNvPr id="345" name="Google Shape;345;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46" name="Google Shape;34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1044700" y="33567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Open Questions</a:t>
            </a:r>
            <a:endParaRPr/>
          </a:p>
        </p:txBody>
      </p:sp>
      <p:sp>
        <p:nvSpPr>
          <p:cNvPr id="353" name="Google Shape;353;p32"/>
          <p:cNvSpPr txBox="1"/>
          <p:nvPr>
            <p:ph idx="1" type="body"/>
          </p:nvPr>
        </p:nvSpPr>
        <p:spPr>
          <a:xfrm>
            <a:off x="2186050" y="1661375"/>
            <a:ext cx="7338600" cy="4773600"/>
          </a:xfrm>
          <a:prstGeom prst="rect">
            <a:avLst/>
          </a:prstGeom>
          <a:noFill/>
          <a:ln>
            <a:noFill/>
          </a:ln>
        </p:spPr>
        <p:txBody>
          <a:bodyPr anchorCtr="0" anchor="t" bIns="45700" lIns="91425" spcFirstLastPara="1" rIns="91425" wrap="square" tIns="45700">
            <a:noAutofit/>
          </a:bodyPr>
          <a:lstStyle/>
          <a:p>
            <a:pPr indent="-393700" lvl="0" marL="914400" rtl="0" algn="l">
              <a:lnSpc>
                <a:spcPct val="115000"/>
              </a:lnSpc>
              <a:spcBef>
                <a:spcPts val="0"/>
              </a:spcBef>
              <a:spcAft>
                <a:spcPts val="0"/>
              </a:spcAft>
              <a:buClr>
                <a:schemeClr val="lt1"/>
              </a:buClr>
              <a:buSzPts val="2600"/>
              <a:buFont typeface="Calibri"/>
              <a:buChar char="●"/>
            </a:pPr>
            <a:r>
              <a:rPr lang="en-US" sz="2600">
                <a:solidFill>
                  <a:schemeClr val="lt1"/>
                </a:solidFill>
              </a:rPr>
              <a:t> Adding pagination or carousels to the recipes page once there are many more recipes. </a:t>
            </a:r>
            <a:endParaRPr sz="2600">
              <a:solidFill>
                <a:schemeClr val="lt1"/>
              </a:solidFill>
            </a:endParaRPr>
          </a:p>
          <a:p>
            <a:pPr indent="-393700" lvl="0" marL="914400" rtl="0" algn="l">
              <a:lnSpc>
                <a:spcPct val="115000"/>
              </a:lnSpc>
              <a:spcBef>
                <a:spcPts val="0"/>
              </a:spcBef>
              <a:spcAft>
                <a:spcPts val="0"/>
              </a:spcAft>
              <a:buClr>
                <a:schemeClr val="lt1"/>
              </a:buClr>
              <a:buSzPts val="2600"/>
              <a:buFont typeface="Calibri"/>
              <a:buChar char="●"/>
            </a:pPr>
            <a:r>
              <a:rPr lang="en-US" sz="2600">
                <a:solidFill>
                  <a:schemeClr val="lt1"/>
                </a:solidFill>
              </a:rPr>
              <a:t>Would love to adjust styling and make plating/images more uniform and themed</a:t>
            </a:r>
            <a:endParaRPr sz="2600">
              <a:solidFill>
                <a:schemeClr val="lt1"/>
              </a:solidFill>
            </a:endParaRPr>
          </a:p>
          <a:p>
            <a:pPr indent="-393700" lvl="0" marL="914400" rtl="0" algn="l">
              <a:lnSpc>
                <a:spcPct val="115000"/>
              </a:lnSpc>
              <a:spcBef>
                <a:spcPts val="0"/>
              </a:spcBef>
              <a:spcAft>
                <a:spcPts val="0"/>
              </a:spcAft>
              <a:buClr>
                <a:schemeClr val="lt1"/>
              </a:buClr>
              <a:buSzPts val="2600"/>
              <a:buFont typeface="Calibri"/>
              <a:buChar char="●"/>
            </a:pPr>
            <a:r>
              <a:rPr lang="en-US" sz="2600">
                <a:solidFill>
                  <a:schemeClr val="lt1"/>
                </a:solidFill>
              </a:rPr>
              <a:t>Adding links to video tutorials for each recipe.</a:t>
            </a:r>
            <a:endParaRPr sz="2600">
              <a:solidFill>
                <a:schemeClr val="lt1"/>
              </a:solidFill>
            </a:endParaRPr>
          </a:p>
          <a:p>
            <a:pPr indent="-393700" lvl="0" marL="914400" rtl="0" algn="l">
              <a:lnSpc>
                <a:spcPct val="115000"/>
              </a:lnSpc>
              <a:spcBef>
                <a:spcPts val="0"/>
              </a:spcBef>
              <a:spcAft>
                <a:spcPts val="0"/>
              </a:spcAft>
              <a:buClr>
                <a:schemeClr val="lt1"/>
              </a:buClr>
              <a:buSzPts val="2600"/>
              <a:buFont typeface="Calibri"/>
              <a:buChar char="●"/>
            </a:pPr>
            <a:r>
              <a:rPr lang="en-US" sz="2600">
                <a:solidFill>
                  <a:schemeClr val="lt1"/>
                </a:solidFill>
              </a:rPr>
              <a:t>Adding measurement calculators for when you wish to halve or increase the portion sizes. </a:t>
            </a:r>
            <a:endParaRPr sz="2600">
              <a:solidFill>
                <a:schemeClr val="lt1"/>
              </a:solidFill>
            </a:endParaRPr>
          </a:p>
          <a:p>
            <a:pPr indent="-393700" lvl="0" marL="914400" rtl="0" algn="l">
              <a:lnSpc>
                <a:spcPct val="115000"/>
              </a:lnSpc>
              <a:spcBef>
                <a:spcPts val="0"/>
              </a:spcBef>
              <a:spcAft>
                <a:spcPts val="0"/>
              </a:spcAft>
              <a:buClr>
                <a:schemeClr val="lt1"/>
              </a:buClr>
              <a:buSzPts val="2600"/>
              <a:buFont typeface="Calibri"/>
              <a:buChar char="●"/>
            </a:pPr>
            <a:r>
              <a:rPr lang="en-US" sz="2600">
                <a:solidFill>
                  <a:schemeClr val="lt1"/>
                </a:solidFill>
              </a:rPr>
              <a:t>Adding measurement toggles to switch between metric and imperial measuring</a:t>
            </a:r>
            <a:endParaRPr sz="2600">
              <a:solidFill>
                <a:schemeClr val="lt1"/>
              </a:solidFill>
            </a:endParaRPr>
          </a:p>
        </p:txBody>
      </p:sp>
      <p:sp>
        <p:nvSpPr>
          <p:cNvPr id="354" name="Google Shape;354;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55" name="Google Shape;355;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3"/>
          <p:cNvSpPr txBox="1"/>
          <p:nvPr>
            <p:ph type="title"/>
          </p:nvPr>
        </p:nvSpPr>
        <p:spPr>
          <a:xfrm>
            <a:off x="1044700" y="33567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Open Questions</a:t>
            </a:r>
            <a:endParaRPr/>
          </a:p>
        </p:txBody>
      </p:sp>
      <p:sp>
        <p:nvSpPr>
          <p:cNvPr id="362" name="Google Shape;362;p33"/>
          <p:cNvSpPr txBox="1"/>
          <p:nvPr>
            <p:ph idx="1" type="body"/>
          </p:nvPr>
        </p:nvSpPr>
        <p:spPr>
          <a:xfrm>
            <a:off x="2186050" y="1661375"/>
            <a:ext cx="7338600" cy="4773600"/>
          </a:xfrm>
          <a:prstGeom prst="rect">
            <a:avLst/>
          </a:prstGeom>
          <a:noFill/>
          <a:ln>
            <a:noFill/>
          </a:ln>
        </p:spPr>
        <p:txBody>
          <a:bodyPr anchorCtr="0" anchor="t" bIns="45700" lIns="91425" spcFirstLastPara="1" rIns="91425" wrap="square" tIns="45700">
            <a:noAutofit/>
          </a:bodyPr>
          <a:lstStyle/>
          <a:p>
            <a:pPr indent="-393700" lvl="0" marL="914400" rtl="0" algn="l">
              <a:lnSpc>
                <a:spcPct val="115000"/>
              </a:lnSpc>
              <a:spcBef>
                <a:spcPts val="0"/>
              </a:spcBef>
              <a:spcAft>
                <a:spcPts val="0"/>
              </a:spcAft>
              <a:buClr>
                <a:schemeClr val="lt1"/>
              </a:buClr>
              <a:buSzPts val="2600"/>
              <a:buFont typeface="Calibri"/>
              <a:buChar char="●"/>
            </a:pPr>
            <a:r>
              <a:rPr lang="en-US" sz="2600">
                <a:solidFill>
                  <a:schemeClr val="lt1"/>
                </a:solidFill>
              </a:rPr>
              <a:t>Adding articles about food science and nutrition</a:t>
            </a:r>
            <a:endParaRPr sz="2600">
              <a:solidFill>
                <a:schemeClr val="lt1"/>
              </a:solidFill>
            </a:endParaRPr>
          </a:p>
          <a:p>
            <a:pPr indent="-393700" lvl="0" marL="914400" rtl="0" algn="l">
              <a:lnSpc>
                <a:spcPct val="115000"/>
              </a:lnSpc>
              <a:spcBef>
                <a:spcPts val="0"/>
              </a:spcBef>
              <a:spcAft>
                <a:spcPts val="0"/>
              </a:spcAft>
              <a:buClr>
                <a:schemeClr val="lt1"/>
              </a:buClr>
              <a:buSzPts val="2600"/>
              <a:buChar char="●"/>
            </a:pPr>
            <a:r>
              <a:rPr lang="en-US" sz="2600">
                <a:solidFill>
                  <a:schemeClr val="lt1"/>
                </a:solidFill>
              </a:rPr>
              <a:t>Creating a recipe fusion idea boards similar to pinterest</a:t>
            </a:r>
            <a:endParaRPr sz="2600">
              <a:solidFill>
                <a:schemeClr val="lt1"/>
              </a:solidFill>
            </a:endParaRPr>
          </a:p>
          <a:p>
            <a:pPr indent="-393700" lvl="0" marL="914400" rtl="0" algn="l">
              <a:lnSpc>
                <a:spcPct val="115000"/>
              </a:lnSpc>
              <a:spcBef>
                <a:spcPts val="0"/>
              </a:spcBef>
              <a:spcAft>
                <a:spcPts val="0"/>
              </a:spcAft>
              <a:buClr>
                <a:schemeClr val="lt1"/>
              </a:buClr>
              <a:buSzPts val="2600"/>
              <a:buChar char="●"/>
            </a:pPr>
            <a:r>
              <a:rPr lang="en-US" sz="2600">
                <a:solidFill>
                  <a:schemeClr val="lt1"/>
                </a:solidFill>
              </a:rPr>
              <a:t>Adding videos showing different culinary skills</a:t>
            </a:r>
            <a:endParaRPr sz="2600">
              <a:solidFill>
                <a:schemeClr val="lt1"/>
              </a:solidFill>
            </a:endParaRPr>
          </a:p>
          <a:p>
            <a:pPr indent="-393700" lvl="0" marL="914400" rtl="0" algn="l">
              <a:lnSpc>
                <a:spcPct val="115000"/>
              </a:lnSpc>
              <a:spcBef>
                <a:spcPts val="0"/>
              </a:spcBef>
              <a:spcAft>
                <a:spcPts val="0"/>
              </a:spcAft>
              <a:buClr>
                <a:schemeClr val="lt1"/>
              </a:buClr>
              <a:buSzPts val="2600"/>
              <a:buChar char="●"/>
            </a:pPr>
            <a:r>
              <a:rPr lang="en-US" sz="2600">
                <a:solidFill>
                  <a:schemeClr val="lt1"/>
                </a:solidFill>
              </a:rPr>
              <a:t>And many many more.</a:t>
            </a:r>
            <a:endParaRPr sz="2600">
              <a:solidFill>
                <a:schemeClr val="lt1"/>
              </a:solidFill>
            </a:endParaRPr>
          </a:p>
        </p:txBody>
      </p:sp>
      <p:sp>
        <p:nvSpPr>
          <p:cNvPr id="363" name="Google Shape;363;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64" name="Google Shape;364;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4"/>
          <p:cNvSpPr txBox="1"/>
          <p:nvPr>
            <p:ph type="title"/>
          </p:nvPr>
        </p:nvSpPr>
        <p:spPr>
          <a:xfrm>
            <a:off x="1044700" y="33567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Non-Functional Requirements</a:t>
            </a:r>
            <a:endParaRPr/>
          </a:p>
        </p:txBody>
      </p:sp>
      <p:sp>
        <p:nvSpPr>
          <p:cNvPr id="371" name="Google Shape;371;p34"/>
          <p:cNvSpPr txBox="1"/>
          <p:nvPr>
            <p:ph idx="1" type="body"/>
          </p:nvPr>
        </p:nvSpPr>
        <p:spPr>
          <a:xfrm>
            <a:off x="1533300" y="1661375"/>
            <a:ext cx="8277900" cy="4773600"/>
          </a:xfrm>
          <a:prstGeom prst="rect">
            <a:avLst/>
          </a:prstGeom>
          <a:noFill/>
          <a:ln>
            <a:noFill/>
          </a:ln>
        </p:spPr>
        <p:txBody>
          <a:bodyPr anchorCtr="0" anchor="t" bIns="45700" lIns="91425" spcFirstLastPara="1" rIns="91425" wrap="square" tIns="45700">
            <a:noAutofit/>
          </a:bodyPr>
          <a:lstStyle/>
          <a:p>
            <a:pPr indent="-361950" lvl="0" marL="914400" rtl="0" algn="l">
              <a:lnSpc>
                <a:spcPct val="115000"/>
              </a:lnSpc>
              <a:spcBef>
                <a:spcPts val="0"/>
              </a:spcBef>
              <a:spcAft>
                <a:spcPts val="0"/>
              </a:spcAft>
              <a:buClr>
                <a:schemeClr val="lt1"/>
              </a:buClr>
              <a:buSzPts val="2100"/>
              <a:buFont typeface="Calibri"/>
              <a:buChar char="●"/>
            </a:pPr>
            <a:r>
              <a:rPr lang="en-US" sz="2100">
                <a:solidFill>
                  <a:schemeClr val="lt1"/>
                </a:solidFill>
              </a:rPr>
              <a:t>Login - Currently no way to log in</a:t>
            </a:r>
            <a:endParaRPr sz="2100">
              <a:solidFill>
                <a:schemeClr val="lt1"/>
              </a:solidFill>
            </a:endParaRPr>
          </a:p>
          <a:p>
            <a:pPr indent="-361950" lvl="0" marL="914400" rtl="0" algn="l">
              <a:lnSpc>
                <a:spcPct val="115000"/>
              </a:lnSpc>
              <a:spcBef>
                <a:spcPts val="0"/>
              </a:spcBef>
              <a:spcAft>
                <a:spcPts val="0"/>
              </a:spcAft>
              <a:buClr>
                <a:schemeClr val="lt1"/>
              </a:buClr>
              <a:buSzPts val="2100"/>
              <a:buFont typeface="Calibri"/>
              <a:buChar char="●"/>
            </a:pPr>
            <a:r>
              <a:rPr lang="en-US" sz="2100">
                <a:solidFill>
                  <a:schemeClr val="lt1"/>
                </a:solidFill>
              </a:rPr>
              <a:t>Recipe Roulette - Currently this is roulette in its truest form, completely random. I would like users to be able to “cheat” a bit and select desires or restrictions for their meal.</a:t>
            </a:r>
            <a:endParaRPr sz="2100">
              <a:solidFill>
                <a:schemeClr val="lt1"/>
              </a:solidFill>
            </a:endParaRPr>
          </a:p>
          <a:p>
            <a:pPr indent="-361950" lvl="0" marL="914400" rtl="0" algn="l">
              <a:lnSpc>
                <a:spcPct val="115000"/>
              </a:lnSpc>
              <a:spcBef>
                <a:spcPts val="0"/>
              </a:spcBef>
              <a:spcAft>
                <a:spcPts val="0"/>
              </a:spcAft>
              <a:buClr>
                <a:schemeClr val="lt1"/>
              </a:buClr>
              <a:buSzPts val="2100"/>
              <a:buFont typeface="Calibri"/>
              <a:buChar char="●"/>
            </a:pPr>
            <a:r>
              <a:rPr lang="en-US" sz="2100">
                <a:solidFill>
                  <a:schemeClr val="lt1"/>
                </a:solidFill>
              </a:rPr>
              <a:t>Security measures like encryption need to be implemented before users are fully integrated so their profiles are secure. </a:t>
            </a:r>
            <a:endParaRPr sz="2100">
              <a:solidFill>
                <a:schemeClr val="lt1"/>
              </a:solidFill>
            </a:endParaRPr>
          </a:p>
          <a:p>
            <a:pPr indent="-361950" lvl="0" marL="914400" rtl="0" algn="l">
              <a:lnSpc>
                <a:spcPct val="115000"/>
              </a:lnSpc>
              <a:spcBef>
                <a:spcPts val="0"/>
              </a:spcBef>
              <a:spcAft>
                <a:spcPts val="0"/>
              </a:spcAft>
              <a:buClr>
                <a:schemeClr val="lt1"/>
              </a:buClr>
              <a:buSzPts val="2100"/>
              <a:buFont typeface="Calibri"/>
              <a:buChar char="●"/>
            </a:pPr>
            <a:r>
              <a:rPr lang="en-US" sz="2100">
                <a:solidFill>
                  <a:schemeClr val="lt1"/>
                </a:solidFill>
              </a:rPr>
              <a:t>Locally ran - AWS would not accept my github. There are many features I would like implemented for other people to truly enjoy the site and it works for my purposes as is, so this was not high on the priority list.</a:t>
            </a:r>
            <a:endParaRPr sz="3500">
              <a:solidFill>
                <a:schemeClr val="lt1"/>
              </a:solidFill>
            </a:endParaRPr>
          </a:p>
        </p:txBody>
      </p:sp>
      <p:sp>
        <p:nvSpPr>
          <p:cNvPr id="372" name="Google Shape;372;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73" name="Google Shape;37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txBox="1"/>
          <p:nvPr>
            <p:ph type="title"/>
          </p:nvPr>
        </p:nvSpPr>
        <p:spPr>
          <a:xfrm>
            <a:off x="3300952" y="1736396"/>
            <a:ext cx="5590200" cy="1837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Project Planning</a:t>
            </a:r>
            <a:endParaRPr/>
          </a:p>
        </p:txBody>
      </p:sp>
      <p:sp>
        <p:nvSpPr>
          <p:cNvPr id="380" name="Google Shape;380;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82" name="Google Shape;382;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6"/>
          <p:cNvSpPr txBox="1"/>
          <p:nvPr>
            <p:ph type="title"/>
          </p:nvPr>
        </p:nvSpPr>
        <p:spPr>
          <a:xfrm>
            <a:off x="1044700" y="33567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Trello Board</a:t>
            </a:r>
            <a:endParaRPr/>
          </a:p>
        </p:txBody>
      </p:sp>
      <p:sp>
        <p:nvSpPr>
          <p:cNvPr id="389" name="Google Shape;389;p36"/>
          <p:cNvSpPr txBox="1"/>
          <p:nvPr>
            <p:ph idx="1" type="body"/>
          </p:nvPr>
        </p:nvSpPr>
        <p:spPr>
          <a:xfrm>
            <a:off x="1533300" y="1661375"/>
            <a:ext cx="8277900" cy="4773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3500">
              <a:solidFill>
                <a:schemeClr val="lt1"/>
              </a:solidFill>
            </a:endParaRPr>
          </a:p>
        </p:txBody>
      </p:sp>
      <p:sp>
        <p:nvSpPr>
          <p:cNvPr id="390" name="Google Shape;390;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91" name="Google Shape;391;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2" name="Google Shape;392;p36"/>
          <p:cNvPicPr preferRelativeResize="0"/>
          <p:nvPr/>
        </p:nvPicPr>
        <p:blipFill>
          <a:blip r:embed="rId3">
            <a:alphaModFix/>
          </a:blip>
          <a:stretch>
            <a:fillRect/>
          </a:stretch>
        </p:blipFill>
        <p:spPr>
          <a:xfrm>
            <a:off x="2150838" y="2260377"/>
            <a:ext cx="7890325" cy="3688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1044700" y="33567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Testing</a:t>
            </a:r>
            <a:endParaRPr/>
          </a:p>
        </p:txBody>
      </p:sp>
      <p:sp>
        <p:nvSpPr>
          <p:cNvPr id="399" name="Google Shape;399;p37"/>
          <p:cNvSpPr txBox="1"/>
          <p:nvPr>
            <p:ph idx="1" type="body"/>
          </p:nvPr>
        </p:nvSpPr>
        <p:spPr>
          <a:xfrm>
            <a:off x="1348150" y="1317675"/>
            <a:ext cx="9014400" cy="47736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chemeClr val="lt1"/>
              </a:buClr>
              <a:buSzPts val="2800"/>
              <a:buFont typeface="Calibri"/>
              <a:buChar char="●"/>
            </a:pPr>
            <a:r>
              <a:rPr lang="en-US">
                <a:solidFill>
                  <a:schemeClr val="lt1"/>
                </a:solidFill>
              </a:rPr>
              <a:t>Followed Figma and Draw.io designs</a:t>
            </a:r>
            <a:endParaRPr>
              <a:solidFill>
                <a:schemeClr val="lt1"/>
              </a:solidFill>
            </a:endParaRPr>
          </a:p>
          <a:p>
            <a:pPr indent="-406400" lvl="0" marL="457200" rtl="0" algn="l">
              <a:lnSpc>
                <a:spcPct val="115000"/>
              </a:lnSpc>
              <a:spcBef>
                <a:spcPts val="0"/>
              </a:spcBef>
              <a:spcAft>
                <a:spcPts val="0"/>
              </a:spcAft>
              <a:buClr>
                <a:schemeClr val="lt1"/>
              </a:buClr>
              <a:buSzPts val="2800"/>
              <a:buFont typeface="Calibri"/>
              <a:buChar char="●"/>
            </a:pPr>
            <a:r>
              <a:rPr lang="en-US">
                <a:solidFill>
                  <a:schemeClr val="lt1"/>
                </a:solidFill>
              </a:rPr>
              <a:t>Front-End tested meticulously with console.logs to ensure data is returning correctly and not causing too many renders</a:t>
            </a:r>
            <a:endParaRPr>
              <a:solidFill>
                <a:schemeClr val="lt1"/>
              </a:solidFill>
            </a:endParaRPr>
          </a:p>
          <a:p>
            <a:pPr indent="-406400" lvl="0" marL="457200" rtl="0" algn="l">
              <a:lnSpc>
                <a:spcPct val="115000"/>
              </a:lnSpc>
              <a:spcBef>
                <a:spcPts val="0"/>
              </a:spcBef>
              <a:spcAft>
                <a:spcPts val="0"/>
              </a:spcAft>
              <a:buClr>
                <a:schemeClr val="lt1"/>
              </a:buClr>
              <a:buSzPts val="2800"/>
              <a:buFont typeface="Calibri"/>
              <a:buChar char="●"/>
            </a:pPr>
            <a:r>
              <a:rPr lang="en-US">
                <a:solidFill>
                  <a:schemeClr val="lt1"/>
                </a:solidFill>
              </a:rPr>
              <a:t>Components were tested and any errors were resolved at the time of encounter</a:t>
            </a:r>
            <a:endParaRPr>
              <a:solidFill>
                <a:schemeClr val="lt1"/>
              </a:solidFill>
            </a:endParaRPr>
          </a:p>
          <a:p>
            <a:pPr indent="-406400" lvl="0" marL="457200" rtl="0" algn="l">
              <a:lnSpc>
                <a:spcPct val="115000"/>
              </a:lnSpc>
              <a:spcBef>
                <a:spcPts val="0"/>
              </a:spcBef>
              <a:spcAft>
                <a:spcPts val="0"/>
              </a:spcAft>
              <a:buClr>
                <a:schemeClr val="lt1"/>
              </a:buClr>
              <a:buSzPts val="2800"/>
              <a:buFont typeface="Calibri"/>
              <a:buChar char="●"/>
            </a:pPr>
            <a:r>
              <a:rPr lang="en-US">
                <a:solidFill>
                  <a:schemeClr val="lt1"/>
                </a:solidFill>
              </a:rPr>
              <a:t>Regular use of try catch other error handling within the code</a:t>
            </a:r>
            <a:endParaRPr>
              <a:solidFill>
                <a:schemeClr val="lt1"/>
              </a:solidFill>
            </a:endParaRPr>
          </a:p>
          <a:p>
            <a:pPr indent="-406400" lvl="0" marL="457200" rtl="0" algn="l">
              <a:lnSpc>
                <a:spcPct val="115000"/>
              </a:lnSpc>
              <a:spcBef>
                <a:spcPts val="0"/>
              </a:spcBef>
              <a:spcAft>
                <a:spcPts val="0"/>
              </a:spcAft>
              <a:buClr>
                <a:schemeClr val="lt1"/>
              </a:buClr>
              <a:buSzPts val="2800"/>
              <a:buFont typeface="Calibri"/>
              <a:buChar char="●"/>
            </a:pPr>
            <a:r>
              <a:rPr lang="en-US">
                <a:solidFill>
                  <a:schemeClr val="lt1"/>
                </a:solidFill>
              </a:rPr>
              <a:t>Thunderclient used to test CRUD operations</a:t>
            </a:r>
            <a:endParaRPr>
              <a:solidFill>
                <a:schemeClr val="lt1"/>
              </a:solidFill>
            </a:endParaRPr>
          </a:p>
          <a:p>
            <a:pPr indent="-406400" lvl="0" marL="457200" rtl="0" algn="l">
              <a:lnSpc>
                <a:spcPct val="115000"/>
              </a:lnSpc>
              <a:spcBef>
                <a:spcPts val="0"/>
              </a:spcBef>
              <a:spcAft>
                <a:spcPts val="0"/>
              </a:spcAft>
              <a:buClr>
                <a:schemeClr val="lt1"/>
              </a:buClr>
              <a:buSzPts val="2800"/>
              <a:buFont typeface="Calibri"/>
              <a:buChar char="●"/>
            </a:pPr>
            <a:r>
              <a:rPr lang="en-US">
                <a:solidFill>
                  <a:schemeClr val="lt1"/>
                </a:solidFill>
              </a:rPr>
              <a:t>Tested the application as a user to ensure no errors occurred.</a:t>
            </a:r>
            <a:endParaRPr sz="5100">
              <a:solidFill>
                <a:schemeClr val="lt1"/>
              </a:solidFill>
            </a:endParaRPr>
          </a:p>
        </p:txBody>
      </p:sp>
      <p:sp>
        <p:nvSpPr>
          <p:cNvPr id="400" name="Google Shape;400;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01" name="Google Shape;401;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1044700" y="33567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Implementation</a:t>
            </a:r>
            <a:endParaRPr/>
          </a:p>
        </p:txBody>
      </p:sp>
      <p:sp>
        <p:nvSpPr>
          <p:cNvPr id="408" name="Google Shape;408;p38"/>
          <p:cNvSpPr txBox="1"/>
          <p:nvPr>
            <p:ph idx="1" type="body"/>
          </p:nvPr>
        </p:nvSpPr>
        <p:spPr>
          <a:xfrm>
            <a:off x="1348150" y="1661375"/>
            <a:ext cx="9014400" cy="47736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chemeClr val="lt1"/>
              </a:buClr>
              <a:buSzPts val="2800"/>
              <a:buFont typeface="Calibri"/>
              <a:buChar char="●"/>
            </a:pPr>
            <a:r>
              <a:rPr lang="en-US">
                <a:solidFill>
                  <a:schemeClr val="lt1"/>
                </a:solidFill>
              </a:rPr>
              <a:t>The application is locally ran using react for the front end and MongoDB in the backend connected to docker.</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Instructions to set up your own instance can be found in the documentation.</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p:txBody>
      </p:sp>
      <p:sp>
        <p:nvSpPr>
          <p:cNvPr id="409" name="Google Shape;409;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10" name="Google Shape;410;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The Reason behind the Roundtable</a:t>
            </a:r>
            <a:endParaRPr/>
          </a:p>
        </p:txBody>
      </p:sp>
      <p:sp>
        <p:nvSpPr>
          <p:cNvPr id="154" name="Google Shape;154;p12"/>
          <p:cNvSpPr txBox="1"/>
          <p:nvPr>
            <p:ph idx="1" type="body"/>
          </p:nvPr>
        </p:nvSpPr>
        <p:spPr>
          <a:xfrm>
            <a:off x="2409547" y="1782765"/>
            <a:ext cx="6684390" cy="4333950"/>
          </a:xfrm>
          <a:prstGeom prst="rect">
            <a:avLst/>
          </a:prstGeom>
          <a:noFill/>
          <a:ln>
            <a:noFill/>
          </a:ln>
        </p:spPr>
        <p:txBody>
          <a:bodyPr anchorCtr="0" anchor="t" bIns="45700" lIns="91425" spcFirstLastPara="1" rIns="91425" wrap="square" tIns="45700">
            <a:normAutofit fontScale="85000" lnSpcReduction="10000"/>
          </a:bodyPr>
          <a:lstStyle/>
          <a:p>
            <a:pPr indent="0" lvl="0" marL="228600" rtl="0" algn="ctr">
              <a:lnSpc>
                <a:spcPct val="115000"/>
              </a:lnSpc>
              <a:spcBef>
                <a:spcPts val="0"/>
              </a:spcBef>
              <a:spcAft>
                <a:spcPts val="0"/>
              </a:spcAft>
              <a:buNone/>
            </a:pPr>
            <a:r>
              <a:rPr lang="en-US" sz="2917">
                <a:solidFill>
                  <a:schemeClr val="lt1"/>
                </a:solidFill>
              </a:rPr>
              <a:t>Cooking is one of life’s most essential skills. I was horribly lacking in that category for most of my life. That all changed with my friends coming together and teaching each other some of our favorite recipes during the lost years. I still remember the first class I “taught”. Frozen chicken tenderloins and some boiled broccoli. Mine was not a very popular dish. I was more of a takeout person back then.</a:t>
            </a:r>
            <a:endParaRPr sz="2917">
              <a:solidFill>
                <a:schemeClr val="lt1"/>
              </a:solidFill>
            </a:endParaRPr>
          </a:p>
          <a:p>
            <a:pPr indent="0" lvl="0" marL="0" rtl="0" algn="l">
              <a:lnSpc>
                <a:spcPct val="90000"/>
              </a:lnSpc>
              <a:spcBef>
                <a:spcPts val="2200"/>
              </a:spcBef>
              <a:spcAft>
                <a:spcPts val="0"/>
              </a:spcAft>
              <a:buNone/>
            </a:pPr>
            <a:r>
              <a:t/>
            </a:r>
            <a:endParaRPr/>
          </a:p>
        </p:txBody>
      </p:sp>
      <p:sp>
        <p:nvSpPr>
          <p:cNvPr id="155" name="Google Shape;1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Date</a:t>
            </a:r>
            <a:endParaRPr/>
          </a:p>
        </p:txBody>
      </p:sp>
      <p:sp>
        <p:nvSpPr>
          <p:cNvPr id="156" name="Google Shape;1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7" name="Google Shape;1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1044700" y="33567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References</a:t>
            </a:r>
            <a:endParaRPr/>
          </a:p>
        </p:txBody>
      </p:sp>
      <p:sp>
        <p:nvSpPr>
          <p:cNvPr id="417" name="Google Shape;417;p39"/>
          <p:cNvSpPr txBox="1"/>
          <p:nvPr>
            <p:ph idx="1" type="body"/>
          </p:nvPr>
        </p:nvSpPr>
        <p:spPr>
          <a:xfrm>
            <a:off x="1348150" y="1661375"/>
            <a:ext cx="9014400" cy="4773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lt1"/>
              </a:buClr>
              <a:buSzPts val="2400"/>
              <a:buFont typeface="Calibri"/>
              <a:buChar char="●"/>
            </a:pPr>
            <a:r>
              <a:rPr lang="en-US" sz="2400">
                <a:solidFill>
                  <a:schemeClr val="lt1"/>
                </a:solidFill>
              </a:rPr>
              <a:t>Github Repository: </a:t>
            </a:r>
            <a:r>
              <a:rPr lang="en-US" sz="2400" u="sng">
                <a:solidFill>
                  <a:schemeClr val="lt1"/>
                </a:solidFill>
                <a:hlinkClick r:id="rId3">
                  <a:extLst>
                    <a:ext uri="{A12FA001-AC4F-418D-AE19-62706E023703}">
                      <ahyp:hlinkClr val="tx"/>
                    </a:ext>
                  </a:extLst>
                </a:hlinkClick>
              </a:rPr>
              <a:t>https://github.com/ThomasEllis1994/Recipe-RoundTable</a:t>
            </a:r>
            <a:r>
              <a:rPr lang="en-US" sz="2400">
                <a:solidFill>
                  <a:schemeClr val="lt1"/>
                </a:solidFill>
              </a:rPr>
              <a:t> </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Calibri"/>
              <a:buChar char="●"/>
            </a:pPr>
            <a:r>
              <a:rPr lang="en-US" sz="2400">
                <a:solidFill>
                  <a:schemeClr val="lt1"/>
                </a:solidFill>
              </a:rPr>
              <a:t>MongoDB Compass:</a:t>
            </a:r>
            <a:r>
              <a:rPr lang="en-US" sz="2400" u="sng">
                <a:solidFill>
                  <a:schemeClr val="lt1"/>
                </a:solidFill>
                <a:hlinkClick r:id="rId4">
                  <a:extLst>
                    <a:ext uri="{A12FA001-AC4F-418D-AE19-62706E023703}">
                      <ahyp:hlinkClr val="tx"/>
                    </a:ext>
                  </a:extLst>
                </a:hlinkClick>
              </a:rPr>
              <a:t>https://www.mongodb.com/try/download/shell</a:t>
            </a:r>
            <a:r>
              <a:rPr lang="en-US" sz="2400">
                <a:solidFill>
                  <a:schemeClr val="lt1"/>
                </a:solidFill>
              </a:rPr>
              <a:t> </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Calibri"/>
              <a:buChar char="●"/>
            </a:pPr>
            <a:r>
              <a:rPr lang="en-US" sz="2400">
                <a:solidFill>
                  <a:schemeClr val="lt1"/>
                </a:solidFill>
              </a:rPr>
              <a:t>Docker Desktop:</a:t>
            </a:r>
            <a:r>
              <a:rPr lang="en-US" sz="2400" u="sng">
                <a:solidFill>
                  <a:schemeClr val="lt1"/>
                </a:solidFill>
                <a:hlinkClick r:id="rId5">
                  <a:extLst>
                    <a:ext uri="{A12FA001-AC4F-418D-AE19-62706E023703}">
                      <ahyp:hlinkClr val="tx"/>
                    </a:ext>
                  </a:extLst>
                </a:hlinkClick>
              </a:rPr>
              <a:t>https://www.docker.com/products/docker-desktop/</a:t>
            </a:r>
            <a:r>
              <a:rPr lang="en-US" sz="2400">
                <a:solidFill>
                  <a:schemeClr val="lt1"/>
                </a:solidFill>
              </a:rPr>
              <a:t> </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Calibri"/>
              <a:buChar char="●"/>
            </a:pPr>
            <a:r>
              <a:rPr lang="en-US" sz="2400">
                <a:solidFill>
                  <a:schemeClr val="lt1"/>
                </a:solidFill>
              </a:rPr>
              <a:t>Statistics: </a:t>
            </a:r>
            <a:r>
              <a:rPr lang="en-US" sz="2400" u="sng">
                <a:solidFill>
                  <a:schemeClr val="lt1"/>
                </a:solidFill>
                <a:hlinkClick r:id="rId6">
                  <a:extLst>
                    <a:ext uri="{A12FA001-AC4F-418D-AE19-62706E023703}">
                      <ahyp:hlinkClr val="tx"/>
                    </a:ext>
                  </a:extLst>
                </a:hlinkClick>
              </a:rPr>
              <a:t>https://www.testhut.com/how-many-americans-cook-statistics/</a:t>
            </a:r>
            <a:r>
              <a:rPr lang="en-US" sz="2400">
                <a:solidFill>
                  <a:schemeClr val="lt1"/>
                </a:solidFill>
              </a:rPr>
              <a:t> </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Calibri"/>
              <a:buChar char="●"/>
            </a:pPr>
            <a:r>
              <a:rPr lang="en-US" sz="2400">
                <a:solidFill>
                  <a:schemeClr val="lt1"/>
                </a:solidFill>
              </a:rPr>
              <a:t>Slide template: </a:t>
            </a:r>
            <a:r>
              <a:rPr lang="en-US" sz="2400" u="sng">
                <a:solidFill>
                  <a:schemeClr val="lt1"/>
                </a:solidFill>
                <a:hlinkClick r:id="rId7">
                  <a:extLst>
                    <a:ext uri="{A12FA001-AC4F-418D-AE19-62706E023703}">
                      <ahyp:hlinkClr val="tx"/>
                    </a:ext>
                  </a:extLst>
                </a:hlinkClick>
              </a:rPr>
              <a:t>https://www.presentationgo.com/presentation/artisan-bakery-template-powerpoint-google-slides/</a:t>
            </a:r>
            <a:r>
              <a:rPr lang="en-US" sz="2400">
                <a:solidFill>
                  <a:schemeClr val="lt1"/>
                </a:solidFill>
              </a:rPr>
              <a:t> </a:t>
            </a:r>
            <a:endParaRPr sz="4000">
              <a:solidFill>
                <a:schemeClr val="lt1"/>
              </a:solidFill>
            </a:endParaRPr>
          </a:p>
          <a:p>
            <a:pPr indent="0" lvl="0" marL="457200" rtl="0" algn="l">
              <a:lnSpc>
                <a:spcPct val="115000"/>
              </a:lnSpc>
              <a:spcBef>
                <a:spcPts val="0"/>
              </a:spcBef>
              <a:spcAft>
                <a:spcPts val="0"/>
              </a:spcAft>
              <a:buNone/>
            </a:pPr>
            <a:r>
              <a:t/>
            </a:r>
            <a:endParaRPr>
              <a:solidFill>
                <a:schemeClr val="lt1"/>
              </a:solidFill>
            </a:endParaRPr>
          </a:p>
        </p:txBody>
      </p:sp>
      <p:sp>
        <p:nvSpPr>
          <p:cNvPr id="418" name="Google Shape;418;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19" name="Google Shape;41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2755228" y="1122549"/>
            <a:ext cx="4431384" cy="25413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lang="en-US"/>
              <a:t>Thank You!</a:t>
            </a:r>
            <a:endParaRPr/>
          </a:p>
        </p:txBody>
      </p:sp>
      <p:sp>
        <p:nvSpPr>
          <p:cNvPr id="426" name="Google Shape;426;p40"/>
          <p:cNvSpPr txBox="1"/>
          <p:nvPr>
            <p:ph idx="1" type="body"/>
          </p:nvPr>
        </p:nvSpPr>
        <p:spPr>
          <a:xfrm>
            <a:off x="2755228" y="3755956"/>
            <a:ext cx="4431384" cy="159328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solidFill>
                  <a:schemeClr val="lt1"/>
                </a:solidFill>
              </a:rPr>
              <a:t>Time for a demo</a:t>
            </a:r>
            <a:endParaRPr>
              <a:solidFill>
                <a:schemeClr val="lt1"/>
              </a:solidFill>
            </a:endParaRPr>
          </a:p>
        </p:txBody>
      </p:sp>
      <p:pic>
        <p:nvPicPr>
          <p:cNvPr id="427" name="Google Shape;427;p40">
            <a:hlinkClick r:id="rId3"/>
          </p:cNvPr>
          <p:cNvPicPr preferRelativeResize="0"/>
          <p:nvPr>
            <p:ph idx="2" type="pic"/>
          </p:nvPr>
        </p:nvPicPr>
        <p:blipFill rotWithShape="1">
          <a:blip r:embed="rId4">
            <a:alphaModFix/>
          </a:blip>
          <a:srcRect b="298" l="0" r="0" t="298"/>
          <a:stretch/>
        </p:blipFill>
        <p:spPr>
          <a:xfrm>
            <a:off x="6678050" y="2146175"/>
            <a:ext cx="1517700" cy="1517700"/>
          </a:xfrm>
          <a:prstGeom prst="ellipse">
            <a:avLst/>
          </a:prstGeom>
          <a:solidFill>
            <a:schemeClr val="lt1"/>
          </a:solidFill>
          <a:ln>
            <a:noFill/>
          </a:ln>
        </p:spPr>
      </p:pic>
      <p:sp>
        <p:nvSpPr>
          <p:cNvPr id="428" name="Google Shape;4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The Reason behind the Roundtable</a:t>
            </a:r>
            <a:endParaRPr/>
          </a:p>
        </p:txBody>
      </p:sp>
      <p:sp>
        <p:nvSpPr>
          <p:cNvPr id="164" name="Google Shape;164;p13"/>
          <p:cNvSpPr txBox="1"/>
          <p:nvPr>
            <p:ph idx="1" type="body"/>
          </p:nvPr>
        </p:nvSpPr>
        <p:spPr>
          <a:xfrm>
            <a:off x="2409547" y="1782765"/>
            <a:ext cx="6684300" cy="43341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1100"/>
              <a:buFont typeface="Arial"/>
              <a:buNone/>
            </a:pPr>
            <a:r>
              <a:rPr lang="en-US">
                <a:solidFill>
                  <a:schemeClr val="lt1"/>
                </a:solidFill>
              </a:rPr>
              <a:t>Home cooking can be daunting. I know it was for me. So many choices of recipes and incredible professional level photos that leave your mouth watering. You try the same recipe, put in a ton of effort and it turns out poorly, and now you don’t want to cook anything the rest of the week. Recipe Roundtable is here to combat the fears of starting off as a home cook. </a:t>
            </a:r>
            <a:endParaRPr>
              <a:solidFill>
                <a:schemeClr val="lt1"/>
              </a:solidFill>
            </a:endParaRPr>
          </a:p>
          <a:p>
            <a:pPr indent="0" lvl="0" marL="0" rtl="0" algn="ctr">
              <a:lnSpc>
                <a:spcPct val="90000"/>
              </a:lnSpc>
              <a:spcBef>
                <a:spcPts val="2200"/>
              </a:spcBef>
              <a:spcAft>
                <a:spcPts val="0"/>
              </a:spcAft>
              <a:buNone/>
            </a:pPr>
            <a:r>
              <a:t/>
            </a:r>
            <a:endParaRPr/>
          </a:p>
        </p:txBody>
      </p:sp>
      <p:sp>
        <p:nvSpPr>
          <p:cNvPr id="165" name="Google Shape;16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Date</a:t>
            </a:r>
            <a:endParaRPr/>
          </a:p>
        </p:txBody>
      </p:sp>
      <p:sp>
        <p:nvSpPr>
          <p:cNvPr id="166" name="Google Shape;16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67" name="Google Shape;16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3300952" y="1736396"/>
            <a:ext cx="5590200" cy="1837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Introduction</a:t>
            </a:r>
            <a:endParaRPr/>
          </a:p>
        </p:txBody>
      </p:sp>
      <p:sp>
        <p:nvSpPr>
          <p:cNvPr id="174" name="Google Shape;174;p14"/>
          <p:cNvSpPr txBox="1"/>
          <p:nvPr>
            <p:ph idx="1" type="body"/>
          </p:nvPr>
        </p:nvSpPr>
        <p:spPr>
          <a:xfrm>
            <a:off x="3300952" y="3666317"/>
            <a:ext cx="5590200" cy="1027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solidFill>
                  <a:schemeClr val="lt1"/>
                </a:solidFill>
              </a:rPr>
              <a:t>Why don’t more people cook at home and the cooking industry</a:t>
            </a:r>
            <a:endParaRPr>
              <a:solidFill>
                <a:schemeClr val="lt1"/>
              </a:solidFill>
            </a:endParaRPr>
          </a:p>
        </p:txBody>
      </p:sp>
      <p:sp>
        <p:nvSpPr>
          <p:cNvPr id="175" name="Google Shape;175;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7" name="Google Shape;177;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The Truth on Home Cooking</a:t>
            </a:r>
            <a:endParaRPr/>
          </a:p>
        </p:txBody>
      </p:sp>
      <p:sp>
        <p:nvSpPr>
          <p:cNvPr id="184" name="Google Shape;184;p15"/>
          <p:cNvSpPr txBox="1"/>
          <p:nvPr>
            <p:ph idx="1" type="body"/>
          </p:nvPr>
        </p:nvSpPr>
        <p:spPr>
          <a:xfrm>
            <a:off x="2426700" y="1622651"/>
            <a:ext cx="7338600" cy="47337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Clr>
                <a:schemeClr val="lt1"/>
              </a:buClr>
              <a:buSzPts val="2800"/>
              <a:buChar char="●"/>
            </a:pPr>
            <a:r>
              <a:rPr lang="en-US">
                <a:solidFill>
                  <a:schemeClr val="lt1"/>
                </a:solidFill>
              </a:rPr>
              <a:t>On average, Americans eat out for 1-4 meals per week. </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The average cost of those meals has skyrocketed since 2020</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The average take-out meal is 5x more expensive than a </a:t>
            </a:r>
            <a:r>
              <a:rPr lang="en-US">
                <a:solidFill>
                  <a:schemeClr val="lt1"/>
                </a:solidFill>
              </a:rPr>
              <a:t>home cooked</a:t>
            </a:r>
            <a:r>
              <a:rPr lang="en-US">
                <a:solidFill>
                  <a:schemeClr val="lt1"/>
                </a:solidFill>
              </a:rPr>
              <a:t> meal.</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45% of Americans say they hate cooking</a:t>
            </a:r>
            <a:endParaRPr>
              <a:solidFill>
                <a:schemeClr val="lt1"/>
              </a:solidFill>
            </a:endParaRPr>
          </a:p>
          <a:p>
            <a:pPr indent="0" lvl="0" marL="457200" rtl="0" algn="l">
              <a:lnSpc>
                <a:spcPct val="90000"/>
              </a:lnSpc>
              <a:spcBef>
                <a:spcPts val="2200"/>
              </a:spcBef>
              <a:spcAft>
                <a:spcPts val="0"/>
              </a:spcAft>
              <a:buNone/>
            </a:pPr>
            <a:r>
              <a:t/>
            </a:r>
            <a:endParaRPr/>
          </a:p>
        </p:txBody>
      </p:sp>
      <p:sp>
        <p:nvSpPr>
          <p:cNvPr id="185" name="Google Shape;185;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The Education of a Home Cook</a:t>
            </a:r>
            <a:endParaRPr/>
          </a:p>
        </p:txBody>
      </p:sp>
      <p:sp>
        <p:nvSpPr>
          <p:cNvPr id="192" name="Google Shape;192;p16"/>
          <p:cNvSpPr txBox="1"/>
          <p:nvPr>
            <p:ph idx="1" type="body"/>
          </p:nvPr>
        </p:nvSpPr>
        <p:spPr>
          <a:xfrm>
            <a:off x="2426700" y="1622651"/>
            <a:ext cx="7338600" cy="4733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n-US">
                <a:solidFill>
                  <a:schemeClr val="lt1"/>
                </a:solidFill>
              </a:rPr>
              <a:t>Many people refuse to cook at home because of how daunting the prospect can be to learn all the nuances of cooking. </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Mastering cooking techniques</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Understanding food science</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Nutritional needs and how to meet them</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Cultural cuisines that can be hard to learn</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Coming up with your own flavor profiles and recipes </a:t>
            </a:r>
            <a:endParaRPr>
              <a:solidFill>
                <a:schemeClr val="lt1"/>
              </a:solidFill>
            </a:endParaRPr>
          </a:p>
          <a:p>
            <a:pPr indent="0" lvl="0" marL="457200" rtl="0" algn="l">
              <a:lnSpc>
                <a:spcPct val="90000"/>
              </a:lnSpc>
              <a:spcBef>
                <a:spcPts val="2200"/>
              </a:spcBef>
              <a:spcAft>
                <a:spcPts val="0"/>
              </a:spcAft>
              <a:buNone/>
            </a:pPr>
            <a:r>
              <a:t/>
            </a:r>
            <a:endParaRPr/>
          </a:p>
        </p:txBody>
      </p:sp>
      <p:sp>
        <p:nvSpPr>
          <p:cNvPr id="193" name="Google Shape;193;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4" name="Google Shape;194;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How Recipe Roundtable means to help</a:t>
            </a:r>
            <a:endParaRPr/>
          </a:p>
        </p:txBody>
      </p:sp>
      <p:sp>
        <p:nvSpPr>
          <p:cNvPr id="201" name="Google Shape;201;p17"/>
          <p:cNvSpPr txBox="1"/>
          <p:nvPr>
            <p:ph idx="1" type="body"/>
          </p:nvPr>
        </p:nvSpPr>
        <p:spPr>
          <a:xfrm>
            <a:off x="2426700" y="1622651"/>
            <a:ext cx="7338600" cy="4733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a:solidFill>
                  <a:schemeClr val="lt1"/>
                </a:solidFill>
              </a:rPr>
              <a:t>Recipe Roundtable intends to be a one stop spot for everything a homecook might need.</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Recipes with video </a:t>
            </a:r>
            <a:r>
              <a:rPr lang="en-US">
                <a:solidFill>
                  <a:schemeClr val="lt1"/>
                </a:solidFill>
              </a:rPr>
              <a:t>tutorials</a:t>
            </a:r>
            <a:r>
              <a:rPr lang="en-US">
                <a:solidFill>
                  <a:schemeClr val="lt1"/>
                </a:solidFill>
              </a:rPr>
              <a:t> </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Sharing recipes with friends and family</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Cooking techniques explained</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Food science and spice mixing education</a:t>
            </a:r>
            <a:endParaRPr>
              <a:solidFill>
                <a:schemeClr val="lt1"/>
              </a:solidFill>
            </a:endParaRPr>
          </a:p>
          <a:p>
            <a:pPr indent="-406400" lvl="0" marL="457200" rtl="0" algn="l">
              <a:lnSpc>
                <a:spcPct val="115000"/>
              </a:lnSpc>
              <a:spcBef>
                <a:spcPts val="0"/>
              </a:spcBef>
              <a:spcAft>
                <a:spcPts val="0"/>
              </a:spcAft>
              <a:buClr>
                <a:schemeClr val="lt1"/>
              </a:buClr>
              <a:buSzPts val="2800"/>
              <a:buChar char="●"/>
            </a:pPr>
            <a:r>
              <a:rPr lang="en-US">
                <a:solidFill>
                  <a:schemeClr val="lt1"/>
                </a:solidFill>
              </a:rPr>
              <a:t>Tutorials on the latest food trends</a:t>
            </a:r>
            <a:endParaRPr>
              <a:solidFill>
                <a:schemeClr val="lt1"/>
              </a:solidFill>
            </a:endParaRPr>
          </a:p>
          <a:p>
            <a:pPr indent="0" lvl="0" marL="457200" rtl="0" algn="l">
              <a:lnSpc>
                <a:spcPct val="90000"/>
              </a:lnSpc>
              <a:spcBef>
                <a:spcPts val="2200"/>
              </a:spcBef>
              <a:spcAft>
                <a:spcPts val="0"/>
              </a:spcAft>
              <a:buNone/>
            </a:pPr>
            <a:r>
              <a:t/>
            </a:r>
            <a:endParaRPr/>
          </a:p>
        </p:txBody>
      </p:sp>
      <p:sp>
        <p:nvSpPr>
          <p:cNvPr id="202" name="Google Shape;202;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Your Footer Here</a:t>
            </a:r>
            <a:endParaRPr/>
          </a:p>
        </p:txBody>
      </p:sp>
      <p:sp>
        <p:nvSpPr>
          <p:cNvPr id="203" name="Google Shape;203;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1054525" y="365125"/>
            <a:ext cx="962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The Stakeholders of Recipe Roundtable</a:t>
            </a:r>
            <a:endParaRPr/>
          </a:p>
        </p:txBody>
      </p:sp>
      <p:sp>
        <p:nvSpPr>
          <p:cNvPr id="210" name="Google Shape;210;p18"/>
          <p:cNvSpPr txBox="1"/>
          <p:nvPr>
            <p:ph idx="1" type="body"/>
          </p:nvPr>
        </p:nvSpPr>
        <p:spPr>
          <a:xfrm>
            <a:off x="2426700" y="2210175"/>
            <a:ext cx="7338600" cy="41460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None/>
            </a:pPr>
            <a:r>
              <a:rPr lang="en-US">
                <a:solidFill>
                  <a:schemeClr val="lt1"/>
                </a:solidFill>
              </a:rPr>
              <a:t>Recipe Roundtable is designed for people of all ages to come and find recipes to cook as well as get help in deciding </a:t>
            </a:r>
            <a:r>
              <a:rPr lang="en-US">
                <a:solidFill>
                  <a:schemeClr val="lt1"/>
                </a:solidFill>
              </a:rPr>
              <a:t>what</a:t>
            </a:r>
            <a:r>
              <a:rPr lang="en-US">
                <a:solidFill>
                  <a:schemeClr val="lt1"/>
                </a:solidFill>
              </a:rPr>
              <a:t> to cook. Eventually users will be able to store their own recipes and will be able to favorite others’ recipes and share their own with friends and family.</a:t>
            </a:r>
            <a:endParaRPr>
              <a:solidFill>
                <a:schemeClr val="lt1"/>
              </a:solidFill>
            </a:endParaRPr>
          </a:p>
          <a:p>
            <a:pPr indent="0" lvl="0" marL="457200" rtl="0" algn="l">
              <a:lnSpc>
                <a:spcPct val="90000"/>
              </a:lnSpc>
              <a:spcBef>
                <a:spcPts val="2200"/>
              </a:spcBef>
              <a:spcAft>
                <a:spcPts val="0"/>
              </a:spcAft>
              <a:buNone/>
            </a:pPr>
            <a:r>
              <a:t/>
            </a:r>
            <a:endParaRPr/>
          </a:p>
        </p:txBody>
      </p:sp>
      <p:sp>
        <p:nvSpPr>
          <p:cNvPr id="211" name="Google Shape;211;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2" name="Google Shape;212;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18"/>
          <p:cNvSpPr txBox="1"/>
          <p:nvPr/>
        </p:nvSpPr>
        <p:spPr>
          <a:xfrm>
            <a:off x="3454825" y="1564700"/>
            <a:ext cx="48006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Calibri"/>
                <a:ea typeface="Calibri"/>
                <a:cs typeface="Calibri"/>
                <a:sym typeface="Calibri"/>
              </a:rPr>
              <a:t>Users</a:t>
            </a:r>
            <a:endParaRPr sz="2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GO">
  <a:themeElements>
    <a:clrScheme name="Yellow Orang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