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1"/>
  </p:notesMasterIdLst>
  <p:sldIdLst>
    <p:sldId id="256" r:id="rId2"/>
    <p:sldId id="257" r:id="rId3"/>
    <p:sldId id="258" r:id="rId4"/>
    <p:sldId id="259" r:id="rId5"/>
    <p:sldId id="266" r:id="rId6"/>
    <p:sldId id="260" r:id="rId7"/>
    <p:sldId id="262" r:id="rId8"/>
    <p:sldId id="261" r:id="rId9"/>
    <p:sldId id="264" r:id="rId10"/>
    <p:sldId id="265" r:id="rId11"/>
    <p:sldId id="270" r:id="rId12"/>
    <p:sldId id="267" r:id="rId13"/>
    <p:sldId id="271" r:id="rId14"/>
    <p:sldId id="268" r:id="rId15"/>
    <p:sldId id="272" r:id="rId16"/>
    <p:sldId id="275" r:id="rId17"/>
    <p:sldId id="273" r:id="rId18"/>
    <p:sldId id="276" r:id="rId19"/>
    <p:sldId id="274"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80697" autoAdjust="0"/>
  </p:normalViewPr>
  <p:slideViewPr>
    <p:cSldViewPr snapToGrid="0">
      <p:cViewPr varScale="1">
        <p:scale>
          <a:sx n="78" d="100"/>
          <a:sy n="78" d="100"/>
        </p:scale>
        <p:origin x="10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B3972-F673-4951-9DED-790E63321E35}" type="datetimeFigureOut">
              <a:rPr lang="en-US" smtClean="0"/>
              <a:t>9/20/2017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9C181-9245-4E6B-9514-1EA5FA8A8749}" type="slidenum">
              <a:rPr lang="en-US" smtClean="0"/>
              <a:t>‹#›</a:t>
            </a:fld>
            <a:endParaRPr lang="en-US"/>
          </a:p>
        </p:txBody>
      </p:sp>
    </p:spTree>
    <p:extLst>
      <p:ext uri="{BB962C8B-B14F-4D97-AF65-F5344CB8AC3E}">
        <p14:creationId xmlns:p14="http://schemas.microsoft.com/office/powerpoint/2010/main" val="35753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a:t>
            </a:fld>
            <a:endParaRPr lang="en-US"/>
          </a:p>
        </p:txBody>
      </p:sp>
    </p:spTree>
    <p:extLst>
      <p:ext uri="{BB962C8B-B14F-4D97-AF65-F5344CB8AC3E}">
        <p14:creationId xmlns:p14="http://schemas.microsoft.com/office/powerpoint/2010/main" val="168973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#2 (</a:t>
            </a:r>
            <a:r>
              <a:rPr lang="en-US" dirty="0" err="1" smtClean="0"/>
              <a:t>PartitionedViewExample</a:t>
            </a:r>
            <a:r>
              <a:rPr lang="en-US" dirty="0" smtClean="0"/>
              <a:t>)</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12</a:t>
            </a:fld>
            <a:endParaRPr lang="en-US"/>
          </a:p>
        </p:txBody>
      </p:sp>
    </p:spTree>
    <p:extLst>
      <p:ext uri="{BB962C8B-B14F-4D97-AF65-F5344CB8AC3E}">
        <p14:creationId xmlns:p14="http://schemas.microsoft.com/office/powerpoint/2010/main" val="3660483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Some debate between Partition</a:t>
            </a:r>
            <a:r>
              <a:rPr lang="en-US" sz="1200" baseline="0" dirty="0" smtClean="0"/>
              <a:t> Switching being DDL or DML… but given that data is not being moved I would argue it is largely DDL (especially since it uses the ALTER statement)</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13</a:t>
            </a:fld>
            <a:endParaRPr lang="en-US"/>
          </a:p>
        </p:txBody>
      </p:sp>
    </p:spTree>
    <p:extLst>
      <p:ext uri="{BB962C8B-B14F-4D97-AF65-F5344CB8AC3E}">
        <p14:creationId xmlns:p14="http://schemas.microsoft.com/office/powerpoint/2010/main" val="3322357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#3 (</a:t>
            </a:r>
            <a:r>
              <a:rPr lang="en-US" sz="1200" b="0" i="0" kern="1200" dirty="0" smtClean="0">
                <a:solidFill>
                  <a:schemeClr val="tx1"/>
                </a:solidFill>
                <a:effectLst/>
                <a:latin typeface="+mn-lt"/>
                <a:ea typeface="+mn-ea"/>
                <a:cs typeface="+mn-cs"/>
              </a:rPr>
              <a:t>Table Partitioning Tutorial)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LUN = Logical unit – used with SCSI or SAN storage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You can rebuild indexes for the entire table or by individual partitions!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14</a:t>
            </a:fld>
            <a:endParaRPr lang="en-US"/>
          </a:p>
        </p:txBody>
      </p:sp>
    </p:spTree>
    <p:extLst>
      <p:ext uri="{BB962C8B-B14F-4D97-AF65-F5344CB8AC3E}">
        <p14:creationId xmlns:p14="http://schemas.microsoft.com/office/powerpoint/2010/main" val="2547125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Partitions are kind</a:t>
            </a:r>
            <a:r>
              <a:rPr lang="en-US" sz="1200" baseline="0" dirty="0" smtClean="0"/>
              <a:t> of like tables within a table</a:t>
            </a:r>
          </a:p>
          <a:p>
            <a:endParaRPr lang="en-US" sz="1200" baseline="0" dirty="0" smtClean="0"/>
          </a:p>
          <a:p>
            <a:r>
              <a:rPr lang="en-US" sz="1200" baseline="0" dirty="0" smtClean="0"/>
              <a:t>Go back to our example of a partitioned view or vertical partitioning and how we might hit a smaller table by itself (though it is more analogous to a partitioned view since we are still talking about horizontal partitioning)</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15</a:t>
            </a:fld>
            <a:endParaRPr lang="en-US"/>
          </a:p>
        </p:txBody>
      </p:sp>
    </p:spTree>
    <p:extLst>
      <p:ext uri="{BB962C8B-B14F-4D97-AF65-F5344CB8AC3E}">
        <p14:creationId xmlns:p14="http://schemas.microsoft.com/office/powerpoint/2010/main" val="2197944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#4 (</a:t>
            </a:r>
            <a:r>
              <a:rPr lang="en-US" sz="1200" b="0" i="0" kern="1200" baseline="0" dirty="0" err="1" smtClean="0">
                <a:solidFill>
                  <a:schemeClr val="tx1"/>
                </a:solidFill>
                <a:effectLst/>
                <a:latin typeface="+mn-lt"/>
                <a:ea typeface="+mn-ea"/>
                <a:cs typeface="+mn-cs"/>
              </a:rPr>
              <a:t>PartitionEliminationExample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B9C181-9245-4E6B-9514-1EA5FA8A8749}" type="slidenum">
              <a:rPr lang="en-US" smtClean="0"/>
              <a:t>16</a:t>
            </a:fld>
            <a:endParaRPr lang="en-US"/>
          </a:p>
        </p:txBody>
      </p:sp>
    </p:spTree>
    <p:extLst>
      <p:ext uri="{BB962C8B-B14F-4D97-AF65-F5344CB8AC3E}">
        <p14:creationId xmlns:p14="http://schemas.microsoft.com/office/powerpoint/2010/main" val="3996822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HoBT</a:t>
            </a:r>
            <a:r>
              <a:rPr lang="en-US" sz="1200" dirty="0" smtClean="0"/>
              <a:t>-level locks usually increase concurrency, but introduce the potential for deadlocks when transactions that are locking different partitions each want to expand their exclusive locks to the other partitions. </a:t>
            </a:r>
            <a:r>
              <a:rPr lang="en-US" sz="1200" b="1" dirty="0" smtClean="0"/>
              <a:t>In rare instances, TABLE locking granularity might perform better.</a:t>
            </a:r>
          </a:p>
          <a:p>
            <a:endParaRPr lang="en-US" sz="1200" dirty="0" smtClean="0"/>
          </a:p>
          <a:p>
            <a:r>
              <a:rPr lang="en-US" sz="1200" dirty="0" smtClean="0"/>
              <a:t>ACID</a:t>
            </a:r>
            <a:r>
              <a:rPr lang="en-US" sz="1200" baseline="0" dirty="0" smtClean="0"/>
              <a:t> – Atomicity, Consistency, Isolation, Durability</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17</a:t>
            </a:fld>
            <a:endParaRPr lang="en-US"/>
          </a:p>
        </p:txBody>
      </p:sp>
    </p:spTree>
    <p:extLst>
      <p:ext uri="{BB962C8B-B14F-4D97-AF65-F5344CB8AC3E}">
        <p14:creationId xmlns:p14="http://schemas.microsoft.com/office/powerpoint/2010/main" val="1537999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#5 (Demo5-LockEscalation </a:t>
            </a:r>
            <a:r>
              <a:rPr lang="en-US" sz="1200" b="0" i="0" kern="1200" baseline="0" dirty="0" err="1" smtClean="0">
                <a:solidFill>
                  <a:schemeClr val="tx1"/>
                </a:solidFill>
                <a:effectLst/>
                <a:latin typeface="+mn-lt"/>
                <a:ea typeface="+mn-ea"/>
                <a:cs typeface="+mn-cs"/>
              </a:rPr>
              <a:t>SessionA</a:t>
            </a:r>
            <a:r>
              <a:rPr lang="en-US" sz="1200" b="0" i="0" kern="1200" baseline="0" dirty="0" smtClean="0">
                <a:solidFill>
                  <a:schemeClr val="tx1"/>
                </a:solidFill>
                <a:effectLst/>
                <a:latin typeface="+mn-lt"/>
                <a:ea typeface="+mn-ea"/>
                <a:cs typeface="+mn-cs"/>
              </a:rPr>
              <a:t> and Demo5-LockEscalation </a:t>
            </a:r>
            <a:r>
              <a:rPr lang="en-US" sz="1200" b="0" i="0" kern="1200" baseline="0" dirty="0" err="1" smtClean="0">
                <a:solidFill>
                  <a:schemeClr val="tx1"/>
                </a:solidFill>
                <a:effectLst/>
                <a:latin typeface="+mn-lt"/>
                <a:ea typeface="+mn-ea"/>
                <a:cs typeface="+mn-cs"/>
              </a:rPr>
              <a:t>SessionB</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https://technet.microsoft.com/en-us/library/ms184286%28v=sql.105%29.aspx?f=255&amp;MSPPError=-2147217396</a:t>
            </a:r>
          </a:p>
          <a:p>
            <a:r>
              <a:rPr lang="en-US" sz="1200" b="0" i="0" kern="1200" smtClean="0">
                <a:solidFill>
                  <a:schemeClr val="tx1"/>
                </a:solidFill>
                <a:effectLst/>
                <a:latin typeface="+mn-lt"/>
                <a:ea typeface="+mn-ea"/>
                <a:cs typeface="+mn-cs"/>
              </a:rPr>
              <a:t>https://www.mssqltips.com/sqlservertip/4359/altering-lock-escalation-for-sql-server-tables/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B9C181-9245-4E6B-9514-1EA5FA8A8749}" type="slidenum">
              <a:rPr lang="en-US" smtClean="0"/>
              <a:t>18</a:t>
            </a:fld>
            <a:endParaRPr lang="en-US"/>
          </a:p>
        </p:txBody>
      </p:sp>
    </p:spTree>
    <p:extLst>
      <p:ext uri="{BB962C8B-B14F-4D97-AF65-F5344CB8AC3E}">
        <p14:creationId xmlns:p14="http://schemas.microsoft.com/office/powerpoint/2010/main" val="312360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Introductory… I’ll cover a lot of</a:t>
            </a:r>
            <a:r>
              <a:rPr lang="en-US" baseline="0" dirty="0" smtClean="0"/>
              <a:t> information about data partitioning, but most certainly not all</a:t>
            </a:r>
          </a:p>
          <a:p>
            <a:endParaRPr lang="en-US" baseline="0" dirty="0" smtClean="0"/>
          </a:p>
          <a:p>
            <a:r>
              <a:rPr lang="en-US" baseline="0" dirty="0" smtClean="0"/>
              <a:t>There is a difference between data partitioning and table partitioning.  Table partitioning is a subset of data partitioning.  With the advent of the cloud (Azure, AWS, Google Cloud, etc.) data partitioning takes on an even broader meaning.  To be fair, the idea of partitioning data is not a new one.  It has been done as long as data has been stored (paper copies distributed amongst regional branches, for example… putting things in separate filing cabinets or folders).  But it is evolving and expanding at a growing rate.</a:t>
            </a:r>
          </a:p>
          <a:p>
            <a:endParaRPr lang="en-US" dirty="0" smtClean="0"/>
          </a:p>
          <a:p>
            <a:r>
              <a:rPr lang="en-US" dirty="0" smtClean="0"/>
              <a:t>Given this</a:t>
            </a:r>
            <a:r>
              <a:rPr lang="en-US" baseline="0" dirty="0" smtClean="0"/>
              <a:t> venue, my focus and all of my examples will be with SQL Server but this functionality and these concepts are most assuredly not limited to Microsoft’s RDBMS offering</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2</a:t>
            </a:fld>
            <a:endParaRPr lang="en-US"/>
          </a:p>
        </p:txBody>
      </p:sp>
    </p:spTree>
    <p:extLst>
      <p:ext uri="{BB962C8B-B14F-4D97-AF65-F5344CB8AC3E}">
        <p14:creationId xmlns:p14="http://schemas.microsoft.com/office/powerpoint/2010/main" val="266529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sometimes goes by different names – Teradata calls it “Partitioned primary indexes”</a:t>
            </a:r>
          </a:p>
          <a:p>
            <a:r>
              <a:rPr lang="en-US" baseline="0" dirty="0" smtClean="0"/>
              <a:t>For this conversation, we will be focusing on the use of data partitioning in Microsoft SQL Server</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3</a:t>
            </a:fld>
            <a:endParaRPr lang="en-US"/>
          </a:p>
        </p:txBody>
      </p:sp>
    </p:spTree>
    <p:extLst>
      <p:ext uri="{BB962C8B-B14F-4D97-AF65-F5344CB8AC3E}">
        <p14:creationId xmlns:p14="http://schemas.microsoft.com/office/powerpoint/2010/main" val="63899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4</a:t>
            </a:fld>
            <a:endParaRPr lang="en-US"/>
          </a:p>
        </p:txBody>
      </p:sp>
    </p:spTree>
    <p:extLst>
      <p:ext uri="{BB962C8B-B14F-4D97-AF65-F5344CB8AC3E}">
        <p14:creationId xmlns:p14="http://schemas.microsoft.com/office/powerpoint/2010/main" val="380817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jobs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6</a:t>
            </a:fld>
            <a:endParaRPr lang="en-US"/>
          </a:p>
        </p:txBody>
      </p:sp>
    </p:spTree>
    <p:extLst>
      <p:ext uri="{BB962C8B-B14F-4D97-AF65-F5344CB8AC3E}">
        <p14:creationId xmlns:p14="http://schemas.microsoft.com/office/powerpoint/2010/main" val="83810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IDs or some other discriminatory means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7</a:t>
            </a:fld>
            <a:endParaRPr lang="en-US"/>
          </a:p>
        </p:txBody>
      </p:sp>
    </p:spTree>
    <p:extLst>
      <p:ext uri="{BB962C8B-B14F-4D97-AF65-F5344CB8AC3E}">
        <p14:creationId xmlns:p14="http://schemas.microsoft.com/office/powerpoint/2010/main" val="296880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#1 (</a:t>
            </a:r>
            <a:r>
              <a:rPr lang="en-US" dirty="0" err="1" smtClean="0"/>
              <a:t>VerticalPartitioningExample</a:t>
            </a:r>
            <a:r>
              <a:rPr lang="en-US" dirty="0" smtClean="0"/>
              <a:t>)</a:t>
            </a:r>
          </a:p>
          <a:p>
            <a:endParaRPr lang="en-US" dirty="0" smtClean="0"/>
          </a:p>
          <a:p>
            <a:r>
              <a:rPr lang="en-US" dirty="0" smtClean="0"/>
              <a:t>Create</a:t>
            </a:r>
            <a:r>
              <a:rPr lang="en-US" baseline="0" dirty="0" smtClean="0"/>
              <a:t> Table</a:t>
            </a:r>
          </a:p>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9</a:t>
            </a:fld>
            <a:endParaRPr lang="en-US"/>
          </a:p>
        </p:txBody>
      </p:sp>
    </p:spTree>
    <p:extLst>
      <p:ext uri="{BB962C8B-B14F-4D97-AF65-F5344CB8AC3E}">
        <p14:creationId xmlns:p14="http://schemas.microsoft.com/office/powerpoint/2010/main" val="174132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a:t>
            </a:r>
            <a:r>
              <a:rPr lang="en-US" b="0" baseline="0" dirty="0" smtClean="0"/>
              <a:t> = Partition Switching requires that both partitions be on the same </a:t>
            </a:r>
            <a:r>
              <a:rPr lang="en-US" b="0" baseline="0" dirty="0" err="1" smtClean="0"/>
              <a:t>filegroup</a:t>
            </a:r>
            <a:endParaRPr lang="en-US" b="1" dirty="0"/>
          </a:p>
        </p:txBody>
      </p:sp>
      <p:sp>
        <p:nvSpPr>
          <p:cNvPr id="4" name="Slide Number Placeholder 3"/>
          <p:cNvSpPr>
            <a:spLocks noGrp="1"/>
          </p:cNvSpPr>
          <p:nvPr>
            <p:ph type="sldNum" sz="quarter" idx="10"/>
          </p:nvPr>
        </p:nvSpPr>
        <p:spPr/>
        <p:txBody>
          <a:bodyPr/>
          <a:lstStyle/>
          <a:p>
            <a:fld id="{D3B9C181-9245-4E6B-9514-1EA5FA8A8749}" type="slidenum">
              <a:rPr lang="en-US" smtClean="0"/>
              <a:t>10</a:t>
            </a:fld>
            <a:endParaRPr lang="en-US"/>
          </a:p>
        </p:txBody>
      </p:sp>
    </p:spTree>
    <p:extLst>
      <p:ext uri="{BB962C8B-B14F-4D97-AF65-F5344CB8AC3E}">
        <p14:creationId xmlns:p14="http://schemas.microsoft.com/office/powerpoint/2010/main" val="3506922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Starting with SQL Server 2016 SP1 the Standard Edition </a:t>
            </a:r>
            <a:r>
              <a:rPr lang="en-US" sz="1200" b="0" i="0" kern="1200" dirty="0" smtClean="0">
                <a:solidFill>
                  <a:schemeClr val="tx1"/>
                </a:solidFill>
                <a:effectLst/>
                <a:latin typeface="+mn-lt"/>
                <a:ea typeface="+mn-ea"/>
                <a:cs typeface="+mn-cs"/>
              </a:rPr>
              <a:t>supports table partitioning (functionality) but will not leverage certain performance enhancements available on partitioning, like 'partitioned table parallelism'.</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11</a:t>
            </a:fld>
            <a:endParaRPr lang="en-US"/>
          </a:p>
        </p:txBody>
      </p:sp>
    </p:spTree>
    <p:extLst>
      <p:ext uri="{BB962C8B-B14F-4D97-AF65-F5344CB8AC3E}">
        <p14:creationId xmlns:p14="http://schemas.microsoft.com/office/powerpoint/2010/main" val="4267197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B31627-744A-4D29-93E8-E54EA01B6BFB}"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sz="2400">
                <a:solidFill>
                  <a:schemeClr val="bg1"/>
                </a:solidFill>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35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179C17-69F1-4627-9996-ACE5E7AF9071}"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42414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9B916-5118-4B40-AB90-4A9F81BC1EB1}"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29274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4905F-53B1-4662-A21B-200AAFBBD5B1}"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15896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7BA09-A8AF-42BC-ACE8-EC63F7357C2A}" type="datetime1">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26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80363E-5B4B-4B00-8E6D-1451E8BC639C}" type="datetime1">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98428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CD18ED-F8D7-462A-8DB2-852E9B32E00A}" type="datetime1">
              <a:rPr lang="en-US" smtClean="0"/>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93138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770DE7-0D1C-4D32-AD6A-B24FDC3BDC22}" type="datetime1">
              <a:rPr lang="en-US" smtClean="0"/>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56670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3F63B9-3285-4F75-AE29-663152C9E30F}" type="datetime1">
              <a:rPr lang="en-US" smtClean="0"/>
              <a:t>9/20/2017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2984601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C6DC32-94EC-4236-8535-FA68109C9170}" type="datetime1">
              <a:rPr lang="en-US" smtClean="0"/>
              <a:t>9/20/2017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baseline="0" smtClean="0">
                <a:solidFill>
                  <a:schemeClr val="tx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57882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54F75-727E-4855-AB94-E8510ADB1174}" type="datetime1">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570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ADE095-4FE6-4CFF-B7AE-C3F12BEAC3CF}" type="datetime1">
              <a:rPr lang="en-US" smtClean="0"/>
              <a:t>9/20/2017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820B4-FAEB-4ECE-A3B1-D8D8236BCFCF}" type="slidenum">
              <a:rPr lang="en-US" smtClean="0"/>
              <a:t>‹#›</a:t>
            </a:fld>
            <a:endParaRPr lang="en-US"/>
          </a:p>
        </p:txBody>
      </p:sp>
    </p:spTree>
    <p:extLst>
      <p:ext uri="{BB962C8B-B14F-4D97-AF65-F5344CB8AC3E}">
        <p14:creationId xmlns:p14="http://schemas.microsoft.com/office/powerpoint/2010/main" val="351638352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mailto:thanley@htabs.com" TargetMode="External"/><Relationship Id="rId2" Type="http://schemas.openxmlformats.org/officeDocument/2006/relationships/hyperlink" Target="https://github.com/ThomasFHanley/OrlandoCodeCamp2017-04-08" TargetMode="External"/><Relationship Id="rId1" Type="http://schemas.openxmlformats.org/officeDocument/2006/relationships/slideLayout" Target="../slideLayouts/slideLayout3.xml"/><Relationship Id="rId4" Type="http://schemas.openxmlformats.org/officeDocument/2006/relationships/hyperlink" Target="https://twitter.com/thomasfhanle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Partitioning</a:t>
            </a:r>
            <a:endParaRPr lang="en-US" dirty="0"/>
          </a:p>
        </p:txBody>
      </p:sp>
      <p:sp>
        <p:nvSpPr>
          <p:cNvPr id="3" name="Subtitle 2"/>
          <p:cNvSpPr>
            <a:spLocks noGrp="1"/>
          </p:cNvSpPr>
          <p:nvPr>
            <p:ph type="subTitle" idx="1"/>
          </p:nvPr>
        </p:nvSpPr>
        <p:spPr>
          <a:xfrm>
            <a:off x="1100051" y="4455619"/>
            <a:ext cx="10058400" cy="1777755"/>
          </a:xfrm>
        </p:spPr>
        <p:txBody>
          <a:bodyPr>
            <a:normAutofit fontScale="70000" lnSpcReduction="20000"/>
          </a:bodyPr>
          <a:lstStyle/>
          <a:p>
            <a:r>
              <a:rPr lang="en-US" dirty="0" smtClean="0"/>
              <a:t>Tom Hanley</a:t>
            </a:r>
          </a:p>
          <a:p>
            <a:r>
              <a:rPr lang="en-US" dirty="0" smtClean="0"/>
              <a:t>Data &amp; Analytics Manager</a:t>
            </a:r>
          </a:p>
          <a:p>
            <a:r>
              <a:rPr lang="en-US" dirty="0" smtClean="0"/>
              <a:t>Walt Disney Parks &amp; Resorts</a:t>
            </a:r>
          </a:p>
          <a:p>
            <a:r>
              <a:rPr lang="en-US" b="1" dirty="0"/>
              <a:t>https://</a:t>
            </a:r>
            <a:r>
              <a:rPr lang="en-US" b="1" dirty="0" smtClean="0"/>
              <a:t>github.com/ThomasFHanley/MagicPass2017-09-20</a:t>
            </a:r>
            <a:endParaRPr lang="en-US" b="1" dirty="0" smtClean="0"/>
          </a:p>
          <a:p>
            <a:r>
              <a:rPr lang="en-US" b="1" dirty="0" smtClean="0"/>
              <a:t>thanley@htabs.com</a:t>
            </a:r>
            <a:endParaRPr lang="en-US" b="1" dirty="0"/>
          </a:p>
        </p:txBody>
      </p:sp>
      <p:sp>
        <p:nvSpPr>
          <p:cNvPr id="5" name="Slide Number Placeholder 4"/>
          <p:cNvSpPr>
            <a:spLocks noGrp="1"/>
          </p:cNvSpPr>
          <p:nvPr>
            <p:ph type="sldNum" sz="quarter" idx="12"/>
          </p:nvPr>
        </p:nvSpPr>
        <p:spPr/>
        <p:txBody>
          <a:bodyPr/>
          <a:lstStyle/>
          <a:p>
            <a:fld id="{180CB4FA-A15E-4AB0-AAB9-89041FBF41F6}" type="slidenum">
              <a:rPr lang="en-US" smtClean="0"/>
              <a:t>1</a:t>
            </a:fld>
            <a:endParaRPr lang="en-US" dirty="0"/>
          </a:p>
        </p:txBody>
      </p:sp>
    </p:spTree>
    <p:extLst>
      <p:ext uri="{BB962C8B-B14F-4D97-AF65-F5344CB8AC3E}">
        <p14:creationId xmlns:p14="http://schemas.microsoft.com/office/powerpoint/2010/main" val="1460483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400" b="1" dirty="0" smtClean="0"/>
              <a:t>Horizontal Partitioning (</a:t>
            </a:r>
            <a:r>
              <a:rPr lang="en-US" sz="2400" b="1" dirty="0" err="1"/>
              <a:t>S</a:t>
            </a:r>
            <a:r>
              <a:rPr lang="en-US" sz="2400" b="1" dirty="0" err="1" smtClean="0"/>
              <a:t>harding</a:t>
            </a:r>
            <a:r>
              <a:rPr lang="en-US" sz="2400" b="1" dirty="0" smtClean="0"/>
              <a:t>)</a:t>
            </a:r>
            <a:endParaRPr lang="en-US" sz="2400" b="1" dirty="0"/>
          </a:p>
          <a:p>
            <a:pPr lvl="1"/>
            <a:r>
              <a:rPr lang="en-US" dirty="0" smtClean="0"/>
              <a:t>1 table is split up into multiple tables (partitioned view) or by groups of rows (partitions</a:t>
            </a:r>
            <a:r>
              <a:rPr lang="en-US" dirty="0"/>
              <a:t>)</a:t>
            </a:r>
            <a:r>
              <a:rPr lang="en-US" dirty="0" smtClean="0"/>
              <a:t> by separating </a:t>
            </a:r>
            <a:r>
              <a:rPr lang="en-US" b="1" i="1" dirty="0" smtClean="0"/>
              <a:t>ranges</a:t>
            </a:r>
            <a:r>
              <a:rPr lang="en-US" dirty="0" smtClean="0"/>
              <a:t> of the data</a:t>
            </a:r>
            <a:endParaRPr lang="en-US" b="1" i="1" dirty="0" smtClean="0"/>
          </a:p>
          <a:p>
            <a:pPr lvl="1"/>
            <a:r>
              <a:rPr lang="en-US" dirty="0" smtClean="0"/>
              <a:t>Tables or partitions can then be queried separately and data can be archived or introduced in more granular and manageable “chunks”</a:t>
            </a:r>
          </a:p>
          <a:p>
            <a:pPr lvl="1"/>
            <a:r>
              <a:rPr lang="en-US" dirty="0" smtClean="0"/>
              <a:t>The optimizer can then drop some of the data (ranges of the data) from the scope of the query (partition elimination)</a:t>
            </a:r>
          </a:p>
          <a:p>
            <a:pPr lvl="1"/>
            <a:r>
              <a:rPr lang="en-US" dirty="0" smtClean="0"/>
              <a:t>This process can also be used to separate out bits of data into separate hardware environments (as the tables do not have to exist on the same </a:t>
            </a:r>
            <a:r>
              <a:rPr lang="en-US" dirty="0" err="1" smtClean="0"/>
              <a:t>filegroup</a:t>
            </a:r>
            <a:r>
              <a:rPr lang="en-US" dirty="0" smtClean="0"/>
              <a:t> or database)</a:t>
            </a:r>
            <a:r>
              <a:rPr lang="en-US" b="1" baseline="30000" dirty="0" smtClean="0"/>
              <a:t>1</a:t>
            </a:r>
            <a:endParaRPr lang="en-US" b="1" baseline="30000" dirty="0"/>
          </a:p>
        </p:txBody>
      </p:sp>
      <p:pic>
        <p:nvPicPr>
          <p:cNvPr id="5124" name="Picture 4" descr="Image result for data shar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241345"/>
            <a:ext cx="4619515" cy="32321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10</a:t>
            </a:fld>
            <a:endParaRPr lang="en-US"/>
          </a:p>
        </p:txBody>
      </p:sp>
    </p:spTree>
    <p:extLst>
      <p:ext uri="{BB962C8B-B14F-4D97-AF65-F5344CB8AC3E}">
        <p14:creationId xmlns:p14="http://schemas.microsoft.com/office/powerpoint/2010/main" val="175851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Partitioned View</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400" b="1" dirty="0" smtClean="0"/>
              <a:t>Poor person’s table partitioning</a:t>
            </a:r>
            <a:endParaRPr lang="en-US" sz="2400" b="1" dirty="0"/>
          </a:p>
          <a:p>
            <a:pPr lvl="1"/>
            <a:r>
              <a:rPr lang="en-US" sz="2000" dirty="0" smtClean="0"/>
              <a:t>Until recently, table partitioning required SQL Server Enterprise Edition</a:t>
            </a:r>
          </a:p>
          <a:p>
            <a:pPr lvl="1"/>
            <a:r>
              <a:rPr lang="en-US" sz="2000" dirty="0" smtClean="0"/>
              <a:t>Starting </a:t>
            </a:r>
            <a:r>
              <a:rPr lang="en-US" sz="2000" dirty="0"/>
              <a:t>with SQL Server 2016 SP1 the Standard Edition supports </a:t>
            </a:r>
            <a:r>
              <a:rPr lang="en-US" sz="2000" strike="sngStrike" dirty="0" smtClean="0"/>
              <a:t>all </a:t>
            </a:r>
            <a:r>
              <a:rPr lang="en-US" sz="2000" strike="sngStrike" dirty="0"/>
              <a:t>functionality</a:t>
            </a:r>
            <a:r>
              <a:rPr lang="en-US" sz="2000" dirty="0"/>
              <a:t> most table partitioning functionality</a:t>
            </a:r>
          </a:p>
          <a:p>
            <a:pPr marL="201168" lvl="1" indent="0">
              <a:buNone/>
            </a:pPr>
            <a:r>
              <a:rPr lang="en-US" sz="2400" b="1" dirty="0" smtClean="0"/>
              <a:t>Steps</a:t>
            </a:r>
            <a:endParaRPr lang="en-US" sz="2400" b="1" dirty="0"/>
          </a:p>
          <a:p>
            <a:pPr lvl="1"/>
            <a:r>
              <a:rPr lang="en-US" sz="2000" dirty="0" smtClean="0"/>
              <a:t>Split data out into separate tables via a key/scheme</a:t>
            </a:r>
          </a:p>
          <a:p>
            <a:pPr lvl="1"/>
            <a:r>
              <a:rPr lang="en-US" sz="2000" dirty="0" smtClean="0"/>
              <a:t>Create a view and UNION </a:t>
            </a:r>
            <a:r>
              <a:rPr lang="en-US" sz="2000" b="1" dirty="0" smtClean="0"/>
              <a:t>ALL</a:t>
            </a:r>
            <a:r>
              <a:rPr lang="en-US" sz="2000" dirty="0" smtClean="0"/>
              <a:t> the tables</a:t>
            </a:r>
          </a:p>
          <a:p>
            <a:pPr lvl="1"/>
            <a:r>
              <a:rPr lang="en-US" sz="2000" dirty="0" smtClean="0"/>
              <a:t>Add constraints to help clue the optimizer into table elimination</a:t>
            </a:r>
            <a:endParaRPr lang="en-US" sz="2000" dirty="0"/>
          </a:p>
          <a:p>
            <a:pPr marL="201168" lvl="1" indent="0">
              <a:buNone/>
            </a:pPr>
            <a:endParaRPr lang="en-US" sz="2000" b="1" dirty="0" smtClean="0"/>
          </a:p>
          <a:p>
            <a:pPr marL="201168" lvl="1" indent="0">
              <a:buNone/>
            </a:pPr>
            <a:endParaRPr lang="en-US" sz="2000" b="1" dirty="0"/>
          </a:p>
        </p:txBody>
      </p:sp>
      <p:pic>
        <p:nvPicPr>
          <p:cNvPr id="6146" name="Picture 2" descr="Image result for partitioned vi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437346"/>
            <a:ext cx="4778640" cy="284013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11</a:t>
            </a:fld>
            <a:endParaRPr lang="en-US"/>
          </a:p>
        </p:txBody>
      </p:sp>
    </p:spTree>
    <p:extLst>
      <p:ext uri="{BB962C8B-B14F-4D97-AF65-F5344CB8AC3E}">
        <p14:creationId xmlns:p14="http://schemas.microsoft.com/office/powerpoint/2010/main" val="70792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#2</a:t>
            </a:r>
          </a:p>
          <a:p>
            <a:r>
              <a:rPr lang="en-US" dirty="0" smtClean="0"/>
              <a:t>HORIZONTAL Table partitioning (PARTITIONED VIEW)</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12</a:t>
            </a:fld>
            <a:endParaRPr lang="en-US"/>
          </a:p>
        </p:txBody>
      </p:sp>
    </p:spTree>
    <p:extLst>
      <p:ext uri="{BB962C8B-B14F-4D97-AF65-F5344CB8AC3E}">
        <p14:creationId xmlns:p14="http://schemas.microsoft.com/office/powerpoint/2010/main" val="2007106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Table Partitioning</a:t>
            </a:r>
            <a:endParaRPr lang="en-US" dirty="0"/>
          </a:p>
        </p:txBody>
      </p:sp>
      <p:sp>
        <p:nvSpPr>
          <p:cNvPr id="3" name="Content Placeholder 2"/>
          <p:cNvSpPr>
            <a:spLocks noGrp="1"/>
          </p:cNvSpPr>
          <p:nvPr>
            <p:ph idx="1"/>
          </p:nvPr>
        </p:nvSpPr>
        <p:spPr>
          <a:xfrm>
            <a:off x="1097279" y="1845734"/>
            <a:ext cx="6396925" cy="4023360"/>
          </a:xfrm>
        </p:spPr>
        <p:txBody>
          <a:bodyPr>
            <a:normAutofit fontScale="92500" lnSpcReduction="10000"/>
          </a:bodyPr>
          <a:lstStyle/>
          <a:p>
            <a:pPr marL="201168" lvl="1" indent="0">
              <a:buNone/>
            </a:pPr>
            <a:r>
              <a:rPr lang="en-US" sz="2400" b="1" dirty="0" smtClean="0"/>
              <a:t>Partitions are groups of rows</a:t>
            </a:r>
            <a:endParaRPr lang="en-US" sz="2400" b="1" dirty="0"/>
          </a:p>
          <a:p>
            <a:pPr lvl="1"/>
            <a:r>
              <a:rPr lang="en-US" sz="2000" dirty="0" smtClean="0"/>
              <a:t>Data and indexes can be addressed in smaller chunks</a:t>
            </a:r>
          </a:p>
          <a:p>
            <a:pPr lvl="1"/>
            <a:r>
              <a:rPr lang="en-US" sz="2000" dirty="0" smtClean="0"/>
              <a:t>Coming up with a partition key is very important!</a:t>
            </a:r>
          </a:p>
          <a:p>
            <a:pPr lvl="1"/>
            <a:r>
              <a:rPr lang="en-US" sz="2000" dirty="0" smtClean="0"/>
              <a:t>No clustered index required (can be used on a heap)</a:t>
            </a:r>
          </a:p>
          <a:p>
            <a:pPr lvl="1"/>
            <a:r>
              <a:rPr lang="en-US" sz="2000" dirty="0" smtClean="0"/>
              <a:t>Partition switching is fast since it is DDL (ALTER) not DML</a:t>
            </a:r>
            <a:endParaRPr lang="en-US" sz="2000" dirty="0"/>
          </a:p>
          <a:p>
            <a:pPr marL="201168" lvl="1" indent="0">
              <a:buNone/>
            </a:pPr>
            <a:r>
              <a:rPr lang="en-US" sz="2400" b="1" dirty="0" smtClean="0"/>
              <a:t>Steps</a:t>
            </a:r>
            <a:endParaRPr lang="en-US" sz="2400" b="1" dirty="0"/>
          </a:p>
          <a:p>
            <a:pPr lvl="1"/>
            <a:r>
              <a:rPr lang="en-US" sz="2000" dirty="0" smtClean="0"/>
              <a:t>Create partition function</a:t>
            </a:r>
          </a:p>
          <a:p>
            <a:pPr lvl="1"/>
            <a:r>
              <a:rPr lang="en-US" sz="2000" dirty="0" smtClean="0"/>
              <a:t>Create filegroups</a:t>
            </a:r>
          </a:p>
          <a:p>
            <a:pPr lvl="1"/>
            <a:r>
              <a:rPr lang="en-US" sz="2000" dirty="0" smtClean="0"/>
              <a:t>Create a partition scheme that maps filegroups</a:t>
            </a:r>
          </a:p>
          <a:p>
            <a:pPr lvl="1"/>
            <a:r>
              <a:rPr lang="en-US" sz="2000" dirty="0" smtClean="0"/>
              <a:t>Create objects on the partition scheme</a:t>
            </a:r>
          </a:p>
          <a:p>
            <a:pPr lvl="1"/>
            <a:endParaRPr lang="en-US" sz="2000" dirty="0"/>
          </a:p>
          <a:p>
            <a:pPr lvl="1"/>
            <a:r>
              <a:rPr lang="en-US" dirty="0"/>
              <a:t>https://www.brentozar.com/archive/2013/01/sql-server-table-partitioning-tutorial-videos-and-scripts/</a:t>
            </a:r>
          </a:p>
          <a:p>
            <a:pPr marL="201168" lvl="1" indent="0">
              <a:buNone/>
            </a:pPr>
            <a:endParaRPr lang="en-US" sz="2000" b="1" dirty="0" smtClean="0"/>
          </a:p>
          <a:p>
            <a:pPr marL="201168" lvl="1" indent="0">
              <a:buNone/>
            </a:pPr>
            <a:endParaRPr lang="en-US" sz="2000" b="1" dirty="0"/>
          </a:p>
        </p:txBody>
      </p:sp>
      <p:pic>
        <p:nvPicPr>
          <p:cNvPr id="8194" name="Picture 2" descr="Image result for partitioned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192" y="1845734"/>
            <a:ext cx="2899675" cy="238825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partition elimination datab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4602" y="4233986"/>
            <a:ext cx="3573254" cy="1867969"/>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13</a:t>
            </a:fld>
            <a:endParaRPr lang="en-US"/>
          </a:p>
        </p:txBody>
      </p:sp>
    </p:spTree>
    <p:extLst>
      <p:ext uri="{BB962C8B-B14F-4D97-AF65-F5344CB8AC3E}">
        <p14:creationId xmlns:p14="http://schemas.microsoft.com/office/powerpoint/2010/main" val="3383309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#3</a:t>
            </a:r>
          </a:p>
          <a:p>
            <a:r>
              <a:rPr lang="en-US" dirty="0" smtClean="0"/>
              <a:t>HORIZONTAL Table partitioning (PARTITIONED TABLE)</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14</a:t>
            </a:fld>
            <a:endParaRPr lang="en-US"/>
          </a:p>
        </p:txBody>
      </p:sp>
    </p:spTree>
    <p:extLst>
      <p:ext uri="{BB962C8B-B14F-4D97-AF65-F5344CB8AC3E}">
        <p14:creationId xmlns:p14="http://schemas.microsoft.com/office/powerpoint/2010/main" val="182800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75000"/>
                  </a:schemeClr>
                </a:solidFill>
              </a:rPr>
              <a:t>(Horizontal) </a:t>
            </a:r>
            <a:r>
              <a:rPr lang="en-US" b="1" dirty="0" smtClean="0"/>
              <a:t>Partition Elimination</a:t>
            </a:r>
            <a:endParaRPr lang="en-US" dirty="0"/>
          </a:p>
        </p:txBody>
      </p:sp>
      <p:sp>
        <p:nvSpPr>
          <p:cNvPr id="3" name="Content Placeholder 2"/>
          <p:cNvSpPr>
            <a:spLocks noGrp="1"/>
          </p:cNvSpPr>
          <p:nvPr>
            <p:ph idx="1"/>
          </p:nvPr>
        </p:nvSpPr>
        <p:spPr>
          <a:xfrm>
            <a:off x="1097280" y="1845734"/>
            <a:ext cx="5875020" cy="4023360"/>
          </a:xfrm>
        </p:spPr>
        <p:txBody>
          <a:bodyPr>
            <a:normAutofit lnSpcReduction="10000"/>
          </a:bodyPr>
          <a:lstStyle/>
          <a:p>
            <a:pPr marL="201168" lvl="1" indent="0">
              <a:buNone/>
            </a:pPr>
            <a:r>
              <a:rPr lang="en-US" sz="2400" b="1" dirty="0" smtClean="0"/>
              <a:t>What is Partition Elimination?</a:t>
            </a:r>
            <a:endParaRPr lang="en-US" sz="2400" b="1" dirty="0"/>
          </a:p>
          <a:p>
            <a:pPr lvl="1"/>
            <a:r>
              <a:rPr lang="en-US" sz="2000" dirty="0" smtClean="0"/>
              <a:t>Partitions / ranges of data can be eliminated from the scope of a query</a:t>
            </a:r>
          </a:p>
          <a:p>
            <a:pPr lvl="1"/>
            <a:r>
              <a:rPr lang="en-US" sz="2000" dirty="0" smtClean="0"/>
              <a:t>Imagine if the object you were querying was a fraction of its current size</a:t>
            </a:r>
          </a:p>
          <a:p>
            <a:pPr lvl="1"/>
            <a:r>
              <a:rPr lang="en-US" sz="2000" dirty="0" smtClean="0"/>
              <a:t>This means smaller scans, seeks, join conditions, etc.</a:t>
            </a:r>
          </a:p>
          <a:p>
            <a:pPr marL="201168" lvl="1" indent="0">
              <a:buNone/>
            </a:pPr>
            <a:r>
              <a:rPr lang="en-US" sz="2400" b="1" dirty="0" smtClean="0"/>
              <a:t>Important Points</a:t>
            </a:r>
            <a:endParaRPr lang="en-US" sz="2400" b="1" dirty="0"/>
          </a:p>
          <a:p>
            <a:pPr lvl="1"/>
            <a:r>
              <a:rPr lang="en-US" sz="2000" dirty="0" smtClean="0"/>
              <a:t>Predicate/WHERE clause must be aligned with partition function</a:t>
            </a:r>
          </a:p>
          <a:p>
            <a:pPr lvl="1"/>
            <a:r>
              <a:rPr lang="en-US" sz="2000" dirty="0" smtClean="0"/>
              <a:t>Basic rules of indexing apply (data types matter!)</a:t>
            </a:r>
          </a:p>
          <a:p>
            <a:pPr lvl="1"/>
            <a:r>
              <a:rPr lang="en-US" sz="2000" b="1" i="1" dirty="0" smtClean="0"/>
              <a:t>Actual Partition Count </a:t>
            </a:r>
            <a:r>
              <a:rPr lang="en-US" sz="2000" dirty="0" smtClean="0"/>
              <a:t>shows how many partitions were interrogated</a:t>
            </a:r>
          </a:p>
        </p:txBody>
      </p:sp>
      <p:pic>
        <p:nvPicPr>
          <p:cNvPr id="4" name="Picture 3"/>
          <p:cNvPicPr>
            <a:picLocks noChangeAspect="1"/>
          </p:cNvPicPr>
          <p:nvPr/>
        </p:nvPicPr>
        <p:blipFill>
          <a:blip r:embed="rId3"/>
          <a:stretch>
            <a:fillRect/>
          </a:stretch>
        </p:blipFill>
        <p:spPr>
          <a:xfrm>
            <a:off x="7519702" y="1993832"/>
            <a:ext cx="3635978" cy="3727163"/>
          </a:xfrm>
          <a:prstGeom prst="rect">
            <a:avLst/>
          </a:prstGeom>
        </p:spPr>
      </p:pic>
      <p:sp>
        <p:nvSpPr>
          <p:cNvPr id="6" name="Slide Number Placeholder 5"/>
          <p:cNvSpPr>
            <a:spLocks noGrp="1"/>
          </p:cNvSpPr>
          <p:nvPr>
            <p:ph type="sldNum" sz="quarter" idx="12"/>
          </p:nvPr>
        </p:nvSpPr>
        <p:spPr/>
        <p:txBody>
          <a:bodyPr/>
          <a:lstStyle/>
          <a:p>
            <a:fld id="{180CB4FA-A15E-4AB0-AAB9-89041FBF41F6}" type="slidenum">
              <a:rPr lang="en-US" smtClean="0"/>
              <a:t>15</a:t>
            </a:fld>
            <a:endParaRPr lang="en-US"/>
          </a:p>
        </p:txBody>
      </p:sp>
    </p:spTree>
    <p:extLst>
      <p:ext uri="{BB962C8B-B14F-4D97-AF65-F5344CB8AC3E}">
        <p14:creationId xmlns:p14="http://schemas.microsoft.com/office/powerpoint/2010/main" val="223302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DIY / </a:t>
            </a:r>
            <a:r>
              <a:rPr lang="en-US" dirty="0" smtClean="0"/>
              <a:t>Homework</a:t>
            </a:r>
            <a:endParaRPr lang="en-US" dirty="0"/>
          </a:p>
        </p:txBody>
      </p:sp>
      <p:sp>
        <p:nvSpPr>
          <p:cNvPr id="3" name="Text Placeholder 2"/>
          <p:cNvSpPr>
            <a:spLocks noGrp="1"/>
          </p:cNvSpPr>
          <p:nvPr>
            <p:ph type="body" idx="1"/>
          </p:nvPr>
        </p:nvSpPr>
        <p:spPr/>
        <p:txBody>
          <a:bodyPr/>
          <a:lstStyle/>
          <a:p>
            <a:r>
              <a:rPr lang="en-US" dirty="0" smtClean="0"/>
              <a:t>DEMO #4</a:t>
            </a:r>
          </a:p>
          <a:p>
            <a:r>
              <a:rPr lang="en-US" dirty="0" smtClean="0"/>
              <a:t>Partition elimination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16</a:t>
            </a:fld>
            <a:endParaRPr lang="en-US"/>
          </a:p>
        </p:txBody>
      </p:sp>
    </p:spTree>
    <p:extLst>
      <p:ext uri="{BB962C8B-B14F-4D97-AF65-F5344CB8AC3E}">
        <p14:creationId xmlns:p14="http://schemas.microsoft.com/office/powerpoint/2010/main" val="1963486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Lock Escalation </a:t>
            </a:r>
            <a:r>
              <a:rPr lang="en-US" b="1" dirty="0" smtClean="0">
                <a:solidFill>
                  <a:schemeClr val="bg1">
                    <a:lumMod val="75000"/>
                  </a:schemeClr>
                </a:solidFill>
              </a:rPr>
              <a:t>(&amp; Horizontal Partitioning)</a:t>
            </a:r>
            <a:endParaRPr lang="en-US" dirty="0">
              <a:solidFill>
                <a:schemeClr val="bg1">
                  <a:lumMod val="75000"/>
                </a:schemeClr>
              </a:solidFill>
            </a:endParaRPr>
          </a:p>
        </p:txBody>
      </p:sp>
      <p:sp>
        <p:nvSpPr>
          <p:cNvPr id="3" name="Content Placeholder 2"/>
          <p:cNvSpPr>
            <a:spLocks noGrp="1"/>
          </p:cNvSpPr>
          <p:nvPr>
            <p:ph idx="1"/>
          </p:nvPr>
        </p:nvSpPr>
        <p:spPr>
          <a:xfrm>
            <a:off x="1097279" y="1845734"/>
            <a:ext cx="6032569" cy="4023360"/>
          </a:xfrm>
        </p:spPr>
        <p:txBody>
          <a:bodyPr>
            <a:normAutofit lnSpcReduction="10000"/>
          </a:bodyPr>
          <a:lstStyle/>
          <a:p>
            <a:pPr marL="201168" lvl="1" indent="0">
              <a:buNone/>
            </a:pPr>
            <a:r>
              <a:rPr lang="en-US" sz="2400" b="1" dirty="0" smtClean="0"/>
              <a:t>Purpose and Impact</a:t>
            </a:r>
            <a:endParaRPr lang="en-US" sz="2400" b="1" dirty="0"/>
          </a:p>
          <a:p>
            <a:pPr lvl="1"/>
            <a:r>
              <a:rPr lang="en-US" sz="2000" dirty="0" smtClean="0"/>
              <a:t>Locks serve to protect shared resources or objects</a:t>
            </a:r>
          </a:p>
          <a:p>
            <a:pPr lvl="1"/>
            <a:r>
              <a:rPr lang="en-US" sz="2000" dirty="0" smtClean="0"/>
              <a:t>Locks help maintain/enforce the ACID guarantee</a:t>
            </a:r>
          </a:p>
          <a:p>
            <a:pPr lvl="1"/>
            <a:r>
              <a:rPr lang="en-US" sz="2000" dirty="0" smtClean="0"/>
              <a:t>Various types of locks (over 20) including Shared locks (S), Exclusive locks (X), Intent locks (IS, IX), etc.</a:t>
            </a:r>
            <a:endParaRPr lang="en-US" sz="2000" dirty="0"/>
          </a:p>
          <a:p>
            <a:pPr marL="201168" lvl="1" indent="0">
              <a:buNone/>
            </a:pPr>
            <a:r>
              <a:rPr lang="en-US" sz="2400" b="1" dirty="0" smtClean="0"/>
              <a:t>Steps</a:t>
            </a:r>
            <a:endParaRPr lang="en-US" sz="2400" b="1" dirty="0"/>
          </a:p>
          <a:p>
            <a:pPr lvl="1"/>
            <a:r>
              <a:rPr lang="en-US" sz="2000" dirty="0" smtClean="0"/>
              <a:t>Explicit </a:t>
            </a:r>
            <a:r>
              <a:rPr lang="en-US" sz="2000" dirty="0" err="1" smtClean="0"/>
              <a:t>TRANsaction</a:t>
            </a:r>
            <a:r>
              <a:rPr lang="en-US" sz="2000" dirty="0" smtClean="0"/>
              <a:t> with update against </a:t>
            </a:r>
            <a:r>
              <a:rPr lang="en-US" sz="2000" b="1" i="1" dirty="0" smtClean="0"/>
              <a:t>Non-partitioned</a:t>
            </a:r>
            <a:r>
              <a:rPr lang="en-US" sz="2000" dirty="0" smtClean="0"/>
              <a:t> table</a:t>
            </a:r>
          </a:p>
          <a:p>
            <a:pPr lvl="1"/>
            <a:r>
              <a:rPr lang="en-US" sz="2000" dirty="0" smtClean="0"/>
              <a:t>Try to </a:t>
            </a:r>
            <a:r>
              <a:rPr lang="en-US" sz="2000" dirty="0" smtClean="0"/>
              <a:t>select </a:t>
            </a:r>
            <a:r>
              <a:rPr lang="en-US" sz="2000" dirty="0" smtClean="0"/>
              <a:t>rows outside of the rows updated</a:t>
            </a:r>
          </a:p>
          <a:p>
            <a:pPr lvl="1"/>
            <a:r>
              <a:rPr lang="en-US" sz="2000" dirty="0"/>
              <a:t>Explicit </a:t>
            </a:r>
            <a:r>
              <a:rPr lang="en-US" sz="2000" dirty="0" err="1"/>
              <a:t>TRANsaction</a:t>
            </a:r>
            <a:r>
              <a:rPr lang="en-US" sz="2000" dirty="0"/>
              <a:t> with update against </a:t>
            </a:r>
            <a:r>
              <a:rPr lang="en-US" sz="2000" dirty="0" smtClean="0"/>
              <a:t>a </a:t>
            </a:r>
            <a:r>
              <a:rPr lang="en-US" sz="2000" b="1" i="1" dirty="0" smtClean="0"/>
              <a:t>Partitioned</a:t>
            </a:r>
            <a:r>
              <a:rPr lang="en-US" sz="2000" dirty="0" smtClean="0"/>
              <a:t> </a:t>
            </a:r>
            <a:r>
              <a:rPr lang="en-US" sz="2000" dirty="0"/>
              <a:t>table</a:t>
            </a:r>
          </a:p>
          <a:p>
            <a:pPr lvl="1"/>
            <a:r>
              <a:rPr lang="en-US" sz="2000" dirty="0"/>
              <a:t>Try to </a:t>
            </a:r>
            <a:r>
              <a:rPr lang="en-US" sz="2000" dirty="0" smtClean="0"/>
              <a:t>select </a:t>
            </a:r>
            <a:r>
              <a:rPr lang="en-US" sz="2000" dirty="0"/>
              <a:t>rows outside of the rows </a:t>
            </a:r>
            <a:r>
              <a:rPr lang="en-US" sz="2000" dirty="0" smtClean="0"/>
              <a:t>updated (against other/another partition)</a:t>
            </a:r>
            <a:endParaRPr lang="en-US" sz="2000" dirty="0"/>
          </a:p>
        </p:txBody>
      </p:sp>
      <p:pic>
        <p:nvPicPr>
          <p:cNvPr id="9218" name="Picture 2" descr="Image result for lock escalation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609" y="1804776"/>
            <a:ext cx="4295775" cy="41052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17</a:t>
            </a:fld>
            <a:endParaRPr lang="en-US"/>
          </a:p>
        </p:txBody>
      </p:sp>
      <p:cxnSp>
        <p:nvCxnSpPr>
          <p:cNvPr id="7" name="Straight Arrow Connector 6"/>
          <p:cNvCxnSpPr/>
          <p:nvPr/>
        </p:nvCxnSpPr>
        <p:spPr>
          <a:xfrm flipH="1">
            <a:off x="8429585" y="3953814"/>
            <a:ext cx="2086378" cy="1287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275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#5</a:t>
            </a:r>
          </a:p>
          <a:p>
            <a:r>
              <a:rPr lang="en-US" dirty="0" smtClean="0"/>
              <a:t>Lock escalation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18</a:t>
            </a:fld>
            <a:endParaRPr lang="en-US"/>
          </a:p>
        </p:txBody>
      </p:sp>
    </p:spTree>
    <p:extLst>
      <p:ext uri="{BB962C8B-B14F-4D97-AF65-F5344CB8AC3E}">
        <p14:creationId xmlns:p14="http://schemas.microsoft.com/office/powerpoint/2010/main" val="3852053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idx="1"/>
          </p:nvPr>
        </p:nvSpPr>
        <p:spPr>
          <a:xfrm>
            <a:off x="1097280" y="4453127"/>
            <a:ext cx="10058400" cy="1677217"/>
          </a:xfrm>
        </p:spPr>
        <p:txBody>
          <a:bodyPr>
            <a:normAutofit lnSpcReduction="10000"/>
          </a:bodyPr>
          <a:lstStyle/>
          <a:p>
            <a:r>
              <a:rPr lang="en-US" dirty="0" smtClean="0"/>
              <a:t>DATA </a:t>
            </a:r>
            <a:r>
              <a:rPr lang="en-US" dirty="0" err="1" smtClean="0"/>
              <a:t>PARTITIOning</a:t>
            </a:r>
            <a:endParaRPr lang="en-US" dirty="0" smtClean="0"/>
          </a:p>
          <a:p>
            <a:r>
              <a:rPr lang="en-US" sz="2000" b="1" dirty="0">
                <a:hlinkClick r:id="rId2"/>
              </a:rPr>
              <a:t>https://</a:t>
            </a:r>
            <a:r>
              <a:rPr lang="en-US" sz="2000" b="1" dirty="0" smtClean="0">
                <a:hlinkClick r:id="rId2"/>
              </a:rPr>
              <a:t>github.com/ThomasFHanley/OrlandoCodeCamp2017-04-08</a:t>
            </a:r>
            <a:endParaRPr lang="en-US" sz="2000" b="1" dirty="0" smtClean="0"/>
          </a:p>
          <a:p>
            <a:r>
              <a:rPr lang="en-US" sz="2000" b="1" dirty="0" smtClean="0">
                <a:hlinkClick r:id="rId3"/>
              </a:rPr>
              <a:t>thanley@htabs.com</a:t>
            </a:r>
            <a:endParaRPr lang="en-US" sz="2000" b="1" dirty="0" smtClean="0"/>
          </a:p>
          <a:p>
            <a:r>
              <a:rPr lang="en-US" sz="2000" b="1" dirty="0">
                <a:hlinkClick r:id="rId4"/>
              </a:rPr>
              <a:t>https://</a:t>
            </a:r>
            <a:r>
              <a:rPr lang="en-US" sz="2000" b="1" dirty="0" smtClean="0">
                <a:hlinkClick r:id="rId4"/>
              </a:rPr>
              <a:t>twitter.com/thomasfhanley</a:t>
            </a:r>
            <a:endParaRPr lang="en-US" sz="2000" b="1" dirty="0" smtClean="0"/>
          </a:p>
          <a:p>
            <a:endParaRPr lang="en-US" sz="2000" b="1" dirty="0"/>
          </a:p>
        </p:txBody>
      </p:sp>
      <p:sp>
        <p:nvSpPr>
          <p:cNvPr id="5" name="Slide Number Placeholder 4"/>
          <p:cNvSpPr>
            <a:spLocks noGrp="1"/>
          </p:cNvSpPr>
          <p:nvPr>
            <p:ph type="sldNum" sz="quarter" idx="12"/>
          </p:nvPr>
        </p:nvSpPr>
        <p:spPr/>
        <p:txBody>
          <a:bodyPr/>
          <a:lstStyle/>
          <a:p>
            <a:fld id="{180CB4FA-A15E-4AB0-AAB9-89041FBF41F6}" type="slidenum">
              <a:rPr lang="en-US" smtClean="0"/>
              <a:t>19</a:t>
            </a:fld>
            <a:endParaRPr lang="en-US"/>
          </a:p>
        </p:txBody>
      </p:sp>
    </p:spTree>
    <p:extLst>
      <p:ext uri="{BB962C8B-B14F-4D97-AF65-F5344CB8AC3E}">
        <p14:creationId xmlns:p14="http://schemas.microsoft.com/office/powerpoint/2010/main" val="3439874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Agenda</a:t>
            </a:r>
            <a:endParaRPr lang="en-US" b="1" dirty="0"/>
          </a:p>
        </p:txBody>
      </p:sp>
      <p:sp>
        <p:nvSpPr>
          <p:cNvPr id="3" name="Content Placeholder 2"/>
          <p:cNvSpPr>
            <a:spLocks noGrp="1"/>
          </p:cNvSpPr>
          <p:nvPr>
            <p:ph idx="1"/>
          </p:nvPr>
        </p:nvSpPr>
        <p:spPr/>
        <p:txBody>
          <a:bodyPr>
            <a:normAutofit/>
          </a:bodyPr>
          <a:lstStyle/>
          <a:p>
            <a:r>
              <a:rPr lang="en-US" b="1" dirty="0" smtClean="0"/>
              <a:t>What is data partitioning?</a:t>
            </a:r>
          </a:p>
          <a:p>
            <a:r>
              <a:rPr lang="en-US" b="1" dirty="0" smtClean="0"/>
              <a:t>Benefits and Use Cases</a:t>
            </a:r>
          </a:p>
          <a:p>
            <a:r>
              <a:rPr lang="en-US" b="1" dirty="0" smtClean="0"/>
              <a:t>Types of Partitioning</a:t>
            </a:r>
          </a:p>
          <a:p>
            <a:pPr lvl="1"/>
            <a:r>
              <a:rPr lang="en-US" sz="2000" b="1" dirty="0" smtClean="0"/>
              <a:t>Vertical Partitioning</a:t>
            </a:r>
          </a:p>
          <a:p>
            <a:pPr lvl="1"/>
            <a:r>
              <a:rPr lang="en-US" sz="2000" b="1" dirty="0" smtClean="0"/>
              <a:t>Horizontal Partitioning</a:t>
            </a:r>
          </a:p>
          <a:p>
            <a:pPr lvl="2"/>
            <a:r>
              <a:rPr lang="en-US" sz="1800" b="1" dirty="0" smtClean="0"/>
              <a:t>Views</a:t>
            </a:r>
          </a:p>
          <a:p>
            <a:pPr lvl="2"/>
            <a:r>
              <a:rPr lang="en-US" sz="1800" b="1" dirty="0" smtClean="0"/>
              <a:t>Tables</a:t>
            </a:r>
            <a:endParaRPr lang="en-US" sz="1800" b="1" dirty="0" smtClean="0"/>
          </a:p>
          <a:p>
            <a:r>
              <a:rPr lang="en-US" b="1" dirty="0" smtClean="0"/>
              <a:t>Partition Elimination</a:t>
            </a:r>
          </a:p>
          <a:p>
            <a:r>
              <a:rPr lang="en-US" b="1" dirty="0" smtClean="0"/>
              <a:t>Lock Escalation</a:t>
            </a:r>
          </a:p>
          <a:p>
            <a:r>
              <a:rPr lang="en-US" b="1" dirty="0" smtClean="0"/>
              <a:t>Q&amp;A</a:t>
            </a:r>
            <a:endParaRPr lang="en-US" b="1" dirty="0"/>
          </a:p>
        </p:txBody>
      </p:sp>
      <p:sp>
        <p:nvSpPr>
          <p:cNvPr id="6" name="Slide Number Placeholder 5"/>
          <p:cNvSpPr>
            <a:spLocks noGrp="1"/>
          </p:cNvSpPr>
          <p:nvPr>
            <p:ph type="sldNum" sz="quarter" idx="12"/>
          </p:nvPr>
        </p:nvSpPr>
        <p:spPr/>
        <p:txBody>
          <a:bodyPr/>
          <a:lstStyle/>
          <a:p>
            <a:fld id="{180CB4FA-A15E-4AB0-AAB9-89041FBF41F6}" type="slidenum">
              <a:rPr lang="en-US" smtClean="0"/>
              <a:t>2</a:t>
            </a:fld>
            <a:endParaRPr lang="en-US"/>
          </a:p>
        </p:txBody>
      </p:sp>
    </p:spTree>
    <p:extLst>
      <p:ext uri="{BB962C8B-B14F-4D97-AF65-F5344CB8AC3E}">
        <p14:creationId xmlns:p14="http://schemas.microsoft.com/office/powerpoint/2010/main" val="1878815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Data Partitioning?</a:t>
            </a:r>
            <a:endParaRPr lang="en-US" b="1" dirty="0"/>
          </a:p>
        </p:txBody>
      </p:sp>
      <p:sp>
        <p:nvSpPr>
          <p:cNvPr id="3" name="Content Placeholder 2"/>
          <p:cNvSpPr>
            <a:spLocks noGrp="1"/>
          </p:cNvSpPr>
          <p:nvPr>
            <p:ph idx="1"/>
          </p:nvPr>
        </p:nvSpPr>
        <p:spPr>
          <a:xfrm>
            <a:off x="1097281" y="1845734"/>
            <a:ext cx="6238702" cy="4023360"/>
          </a:xfrm>
        </p:spPr>
        <p:txBody>
          <a:bodyPr/>
          <a:lstStyle/>
          <a:p>
            <a:r>
              <a:rPr lang="en-US" dirty="0" smtClean="0"/>
              <a:t>“</a:t>
            </a:r>
            <a:r>
              <a:rPr lang="en-US" dirty="0"/>
              <a:t>A </a:t>
            </a:r>
            <a:r>
              <a:rPr lang="en-US" b="1" dirty="0"/>
              <a:t>partition</a:t>
            </a:r>
            <a:r>
              <a:rPr lang="en-US" dirty="0"/>
              <a:t> is a division of a logical </a:t>
            </a:r>
            <a:r>
              <a:rPr lang="en-US" b="1" dirty="0"/>
              <a:t>database</a:t>
            </a:r>
            <a:r>
              <a:rPr lang="en-US" dirty="0"/>
              <a:t> or its constituent elements into distinct independent parts. </a:t>
            </a:r>
            <a:r>
              <a:rPr lang="en-US" b="1" dirty="0"/>
              <a:t>Database partitioning</a:t>
            </a:r>
            <a:r>
              <a:rPr lang="en-US" dirty="0"/>
              <a:t> is normally done for manageability, performance or availability reasons, or for load balancing</a:t>
            </a:r>
            <a:r>
              <a:rPr lang="en-US" dirty="0" smtClean="0"/>
              <a:t>.” – Wikipedia</a:t>
            </a:r>
          </a:p>
          <a:p>
            <a:r>
              <a:rPr lang="en-US" b="1" dirty="0" smtClean="0"/>
              <a:t>Key components:</a:t>
            </a:r>
          </a:p>
          <a:p>
            <a:pPr lvl="1"/>
            <a:r>
              <a:rPr lang="en-US" dirty="0" smtClean="0"/>
              <a:t>Segregating the data into “distinct independent parts”</a:t>
            </a:r>
          </a:p>
          <a:p>
            <a:pPr lvl="1"/>
            <a:r>
              <a:rPr lang="en-US" dirty="0" smtClean="0"/>
              <a:t>Ideally being in a position to query just the data you need while maintaining availability to as MUCH of the data as possible</a:t>
            </a:r>
          </a:p>
          <a:p>
            <a:pPr lvl="1"/>
            <a:r>
              <a:rPr lang="en-US" dirty="0" smtClean="0"/>
              <a:t>This tends to be a function of an RDBMS platform (e.g. SQL Server, Oracle, MySQL, Teradata, </a:t>
            </a:r>
            <a:r>
              <a:rPr lang="en-US" dirty="0" err="1" smtClean="0"/>
              <a:t>PostgreSQL</a:t>
            </a:r>
            <a:r>
              <a:rPr lang="en-US" dirty="0" smtClean="0"/>
              <a:t>)</a:t>
            </a:r>
            <a:endParaRPr lang="en-US" dirty="0"/>
          </a:p>
        </p:txBody>
      </p:sp>
      <p:pic>
        <p:nvPicPr>
          <p:cNvPr id="1026"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741" y="2461352"/>
            <a:ext cx="3450939" cy="279212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3</a:t>
            </a:fld>
            <a:endParaRPr lang="en-US"/>
          </a:p>
        </p:txBody>
      </p:sp>
    </p:spTree>
    <p:extLst>
      <p:ext uri="{BB962C8B-B14F-4D97-AF65-F5344CB8AC3E}">
        <p14:creationId xmlns:p14="http://schemas.microsoft.com/office/powerpoint/2010/main" val="1261869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lstStyle/>
          <a:p>
            <a:pPr marL="201168" lvl="1" indent="0">
              <a:buNone/>
            </a:pPr>
            <a:r>
              <a:rPr lang="en-US" sz="2000" b="1" dirty="0" smtClean="0"/>
              <a:t>Partitioning allows you to slide data in and out of tables</a:t>
            </a:r>
          </a:p>
          <a:p>
            <a:pPr marL="201168" lvl="1" indent="0">
              <a:buNone/>
            </a:pPr>
            <a:r>
              <a:rPr lang="en-US" sz="2000" b="1" dirty="0" smtClean="0"/>
              <a:t>Partitioning can improve concurrency concerns</a:t>
            </a:r>
            <a:endParaRPr lang="en-US" sz="2000" b="1" dirty="0"/>
          </a:p>
          <a:p>
            <a:pPr lvl="1"/>
            <a:r>
              <a:rPr lang="en-US" dirty="0" smtClean="0"/>
              <a:t>The </a:t>
            </a:r>
            <a:r>
              <a:rPr lang="en-US" dirty="0"/>
              <a:t>“update” of the table is handled </a:t>
            </a:r>
            <a:r>
              <a:rPr lang="en-US" dirty="0" smtClean="0"/>
              <a:t>quicker</a:t>
            </a:r>
          </a:p>
          <a:p>
            <a:pPr lvl="1"/>
            <a:r>
              <a:rPr lang="en-US" dirty="0" smtClean="0"/>
              <a:t>Partitioning </a:t>
            </a:r>
            <a:r>
              <a:rPr lang="en-US" dirty="0" smtClean="0"/>
              <a:t>can have an impact on lock escalation (escalating to a partition instead of the entire table)</a:t>
            </a:r>
          </a:p>
          <a:p>
            <a:pPr marL="201168" lvl="1" indent="0">
              <a:buNone/>
            </a:pPr>
            <a:r>
              <a:rPr lang="en-US" sz="2000" b="1" dirty="0" smtClean="0"/>
              <a:t>Performance can (and ideally should) be impacted</a:t>
            </a:r>
          </a:p>
          <a:p>
            <a:pPr lvl="1"/>
            <a:r>
              <a:rPr lang="en-US" dirty="0" smtClean="0"/>
              <a:t>Focus on only the data needed to satisfy the query</a:t>
            </a:r>
          </a:p>
          <a:p>
            <a:pPr lvl="1"/>
            <a:r>
              <a:rPr lang="en-US" dirty="0" smtClean="0"/>
              <a:t>Partition elimination can even remove portions of a single table from the purview of the query</a:t>
            </a:r>
          </a:p>
          <a:p>
            <a:pPr lvl="1"/>
            <a:r>
              <a:rPr lang="en-US" dirty="0" smtClean="0"/>
              <a:t>How your partitioning is structured, and how your queries are interrogating the table, matter immensely!</a:t>
            </a:r>
            <a:endParaRPr lang="en-US" dirty="0"/>
          </a:p>
          <a:p>
            <a:pPr marL="201168" lvl="1" indent="0">
              <a:buNone/>
            </a:pPr>
            <a:endParaRPr lang="en-US" dirty="0" smtClean="0"/>
          </a:p>
          <a:p>
            <a:pPr lvl="1"/>
            <a:endParaRPr lang="en-US" dirty="0"/>
          </a:p>
          <a:p>
            <a:pPr marL="201168" lvl="1" indent="0">
              <a:buNone/>
            </a:pPr>
            <a:endParaRPr lang="en-US" dirty="0" smtClean="0"/>
          </a:p>
        </p:txBody>
      </p:sp>
      <p:sp>
        <p:nvSpPr>
          <p:cNvPr id="5" name="Slide Number Placeholder 4"/>
          <p:cNvSpPr>
            <a:spLocks noGrp="1"/>
          </p:cNvSpPr>
          <p:nvPr>
            <p:ph type="sldNum" sz="quarter" idx="12"/>
          </p:nvPr>
        </p:nvSpPr>
        <p:spPr/>
        <p:txBody>
          <a:bodyPr/>
          <a:lstStyle/>
          <a:p>
            <a:fld id="{180CB4FA-A15E-4AB0-AAB9-89041FBF41F6}" type="slidenum">
              <a:rPr lang="en-US" smtClean="0"/>
              <a:t>4</a:t>
            </a:fld>
            <a:endParaRPr lang="en-US"/>
          </a:p>
        </p:txBody>
      </p:sp>
    </p:spTree>
    <p:extLst>
      <p:ext uri="{BB962C8B-B14F-4D97-AF65-F5344CB8AC3E}">
        <p14:creationId xmlns:p14="http://schemas.microsoft.com/office/powerpoint/2010/main" val="1237950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normAutofit/>
          </a:bodyPr>
          <a:lstStyle/>
          <a:p>
            <a:r>
              <a:rPr lang="en-US" b="1" dirty="0" smtClean="0"/>
              <a:t>Improve </a:t>
            </a:r>
            <a:r>
              <a:rPr lang="en-US" b="1" dirty="0"/>
              <a:t>Scalability</a:t>
            </a:r>
          </a:p>
          <a:p>
            <a:pPr lvl="1"/>
            <a:r>
              <a:rPr lang="en-US" dirty="0" smtClean="0"/>
              <a:t>Spread resources across hardware (servers, storage, etc.) to go beyond individual hardware limits</a:t>
            </a:r>
          </a:p>
          <a:p>
            <a:r>
              <a:rPr lang="en-US" b="1" dirty="0"/>
              <a:t>Improve Availability</a:t>
            </a:r>
          </a:p>
          <a:p>
            <a:pPr lvl="1"/>
            <a:r>
              <a:rPr lang="en-US" dirty="0" smtClean="0"/>
              <a:t>Avoid a single point of failure and allow at least </a:t>
            </a:r>
            <a:r>
              <a:rPr lang="en-US" b="1" i="1" dirty="0" smtClean="0"/>
              <a:t>some</a:t>
            </a:r>
            <a:r>
              <a:rPr lang="en-US" dirty="0" smtClean="0"/>
              <a:t> of the data to be available at a given time</a:t>
            </a:r>
          </a:p>
          <a:p>
            <a:r>
              <a:rPr lang="en-US" b="1" dirty="0"/>
              <a:t>Improve Security</a:t>
            </a:r>
            <a:endParaRPr lang="en-US" b="1" dirty="0" smtClean="0"/>
          </a:p>
          <a:p>
            <a:pPr lvl="1"/>
            <a:r>
              <a:rPr lang="en-US" dirty="0" smtClean="0"/>
              <a:t>Separate </a:t>
            </a:r>
            <a:r>
              <a:rPr lang="en-US" dirty="0"/>
              <a:t>sensitive and non-sensitive data into different partitions, and therefore into different servers or data stores</a:t>
            </a:r>
            <a:endParaRPr lang="en-US" dirty="0" smtClean="0"/>
          </a:p>
          <a:p>
            <a:r>
              <a:rPr lang="en-US" b="1" dirty="0"/>
              <a:t>Provide operational </a:t>
            </a:r>
            <a:r>
              <a:rPr lang="en-US" b="1" dirty="0" smtClean="0"/>
              <a:t>flexibility</a:t>
            </a:r>
            <a:endParaRPr lang="en-US" b="1" dirty="0"/>
          </a:p>
          <a:p>
            <a:pPr lvl="1"/>
            <a:r>
              <a:rPr lang="en-US" dirty="0" smtClean="0"/>
              <a:t>Fine </a:t>
            </a:r>
            <a:r>
              <a:rPr lang="en-US" dirty="0"/>
              <a:t>tuning operations, </a:t>
            </a:r>
            <a:r>
              <a:rPr lang="en-US" dirty="0" smtClean="0"/>
              <a:t>maximize </a:t>
            </a:r>
            <a:r>
              <a:rPr lang="en-US" dirty="0"/>
              <a:t>administrative efficiency, and </a:t>
            </a:r>
            <a:r>
              <a:rPr lang="en-US" dirty="0" smtClean="0"/>
              <a:t>minimize cost</a:t>
            </a:r>
          </a:p>
        </p:txBody>
      </p:sp>
      <p:sp>
        <p:nvSpPr>
          <p:cNvPr id="5" name="Slide Number Placeholder 4"/>
          <p:cNvSpPr>
            <a:spLocks noGrp="1"/>
          </p:cNvSpPr>
          <p:nvPr>
            <p:ph type="sldNum" sz="quarter" idx="12"/>
          </p:nvPr>
        </p:nvSpPr>
        <p:spPr/>
        <p:txBody>
          <a:bodyPr/>
          <a:lstStyle/>
          <a:p>
            <a:fld id="{180CB4FA-A15E-4AB0-AAB9-89041FBF41F6}" type="slidenum">
              <a:rPr lang="en-US" smtClean="0"/>
              <a:t>5</a:t>
            </a:fld>
            <a:endParaRPr lang="en-US"/>
          </a:p>
        </p:txBody>
      </p:sp>
    </p:spTree>
    <p:extLst>
      <p:ext uri="{BB962C8B-B14F-4D97-AF65-F5344CB8AC3E}">
        <p14:creationId xmlns:p14="http://schemas.microsoft.com/office/powerpoint/2010/main" val="818167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950229" cy="4023360"/>
          </a:xfrm>
        </p:spPr>
        <p:txBody>
          <a:bodyPr>
            <a:normAutofit/>
          </a:bodyPr>
          <a:lstStyle/>
          <a:p>
            <a:pPr marL="201168" lvl="1" indent="0">
              <a:buNone/>
            </a:pPr>
            <a:r>
              <a:rPr lang="en-US" sz="2000" b="1" dirty="0" smtClean="0"/>
              <a:t>Archiving old records / following a data retention policy</a:t>
            </a:r>
          </a:p>
          <a:p>
            <a:pPr lvl="1"/>
            <a:r>
              <a:rPr lang="en-US" dirty="0" smtClean="0"/>
              <a:t>Allows us to remove days, months, years of data quickly without having to do an expensive delete</a:t>
            </a:r>
          </a:p>
          <a:p>
            <a:pPr marL="201168" lvl="1" indent="0">
              <a:buNone/>
            </a:pPr>
            <a:r>
              <a:rPr lang="en-US" sz="2000" b="1" dirty="0" smtClean="0"/>
              <a:t>Introducing in new data</a:t>
            </a:r>
            <a:endParaRPr lang="en-US" sz="2000" b="1" dirty="0"/>
          </a:p>
          <a:p>
            <a:pPr lvl="1"/>
            <a:r>
              <a:rPr lang="en-US" dirty="0" smtClean="0"/>
              <a:t>Loading in days, months, or even years of data</a:t>
            </a:r>
          </a:p>
          <a:p>
            <a:pPr lvl="1"/>
            <a:r>
              <a:rPr lang="en-US" dirty="0" smtClean="0"/>
              <a:t>Could include batches of data</a:t>
            </a:r>
            <a:endParaRPr lang="en-US" dirty="0"/>
          </a:p>
          <a:p>
            <a:pPr marL="201168" lvl="1" indent="0">
              <a:buNone/>
            </a:pPr>
            <a:r>
              <a:rPr lang="en-US" sz="2000" b="1" dirty="0" smtClean="0"/>
              <a:t>Updating </a:t>
            </a:r>
            <a:r>
              <a:rPr lang="en-US" sz="2000" b="1" dirty="0"/>
              <a:t>whole tables</a:t>
            </a:r>
          </a:p>
          <a:p>
            <a:pPr lvl="1"/>
            <a:r>
              <a:rPr lang="en-US" dirty="0"/>
              <a:t>Turns out a table is one big partition!</a:t>
            </a:r>
          </a:p>
          <a:p>
            <a:pPr marL="201168" lvl="1" indent="0">
              <a:buNone/>
            </a:pPr>
            <a:endParaRPr lang="en-US" dirty="0" smtClean="0"/>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34195"/>
            <a:ext cx="5771444" cy="32464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6</a:t>
            </a:fld>
            <a:endParaRPr lang="en-US"/>
          </a:p>
        </p:txBody>
      </p:sp>
    </p:spTree>
    <p:extLst>
      <p:ext uri="{BB962C8B-B14F-4D97-AF65-F5344CB8AC3E}">
        <p14:creationId xmlns:p14="http://schemas.microsoft.com/office/powerpoint/2010/main" val="2783274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586547" cy="4023360"/>
          </a:xfrm>
        </p:spPr>
        <p:txBody>
          <a:bodyPr>
            <a:normAutofit/>
          </a:bodyPr>
          <a:lstStyle/>
          <a:p>
            <a:pPr marL="201168" lvl="1" indent="0">
              <a:buNone/>
            </a:pPr>
            <a:r>
              <a:rPr lang="en-US" sz="2000" b="1" dirty="0" smtClean="0"/>
              <a:t>Having datasets span various storage types or locations</a:t>
            </a:r>
            <a:endParaRPr lang="en-US" sz="2000" b="1" dirty="0"/>
          </a:p>
          <a:p>
            <a:pPr lvl="1"/>
            <a:r>
              <a:rPr lang="en-US" dirty="0" smtClean="0"/>
              <a:t>Have </a:t>
            </a:r>
            <a:r>
              <a:rPr lang="en-US" dirty="0"/>
              <a:t>older, less queried data on </a:t>
            </a:r>
            <a:r>
              <a:rPr lang="en-US" dirty="0" smtClean="0"/>
              <a:t>cheaper spinning </a:t>
            </a:r>
            <a:r>
              <a:rPr lang="en-US" dirty="0"/>
              <a:t>media and more active data on </a:t>
            </a:r>
            <a:r>
              <a:rPr lang="en-US" dirty="0" smtClean="0"/>
              <a:t>more expensive SSDs</a:t>
            </a:r>
          </a:p>
          <a:p>
            <a:pPr lvl="1"/>
            <a:r>
              <a:rPr lang="en-US" dirty="0"/>
              <a:t>Separate out </a:t>
            </a:r>
            <a:r>
              <a:rPr lang="en-US" b="1" dirty="0"/>
              <a:t>read-write</a:t>
            </a:r>
            <a:r>
              <a:rPr lang="en-US" dirty="0"/>
              <a:t> from </a:t>
            </a:r>
            <a:r>
              <a:rPr lang="en-US" b="1" dirty="0"/>
              <a:t>read-only</a:t>
            </a:r>
            <a:r>
              <a:rPr lang="en-US" dirty="0"/>
              <a:t> </a:t>
            </a:r>
            <a:r>
              <a:rPr lang="en-US" dirty="0" smtClean="0"/>
              <a:t>data</a:t>
            </a:r>
          </a:p>
          <a:p>
            <a:pPr marL="201168" lvl="1" indent="0">
              <a:buNone/>
            </a:pPr>
            <a:r>
              <a:rPr lang="en-US" sz="2000" b="1" dirty="0" smtClean="0"/>
              <a:t>Fine tune operations (flexibility)</a:t>
            </a:r>
            <a:endParaRPr lang="en-US" sz="2000" b="1" dirty="0"/>
          </a:p>
          <a:p>
            <a:pPr lvl="1"/>
            <a:r>
              <a:rPr lang="en-US" dirty="0"/>
              <a:t>D</a:t>
            </a:r>
            <a:r>
              <a:rPr lang="en-US" dirty="0" smtClean="0"/>
              <a:t>efine </a:t>
            </a:r>
            <a:r>
              <a:rPr lang="en-US" dirty="0"/>
              <a:t>different strategies for management, monitoring, backup and restore, </a:t>
            </a:r>
            <a:r>
              <a:rPr lang="en-US" dirty="0" smtClean="0"/>
              <a:t>etc. based on the data (different backup cadence)</a:t>
            </a:r>
            <a:endParaRPr lang="en-US" dirty="0"/>
          </a:p>
        </p:txBody>
      </p:sp>
      <p:pic>
        <p:nvPicPr>
          <p:cNvPr id="3074"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324" y="2071062"/>
            <a:ext cx="5897568" cy="357270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7</a:t>
            </a:fld>
            <a:endParaRPr lang="en-US"/>
          </a:p>
        </p:txBody>
      </p:sp>
    </p:spTree>
    <p:extLst>
      <p:ext uri="{BB962C8B-B14F-4D97-AF65-F5344CB8AC3E}">
        <p14:creationId xmlns:p14="http://schemas.microsoft.com/office/powerpoint/2010/main" val="3729084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400" b="1" dirty="0" smtClean="0"/>
              <a:t>Vertical Partitioning</a:t>
            </a:r>
            <a:endParaRPr lang="en-US" sz="2400" b="1" dirty="0"/>
          </a:p>
          <a:p>
            <a:pPr lvl="1"/>
            <a:r>
              <a:rPr lang="en-US" dirty="0" smtClean="0"/>
              <a:t>1 table is split up into multiple </a:t>
            </a:r>
            <a:r>
              <a:rPr lang="en-US" b="1" i="1" dirty="0" smtClean="0"/>
              <a:t>physical </a:t>
            </a:r>
            <a:r>
              <a:rPr lang="en-US" dirty="0" smtClean="0"/>
              <a:t>tables by separating </a:t>
            </a:r>
            <a:r>
              <a:rPr lang="en-US" b="1" i="1" dirty="0" smtClean="0"/>
              <a:t>fields/columns</a:t>
            </a:r>
            <a:r>
              <a:rPr lang="en-US" dirty="0" smtClean="0"/>
              <a:t> of the data</a:t>
            </a:r>
          </a:p>
          <a:p>
            <a:pPr lvl="1"/>
            <a:r>
              <a:rPr lang="en-US" b="1" dirty="0" smtClean="0"/>
              <a:t>Tables can then be queried separately</a:t>
            </a:r>
            <a:r>
              <a:rPr lang="en-US" dirty="0" smtClean="0"/>
              <a:t>, depending on the need, </a:t>
            </a:r>
            <a:r>
              <a:rPr lang="en-US" b="1" dirty="0" smtClean="0"/>
              <a:t>or via a view/query that joins them together </a:t>
            </a:r>
          </a:p>
          <a:p>
            <a:pPr lvl="1"/>
            <a:r>
              <a:rPr lang="en-US" dirty="0" smtClean="0"/>
              <a:t>The </a:t>
            </a:r>
            <a:r>
              <a:rPr lang="en-US" b="1" dirty="0" smtClean="0"/>
              <a:t>optimizer can then drop some of the data </a:t>
            </a:r>
            <a:r>
              <a:rPr lang="en-US" dirty="0" smtClean="0"/>
              <a:t>(hopefully the heavier data) from the scope of the query</a:t>
            </a:r>
          </a:p>
          <a:p>
            <a:pPr lvl="1"/>
            <a:r>
              <a:rPr lang="en-US" dirty="0" smtClean="0"/>
              <a:t>This process can also be used </a:t>
            </a:r>
            <a:r>
              <a:rPr lang="en-US" b="1" dirty="0" smtClean="0"/>
              <a:t>to separate out bits of data into separate hardware environments</a:t>
            </a:r>
            <a:r>
              <a:rPr lang="en-US" dirty="0" smtClean="0"/>
              <a:t> (as the </a:t>
            </a:r>
            <a:r>
              <a:rPr lang="en-US" b="1" i="1" dirty="0" smtClean="0"/>
              <a:t>tables do not have to exist on the same </a:t>
            </a:r>
            <a:r>
              <a:rPr lang="en-US" b="1" i="1" dirty="0" err="1" smtClean="0"/>
              <a:t>filegroup</a:t>
            </a:r>
            <a:r>
              <a:rPr lang="en-US" b="1" i="1" dirty="0" smtClean="0"/>
              <a:t> or database</a:t>
            </a:r>
            <a:r>
              <a:rPr lang="en-US" dirty="0" smtClean="0"/>
              <a:t>)</a:t>
            </a:r>
            <a:endParaRPr lang="en-US" dirty="0"/>
          </a:p>
        </p:txBody>
      </p:sp>
      <p:pic>
        <p:nvPicPr>
          <p:cNvPr id="4098" name="Picture 2" descr="Image result for vertical table part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529" y="1938193"/>
            <a:ext cx="4717761" cy="34031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8</a:t>
            </a:fld>
            <a:endParaRPr lang="en-US"/>
          </a:p>
        </p:txBody>
      </p:sp>
    </p:spTree>
    <p:extLst>
      <p:ext uri="{BB962C8B-B14F-4D97-AF65-F5344CB8AC3E}">
        <p14:creationId xmlns:p14="http://schemas.microsoft.com/office/powerpoint/2010/main" val="69209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a:t>
            </a:r>
            <a:r>
              <a:rPr lang="en-US" dirty="0"/>
              <a:t>/ Homework</a:t>
            </a:r>
          </a:p>
        </p:txBody>
      </p:sp>
      <p:sp>
        <p:nvSpPr>
          <p:cNvPr id="3" name="Text Placeholder 2"/>
          <p:cNvSpPr>
            <a:spLocks noGrp="1"/>
          </p:cNvSpPr>
          <p:nvPr>
            <p:ph type="body" idx="1"/>
          </p:nvPr>
        </p:nvSpPr>
        <p:spPr/>
        <p:txBody>
          <a:bodyPr/>
          <a:lstStyle/>
          <a:p>
            <a:r>
              <a:rPr lang="en-US" dirty="0" smtClean="0"/>
              <a:t>Demo #1</a:t>
            </a:r>
          </a:p>
          <a:p>
            <a:r>
              <a:rPr lang="en-US" dirty="0" smtClean="0"/>
              <a:t>Vertical Table partitioning</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9</a:t>
            </a:fld>
            <a:endParaRPr lang="en-US"/>
          </a:p>
        </p:txBody>
      </p:sp>
    </p:spTree>
    <p:extLst>
      <p:ext uri="{BB962C8B-B14F-4D97-AF65-F5344CB8AC3E}">
        <p14:creationId xmlns:p14="http://schemas.microsoft.com/office/powerpoint/2010/main" val="6060778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UNIQUEIDENTIFIER" val="45417ec1-536a-4577-b022-70189e732a35"/>
  <p:tag name="_AMO_REPORTCONTROLSVISIBLE" val="Empty"/>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Retrospect</Template>
  <TotalTime>14136</TotalTime>
  <Words>1446</Words>
  <Application>Microsoft Office PowerPoint</Application>
  <PresentationFormat>Widescreen</PresentationFormat>
  <Paragraphs>201</Paragraphs>
  <Slides>19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Data Partitioning</vt:lpstr>
      <vt:lpstr>Agenda</vt:lpstr>
      <vt:lpstr>What is Data Partitioning?</vt:lpstr>
      <vt:lpstr>Benefits and Use Cases</vt:lpstr>
      <vt:lpstr>Benefits and Use Cases</vt:lpstr>
      <vt:lpstr>Benefits and Use Cases</vt:lpstr>
      <vt:lpstr>Benefits and Use Cases</vt:lpstr>
      <vt:lpstr>Types of data partitioning</vt:lpstr>
      <vt:lpstr>DIY / Homework</vt:lpstr>
      <vt:lpstr>Types of data partitioning</vt:lpstr>
      <vt:lpstr>Horizontal Partitioned View</vt:lpstr>
      <vt:lpstr>Demonstration</vt:lpstr>
      <vt:lpstr>Horizontal Table Partitioning</vt:lpstr>
      <vt:lpstr>Demonstration</vt:lpstr>
      <vt:lpstr>(Horizontal) Partition Elimination</vt:lpstr>
      <vt:lpstr>DIY / Homework</vt:lpstr>
      <vt:lpstr>Lock Escalation (&amp; Horizontal Partitioning)</vt:lpstr>
      <vt:lpstr>Demonstration</vt:lpstr>
      <vt:lpstr>Q&amp;A</vt:lpstr>
    </vt:vector>
  </TitlesOfParts>
  <Company>The Walt Disney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Partitioning</dc:title>
  <dc:creator>Hanley, Tom F. IV</dc:creator>
  <cp:lastModifiedBy>Hanley, Tom F. IV</cp:lastModifiedBy>
  <cp:revision>82</cp:revision>
  <dcterms:created xsi:type="dcterms:W3CDTF">2017-03-29T14:30:14Z</dcterms:created>
  <dcterms:modified xsi:type="dcterms:W3CDTF">2017-09-20T19:54:03Z</dcterms:modified>
</cp:coreProperties>
</file>