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54"/>
  </p:notesMasterIdLst>
  <p:sldIdLst>
    <p:sldId id="256" r:id="rId2"/>
    <p:sldId id="279" r:id="rId3"/>
    <p:sldId id="258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8" r:id="rId12"/>
    <p:sldId id="286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26" r:id="rId26"/>
    <p:sldId id="325" r:id="rId27"/>
    <p:sldId id="300" r:id="rId28"/>
    <p:sldId id="301" r:id="rId29"/>
    <p:sldId id="303" r:id="rId30"/>
    <p:sldId id="302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9" r:id="rId46"/>
    <p:sldId id="318" r:id="rId47"/>
    <p:sldId id="321" r:id="rId48"/>
    <p:sldId id="320" r:id="rId49"/>
    <p:sldId id="324" r:id="rId50"/>
    <p:sldId id="322" r:id="rId51"/>
    <p:sldId id="323" r:id="rId52"/>
    <p:sldId id="277" r:id="rId53"/>
  </p:sldIdLst>
  <p:sldSz cx="10160000" cy="5715000"/>
  <p:notesSz cx="6858000" cy="9144000"/>
  <p:embeddedFontLst>
    <p:embeddedFont>
      <p:font typeface="Lucida Sans" panose="020B0602030504020204" pitchFamily="34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Open Sans" panose="020B0604020202020204" charset="0"/>
      <p:regular r:id="rId63"/>
      <p:bold r:id="rId64"/>
      <p:italic r:id="rId65"/>
      <p:boldItalic r:id="rId66"/>
    </p:embeddedFont>
    <p:embeddedFont>
      <p:font typeface="Open Sans SemiBold" panose="020B0604020202020204" charset="0"/>
      <p:regular r:id="rId67"/>
      <p:bold r:id="rId68"/>
      <p:italic r:id="rId69"/>
      <p:boldItalic r:id="rId70"/>
    </p:embeddedFont>
    <p:embeddedFont>
      <p:font typeface="Cambria Math" panose="02040503050406030204" pitchFamily="18" charset="0"/>
      <p:regular r:id="rId71"/>
    </p:embeddedFont>
    <p:embeddedFont>
      <p:font typeface="Open Sans ExtraBold" panose="020B0604020202020204" charset="0"/>
      <p:bold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3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7227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655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798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173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901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966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26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654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331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63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869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576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21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5994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654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702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0567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779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359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287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28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4785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29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28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30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16093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31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4825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32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05465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33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001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34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926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35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447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36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852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37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7834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38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7939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39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652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4999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40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235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41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9156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42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4412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43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382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44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36622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45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1802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46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31046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47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9179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48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53866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49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34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8110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50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4639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51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885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0" name="Shape 13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Shape 13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75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799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063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Calibri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66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bg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/>
        </p:nvSpPr>
        <p:spPr>
          <a:xfrm>
            <a:off x="8425950" y="228600"/>
            <a:ext cx="15054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Blockchain-</a:t>
            </a:r>
            <a:r>
              <a:rPr lang="en-US" sz="1200" dirty="0">
                <a:solidFill>
                  <a:schemeClr val="accen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X</a:t>
            </a:r>
            <a:endParaRPr sz="1200" dirty="0">
              <a:solidFill>
                <a:schemeClr val="accen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Thomas Ferry</a:t>
            </a:r>
            <a:endParaRPr sz="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1_Title Slid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right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-15832" y="0"/>
            <a:ext cx="10159984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5832" y="0"/>
            <a:ext cx="10159984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remix.ethereum.org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-25" y="4637750"/>
            <a:ext cx="10160100" cy="1077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</a:pPr>
            <a:endParaRPr sz="15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0" y="1671425"/>
            <a:ext cx="101601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Blockchain-</a:t>
            </a:r>
            <a:r>
              <a:rPr lang="en-US" sz="9000" dirty="0">
                <a:solidFill>
                  <a:schemeClr val="accen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X</a:t>
            </a:r>
            <a:endParaRPr sz="9000" b="1" dirty="0">
              <a:solidFill>
                <a:schemeClr val="accent1"/>
              </a:solidFill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214858" y="4756748"/>
            <a:ext cx="55074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"/>
              <a:buFont typeface="Open Sans"/>
              <a:buNone/>
            </a:pPr>
            <a:r>
              <a:rPr lang="en-US" sz="13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Thomas Ferry</a:t>
            </a:r>
            <a:endParaRPr sz="1300" b="1" dirty="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"/>
              <a:buFont typeface="Open Sans"/>
              <a:buNone/>
            </a:pPr>
            <a:r>
              <a:rPr lang="en-US" sz="1200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Developer, Berkeley Blockchain Lab</a:t>
            </a:r>
            <a:endParaRPr sz="1200" dirty="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"/>
              <a:buFont typeface="Open Sans"/>
              <a:buNone/>
            </a:pPr>
            <a:r>
              <a:rPr lang="en-US" sz="1200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SCET, UC Berkeley</a:t>
            </a:r>
            <a:endParaRPr sz="1200" dirty="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"/>
              <a:buFont typeface="Open Sans"/>
              <a:buNone/>
            </a:pPr>
            <a:r>
              <a:rPr lang="en-US" sz="1200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tferry@berkeley.edu</a:t>
            </a:r>
            <a:endParaRPr sz="1200" dirty="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792" y="4833298"/>
            <a:ext cx="1895350" cy="6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x="0" y="3087075"/>
            <a:ext cx="101601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8"/>
              <a:buFont typeface="Open Sans"/>
              <a:buNone/>
            </a:pPr>
            <a:r>
              <a:rPr lang="en-US" sz="2400" i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Introduction to Smart Contract Development</a:t>
            </a:r>
            <a:endParaRPr sz="2400" i="1" dirty="0"/>
          </a:p>
        </p:txBody>
      </p:sp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325" y="4756748"/>
            <a:ext cx="1895350" cy="894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B97387-FD6F-4256-9009-5CCDE7F87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48037"/>
              </p:ext>
            </p:extLst>
          </p:nvPr>
        </p:nvGraphicFramePr>
        <p:xfrm>
          <a:off x="1109785" y="1355650"/>
          <a:ext cx="8792516" cy="324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374">
                  <a:extLst>
                    <a:ext uri="{9D8B030D-6E8A-4147-A177-3AD203B41FA5}">
                      <a16:colId xmlns:a16="http://schemas.microsoft.com/office/drawing/2014/main" val="1312697639"/>
                    </a:ext>
                  </a:extLst>
                </a:gridCol>
                <a:gridCol w="3631986">
                  <a:extLst>
                    <a:ext uri="{9D8B030D-6E8A-4147-A177-3AD203B41FA5}">
                      <a16:colId xmlns:a16="http://schemas.microsoft.com/office/drawing/2014/main" val="2802966746"/>
                    </a:ext>
                  </a:extLst>
                </a:gridCol>
                <a:gridCol w="3341156">
                  <a:extLst>
                    <a:ext uri="{9D8B030D-6E8A-4147-A177-3AD203B41FA5}">
                      <a16:colId xmlns:a16="http://schemas.microsoft.com/office/drawing/2014/main" val="273820477"/>
                    </a:ext>
                  </a:extLst>
                </a:gridCol>
              </a:tblGrid>
              <a:tr h="600033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marL="103147" marR="103147" marT="51574" marB="5157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Ethereum</a:t>
                      </a:r>
                      <a:endParaRPr lang="fr-FR" sz="1600" dirty="0"/>
                    </a:p>
                  </a:txBody>
                  <a:tcPr marL="103147" marR="103147" marT="51574" marB="515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Bitcoin</a:t>
                      </a:r>
                    </a:p>
                  </a:txBody>
                  <a:tcPr marL="103147" marR="103147" marT="51574" marB="51574"/>
                </a:tc>
                <a:extLst>
                  <a:ext uri="{0D108BD9-81ED-4DB2-BD59-A6C34878D82A}">
                    <a16:rowId xmlns:a16="http://schemas.microsoft.com/office/drawing/2014/main" val="2056858360"/>
                  </a:ext>
                </a:extLst>
              </a:tr>
              <a:tr h="6000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Data Access</a:t>
                      </a:r>
                      <a:endParaRPr lang="fr-FR" sz="1600" b="1" dirty="0"/>
                    </a:p>
                  </a:txBody>
                  <a:tcPr marL="103147" marR="103147" marT="51574" marB="51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Public</a:t>
                      </a:r>
                      <a:endParaRPr lang="fr-FR" sz="1600" dirty="0"/>
                    </a:p>
                  </a:txBody>
                  <a:tcPr marL="103147" marR="103147" marT="51574" marB="51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Public</a:t>
                      </a:r>
                    </a:p>
                  </a:txBody>
                  <a:tcPr marL="103147" marR="103147" marT="51574" marB="51574" anchor="ctr"/>
                </a:tc>
                <a:extLst>
                  <a:ext uri="{0D108BD9-81ED-4DB2-BD59-A6C34878D82A}">
                    <a16:rowId xmlns:a16="http://schemas.microsoft.com/office/drawing/2014/main" val="3585160160"/>
                  </a:ext>
                </a:extLst>
              </a:tr>
              <a:tr h="6000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Type</a:t>
                      </a:r>
                      <a:endParaRPr lang="fr-FR" sz="1600" b="1" dirty="0"/>
                    </a:p>
                  </a:txBody>
                  <a:tcPr marL="103147" marR="103147" marT="51574" marB="51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Permissionless</a:t>
                      </a:r>
                      <a:endParaRPr lang="fr-FR" sz="1600" dirty="0"/>
                    </a:p>
                  </a:txBody>
                  <a:tcPr marL="103147" marR="103147" marT="51574" marB="51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Permissionless</a:t>
                      </a:r>
                      <a:endParaRPr lang="en-US" sz="1600" dirty="0"/>
                    </a:p>
                  </a:txBody>
                  <a:tcPr marL="103147" marR="103147" marT="51574" marB="51574" anchor="ctr"/>
                </a:tc>
                <a:extLst>
                  <a:ext uri="{0D108BD9-81ED-4DB2-BD59-A6C34878D82A}">
                    <a16:rowId xmlns:a16="http://schemas.microsoft.com/office/drawing/2014/main" val="2861407173"/>
                  </a:ext>
                </a:extLst>
              </a:tr>
              <a:tr h="6000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Consensus</a:t>
                      </a:r>
                      <a:endParaRPr lang="fr-FR" sz="1600" b="1" dirty="0"/>
                    </a:p>
                  </a:txBody>
                  <a:tcPr marL="103147" marR="103147" marT="51574" marB="51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Proof of Work (For now)</a:t>
                      </a:r>
                      <a:endParaRPr lang="fr-FR" sz="1600" dirty="0"/>
                    </a:p>
                  </a:txBody>
                  <a:tcPr marL="103147" marR="103147" marT="51574" marB="51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Proof of Work</a:t>
                      </a:r>
                    </a:p>
                  </a:txBody>
                  <a:tcPr marL="103147" marR="103147" marT="51574" marB="51574" anchor="ctr"/>
                </a:tc>
                <a:extLst>
                  <a:ext uri="{0D108BD9-81ED-4DB2-BD59-A6C34878D82A}">
                    <a16:rowId xmlns:a16="http://schemas.microsoft.com/office/drawing/2014/main" val="2014614693"/>
                  </a:ext>
                </a:extLst>
              </a:tr>
              <a:tr h="8474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Mining Reward</a:t>
                      </a:r>
                      <a:endParaRPr lang="fr-FR" sz="1600" b="1" dirty="0"/>
                    </a:p>
                  </a:txBody>
                  <a:tcPr marL="103147" marR="103147" marT="51574" marB="51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Ether + Small Reward for Uncle Blocks + Gas</a:t>
                      </a:r>
                      <a:endParaRPr lang="fr-FR" sz="1600" dirty="0"/>
                    </a:p>
                  </a:txBody>
                  <a:tcPr marL="103147" marR="103147" marT="51574" marB="51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12.5 Bitcoin per block</a:t>
                      </a:r>
                    </a:p>
                  </a:txBody>
                  <a:tcPr marL="103147" marR="103147" marT="51574" marB="51574" anchor="ctr"/>
                </a:tc>
                <a:extLst>
                  <a:ext uri="{0D108BD9-81ED-4DB2-BD59-A6C34878D82A}">
                    <a16:rowId xmlns:a16="http://schemas.microsoft.com/office/drawing/2014/main" val="293764589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C1A51BD-FB1B-4BF7-896C-3B9A1751D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15" y="1174930"/>
            <a:ext cx="1899139" cy="7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8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31315-5AFE-4FF3-B16C-7B358E289157}"/>
              </a:ext>
            </a:extLst>
          </p:cNvPr>
          <p:cNvSpPr/>
          <p:nvPr/>
        </p:nvSpPr>
        <p:spPr>
          <a:xfrm>
            <a:off x="3298092" y="929711"/>
            <a:ext cx="1916724" cy="851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Main Chain</a:t>
            </a:r>
            <a:endParaRPr lang="fr-FR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3D9DD-4B34-4EA7-A81B-C8C35287CA23}"/>
              </a:ext>
            </a:extLst>
          </p:cNvPr>
          <p:cNvSpPr/>
          <p:nvPr/>
        </p:nvSpPr>
        <p:spPr>
          <a:xfrm>
            <a:off x="3298092" y="2367480"/>
            <a:ext cx="1916724" cy="851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Main Chain</a:t>
            </a:r>
            <a:endParaRPr lang="fr-FR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6B4CCC-476A-42D0-BA9A-27501437DF07}"/>
              </a:ext>
            </a:extLst>
          </p:cNvPr>
          <p:cNvSpPr/>
          <p:nvPr/>
        </p:nvSpPr>
        <p:spPr>
          <a:xfrm>
            <a:off x="3298092" y="3805249"/>
            <a:ext cx="1916724" cy="851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Main Chain</a:t>
            </a:r>
            <a:endParaRPr lang="fr-FR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A997A-B7FE-4000-AA52-872FB7D31CE2}"/>
              </a:ext>
            </a:extLst>
          </p:cNvPr>
          <p:cNvSpPr/>
          <p:nvPr/>
        </p:nvSpPr>
        <p:spPr>
          <a:xfrm>
            <a:off x="6115538" y="2367480"/>
            <a:ext cx="1916724" cy="851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Uncle Block</a:t>
            </a:r>
            <a:endParaRPr lang="fr-FR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5E0666-139C-42F9-A91F-EB90447DB576}"/>
              </a:ext>
            </a:extLst>
          </p:cNvPr>
          <p:cNvCxnSpPr>
            <a:endCxn id="2" idx="0"/>
          </p:cNvCxnSpPr>
          <p:nvPr/>
        </p:nvCxnSpPr>
        <p:spPr>
          <a:xfrm>
            <a:off x="4256454" y="0"/>
            <a:ext cx="0" cy="9297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2E2145-89ED-44B9-A4D6-D18B30860664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4256454" y="1781588"/>
            <a:ext cx="0" cy="5858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3F50B3-0445-41CE-98E1-CA250019039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56454" y="3219357"/>
            <a:ext cx="0" cy="5858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E974E6-D61B-41AF-B336-D67B922778C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256454" y="4657126"/>
            <a:ext cx="0" cy="11653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EC7978-D8E4-443B-9223-82AACC36576F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5372231" y="2103580"/>
            <a:ext cx="585892" cy="2817446"/>
          </a:xfrm>
          <a:prstGeom prst="bentConnector3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40">
                <a:extLst>
                  <a:ext uri="{FF2B5EF4-FFF2-40B4-BE49-F238E27FC236}">
                    <a16:creationId xmlns:a16="http://schemas.microsoft.com/office/drawing/2014/main" id="{EDBF5210-B586-4931-BFCC-227DCCCE98A3}"/>
                  </a:ext>
                </a:extLst>
              </p:cNvPr>
              <p:cNvSpPr txBox="1"/>
              <p:nvPr/>
            </p:nvSpPr>
            <p:spPr>
              <a:xfrm>
                <a:off x="951103" y="821669"/>
                <a:ext cx="9215350" cy="4306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28"/>
                  <a:buFont typeface="Open Sans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𝑮𝒂𝒔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 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𝑷𝒂𝒚𝒎𝒆𝒏𝒕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 </m:t>
                      </m:r>
                      <m:d>
                        <m:dPr>
                          <m:ctrlPr>
                            <a:rPr kumimoji="0" lang="en-US" sz="3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 panose="020B0604020202020204" charset="0"/>
                              <a:cs typeface="Open Sans" panose="020B0604020202020204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sz="3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 panose="020B0604020202020204" charset="0"/>
                              <a:cs typeface="Open Sans" panose="020B0604020202020204" charset="0"/>
                              <a:sym typeface="Arial"/>
                            </a:rPr>
                            <m:t>𝑬𝑻𝑯</m:t>
                          </m:r>
                        </m:e>
                      </m:d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=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𝑮𝒂𝒔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 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𝑨𝒎𝒐𝒖𝒏𝒕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 </m:t>
                      </m:r>
                      <m:d>
                        <m:dPr>
                          <m:ctrlPr>
                            <a:rPr kumimoji="0" lang="en-US" sz="3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 panose="020B0604020202020204" charset="0"/>
                              <a:cs typeface="Open Sans" panose="020B0604020202020204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sz="3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Open Sans" panose="020B0604020202020204" charset="0"/>
                              <a:cs typeface="Open Sans" panose="020B0604020202020204" charset="0"/>
                              <a:sym typeface="Arial"/>
                            </a:rPr>
                            <m:t>𝑮𝒂𝒔</m:t>
                          </m:r>
                        </m:e>
                      </m:d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∗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𝑮𝒂𝒔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 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𝑷𝒓𝒊𝒄𝒆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 (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𝑮𝒂𝒔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 / 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𝑬𝑻𝑯</m:t>
                      </m:r>
                      <m:r>
                        <a:rPr kumimoji="0" lang="en-US" sz="3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Open Sans" panose="020B0604020202020204" charset="0"/>
                          <a:cs typeface="Open Sans" panose="020B0604020202020204" charset="0"/>
                          <a:sym typeface="Arial"/>
                        </a:rPr>
                        <m:t>)</m:t>
                      </m:r>
                    </m:oMath>
                  </m:oMathPara>
                </a14:m>
                <a:endParaRPr kumimoji="0" lang="en-US" sz="3000" b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Arial"/>
                </a:endParaRPr>
              </a:p>
            </p:txBody>
          </p:sp>
        </mc:Choice>
        <mc:Fallback xmlns="">
          <p:sp>
            <p:nvSpPr>
              <p:cNvPr id="9" name="Shape 40">
                <a:extLst>
                  <a:ext uri="{FF2B5EF4-FFF2-40B4-BE49-F238E27FC236}">
                    <a16:creationId xmlns:a16="http://schemas.microsoft.com/office/drawing/2014/main" id="{EDBF5210-B586-4931-BFCC-227DCCCE9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03" y="821669"/>
                <a:ext cx="9215350" cy="4306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79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F9FC5E-2B3A-4801-91A8-41CBDAD505DF}"/>
              </a:ext>
            </a:extLst>
          </p:cNvPr>
          <p:cNvSpPr/>
          <p:nvPr/>
        </p:nvSpPr>
        <p:spPr>
          <a:xfrm>
            <a:off x="4587631" y="231573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Miner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CEFCD-CBFB-40B9-ACB0-9F2287C2F2EB}"/>
              </a:ext>
            </a:extLst>
          </p:cNvPr>
          <p:cNvSpPr/>
          <p:nvPr/>
        </p:nvSpPr>
        <p:spPr>
          <a:xfrm>
            <a:off x="2829170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1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016E07-2DF2-4367-B57E-E0B4BC2A8717}"/>
              </a:ext>
            </a:extLst>
          </p:cNvPr>
          <p:cNvSpPr/>
          <p:nvPr/>
        </p:nvSpPr>
        <p:spPr>
          <a:xfrm>
            <a:off x="6416431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2</a:t>
            </a: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92191-A7A2-4BA9-B4BC-C1A45C062720}"/>
              </a:ext>
            </a:extLst>
          </p:cNvPr>
          <p:cNvSpPr/>
          <p:nvPr/>
        </p:nvSpPr>
        <p:spPr>
          <a:xfrm>
            <a:off x="4667737" y="4665785"/>
            <a:ext cx="1668587" cy="817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Basketball Betting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Shape 1333">
            <a:extLst>
              <a:ext uri="{FF2B5EF4-FFF2-40B4-BE49-F238E27FC236}">
                <a16:creationId xmlns:a16="http://schemas.microsoft.com/office/drawing/2014/main" id="{B9F65CA9-FA67-4F2C-8B40-13FBA3F84864}"/>
              </a:ext>
            </a:extLst>
          </p:cNvPr>
          <p:cNvSpPr txBox="1">
            <a:spLocks/>
          </p:cNvSpPr>
          <p:nvPr/>
        </p:nvSpPr>
        <p:spPr>
          <a:xfrm>
            <a:off x="944749" y="0"/>
            <a:ext cx="3095805" cy="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State A</a:t>
            </a:r>
            <a:endParaRPr lang="en-US" sz="5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1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F9FC5E-2B3A-4801-91A8-41CBDAD505DF}"/>
              </a:ext>
            </a:extLst>
          </p:cNvPr>
          <p:cNvSpPr/>
          <p:nvPr/>
        </p:nvSpPr>
        <p:spPr>
          <a:xfrm>
            <a:off x="4587631" y="231573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Miner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CEFCD-CBFB-40B9-ACB0-9F2287C2F2EB}"/>
              </a:ext>
            </a:extLst>
          </p:cNvPr>
          <p:cNvSpPr/>
          <p:nvPr/>
        </p:nvSpPr>
        <p:spPr>
          <a:xfrm>
            <a:off x="2829170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1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016E07-2DF2-4367-B57E-E0B4BC2A8717}"/>
              </a:ext>
            </a:extLst>
          </p:cNvPr>
          <p:cNvSpPr/>
          <p:nvPr/>
        </p:nvSpPr>
        <p:spPr>
          <a:xfrm>
            <a:off x="6416431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2</a:t>
            </a: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92191-A7A2-4BA9-B4BC-C1A45C062720}"/>
              </a:ext>
            </a:extLst>
          </p:cNvPr>
          <p:cNvSpPr/>
          <p:nvPr/>
        </p:nvSpPr>
        <p:spPr>
          <a:xfrm>
            <a:off x="4667737" y="4665785"/>
            <a:ext cx="1668587" cy="817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Basketball Betting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38DD62-A144-4F36-BC19-5A8D7C26B0AB}"/>
              </a:ext>
            </a:extLst>
          </p:cNvPr>
          <p:cNvCxnSpPr>
            <a:stCxn id="11" idx="5"/>
            <a:endCxn id="3" idx="0"/>
          </p:cNvCxnSpPr>
          <p:nvPr/>
        </p:nvCxnSpPr>
        <p:spPr>
          <a:xfrm>
            <a:off x="4390148" y="3831086"/>
            <a:ext cx="1111883" cy="8346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171D8-231D-4261-A011-8C5F6DD8510A}"/>
              </a:ext>
            </a:extLst>
          </p:cNvPr>
          <p:cNvSpPr txBox="1"/>
          <p:nvPr/>
        </p:nvSpPr>
        <p:spPr>
          <a:xfrm>
            <a:off x="4841630" y="3858873"/>
            <a:ext cx="132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(5 ETH, “Win”)</a:t>
            </a:r>
            <a:endParaRPr lang="fr-FR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F9FC5E-2B3A-4801-91A8-41CBDAD505DF}"/>
              </a:ext>
            </a:extLst>
          </p:cNvPr>
          <p:cNvSpPr/>
          <p:nvPr/>
        </p:nvSpPr>
        <p:spPr>
          <a:xfrm>
            <a:off x="4587631" y="231573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Miner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5.01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CEFCD-CBFB-40B9-ACB0-9F2287C2F2EB}"/>
              </a:ext>
            </a:extLst>
          </p:cNvPr>
          <p:cNvSpPr/>
          <p:nvPr/>
        </p:nvSpPr>
        <p:spPr>
          <a:xfrm>
            <a:off x="2829170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1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4.99</a:t>
            </a:r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016E07-2DF2-4367-B57E-E0B4BC2A8717}"/>
              </a:ext>
            </a:extLst>
          </p:cNvPr>
          <p:cNvSpPr/>
          <p:nvPr/>
        </p:nvSpPr>
        <p:spPr>
          <a:xfrm>
            <a:off x="6416431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2</a:t>
            </a: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92191-A7A2-4BA9-B4BC-C1A45C062720}"/>
              </a:ext>
            </a:extLst>
          </p:cNvPr>
          <p:cNvSpPr/>
          <p:nvPr/>
        </p:nvSpPr>
        <p:spPr>
          <a:xfrm>
            <a:off x="4667737" y="4665785"/>
            <a:ext cx="1668587" cy="817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Basketball Betting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Shape 1333">
            <a:extLst>
              <a:ext uri="{FF2B5EF4-FFF2-40B4-BE49-F238E27FC236}">
                <a16:creationId xmlns:a16="http://schemas.microsoft.com/office/drawing/2014/main" id="{13DEAED6-0F26-405C-B458-A87F157192BF}"/>
              </a:ext>
            </a:extLst>
          </p:cNvPr>
          <p:cNvSpPr txBox="1">
            <a:spLocks/>
          </p:cNvSpPr>
          <p:nvPr/>
        </p:nvSpPr>
        <p:spPr>
          <a:xfrm>
            <a:off x="944749" y="0"/>
            <a:ext cx="3095805" cy="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State B</a:t>
            </a:r>
            <a:endParaRPr lang="en-US" sz="5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3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F9FC5E-2B3A-4801-91A8-41CBDAD505DF}"/>
              </a:ext>
            </a:extLst>
          </p:cNvPr>
          <p:cNvSpPr/>
          <p:nvPr/>
        </p:nvSpPr>
        <p:spPr>
          <a:xfrm>
            <a:off x="4587631" y="231573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Miner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5.01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CEFCD-CBFB-40B9-ACB0-9F2287C2F2EB}"/>
              </a:ext>
            </a:extLst>
          </p:cNvPr>
          <p:cNvSpPr/>
          <p:nvPr/>
        </p:nvSpPr>
        <p:spPr>
          <a:xfrm>
            <a:off x="2829170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1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4.99</a:t>
            </a:r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016E07-2DF2-4367-B57E-E0B4BC2A8717}"/>
              </a:ext>
            </a:extLst>
          </p:cNvPr>
          <p:cNvSpPr/>
          <p:nvPr/>
        </p:nvSpPr>
        <p:spPr>
          <a:xfrm>
            <a:off x="6416431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2</a:t>
            </a: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92191-A7A2-4BA9-B4BC-C1A45C062720}"/>
              </a:ext>
            </a:extLst>
          </p:cNvPr>
          <p:cNvSpPr/>
          <p:nvPr/>
        </p:nvSpPr>
        <p:spPr>
          <a:xfrm>
            <a:off x="4667737" y="4665785"/>
            <a:ext cx="1668587" cy="817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Basketball Betting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1D581D-D1B9-458C-A1A6-1A872DADC81A}"/>
              </a:ext>
            </a:extLst>
          </p:cNvPr>
          <p:cNvCxnSpPr>
            <a:stCxn id="12" idx="3"/>
            <a:endCxn id="3" idx="0"/>
          </p:cNvCxnSpPr>
          <p:nvPr/>
        </p:nvCxnSpPr>
        <p:spPr>
          <a:xfrm flipH="1">
            <a:off x="5502031" y="3831086"/>
            <a:ext cx="1182222" cy="8346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628CB2-9375-4538-B5A8-E8FFF2FB2CB2}"/>
              </a:ext>
            </a:extLst>
          </p:cNvPr>
          <p:cNvSpPr txBox="1"/>
          <p:nvPr/>
        </p:nvSpPr>
        <p:spPr>
          <a:xfrm>
            <a:off x="4831863" y="3848143"/>
            <a:ext cx="148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(5 ETH, “Lose”)</a:t>
            </a:r>
            <a:endParaRPr lang="fr-FR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4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F9FC5E-2B3A-4801-91A8-41CBDAD505DF}"/>
              </a:ext>
            </a:extLst>
          </p:cNvPr>
          <p:cNvSpPr/>
          <p:nvPr/>
        </p:nvSpPr>
        <p:spPr>
          <a:xfrm>
            <a:off x="4587631" y="231573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Miner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10.02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CEFCD-CBFB-40B9-ACB0-9F2287C2F2EB}"/>
              </a:ext>
            </a:extLst>
          </p:cNvPr>
          <p:cNvSpPr/>
          <p:nvPr/>
        </p:nvSpPr>
        <p:spPr>
          <a:xfrm>
            <a:off x="2829170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1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4.99</a:t>
            </a:r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016E07-2DF2-4367-B57E-E0B4BC2A8717}"/>
              </a:ext>
            </a:extLst>
          </p:cNvPr>
          <p:cNvSpPr/>
          <p:nvPr/>
        </p:nvSpPr>
        <p:spPr>
          <a:xfrm>
            <a:off x="6416431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2</a:t>
            </a: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4.99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92191-A7A2-4BA9-B4BC-C1A45C062720}"/>
              </a:ext>
            </a:extLst>
          </p:cNvPr>
          <p:cNvSpPr/>
          <p:nvPr/>
        </p:nvSpPr>
        <p:spPr>
          <a:xfrm>
            <a:off x="4667737" y="4665785"/>
            <a:ext cx="1668587" cy="817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Basketball Betting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Shape 1333">
            <a:extLst>
              <a:ext uri="{FF2B5EF4-FFF2-40B4-BE49-F238E27FC236}">
                <a16:creationId xmlns:a16="http://schemas.microsoft.com/office/drawing/2014/main" id="{EBC0F632-55CA-4A65-9944-4699039BA7E8}"/>
              </a:ext>
            </a:extLst>
          </p:cNvPr>
          <p:cNvSpPr txBox="1">
            <a:spLocks/>
          </p:cNvSpPr>
          <p:nvPr/>
        </p:nvSpPr>
        <p:spPr>
          <a:xfrm>
            <a:off x="944749" y="0"/>
            <a:ext cx="3095805" cy="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State C</a:t>
            </a:r>
            <a:endParaRPr lang="en-US" sz="5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F9FC5E-2B3A-4801-91A8-41CBDAD505DF}"/>
              </a:ext>
            </a:extLst>
          </p:cNvPr>
          <p:cNvSpPr/>
          <p:nvPr/>
        </p:nvSpPr>
        <p:spPr>
          <a:xfrm>
            <a:off x="4587631" y="231573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Miner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10.02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CEFCD-CBFB-40B9-ACB0-9F2287C2F2EB}"/>
              </a:ext>
            </a:extLst>
          </p:cNvPr>
          <p:cNvSpPr/>
          <p:nvPr/>
        </p:nvSpPr>
        <p:spPr>
          <a:xfrm>
            <a:off x="2829170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1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4.99</a:t>
            </a:r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016E07-2DF2-4367-B57E-E0B4BC2A8717}"/>
              </a:ext>
            </a:extLst>
          </p:cNvPr>
          <p:cNvSpPr/>
          <p:nvPr/>
        </p:nvSpPr>
        <p:spPr>
          <a:xfrm>
            <a:off x="6416431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2</a:t>
            </a: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4.99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92191-A7A2-4BA9-B4BC-C1A45C062720}"/>
              </a:ext>
            </a:extLst>
          </p:cNvPr>
          <p:cNvSpPr/>
          <p:nvPr/>
        </p:nvSpPr>
        <p:spPr>
          <a:xfrm>
            <a:off x="4667737" y="4665785"/>
            <a:ext cx="1668587" cy="817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Basketball Betting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7BA186-C4EC-4149-9501-7ACA4B1F45F1}"/>
              </a:ext>
            </a:extLst>
          </p:cNvPr>
          <p:cNvCxnSpPr>
            <a:stCxn id="11" idx="5"/>
            <a:endCxn id="3" idx="0"/>
          </p:cNvCxnSpPr>
          <p:nvPr/>
        </p:nvCxnSpPr>
        <p:spPr>
          <a:xfrm>
            <a:off x="4390148" y="3831086"/>
            <a:ext cx="1111883" cy="8346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B23FF9-3144-4A5A-9403-606578B8AEC2}"/>
              </a:ext>
            </a:extLst>
          </p:cNvPr>
          <p:cNvSpPr txBox="1"/>
          <p:nvPr/>
        </p:nvSpPr>
        <p:spPr>
          <a:xfrm>
            <a:off x="4831863" y="3848143"/>
            <a:ext cx="148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(Withdraw)</a:t>
            </a:r>
            <a:endParaRPr lang="fr-FR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7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F9FC5E-2B3A-4801-91A8-41CBDAD505DF}"/>
              </a:ext>
            </a:extLst>
          </p:cNvPr>
          <p:cNvSpPr/>
          <p:nvPr/>
        </p:nvSpPr>
        <p:spPr>
          <a:xfrm>
            <a:off x="4587631" y="231573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Miner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10.02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CEFCD-CBFB-40B9-ACB0-9F2287C2F2EB}"/>
              </a:ext>
            </a:extLst>
          </p:cNvPr>
          <p:cNvSpPr/>
          <p:nvPr/>
        </p:nvSpPr>
        <p:spPr>
          <a:xfrm>
            <a:off x="2829170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1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4.99</a:t>
            </a:r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016E07-2DF2-4367-B57E-E0B4BC2A8717}"/>
              </a:ext>
            </a:extLst>
          </p:cNvPr>
          <p:cNvSpPr/>
          <p:nvPr/>
        </p:nvSpPr>
        <p:spPr>
          <a:xfrm>
            <a:off x="6416431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2</a:t>
            </a: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4.99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92191-A7A2-4BA9-B4BC-C1A45C062720}"/>
              </a:ext>
            </a:extLst>
          </p:cNvPr>
          <p:cNvSpPr/>
          <p:nvPr/>
        </p:nvSpPr>
        <p:spPr>
          <a:xfrm>
            <a:off x="4667737" y="4665785"/>
            <a:ext cx="1668587" cy="817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Basketball Betting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10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7BA186-C4EC-4149-9501-7ACA4B1F45F1}"/>
              </a:ext>
            </a:extLst>
          </p:cNvPr>
          <p:cNvCxnSpPr>
            <a:cxnSpLocks/>
            <a:stCxn id="11" idx="5"/>
            <a:endCxn id="3" idx="0"/>
          </p:cNvCxnSpPr>
          <p:nvPr/>
        </p:nvCxnSpPr>
        <p:spPr>
          <a:xfrm>
            <a:off x="4390148" y="3831086"/>
            <a:ext cx="1111883" cy="8346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B23FF9-3144-4A5A-9403-606578B8AEC2}"/>
              </a:ext>
            </a:extLst>
          </p:cNvPr>
          <p:cNvSpPr txBox="1"/>
          <p:nvPr/>
        </p:nvSpPr>
        <p:spPr>
          <a:xfrm>
            <a:off x="4831863" y="3848143"/>
            <a:ext cx="148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(Withdraw)</a:t>
            </a:r>
            <a:endParaRPr lang="fr-FR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EDF4F-8F70-411B-A780-7707A82416B6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flipH="1" flipV="1">
            <a:off x="3743570" y="4098908"/>
            <a:ext cx="924167" cy="97569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CC41C7-95DE-475A-8EE9-30D01CF80EFC}"/>
              </a:ext>
            </a:extLst>
          </p:cNvPr>
          <p:cNvSpPr txBox="1"/>
          <p:nvPr/>
        </p:nvSpPr>
        <p:spPr>
          <a:xfrm>
            <a:off x="2999150" y="4670625"/>
            <a:ext cx="148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(Send 10 ETH)</a:t>
            </a:r>
            <a:endParaRPr lang="fr-FR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9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40">
            <a:extLst>
              <a:ext uri="{FF2B5EF4-FFF2-40B4-BE49-F238E27FC236}">
                <a16:creationId xmlns:a16="http://schemas.microsoft.com/office/drawing/2014/main" id="{3E1B2625-5115-417E-8054-234542573E3E}"/>
              </a:ext>
            </a:extLst>
          </p:cNvPr>
          <p:cNvSpPr txBox="1"/>
          <p:nvPr/>
        </p:nvSpPr>
        <p:spPr>
          <a:xfrm>
            <a:off x="1484922" y="808483"/>
            <a:ext cx="8675077" cy="475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>
              <a:buClr>
                <a:srgbClr val="FFFFFF"/>
              </a:buClr>
              <a:buSzPts val="528"/>
            </a:pPr>
            <a:r>
              <a:rPr lang="en-US" sz="24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Introduction</a:t>
            </a:r>
          </a:p>
          <a:p>
            <a:pPr lvl="2">
              <a:buClr>
                <a:srgbClr val="FFFFFF"/>
              </a:buClr>
              <a:buSzPts val="528"/>
            </a:pPr>
            <a:r>
              <a:rPr lang="en-US" sz="24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a) Ethereum: Brief History and Overview</a:t>
            </a:r>
          </a:p>
          <a:p>
            <a:pPr lvl="2">
              <a:buClr>
                <a:srgbClr val="FFFFFF"/>
              </a:buClr>
              <a:buSzPts val="528"/>
            </a:pPr>
            <a:r>
              <a:rPr lang="en-US" sz="24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b) The Ethereum Philosophy</a:t>
            </a:r>
          </a:p>
          <a:p>
            <a:pPr lvl="2">
              <a:buClr>
                <a:srgbClr val="FFFFFF"/>
              </a:buClr>
              <a:buSzPts val="528"/>
            </a:pPr>
            <a:endParaRPr lang="en-US" sz="24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2">
              <a:buClr>
                <a:srgbClr val="FFFFFF"/>
              </a:buClr>
              <a:buSzPts val="528"/>
            </a:pPr>
            <a:r>
              <a:rPr lang="en-US" sz="24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2. Smart Contracts</a:t>
            </a:r>
            <a:endParaRPr lang="en-US" sz="24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2">
              <a:buClr>
                <a:srgbClr val="FFFFFF"/>
              </a:buClr>
              <a:buSzPts val="528"/>
            </a:pPr>
            <a:r>
              <a:rPr lang="en-US" sz="24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a) Basic Concepts</a:t>
            </a:r>
          </a:p>
          <a:p>
            <a:pPr lvl="2">
              <a:buClr>
                <a:srgbClr val="FFFFFF"/>
              </a:buClr>
              <a:buSzPts val="528"/>
            </a:pPr>
            <a:r>
              <a:rPr lang="en-US" sz="24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b) Why do they matter?</a:t>
            </a:r>
          </a:p>
          <a:p>
            <a:pPr lvl="2">
              <a:buClr>
                <a:srgbClr val="FFFFFF"/>
              </a:buClr>
              <a:buSzPts val="528"/>
            </a:pPr>
            <a:r>
              <a:rPr lang="en-US" sz="24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c) Smart Contract Design</a:t>
            </a:r>
          </a:p>
          <a:p>
            <a:pPr lvl="2">
              <a:buClr>
                <a:srgbClr val="FFFFFF"/>
              </a:buClr>
              <a:buSzPts val="528"/>
            </a:pPr>
            <a:r>
              <a:rPr lang="en-US" sz="24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d) Solidity Syntax &amp; Example Code</a:t>
            </a:r>
          </a:p>
          <a:p>
            <a:pPr lvl="2">
              <a:buClr>
                <a:srgbClr val="FFFFFF"/>
              </a:buClr>
              <a:buSzPts val="528"/>
            </a:pPr>
            <a:endParaRPr lang="en-US" sz="24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2">
              <a:buClr>
                <a:srgbClr val="FFFFFF"/>
              </a:buClr>
              <a:buSzPts val="528"/>
            </a:pPr>
            <a:r>
              <a:rPr lang="en-US" sz="24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 The Environment of Smart Contract Development</a:t>
            </a:r>
            <a:endParaRPr lang="en-US" sz="24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2">
              <a:buClr>
                <a:srgbClr val="FFFFFF"/>
              </a:buClr>
              <a:buSzPts val="528"/>
            </a:pPr>
            <a:r>
              <a:rPr lang="en-US" sz="24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a) Code, Test, Deploy</a:t>
            </a:r>
          </a:p>
          <a:p>
            <a:pPr lvl="2">
              <a:buClr>
                <a:srgbClr val="FFFFFF"/>
              </a:buClr>
              <a:buSzPts val="528"/>
            </a:pPr>
            <a:r>
              <a:rPr lang="en-US" sz="24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b) Security overview</a:t>
            </a:r>
          </a:p>
        </p:txBody>
      </p:sp>
      <p:sp>
        <p:nvSpPr>
          <p:cNvPr id="9" name="Shape 1333">
            <a:extLst>
              <a:ext uri="{FF2B5EF4-FFF2-40B4-BE49-F238E27FC236}">
                <a16:creationId xmlns:a16="http://schemas.microsoft.com/office/drawing/2014/main" id="{868C7468-D9A8-44E7-B804-989D13C97873}"/>
              </a:ext>
            </a:extLst>
          </p:cNvPr>
          <p:cNvSpPr txBox="1">
            <a:spLocks/>
          </p:cNvSpPr>
          <p:nvPr/>
        </p:nvSpPr>
        <p:spPr>
          <a:xfrm>
            <a:off x="944749" y="0"/>
            <a:ext cx="7936203" cy="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Outline</a:t>
            </a:r>
            <a:endParaRPr lang="en-US" sz="5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3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F9FC5E-2B3A-4801-91A8-41CBDAD505DF}"/>
              </a:ext>
            </a:extLst>
          </p:cNvPr>
          <p:cNvSpPr/>
          <p:nvPr/>
        </p:nvSpPr>
        <p:spPr>
          <a:xfrm>
            <a:off x="4587631" y="231573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Miner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15.03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CEFCD-CBFB-40B9-ACB0-9F2287C2F2EB}"/>
              </a:ext>
            </a:extLst>
          </p:cNvPr>
          <p:cNvSpPr/>
          <p:nvPr/>
        </p:nvSpPr>
        <p:spPr>
          <a:xfrm>
            <a:off x="2829170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1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14.98</a:t>
            </a:r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016E07-2DF2-4367-B57E-E0B4BC2A8717}"/>
              </a:ext>
            </a:extLst>
          </p:cNvPr>
          <p:cNvSpPr/>
          <p:nvPr/>
        </p:nvSpPr>
        <p:spPr>
          <a:xfrm>
            <a:off x="6416431" y="227010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 2</a:t>
            </a: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4.99 ETH</a:t>
            </a:r>
            <a:endParaRPr lang="fr-FR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92191-A7A2-4BA9-B4BC-C1A45C062720}"/>
              </a:ext>
            </a:extLst>
          </p:cNvPr>
          <p:cNvSpPr/>
          <p:nvPr/>
        </p:nvSpPr>
        <p:spPr>
          <a:xfrm>
            <a:off x="4667737" y="4665785"/>
            <a:ext cx="1668587" cy="817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Basketball Betting</a:t>
            </a:r>
            <a:endParaRPr lang="fr-FR" sz="1100" b="1" u="sng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fr-FR" sz="110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 ETH</a:t>
            </a:r>
            <a:endParaRPr lang="en-US" sz="110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Shape 1333">
            <a:extLst>
              <a:ext uri="{FF2B5EF4-FFF2-40B4-BE49-F238E27FC236}">
                <a16:creationId xmlns:a16="http://schemas.microsoft.com/office/drawing/2014/main" id="{B1B35B0A-A0F4-47B0-B893-60817AAC5515}"/>
              </a:ext>
            </a:extLst>
          </p:cNvPr>
          <p:cNvSpPr txBox="1">
            <a:spLocks/>
          </p:cNvSpPr>
          <p:nvPr/>
        </p:nvSpPr>
        <p:spPr>
          <a:xfrm>
            <a:off x="944749" y="0"/>
            <a:ext cx="3095805" cy="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State D</a:t>
            </a:r>
            <a:endParaRPr lang="en-US" sz="5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049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333">
            <a:extLst>
              <a:ext uri="{FF2B5EF4-FFF2-40B4-BE49-F238E27FC236}">
                <a16:creationId xmlns:a16="http://schemas.microsoft.com/office/drawing/2014/main" id="{B1B35B0A-A0F4-47B0-B893-60817AAC5515}"/>
              </a:ext>
            </a:extLst>
          </p:cNvPr>
          <p:cNvSpPr txBox="1">
            <a:spLocks/>
          </p:cNvSpPr>
          <p:nvPr/>
        </p:nvSpPr>
        <p:spPr>
          <a:xfrm>
            <a:off x="944749" y="0"/>
            <a:ext cx="3439682" cy="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Exercise !</a:t>
            </a:r>
            <a:endParaRPr lang="en-US" sz="5000" b="1" dirty="0">
              <a:solidFill>
                <a:schemeClr val="lt1"/>
              </a:solidFill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Calculate the dollar price to run the following function.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endParaRPr lang="en-US" sz="3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Open a browser and go to: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endParaRPr lang="en-US" sz="3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3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https://tinyurl.com/countinggas</a:t>
            </a:r>
          </a:p>
        </p:txBody>
      </p:sp>
    </p:spTree>
    <p:extLst>
      <p:ext uri="{BB962C8B-B14F-4D97-AF65-F5344CB8AC3E}">
        <p14:creationId xmlns:p14="http://schemas.microsoft.com/office/powerpoint/2010/main" val="3370599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333">
            <a:extLst>
              <a:ext uri="{FF2B5EF4-FFF2-40B4-BE49-F238E27FC236}">
                <a16:creationId xmlns:a16="http://schemas.microsoft.com/office/drawing/2014/main" id="{B1B35B0A-A0F4-47B0-B893-60817AAC5515}"/>
              </a:ext>
            </a:extLst>
          </p:cNvPr>
          <p:cNvSpPr txBox="1">
            <a:spLocks/>
          </p:cNvSpPr>
          <p:nvPr/>
        </p:nvSpPr>
        <p:spPr>
          <a:xfrm>
            <a:off x="944749" y="0"/>
            <a:ext cx="3439682" cy="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Exercise !</a:t>
            </a:r>
            <a:endParaRPr lang="en-US" sz="5000" b="1"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4A10C-5898-4995-8D57-97D442A5D55A}"/>
              </a:ext>
            </a:extLst>
          </p:cNvPr>
          <p:cNvSpPr/>
          <p:nvPr/>
        </p:nvSpPr>
        <p:spPr>
          <a:xfrm>
            <a:off x="6445615" y="530793"/>
            <a:ext cx="3714385" cy="554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2800" u="sng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Assume: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</a:pPr>
            <a:endParaRPr lang="en-US" sz="2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</a:pPr>
            <a:r>
              <a:rPr lang="en-US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node1 and node2 are lists with format [</a:t>
            </a:r>
            <a:r>
              <a:rPr lang="en-US" sz="18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str,str,int</a:t>
            </a:r>
            <a:r>
              <a:rPr lang="en-US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</a:pPr>
            <a:endParaRPr lang="en-US" sz="1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</a:pPr>
            <a:r>
              <a:rPr lang="en-US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size(node1[0]) = 4 words size(node2[0]) = 4 words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</a:pPr>
            <a:endParaRPr lang="en-US" sz="1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</a:pPr>
            <a:r>
              <a:rPr lang="en-US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node1[1] = “Lose”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</a:pPr>
            <a:r>
              <a:rPr lang="en-US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node2[1] = “Win”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</a:pPr>
            <a:endParaRPr lang="en-US" sz="1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</a:pPr>
            <a:r>
              <a:rPr lang="en-US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node1[2] = 5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</a:pPr>
            <a:r>
              <a:rPr lang="en-US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node2[2] = 4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</a:pPr>
            <a:endParaRPr lang="en-US" sz="1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18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warriorsResult</a:t>
            </a:r>
            <a:r>
              <a:rPr lang="en-US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= ‘Lose’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endParaRPr lang="en-US" sz="1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Gas price = 2E-08 ETH/gas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endParaRPr lang="en-US" sz="1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Assume $700/ETH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endParaRPr lang="en-US" sz="2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endParaRPr lang="en-US" sz="2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EB0E85-7C4B-449C-A0F5-A9CBF409E4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5890" y="869933"/>
            <a:ext cx="54197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0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333">
            <a:extLst>
              <a:ext uri="{FF2B5EF4-FFF2-40B4-BE49-F238E27FC236}">
                <a16:creationId xmlns:a16="http://schemas.microsoft.com/office/drawing/2014/main" id="{B1B35B0A-A0F4-47B0-B893-60817AAC5515}"/>
              </a:ext>
            </a:extLst>
          </p:cNvPr>
          <p:cNvSpPr txBox="1">
            <a:spLocks/>
          </p:cNvSpPr>
          <p:nvPr/>
        </p:nvSpPr>
        <p:spPr>
          <a:xfrm>
            <a:off x="944749" y="0"/>
            <a:ext cx="3439682" cy="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Exercise !</a:t>
            </a:r>
            <a:endParaRPr lang="en-US" sz="5000" b="1" dirty="0">
              <a:solidFill>
                <a:schemeClr val="lt1"/>
              </a:solidFill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4*(EQ+AND+EQ) + 4*MSTORE + MSTORE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endParaRPr lang="en-US" sz="3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36 + 12 + 3 = 51 gas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endParaRPr lang="en-US" sz="3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51 gas * 0.00000002 ETH/gas = 1.02E-06 ETH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endParaRPr lang="en-US" sz="3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1.02E-06 * 700 = </a:t>
            </a:r>
            <a:r>
              <a:rPr lang="en-US" sz="32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$ 0.000714</a:t>
            </a:r>
          </a:p>
        </p:txBody>
      </p:sp>
    </p:spTree>
    <p:extLst>
      <p:ext uri="{BB962C8B-B14F-4D97-AF65-F5344CB8AC3E}">
        <p14:creationId xmlns:p14="http://schemas.microsoft.com/office/powerpoint/2010/main" val="37939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40">
            <a:extLst>
              <a:ext uri="{FF2B5EF4-FFF2-40B4-BE49-F238E27FC236}">
                <a16:creationId xmlns:a16="http://schemas.microsoft.com/office/drawing/2014/main" id="{15208A74-DD07-49DF-A786-AAB2C27201A9}"/>
              </a:ext>
            </a:extLst>
          </p:cNvPr>
          <p:cNvSpPr txBox="1"/>
          <p:nvPr/>
        </p:nvSpPr>
        <p:spPr>
          <a:xfrm>
            <a:off x="951103" y="821669"/>
            <a:ext cx="9215350" cy="430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50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Ethereum’s Philosophy</a:t>
            </a:r>
          </a:p>
        </p:txBody>
      </p:sp>
    </p:spTree>
    <p:extLst>
      <p:ext uri="{BB962C8B-B14F-4D97-AF65-F5344CB8AC3E}">
        <p14:creationId xmlns:p14="http://schemas.microsoft.com/office/powerpoint/2010/main" val="218851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40">
            <a:extLst>
              <a:ext uri="{FF2B5EF4-FFF2-40B4-BE49-F238E27FC236}">
                <a16:creationId xmlns:a16="http://schemas.microsoft.com/office/drawing/2014/main" id="{3E1B2625-5115-417E-8054-234542573E3E}"/>
              </a:ext>
            </a:extLst>
          </p:cNvPr>
          <p:cNvSpPr txBox="1"/>
          <p:nvPr/>
        </p:nvSpPr>
        <p:spPr>
          <a:xfrm>
            <a:off x="951103" y="821669"/>
            <a:ext cx="9215350" cy="489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	1. 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Simplicity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	2. Universality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3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	3. 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Modularity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kumimoji="0" lang="en-US" sz="30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	4. Agility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	5. No Discrimination, No Censorship</a:t>
            </a:r>
            <a:endParaRPr kumimoji="0" lang="en-US" sz="30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38946-A6B3-47EF-B57D-E7C073651DEB}"/>
              </a:ext>
            </a:extLst>
          </p:cNvPr>
          <p:cNvSpPr/>
          <p:nvPr/>
        </p:nvSpPr>
        <p:spPr>
          <a:xfrm>
            <a:off x="944750" y="9473"/>
            <a:ext cx="5614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528"/>
              <a:defRPr/>
            </a:pPr>
            <a:r>
              <a:rPr lang="en-US" sz="36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Ethereum’s Core Values</a:t>
            </a:r>
          </a:p>
        </p:txBody>
      </p:sp>
    </p:spTree>
    <p:extLst>
      <p:ext uri="{BB962C8B-B14F-4D97-AF65-F5344CB8AC3E}">
        <p14:creationId xmlns:p14="http://schemas.microsoft.com/office/powerpoint/2010/main" val="61094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195711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40">
            <a:extLst>
              <a:ext uri="{FF2B5EF4-FFF2-40B4-BE49-F238E27FC236}">
                <a16:creationId xmlns:a16="http://schemas.microsoft.com/office/drawing/2014/main" id="{3E1B2625-5115-417E-8054-234542573E3E}"/>
              </a:ext>
            </a:extLst>
          </p:cNvPr>
          <p:cNvSpPr txBox="1"/>
          <p:nvPr/>
        </p:nvSpPr>
        <p:spPr>
          <a:xfrm>
            <a:off x="944650" y="1184481"/>
            <a:ext cx="9215350" cy="334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	1. 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Automatic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	2. Store Ether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3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	3. 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Transparent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kumimoji="0" lang="en-US" sz="30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	4. Uncorruptible</a:t>
            </a:r>
            <a:endParaRPr kumimoji="0" lang="en-US" sz="30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E69B3-62D1-4BA9-BF0E-444FA8E344E1}"/>
              </a:ext>
            </a:extLst>
          </p:cNvPr>
          <p:cNvSpPr/>
          <p:nvPr/>
        </p:nvSpPr>
        <p:spPr>
          <a:xfrm>
            <a:off x="944750" y="9473"/>
            <a:ext cx="655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528"/>
              <a:defRPr/>
            </a:pPr>
            <a:r>
              <a:rPr lang="en-US" sz="36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Benefits of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721620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40">
            <a:extLst>
              <a:ext uri="{FF2B5EF4-FFF2-40B4-BE49-F238E27FC236}">
                <a16:creationId xmlns:a16="http://schemas.microsoft.com/office/drawing/2014/main" id="{3E1B2625-5115-417E-8054-234542573E3E}"/>
              </a:ext>
            </a:extLst>
          </p:cNvPr>
          <p:cNvSpPr txBox="1"/>
          <p:nvPr/>
        </p:nvSpPr>
        <p:spPr>
          <a:xfrm>
            <a:off x="953073" y="1716004"/>
            <a:ext cx="9215350" cy="251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	1. 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Expensive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	2. Transparent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3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	3. 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Rigid</a:t>
            </a:r>
            <a:endParaRPr kumimoji="0" lang="en-US" sz="30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F6A48-863C-4E44-9EA9-F42DE29E51C2}"/>
              </a:ext>
            </a:extLst>
          </p:cNvPr>
          <p:cNvSpPr/>
          <p:nvPr/>
        </p:nvSpPr>
        <p:spPr>
          <a:xfrm>
            <a:off x="944750" y="9473"/>
            <a:ext cx="7282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528"/>
              <a:defRPr/>
            </a:pPr>
            <a:r>
              <a:rPr lang="en-US" sz="36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Limitations of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461620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Smart Contracts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4000" i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Decentralized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53511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</a:pPr>
            <a:endParaRPr sz="15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</a:pPr>
            <a:endParaRPr sz="15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</a:pPr>
            <a:endParaRPr sz="15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</a:pPr>
            <a:endParaRPr sz="15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</a:pPr>
            <a:endParaRPr sz="15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</a:pPr>
            <a:endParaRPr sz="15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vitalik buterin">
            <a:extLst>
              <a:ext uri="{FF2B5EF4-FFF2-40B4-BE49-F238E27FC236}">
                <a16:creationId xmlns:a16="http://schemas.microsoft.com/office/drawing/2014/main" id="{A010D761-23BC-4EEE-9E34-3BD637D4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32" y="0"/>
            <a:ext cx="7623071" cy="571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40">
            <a:extLst>
              <a:ext uri="{FF2B5EF4-FFF2-40B4-BE49-F238E27FC236}">
                <a16:creationId xmlns:a16="http://schemas.microsoft.com/office/drawing/2014/main" id="{3E1B2625-5115-417E-8054-234542573E3E}"/>
              </a:ext>
            </a:extLst>
          </p:cNvPr>
          <p:cNvSpPr txBox="1"/>
          <p:nvPr/>
        </p:nvSpPr>
        <p:spPr>
          <a:xfrm>
            <a:off x="944650" y="0"/>
            <a:ext cx="9215350" cy="77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4000" b="1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Bitcar</a:t>
            </a:r>
            <a:r>
              <a:rPr lang="en-US" sz="40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The ride sharing DAO</a:t>
            </a:r>
            <a:endParaRPr lang="en-US" sz="3200" b="1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3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67CBE5-CBC9-4207-82D7-06F2E6BCDA30}"/>
              </a:ext>
            </a:extLst>
          </p:cNvPr>
          <p:cNvSpPr/>
          <p:nvPr/>
        </p:nvSpPr>
        <p:spPr>
          <a:xfrm>
            <a:off x="4175454" y="2995190"/>
            <a:ext cx="1094154" cy="1108457"/>
          </a:xfrm>
          <a:prstGeom prst="ellipse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Silver Contract</a:t>
            </a:r>
            <a:endParaRPr lang="fr-FR" sz="105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0F1BCA-8E09-45B6-9786-68832CBC978F}"/>
              </a:ext>
            </a:extLst>
          </p:cNvPr>
          <p:cNvSpPr/>
          <p:nvPr/>
        </p:nvSpPr>
        <p:spPr>
          <a:xfrm>
            <a:off x="1717515" y="2995190"/>
            <a:ext cx="1094154" cy="110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User</a:t>
            </a: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 GCC</a:t>
            </a:r>
            <a:endParaRPr lang="fr-FR" sz="1200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54F25F-BD6C-4527-B988-9BD866C2B7D8}"/>
              </a:ext>
            </a:extLst>
          </p:cNvPr>
          <p:cNvSpPr/>
          <p:nvPr/>
        </p:nvSpPr>
        <p:spPr>
          <a:xfrm>
            <a:off x="1717515" y="775080"/>
            <a:ext cx="1094154" cy="110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Driver</a:t>
            </a:r>
            <a:endParaRPr lang="en-US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 GCC</a:t>
            </a:r>
            <a:endParaRPr lang="fr-FR" sz="1200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763983-AC42-44B7-873C-84E19FEA89B2}"/>
              </a:ext>
            </a:extLst>
          </p:cNvPr>
          <p:cNvSpPr/>
          <p:nvPr/>
        </p:nvSpPr>
        <p:spPr>
          <a:xfrm>
            <a:off x="4175454" y="775706"/>
            <a:ext cx="1094154" cy="11084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Gold Contract</a:t>
            </a:r>
            <a:endParaRPr lang="fr-FR" sz="1050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F2102A-1CDB-4955-8190-708D5B0DC0A6}"/>
              </a:ext>
            </a:extLst>
          </p:cNvPr>
          <p:cNvCxnSpPr>
            <a:cxnSpLocks/>
            <a:stCxn id="11" idx="6"/>
            <a:endCxn id="2" idx="2"/>
          </p:cNvCxnSpPr>
          <p:nvPr/>
        </p:nvCxnSpPr>
        <p:spPr>
          <a:xfrm>
            <a:off x="2811669" y="3549419"/>
            <a:ext cx="1363785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B22BF-F03D-4A18-847C-13A5755A1702}"/>
              </a:ext>
            </a:extLst>
          </p:cNvPr>
          <p:cNvCxnSpPr>
            <a:cxnSpLocks/>
            <a:stCxn id="2" idx="1"/>
            <a:endCxn id="12" idx="5"/>
          </p:cNvCxnSpPr>
          <p:nvPr/>
        </p:nvCxnSpPr>
        <p:spPr>
          <a:xfrm flipH="1" flipV="1">
            <a:off x="2651434" y="1721207"/>
            <a:ext cx="1684255" cy="143631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DC363E-907B-4D7E-AA48-EAB3EFCA3AFE}"/>
              </a:ext>
            </a:extLst>
          </p:cNvPr>
          <p:cNvSpPr txBox="1"/>
          <p:nvPr/>
        </p:nvSpPr>
        <p:spPr>
          <a:xfrm>
            <a:off x="2939669" y="3199581"/>
            <a:ext cx="109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(100 SCC)</a:t>
            </a:r>
            <a:endParaRPr lang="fr-FR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1D72B-FE9E-459B-BC5F-DE0E0CD2ED8C}"/>
              </a:ext>
            </a:extLst>
          </p:cNvPr>
          <p:cNvSpPr txBox="1"/>
          <p:nvPr/>
        </p:nvSpPr>
        <p:spPr>
          <a:xfrm>
            <a:off x="2875300" y="1679146"/>
            <a:ext cx="91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(90 SCC)</a:t>
            </a:r>
            <a:endParaRPr lang="fr-FR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825A03-69CA-41AD-9C2A-F3B7C6FA59B4}"/>
              </a:ext>
            </a:extLst>
          </p:cNvPr>
          <p:cNvSpPr txBox="1"/>
          <p:nvPr/>
        </p:nvSpPr>
        <p:spPr>
          <a:xfrm>
            <a:off x="4812952" y="2121532"/>
            <a:ext cx="91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(10 SCC)</a:t>
            </a:r>
            <a:endParaRPr lang="fr-FR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0848FA-B567-402F-A42C-6D2BB14F162C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>
            <a:off x="1717515" y="1329309"/>
            <a:ext cx="0" cy="222011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2C85F7-8A1C-4651-9F0A-921BDBB58A3F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V="1">
            <a:off x="2264592" y="1883537"/>
            <a:ext cx="0" cy="111165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DD2E69-6E81-445C-8055-FB17B3DB9D20}"/>
              </a:ext>
            </a:extLst>
          </p:cNvPr>
          <p:cNvSpPr txBox="1"/>
          <p:nvPr/>
        </p:nvSpPr>
        <p:spPr>
          <a:xfrm>
            <a:off x="2264592" y="2431604"/>
            <a:ext cx="91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$$$</a:t>
            </a:r>
            <a:endParaRPr lang="fr-FR" b="1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3D30B3-50FF-4F32-86AE-F625B2151FDC}"/>
              </a:ext>
            </a:extLst>
          </p:cNvPr>
          <p:cNvSpPr txBox="1"/>
          <p:nvPr/>
        </p:nvSpPr>
        <p:spPr>
          <a:xfrm>
            <a:off x="1106807" y="2409038"/>
            <a:ext cx="91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SCC</a:t>
            </a:r>
            <a:endParaRPr lang="fr-FR" b="1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041846-0D84-4C5C-8DA7-ADBC0C4BDD1C}"/>
              </a:ext>
            </a:extLst>
          </p:cNvPr>
          <p:cNvSpPr/>
          <p:nvPr/>
        </p:nvSpPr>
        <p:spPr>
          <a:xfrm>
            <a:off x="6779846" y="2223293"/>
            <a:ext cx="1094154" cy="110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Miner</a:t>
            </a:r>
            <a:endParaRPr lang="en-US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 GCC</a:t>
            </a:r>
            <a:endParaRPr lang="fr-FR" sz="1200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AB4946-2222-401B-8D30-F685716B57D9}"/>
              </a:ext>
            </a:extLst>
          </p:cNvPr>
          <p:cNvSpPr/>
          <p:nvPr/>
        </p:nvSpPr>
        <p:spPr>
          <a:xfrm>
            <a:off x="6779846" y="775080"/>
            <a:ext cx="1094154" cy="110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Miner</a:t>
            </a:r>
            <a:endParaRPr lang="en-US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 GCC</a:t>
            </a:r>
            <a:endParaRPr lang="fr-FR" sz="1200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00403F-BBF1-47C3-A59C-B42FD142AD4F}"/>
              </a:ext>
            </a:extLst>
          </p:cNvPr>
          <p:cNvCxnSpPr>
            <a:cxnSpLocks/>
          </p:cNvCxnSpPr>
          <p:nvPr/>
        </p:nvCxnSpPr>
        <p:spPr>
          <a:xfrm flipV="1">
            <a:off x="4722531" y="1884163"/>
            <a:ext cx="0" cy="11110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D2473D-4F66-4DAC-A781-E006632550ED}"/>
              </a:ext>
            </a:extLst>
          </p:cNvPr>
          <p:cNvCxnSpPr>
            <a:cxnSpLocks/>
            <a:stCxn id="13" idx="6"/>
            <a:endCxn id="37" idx="2"/>
          </p:cNvCxnSpPr>
          <p:nvPr/>
        </p:nvCxnSpPr>
        <p:spPr>
          <a:xfrm flipV="1">
            <a:off x="5269608" y="1329309"/>
            <a:ext cx="1510238" cy="6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CD7B62-DF2C-48D0-87B0-0D060ECC5D0F}"/>
              </a:ext>
            </a:extLst>
          </p:cNvPr>
          <p:cNvCxnSpPr>
            <a:cxnSpLocks/>
            <a:stCxn id="13" idx="6"/>
            <a:endCxn id="36" idx="2"/>
          </p:cNvCxnSpPr>
          <p:nvPr/>
        </p:nvCxnSpPr>
        <p:spPr>
          <a:xfrm>
            <a:off x="5269608" y="1329935"/>
            <a:ext cx="1510238" cy="144758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9F59BD-5E00-4F94-915D-DAD020358F41}"/>
              </a:ext>
            </a:extLst>
          </p:cNvPr>
          <p:cNvSpPr txBox="1"/>
          <p:nvPr/>
        </p:nvSpPr>
        <p:spPr>
          <a:xfrm>
            <a:off x="6028129" y="1906484"/>
            <a:ext cx="91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(2 SCC)</a:t>
            </a:r>
            <a:endParaRPr lang="fr-FR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B431DF-99AA-4036-A56A-3AA216C12625}"/>
              </a:ext>
            </a:extLst>
          </p:cNvPr>
          <p:cNvSpPr txBox="1"/>
          <p:nvPr/>
        </p:nvSpPr>
        <p:spPr>
          <a:xfrm>
            <a:off x="5571473" y="981096"/>
            <a:ext cx="91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(8 SCC)</a:t>
            </a:r>
            <a:endParaRPr lang="fr-FR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D64F02-8925-4848-80BB-C847A1E91A2F}"/>
              </a:ext>
            </a:extLst>
          </p:cNvPr>
          <p:cNvSpPr/>
          <p:nvPr/>
        </p:nvSpPr>
        <p:spPr>
          <a:xfrm>
            <a:off x="8307754" y="1679146"/>
            <a:ext cx="1623560" cy="634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MINING</a:t>
            </a:r>
            <a:endParaRPr lang="fr-FR" b="1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086D39-F1A7-496F-96D8-697F632A59D2}"/>
              </a:ext>
            </a:extLst>
          </p:cNvPr>
          <p:cNvCxnSpPr>
            <a:cxnSpLocks/>
            <a:stCxn id="37" idx="6"/>
            <a:endCxn id="34" idx="1"/>
          </p:cNvCxnSpPr>
          <p:nvPr/>
        </p:nvCxnSpPr>
        <p:spPr>
          <a:xfrm>
            <a:off x="7874000" y="1329309"/>
            <a:ext cx="433754" cy="66694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61BC28-EBB3-4A87-98A0-C4E2C68A4AAC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 flipV="1">
            <a:off x="7874000" y="1996250"/>
            <a:ext cx="433754" cy="7812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64CD5FC-D0A4-4589-8328-BB4E6AA3007D}"/>
              </a:ext>
            </a:extLst>
          </p:cNvPr>
          <p:cNvCxnSpPr>
            <a:stCxn id="34" idx="0"/>
            <a:endCxn id="37" idx="6"/>
          </p:cNvCxnSpPr>
          <p:nvPr/>
        </p:nvCxnSpPr>
        <p:spPr>
          <a:xfrm rot="16200000" flipV="1">
            <a:off x="8321849" y="881461"/>
            <a:ext cx="349837" cy="1245534"/>
          </a:xfrm>
          <a:prstGeom prst="bentConnector2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FA2A33E-0716-467C-A0B4-F1CFBC194E43}"/>
              </a:ext>
            </a:extLst>
          </p:cNvPr>
          <p:cNvCxnSpPr>
            <a:cxnSpLocks/>
            <a:stCxn id="34" idx="2"/>
            <a:endCxn id="36" idx="6"/>
          </p:cNvCxnSpPr>
          <p:nvPr/>
        </p:nvCxnSpPr>
        <p:spPr>
          <a:xfrm rot="5400000">
            <a:off x="8264683" y="1922671"/>
            <a:ext cx="464168" cy="1245534"/>
          </a:xfrm>
          <a:prstGeom prst="bentConnector2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F118DD6-0ADF-4C0B-ACE0-2778D66A7DE1}"/>
              </a:ext>
            </a:extLst>
          </p:cNvPr>
          <p:cNvSpPr txBox="1"/>
          <p:nvPr/>
        </p:nvSpPr>
        <p:spPr>
          <a:xfrm>
            <a:off x="8208261" y="1005411"/>
            <a:ext cx="91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(1 GCC)</a:t>
            </a:r>
            <a:endParaRPr lang="fr-FR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362AB-34F3-47F0-A591-519547EB7769}"/>
              </a:ext>
            </a:extLst>
          </p:cNvPr>
          <p:cNvSpPr txBox="1"/>
          <p:nvPr/>
        </p:nvSpPr>
        <p:spPr>
          <a:xfrm>
            <a:off x="8208261" y="2841301"/>
            <a:ext cx="91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(1 GCC)</a:t>
            </a:r>
            <a:endParaRPr lang="fr-FR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C3C30D9D-C1DA-4ADF-AA81-23965B80C4A8}"/>
              </a:ext>
            </a:extLst>
          </p:cNvPr>
          <p:cNvSpPr/>
          <p:nvPr/>
        </p:nvSpPr>
        <p:spPr>
          <a:xfrm rot="5400000">
            <a:off x="6913997" y="3219318"/>
            <a:ext cx="840154" cy="1108457"/>
          </a:xfrm>
          <a:prstGeom prst="rightBrac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A6F682F-70CC-4881-8E9B-65108FA24EA1}"/>
              </a:ext>
            </a:extLst>
          </p:cNvPr>
          <p:cNvCxnSpPr>
            <a:cxnSpLocks/>
            <a:stCxn id="76" idx="1"/>
            <a:endCxn id="11" idx="2"/>
          </p:cNvCxnSpPr>
          <p:nvPr/>
        </p:nvCxnSpPr>
        <p:spPr>
          <a:xfrm rot="16200000" flipV="1">
            <a:off x="4203693" y="1063242"/>
            <a:ext cx="644205" cy="5616559"/>
          </a:xfrm>
          <a:prstGeom prst="bentConnector4">
            <a:avLst>
              <a:gd name="adj1" fmla="val -101188"/>
              <a:gd name="adj2" fmla="val 10407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B6229216-383C-4547-B093-2605D91D1F8B}"/>
              </a:ext>
            </a:extLst>
          </p:cNvPr>
          <p:cNvCxnSpPr>
            <a:cxnSpLocks/>
            <a:stCxn id="11" idx="4"/>
          </p:cNvCxnSpPr>
          <p:nvPr/>
        </p:nvCxnSpPr>
        <p:spPr>
          <a:xfrm rot="16200000" flipH="1">
            <a:off x="4686923" y="1681315"/>
            <a:ext cx="217668" cy="5062331"/>
          </a:xfrm>
          <a:prstGeom prst="bentConnector2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410E46C-F7F3-4EC0-A31D-0B6C71664AFC}"/>
              </a:ext>
            </a:extLst>
          </p:cNvPr>
          <p:cNvSpPr txBox="1"/>
          <p:nvPr/>
        </p:nvSpPr>
        <p:spPr>
          <a:xfrm>
            <a:off x="4511121" y="4320232"/>
            <a:ext cx="91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$$$</a:t>
            </a:r>
            <a:endParaRPr lang="fr-FR" b="1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B24F61-1335-437D-9F65-F2A8331FEF00}"/>
              </a:ext>
            </a:extLst>
          </p:cNvPr>
          <p:cNvSpPr txBox="1"/>
          <p:nvPr/>
        </p:nvSpPr>
        <p:spPr>
          <a:xfrm>
            <a:off x="4508533" y="4875541"/>
            <a:ext cx="913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SCC</a:t>
            </a:r>
            <a:endParaRPr lang="fr-FR" b="1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9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 animBg="1"/>
      <p:bldP spid="37" grpId="0" animBg="1"/>
      <p:bldP spid="46" grpId="0"/>
      <p:bldP spid="47" grpId="0"/>
      <p:bldP spid="34" grpId="0" animBg="1"/>
      <p:bldP spid="63" grpId="0"/>
      <p:bldP spid="65" grpId="0"/>
      <p:bldP spid="76" grpId="0" animBg="1"/>
      <p:bldP spid="100" grpId="0"/>
      <p:bldP spid="1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Smart Contracts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4000" i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Initial Coin Offerings</a:t>
            </a:r>
          </a:p>
        </p:txBody>
      </p:sp>
    </p:spTree>
    <p:extLst>
      <p:ext uri="{BB962C8B-B14F-4D97-AF65-F5344CB8AC3E}">
        <p14:creationId xmlns:p14="http://schemas.microsoft.com/office/powerpoint/2010/main" val="2113382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Smart Contracts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4000" i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Implications for the Economy</a:t>
            </a:r>
          </a:p>
        </p:txBody>
      </p:sp>
    </p:spTree>
    <p:extLst>
      <p:ext uri="{BB962C8B-B14F-4D97-AF65-F5344CB8AC3E}">
        <p14:creationId xmlns:p14="http://schemas.microsoft.com/office/powerpoint/2010/main" val="2867634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40">
            <a:extLst>
              <a:ext uri="{FF2B5EF4-FFF2-40B4-BE49-F238E27FC236}">
                <a16:creationId xmlns:a16="http://schemas.microsoft.com/office/drawing/2014/main" id="{3E1B2625-5115-417E-8054-234542573E3E}"/>
              </a:ext>
            </a:extLst>
          </p:cNvPr>
          <p:cNvSpPr txBox="1"/>
          <p:nvPr/>
        </p:nvSpPr>
        <p:spPr>
          <a:xfrm>
            <a:off x="951103" y="821669"/>
            <a:ext cx="9215350" cy="430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Implications for the Economy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3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	1. 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Notaries will disappear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	2. New kind of lawyers will emerge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3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	3. 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Democratization of investments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kumimoji="0" lang="en-US" sz="30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	4. Automatic Supply Chains</a:t>
            </a:r>
            <a:endParaRPr kumimoji="0" lang="en-US" sz="30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6817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Smart Contracts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4000" i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Decentralized Start-ups</a:t>
            </a:r>
          </a:p>
        </p:txBody>
      </p:sp>
    </p:spTree>
    <p:extLst>
      <p:ext uri="{BB962C8B-B14F-4D97-AF65-F5344CB8AC3E}">
        <p14:creationId xmlns:p14="http://schemas.microsoft.com/office/powerpoint/2010/main" val="3715001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grid+">
            <a:extLst>
              <a:ext uri="{FF2B5EF4-FFF2-40B4-BE49-F238E27FC236}">
                <a16:creationId xmlns:a16="http://schemas.microsoft.com/office/drawing/2014/main" id="{13B08A85-F9FA-4A8E-9C5A-39679F75E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80" y="2143125"/>
            <a:ext cx="445770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513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result for uport logo">
            <a:extLst>
              <a:ext uri="{FF2B5EF4-FFF2-40B4-BE49-F238E27FC236}">
                <a16:creationId xmlns:a16="http://schemas.microsoft.com/office/drawing/2014/main" id="{93D2E3FE-29AC-4437-BFA3-ECEC7A43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072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Image result for sapien network logo">
            <a:extLst>
              <a:ext uri="{FF2B5EF4-FFF2-40B4-BE49-F238E27FC236}">
                <a16:creationId xmlns:a16="http://schemas.microsoft.com/office/drawing/2014/main" id="{9995B136-24AC-4803-8E30-11FDC042D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97" y="14287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7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Smart Contracts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4000" i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927997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40">
            <a:extLst>
              <a:ext uri="{FF2B5EF4-FFF2-40B4-BE49-F238E27FC236}">
                <a16:creationId xmlns:a16="http://schemas.microsoft.com/office/drawing/2014/main" id="{3E1B2625-5115-417E-8054-234542573E3E}"/>
              </a:ext>
            </a:extLst>
          </p:cNvPr>
          <p:cNvSpPr txBox="1"/>
          <p:nvPr/>
        </p:nvSpPr>
        <p:spPr>
          <a:xfrm>
            <a:off x="951103" y="821669"/>
            <a:ext cx="9215350" cy="489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Smart Contracts: </a:t>
            </a:r>
            <a:r>
              <a:rPr lang="en-US" sz="4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Basic Design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3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contract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someContract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{</a:t>
            </a:r>
          </a:p>
          <a:p>
            <a:pPr lvl="0">
              <a:buClr>
                <a:srgbClr val="FFFFFF"/>
              </a:buClr>
              <a:buSzPts val="528"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3000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event</a:t>
            </a:r>
            <a:r>
              <a:rPr lang="en-US" sz="3000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someEvent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3000" dirty="0">
                <a:solidFill>
                  <a:srgbClr val="FF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constructor </a:t>
            </a:r>
            <a:r>
              <a:rPr lang="en-US" sz="3000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someConstructor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	activator = </a:t>
            </a:r>
            <a:r>
              <a:rPr lang="en-US" sz="3000" dirty="0" err="1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addressOfActivator</a:t>
            </a:r>
            <a:r>
              <a:rPr lang="en-US" sz="3000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()</a:t>
            </a:r>
            <a:endParaRPr lang="en-US" sz="3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  <a:endParaRPr lang="en-US" sz="3000" dirty="0">
              <a:solidFill>
                <a:schemeClr val="tx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8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40">
            <a:extLst>
              <a:ext uri="{FF2B5EF4-FFF2-40B4-BE49-F238E27FC236}">
                <a16:creationId xmlns:a16="http://schemas.microsoft.com/office/drawing/2014/main" id="{3E1B2625-5115-417E-8054-234542573E3E}"/>
              </a:ext>
            </a:extLst>
          </p:cNvPr>
          <p:cNvSpPr txBox="1"/>
          <p:nvPr/>
        </p:nvSpPr>
        <p:spPr>
          <a:xfrm>
            <a:off x="951103" y="821669"/>
            <a:ext cx="9215350" cy="430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100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$6,809.93</a:t>
            </a:r>
            <a:endParaRPr kumimoji="0" sz="10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855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Smart Contracts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4000" i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Solidity Syntax</a:t>
            </a:r>
          </a:p>
        </p:txBody>
      </p:sp>
    </p:spTree>
    <p:extLst>
      <p:ext uri="{BB962C8B-B14F-4D97-AF65-F5344CB8AC3E}">
        <p14:creationId xmlns:p14="http://schemas.microsoft.com/office/powerpoint/2010/main" val="1039683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400" u="sng" dirty="0">
                <a:solidFill>
                  <a:srgbClr val="0563C1"/>
                </a:solidFill>
                <a:latin typeface="Lucida Sans" panose="020B0602030504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http://remix.ethereum.org</a:t>
            </a:r>
            <a:endParaRPr lang="en-US" sz="4000" i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40757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Ethereum Environment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4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Design – Test - Deploy</a:t>
            </a:r>
          </a:p>
        </p:txBody>
      </p:sp>
    </p:spTree>
    <p:extLst>
      <p:ext uri="{BB962C8B-B14F-4D97-AF65-F5344CB8AC3E}">
        <p14:creationId xmlns:p14="http://schemas.microsoft.com/office/powerpoint/2010/main" val="3766345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Ethereum Environment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4000" i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72747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Ethereum Environment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4000" i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275877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FDF85-4F9C-4667-AD02-07C704F624B1}"/>
              </a:ext>
            </a:extLst>
          </p:cNvPr>
          <p:cNvSpPr/>
          <p:nvPr/>
        </p:nvSpPr>
        <p:spPr>
          <a:xfrm>
            <a:off x="4175368" y="799403"/>
            <a:ext cx="2545863" cy="1112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TRUFFLE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Project Management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Migration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674D7-1279-45C5-81B0-1194CA9837BD}"/>
              </a:ext>
            </a:extLst>
          </p:cNvPr>
          <p:cNvSpPr/>
          <p:nvPr/>
        </p:nvSpPr>
        <p:spPr>
          <a:xfrm>
            <a:off x="1404811" y="2765108"/>
            <a:ext cx="2770557" cy="1112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GANACHE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Local Virtual Blockchain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CLI &amp; GUI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8E31BC-4B48-41CD-A8CD-C3D3A7330C70}"/>
              </a:ext>
            </a:extLst>
          </p:cNvPr>
          <p:cNvSpPr/>
          <p:nvPr/>
        </p:nvSpPr>
        <p:spPr>
          <a:xfrm>
            <a:off x="944750" y="9473"/>
            <a:ext cx="1859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528"/>
              <a:defRPr/>
            </a:pPr>
            <a:r>
              <a:rPr lang="en-US" sz="36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Testing</a:t>
            </a:r>
            <a:endParaRPr lang="en-US" sz="36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9939137-FC64-4141-8831-95E51D88E1CF}"/>
              </a:ext>
            </a:extLst>
          </p:cNvPr>
          <p:cNvCxnSpPr/>
          <p:nvPr/>
        </p:nvCxnSpPr>
        <p:spPr>
          <a:xfrm rot="5400000">
            <a:off x="3692590" y="1009397"/>
            <a:ext cx="853211" cy="2658210"/>
          </a:xfrm>
          <a:prstGeom prst="bentConnector3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066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3030E9-F208-4D2F-A3E7-76BF6FE7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591" y="1159300"/>
            <a:ext cx="8543925" cy="42195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7DBF24-30B1-44FF-8DB1-29D90DC093EB}"/>
              </a:ext>
            </a:extLst>
          </p:cNvPr>
          <p:cNvSpPr/>
          <p:nvPr/>
        </p:nvSpPr>
        <p:spPr>
          <a:xfrm>
            <a:off x="1214591" y="336125"/>
            <a:ext cx="3150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528"/>
              <a:defRPr/>
            </a:pPr>
            <a:r>
              <a:rPr lang="en-US" sz="36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Ganache GUI</a:t>
            </a:r>
            <a:endParaRPr lang="en-US" sz="36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14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FDF85-4F9C-4667-AD02-07C704F624B1}"/>
              </a:ext>
            </a:extLst>
          </p:cNvPr>
          <p:cNvSpPr/>
          <p:nvPr/>
        </p:nvSpPr>
        <p:spPr>
          <a:xfrm>
            <a:off x="4175368" y="799403"/>
            <a:ext cx="2545863" cy="1112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TRUFFLE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Project Management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Migration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674D7-1279-45C5-81B0-1194CA9837BD}"/>
              </a:ext>
            </a:extLst>
          </p:cNvPr>
          <p:cNvSpPr/>
          <p:nvPr/>
        </p:nvSpPr>
        <p:spPr>
          <a:xfrm>
            <a:off x="1404811" y="2765108"/>
            <a:ext cx="2770557" cy="1112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GANACHE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Local Virtual Blockchain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CLI &amp; GUI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06A1E-00DA-4832-A329-181BDADEE514}"/>
              </a:ext>
            </a:extLst>
          </p:cNvPr>
          <p:cNvSpPr/>
          <p:nvPr/>
        </p:nvSpPr>
        <p:spPr>
          <a:xfrm>
            <a:off x="6721231" y="2765108"/>
            <a:ext cx="2770557" cy="1112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GETH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Local Virtual Blockchain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Connection to </a:t>
            </a:r>
            <a:r>
              <a:rPr lang="en-US" sz="1600" dirty="0" err="1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TestNet</a:t>
            </a:r>
            <a:endParaRPr lang="en-US" sz="1600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Connection to </a:t>
            </a:r>
            <a:r>
              <a:rPr lang="en-US" sz="1600" dirty="0" err="1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MainNet</a:t>
            </a:r>
            <a:endParaRPr lang="en-US" sz="1600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4953A3-2C84-419D-87E6-D9E283B7200F}"/>
              </a:ext>
            </a:extLst>
          </p:cNvPr>
          <p:cNvSpPr/>
          <p:nvPr/>
        </p:nvSpPr>
        <p:spPr>
          <a:xfrm>
            <a:off x="6721230" y="4373933"/>
            <a:ext cx="2770557" cy="1112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MIST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Realistic GUI interface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GUI for </a:t>
            </a:r>
            <a:r>
              <a:rPr lang="en-US" sz="1600" dirty="0" err="1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TestNet</a:t>
            </a:r>
            <a:endParaRPr lang="en-US" sz="1600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GUI </a:t>
            </a:r>
            <a:r>
              <a:rPr lang="en-US" sz="1600" dirty="0" err="1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MainNet</a:t>
            </a:r>
            <a:endParaRPr lang="en-US" sz="1600" dirty="0">
              <a:solidFill>
                <a:srgbClr val="44546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59BD5B8-063B-4FFE-82F0-43B8AD853FA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692590" y="1009397"/>
            <a:ext cx="853211" cy="2658210"/>
          </a:xfrm>
          <a:prstGeom prst="bentConnector3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93F238C-78B6-42C7-B5FC-17616C1AA8C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350800" y="1009397"/>
            <a:ext cx="853211" cy="2658210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7889FBE-837C-4819-8E30-E9FADCB1877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7858345" y="4125767"/>
            <a:ext cx="496331" cy="1"/>
          </a:xfrm>
          <a:prstGeom prst="bentConnector3">
            <a:avLst>
              <a:gd name="adj1" fmla="val 50000"/>
            </a:avLst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58B2C8C-CBBE-4FB8-9B86-2622464890AE}"/>
              </a:ext>
            </a:extLst>
          </p:cNvPr>
          <p:cNvSpPr/>
          <p:nvPr/>
        </p:nvSpPr>
        <p:spPr>
          <a:xfrm>
            <a:off x="944750" y="0"/>
            <a:ext cx="1859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528"/>
              <a:defRPr/>
            </a:pPr>
            <a:r>
              <a:rPr lang="en-US" sz="36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Testing</a:t>
            </a:r>
            <a:endParaRPr lang="en-US" sz="36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44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Ethereum Environment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4000" i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54637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B4E342-1E92-46A2-842E-C5364E46AABD}"/>
              </a:ext>
            </a:extLst>
          </p:cNvPr>
          <p:cNvCxnSpPr/>
          <p:nvPr/>
        </p:nvCxnSpPr>
        <p:spPr>
          <a:xfrm>
            <a:off x="1016000" y="2526745"/>
            <a:ext cx="9034585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8B2C8C-CBBE-4FB8-9B86-2622464890AE}"/>
              </a:ext>
            </a:extLst>
          </p:cNvPr>
          <p:cNvSpPr/>
          <p:nvPr/>
        </p:nvSpPr>
        <p:spPr>
          <a:xfrm>
            <a:off x="944750" y="9998"/>
            <a:ext cx="2369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528"/>
              <a:defRPr/>
            </a:pPr>
            <a:r>
              <a:rPr lang="en-US" sz="36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Overview</a:t>
            </a:r>
            <a:endParaRPr lang="en-US" sz="36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E4AD02-8968-4D5E-8228-38834B48DC5D}"/>
              </a:ext>
            </a:extLst>
          </p:cNvPr>
          <p:cNvGrpSpPr/>
          <p:nvPr/>
        </p:nvGrpSpPr>
        <p:grpSpPr>
          <a:xfrm>
            <a:off x="2327627" y="1497662"/>
            <a:ext cx="7698218" cy="3230768"/>
            <a:chOff x="1410981" y="1159299"/>
            <a:chExt cx="8331819" cy="34443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FA4939-27AD-47C5-81AA-D8E2378969E8}"/>
                </a:ext>
              </a:extLst>
            </p:cNvPr>
            <p:cNvGrpSpPr/>
            <p:nvPr/>
          </p:nvGrpSpPr>
          <p:grpSpPr>
            <a:xfrm>
              <a:off x="3827580" y="1159300"/>
              <a:ext cx="5915220" cy="3444351"/>
              <a:chOff x="1404811" y="799403"/>
              <a:chExt cx="8311670" cy="483977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B674D7-1279-45C5-81B0-1194CA9837BD}"/>
                  </a:ext>
                </a:extLst>
              </p:cNvPr>
              <p:cNvSpPr/>
              <p:nvPr/>
            </p:nvSpPr>
            <p:spPr>
              <a:xfrm>
                <a:off x="1404811" y="2770093"/>
                <a:ext cx="2770556" cy="11124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u="sng" dirty="0">
                    <a:solidFill>
                      <a:srgbClr val="44546A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GANACHE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050" dirty="0">
                    <a:solidFill>
                      <a:srgbClr val="44546A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Local Virtual Blockchain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050" dirty="0">
                    <a:solidFill>
                      <a:srgbClr val="44546A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CLI &amp; GUI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69C663D-0A96-4AE3-B876-CA9CFEB9C98D}"/>
                  </a:ext>
                </a:extLst>
              </p:cNvPr>
              <p:cNvGrpSpPr/>
              <p:nvPr/>
            </p:nvGrpSpPr>
            <p:grpSpPr>
              <a:xfrm>
                <a:off x="2790091" y="799403"/>
                <a:ext cx="6926390" cy="4839771"/>
                <a:chOff x="2790091" y="799403"/>
                <a:chExt cx="6926390" cy="483977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06FDF85-4F9C-4667-AD02-07C704F624B1}"/>
                    </a:ext>
                  </a:extLst>
                </p:cNvPr>
                <p:cNvSpPr/>
                <p:nvPr/>
              </p:nvSpPr>
              <p:spPr>
                <a:xfrm>
                  <a:off x="4175368" y="799403"/>
                  <a:ext cx="2770555" cy="111249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u="sng" dirty="0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TRUFFLE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Project Management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Migration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F06A1E-00DA-4832-A329-181BDADEE514}"/>
                    </a:ext>
                  </a:extLst>
                </p:cNvPr>
                <p:cNvSpPr/>
                <p:nvPr/>
              </p:nvSpPr>
              <p:spPr>
                <a:xfrm>
                  <a:off x="4175367" y="4526680"/>
                  <a:ext cx="2770557" cy="111249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u="sng" dirty="0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GETH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Local Virtual Blockchain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Connection to </a:t>
                  </a:r>
                  <a:r>
                    <a:rPr lang="en-US" sz="1050" dirty="0" err="1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TestNet</a:t>
                  </a:r>
                  <a:endParaRPr lang="en-US" sz="1050" dirty="0">
                    <a:solidFill>
                      <a:srgbClr val="44546A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Connection to </a:t>
                  </a:r>
                  <a:r>
                    <a:rPr lang="en-US" sz="1050" dirty="0" err="1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MainNet</a:t>
                  </a:r>
                  <a:endParaRPr lang="en-US" sz="1050" dirty="0">
                    <a:solidFill>
                      <a:srgbClr val="44546A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B4953A3-2C84-419D-87E6-D9E283B7200F}"/>
                    </a:ext>
                  </a:extLst>
                </p:cNvPr>
                <p:cNvSpPr/>
                <p:nvPr/>
              </p:nvSpPr>
              <p:spPr>
                <a:xfrm>
                  <a:off x="6945924" y="2746379"/>
                  <a:ext cx="2770557" cy="111249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u="sng" dirty="0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MIST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Realistic GUI interface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GUI for </a:t>
                  </a:r>
                  <a:r>
                    <a:rPr lang="en-US" sz="1050" dirty="0" err="1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TestNet</a:t>
                  </a:r>
                  <a:endParaRPr lang="en-US" sz="1050" dirty="0">
                    <a:solidFill>
                      <a:srgbClr val="44546A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  <a:p>
                  <a:pPr marL="171450" indent="-171450">
                    <a:buFontTx/>
                    <a:buChar char="-"/>
                  </a:pPr>
                  <a:r>
                    <a:rPr lang="en-US" sz="1050" dirty="0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GUI </a:t>
                  </a:r>
                  <a:r>
                    <a:rPr lang="en-US" sz="1050" dirty="0" err="1">
                      <a:solidFill>
                        <a:srgbClr val="44546A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MainNet</a:t>
                  </a:r>
                  <a:endParaRPr lang="en-US" sz="1050" dirty="0">
                    <a:solidFill>
                      <a:srgbClr val="44546A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cxnSp>
              <p:nvCxnSpPr>
                <p:cNvPr id="3" name="Connector: Elbow 2">
                  <a:extLst>
                    <a:ext uri="{FF2B5EF4-FFF2-40B4-BE49-F238E27FC236}">
                      <a16:creationId xmlns:a16="http://schemas.microsoft.com/office/drawing/2014/main" id="{959BD5B8-063B-4FFE-82F0-43B8AD853FAB}"/>
                    </a:ext>
                  </a:extLst>
                </p:cNvPr>
                <p:cNvCxnSpPr>
                  <a:cxnSpLocks/>
                  <a:stCxn id="9" idx="2"/>
                  <a:endCxn id="10" idx="0"/>
                </p:cNvCxnSpPr>
                <p:nvPr/>
              </p:nvCxnSpPr>
              <p:spPr>
                <a:xfrm rot="5400000">
                  <a:off x="3746271" y="955717"/>
                  <a:ext cx="858196" cy="2770556"/>
                </a:xfrm>
                <a:prstGeom prst="bentConnector3">
                  <a:avLst/>
                </a:prstGeom>
                <a:ln w="444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F7889FBE-837C-4819-8E30-E9FADCB18775}"/>
                    </a:ext>
                  </a:extLst>
                </p:cNvPr>
                <p:cNvCxnSpPr>
                  <a:cxnSpLocks/>
                  <a:stCxn id="11" idx="3"/>
                  <a:endCxn id="12" idx="2"/>
                </p:cNvCxnSpPr>
                <p:nvPr/>
              </p:nvCxnSpPr>
              <p:spPr>
                <a:xfrm flipV="1">
                  <a:off x="6945923" y="3858873"/>
                  <a:ext cx="1385280" cy="1224055"/>
                </a:xfrm>
                <a:prstGeom prst="bentConnector2">
                  <a:avLst/>
                </a:prstGeom>
                <a:ln w="444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0962A5-811B-4F43-8123-B66EDE4DAFD6}"/>
                </a:ext>
              </a:extLst>
            </p:cNvPr>
            <p:cNvSpPr/>
            <p:nvPr/>
          </p:nvSpPr>
          <p:spPr>
            <a:xfrm>
              <a:off x="1410981" y="1159299"/>
              <a:ext cx="1811831" cy="21773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5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/>
              <a:r>
                <a:rPr lang="en-US" sz="1050" b="1" u="sng" dirty="0">
                  <a:solidFill>
                    <a:srgbClr val="44546A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REMIX IDE</a:t>
              </a:r>
            </a:p>
            <a:p>
              <a:pPr algn="ctr"/>
              <a:endParaRPr lang="en-US" sz="105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/>
              <a:endParaRPr lang="en-US" sz="105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algn="ctr"/>
              <a:endParaRPr lang="en-US" sz="1050" b="1" u="sng" dirty="0">
                <a:solidFill>
                  <a:srgbClr val="44546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1050" dirty="0">
                  <a:solidFill>
                    <a:srgbClr val="44546A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Syntax Highlighting</a:t>
              </a:r>
            </a:p>
            <a:p>
              <a:pPr marL="171450" indent="-171450">
                <a:buFontTx/>
                <a:buChar char="-"/>
              </a:pPr>
              <a:r>
                <a:rPr lang="en-US" sz="1050" dirty="0">
                  <a:solidFill>
                    <a:srgbClr val="44546A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Simple compiling</a:t>
              </a:r>
            </a:p>
            <a:p>
              <a:pPr marL="171450" indent="-171450">
                <a:buFontTx/>
                <a:buChar char="-"/>
              </a:pPr>
              <a:r>
                <a:rPr lang="en-US" sz="1050" dirty="0">
                  <a:solidFill>
                    <a:srgbClr val="44546A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Quick testing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8FEBE936-F6EB-4471-B4DC-AAD2A6074751}"/>
                </a:ext>
              </a:extLst>
            </p:cNvPr>
            <p:cNvCxnSpPr>
              <a:cxnSpLocks/>
              <a:stCxn id="25" idx="2"/>
              <a:endCxn id="9" idx="1"/>
            </p:cNvCxnSpPr>
            <p:nvPr/>
          </p:nvCxnSpPr>
          <p:spPr>
            <a:xfrm rot="5400000" flipH="1" flipV="1">
              <a:off x="3167365" y="704699"/>
              <a:ext cx="1781485" cy="3482423"/>
            </a:xfrm>
            <a:prstGeom prst="bentConnector4">
              <a:avLst>
                <a:gd name="adj1" fmla="val -13680"/>
                <a:gd name="adj2" fmla="val 40418"/>
              </a:avLst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645CF3-1C06-40E1-B11C-2BE98DFEBB77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7293149" y="2240303"/>
            <a:ext cx="0" cy="174548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51B179-D797-425F-97F0-D2DF839194F6}"/>
              </a:ext>
            </a:extLst>
          </p:cNvPr>
          <p:cNvCxnSpPr/>
          <p:nvPr/>
        </p:nvCxnSpPr>
        <p:spPr>
          <a:xfrm>
            <a:off x="1015999" y="3849523"/>
            <a:ext cx="9034585" cy="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DE7FA8E-CACF-45E2-ABC3-D8943C78E2E0}"/>
              </a:ext>
            </a:extLst>
          </p:cNvPr>
          <p:cNvSpPr/>
          <p:nvPr/>
        </p:nvSpPr>
        <p:spPr>
          <a:xfrm>
            <a:off x="1070911" y="1829540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528"/>
              <a:defRPr/>
            </a:pPr>
            <a:r>
              <a:rPr lang="en-US" sz="2400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Design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527284-BFF4-4009-97C6-D3BE063EB918}"/>
              </a:ext>
            </a:extLst>
          </p:cNvPr>
          <p:cNvSpPr/>
          <p:nvPr/>
        </p:nvSpPr>
        <p:spPr>
          <a:xfrm>
            <a:off x="1267539" y="2957302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528"/>
              <a:defRPr/>
            </a:pPr>
            <a:r>
              <a:rPr lang="en-US" sz="2400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1C9E21-0FC8-4CFE-97EA-79B72D26E099}"/>
              </a:ext>
            </a:extLst>
          </p:cNvPr>
          <p:cNvSpPr/>
          <p:nvPr/>
        </p:nvSpPr>
        <p:spPr>
          <a:xfrm>
            <a:off x="1058087" y="4066473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528"/>
              <a:defRPr/>
            </a:pPr>
            <a:r>
              <a:rPr lang="en-US" sz="2400" dirty="0">
                <a:solidFill>
                  <a:srgbClr val="FFFF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62572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40">
            <a:extLst>
              <a:ext uri="{FF2B5EF4-FFF2-40B4-BE49-F238E27FC236}">
                <a16:creationId xmlns:a16="http://schemas.microsoft.com/office/drawing/2014/main" id="{3E1B2625-5115-417E-8054-234542573E3E}"/>
              </a:ext>
            </a:extLst>
          </p:cNvPr>
          <p:cNvSpPr txBox="1"/>
          <p:nvPr/>
        </p:nvSpPr>
        <p:spPr>
          <a:xfrm>
            <a:off x="951103" y="821669"/>
            <a:ext cx="9215350" cy="430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kumimoji="0" lang="en-US" sz="40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40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1- Create your own Blockchain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40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kumimoji="0" lang="en-US" sz="40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4000"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kumimoji="0" lang="en-US" sz="40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buClr>
                <a:srgbClr val="FFFFFF"/>
              </a:buClr>
              <a:buSzPts val="528"/>
            </a:pPr>
            <a:r>
              <a:rPr lang="en-US" sz="4000" b="1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2- Use Bitcoin’s Blockchain</a:t>
            </a:r>
            <a:endParaRPr lang="en-US" sz="4000" b="1" i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kumimoji="0" lang="en-US" sz="40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69693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Ethereum Environment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4000" i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678252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33">
            <a:extLst>
              <a:ext uri="{FF2B5EF4-FFF2-40B4-BE49-F238E27FC236}">
                <a16:creationId xmlns:a16="http://schemas.microsoft.com/office/drawing/2014/main" id="{4D77EB82-644F-4B55-873C-600FDEDB583B}"/>
              </a:ext>
            </a:extLst>
          </p:cNvPr>
          <p:cNvSpPr txBox="1">
            <a:spLocks/>
          </p:cNvSpPr>
          <p:nvPr/>
        </p:nvSpPr>
        <p:spPr>
          <a:xfrm>
            <a:off x="959007" y="1180120"/>
            <a:ext cx="9144913" cy="35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778"/>
              <a:buFont typeface="Open Sans"/>
              <a:buNone/>
            </a:pPr>
            <a:r>
              <a:rPr lang="en-US" sz="5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Parting Words</a:t>
            </a:r>
            <a:endParaRPr lang="en-US" sz="4000" i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279804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 txBox="1"/>
          <p:nvPr/>
        </p:nvSpPr>
        <p:spPr>
          <a:xfrm>
            <a:off x="304973" y="2152025"/>
            <a:ext cx="83935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7"/>
              <a:buFont typeface="Open Sans"/>
              <a:buNone/>
            </a:pPr>
            <a:r>
              <a:rPr lang="en-US" sz="2667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Connect with me: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24" name="Shape 1324"/>
          <p:cNvGrpSpPr/>
          <p:nvPr/>
        </p:nvGrpSpPr>
        <p:grpSpPr>
          <a:xfrm>
            <a:off x="1107045" y="453973"/>
            <a:ext cx="1312584" cy="1314117"/>
            <a:chOff x="3668657" y="296856"/>
            <a:chExt cx="1798800" cy="1800900"/>
          </a:xfrm>
        </p:grpSpPr>
        <p:grpSp>
          <p:nvGrpSpPr>
            <p:cNvPr id="1325" name="Shape 1325"/>
            <p:cNvGrpSpPr/>
            <p:nvPr/>
          </p:nvGrpSpPr>
          <p:grpSpPr>
            <a:xfrm>
              <a:off x="4028909" y="741984"/>
              <a:ext cx="1060088" cy="1025819"/>
              <a:chOff x="2256" y="473"/>
              <a:chExt cx="986" cy="953"/>
            </a:xfrm>
          </p:grpSpPr>
          <p:sp>
            <p:nvSpPr>
              <p:cNvPr id="1326" name="Shape 1326"/>
              <p:cNvSpPr/>
              <p:nvPr/>
            </p:nvSpPr>
            <p:spPr>
              <a:xfrm>
                <a:off x="2256" y="526"/>
                <a:ext cx="900" cy="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435" y="13109"/>
                    </a:moveTo>
                    <a:cubicBezTo>
                      <a:pt x="92519" y="13109"/>
                      <a:pt x="92519" y="13109"/>
                      <a:pt x="91603" y="12100"/>
                    </a:cubicBezTo>
                    <a:cubicBezTo>
                      <a:pt x="65954" y="3025"/>
                      <a:pt x="65954" y="3025"/>
                      <a:pt x="65954" y="3025"/>
                    </a:cubicBezTo>
                    <a:cubicBezTo>
                      <a:pt x="54961" y="0"/>
                      <a:pt x="48549" y="6050"/>
                      <a:pt x="46717" y="8067"/>
                    </a:cubicBezTo>
                    <a:cubicBezTo>
                      <a:pt x="44885" y="9075"/>
                      <a:pt x="44885" y="10084"/>
                      <a:pt x="43969" y="12100"/>
                    </a:cubicBezTo>
                    <a:cubicBezTo>
                      <a:pt x="32061" y="42352"/>
                      <a:pt x="32061" y="42352"/>
                      <a:pt x="32061" y="42352"/>
                    </a:cubicBezTo>
                    <a:cubicBezTo>
                      <a:pt x="32061" y="43361"/>
                      <a:pt x="32061" y="46386"/>
                      <a:pt x="32977" y="48403"/>
                    </a:cubicBezTo>
                    <a:cubicBezTo>
                      <a:pt x="34809" y="51428"/>
                      <a:pt x="37557" y="54453"/>
                      <a:pt x="40305" y="54453"/>
                    </a:cubicBezTo>
                    <a:cubicBezTo>
                      <a:pt x="43969" y="55462"/>
                      <a:pt x="47633" y="54453"/>
                      <a:pt x="50381" y="51428"/>
                    </a:cubicBezTo>
                    <a:cubicBezTo>
                      <a:pt x="51297" y="50420"/>
                      <a:pt x="52213" y="49411"/>
                      <a:pt x="52213" y="48403"/>
                    </a:cubicBezTo>
                    <a:cubicBezTo>
                      <a:pt x="56793" y="40336"/>
                      <a:pt x="56793" y="40336"/>
                      <a:pt x="56793" y="40336"/>
                    </a:cubicBezTo>
                    <a:cubicBezTo>
                      <a:pt x="56793" y="39327"/>
                      <a:pt x="57709" y="38319"/>
                      <a:pt x="58625" y="37310"/>
                    </a:cubicBezTo>
                    <a:cubicBezTo>
                      <a:pt x="62290" y="33277"/>
                      <a:pt x="64122" y="35294"/>
                      <a:pt x="65038" y="35294"/>
                    </a:cubicBezTo>
                    <a:cubicBezTo>
                      <a:pt x="70534" y="41344"/>
                      <a:pt x="101679" y="75630"/>
                      <a:pt x="101679" y="75630"/>
                    </a:cubicBezTo>
                    <a:cubicBezTo>
                      <a:pt x="102595" y="77647"/>
                      <a:pt x="102595" y="79663"/>
                      <a:pt x="100763" y="80672"/>
                    </a:cubicBezTo>
                    <a:cubicBezTo>
                      <a:pt x="99847" y="82689"/>
                      <a:pt x="98015" y="82689"/>
                      <a:pt x="96183" y="81680"/>
                    </a:cubicBezTo>
                    <a:cubicBezTo>
                      <a:pt x="87938" y="71596"/>
                      <a:pt x="87938" y="71596"/>
                      <a:pt x="87938" y="71596"/>
                    </a:cubicBezTo>
                    <a:cubicBezTo>
                      <a:pt x="87022" y="70588"/>
                      <a:pt x="85190" y="70588"/>
                      <a:pt x="83358" y="71596"/>
                    </a:cubicBezTo>
                    <a:cubicBezTo>
                      <a:pt x="82442" y="73613"/>
                      <a:pt x="82442" y="75630"/>
                      <a:pt x="83358" y="76638"/>
                    </a:cubicBezTo>
                    <a:cubicBezTo>
                      <a:pt x="92519" y="85714"/>
                      <a:pt x="92519" y="85714"/>
                      <a:pt x="92519" y="85714"/>
                    </a:cubicBezTo>
                    <a:cubicBezTo>
                      <a:pt x="93435" y="86722"/>
                      <a:pt x="93435" y="89747"/>
                      <a:pt x="91603" y="90756"/>
                    </a:cubicBezTo>
                    <a:cubicBezTo>
                      <a:pt x="90687" y="92773"/>
                      <a:pt x="88854" y="92773"/>
                      <a:pt x="87022" y="91764"/>
                    </a:cubicBezTo>
                    <a:cubicBezTo>
                      <a:pt x="78778" y="81680"/>
                      <a:pt x="78778" y="81680"/>
                      <a:pt x="78778" y="81680"/>
                    </a:cubicBezTo>
                    <a:cubicBezTo>
                      <a:pt x="77862" y="80672"/>
                      <a:pt x="76030" y="80672"/>
                      <a:pt x="74198" y="81680"/>
                    </a:cubicBezTo>
                    <a:cubicBezTo>
                      <a:pt x="73282" y="83697"/>
                      <a:pt x="73282" y="85714"/>
                      <a:pt x="74198" y="86722"/>
                    </a:cubicBezTo>
                    <a:cubicBezTo>
                      <a:pt x="83358" y="95798"/>
                      <a:pt x="83358" y="95798"/>
                      <a:pt x="83358" y="95798"/>
                    </a:cubicBezTo>
                    <a:cubicBezTo>
                      <a:pt x="84274" y="96806"/>
                      <a:pt x="84274" y="99831"/>
                      <a:pt x="82442" y="100840"/>
                    </a:cubicBezTo>
                    <a:cubicBezTo>
                      <a:pt x="81526" y="102857"/>
                      <a:pt x="79694" y="102857"/>
                      <a:pt x="77862" y="101848"/>
                    </a:cubicBezTo>
                    <a:cubicBezTo>
                      <a:pt x="69618" y="91764"/>
                      <a:pt x="69618" y="91764"/>
                      <a:pt x="69618" y="91764"/>
                    </a:cubicBezTo>
                    <a:cubicBezTo>
                      <a:pt x="68702" y="90756"/>
                      <a:pt x="66870" y="90756"/>
                      <a:pt x="65954" y="91764"/>
                    </a:cubicBezTo>
                    <a:cubicBezTo>
                      <a:pt x="64122" y="92773"/>
                      <a:pt x="64122" y="94789"/>
                      <a:pt x="65954" y="96806"/>
                    </a:cubicBezTo>
                    <a:cubicBezTo>
                      <a:pt x="74198" y="105882"/>
                      <a:pt x="74198" y="105882"/>
                      <a:pt x="74198" y="105882"/>
                    </a:cubicBezTo>
                    <a:cubicBezTo>
                      <a:pt x="75114" y="106890"/>
                      <a:pt x="75114" y="109915"/>
                      <a:pt x="73282" y="110924"/>
                    </a:cubicBezTo>
                    <a:cubicBezTo>
                      <a:pt x="72366" y="112941"/>
                      <a:pt x="70534" y="112941"/>
                      <a:pt x="69618" y="111932"/>
                    </a:cubicBezTo>
                    <a:cubicBezTo>
                      <a:pt x="58625" y="99831"/>
                      <a:pt x="58625" y="99831"/>
                      <a:pt x="58625" y="99831"/>
                    </a:cubicBezTo>
                    <a:cubicBezTo>
                      <a:pt x="60458" y="97815"/>
                      <a:pt x="59541" y="93781"/>
                      <a:pt x="57709" y="91764"/>
                    </a:cubicBezTo>
                    <a:cubicBezTo>
                      <a:pt x="54961" y="88739"/>
                      <a:pt x="51297" y="88739"/>
                      <a:pt x="48549" y="90756"/>
                    </a:cubicBezTo>
                    <a:cubicBezTo>
                      <a:pt x="51297" y="88739"/>
                      <a:pt x="51297" y="83697"/>
                      <a:pt x="48549" y="81680"/>
                    </a:cubicBezTo>
                    <a:cubicBezTo>
                      <a:pt x="45801" y="78655"/>
                      <a:pt x="42137" y="78655"/>
                      <a:pt x="39389" y="80672"/>
                    </a:cubicBezTo>
                    <a:cubicBezTo>
                      <a:pt x="42137" y="78655"/>
                      <a:pt x="42137" y="73613"/>
                      <a:pt x="39389" y="71596"/>
                    </a:cubicBezTo>
                    <a:cubicBezTo>
                      <a:pt x="36641" y="68571"/>
                      <a:pt x="32977" y="68571"/>
                      <a:pt x="30229" y="70588"/>
                    </a:cubicBezTo>
                    <a:cubicBezTo>
                      <a:pt x="32977" y="68571"/>
                      <a:pt x="32977" y="64537"/>
                      <a:pt x="30229" y="61512"/>
                    </a:cubicBezTo>
                    <a:cubicBezTo>
                      <a:pt x="27480" y="58487"/>
                      <a:pt x="24732" y="58487"/>
                      <a:pt x="21984" y="60504"/>
                    </a:cubicBezTo>
                    <a:cubicBezTo>
                      <a:pt x="4580" y="41344"/>
                      <a:pt x="4580" y="41344"/>
                      <a:pt x="4580" y="41344"/>
                    </a:cubicBezTo>
                    <a:cubicBezTo>
                      <a:pt x="3664" y="40336"/>
                      <a:pt x="1832" y="40336"/>
                      <a:pt x="916" y="41344"/>
                    </a:cubicBezTo>
                    <a:cubicBezTo>
                      <a:pt x="0" y="42352"/>
                      <a:pt x="0" y="44369"/>
                      <a:pt x="916" y="46386"/>
                    </a:cubicBezTo>
                    <a:cubicBezTo>
                      <a:pt x="18320" y="64537"/>
                      <a:pt x="18320" y="64537"/>
                      <a:pt x="18320" y="64537"/>
                    </a:cubicBezTo>
                    <a:cubicBezTo>
                      <a:pt x="12824" y="70588"/>
                      <a:pt x="12824" y="70588"/>
                      <a:pt x="12824" y="70588"/>
                    </a:cubicBezTo>
                    <a:cubicBezTo>
                      <a:pt x="10992" y="72605"/>
                      <a:pt x="10992" y="76638"/>
                      <a:pt x="13740" y="79663"/>
                    </a:cubicBezTo>
                    <a:cubicBezTo>
                      <a:pt x="15572" y="82689"/>
                      <a:pt x="20152" y="82689"/>
                      <a:pt x="21984" y="80672"/>
                    </a:cubicBezTo>
                    <a:cubicBezTo>
                      <a:pt x="20152" y="82689"/>
                      <a:pt x="20152" y="86722"/>
                      <a:pt x="22900" y="89747"/>
                    </a:cubicBezTo>
                    <a:cubicBezTo>
                      <a:pt x="24732" y="92773"/>
                      <a:pt x="28396" y="92773"/>
                      <a:pt x="31145" y="90756"/>
                    </a:cubicBezTo>
                    <a:cubicBezTo>
                      <a:pt x="28396" y="92773"/>
                      <a:pt x="29312" y="96806"/>
                      <a:pt x="31145" y="99831"/>
                    </a:cubicBezTo>
                    <a:cubicBezTo>
                      <a:pt x="33893" y="102857"/>
                      <a:pt x="37557" y="102857"/>
                      <a:pt x="40305" y="100840"/>
                    </a:cubicBezTo>
                    <a:cubicBezTo>
                      <a:pt x="37557" y="102857"/>
                      <a:pt x="38473" y="106890"/>
                      <a:pt x="40305" y="109915"/>
                    </a:cubicBezTo>
                    <a:cubicBezTo>
                      <a:pt x="43053" y="112941"/>
                      <a:pt x="46717" y="112941"/>
                      <a:pt x="49465" y="109915"/>
                    </a:cubicBezTo>
                    <a:cubicBezTo>
                      <a:pt x="54961" y="104873"/>
                      <a:pt x="54961" y="104873"/>
                      <a:pt x="54961" y="104873"/>
                    </a:cubicBezTo>
                    <a:cubicBezTo>
                      <a:pt x="65038" y="115966"/>
                      <a:pt x="65038" y="115966"/>
                      <a:pt x="65038" y="115966"/>
                    </a:cubicBezTo>
                    <a:cubicBezTo>
                      <a:pt x="68702" y="120000"/>
                      <a:pt x="74198" y="120000"/>
                      <a:pt x="77862" y="115966"/>
                    </a:cubicBezTo>
                    <a:cubicBezTo>
                      <a:pt x="79694" y="113949"/>
                      <a:pt x="80610" y="110924"/>
                      <a:pt x="80610" y="108907"/>
                    </a:cubicBezTo>
                    <a:cubicBezTo>
                      <a:pt x="82442" y="108907"/>
                      <a:pt x="85190" y="107899"/>
                      <a:pt x="87022" y="105882"/>
                    </a:cubicBezTo>
                    <a:cubicBezTo>
                      <a:pt x="88854" y="103865"/>
                      <a:pt x="89770" y="100840"/>
                      <a:pt x="89770" y="98823"/>
                    </a:cubicBezTo>
                    <a:cubicBezTo>
                      <a:pt x="91603" y="98823"/>
                      <a:pt x="94351" y="97815"/>
                      <a:pt x="96183" y="95798"/>
                    </a:cubicBezTo>
                    <a:cubicBezTo>
                      <a:pt x="98015" y="93781"/>
                      <a:pt x="98931" y="90756"/>
                      <a:pt x="98931" y="88739"/>
                    </a:cubicBezTo>
                    <a:cubicBezTo>
                      <a:pt x="100763" y="88739"/>
                      <a:pt x="103511" y="87731"/>
                      <a:pt x="105343" y="85714"/>
                    </a:cubicBezTo>
                    <a:cubicBezTo>
                      <a:pt x="109007" y="81680"/>
                      <a:pt x="109007" y="75630"/>
                      <a:pt x="105343" y="71596"/>
                    </a:cubicBezTo>
                    <a:cubicBezTo>
                      <a:pt x="100763" y="66554"/>
                      <a:pt x="100763" y="66554"/>
                      <a:pt x="100763" y="66554"/>
                    </a:cubicBezTo>
                    <a:cubicBezTo>
                      <a:pt x="119083" y="46386"/>
                      <a:pt x="119083" y="46386"/>
                      <a:pt x="119083" y="46386"/>
                    </a:cubicBezTo>
                    <a:cubicBezTo>
                      <a:pt x="120000" y="45378"/>
                      <a:pt x="120000" y="43361"/>
                      <a:pt x="119083" y="42352"/>
                    </a:cubicBezTo>
                    <a:lnTo>
                      <a:pt x="93435" y="13109"/>
                    </a:lnTo>
                    <a:close/>
                    <a:moveTo>
                      <a:pt x="93435" y="13109"/>
                    </a:moveTo>
                    <a:cubicBezTo>
                      <a:pt x="93435" y="13109"/>
                      <a:pt x="93435" y="13109"/>
                      <a:pt x="93435" y="1310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01600" tIns="50800" rIns="101600" bIns="5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60"/>
                  <a:buFont typeface="Arial"/>
                  <a:buNone/>
                </a:pPr>
                <a:endParaRPr sz="156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2942" y="473"/>
                <a:ext cx="300" cy="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000" y="70000"/>
                    </a:moveTo>
                    <a:cubicBezTo>
                      <a:pt x="50000" y="7500"/>
                      <a:pt x="50000" y="7500"/>
                      <a:pt x="50000" y="7500"/>
                    </a:cubicBezTo>
                    <a:cubicBezTo>
                      <a:pt x="45000" y="0"/>
                      <a:pt x="35000" y="0"/>
                      <a:pt x="27500" y="7500"/>
                    </a:cubicBezTo>
                    <a:cubicBezTo>
                      <a:pt x="7500" y="30000"/>
                      <a:pt x="7500" y="30000"/>
                      <a:pt x="7500" y="30000"/>
                    </a:cubicBezTo>
                    <a:cubicBezTo>
                      <a:pt x="0" y="35000"/>
                      <a:pt x="0" y="45000"/>
                      <a:pt x="7500" y="50000"/>
                    </a:cubicBezTo>
                    <a:cubicBezTo>
                      <a:pt x="70000" y="115000"/>
                      <a:pt x="70000" y="115000"/>
                      <a:pt x="70000" y="115000"/>
                    </a:cubicBezTo>
                    <a:cubicBezTo>
                      <a:pt x="75000" y="120000"/>
                      <a:pt x="85000" y="120000"/>
                      <a:pt x="92500" y="115000"/>
                    </a:cubicBezTo>
                    <a:cubicBezTo>
                      <a:pt x="115000" y="92500"/>
                      <a:pt x="115000" y="92500"/>
                      <a:pt x="115000" y="92500"/>
                    </a:cubicBezTo>
                    <a:cubicBezTo>
                      <a:pt x="120000" y="87500"/>
                      <a:pt x="120000" y="77500"/>
                      <a:pt x="115000" y="70000"/>
                    </a:cubicBezTo>
                    <a:close/>
                    <a:moveTo>
                      <a:pt x="80000" y="102500"/>
                    </a:moveTo>
                    <a:cubicBezTo>
                      <a:pt x="72500" y="102500"/>
                      <a:pt x="67500" y="97500"/>
                      <a:pt x="67500" y="90000"/>
                    </a:cubicBezTo>
                    <a:cubicBezTo>
                      <a:pt x="67500" y="82500"/>
                      <a:pt x="72500" y="77500"/>
                      <a:pt x="80000" y="77500"/>
                    </a:cubicBezTo>
                    <a:cubicBezTo>
                      <a:pt x="87500" y="77500"/>
                      <a:pt x="92500" y="82500"/>
                      <a:pt x="92500" y="90000"/>
                    </a:cubicBezTo>
                    <a:cubicBezTo>
                      <a:pt x="92500" y="97500"/>
                      <a:pt x="87500" y="102500"/>
                      <a:pt x="80000" y="102500"/>
                    </a:cubicBezTo>
                    <a:close/>
                    <a:moveTo>
                      <a:pt x="80000" y="102500"/>
                    </a:moveTo>
                    <a:cubicBezTo>
                      <a:pt x="80000" y="102500"/>
                      <a:pt x="80000" y="102500"/>
                      <a:pt x="80000" y="10250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01600" tIns="50800" rIns="101600" bIns="5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60"/>
                  <a:buFont typeface="Arial"/>
                  <a:buNone/>
                </a:pPr>
                <a:endParaRPr sz="156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8" name="Shape 1328"/>
            <p:cNvSpPr/>
            <p:nvPr/>
          </p:nvSpPr>
          <p:spPr>
            <a:xfrm>
              <a:off x="3668657" y="296856"/>
              <a:ext cx="1798800" cy="180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848" y="0"/>
                    <a:pt x="0" y="26848"/>
                    <a:pt x="0" y="60000"/>
                  </a:cubicBezTo>
                  <a:cubicBezTo>
                    <a:pt x="0" y="93151"/>
                    <a:pt x="26848" y="120000"/>
                    <a:pt x="60000" y="120000"/>
                  </a:cubicBezTo>
                  <a:cubicBezTo>
                    <a:pt x="93151" y="120000"/>
                    <a:pt x="120000" y="93151"/>
                    <a:pt x="120000" y="60000"/>
                  </a:cubicBezTo>
                  <a:cubicBezTo>
                    <a:pt x="120000" y="26848"/>
                    <a:pt x="93151" y="0"/>
                    <a:pt x="60000" y="0"/>
                  </a:cubicBezTo>
                  <a:close/>
                  <a:moveTo>
                    <a:pt x="60000" y="119117"/>
                  </a:moveTo>
                  <a:cubicBezTo>
                    <a:pt x="27352" y="119117"/>
                    <a:pt x="882" y="92647"/>
                    <a:pt x="882" y="60000"/>
                  </a:cubicBezTo>
                  <a:cubicBezTo>
                    <a:pt x="882" y="27352"/>
                    <a:pt x="27352" y="882"/>
                    <a:pt x="60000" y="882"/>
                  </a:cubicBezTo>
                  <a:cubicBezTo>
                    <a:pt x="92647" y="882"/>
                    <a:pt x="119117" y="27352"/>
                    <a:pt x="119117" y="60000"/>
                  </a:cubicBezTo>
                  <a:cubicBezTo>
                    <a:pt x="119117" y="92647"/>
                    <a:pt x="92647" y="119117"/>
                    <a:pt x="60000" y="119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01600" tIns="50800" rIns="101600" bIns="5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60"/>
                <a:buFont typeface="Arial"/>
                <a:buNone/>
              </a:pPr>
              <a:endParaRPr sz="1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9" name="Shape 1329"/>
          <p:cNvSpPr/>
          <p:nvPr/>
        </p:nvSpPr>
        <p:spPr>
          <a:xfrm>
            <a:off x="381000" y="3125057"/>
            <a:ext cx="783600" cy="783600"/>
          </a:xfrm>
          <a:prstGeom prst="ellipse">
            <a:avLst/>
          </a:prstGeom>
          <a:solidFill>
            <a:schemeClr val="accent3">
              <a:alpha val="890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Shape 1330"/>
          <p:cNvSpPr/>
          <p:nvPr/>
        </p:nvSpPr>
        <p:spPr>
          <a:xfrm>
            <a:off x="1164243" y="3102293"/>
            <a:ext cx="39546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3"/>
              <a:buFont typeface="Open Sans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E-mail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31" name="Shape 1331"/>
          <p:cNvSpPr/>
          <p:nvPr/>
        </p:nvSpPr>
        <p:spPr>
          <a:xfrm>
            <a:off x="1201703" y="3422179"/>
            <a:ext cx="6129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06"/>
              <a:buFont typeface="Open Sans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tferry@berkeley.edu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332" name="Shape 1332"/>
          <p:cNvSpPr/>
          <p:nvPr/>
        </p:nvSpPr>
        <p:spPr>
          <a:xfrm>
            <a:off x="598148" y="3327296"/>
            <a:ext cx="369600" cy="32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114444" y="120000"/>
                  <a:pt x="114444" y="120000"/>
                  <a:pt x="114444" y="120000"/>
                </a:cubicBezTo>
                <a:cubicBezTo>
                  <a:pt x="57777" y="62970"/>
                  <a:pt x="57777" y="62970"/>
                  <a:pt x="57777" y="62970"/>
                </a:cubicBezTo>
                <a:lnTo>
                  <a:pt x="0" y="120000"/>
                </a:lnTo>
                <a:close/>
                <a:moveTo>
                  <a:pt x="82222" y="73663"/>
                </a:moveTo>
                <a:cubicBezTo>
                  <a:pt x="114444" y="105742"/>
                  <a:pt x="114444" y="105742"/>
                  <a:pt x="114444" y="105742"/>
                </a:cubicBezTo>
                <a:cubicBezTo>
                  <a:pt x="114444" y="46336"/>
                  <a:pt x="114444" y="46336"/>
                  <a:pt x="114444" y="46336"/>
                </a:cubicBezTo>
                <a:lnTo>
                  <a:pt x="82222" y="73663"/>
                </a:lnTo>
                <a:close/>
                <a:moveTo>
                  <a:pt x="8888" y="52277"/>
                </a:moveTo>
                <a:cubicBezTo>
                  <a:pt x="57777" y="13069"/>
                  <a:pt x="57777" y="13069"/>
                  <a:pt x="57777" y="13069"/>
                </a:cubicBezTo>
                <a:cubicBezTo>
                  <a:pt x="71111" y="23762"/>
                  <a:pt x="71111" y="23762"/>
                  <a:pt x="71111" y="23762"/>
                </a:cubicBezTo>
                <a:cubicBezTo>
                  <a:pt x="73333" y="21386"/>
                  <a:pt x="76666" y="19009"/>
                  <a:pt x="80000" y="17821"/>
                </a:cubicBezTo>
                <a:cubicBezTo>
                  <a:pt x="57777" y="0"/>
                  <a:pt x="57777" y="0"/>
                  <a:pt x="57777" y="0"/>
                </a:cubicBezTo>
                <a:cubicBezTo>
                  <a:pt x="0" y="46336"/>
                  <a:pt x="0" y="46336"/>
                  <a:pt x="0" y="46336"/>
                </a:cubicBezTo>
                <a:cubicBezTo>
                  <a:pt x="0" y="105742"/>
                  <a:pt x="0" y="105742"/>
                  <a:pt x="0" y="105742"/>
                </a:cubicBezTo>
                <a:cubicBezTo>
                  <a:pt x="33333" y="72475"/>
                  <a:pt x="33333" y="72475"/>
                  <a:pt x="33333" y="72475"/>
                </a:cubicBezTo>
                <a:lnTo>
                  <a:pt x="8888" y="52277"/>
                </a:lnTo>
                <a:close/>
                <a:moveTo>
                  <a:pt x="95555" y="42772"/>
                </a:moveTo>
                <a:cubicBezTo>
                  <a:pt x="95555" y="42772"/>
                  <a:pt x="71111" y="41584"/>
                  <a:pt x="57777" y="57029"/>
                </a:cubicBezTo>
                <a:cubicBezTo>
                  <a:pt x="63333" y="27326"/>
                  <a:pt x="95555" y="21386"/>
                  <a:pt x="95555" y="21386"/>
                </a:cubicBezTo>
                <a:cubicBezTo>
                  <a:pt x="95555" y="11881"/>
                  <a:pt x="95555" y="11881"/>
                  <a:pt x="95555" y="11881"/>
                </a:cubicBezTo>
                <a:cubicBezTo>
                  <a:pt x="120000" y="32079"/>
                  <a:pt x="120000" y="32079"/>
                  <a:pt x="120000" y="32079"/>
                </a:cubicBezTo>
                <a:cubicBezTo>
                  <a:pt x="95555" y="52277"/>
                  <a:pt x="95555" y="52277"/>
                  <a:pt x="95555" y="52277"/>
                </a:cubicBezTo>
                <a:lnTo>
                  <a:pt x="95555" y="427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Shape 1333"/>
          <p:cNvSpPr txBox="1">
            <a:spLocks noGrp="1"/>
          </p:cNvSpPr>
          <p:nvPr>
            <p:ph type="title"/>
          </p:nvPr>
        </p:nvSpPr>
        <p:spPr>
          <a:xfrm>
            <a:off x="1465375" y="212675"/>
            <a:ext cx="7307100" cy="16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8"/>
              <a:buFont typeface="Open Sans"/>
              <a:buNone/>
            </a:pPr>
            <a:r>
              <a:rPr lang="en-US" sz="7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Thanks!</a:t>
            </a:r>
            <a:endParaRPr sz="7000" b="1" dirty="0">
              <a:solidFill>
                <a:schemeClr val="lt1"/>
              </a:solidFill>
            </a:endParaRPr>
          </a:p>
        </p:txBody>
      </p:sp>
      <p:pic>
        <p:nvPicPr>
          <p:cNvPr id="1334" name="Shape 1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600" y="3046976"/>
            <a:ext cx="783601" cy="78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Shape 1335"/>
          <p:cNvSpPr/>
          <p:nvPr/>
        </p:nvSpPr>
        <p:spPr>
          <a:xfrm>
            <a:off x="5355243" y="3102293"/>
            <a:ext cx="39546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3"/>
              <a:buFont typeface="Open Sans"/>
              <a:buNone/>
            </a:pPr>
            <a:r>
              <a:rPr lang="en-US" sz="2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LinkedIn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36" name="Shape 1336"/>
          <p:cNvSpPr/>
          <p:nvPr/>
        </p:nvSpPr>
        <p:spPr>
          <a:xfrm>
            <a:off x="5392703" y="3422179"/>
            <a:ext cx="6129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06"/>
              <a:buFont typeface="Open Sans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linkedin.com/in/tferry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1340" name="Shape 1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725" y="4370393"/>
            <a:ext cx="1895350" cy="6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40">
            <a:extLst>
              <a:ext uri="{FF2B5EF4-FFF2-40B4-BE49-F238E27FC236}">
                <a16:creationId xmlns:a16="http://schemas.microsoft.com/office/drawing/2014/main" id="{3E1B2625-5115-417E-8054-234542573E3E}"/>
              </a:ext>
            </a:extLst>
          </p:cNvPr>
          <p:cNvSpPr txBox="1"/>
          <p:nvPr/>
        </p:nvSpPr>
        <p:spPr>
          <a:xfrm>
            <a:off x="951103" y="821669"/>
            <a:ext cx="9215350" cy="430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Why not use Bitcoin’s Blockchain?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3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1. A weak scripting language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3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2. Systemic limitations for smart contracts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3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	3. 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Resource heavy verification mechanism</a:t>
            </a:r>
            <a:endParaRPr kumimoji="0" lang="en-US" sz="30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20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result for ethereum">
            <a:extLst>
              <a:ext uri="{FF2B5EF4-FFF2-40B4-BE49-F238E27FC236}">
                <a16:creationId xmlns:a16="http://schemas.microsoft.com/office/drawing/2014/main" id="{1B9832A1-B3E1-495D-8176-D27BB4A2A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77" y="864577"/>
            <a:ext cx="5810478" cy="398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2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40">
            <a:extLst>
              <a:ext uri="{FF2B5EF4-FFF2-40B4-BE49-F238E27FC236}">
                <a16:creationId xmlns:a16="http://schemas.microsoft.com/office/drawing/2014/main" id="{EDBF5210-B586-4931-BFCC-227DCCCE98A3}"/>
              </a:ext>
            </a:extLst>
          </p:cNvPr>
          <p:cNvSpPr txBox="1"/>
          <p:nvPr/>
        </p:nvSpPr>
        <p:spPr>
          <a:xfrm>
            <a:off x="951103" y="821669"/>
            <a:ext cx="9215350" cy="430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30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“A blockchain with a built-in Turing Complete programming language, allowing anyone to write smart contracts and decentralized applications where they can create their own arbitrary rules for ownership, transaction formats and state transition functions.”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endParaRPr lang="en-US" sz="30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</a:t>
            </a:r>
            <a:r>
              <a:rPr lang="en-US" sz="3000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Vitalik</a:t>
            </a:r>
            <a:r>
              <a:rPr lang="en-US" sz="30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Buterin</a:t>
            </a:r>
            <a:endParaRPr kumimoji="0" lang="en-US" sz="300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37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10150" y="0"/>
            <a:ext cx="9549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7699" y="1862973"/>
            <a:ext cx="419400" cy="394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893" y="107500"/>
                </a:moveTo>
                <a:cubicBezTo>
                  <a:pt x="88543" y="120000"/>
                  <a:pt x="88543" y="120000"/>
                  <a:pt x="88543" y="120000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41941" y="107500"/>
                  <a:pt x="41941" y="107500"/>
                  <a:pt x="41941" y="107500"/>
                </a:cubicBezTo>
                <a:lnTo>
                  <a:pt x="76893" y="107500"/>
                </a:lnTo>
                <a:close/>
                <a:moveTo>
                  <a:pt x="107184" y="86250"/>
                </a:moveTo>
                <a:cubicBezTo>
                  <a:pt x="11650" y="86250"/>
                  <a:pt x="11650" y="86250"/>
                  <a:pt x="11650" y="86250"/>
                </a:cubicBezTo>
                <a:cubicBezTo>
                  <a:pt x="11650" y="13750"/>
                  <a:pt x="11650" y="13750"/>
                  <a:pt x="11650" y="13750"/>
                </a:cubicBezTo>
                <a:cubicBezTo>
                  <a:pt x="107184" y="13750"/>
                  <a:pt x="107184" y="13750"/>
                  <a:pt x="107184" y="13750"/>
                </a:cubicBezTo>
                <a:lnTo>
                  <a:pt x="107184" y="86250"/>
                </a:lnTo>
                <a:close/>
                <a:moveTo>
                  <a:pt x="0" y="0"/>
                </a:moveTo>
                <a:cubicBezTo>
                  <a:pt x="0" y="100000"/>
                  <a:pt x="0" y="100000"/>
                  <a:pt x="0" y="100000"/>
                </a:cubicBezTo>
                <a:cubicBezTo>
                  <a:pt x="120000" y="100000"/>
                  <a:pt x="120000" y="100000"/>
                  <a:pt x="120000" y="10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  <a:moveTo>
                  <a:pt x="66407" y="51250"/>
                </a:moveTo>
                <a:cubicBezTo>
                  <a:pt x="66407" y="55000"/>
                  <a:pt x="64077" y="58750"/>
                  <a:pt x="59417" y="58750"/>
                </a:cubicBezTo>
                <a:cubicBezTo>
                  <a:pt x="55922" y="58750"/>
                  <a:pt x="52427" y="55000"/>
                  <a:pt x="52427" y="51250"/>
                </a:cubicBezTo>
                <a:cubicBezTo>
                  <a:pt x="52427" y="50000"/>
                  <a:pt x="52427" y="50000"/>
                  <a:pt x="52427" y="48750"/>
                </a:cubicBezTo>
                <a:cubicBezTo>
                  <a:pt x="55922" y="51250"/>
                  <a:pt x="59417" y="47500"/>
                  <a:pt x="58252" y="43750"/>
                </a:cubicBezTo>
                <a:cubicBezTo>
                  <a:pt x="59417" y="43750"/>
                  <a:pt x="59417" y="43750"/>
                  <a:pt x="59417" y="43750"/>
                </a:cubicBezTo>
                <a:cubicBezTo>
                  <a:pt x="64077" y="43750"/>
                  <a:pt x="66407" y="46250"/>
                  <a:pt x="66407" y="51250"/>
                </a:cubicBezTo>
                <a:close/>
                <a:moveTo>
                  <a:pt x="59417" y="65000"/>
                </a:moveTo>
                <a:cubicBezTo>
                  <a:pt x="52427" y="65000"/>
                  <a:pt x="46601" y="58750"/>
                  <a:pt x="46601" y="51250"/>
                </a:cubicBezTo>
                <a:cubicBezTo>
                  <a:pt x="46601" y="43750"/>
                  <a:pt x="52427" y="37500"/>
                  <a:pt x="59417" y="37500"/>
                </a:cubicBezTo>
                <a:cubicBezTo>
                  <a:pt x="66407" y="37500"/>
                  <a:pt x="72233" y="43750"/>
                  <a:pt x="72233" y="51250"/>
                </a:cubicBezTo>
                <a:cubicBezTo>
                  <a:pt x="72233" y="58750"/>
                  <a:pt x="66407" y="65000"/>
                  <a:pt x="59417" y="65000"/>
                </a:cubicBezTo>
                <a:close/>
                <a:moveTo>
                  <a:pt x="59417" y="31250"/>
                </a:moveTo>
                <a:cubicBezTo>
                  <a:pt x="38446" y="31250"/>
                  <a:pt x="26796" y="50000"/>
                  <a:pt x="26796" y="50000"/>
                </a:cubicBezTo>
                <a:cubicBezTo>
                  <a:pt x="26796" y="50000"/>
                  <a:pt x="39611" y="70000"/>
                  <a:pt x="59417" y="70000"/>
                </a:cubicBezTo>
                <a:cubicBezTo>
                  <a:pt x="80388" y="70000"/>
                  <a:pt x="92038" y="50000"/>
                  <a:pt x="92038" y="50000"/>
                </a:cubicBezTo>
                <a:cubicBezTo>
                  <a:pt x="92038" y="50000"/>
                  <a:pt x="80388" y="31250"/>
                  <a:pt x="59417" y="31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251532" y="2765108"/>
            <a:ext cx="431700" cy="4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10" y="71067"/>
                </a:moveTo>
                <a:cubicBezTo>
                  <a:pt x="13980" y="58252"/>
                  <a:pt x="13980" y="58252"/>
                  <a:pt x="13980" y="58252"/>
                </a:cubicBezTo>
                <a:cubicBezTo>
                  <a:pt x="106019" y="58252"/>
                  <a:pt x="106019" y="58252"/>
                  <a:pt x="106019" y="58252"/>
                </a:cubicBezTo>
                <a:cubicBezTo>
                  <a:pt x="103689" y="71067"/>
                  <a:pt x="103689" y="71067"/>
                  <a:pt x="103689" y="71067"/>
                </a:cubicBezTo>
                <a:cubicBezTo>
                  <a:pt x="115339" y="71067"/>
                  <a:pt x="115339" y="71067"/>
                  <a:pt x="115339" y="71067"/>
                </a:cubicBezTo>
                <a:cubicBezTo>
                  <a:pt x="120000" y="46601"/>
                  <a:pt x="120000" y="46601"/>
                  <a:pt x="120000" y="46601"/>
                </a:cubicBezTo>
                <a:cubicBezTo>
                  <a:pt x="0" y="46601"/>
                  <a:pt x="0" y="46601"/>
                  <a:pt x="0" y="46601"/>
                </a:cubicBezTo>
                <a:cubicBezTo>
                  <a:pt x="4660" y="71067"/>
                  <a:pt x="4660" y="71067"/>
                  <a:pt x="4660" y="71067"/>
                </a:cubicBezTo>
                <a:lnTo>
                  <a:pt x="16310" y="71067"/>
                </a:lnTo>
                <a:close/>
                <a:moveTo>
                  <a:pt x="68737" y="103689"/>
                </a:moveTo>
                <a:cubicBezTo>
                  <a:pt x="51262" y="103689"/>
                  <a:pt x="51262" y="103689"/>
                  <a:pt x="51262" y="103689"/>
                </a:cubicBezTo>
                <a:cubicBezTo>
                  <a:pt x="48932" y="103689"/>
                  <a:pt x="46601" y="101359"/>
                  <a:pt x="46601" y="100194"/>
                </a:cubicBezTo>
                <a:cubicBezTo>
                  <a:pt x="46601" y="97864"/>
                  <a:pt x="48932" y="95533"/>
                  <a:pt x="51262" y="95533"/>
                </a:cubicBezTo>
                <a:cubicBezTo>
                  <a:pt x="68737" y="95533"/>
                  <a:pt x="68737" y="95533"/>
                  <a:pt x="68737" y="95533"/>
                </a:cubicBezTo>
                <a:cubicBezTo>
                  <a:pt x="71067" y="95533"/>
                  <a:pt x="73398" y="97864"/>
                  <a:pt x="73398" y="100194"/>
                </a:cubicBezTo>
                <a:cubicBezTo>
                  <a:pt x="73398" y="101359"/>
                  <a:pt x="71067" y="103689"/>
                  <a:pt x="68737" y="103689"/>
                </a:cubicBezTo>
                <a:close/>
                <a:moveTo>
                  <a:pt x="120000" y="79223"/>
                </a:moveTo>
                <a:cubicBezTo>
                  <a:pt x="0" y="79223"/>
                  <a:pt x="0" y="79223"/>
                  <a:pt x="0" y="79223"/>
                </a:cubicBezTo>
                <a:cubicBezTo>
                  <a:pt x="9320" y="120000"/>
                  <a:pt x="9320" y="120000"/>
                  <a:pt x="9320" y="120000"/>
                </a:cubicBezTo>
                <a:cubicBezTo>
                  <a:pt x="111844" y="120000"/>
                  <a:pt x="111844" y="120000"/>
                  <a:pt x="111844" y="120000"/>
                </a:cubicBezTo>
                <a:lnTo>
                  <a:pt x="120000" y="79223"/>
                </a:lnTo>
                <a:close/>
                <a:moveTo>
                  <a:pt x="106019" y="90873"/>
                </a:moveTo>
                <a:cubicBezTo>
                  <a:pt x="102524" y="108349"/>
                  <a:pt x="102524" y="108349"/>
                  <a:pt x="102524" y="108349"/>
                </a:cubicBezTo>
                <a:cubicBezTo>
                  <a:pt x="18640" y="108349"/>
                  <a:pt x="18640" y="108349"/>
                  <a:pt x="18640" y="108349"/>
                </a:cubicBezTo>
                <a:cubicBezTo>
                  <a:pt x="15145" y="90873"/>
                  <a:pt x="15145" y="90873"/>
                  <a:pt x="15145" y="90873"/>
                </a:cubicBezTo>
                <a:lnTo>
                  <a:pt x="106019" y="90873"/>
                </a:lnTo>
                <a:close/>
                <a:moveTo>
                  <a:pt x="68737" y="71067"/>
                </a:moveTo>
                <a:cubicBezTo>
                  <a:pt x="51262" y="71067"/>
                  <a:pt x="51262" y="71067"/>
                  <a:pt x="51262" y="71067"/>
                </a:cubicBezTo>
                <a:cubicBezTo>
                  <a:pt x="48932" y="71067"/>
                  <a:pt x="46601" y="69902"/>
                  <a:pt x="46601" y="67572"/>
                </a:cubicBezTo>
                <a:cubicBezTo>
                  <a:pt x="46601" y="65242"/>
                  <a:pt x="48932" y="64077"/>
                  <a:pt x="51262" y="64077"/>
                </a:cubicBezTo>
                <a:cubicBezTo>
                  <a:pt x="68737" y="64077"/>
                  <a:pt x="68737" y="64077"/>
                  <a:pt x="68737" y="64077"/>
                </a:cubicBezTo>
                <a:cubicBezTo>
                  <a:pt x="71067" y="64077"/>
                  <a:pt x="73398" y="65242"/>
                  <a:pt x="73398" y="67572"/>
                </a:cubicBezTo>
                <a:cubicBezTo>
                  <a:pt x="73398" y="69902"/>
                  <a:pt x="71067" y="71067"/>
                  <a:pt x="68737" y="71067"/>
                </a:cubicBezTo>
                <a:close/>
                <a:moveTo>
                  <a:pt x="23300" y="38446"/>
                </a:moveTo>
                <a:cubicBezTo>
                  <a:pt x="31456" y="11650"/>
                  <a:pt x="31456" y="11650"/>
                  <a:pt x="31456" y="11650"/>
                </a:cubicBezTo>
                <a:cubicBezTo>
                  <a:pt x="89708" y="11650"/>
                  <a:pt x="89708" y="11650"/>
                  <a:pt x="89708" y="11650"/>
                </a:cubicBezTo>
                <a:cubicBezTo>
                  <a:pt x="96699" y="38446"/>
                  <a:pt x="96699" y="38446"/>
                  <a:pt x="96699" y="38446"/>
                </a:cubicBezTo>
                <a:cubicBezTo>
                  <a:pt x="108349" y="38446"/>
                  <a:pt x="108349" y="38446"/>
                  <a:pt x="108349" y="38446"/>
                </a:cubicBezTo>
                <a:cubicBezTo>
                  <a:pt x="97864" y="0"/>
                  <a:pt x="97864" y="0"/>
                  <a:pt x="97864" y="0"/>
                </a:cubicBezTo>
                <a:cubicBezTo>
                  <a:pt x="22135" y="0"/>
                  <a:pt x="22135" y="0"/>
                  <a:pt x="22135" y="0"/>
                </a:cubicBezTo>
                <a:cubicBezTo>
                  <a:pt x="11650" y="38446"/>
                  <a:pt x="11650" y="38446"/>
                  <a:pt x="11650" y="38446"/>
                </a:cubicBezTo>
                <a:lnTo>
                  <a:pt x="23300" y="38446"/>
                </a:lnTo>
                <a:close/>
                <a:moveTo>
                  <a:pt x="31456" y="38446"/>
                </a:moveTo>
                <a:cubicBezTo>
                  <a:pt x="88543" y="38446"/>
                  <a:pt x="88543" y="38446"/>
                  <a:pt x="88543" y="38446"/>
                </a:cubicBezTo>
                <a:cubicBezTo>
                  <a:pt x="86213" y="30291"/>
                  <a:pt x="86213" y="30291"/>
                  <a:pt x="86213" y="30291"/>
                </a:cubicBezTo>
                <a:cubicBezTo>
                  <a:pt x="33786" y="30291"/>
                  <a:pt x="33786" y="30291"/>
                  <a:pt x="33786" y="30291"/>
                </a:cubicBezTo>
                <a:lnTo>
                  <a:pt x="31456" y="38446"/>
                </a:lnTo>
                <a:close/>
                <a:moveTo>
                  <a:pt x="82718" y="18640"/>
                </a:moveTo>
                <a:cubicBezTo>
                  <a:pt x="85048" y="25631"/>
                  <a:pt x="85048" y="25631"/>
                  <a:pt x="85048" y="25631"/>
                </a:cubicBezTo>
                <a:cubicBezTo>
                  <a:pt x="34951" y="25631"/>
                  <a:pt x="34951" y="25631"/>
                  <a:pt x="34951" y="25631"/>
                </a:cubicBezTo>
                <a:cubicBezTo>
                  <a:pt x="37281" y="18640"/>
                  <a:pt x="37281" y="18640"/>
                  <a:pt x="37281" y="18640"/>
                </a:cubicBezTo>
                <a:lnTo>
                  <a:pt x="82718" y="186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259691" y="3651273"/>
            <a:ext cx="415200" cy="41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92" y="90873"/>
                </a:moveTo>
                <a:cubicBezTo>
                  <a:pt x="96699" y="90873"/>
                  <a:pt x="96699" y="90873"/>
                  <a:pt x="96699" y="90873"/>
                </a:cubicBezTo>
                <a:cubicBezTo>
                  <a:pt x="96699" y="99029"/>
                  <a:pt x="96699" y="99029"/>
                  <a:pt x="96699" y="99029"/>
                </a:cubicBezTo>
                <a:cubicBezTo>
                  <a:pt x="53592" y="99029"/>
                  <a:pt x="53592" y="99029"/>
                  <a:pt x="53592" y="99029"/>
                </a:cubicBezTo>
                <a:lnTo>
                  <a:pt x="53592" y="90873"/>
                </a:lnTo>
                <a:close/>
                <a:moveTo>
                  <a:pt x="96699" y="68737"/>
                </a:moveTo>
                <a:cubicBezTo>
                  <a:pt x="53592" y="68737"/>
                  <a:pt x="53592" y="68737"/>
                  <a:pt x="53592" y="68737"/>
                </a:cubicBezTo>
                <a:cubicBezTo>
                  <a:pt x="53592" y="59417"/>
                  <a:pt x="53592" y="59417"/>
                  <a:pt x="53592" y="59417"/>
                </a:cubicBezTo>
                <a:cubicBezTo>
                  <a:pt x="96699" y="59417"/>
                  <a:pt x="96699" y="59417"/>
                  <a:pt x="96699" y="59417"/>
                </a:cubicBezTo>
                <a:lnTo>
                  <a:pt x="96699" y="68737"/>
                </a:lnTo>
                <a:close/>
                <a:moveTo>
                  <a:pt x="96699" y="83883"/>
                </a:moveTo>
                <a:cubicBezTo>
                  <a:pt x="53592" y="83883"/>
                  <a:pt x="53592" y="83883"/>
                  <a:pt x="53592" y="83883"/>
                </a:cubicBezTo>
                <a:cubicBezTo>
                  <a:pt x="53592" y="74563"/>
                  <a:pt x="53592" y="74563"/>
                  <a:pt x="53592" y="74563"/>
                </a:cubicBezTo>
                <a:cubicBezTo>
                  <a:pt x="96699" y="74563"/>
                  <a:pt x="96699" y="74563"/>
                  <a:pt x="96699" y="74563"/>
                </a:cubicBezTo>
                <a:lnTo>
                  <a:pt x="96699" y="83883"/>
                </a:lnTo>
                <a:close/>
                <a:moveTo>
                  <a:pt x="108349" y="107184"/>
                </a:moveTo>
                <a:cubicBezTo>
                  <a:pt x="41941" y="107184"/>
                  <a:pt x="41941" y="107184"/>
                  <a:pt x="41941" y="107184"/>
                </a:cubicBezTo>
                <a:cubicBezTo>
                  <a:pt x="41941" y="40776"/>
                  <a:pt x="41941" y="40776"/>
                  <a:pt x="41941" y="40776"/>
                </a:cubicBezTo>
                <a:cubicBezTo>
                  <a:pt x="47766" y="40776"/>
                  <a:pt x="47766" y="40776"/>
                  <a:pt x="47766" y="40776"/>
                </a:cubicBezTo>
                <a:cubicBezTo>
                  <a:pt x="50097" y="40776"/>
                  <a:pt x="53592" y="41941"/>
                  <a:pt x="55922" y="44271"/>
                </a:cubicBezTo>
                <a:cubicBezTo>
                  <a:pt x="60582" y="51262"/>
                  <a:pt x="60582" y="51262"/>
                  <a:pt x="60582" y="51262"/>
                </a:cubicBezTo>
                <a:cubicBezTo>
                  <a:pt x="89708" y="51262"/>
                  <a:pt x="89708" y="51262"/>
                  <a:pt x="89708" y="51262"/>
                </a:cubicBezTo>
                <a:cubicBezTo>
                  <a:pt x="95533" y="44271"/>
                  <a:pt x="95533" y="44271"/>
                  <a:pt x="95533" y="44271"/>
                </a:cubicBezTo>
                <a:cubicBezTo>
                  <a:pt x="97864" y="41941"/>
                  <a:pt x="100194" y="40776"/>
                  <a:pt x="103689" y="40776"/>
                </a:cubicBezTo>
                <a:cubicBezTo>
                  <a:pt x="108349" y="40776"/>
                  <a:pt x="108349" y="40776"/>
                  <a:pt x="108349" y="40776"/>
                </a:cubicBezTo>
                <a:lnTo>
                  <a:pt x="108349" y="107184"/>
                </a:lnTo>
                <a:close/>
                <a:moveTo>
                  <a:pt x="11650" y="78058"/>
                </a:moveTo>
                <a:cubicBezTo>
                  <a:pt x="11650" y="11650"/>
                  <a:pt x="11650" y="11650"/>
                  <a:pt x="11650" y="11650"/>
                </a:cubicBezTo>
                <a:cubicBezTo>
                  <a:pt x="79223" y="11650"/>
                  <a:pt x="79223" y="11650"/>
                  <a:pt x="79223" y="11650"/>
                </a:cubicBezTo>
                <a:cubicBezTo>
                  <a:pt x="79223" y="29126"/>
                  <a:pt x="79223" y="29126"/>
                  <a:pt x="79223" y="29126"/>
                </a:cubicBezTo>
                <a:cubicBezTo>
                  <a:pt x="30291" y="29126"/>
                  <a:pt x="30291" y="29126"/>
                  <a:pt x="30291" y="29126"/>
                </a:cubicBezTo>
                <a:cubicBezTo>
                  <a:pt x="30291" y="78058"/>
                  <a:pt x="30291" y="78058"/>
                  <a:pt x="30291" y="78058"/>
                </a:cubicBezTo>
                <a:lnTo>
                  <a:pt x="11650" y="78058"/>
                </a:lnTo>
                <a:close/>
                <a:moveTo>
                  <a:pt x="90873" y="29126"/>
                </a:moveTo>
                <a:cubicBezTo>
                  <a:pt x="90873" y="0"/>
                  <a:pt x="90873" y="0"/>
                  <a:pt x="908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9708"/>
                  <a:pt x="0" y="89708"/>
                  <a:pt x="0" y="89708"/>
                </a:cubicBezTo>
                <a:cubicBezTo>
                  <a:pt x="30291" y="89708"/>
                  <a:pt x="30291" y="89708"/>
                  <a:pt x="30291" y="89708"/>
                </a:cubicBezTo>
                <a:cubicBezTo>
                  <a:pt x="30291" y="120000"/>
                  <a:pt x="30291" y="120000"/>
                  <a:pt x="30291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29126"/>
                  <a:pt x="120000" y="29126"/>
                  <a:pt x="120000" y="29126"/>
                </a:cubicBezTo>
                <a:lnTo>
                  <a:pt x="90873" y="2912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65625" y="4526680"/>
            <a:ext cx="403500" cy="4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223" y="0"/>
                </a:moveTo>
                <a:cubicBezTo>
                  <a:pt x="94368" y="26666"/>
                  <a:pt x="94368" y="26666"/>
                  <a:pt x="94368" y="26666"/>
                </a:cubicBezTo>
                <a:cubicBezTo>
                  <a:pt x="94368" y="31515"/>
                  <a:pt x="94368" y="31515"/>
                  <a:pt x="94368" y="31515"/>
                </a:cubicBezTo>
                <a:cubicBezTo>
                  <a:pt x="94368" y="37575"/>
                  <a:pt x="89708" y="41212"/>
                  <a:pt x="85048" y="41212"/>
                </a:cubicBezTo>
                <a:cubicBezTo>
                  <a:pt x="79223" y="41212"/>
                  <a:pt x="74563" y="37575"/>
                  <a:pt x="74563" y="31515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74563" y="26666"/>
                  <a:pt x="74563" y="26666"/>
                  <a:pt x="74563" y="26666"/>
                </a:cubicBezTo>
                <a:cubicBezTo>
                  <a:pt x="69902" y="0"/>
                  <a:pt x="69902" y="0"/>
                  <a:pt x="69902" y="0"/>
                </a:cubicBezTo>
                <a:lnTo>
                  <a:pt x="79223" y="0"/>
                </a:lnTo>
                <a:close/>
                <a:moveTo>
                  <a:pt x="68737" y="26666"/>
                </a:moveTo>
                <a:cubicBezTo>
                  <a:pt x="68737" y="26666"/>
                  <a:pt x="68737" y="26666"/>
                  <a:pt x="68737" y="26666"/>
                </a:cubicBezTo>
                <a:cubicBezTo>
                  <a:pt x="68737" y="31515"/>
                  <a:pt x="68737" y="31515"/>
                  <a:pt x="68737" y="31515"/>
                </a:cubicBezTo>
                <a:cubicBezTo>
                  <a:pt x="68737" y="37575"/>
                  <a:pt x="65242" y="41212"/>
                  <a:pt x="59417" y="41212"/>
                </a:cubicBezTo>
                <a:cubicBezTo>
                  <a:pt x="53592" y="41212"/>
                  <a:pt x="50097" y="37575"/>
                  <a:pt x="50097" y="31515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0097" y="26666"/>
                  <a:pt x="50097" y="26666"/>
                  <a:pt x="50097" y="26666"/>
                </a:cubicBezTo>
                <a:cubicBezTo>
                  <a:pt x="54757" y="0"/>
                  <a:pt x="54757" y="0"/>
                  <a:pt x="54757" y="0"/>
                </a:cubicBezTo>
                <a:cubicBezTo>
                  <a:pt x="64077" y="0"/>
                  <a:pt x="64077" y="0"/>
                  <a:pt x="64077" y="0"/>
                </a:cubicBezTo>
                <a:lnTo>
                  <a:pt x="68737" y="26666"/>
                </a:lnTo>
                <a:close/>
                <a:moveTo>
                  <a:pt x="120000" y="26666"/>
                </a:moveTo>
                <a:cubicBezTo>
                  <a:pt x="120000" y="31515"/>
                  <a:pt x="120000" y="31515"/>
                  <a:pt x="120000" y="31515"/>
                </a:cubicBezTo>
                <a:cubicBezTo>
                  <a:pt x="120000" y="37575"/>
                  <a:pt x="115339" y="41212"/>
                  <a:pt x="109514" y="41212"/>
                </a:cubicBezTo>
                <a:cubicBezTo>
                  <a:pt x="104854" y="41212"/>
                  <a:pt x="100194" y="37575"/>
                  <a:pt x="100194" y="31515"/>
                </a:cubicBezTo>
                <a:cubicBezTo>
                  <a:pt x="100194" y="26666"/>
                  <a:pt x="100194" y="26666"/>
                  <a:pt x="100194" y="26666"/>
                </a:cubicBezTo>
                <a:cubicBezTo>
                  <a:pt x="85048" y="0"/>
                  <a:pt x="85048" y="0"/>
                  <a:pt x="85048" y="0"/>
                </a:cubicBezTo>
                <a:cubicBezTo>
                  <a:pt x="95533" y="0"/>
                  <a:pt x="95533" y="0"/>
                  <a:pt x="95533" y="0"/>
                </a:cubicBezTo>
                <a:lnTo>
                  <a:pt x="120000" y="26666"/>
                </a:lnTo>
                <a:close/>
                <a:moveTo>
                  <a:pt x="33786" y="0"/>
                </a:moveTo>
                <a:cubicBezTo>
                  <a:pt x="18640" y="26666"/>
                  <a:pt x="18640" y="26666"/>
                  <a:pt x="18640" y="26666"/>
                </a:cubicBezTo>
                <a:cubicBezTo>
                  <a:pt x="18640" y="31515"/>
                  <a:pt x="18640" y="31515"/>
                  <a:pt x="18640" y="31515"/>
                </a:cubicBezTo>
                <a:cubicBezTo>
                  <a:pt x="18640" y="37575"/>
                  <a:pt x="13980" y="41212"/>
                  <a:pt x="9320" y="41212"/>
                </a:cubicBezTo>
                <a:cubicBezTo>
                  <a:pt x="3495" y="41212"/>
                  <a:pt x="0" y="37575"/>
                  <a:pt x="0" y="31515"/>
                </a:cubicBezTo>
                <a:cubicBezTo>
                  <a:pt x="0" y="26666"/>
                  <a:pt x="0" y="26666"/>
                  <a:pt x="0" y="26666"/>
                </a:cubicBezTo>
                <a:cubicBezTo>
                  <a:pt x="23300" y="0"/>
                  <a:pt x="23300" y="0"/>
                  <a:pt x="23300" y="0"/>
                </a:cubicBezTo>
                <a:lnTo>
                  <a:pt x="33786" y="0"/>
                </a:lnTo>
                <a:close/>
                <a:moveTo>
                  <a:pt x="48932" y="0"/>
                </a:moveTo>
                <a:cubicBezTo>
                  <a:pt x="44271" y="26666"/>
                  <a:pt x="44271" y="26666"/>
                  <a:pt x="44271" y="26666"/>
                </a:cubicBezTo>
                <a:cubicBezTo>
                  <a:pt x="44271" y="26666"/>
                  <a:pt x="44271" y="26666"/>
                  <a:pt x="44271" y="26666"/>
                </a:cubicBezTo>
                <a:cubicBezTo>
                  <a:pt x="44271" y="31515"/>
                  <a:pt x="44271" y="31515"/>
                  <a:pt x="44271" y="31515"/>
                </a:cubicBezTo>
                <a:cubicBezTo>
                  <a:pt x="44271" y="37575"/>
                  <a:pt x="39611" y="41212"/>
                  <a:pt x="33786" y="41212"/>
                </a:cubicBezTo>
                <a:cubicBezTo>
                  <a:pt x="29126" y="41212"/>
                  <a:pt x="24466" y="37575"/>
                  <a:pt x="24466" y="31515"/>
                </a:cubicBezTo>
                <a:cubicBezTo>
                  <a:pt x="24466" y="26666"/>
                  <a:pt x="24466" y="26666"/>
                  <a:pt x="24466" y="26666"/>
                </a:cubicBezTo>
                <a:cubicBezTo>
                  <a:pt x="39611" y="0"/>
                  <a:pt x="39611" y="0"/>
                  <a:pt x="39611" y="0"/>
                </a:cubicBezTo>
                <a:lnTo>
                  <a:pt x="48932" y="0"/>
                </a:lnTo>
                <a:close/>
                <a:moveTo>
                  <a:pt x="93203" y="64242"/>
                </a:moveTo>
                <a:cubicBezTo>
                  <a:pt x="92038" y="64242"/>
                  <a:pt x="90873" y="65454"/>
                  <a:pt x="90873" y="66666"/>
                </a:cubicBezTo>
                <a:cubicBezTo>
                  <a:pt x="90873" y="67878"/>
                  <a:pt x="92038" y="69090"/>
                  <a:pt x="93203" y="69090"/>
                </a:cubicBezTo>
                <a:cubicBezTo>
                  <a:pt x="94368" y="69090"/>
                  <a:pt x="94368" y="67878"/>
                  <a:pt x="94368" y="66666"/>
                </a:cubicBezTo>
                <a:cubicBezTo>
                  <a:pt x="94368" y="65454"/>
                  <a:pt x="94368" y="64242"/>
                  <a:pt x="93203" y="64242"/>
                </a:cubicBezTo>
                <a:close/>
                <a:moveTo>
                  <a:pt x="108349" y="72727"/>
                </a:moveTo>
                <a:cubicBezTo>
                  <a:pt x="108349" y="70303"/>
                  <a:pt x="106019" y="67878"/>
                  <a:pt x="103689" y="67878"/>
                </a:cubicBezTo>
                <a:cubicBezTo>
                  <a:pt x="101359" y="67878"/>
                  <a:pt x="99029" y="70303"/>
                  <a:pt x="99029" y="72727"/>
                </a:cubicBezTo>
                <a:cubicBezTo>
                  <a:pt x="99029" y="76363"/>
                  <a:pt x="101359" y="77575"/>
                  <a:pt x="103689" y="77575"/>
                </a:cubicBezTo>
                <a:cubicBezTo>
                  <a:pt x="106019" y="77575"/>
                  <a:pt x="108349" y="76363"/>
                  <a:pt x="108349" y="72727"/>
                </a:cubicBezTo>
                <a:close/>
                <a:moveTo>
                  <a:pt x="103689" y="61818"/>
                </a:moveTo>
                <a:cubicBezTo>
                  <a:pt x="101359" y="61818"/>
                  <a:pt x="101359" y="61818"/>
                  <a:pt x="101359" y="61818"/>
                </a:cubicBezTo>
                <a:cubicBezTo>
                  <a:pt x="93203" y="77575"/>
                  <a:pt x="93203" y="77575"/>
                  <a:pt x="93203" y="77575"/>
                </a:cubicBezTo>
                <a:cubicBezTo>
                  <a:pt x="94368" y="77575"/>
                  <a:pt x="94368" y="77575"/>
                  <a:pt x="94368" y="77575"/>
                </a:cubicBezTo>
                <a:lnTo>
                  <a:pt x="103689" y="61818"/>
                </a:lnTo>
                <a:close/>
                <a:moveTo>
                  <a:pt x="93203" y="71515"/>
                </a:moveTo>
                <a:cubicBezTo>
                  <a:pt x="95533" y="71515"/>
                  <a:pt x="96699" y="70303"/>
                  <a:pt x="96699" y="66666"/>
                </a:cubicBezTo>
                <a:cubicBezTo>
                  <a:pt x="96699" y="64242"/>
                  <a:pt x="95533" y="61818"/>
                  <a:pt x="93203" y="61818"/>
                </a:cubicBezTo>
                <a:cubicBezTo>
                  <a:pt x="90873" y="61818"/>
                  <a:pt x="88543" y="64242"/>
                  <a:pt x="88543" y="66666"/>
                </a:cubicBezTo>
                <a:cubicBezTo>
                  <a:pt x="88543" y="69090"/>
                  <a:pt x="90873" y="71515"/>
                  <a:pt x="93203" y="71515"/>
                </a:cubicBezTo>
                <a:close/>
                <a:moveTo>
                  <a:pt x="120000" y="73939"/>
                </a:moveTo>
                <a:cubicBezTo>
                  <a:pt x="115339" y="76363"/>
                  <a:pt x="115339" y="76363"/>
                  <a:pt x="115339" y="76363"/>
                </a:cubicBezTo>
                <a:cubicBezTo>
                  <a:pt x="116504" y="81212"/>
                  <a:pt x="116504" y="81212"/>
                  <a:pt x="116504" y="81212"/>
                </a:cubicBezTo>
                <a:cubicBezTo>
                  <a:pt x="111844" y="82424"/>
                  <a:pt x="111844" y="82424"/>
                  <a:pt x="111844" y="82424"/>
                </a:cubicBezTo>
                <a:cubicBezTo>
                  <a:pt x="111844" y="87272"/>
                  <a:pt x="111844" y="87272"/>
                  <a:pt x="111844" y="87272"/>
                </a:cubicBezTo>
                <a:cubicBezTo>
                  <a:pt x="107184" y="86060"/>
                  <a:pt x="107184" y="86060"/>
                  <a:pt x="107184" y="86060"/>
                </a:cubicBezTo>
                <a:cubicBezTo>
                  <a:pt x="106019" y="90909"/>
                  <a:pt x="106019" y="90909"/>
                  <a:pt x="106019" y="90909"/>
                </a:cubicBezTo>
                <a:cubicBezTo>
                  <a:pt x="101359" y="88484"/>
                  <a:pt x="101359" y="88484"/>
                  <a:pt x="101359" y="88484"/>
                </a:cubicBezTo>
                <a:cubicBezTo>
                  <a:pt x="97864" y="92121"/>
                  <a:pt x="97864" y="92121"/>
                  <a:pt x="97864" y="92121"/>
                </a:cubicBezTo>
                <a:cubicBezTo>
                  <a:pt x="94368" y="88484"/>
                  <a:pt x="94368" y="88484"/>
                  <a:pt x="94368" y="88484"/>
                </a:cubicBezTo>
                <a:cubicBezTo>
                  <a:pt x="90873" y="90909"/>
                  <a:pt x="90873" y="90909"/>
                  <a:pt x="90873" y="90909"/>
                </a:cubicBezTo>
                <a:cubicBezTo>
                  <a:pt x="88543" y="86060"/>
                  <a:pt x="88543" y="86060"/>
                  <a:pt x="88543" y="86060"/>
                </a:cubicBezTo>
                <a:cubicBezTo>
                  <a:pt x="83883" y="87272"/>
                  <a:pt x="83883" y="87272"/>
                  <a:pt x="83883" y="87272"/>
                </a:cubicBezTo>
                <a:cubicBezTo>
                  <a:pt x="83883" y="82424"/>
                  <a:pt x="83883" y="82424"/>
                  <a:pt x="83883" y="82424"/>
                </a:cubicBezTo>
                <a:cubicBezTo>
                  <a:pt x="79223" y="81212"/>
                  <a:pt x="79223" y="81212"/>
                  <a:pt x="79223" y="81212"/>
                </a:cubicBezTo>
                <a:cubicBezTo>
                  <a:pt x="80388" y="76363"/>
                  <a:pt x="80388" y="76363"/>
                  <a:pt x="80388" y="76363"/>
                </a:cubicBezTo>
                <a:cubicBezTo>
                  <a:pt x="76893" y="73939"/>
                  <a:pt x="76893" y="73939"/>
                  <a:pt x="76893" y="73939"/>
                </a:cubicBezTo>
                <a:cubicBezTo>
                  <a:pt x="79223" y="70303"/>
                  <a:pt x="79223" y="70303"/>
                  <a:pt x="79223" y="70303"/>
                </a:cubicBezTo>
                <a:cubicBezTo>
                  <a:pt x="76893" y="65454"/>
                  <a:pt x="76893" y="65454"/>
                  <a:pt x="76893" y="65454"/>
                </a:cubicBezTo>
                <a:cubicBezTo>
                  <a:pt x="80388" y="63030"/>
                  <a:pt x="80388" y="63030"/>
                  <a:pt x="80388" y="63030"/>
                </a:cubicBezTo>
                <a:cubicBezTo>
                  <a:pt x="79223" y="58181"/>
                  <a:pt x="79223" y="58181"/>
                  <a:pt x="79223" y="58181"/>
                </a:cubicBezTo>
                <a:cubicBezTo>
                  <a:pt x="83883" y="56969"/>
                  <a:pt x="83883" y="56969"/>
                  <a:pt x="83883" y="56969"/>
                </a:cubicBezTo>
                <a:cubicBezTo>
                  <a:pt x="83883" y="52121"/>
                  <a:pt x="83883" y="52121"/>
                  <a:pt x="83883" y="52121"/>
                </a:cubicBezTo>
                <a:cubicBezTo>
                  <a:pt x="88543" y="53333"/>
                  <a:pt x="88543" y="53333"/>
                  <a:pt x="88543" y="53333"/>
                </a:cubicBezTo>
                <a:cubicBezTo>
                  <a:pt x="90873" y="48484"/>
                  <a:pt x="90873" y="48484"/>
                  <a:pt x="90873" y="48484"/>
                </a:cubicBezTo>
                <a:cubicBezTo>
                  <a:pt x="94368" y="50909"/>
                  <a:pt x="94368" y="50909"/>
                  <a:pt x="94368" y="50909"/>
                </a:cubicBezTo>
                <a:cubicBezTo>
                  <a:pt x="97864" y="47272"/>
                  <a:pt x="97864" y="47272"/>
                  <a:pt x="97864" y="47272"/>
                </a:cubicBezTo>
                <a:cubicBezTo>
                  <a:pt x="101359" y="50909"/>
                  <a:pt x="101359" y="50909"/>
                  <a:pt x="101359" y="50909"/>
                </a:cubicBezTo>
                <a:cubicBezTo>
                  <a:pt x="106019" y="48484"/>
                  <a:pt x="106019" y="48484"/>
                  <a:pt x="106019" y="48484"/>
                </a:cubicBezTo>
                <a:cubicBezTo>
                  <a:pt x="107184" y="53333"/>
                  <a:pt x="107184" y="53333"/>
                  <a:pt x="107184" y="53333"/>
                </a:cubicBezTo>
                <a:cubicBezTo>
                  <a:pt x="111844" y="52121"/>
                  <a:pt x="111844" y="52121"/>
                  <a:pt x="111844" y="52121"/>
                </a:cubicBezTo>
                <a:cubicBezTo>
                  <a:pt x="111844" y="56969"/>
                  <a:pt x="111844" y="56969"/>
                  <a:pt x="111844" y="56969"/>
                </a:cubicBezTo>
                <a:cubicBezTo>
                  <a:pt x="116504" y="58181"/>
                  <a:pt x="116504" y="58181"/>
                  <a:pt x="116504" y="58181"/>
                </a:cubicBezTo>
                <a:cubicBezTo>
                  <a:pt x="115339" y="63030"/>
                  <a:pt x="115339" y="63030"/>
                  <a:pt x="115339" y="63030"/>
                </a:cubicBezTo>
                <a:cubicBezTo>
                  <a:pt x="120000" y="65454"/>
                  <a:pt x="120000" y="65454"/>
                  <a:pt x="120000" y="65454"/>
                </a:cubicBezTo>
                <a:cubicBezTo>
                  <a:pt x="116504" y="70303"/>
                  <a:pt x="116504" y="70303"/>
                  <a:pt x="116504" y="70303"/>
                </a:cubicBezTo>
                <a:lnTo>
                  <a:pt x="120000" y="73939"/>
                </a:lnTo>
                <a:close/>
                <a:moveTo>
                  <a:pt x="103689" y="70303"/>
                </a:moveTo>
                <a:cubicBezTo>
                  <a:pt x="102524" y="70303"/>
                  <a:pt x="102524" y="71515"/>
                  <a:pt x="102524" y="72727"/>
                </a:cubicBezTo>
                <a:cubicBezTo>
                  <a:pt x="102524" y="75151"/>
                  <a:pt x="102524" y="76363"/>
                  <a:pt x="103689" y="76363"/>
                </a:cubicBezTo>
                <a:cubicBezTo>
                  <a:pt x="104854" y="76363"/>
                  <a:pt x="104854" y="75151"/>
                  <a:pt x="104854" y="72727"/>
                </a:cubicBezTo>
                <a:cubicBezTo>
                  <a:pt x="104854" y="71515"/>
                  <a:pt x="104854" y="70303"/>
                  <a:pt x="103689" y="70303"/>
                </a:cubicBezTo>
                <a:close/>
                <a:moveTo>
                  <a:pt x="18640" y="98181"/>
                </a:moveTo>
                <a:cubicBezTo>
                  <a:pt x="18640" y="59393"/>
                  <a:pt x="18640" y="59393"/>
                  <a:pt x="18640" y="59393"/>
                </a:cubicBezTo>
                <a:cubicBezTo>
                  <a:pt x="71067" y="59393"/>
                  <a:pt x="71067" y="59393"/>
                  <a:pt x="71067" y="59393"/>
                </a:cubicBezTo>
                <a:cubicBezTo>
                  <a:pt x="72233" y="54545"/>
                  <a:pt x="74563" y="50909"/>
                  <a:pt x="76893" y="48484"/>
                </a:cubicBezTo>
                <a:cubicBezTo>
                  <a:pt x="8155" y="48484"/>
                  <a:pt x="8155" y="48484"/>
                  <a:pt x="8155" y="48484"/>
                </a:cubicBezTo>
                <a:cubicBezTo>
                  <a:pt x="8155" y="119999"/>
                  <a:pt x="8155" y="119999"/>
                  <a:pt x="8155" y="119999"/>
                </a:cubicBezTo>
                <a:cubicBezTo>
                  <a:pt x="110679" y="119999"/>
                  <a:pt x="110679" y="119999"/>
                  <a:pt x="110679" y="119999"/>
                </a:cubicBezTo>
                <a:cubicBezTo>
                  <a:pt x="110679" y="98181"/>
                  <a:pt x="110679" y="98181"/>
                  <a:pt x="110679" y="98181"/>
                </a:cubicBezTo>
                <a:lnTo>
                  <a:pt x="18640" y="981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51554" y="962950"/>
            <a:ext cx="431700" cy="3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64" y="98823"/>
                </a:moveTo>
                <a:lnTo>
                  <a:pt x="24705" y="98823"/>
                </a:lnTo>
                <a:lnTo>
                  <a:pt x="24705" y="102352"/>
                </a:lnTo>
                <a:lnTo>
                  <a:pt x="91764" y="102352"/>
                </a:lnTo>
                <a:lnTo>
                  <a:pt x="91764" y="98823"/>
                </a:lnTo>
                <a:close/>
                <a:moveTo>
                  <a:pt x="91764" y="84705"/>
                </a:moveTo>
                <a:lnTo>
                  <a:pt x="24705" y="84705"/>
                </a:lnTo>
                <a:lnTo>
                  <a:pt x="24705" y="91764"/>
                </a:lnTo>
                <a:lnTo>
                  <a:pt x="91764" y="91764"/>
                </a:lnTo>
                <a:lnTo>
                  <a:pt x="91764" y="84705"/>
                </a:lnTo>
                <a:close/>
                <a:moveTo>
                  <a:pt x="91764" y="77647"/>
                </a:moveTo>
                <a:lnTo>
                  <a:pt x="24705" y="77647"/>
                </a:lnTo>
                <a:lnTo>
                  <a:pt x="24705" y="74117"/>
                </a:lnTo>
                <a:lnTo>
                  <a:pt x="91764" y="74117"/>
                </a:lnTo>
                <a:lnTo>
                  <a:pt x="91764" y="77647"/>
                </a:lnTo>
                <a:close/>
                <a:moveTo>
                  <a:pt x="102352" y="112941"/>
                </a:moveTo>
                <a:lnTo>
                  <a:pt x="17647" y="112941"/>
                </a:lnTo>
                <a:lnTo>
                  <a:pt x="17647" y="63529"/>
                </a:lnTo>
                <a:lnTo>
                  <a:pt x="102352" y="63529"/>
                </a:lnTo>
                <a:lnTo>
                  <a:pt x="102352" y="112941"/>
                </a:lnTo>
                <a:close/>
                <a:moveTo>
                  <a:pt x="28235" y="10588"/>
                </a:moveTo>
                <a:lnTo>
                  <a:pt x="88235" y="10588"/>
                </a:lnTo>
                <a:lnTo>
                  <a:pt x="88235" y="45882"/>
                </a:lnTo>
                <a:lnTo>
                  <a:pt x="28235" y="45882"/>
                </a:lnTo>
                <a:lnTo>
                  <a:pt x="28235" y="10588"/>
                </a:lnTo>
                <a:close/>
                <a:moveTo>
                  <a:pt x="98823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21176"/>
                </a:lnTo>
                <a:lnTo>
                  <a:pt x="98823" y="0"/>
                </a:lnTo>
                <a:close/>
                <a:moveTo>
                  <a:pt x="67058" y="14117"/>
                </a:moveTo>
                <a:lnTo>
                  <a:pt x="81176" y="14117"/>
                </a:lnTo>
                <a:lnTo>
                  <a:pt x="81176" y="38823"/>
                </a:lnTo>
                <a:lnTo>
                  <a:pt x="67058" y="38823"/>
                </a:lnTo>
                <a:lnTo>
                  <a:pt x="67058" y="14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01600" tIns="50800" rIns="101600" bIns="508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None/>
              <a:tabLst/>
              <a:defRPr/>
            </a:pPr>
            <a:endParaRPr kumimoji="0" sz="156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40">
            <a:extLst>
              <a:ext uri="{FF2B5EF4-FFF2-40B4-BE49-F238E27FC236}">
                <a16:creationId xmlns:a16="http://schemas.microsoft.com/office/drawing/2014/main" id="{EDBF5210-B586-4931-BFCC-227DCCCE98A3}"/>
              </a:ext>
            </a:extLst>
          </p:cNvPr>
          <p:cNvSpPr txBox="1"/>
          <p:nvPr/>
        </p:nvSpPr>
        <p:spPr>
          <a:xfrm>
            <a:off x="951103" y="821669"/>
            <a:ext cx="9215350" cy="430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8"/>
              <a:buFont typeface="Open Sans"/>
              <a:buNone/>
              <a:tabLst/>
              <a:defRPr/>
            </a:pPr>
            <a:r>
              <a:rPr kumimoji="0" lang="en-US" sz="50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Ethereum Core Concepts</a:t>
            </a:r>
          </a:p>
        </p:txBody>
      </p:sp>
    </p:spTree>
    <p:extLst>
      <p:ext uri="{BB962C8B-B14F-4D97-AF65-F5344CB8AC3E}">
        <p14:creationId xmlns:p14="http://schemas.microsoft.com/office/powerpoint/2010/main" val="116420957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Google_Marketing_Upd_Tur">
      <a:dk1>
        <a:srgbClr val="44546A"/>
      </a:dk1>
      <a:lt1>
        <a:srgbClr val="FFFFFF"/>
      </a:lt1>
      <a:dk2>
        <a:srgbClr val="44546A"/>
      </a:dk2>
      <a:lt2>
        <a:srgbClr val="FFFFFF"/>
      </a:lt2>
      <a:accent1>
        <a:srgbClr val="3FC3D2"/>
      </a:accent1>
      <a:accent2>
        <a:srgbClr val="BFBFBF"/>
      </a:accent2>
      <a:accent3>
        <a:srgbClr val="7F7F7F"/>
      </a:accent3>
      <a:accent4>
        <a:srgbClr val="BFBFB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736</Words>
  <Application>Microsoft Office PowerPoint</Application>
  <PresentationFormat>Custom</PresentationFormat>
  <Paragraphs>393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Lucida Sans</vt:lpstr>
      <vt:lpstr>Calibri</vt:lpstr>
      <vt:lpstr>Open Sans</vt:lpstr>
      <vt:lpstr>Open Sans SemiBold</vt:lpstr>
      <vt:lpstr>Cambria Math</vt:lpstr>
      <vt:lpstr>Arial</vt:lpstr>
      <vt:lpstr>Open Sans ExtraBold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THOMAS FERRY</cp:lastModifiedBy>
  <cp:revision>35</cp:revision>
  <dcterms:modified xsi:type="dcterms:W3CDTF">2018-05-01T20:15:02Z</dcterms:modified>
</cp:coreProperties>
</file>