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8" r:id="rId5"/>
    <p:sldId id="268" r:id="rId6"/>
    <p:sldId id="269" r:id="rId7"/>
    <p:sldId id="270" r:id="rId8"/>
    <p:sldId id="271" r:id="rId9"/>
    <p:sldId id="272" r:id="rId10"/>
    <p:sldId id="273" r:id="rId11"/>
    <p:sldId id="277" r:id="rId12"/>
    <p:sldId id="266" r:id="rId13"/>
    <p:sldId id="275" r:id="rId14"/>
    <p:sldId id="279" r:id="rId15"/>
    <p:sldId id="280" r:id="rId16"/>
    <p:sldId id="256" r:id="rId17"/>
    <p:sldId id="274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007" autoAdjust="0"/>
  </p:normalViewPr>
  <p:slideViewPr>
    <p:cSldViewPr snapToGrid="0" showGuides="1">
      <p:cViewPr varScale="1">
        <p:scale>
          <a:sx n="107" d="100"/>
          <a:sy n="107" d="100"/>
        </p:scale>
        <p:origin x="5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3DB037-710F-4A44-BDF0-28DC42F2FAE9}" type="datetime1">
              <a:rPr lang="fr-FR" smtClean="0"/>
              <a:t>03/12/2020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18FD-5C33-42D8-BCA9-0B83DD06AC51}" type="datetime1">
              <a:rPr lang="fr-FR" smtClean="0"/>
              <a:pPr/>
              <a:t>03/12/2020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75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42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47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22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79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pic>
        <p:nvPicPr>
          <p:cNvPr id="17" name="Graphisme 16" descr="Envelop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sme 17" descr="Réseau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 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sme 18" descr="Envelop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sme 19" descr="Réseau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orme libre 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20" name="Forme libre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noProof="0" dirty="0"/>
              </a:p>
            </p:txBody>
          </p:sp>
        </p:grpSp>
      </p:grp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orme libre 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" name="Forme libre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" name="Forme libre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e libre 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e libre 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r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9" name="Titr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e libre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orme libre 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6" name="Forme libre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Le texte factice vient ici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orme libre 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2" name="Forme libre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a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accent2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01 inclut ici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02 inclut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’imag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orme libre 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3" name="Forme libre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orme libre 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" name="Forme libre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8" name="Forme libre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Espace réservé d’imag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C748F-88DB-4BA1-B6AB-BE1A47757B27}" type="datetime1">
              <a:rPr lang="fr-FR" noProof="0" smtClean="0"/>
              <a:t>03/12/2020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g"/><Relationship Id="rId5" Type="http://schemas.openxmlformats.org/officeDocument/2006/relationships/hyperlink" Target="https://github.com/Skane-Gahi/POO_Project" TargetMode="Externa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Soutenance Projet POO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/>
              <a:t>Groupe 1 : Guillaume Rouvin     Mouad Nossair 	     Thomas Fèvre	            Tanguy Delage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F363B-E39E-4BDC-9ADD-CA84BA7BDC6A}"/>
              </a:ext>
            </a:extLst>
          </p:cNvPr>
          <p:cNvSpPr/>
          <p:nvPr/>
        </p:nvSpPr>
        <p:spPr>
          <a:xfrm>
            <a:off x="9912096" y="274320"/>
            <a:ext cx="2075688" cy="105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pour une image  7" descr="Une image contenant nid d’abeille&#10;&#10;Description générée automatiquement">
            <a:extLst>
              <a:ext uri="{FF2B5EF4-FFF2-40B4-BE49-F238E27FC236}">
                <a16:creationId xmlns:a16="http://schemas.microsoft.com/office/drawing/2014/main" id="{AC36B9F4-3954-4D8F-AFF8-F48C07E745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088" r="120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2697480"/>
            <a:ext cx="5463142" cy="1382968"/>
          </a:xfrm>
        </p:spPr>
        <p:txBody>
          <a:bodyPr rtlCol="0"/>
          <a:lstStyle/>
          <a:p>
            <a:pPr rtl="0"/>
            <a:r>
              <a:rPr lang="fr-FR" sz="4400" dirty="0">
                <a:solidFill>
                  <a:schemeClr val="bg1"/>
                </a:solidFill>
              </a:rPr>
              <a:t>Démonstration de l’application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0F21D9-0A00-42C7-9B21-5BCE54275AF4}"/>
              </a:ext>
            </a:extLst>
          </p:cNvPr>
          <p:cNvSpPr/>
          <p:nvPr/>
        </p:nvSpPr>
        <p:spPr>
          <a:xfrm>
            <a:off x="6309996" y="1452462"/>
            <a:ext cx="3321684" cy="11205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711F83-95C7-43D9-90FC-B8B2AC49433D}"/>
              </a:ext>
            </a:extLst>
          </p:cNvPr>
          <p:cNvSpPr/>
          <p:nvPr/>
        </p:nvSpPr>
        <p:spPr>
          <a:xfrm>
            <a:off x="6309996" y="4378614"/>
            <a:ext cx="2751708" cy="1266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3974897-052B-4437-BE5C-BCE91F5A325A}"/>
              </a:ext>
            </a:extLst>
          </p:cNvPr>
          <p:cNvCxnSpPr/>
          <p:nvPr/>
        </p:nvCxnSpPr>
        <p:spPr>
          <a:xfrm>
            <a:off x="6344167" y="4230087"/>
            <a:ext cx="57143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A52DEEBA-7F3A-46DF-8DF2-C738B46864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3617" r="13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 de la démonstration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rtlCol="0"/>
          <a:lstStyle/>
          <a:p>
            <a:pPr rtl="0"/>
            <a:r>
              <a:rPr lang="fr-FR" dirty="0"/>
              <a:t>Identification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 rtlCol="0"/>
          <a:lstStyle/>
          <a:p>
            <a:pPr rtl="0"/>
            <a:r>
              <a:rPr lang="fr-FR" dirty="0"/>
              <a:t>Plan de l’IHM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rtlCol="0"/>
          <a:lstStyle/>
          <a:p>
            <a:pPr rtl="0"/>
            <a:r>
              <a:rPr lang="fr-FR" dirty="0"/>
              <a:t>Test des fonctionnalités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 rtlCol="0"/>
          <a:lstStyle/>
          <a:p>
            <a:pPr rtl="0"/>
            <a:r>
              <a:rPr lang="fr-FR" dirty="0"/>
              <a:t>Statistiques</a:t>
            </a:r>
          </a:p>
        </p:txBody>
      </p:sp>
      <p:pic>
        <p:nvPicPr>
          <p:cNvPr id="25" name="Graphique 24" descr="Badge d'employé">
            <a:extLst>
              <a:ext uri="{FF2B5EF4-FFF2-40B4-BE49-F238E27FC236}">
                <a16:creationId xmlns:a16="http://schemas.microsoft.com/office/drawing/2014/main" id="{0F7EB72C-6823-48E4-8529-15B26FD0F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2993" y="2083415"/>
            <a:ext cx="1112653" cy="1112653"/>
          </a:xfrm>
          <a:prstGeom prst="rect">
            <a:avLst/>
          </a:prstGeom>
        </p:spPr>
      </p:pic>
      <p:pic>
        <p:nvPicPr>
          <p:cNvPr id="27" name="Graphique 26" descr="Plan">
            <a:extLst>
              <a:ext uri="{FF2B5EF4-FFF2-40B4-BE49-F238E27FC236}">
                <a16:creationId xmlns:a16="http://schemas.microsoft.com/office/drawing/2014/main" id="{6EAB0774-4B1D-456D-98EE-9DC7367536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5441" y="2102868"/>
            <a:ext cx="1013527" cy="1013527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5CFB4300-6240-4AEE-982E-B69A34B9B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3034" y="2102869"/>
            <a:ext cx="1013526" cy="1013526"/>
          </a:xfrm>
          <a:prstGeom prst="rect">
            <a:avLst/>
          </a:prstGeom>
        </p:spPr>
      </p:pic>
      <p:pic>
        <p:nvPicPr>
          <p:cNvPr id="31" name="Graphique 30" descr="Statistiques">
            <a:extLst>
              <a:ext uri="{FF2B5EF4-FFF2-40B4-BE49-F238E27FC236}">
                <a16:creationId xmlns:a16="http://schemas.microsoft.com/office/drawing/2014/main" id="{0301B9C3-668C-402D-AE44-1085BF059C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0626" y="2182541"/>
            <a:ext cx="1013527" cy="1013527"/>
          </a:xfrm>
          <a:prstGeom prst="rect">
            <a:avLst/>
          </a:prstGeom>
        </p:spPr>
      </p:pic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E2C13D18-FB31-4F3C-894E-690879DA06BE}"/>
              </a:ext>
            </a:extLst>
          </p:cNvPr>
          <p:cNvSpPr/>
          <p:nvPr/>
        </p:nvSpPr>
        <p:spPr>
          <a:xfrm>
            <a:off x="828305" y="4437529"/>
            <a:ext cx="10535392" cy="495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92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7749"/>
            <a:ext cx="4937211" cy="1325563"/>
          </a:xfrm>
        </p:spPr>
        <p:txBody>
          <a:bodyPr rtlCol="0"/>
          <a:lstStyle/>
          <a:p>
            <a:pPr algn="ctr" rtl="0"/>
            <a:r>
              <a:rPr lang="fr-FR" dirty="0"/>
              <a:t>Cahier des test unitaires :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2990DFA-3212-4D68-9DF2-3AC9C1668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7982" y="557749"/>
            <a:ext cx="6099312" cy="589798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2AFC27-9AB1-4593-9171-41678F67C73E}"/>
              </a:ext>
            </a:extLst>
          </p:cNvPr>
          <p:cNvSpPr/>
          <p:nvPr/>
        </p:nvSpPr>
        <p:spPr>
          <a:xfrm>
            <a:off x="0" y="6231621"/>
            <a:ext cx="2093519" cy="44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Liste">
            <a:extLst>
              <a:ext uri="{FF2B5EF4-FFF2-40B4-BE49-F238E27FC236}">
                <a16:creationId xmlns:a16="http://schemas.microsoft.com/office/drawing/2014/main" id="{812FF07A-FD7C-462E-A2D5-A8EDCC0F5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1405" y="1426112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FD18EB0-EC48-4C35-A2F1-28F18B527DF4}"/>
              </a:ext>
            </a:extLst>
          </p:cNvPr>
          <p:cNvSpPr txBox="1"/>
          <p:nvPr/>
        </p:nvSpPr>
        <p:spPr>
          <a:xfrm>
            <a:off x="596073" y="2382343"/>
            <a:ext cx="374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(Documentation complète disponible)</a:t>
            </a:r>
          </a:p>
        </p:txBody>
      </p:sp>
    </p:spTree>
    <p:extLst>
      <p:ext uri="{BB962C8B-B14F-4D97-AF65-F5344CB8AC3E}">
        <p14:creationId xmlns:p14="http://schemas.microsoft.com/office/powerpoint/2010/main" val="22160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191124" y="3661907"/>
            <a:ext cx="9096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4400" u="sng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68D7CE-0756-4C36-B665-7BEB473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13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C07846-C8D7-4402-92DB-6EB58599B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8" y="2093289"/>
            <a:ext cx="6457950" cy="3733800"/>
          </a:xfrm>
          <a:prstGeom prst="rect">
            <a:avLst/>
          </a:prstGeom>
        </p:spPr>
      </p:pic>
      <p:sp>
        <p:nvSpPr>
          <p:cNvPr id="7" name="Zone de texte 7">
            <a:hlinkClick r:id="rId3"/>
            <a:extLst>
              <a:ext uri="{FF2B5EF4-FFF2-40B4-BE49-F238E27FC236}">
                <a16:creationId xmlns:a16="http://schemas.microsoft.com/office/drawing/2014/main" id="{319E5A97-7FF0-48B1-BD35-94A5ECB5F3F7}"/>
              </a:ext>
            </a:extLst>
          </p:cNvPr>
          <p:cNvSpPr txBox="1"/>
          <p:nvPr/>
        </p:nvSpPr>
        <p:spPr>
          <a:xfrm>
            <a:off x="-214312" y="897404"/>
            <a:ext cx="909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 dirty="0">
                <a:solidFill>
                  <a:srgbClr val="0070C0"/>
                </a:solidFill>
              </a:rPr>
              <a:t>Merci !</a:t>
            </a:r>
          </a:p>
        </p:txBody>
      </p:sp>
      <p:pic>
        <p:nvPicPr>
          <p:cNvPr id="9" name="Graphique 8" descr="Badge point d’interrogation">
            <a:extLst>
              <a:ext uri="{FF2B5EF4-FFF2-40B4-BE49-F238E27FC236}">
                <a16:creationId xmlns:a16="http://schemas.microsoft.com/office/drawing/2014/main" id="{CA365A3D-2458-47D9-AE3A-4A30C7161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4473" y="4617414"/>
            <a:ext cx="1209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équipe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14</a:t>
            </a:fld>
            <a:endParaRPr lang="fr-FR" dirty="0"/>
          </a:p>
        </p:txBody>
      </p:sp>
      <p:pic>
        <p:nvPicPr>
          <p:cNvPr id="17" name="Espace réservé d’image 16" descr="homme posant pour un portrait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Espace réservé d’image 18" descr="Femme posant pour portrait tout en envoyant un SMS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Espace réservé d’image 20" descr="homme riant et regardant vers le bas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Espace réservé d’image 22" descr="femme posant pour un portrait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Surnommé le seigneur il fait fuir ses ennemies d’un simple regard.</a:t>
            </a:r>
          </a:p>
          <a:p>
            <a:pPr rtl="0"/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 rtlCol="0"/>
          <a:lstStyle/>
          <a:p>
            <a:pPr rtl="0"/>
            <a:r>
              <a:rPr lang="fr-FR" dirty="0"/>
              <a:t>Guillaume Rouvin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 rtlCol="0"/>
          <a:lstStyle/>
          <a:p>
            <a:pPr rtl="0"/>
            <a:r>
              <a:rPr lang="fr-FR" dirty="0"/>
              <a:t>Il aime la BDD et ça c’est fort.</a:t>
            </a:r>
          </a:p>
          <a:p>
            <a:pPr rtl="0"/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 rtlCol="0"/>
          <a:lstStyle/>
          <a:p>
            <a:pPr rtl="0"/>
            <a:r>
              <a:rPr lang="fr-FR" dirty="0"/>
              <a:t>Delage Tanguy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fr-FR" dirty="0"/>
              <a:t>A l’âge de 14 ans déjà champion olympique de soulevé de poids avec un haltère exceptionnel de 939 tonnes.</a:t>
            </a:r>
          </a:p>
          <a:p>
            <a:pPr rtl="0"/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rtlCol="0"/>
          <a:lstStyle/>
          <a:p>
            <a:pPr rtl="0"/>
            <a:r>
              <a:rPr lang="fr-FR" dirty="0"/>
              <a:t>Thomas </a:t>
            </a:r>
            <a:r>
              <a:rPr lang="fr-FR" dirty="0" err="1"/>
              <a:t>fèvre</a:t>
            </a:r>
            <a:endParaRPr lang="fr-FR" dirty="0"/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 rtlCol="0"/>
          <a:lstStyle/>
          <a:p>
            <a:pPr rtl="0"/>
            <a:r>
              <a:rPr lang="fr-FR" dirty="0"/>
              <a:t>Surnommé le marocain, il organise de nombreuses croisades contre l’</a:t>
            </a:r>
            <a:r>
              <a:rPr lang="fr-FR" dirty="0" err="1"/>
              <a:t>Algèrie</a:t>
            </a:r>
            <a:r>
              <a:rPr lang="fr-FR" dirty="0"/>
              <a:t> et devient pro-</a:t>
            </a:r>
            <a:r>
              <a:rPr lang="fr-FR" dirty="0" err="1"/>
              <a:t>player</a:t>
            </a:r>
            <a:r>
              <a:rPr lang="fr-FR" dirty="0"/>
              <a:t> à rocket </a:t>
            </a:r>
            <a:r>
              <a:rPr lang="fr-FR" dirty="0" err="1"/>
              <a:t>league</a:t>
            </a:r>
            <a:endParaRPr lang="fr-FR" dirty="0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 rtlCol="0"/>
          <a:lstStyle/>
          <a:p>
            <a:pPr rtl="0"/>
            <a:r>
              <a:rPr lang="fr-FR" dirty="0"/>
              <a:t>Nossair Mouad</a:t>
            </a:r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88425"/>
            <a:ext cx="10515600" cy="940181"/>
          </a:xfrm>
        </p:spPr>
        <p:txBody>
          <a:bodyPr rtlCol="0"/>
          <a:lstStyle/>
          <a:p>
            <a:pPr rtl="0"/>
            <a:r>
              <a:rPr lang="fr-FR" u="sng" dirty="0"/>
              <a:t>Annonce de Plan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2</a:t>
            </a:fld>
            <a:endParaRPr lang="fr-FR" dirty="0"/>
          </a:p>
        </p:txBody>
      </p:sp>
      <p:pic>
        <p:nvPicPr>
          <p:cNvPr id="6" name="Graphique 5" descr="Cloche">
            <a:extLst>
              <a:ext uri="{FF2B5EF4-FFF2-40B4-BE49-F238E27FC236}">
                <a16:creationId xmlns:a16="http://schemas.microsoft.com/office/drawing/2014/main" id="{4963BF67-C05D-4070-87E6-92C2790FB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645" y="2864996"/>
            <a:ext cx="1294414" cy="1294414"/>
          </a:xfrm>
          <a:prstGeom prst="rect">
            <a:avLst/>
          </a:prstGeom>
        </p:spPr>
      </p:pic>
      <p:pic>
        <p:nvPicPr>
          <p:cNvPr id="8" name="Graphique 7" descr="Schéma de réseau">
            <a:extLst>
              <a:ext uri="{FF2B5EF4-FFF2-40B4-BE49-F238E27FC236}">
                <a16:creationId xmlns:a16="http://schemas.microsoft.com/office/drawing/2014/main" id="{AE283654-CF4F-45F9-9427-CD2B6364E1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1050" y="782160"/>
            <a:ext cx="1089900" cy="1089900"/>
          </a:xfrm>
          <a:prstGeom prst="rect">
            <a:avLst/>
          </a:prstGeom>
        </p:spPr>
      </p:pic>
      <p:pic>
        <p:nvPicPr>
          <p:cNvPr id="10" name="Graphique 9" descr="Écran de projection">
            <a:extLst>
              <a:ext uri="{FF2B5EF4-FFF2-40B4-BE49-F238E27FC236}">
                <a16:creationId xmlns:a16="http://schemas.microsoft.com/office/drawing/2014/main" id="{0378C653-5FC6-4301-8FA3-2F4574345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46183" y="2725147"/>
            <a:ext cx="1464743" cy="14647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021451F-6977-49E4-B580-CCF72591C1EC}"/>
              </a:ext>
            </a:extLst>
          </p:cNvPr>
          <p:cNvSpPr txBox="1"/>
          <p:nvPr/>
        </p:nvSpPr>
        <p:spPr>
          <a:xfrm>
            <a:off x="100574" y="4328389"/>
            <a:ext cx="273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I\ -Rappel du Contexte: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29FB30-44DF-46FF-81C0-E056F810C2B0}"/>
              </a:ext>
            </a:extLst>
          </p:cNvPr>
          <p:cNvSpPr txBox="1"/>
          <p:nvPr/>
        </p:nvSpPr>
        <p:spPr>
          <a:xfrm>
            <a:off x="3765176" y="1861532"/>
            <a:ext cx="45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II\ -Présentation des diagrammes: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DB12A7-C117-44C8-80C8-EC6DD331E4CC}"/>
              </a:ext>
            </a:extLst>
          </p:cNvPr>
          <p:cNvSpPr txBox="1"/>
          <p:nvPr/>
        </p:nvSpPr>
        <p:spPr>
          <a:xfrm>
            <a:off x="9540826" y="4189890"/>
            <a:ext cx="247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III\ -Présentation du logiciel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E7A7B-9218-4A5F-8AA1-95C73019A033}"/>
              </a:ext>
            </a:extLst>
          </p:cNvPr>
          <p:cNvSpPr/>
          <p:nvPr/>
        </p:nvSpPr>
        <p:spPr>
          <a:xfrm>
            <a:off x="360552" y="6221506"/>
            <a:ext cx="1244130" cy="528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Espace réservé pour une image  18" descr="Une image contenant assis, table, homme, bateau&#10;&#10;Description générée automatiquement">
            <a:extLst>
              <a:ext uri="{FF2B5EF4-FFF2-40B4-BE49-F238E27FC236}">
                <a16:creationId xmlns:a16="http://schemas.microsoft.com/office/drawing/2014/main" id="{F51988FC-74BB-454C-9C2C-68E4B99A5D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/>
          <a:srcRect l="16176" r="16176"/>
          <a:stretch>
            <a:fillRect/>
          </a:stretch>
        </p:blipFill>
        <p:spPr>
          <a:xfrm>
            <a:off x="2838450" y="2329260"/>
            <a:ext cx="6126738" cy="4528740"/>
          </a:xfr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985094"/>
            <a:ext cx="3991476" cy="4351338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1800" dirty="0"/>
              <a:t>- </a:t>
            </a:r>
            <a:r>
              <a:rPr lang="fr-FR" dirty="0"/>
              <a:t>Digitaliser des services</a:t>
            </a:r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Gérer l’entreprise</a:t>
            </a:r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endParaRPr lang="fr-FR" sz="1800" dirty="0"/>
          </a:p>
          <a:p>
            <a:pPr marL="0" indent="0" rtl="0">
              <a:buNone/>
            </a:pPr>
            <a:r>
              <a:rPr lang="fr-FR" dirty="0">
                <a:sym typeface="Wingdings" panose="05000000000000000000" pitchFamily="2" charset="2"/>
              </a:rPr>
              <a:t>Réaliser des </a:t>
            </a:r>
            <a:r>
              <a:rPr lang="fr-FR" dirty="0"/>
              <a:t>Statistiques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u="sng" dirty="0"/>
              <a:t>I\ Rappel du contexte</a:t>
            </a:r>
            <a:br>
              <a:rPr lang="fr-FR" u="sng" dirty="0"/>
            </a:br>
            <a:r>
              <a:rPr lang="fr-FR" sz="1800" dirty="0"/>
              <a:t>Entreprise de vente en ligne</a:t>
            </a:r>
            <a:br>
              <a:rPr lang="fr-FR" dirty="0"/>
            </a:br>
            <a:endParaRPr lang="fr-FR" dirty="0"/>
          </a:p>
        </p:txBody>
      </p:sp>
      <p:pic>
        <p:nvPicPr>
          <p:cNvPr id="6" name="Graphique 5" descr="Terminal Cmd">
            <a:extLst>
              <a:ext uri="{FF2B5EF4-FFF2-40B4-BE49-F238E27FC236}">
                <a16:creationId xmlns:a16="http://schemas.microsoft.com/office/drawing/2014/main" id="{EF5078D4-F3FC-4C95-B1DD-B3701A639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980" y="1697471"/>
            <a:ext cx="914400" cy="914400"/>
          </a:xfrm>
          <a:prstGeom prst="rect">
            <a:avLst/>
          </a:prstGeom>
        </p:spPr>
      </p:pic>
      <p:pic>
        <p:nvPicPr>
          <p:cNvPr id="9" name="Graphique 8" descr="Porte-bloc">
            <a:extLst>
              <a:ext uri="{FF2B5EF4-FFF2-40B4-BE49-F238E27FC236}">
                <a16:creationId xmlns:a16="http://schemas.microsoft.com/office/drawing/2014/main" id="{C55C7227-13EC-4A54-99C2-6E697AF12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4980" y="3213209"/>
            <a:ext cx="914400" cy="914400"/>
          </a:xfrm>
          <a:prstGeom prst="rect">
            <a:avLst/>
          </a:prstGeom>
        </p:spPr>
      </p:pic>
      <p:pic>
        <p:nvPicPr>
          <p:cNvPr id="11" name="Graphique 10" descr="Distribution normale">
            <a:extLst>
              <a:ext uri="{FF2B5EF4-FFF2-40B4-BE49-F238E27FC236}">
                <a16:creationId xmlns:a16="http://schemas.microsoft.com/office/drawing/2014/main" id="{44C81170-876B-4CF6-8053-3CB55D9285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4980" y="4786635"/>
            <a:ext cx="914400" cy="914400"/>
          </a:xfrm>
          <a:prstGeom prst="rect">
            <a:avLst/>
          </a:prstGeom>
        </p:spPr>
      </p:pic>
      <p:pic>
        <p:nvPicPr>
          <p:cNvPr id="24" name="Espace réservé pour une image  23">
            <a:extLst>
              <a:ext uri="{FF2B5EF4-FFF2-40B4-BE49-F238E27FC236}">
                <a16:creationId xmlns:a16="http://schemas.microsoft.com/office/drawing/2014/main" id="{ED3CA364-A9E4-4235-B4B2-13366B40D6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9"/>
          <a:srcRect l="18690" r="18690"/>
          <a:stretch>
            <a:fillRect/>
          </a:stretch>
        </p:blipFill>
        <p:spPr/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1E14433-7FE8-4EB7-9317-1DB0021F1A29}"/>
              </a:ext>
            </a:extLst>
          </p:cNvPr>
          <p:cNvSpPr/>
          <p:nvPr/>
        </p:nvSpPr>
        <p:spPr>
          <a:xfrm>
            <a:off x="400814" y="6172775"/>
            <a:ext cx="2127232" cy="565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Identification des services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fr-FR" sz="2000" dirty="0"/>
              <a:t>Créer- Afficher – Modifier – Supprimer</a:t>
            </a:r>
          </a:p>
          <a:p>
            <a:pPr marL="0" indent="0" algn="ctr" rtl="0">
              <a:buNone/>
            </a:pPr>
            <a:r>
              <a:rPr lang="fr-FR" sz="2000" dirty="0"/>
              <a:t>Des </a:t>
            </a:r>
          </a:p>
          <a:p>
            <a:pPr marL="0" indent="0" algn="ctr" rtl="0">
              <a:buNone/>
            </a:pPr>
            <a:r>
              <a:rPr lang="fr-FR" sz="2000" dirty="0"/>
              <a:t>Clients / Commandes / Personnels / Articles</a:t>
            </a:r>
          </a:p>
          <a:p>
            <a:pPr marL="0" indent="0" algn="ctr" rtl="0">
              <a:buNone/>
            </a:pPr>
            <a:endParaRPr lang="fr-FR" sz="2000" dirty="0"/>
          </a:p>
          <a:p>
            <a:pPr marL="0" indent="0" algn="ctr" rtl="0">
              <a:buNone/>
            </a:pPr>
            <a:endParaRPr lang="fr-FR" sz="2000" dirty="0"/>
          </a:p>
          <a:p>
            <a:pPr marL="0" indent="0" algn="ctr" rtl="0">
              <a:buNone/>
            </a:pPr>
            <a:r>
              <a:rPr lang="fr-FR" sz="2000" dirty="0"/>
              <a:t>Statistiques</a:t>
            </a:r>
          </a:p>
          <a:p>
            <a:pPr marL="0" indent="0" algn="ctr" rtl="0">
              <a:buNone/>
            </a:pPr>
            <a:r>
              <a:rPr lang="fr-FR" sz="2000" dirty="0"/>
              <a:t>-Calculer le chiffre d’affaire</a:t>
            </a:r>
          </a:p>
          <a:p>
            <a:pPr marL="0" indent="0" algn="ctr" rtl="0">
              <a:buNone/>
            </a:pPr>
            <a:r>
              <a:rPr lang="fr-FR" sz="2000" dirty="0"/>
              <a:t>-Calculer le panier moyen</a:t>
            </a:r>
          </a:p>
          <a:p>
            <a:pPr marL="0" indent="0" algn="ctr" rtl="0">
              <a:buNone/>
            </a:pPr>
            <a:r>
              <a:rPr lang="fr-FR" sz="2000" dirty="0"/>
              <a:t>-Identifier l’article le plus vendus</a:t>
            </a:r>
          </a:p>
          <a:p>
            <a:pPr marL="0" indent="0" algn="ctr" rtl="0">
              <a:buNone/>
            </a:pPr>
            <a:r>
              <a:rPr lang="fr-FR" sz="2000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FFF2E8D-E660-4F41-A069-A5C2DD4D50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187" r="19187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2AFC27-9AB1-4593-9171-41678F67C73E}"/>
              </a:ext>
            </a:extLst>
          </p:cNvPr>
          <p:cNvSpPr/>
          <p:nvPr/>
        </p:nvSpPr>
        <p:spPr>
          <a:xfrm>
            <a:off x="0" y="6231621"/>
            <a:ext cx="2093519" cy="44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DF14AD57-52E4-408E-AB2F-0B0371929F1A}"/>
              </a:ext>
            </a:extLst>
          </p:cNvPr>
          <p:cNvSpPr/>
          <p:nvPr/>
        </p:nvSpPr>
        <p:spPr>
          <a:xfrm>
            <a:off x="9833233" y="1822951"/>
            <a:ext cx="833717" cy="8337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DB65BB2-F80D-4917-A9AA-B5F6FDC92389}"/>
              </a:ext>
            </a:extLst>
          </p:cNvPr>
          <p:cNvSpPr/>
          <p:nvPr/>
        </p:nvSpPr>
        <p:spPr>
          <a:xfrm>
            <a:off x="1320193" y="1690256"/>
            <a:ext cx="1240243" cy="124024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Mise en place d’un environnement de travail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124" y="3207025"/>
            <a:ext cx="3445200" cy="2504663"/>
          </a:xfrm>
        </p:spPr>
        <p:txBody>
          <a:bodyPr rtlCol="0">
            <a:normAutofit/>
          </a:bodyPr>
          <a:lstStyle/>
          <a:p>
            <a:pPr rtl="0"/>
            <a:endParaRPr lang="fr-FR" sz="2400" dirty="0"/>
          </a:p>
          <a:p>
            <a:pPr rtl="0"/>
            <a:endParaRPr lang="fr-FR" sz="2400" dirty="0"/>
          </a:p>
          <a:p>
            <a:pPr rtl="0"/>
            <a:r>
              <a:rPr lang="fr-FR" sz="2000" dirty="0"/>
              <a:t>Utilisation du FRAMEWORK .net pour le développement </a:t>
            </a:r>
            <a:r>
              <a:rPr lang="fr-FR" sz="2000" dirty="0" err="1"/>
              <a:t>d’ihm</a:t>
            </a:r>
            <a:r>
              <a:rPr lang="fr-FR" sz="2000" dirty="0"/>
              <a:t>.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8760" y="3137261"/>
            <a:ext cx="3445566" cy="495389"/>
          </a:xfrm>
        </p:spPr>
        <p:txBody>
          <a:bodyPr rtlCol="0"/>
          <a:lstStyle/>
          <a:p>
            <a:pPr rtl="0"/>
            <a:r>
              <a:rPr lang="fr-FR" sz="2000" dirty="0"/>
              <a:t>GitHub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32538" y="3137260"/>
            <a:ext cx="3445566" cy="495389"/>
          </a:xfrm>
        </p:spPr>
        <p:txBody>
          <a:bodyPr rtlCol="0"/>
          <a:lstStyle/>
          <a:p>
            <a:pPr rtl="0"/>
            <a:r>
              <a:rPr lang="fr-FR" sz="2000" dirty="0"/>
              <a:t>Visual Studio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F0C53799-69B0-4634-8CBB-B2D959F7B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5963" y="1506616"/>
            <a:ext cx="1652343" cy="1652343"/>
          </a:xfrm>
        </p:spPr>
      </p:pic>
      <p:pic>
        <p:nvPicPr>
          <p:cNvPr id="2052" name="Picture 4" descr="GitHub — Wikipédia">
            <a:extLst>
              <a:ext uri="{FF2B5EF4-FFF2-40B4-BE49-F238E27FC236}">
                <a16:creationId xmlns:a16="http://schemas.microsoft.com/office/drawing/2014/main" id="{DF5F6468-5322-4512-BD04-B71E6B5F9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93" y="1691690"/>
            <a:ext cx="1240243" cy="124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E8417673-5AFA-4570-B699-89B657A87449}"/>
              </a:ext>
            </a:extLst>
          </p:cNvPr>
          <p:cNvSpPr txBox="1">
            <a:spLocks/>
          </p:cNvSpPr>
          <p:nvPr/>
        </p:nvSpPr>
        <p:spPr>
          <a:xfrm>
            <a:off x="218760" y="3207024"/>
            <a:ext cx="3445200" cy="2504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Création d’un </a:t>
            </a:r>
            <a:r>
              <a:rPr lang="fr-FR" sz="2000" dirty="0" err="1"/>
              <a:t>github</a:t>
            </a:r>
            <a:r>
              <a:rPr lang="fr-FR" sz="2000" dirty="0"/>
              <a:t> à l’adresse :</a:t>
            </a:r>
          </a:p>
          <a:p>
            <a:r>
              <a:rPr lang="fr-FR" sz="2000" dirty="0">
                <a:hlinkClick r:id="rId5"/>
              </a:rPr>
              <a:t>https://github.com/Skane-Gahi/POO_Project</a:t>
            </a:r>
            <a:r>
              <a:rPr lang="fr-FR" sz="2000" dirty="0"/>
              <a:t> 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19" name="Espace réservé pour une image  18">
            <a:extLst>
              <a:ext uri="{FF2B5EF4-FFF2-40B4-BE49-F238E27FC236}">
                <a16:creationId xmlns:a16="http://schemas.microsoft.com/office/drawing/2014/main" id="{7FA3E3FE-BEA8-48BE-93F0-08AD2C0D91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15793" r="15793"/>
          <a:stretch>
            <a:fillRect/>
          </a:stretch>
        </p:blipFill>
        <p:spPr>
          <a:xfrm>
            <a:off x="4175729" y="1690256"/>
            <a:ext cx="3840541" cy="3796144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634517D-19C4-47C1-A12E-ADEE3F36A374}"/>
              </a:ext>
            </a:extLst>
          </p:cNvPr>
          <p:cNvSpPr/>
          <p:nvPr/>
        </p:nvSpPr>
        <p:spPr>
          <a:xfrm>
            <a:off x="376527" y="6184754"/>
            <a:ext cx="1887331" cy="57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u="sng" dirty="0"/>
              <a:t>II\ Les différents  diagrammes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algn="ctr" rtl="0"/>
            <a:r>
              <a:rPr lang="fr-FR" dirty="0"/>
              <a:t>Diagramme de cas d’utilisation</a:t>
            </a:r>
          </a:p>
        </p:txBody>
      </p:sp>
      <p:pic>
        <p:nvPicPr>
          <p:cNvPr id="29" name="Espace réservé d’image 28" descr="Crayon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31" name="Espace réservé d’image 30" descr="Ordinateur portable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B8ED8DC-DA61-4DAB-87ED-964309768FF7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09517D1-6503-48A9-B880-6435C71C0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/>
          <a:stretch/>
        </p:blipFill>
        <p:spPr bwMode="auto">
          <a:xfrm>
            <a:off x="2142566" y="2694155"/>
            <a:ext cx="6727750" cy="41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A7B55B-3E5E-47F4-A823-C916EE4C92CE}"/>
              </a:ext>
            </a:extLst>
          </p:cNvPr>
          <p:cNvSpPr/>
          <p:nvPr/>
        </p:nvSpPr>
        <p:spPr>
          <a:xfrm>
            <a:off x="340659" y="6069106"/>
            <a:ext cx="1264023" cy="663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2FF19-DDCF-4E07-9BF8-7052D2356933}"/>
              </a:ext>
            </a:extLst>
          </p:cNvPr>
          <p:cNvSpPr/>
          <p:nvPr/>
        </p:nvSpPr>
        <p:spPr>
          <a:xfrm>
            <a:off x="8870316" y="4643718"/>
            <a:ext cx="3321684" cy="1120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3641F66-2DB7-4B3B-BE93-E5E95F73D81D}"/>
              </a:ext>
            </a:extLst>
          </p:cNvPr>
          <p:cNvSpPr txBox="1"/>
          <p:nvPr/>
        </p:nvSpPr>
        <p:spPr>
          <a:xfrm>
            <a:off x="9182909" y="4040120"/>
            <a:ext cx="269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Identification des besoins des employés de l’entreprise.</a:t>
            </a: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Diagrammes de séquences et de classes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0CBC-B32B-40E9-BD05-EA912E40E145}"/>
              </a:ext>
            </a:extLst>
          </p:cNvPr>
          <p:cNvSpPr/>
          <p:nvPr/>
        </p:nvSpPr>
        <p:spPr>
          <a:xfrm>
            <a:off x="229236" y="6133906"/>
            <a:ext cx="1901316" cy="643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861422-A173-4707-AEC1-C0BA53038C8A}"/>
              </a:ext>
            </a:extLst>
          </p:cNvPr>
          <p:cNvSpPr txBox="1"/>
          <p:nvPr/>
        </p:nvSpPr>
        <p:spPr>
          <a:xfrm>
            <a:off x="4252087" y="5764574"/>
            <a:ext cx="374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(Documentation complète disponible)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83AF43-10B9-4C62-9DFC-62128C93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2" y="1411048"/>
            <a:ext cx="8677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9BD5E-C4AB-4BA6-8A4D-BC062E15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Logique de données 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9F3BE1-4AC7-41D1-A32A-719B47669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313"/>
            <a:ext cx="12192000" cy="550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5057B2-F45B-4403-9BB3-D10945A6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7236BD-D86C-4A72-8E76-E3E57A2F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63" y="6349397"/>
            <a:ext cx="5429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1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60326" y="129170"/>
            <a:ext cx="11150600" cy="920336"/>
          </a:xfrm>
        </p:spPr>
        <p:txBody>
          <a:bodyPr rtlCol="0"/>
          <a:lstStyle/>
          <a:p>
            <a:pPr rtl="0"/>
            <a:r>
              <a:rPr lang="fr-FR" dirty="0"/>
              <a:t>Dictionnaire de données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846494-DD1D-4448-A01D-B6513D14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016748"/>
            <a:ext cx="10168213" cy="57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6_TF34076243" id="{4913AA83-2306-4E2D-8830-C2A4E9B3D067}" vid="{57B55DBD-592B-4A90-8C6D-F8F746751A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sphères en bleu</Template>
  <TotalTime>199</TotalTime>
  <Words>299</Words>
  <Application>Microsoft Office PowerPoint</Application>
  <PresentationFormat>Grand écran</PresentationFormat>
  <Paragraphs>88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Thème Office</vt:lpstr>
      <vt:lpstr>Soutenance Projet POO</vt:lpstr>
      <vt:lpstr>Annonce de Plan </vt:lpstr>
      <vt:lpstr>I\ Rappel du contexte Entreprise de vente en ligne </vt:lpstr>
      <vt:lpstr>Identification des services  </vt:lpstr>
      <vt:lpstr>Mise en place d’un environnement de travail :</vt:lpstr>
      <vt:lpstr>II\ Les différents  diagrammes</vt:lpstr>
      <vt:lpstr>Diagrammes de séquences et de classes :</vt:lpstr>
      <vt:lpstr>Modèle Logique de données :</vt:lpstr>
      <vt:lpstr>Dictionnaire de données :</vt:lpstr>
      <vt:lpstr>Démonstration de l’application</vt:lpstr>
      <vt:lpstr>Plan de la démonstration :</vt:lpstr>
      <vt:lpstr>Cahier des test unitaires :   </vt:lpstr>
      <vt:lpstr>Présentation PowerPoint</vt:lpstr>
      <vt:lpstr>équipe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POO:</dc:title>
  <dc:creator>ROUVIN GUILLAUME</dc:creator>
  <cp:lastModifiedBy>DELAGE TANGUY</cp:lastModifiedBy>
  <cp:revision>19</cp:revision>
  <dcterms:created xsi:type="dcterms:W3CDTF">2020-12-01T12:20:32Z</dcterms:created>
  <dcterms:modified xsi:type="dcterms:W3CDTF">2020-12-03T18:24:52Z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