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0" r:id="rId3"/>
    <p:sldId id="261" r:id="rId4"/>
    <p:sldId id="266" r:id="rId5"/>
    <p:sldId id="263" r:id="rId6"/>
    <p:sldId id="267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47BB0F-B127-4842-9696-0C675EBAB816}" v="124" dt="2019-09-19T12:20:12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84548" autoAdjust="0"/>
  </p:normalViewPr>
  <p:slideViewPr>
    <p:cSldViewPr snapToGrid="0">
      <p:cViewPr varScale="1">
        <p:scale>
          <a:sx n="72" d="100"/>
          <a:sy n="72" d="100"/>
        </p:scale>
        <p:origin x="245" y="67"/>
      </p:cViewPr>
      <p:guideLst/>
    </p:cSldViewPr>
  </p:slideViewPr>
  <p:notesTextViewPr>
    <p:cViewPr>
      <p:scale>
        <a:sx n="1" d="1"/>
        <a:sy n="1" d="1"/>
      </p:scale>
      <p:origin x="0" y="-12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Foster" userId="3a83642b-6199-42bf-b1fe-f2fe5bb8d50d" providerId="ADAL" clId="{E247BB0F-B127-4842-9696-0C675EBAB816}"/>
    <pc:docChg chg="undo custSel mod addSld delSld modSld sldOrd">
      <pc:chgData name="Thomas Foster" userId="3a83642b-6199-42bf-b1fe-f2fe5bb8d50d" providerId="ADAL" clId="{E247BB0F-B127-4842-9696-0C675EBAB816}" dt="2019-09-19T12:23:41.619" v="595" actId="2696"/>
      <pc:docMkLst>
        <pc:docMk/>
      </pc:docMkLst>
      <pc:sldChg chg="del">
        <pc:chgData name="Thomas Foster" userId="3a83642b-6199-42bf-b1fe-f2fe5bb8d50d" providerId="ADAL" clId="{E247BB0F-B127-4842-9696-0C675EBAB816}" dt="2019-09-19T12:23:41.619" v="595" actId="2696"/>
        <pc:sldMkLst>
          <pc:docMk/>
          <pc:sldMk cId="783529811" sldId="259"/>
        </pc:sldMkLst>
      </pc:sldChg>
      <pc:sldChg chg="del modTransition">
        <pc:chgData name="Thomas Foster" userId="3a83642b-6199-42bf-b1fe-f2fe5bb8d50d" providerId="ADAL" clId="{E247BB0F-B127-4842-9696-0C675EBAB816}" dt="2019-09-19T12:15:05.174" v="547" actId="2696"/>
        <pc:sldMkLst>
          <pc:docMk/>
          <pc:sldMk cId="1163530777" sldId="262"/>
        </pc:sldMkLst>
      </pc:sldChg>
      <pc:sldChg chg="ord">
        <pc:chgData name="Thomas Foster" userId="3a83642b-6199-42bf-b1fe-f2fe5bb8d50d" providerId="ADAL" clId="{E247BB0F-B127-4842-9696-0C675EBAB816}" dt="2019-09-19T12:09:36.554" v="534"/>
        <pc:sldMkLst>
          <pc:docMk/>
          <pc:sldMk cId="301048017" sldId="263"/>
        </pc:sldMkLst>
      </pc:sldChg>
      <pc:sldChg chg="add">
        <pc:chgData name="Thomas Foster" userId="3a83642b-6199-42bf-b1fe-f2fe5bb8d50d" providerId="ADAL" clId="{E247BB0F-B127-4842-9696-0C675EBAB816}" dt="2019-09-19T08:26:59.841" v="1"/>
        <pc:sldMkLst>
          <pc:docMk/>
          <pc:sldMk cId="3447768031" sldId="265"/>
        </pc:sldMkLst>
      </pc:sldChg>
      <pc:sldChg chg="addSp delSp modSp add mod ord setBg delAnim modAnim">
        <pc:chgData name="Thomas Foster" userId="3a83642b-6199-42bf-b1fe-f2fe5bb8d50d" providerId="ADAL" clId="{E247BB0F-B127-4842-9696-0C675EBAB816}" dt="2019-09-19T12:17:40.662" v="571" actId="14100"/>
        <pc:sldMkLst>
          <pc:docMk/>
          <pc:sldMk cId="825556737" sldId="266"/>
        </pc:sldMkLst>
        <pc:spChg chg="mod">
          <ac:chgData name="Thomas Foster" userId="3a83642b-6199-42bf-b1fe-f2fe5bb8d50d" providerId="ADAL" clId="{E247BB0F-B127-4842-9696-0C675EBAB816}" dt="2019-09-19T12:16:19.113" v="551" actId="26606"/>
          <ac:spMkLst>
            <pc:docMk/>
            <pc:sldMk cId="825556737" sldId="266"/>
            <ac:spMk id="2" creationId="{00D7DC38-2033-4398-9F09-B68489F3897B}"/>
          </ac:spMkLst>
        </pc:spChg>
        <pc:spChg chg="add del mod">
          <ac:chgData name="Thomas Foster" userId="3a83642b-6199-42bf-b1fe-f2fe5bb8d50d" providerId="ADAL" clId="{E247BB0F-B127-4842-9696-0C675EBAB816}" dt="2019-09-19T12:16:09.100" v="548" actId="478"/>
          <ac:spMkLst>
            <pc:docMk/>
            <pc:sldMk cId="825556737" sldId="266"/>
            <ac:spMk id="3" creationId="{71CB2D7C-0954-41BE-9EAA-D2D4351209F2}"/>
          </ac:spMkLst>
        </pc:spChg>
        <pc:spChg chg="add mod ord">
          <ac:chgData name="Thomas Foster" userId="3a83642b-6199-42bf-b1fe-f2fe5bb8d50d" providerId="ADAL" clId="{E247BB0F-B127-4842-9696-0C675EBAB816}" dt="2019-09-19T12:16:19.113" v="551" actId="26606"/>
          <ac:spMkLst>
            <pc:docMk/>
            <pc:sldMk cId="825556737" sldId="266"/>
            <ac:spMk id="9" creationId="{36E8D4F7-AA6C-47E3-B06F-19DCF1EBA47D}"/>
          </ac:spMkLst>
        </pc:spChg>
        <pc:spChg chg="add">
          <ac:chgData name="Thomas Foster" userId="3a83642b-6199-42bf-b1fe-f2fe5bb8d50d" providerId="ADAL" clId="{E247BB0F-B127-4842-9696-0C675EBAB816}" dt="2019-09-19T12:16:19.113" v="551" actId="26606"/>
          <ac:spMkLst>
            <pc:docMk/>
            <pc:sldMk cId="825556737" sldId="266"/>
            <ac:spMk id="11" creationId="{873ECEC8-0F24-45B8-950F-35FC94BCEAC8}"/>
          </ac:spMkLst>
        </pc:spChg>
        <pc:spChg chg="mod">
          <ac:chgData name="Thomas Foster" userId="3a83642b-6199-42bf-b1fe-f2fe5bb8d50d" providerId="ADAL" clId="{E247BB0F-B127-4842-9696-0C675EBAB816}" dt="2019-09-19T08:30:17.547" v="5" actId="6549"/>
          <ac:spMkLst>
            <pc:docMk/>
            <pc:sldMk cId="825556737" sldId="266"/>
            <ac:spMk id="14" creationId="{BDE83D8F-CEE7-4368-9895-B141EBCB25B2}"/>
          </ac:spMkLst>
        </pc:spChg>
        <pc:spChg chg="add">
          <ac:chgData name="Thomas Foster" userId="3a83642b-6199-42bf-b1fe-f2fe5bb8d50d" providerId="ADAL" clId="{E247BB0F-B127-4842-9696-0C675EBAB816}" dt="2019-09-19T12:16:19.113" v="551" actId="26606"/>
          <ac:spMkLst>
            <pc:docMk/>
            <pc:sldMk cId="825556737" sldId="266"/>
            <ac:spMk id="18" creationId="{7D417315-0A35-4882-ABD2-ABE3C89E5DCF}"/>
          </ac:spMkLst>
        </pc:spChg>
        <pc:spChg chg="add">
          <ac:chgData name="Thomas Foster" userId="3a83642b-6199-42bf-b1fe-f2fe5bb8d50d" providerId="ADAL" clId="{E247BB0F-B127-4842-9696-0C675EBAB816}" dt="2019-09-19T12:16:19.113" v="551" actId="26606"/>
          <ac:spMkLst>
            <pc:docMk/>
            <pc:sldMk cId="825556737" sldId="266"/>
            <ac:spMk id="20" creationId="{8B53612E-ADB2-4457-9688-89506397AF28}"/>
          </ac:spMkLst>
        </pc:spChg>
        <pc:picChg chg="add mod modCrop">
          <ac:chgData name="Thomas Foster" userId="3a83642b-6199-42bf-b1fe-f2fe5bb8d50d" providerId="ADAL" clId="{E247BB0F-B127-4842-9696-0C675EBAB816}" dt="2019-09-19T12:17:40.662" v="571" actId="14100"/>
          <ac:picMkLst>
            <pc:docMk/>
            <pc:sldMk cId="825556737" sldId="266"/>
            <ac:picMk id="4" creationId="{537D340B-AAD1-4216-8598-6E9191D98285}"/>
          </ac:picMkLst>
        </pc:picChg>
        <pc:cxnChg chg="add">
          <ac:chgData name="Thomas Foster" userId="3a83642b-6199-42bf-b1fe-f2fe5bb8d50d" providerId="ADAL" clId="{E247BB0F-B127-4842-9696-0C675EBAB816}" dt="2019-09-19T12:16:19.113" v="551" actId="26606"/>
          <ac:cxnSpMkLst>
            <pc:docMk/>
            <pc:sldMk cId="825556737" sldId="266"/>
            <ac:cxnSpMk id="16" creationId="{89EB8C68-FF1B-4849-867B-32D29B19F102}"/>
          </ac:cxnSpMkLst>
        </pc:cxnChg>
      </pc:sldChg>
      <pc:sldChg chg="addSp modSp add modAnim modNotesTx">
        <pc:chgData name="Thomas Foster" userId="3a83642b-6199-42bf-b1fe-f2fe5bb8d50d" providerId="ADAL" clId="{E247BB0F-B127-4842-9696-0C675EBAB816}" dt="2019-09-19T12:20:12.418" v="594" actId="20577"/>
        <pc:sldMkLst>
          <pc:docMk/>
          <pc:sldMk cId="641344994" sldId="267"/>
        </pc:sldMkLst>
        <pc:spChg chg="add mod">
          <ac:chgData name="Thomas Foster" userId="3a83642b-6199-42bf-b1fe-f2fe5bb8d50d" providerId="ADAL" clId="{E247BB0F-B127-4842-9696-0C675EBAB816}" dt="2019-09-19T12:20:12.418" v="594" actId="20577"/>
          <ac:spMkLst>
            <pc:docMk/>
            <pc:sldMk cId="641344994" sldId="267"/>
            <ac:spMk id="3" creationId="{12AE0361-C6FD-4706-AC0A-5BBF964CC209}"/>
          </ac:spMkLst>
        </pc:spChg>
        <pc:spChg chg="add mod">
          <ac:chgData name="Thomas Foster" userId="3a83642b-6199-42bf-b1fe-f2fe5bb8d50d" providerId="ADAL" clId="{E247BB0F-B127-4842-9696-0C675EBAB816}" dt="2019-09-19T08:33:16.906" v="9" actId="11529"/>
          <ac:spMkLst>
            <pc:docMk/>
            <pc:sldMk cId="641344994" sldId="267"/>
            <ac:spMk id="3" creationId="{6BCE9CB6-B3CA-4376-BEAC-0F9A2D84E175}"/>
          </ac:spMkLst>
        </pc:spChg>
        <pc:spChg chg="mod">
          <ac:chgData name="Thomas Foster" userId="3a83642b-6199-42bf-b1fe-f2fe5bb8d50d" providerId="ADAL" clId="{E247BB0F-B127-4842-9696-0C675EBAB816}" dt="2019-09-19T12:08:55.264" v="519"/>
          <ac:spMkLst>
            <pc:docMk/>
            <pc:sldMk cId="641344994" sldId="267"/>
            <ac:spMk id="9" creationId="{36E8D4F7-AA6C-47E3-B06F-19DCF1EBA47D}"/>
          </ac:spMkLst>
        </pc:spChg>
      </pc:sldChg>
      <pc:sldChg chg="addSp delSp modSp add del delAnim">
        <pc:chgData name="Thomas Foster" userId="3a83642b-6199-42bf-b1fe-f2fe5bb8d50d" providerId="ADAL" clId="{E247BB0F-B127-4842-9696-0C675EBAB816}" dt="2019-09-19T12:01:57.744" v="84" actId="2696"/>
        <pc:sldMkLst>
          <pc:docMk/>
          <pc:sldMk cId="1961693172" sldId="268"/>
        </pc:sldMkLst>
        <pc:spChg chg="del">
          <ac:chgData name="Thomas Foster" userId="3a83642b-6199-42bf-b1fe-f2fe5bb8d50d" providerId="ADAL" clId="{E247BB0F-B127-4842-9696-0C675EBAB816}" dt="2019-09-19T12:01:46.084" v="81" actId="478"/>
          <ac:spMkLst>
            <pc:docMk/>
            <pc:sldMk cId="1961693172" sldId="268"/>
            <ac:spMk id="2" creationId="{00D7DC38-2033-4398-9F09-B68489F3897B}"/>
          </ac:spMkLst>
        </pc:spChg>
        <pc:spChg chg="del">
          <ac:chgData name="Thomas Foster" userId="3a83642b-6199-42bf-b1fe-f2fe5bb8d50d" providerId="ADAL" clId="{E247BB0F-B127-4842-9696-0C675EBAB816}" dt="2019-09-19T12:01:40.557" v="73" actId="478"/>
          <ac:spMkLst>
            <pc:docMk/>
            <pc:sldMk cId="1961693172" sldId="268"/>
            <ac:spMk id="12" creationId="{FE8FCD1E-B9DC-4346-B16E-2503296C5A6A}"/>
          </ac:spMkLst>
        </pc:spChg>
        <pc:spChg chg="del">
          <ac:chgData name="Thomas Foster" userId="3a83642b-6199-42bf-b1fe-f2fe5bb8d50d" providerId="ADAL" clId="{E247BB0F-B127-4842-9696-0C675EBAB816}" dt="2019-09-19T12:01:43.132" v="77" actId="478"/>
          <ac:spMkLst>
            <pc:docMk/>
            <pc:sldMk cId="1961693172" sldId="268"/>
            <ac:spMk id="13" creationId="{0258EB65-04FA-4B0C-BA12-2B51562A644C}"/>
          </ac:spMkLst>
        </pc:spChg>
        <pc:spChg chg="del mod">
          <ac:chgData name="Thomas Foster" userId="3a83642b-6199-42bf-b1fe-f2fe5bb8d50d" providerId="ADAL" clId="{E247BB0F-B127-4842-9696-0C675EBAB816}" dt="2019-09-19T12:01:41.630" v="75" actId="478"/>
          <ac:spMkLst>
            <pc:docMk/>
            <pc:sldMk cId="1961693172" sldId="268"/>
            <ac:spMk id="14" creationId="{BDE83D8F-CEE7-4368-9895-B141EBCB25B2}"/>
          </ac:spMkLst>
        </pc:spChg>
        <pc:spChg chg="del">
          <ac:chgData name="Thomas Foster" userId="3a83642b-6199-42bf-b1fe-f2fe5bb8d50d" providerId="ADAL" clId="{E247BB0F-B127-4842-9696-0C675EBAB816}" dt="2019-09-19T12:01:44.418" v="80" actId="478"/>
          <ac:spMkLst>
            <pc:docMk/>
            <pc:sldMk cId="1961693172" sldId="268"/>
            <ac:spMk id="15" creationId="{C123E75C-8B4F-46D8-AC1D-91B04C564C61}"/>
          </ac:spMkLst>
        </pc:spChg>
        <pc:spChg chg="add del mod">
          <ac:chgData name="Thomas Foster" userId="3a83642b-6199-42bf-b1fe-f2fe5bb8d50d" providerId="ADAL" clId="{E247BB0F-B127-4842-9696-0C675EBAB816}" dt="2019-09-19T12:01:48.437" v="82" actId="478"/>
          <ac:spMkLst>
            <pc:docMk/>
            <pc:sldMk cId="1961693172" sldId="268"/>
            <ac:spMk id="17" creationId="{DBC4FFFA-0075-43DA-82A0-00754CB2AE4E}"/>
          </ac:spMkLst>
        </pc:spChg>
        <pc:grpChg chg="del">
          <ac:chgData name="Thomas Foster" userId="3a83642b-6199-42bf-b1fe-f2fe5bb8d50d" providerId="ADAL" clId="{E247BB0F-B127-4842-9696-0C675EBAB816}" dt="2019-09-19T12:01:42.398" v="76" actId="478"/>
          <ac:grpSpMkLst>
            <pc:docMk/>
            <pc:sldMk cId="1961693172" sldId="268"/>
            <ac:grpSpMk id="8" creationId="{3A5142D5-4C4C-4370-AFC2-4799DB11DF20}"/>
          </ac:grpSpMkLst>
        </pc:grpChg>
        <pc:picChg chg="del">
          <ac:chgData name="Thomas Foster" userId="3a83642b-6199-42bf-b1fe-f2fe5bb8d50d" providerId="ADAL" clId="{E247BB0F-B127-4842-9696-0C675EBAB816}" dt="2019-09-19T12:01:40.058" v="72" actId="478"/>
          <ac:picMkLst>
            <pc:docMk/>
            <pc:sldMk cId="1961693172" sldId="268"/>
            <ac:picMk id="10" creationId="{6899A1FD-1335-4AF8-A313-3DA96D7806DD}"/>
          </ac:picMkLst>
        </pc:picChg>
        <pc:picChg chg="del mod">
          <ac:chgData name="Thomas Foster" userId="3a83642b-6199-42bf-b1fe-f2fe5bb8d50d" providerId="ADAL" clId="{E247BB0F-B127-4842-9696-0C675EBAB816}" dt="2019-09-19T12:01:43.476" v="79" actId="478"/>
          <ac:picMkLst>
            <pc:docMk/>
            <pc:sldMk cId="1961693172" sldId="268"/>
            <ac:picMk id="11" creationId="{885500B2-8617-46C6-9896-142362A5474B}"/>
          </ac:picMkLst>
        </pc:picChg>
      </pc:sldChg>
      <pc:sldChg chg="add del">
        <pc:chgData name="Thomas Foster" userId="3a83642b-6199-42bf-b1fe-f2fe5bb8d50d" providerId="ADAL" clId="{E247BB0F-B127-4842-9696-0C675EBAB816}" dt="2019-09-19T12:04:19.456" v="85" actId="2696"/>
        <pc:sldMkLst>
          <pc:docMk/>
          <pc:sldMk cId="3915387628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5E99F-2EE0-4D11-A159-36C492F3EB96}" type="datetimeFigureOut">
              <a:rPr lang="en-GB" smtClean="0"/>
              <a:t>2019-09-19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A4B20-D813-4A8F-BF65-0184C19B1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959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Hands who has heard of Power Query or used it?</a:t>
            </a:r>
          </a:p>
          <a:p>
            <a:r>
              <a:rPr lang="en-GB" dirty="0"/>
              <a:t>Excel – Power BI – SSAS 2017 – Flow</a:t>
            </a:r>
          </a:p>
          <a:p>
            <a:r>
              <a:rPr lang="en-GB" dirty="0"/>
              <a:t>Focus on Power BI but applicable across Excel SSAS 2017 and sort of flow</a:t>
            </a:r>
            <a:br>
              <a:rPr lang="en-GB" dirty="0"/>
            </a:br>
            <a:r>
              <a:rPr lang="en-GB" dirty="0"/>
              <a:t>One of the core components of Power BI desktop along with data model</a:t>
            </a:r>
            <a:br>
              <a:rPr lang="en-GB" dirty="0"/>
            </a:br>
            <a:endParaRPr lang="en-GB" dirty="0"/>
          </a:p>
          <a:p>
            <a:r>
              <a:rPr lang="en-GB" dirty="0"/>
              <a:t>Often under looked how agnostic it is about data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A4B20-D813-4A8F-BF65-0184C19B159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173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Basics of power query load single file</a:t>
            </a:r>
          </a:p>
          <a:p>
            <a:r>
              <a:rPr lang="en-GB" dirty="0"/>
              <a:t>Get Data -&gt; not load but edit, then enable formula bar</a:t>
            </a:r>
          </a:p>
          <a:p>
            <a:r>
              <a:rPr lang="en-GB" dirty="0"/>
              <a:t>Data recipe </a:t>
            </a:r>
          </a:p>
          <a:p>
            <a:r>
              <a:rPr lang="en-GB" dirty="0"/>
              <a:t>Ribbons across the top</a:t>
            </a:r>
            <a:br>
              <a:rPr lang="en-GB" dirty="0"/>
            </a:br>
            <a:r>
              <a:rPr lang="en-GB" dirty="0"/>
              <a:t>then recap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A4B20-D813-4A8F-BF65-0184C19B159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364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done so far with UI</a:t>
            </a:r>
            <a:br>
              <a:rPr lang="en-GB" dirty="0"/>
            </a:br>
            <a:r>
              <a:rPr lang="en-GB" dirty="0"/>
              <a:t>Language behind power query created by UI. If you have used any part of power query before you have written M</a:t>
            </a:r>
          </a:p>
          <a:p>
            <a:r>
              <a:rPr lang="en-GB" dirty="0"/>
              <a:t>Reiterate enabling formula bar</a:t>
            </a:r>
          </a:p>
          <a:p>
            <a:r>
              <a:rPr lang="en-GB" dirty="0"/>
              <a:t>It does look scary if, understand it is step based. Best way to learn is to use the UI and start to </a:t>
            </a:r>
            <a:r>
              <a:rPr lang="en-GB"/>
              <a:t>tweak what the UI writes.</a:t>
            </a:r>
            <a:endParaRPr lang="en-GB" dirty="0"/>
          </a:p>
          <a:p>
            <a:r>
              <a:rPr lang="en-GB" dirty="0"/>
              <a:t>Once you understand a little bit it very powerful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A4B20-D813-4A8F-BF65-0184C19B159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54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Load from folder</a:t>
            </a:r>
          </a:p>
          <a:p>
            <a:r>
              <a:rPr lang="en-GB" dirty="0"/>
              <a:t>Possible on any data source with nested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A4B20-D813-4A8F-BF65-0184C19B159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2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 asked a lot</a:t>
            </a:r>
          </a:p>
          <a:p>
            <a:r>
              <a:rPr lang="en-GB" dirty="0"/>
              <a:t>Use where their strengths lie</a:t>
            </a:r>
            <a:br>
              <a:rPr lang="en-GB" dirty="0"/>
            </a:br>
            <a:r>
              <a:rPr lang="en-GB" dirty="0"/>
              <a:t>M text manipulation, unpivot.</a:t>
            </a:r>
          </a:p>
          <a:p>
            <a:r>
              <a:rPr lang="en-GB" dirty="0"/>
              <a:t>DAX Time intelligence, relationship navigation.</a:t>
            </a:r>
          </a:p>
          <a:p>
            <a:r>
              <a:rPr lang="en-GB" dirty="0"/>
              <a:t>If both use in M as more performant. But don’t get caught up in this for small/medium models. Do what you need to get the model into a better schema.</a:t>
            </a:r>
          </a:p>
          <a:p>
            <a:r>
              <a:rPr lang="en-GB" dirty="0"/>
              <a:t>Performance improvement out of scope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A4B20-D813-4A8F-BF65-0184C19B159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903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custom column, first by typing, second through let statement</a:t>
            </a:r>
            <a:br>
              <a:rPr lang="en-GB" dirty="0"/>
            </a:br>
            <a:br>
              <a:rPr lang="en-GB" dirty="0"/>
            </a:br>
            <a:r>
              <a:rPr lang="en-GB" dirty="0"/>
              <a:t>Only If time</a:t>
            </a:r>
          </a:p>
          <a:p>
            <a:r>
              <a:rPr lang="en-GB" dirty="0"/>
              <a:t>Start looking more into M </a:t>
            </a:r>
          </a:p>
          <a:p>
            <a:r>
              <a:rPr lang="en-GB" dirty="0"/>
              <a:t>Do let statements in custom column</a:t>
            </a:r>
            <a:br>
              <a:rPr lang="en-GB" dirty="0"/>
            </a:br>
            <a:r>
              <a:rPr lang="en-GB" dirty="0"/>
              <a:t>Data types, lists, scalars, tables,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A4B20-D813-4A8F-BF65-0184C19B159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333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power query blogs</a:t>
            </a:r>
            <a:br>
              <a:rPr lang="en-GB" dirty="0"/>
            </a:br>
            <a:r>
              <a:rPr lang="en-GB" dirty="0"/>
              <a:t>cross join – </a:t>
            </a:r>
            <a:r>
              <a:rPr lang="en-GB" dirty="0" err="1"/>
              <a:t>chris</a:t>
            </a:r>
            <a:r>
              <a:rPr lang="en-GB" dirty="0"/>
              <a:t> </a:t>
            </a:r>
            <a:r>
              <a:rPr lang="en-GB" dirty="0" err="1"/>
              <a:t>webb</a:t>
            </a:r>
            <a:endParaRPr lang="en-GB" dirty="0"/>
          </a:p>
          <a:p>
            <a:r>
              <a:rPr lang="en-GB" dirty="0"/>
              <a:t>Bi accountant </a:t>
            </a:r>
            <a:r>
              <a:rPr lang="en-GB" dirty="0" err="1"/>
              <a:t>imke</a:t>
            </a:r>
            <a:r>
              <a:rPr lang="en-GB" dirty="0"/>
              <a:t> Feldman</a:t>
            </a:r>
          </a:p>
          <a:p>
            <a:r>
              <a:rPr lang="en-GB" dirty="0"/>
              <a:t>Power query training</a:t>
            </a:r>
          </a:p>
          <a:p>
            <a:endParaRPr lang="en-GB" dirty="0"/>
          </a:p>
          <a:p>
            <a:r>
              <a:rPr lang="en-GB" dirty="0"/>
              <a:t>My blog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A4B20-D813-4A8F-BF65-0184C19B159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5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9BC1-32D7-48FC-BE07-130AD41510A5}" type="datetimeFigureOut">
              <a:rPr lang="en-GB" smtClean="0"/>
              <a:t>2019-09-19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91A4-F8CD-414A-BA7A-4A20429B6B9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44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9BC1-32D7-48FC-BE07-130AD41510A5}" type="datetimeFigureOut">
              <a:rPr lang="en-GB" smtClean="0"/>
              <a:t>2019-09-19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91A4-F8CD-414A-BA7A-4A20429B6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6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9BC1-32D7-48FC-BE07-130AD41510A5}" type="datetimeFigureOut">
              <a:rPr lang="en-GB" smtClean="0"/>
              <a:t>2019-09-19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91A4-F8CD-414A-BA7A-4A20429B6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84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9BC1-32D7-48FC-BE07-130AD41510A5}" type="datetimeFigureOut">
              <a:rPr lang="en-GB" smtClean="0"/>
              <a:t>2019-09-19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91A4-F8CD-414A-BA7A-4A20429B6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79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9BC1-32D7-48FC-BE07-130AD41510A5}" type="datetimeFigureOut">
              <a:rPr lang="en-GB" smtClean="0"/>
              <a:t>2019-09-19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91A4-F8CD-414A-BA7A-4A20429B6B9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64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9BC1-32D7-48FC-BE07-130AD41510A5}" type="datetimeFigureOut">
              <a:rPr lang="en-GB" smtClean="0"/>
              <a:t>2019-09-19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91A4-F8CD-414A-BA7A-4A20429B6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06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9BC1-32D7-48FC-BE07-130AD41510A5}" type="datetimeFigureOut">
              <a:rPr lang="en-GB" smtClean="0"/>
              <a:t>2019-09-19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91A4-F8CD-414A-BA7A-4A20429B6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15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9BC1-32D7-48FC-BE07-130AD41510A5}" type="datetimeFigureOut">
              <a:rPr lang="en-GB" smtClean="0"/>
              <a:t>2019-09-19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91A4-F8CD-414A-BA7A-4A20429B6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70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9BC1-32D7-48FC-BE07-130AD41510A5}" type="datetimeFigureOut">
              <a:rPr lang="en-GB" smtClean="0"/>
              <a:t>2019-09-19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91A4-F8CD-414A-BA7A-4A20429B6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48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6D9BC1-32D7-48FC-BE07-130AD41510A5}" type="datetimeFigureOut">
              <a:rPr lang="en-GB" smtClean="0"/>
              <a:t>2019-09-19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2191A4-F8CD-414A-BA7A-4A20429B6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9BC1-32D7-48FC-BE07-130AD41510A5}" type="datetimeFigureOut">
              <a:rPr lang="en-GB" smtClean="0"/>
              <a:t>2019-09-19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91A4-F8CD-414A-BA7A-4A20429B6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75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6D9BC1-32D7-48FC-BE07-130AD41510A5}" type="datetimeFigureOut">
              <a:rPr lang="en-GB" smtClean="0"/>
              <a:t>2019-09-19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2191A4-F8CD-414A-BA7A-4A20429B6B9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45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59DA-DE40-4380-A96E-E0A779CE6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 to get the most out of Power 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116F0-202D-448B-AE71-132B20D6F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Thomas Foster</a:t>
            </a:r>
          </a:p>
        </p:txBody>
      </p:sp>
    </p:spTree>
    <p:extLst>
      <p:ext uri="{BB962C8B-B14F-4D97-AF65-F5344CB8AC3E}">
        <p14:creationId xmlns:p14="http://schemas.microsoft.com/office/powerpoint/2010/main" val="49560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DC38-2033-4398-9F09-B68489F3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Power Query?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5142D5-4C4C-4370-AFC2-4799DB11DF20}"/>
              </a:ext>
            </a:extLst>
          </p:cNvPr>
          <p:cNvGrpSpPr/>
          <p:nvPr/>
        </p:nvGrpSpPr>
        <p:grpSpPr>
          <a:xfrm>
            <a:off x="4506433" y="3270575"/>
            <a:ext cx="3179135" cy="2583712"/>
            <a:chOff x="4444409" y="2536929"/>
            <a:chExt cx="3179135" cy="258371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A7457D9-E5B3-4897-9ED2-43657022146A}"/>
                </a:ext>
              </a:extLst>
            </p:cNvPr>
            <p:cNvSpPr/>
            <p:nvPr/>
          </p:nvSpPr>
          <p:spPr>
            <a:xfrm>
              <a:off x="4444409" y="2536929"/>
              <a:ext cx="3179135" cy="25837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Picture 2" descr="A close up of a sign&#10;&#10;Description automatically generated">
              <a:extLst>
                <a:ext uri="{FF2B5EF4-FFF2-40B4-BE49-F238E27FC236}">
                  <a16:creationId xmlns:a16="http://schemas.microsoft.com/office/drawing/2014/main" id="{28411860-A84A-4389-9AD8-79B59707D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871" y="3637919"/>
              <a:ext cx="842402" cy="842402"/>
            </a:xfrm>
            <a:prstGeom prst="rect">
              <a:avLst/>
            </a:prstGeom>
          </p:spPr>
        </p:pic>
        <p:pic>
          <p:nvPicPr>
            <p:cNvPr id="4" name="Picture 3" descr="A picture containing vector graphics&#10;&#10;Description automatically generated">
              <a:extLst>
                <a:ext uri="{FF2B5EF4-FFF2-40B4-BE49-F238E27FC236}">
                  <a16:creationId xmlns:a16="http://schemas.microsoft.com/office/drawing/2014/main" id="{BE7F7C18-A0AB-4FD4-9065-6E9A838C5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801" y="3637919"/>
              <a:ext cx="842402" cy="842402"/>
            </a:xfrm>
            <a:prstGeom prst="rect">
              <a:avLst/>
            </a:prstGeom>
          </p:spPr>
        </p:pic>
        <p:pic>
          <p:nvPicPr>
            <p:cNvPr id="5" name="Picture 4" descr="A picture containing cup&#10;&#10;Description automatically generated">
              <a:extLst>
                <a:ext uri="{FF2B5EF4-FFF2-40B4-BE49-F238E27FC236}">
                  <a16:creationId xmlns:a16="http://schemas.microsoft.com/office/drawing/2014/main" id="{6C350854-B71A-4C63-B86B-DBEFB2E8EF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12" b="5880"/>
            <a:stretch/>
          </p:blipFill>
          <p:spPr>
            <a:xfrm>
              <a:off x="4644469" y="3552224"/>
              <a:ext cx="842402" cy="101379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FAC384-7320-4E2A-8697-A05A887CD236}"/>
                </a:ext>
              </a:extLst>
            </p:cNvPr>
            <p:cNvSpPr txBox="1"/>
            <p:nvPr/>
          </p:nvSpPr>
          <p:spPr>
            <a:xfrm>
              <a:off x="4998778" y="2817063"/>
              <a:ext cx="21144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/>
                <a:t>Data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899A1FD-1335-4AF8-A313-3DA96D7806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35" y="2041619"/>
            <a:ext cx="1450757" cy="1450757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885500B2-8617-46C6-9896-142362A54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205" y="2068577"/>
            <a:ext cx="1450757" cy="145075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E8FCD1E-B9DC-4346-B16E-2503296C5A6A}"/>
              </a:ext>
            </a:extLst>
          </p:cNvPr>
          <p:cNvSpPr/>
          <p:nvPr/>
        </p:nvSpPr>
        <p:spPr>
          <a:xfrm rot="12511893">
            <a:off x="3011439" y="3191398"/>
            <a:ext cx="1596436" cy="4752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258EB65-04FA-4B0C-BA12-2B51562A644C}"/>
              </a:ext>
            </a:extLst>
          </p:cNvPr>
          <p:cNvSpPr/>
          <p:nvPr/>
        </p:nvSpPr>
        <p:spPr>
          <a:xfrm rot="19613418">
            <a:off x="7568591" y="3191398"/>
            <a:ext cx="1596436" cy="4752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83D8F-CEE7-4368-9895-B141EBCB25B2}"/>
              </a:ext>
            </a:extLst>
          </p:cNvPr>
          <p:cNvSpPr txBox="1"/>
          <p:nvPr/>
        </p:nvSpPr>
        <p:spPr>
          <a:xfrm>
            <a:off x="1544135" y="3545477"/>
            <a:ext cx="145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Power BI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23E75C-8B4F-46D8-AC1D-91B04C564C61}"/>
              </a:ext>
            </a:extLst>
          </p:cNvPr>
          <p:cNvSpPr txBox="1"/>
          <p:nvPr/>
        </p:nvSpPr>
        <p:spPr>
          <a:xfrm>
            <a:off x="9165204" y="3588340"/>
            <a:ext cx="145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Excel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EB3448-514E-4088-9BE8-416742ED8BF8}"/>
              </a:ext>
            </a:extLst>
          </p:cNvPr>
          <p:cNvSpPr txBox="1"/>
          <p:nvPr/>
        </p:nvSpPr>
        <p:spPr>
          <a:xfrm>
            <a:off x="626165" y="6420678"/>
            <a:ext cx="3478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Images from </a:t>
            </a:r>
            <a:r>
              <a:rPr lang="en-GB" sz="1400" dirty="0" err="1"/>
              <a:t>wikimedia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2637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4" grpId="0"/>
      <p:bldP spid="15" grpId="0"/>
      <p:bldP spid="1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2F82-E21A-4798-8808-684EB8EF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61FBD-9EA8-4234-9E2E-259A8BCAE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59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7DC38-2033-4398-9F09-B68489F3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What is “M”?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37D340B-AAD1-4216-8598-6E9191D982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14" t="15611" r="33082" b="39059"/>
          <a:stretch/>
        </p:blipFill>
        <p:spPr>
          <a:xfrm>
            <a:off x="223574" y="763684"/>
            <a:ext cx="7192110" cy="492898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E8D4F7-AA6C-47E3-B06F-19DCF1EBA47D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 is the language that sits behind Power Query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Automatically created by Power Query UI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LOOKS SCARY!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Very Powerful once you start to understand 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555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2F82-E21A-4798-8808-684EB8EF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61FBD-9EA8-4234-9E2E-259A8BCAE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4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DC38-2033-4398-9F09-B68489F3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do I use M or DAX?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8D4F7-AA6C-47E3-B06F-19DCF1EBA47D}"/>
              </a:ext>
            </a:extLst>
          </p:cNvPr>
          <p:cNvSpPr txBox="1"/>
          <p:nvPr/>
        </p:nvSpPr>
        <p:spPr>
          <a:xfrm>
            <a:off x="1097280" y="1988288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True but useless answer: It depends.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E0361-C6FD-4706-AC0A-5BBF964CC209}"/>
              </a:ext>
            </a:extLst>
          </p:cNvPr>
          <p:cNvSpPr txBox="1"/>
          <p:nvPr/>
        </p:nvSpPr>
        <p:spPr>
          <a:xfrm>
            <a:off x="1097280" y="2762436"/>
            <a:ext cx="10058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black"/>
                </a:solidFill>
              </a:rPr>
              <a:t>Use M to reduce the volume of data loaded into the model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black"/>
                </a:solidFill>
              </a:rPr>
              <a:t>When transforming data, play to each languages strengths!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black"/>
                </a:solidFill>
              </a:rPr>
              <a:t>When adding columns M can perform better than DAX</a:t>
            </a:r>
          </a:p>
        </p:txBody>
      </p:sp>
    </p:spTree>
    <p:extLst>
      <p:ext uri="{BB962C8B-B14F-4D97-AF65-F5344CB8AC3E}">
        <p14:creationId xmlns:p14="http://schemas.microsoft.com/office/powerpoint/2010/main" val="64134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2F82-E21A-4798-8808-684EB8EF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61FBD-9EA8-4234-9E2E-259A8BCAE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69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609A-73BF-474A-A38C-92D21255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learn more?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22C33-044B-4233-A641-B582A7477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chemeClr val="tx1"/>
                </a:solidFill>
              </a:rPr>
              <a:t>blog.crossjoin.co.uk</a:t>
            </a:r>
            <a:br>
              <a:rPr lang="en-GB" sz="3200" dirty="0">
                <a:solidFill>
                  <a:schemeClr val="tx1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>thebiccountant.com</a:t>
            </a:r>
            <a:br>
              <a:rPr lang="en-GB" sz="3200" dirty="0">
                <a:solidFill>
                  <a:schemeClr val="tx1"/>
                </a:solidFill>
              </a:rPr>
            </a:br>
            <a:r>
              <a:rPr lang="en-GB" sz="3200" dirty="0" err="1">
                <a:solidFill>
                  <a:schemeClr val="tx1"/>
                </a:solidFill>
              </a:rPr>
              <a:t>powerquery.training</a:t>
            </a:r>
            <a:endParaRPr lang="en-GB" sz="3200" dirty="0">
              <a:solidFill>
                <a:schemeClr val="tx1"/>
              </a:solidFill>
            </a:endParaRPr>
          </a:p>
          <a:p>
            <a:r>
              <a:rPr lang="en-GB" sz="3200" dirty="0">
                <a:solidFill>
                  <a:schemeClr val="tx1"/>
                </a:solidFill>
              </a:rPr>
              <a:t>fosterbi.co.uk</a:t>
            </a:r>
          </a:p>
        </p:txBody>
      </p:sp>
    </p:spTree>
    <p:extLst>
      <p:ext uri="{BB962C8B-B14F-4D97-AF65-F5344CB8AC3E}">
        <p14:creationId xmlns:p14="http://schemas.microsoft.com/office/powerpoint/2010/main" val="344776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424F-9445-4AE7-8E29-6C281770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97100"/>
            <a:ext cx="10058400" cy="1143000"/>
          </a:xfrm>
        </p:spPr>
        <p:txBody>
          <a:bodyPr/>
          <a:lstStyle/>
          <a:p>
            <a:pPr algn="ctr"/>
            <a:r>
              <a:rPr lang="en-GB" dirty="0"/>
              <a:t>Thank you!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25A1D-E2AD-4A2B-B273-A5D4FD77A12D}"/>
              </a:ext>
            </a:extLst>
          </p:cNvPr>
          <p:cNvSpPr txBox="1"/>
          <p:nvPr/>
        </p:nvSpPr>
        <p:spPr>
          <a:xfrm>
            <a:off x="1097280" y="4495800"/>
            <a:ext cx="1005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Twitter - @</a:t>
            </a:r>
            <a:r>
              <a:rPr lang="en-GB" sz="3200" dirty="0" err="1"/>
              <a:t>ThomasFosterrrr</a:t>
            </a:r>
            <a:br>
              <a:rPr lang="en-GB" sz="3200" dirty="0"/>
            </a:br>
            <a:r>
              <a:rPr lang="en-GB" sz="3200" dirty="0" err="1"/>
              <a:t>Linkedin</a:t>
            </a:r>
            <a:r>
              <a:rPr lang="en-GB" sz="3200" dirty="0"/>
              <a:t> - linkedin.com/in/</a:t>
            </a:r>
            <a:r>
              <a:rPr lang="en-GB" sz="3200" dirty="0" err="1"/>
              <a:t>twfoster</a:t>
            </a:r>
            <a:r>
              <a:rPr lang="en-GB" sz="3200" dirty="0"/>
              <a:t>/</a:t>
            </a:r>
            <a:br>
              <a:rPr lang="en-GB" sz="3200" dirty="0"/>
            </a:br>
            <a:r>
              <a:rPr lang="en-GB" sz="3200" dirty="0"/>
              <a:t>Email – Thomas@FosterBI.co.uk</a:t>
            </a:r>
          </a:p>
        </p:txBody>
      </p:sp>
    </p:spTree>
    <p:extLst>
      <p:ext uri="{BB962C8B-B14F-4D97-AF65-F5344CB8AC3E}">
        <p14:creationId xmlns:p14="http://schemas.microsoft.com/office/powerpoint/2010/main" val="19562706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234</Words>
  <Application>Microsoft Office PowerPoint</Application>
  <PresentationFormat>Widescreen</PresentationFormat>
  <Paragraphs>60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How to get the most out of Power Query</vt:lpstr>
      <vt:lpstr>What is Power Query?</vt:lpstr>
      <vt:lpstr>Demo 1</vt:lpstr>
      <vt:lpstr>What is “M”?</vt:lpstr>
      <vt:lpstr>Demo 2</vt:lpstr>
      <vt:lpstr>When do I use M or DAX?</vt:lpstr>
      <vt:lpstr>Demo 3</vt:lpstr>
      <vt:lpstr>Where to learn more?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get the most out of Power Query</dc:title>
  <dc:creator>Thomas Foster</dc:creator>
  <cp:lastModifiedBy>Thomas Foster</cp:lastModifiedBy>
  <cp:revision>1</cp:revision>
  <dcterms:created xsi:type="dcterms:W3CDTF">2019-09-19T12:16:19Z</dcterms:created>
  <dcterms:modified xsi:type="dcterms:W3CDTF">2019-09-19T12:23:50Z</dcterms:modified>
</cp:coreProperties>
</file>