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sldIdLst>
    <p:sldId id="256" r:id="rId2"/>
    <p:sldId id="371"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7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267" r:id="rId9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Martignole" initials="N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9180" autoAdjust="0"/>
  </p:normalViewPr>
  <p:slideViewPr>
    <p:cSldViewPr snapToGrid="0" snapToObjects="1">
      <p:cViewPr varScale="1">
        <p:scale>
          <a:sx n="23" d="100"/>
          <a:sy n="23" d="100"/>
        </p:scale>
        <p:origin x="-204" y="-90"/>
      </p:cViewPr>
      <p:guideLst>
        <p:guide orient="horz" pos="4320"/>
        <p:guide pos="76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xfrm>
            <a:off x="1143000" y="685800"/>
            <a:ext cx="4572000" cy="3429000"/>
          </a:xfrm>
          <a:prstGeom prst="rect">
            <a:avLst/>
          </a:prstGeom>
        </p:spPr>
        <p:txBody>
          <a:bodyPr/>
          <a:lstStyle/>
          <a:p>
            <a:endParaRPr/>
          </a:p>
        </p:txBody>
      </p:sp>
      <p:sp>
        <p:nvSpPr>
          <p:cNvPr id="217" name="Shape 2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9691815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Gestalt_psychology#cite_note-todorvic-17"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en.wikipedia.org/wiki/Gestalt_psychology#cite_note-stevenson-14"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Gestalt_psychology#cite_note-todorvic-17"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en.wikipedia.org/wiki/Gestalt_psychology#cite_note-stevenson-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Une donnée est le résultat direct d'une mesure.</a:t>
            </a:r>
          </a:p>
          <a:p>
            <a:r>
              <a:rPr lang="fr-FR" dirty="0" smtClean="0"/>
              <a:t>Une information est une donnée à laquelle un sens et une interprétation ont été donnés.</a:t>
            </a:r>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64DBF304-8CFE-472B-84AE-40AAF610DEB0}" type="slidenum">
              <a:rPr lang="fr-FR" altLang="fr-FR" smtClean="0"/>
              <a:pPr/>
              <a:t>5</a:t>
            </a:fld>
            <a:endParaRPr lang="fr-FR" altLang="fr-FR"/>
          </a:p>
        </p:txBody>
      </p:sp>
    </p:spTree>
    <p:extLst>
      <p:ext uri="{BB962C8B-B14F-4D97-AF65-F5344CB8AC3E}">
        <p14:creationId xmlns:p14="http://schemas.microsoft.com/office/powerpoint/2010/main" val="190499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t>=&gt; montrer le __data__ dans la console</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36</a:t>
            </a:fld>
            <a:endParaRPr lang="fr-FR" dirty="0"/>
          </a:p>
        </p:txBody>
      </p:sp>
    </p:spTree>
    <p:extLst>
      <p:ext uri="{BB962C8B-B14F-4D97-AF65-F5344CB8AC3E}">
        <p14:creationId xmlns:p14="http://schemas.microsoft.com/office/powerpoint/2010/main" val="328340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7</a:t>
            </a:fld>
            <a:endParaRPr lang="fr-FR" dirty="0"/>
          </a:p>
        </p:txBody>
      </p:sp>
    </p:spTree>
    <p:extLst>
      <p:ext uri="{BB962C8B-B14F-4D97-AF65-F5344CB8AC3E}">
        <p14:creationId xmlns:p14="http://schemas.microsoft.com/office/powerpoint/2010/main" val="27373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effectLst/>
              </a:rPr>
              <a:t>Les </a:t>
            </a:r>
            <a:r>
              <a:rPr lang="fr-FR" b="1" dirty="0" smtClean="0">
                <a:effectLst/>
              </a:rPr>
              <a:t>données qualitatives</a:t>
            </a:r>
            <a:r>
              <a:rPr lang="fr-FR" dirty="0" smtClean="0">
                <a:effectLst/>
              </a:rPr>
              <a:t> se réfèrent à la qualité : La description d’une couleur, de textures et l’aspect d’un objet, la description d’une expérience sont toutes des données qualitatives.</a:t>
            </a:r>
          </a:p>
          <a:p>
            <a:r>
              <a:rPr lang="fr-FR" dirty="0" smtClean="0">
                <a:effectLst/>
              </a:rPr>
              <a:t>Les </a:t>
            </a:r>
            <a:r>
              <a:rPr lang="fr-FR" b="1" dirty="0" smtClean="0">
                <a:effectLst/>
              </a:rPr>
              <a:t>données quantitatives</a:t>
            </a:r>
            <a:r>
              <a:rPr lang="fr-FR" dirty="0" smtClean="0">
                <a:effectLst/>
              </a:rPr>
              <a:t> sont des données qui se réfèrent aux chiffres. Ex : Le nombre de balles de golf, la taille, le prix, le résultat d’un test, etc.</a:t>
            </a:r>
          </a:p>
          <a:p>
            <a:r>
              <a:rPr lang="fr-FR" dirty="0" smtClean="0">
                <a:effectLst/>
              </a:rPr>
              <a:t>Cependant, vous allez rencontrer d’autres types de données : Les </a:t>
            </a:r>
            <a:r>
              <a:rPr lang="fr-FR" b="1" dirty="0" smtClean="0">
                <a:effectLst/>
              </a:rPr>
              <a:t>données catégorielles</a:t>
            </a:r>
            <a:r>
              <a:rPr lang="fr-FR" dirty="0" smtClean="0">
                <a:effectLst/>
              </a:rPr>
              <a:t> permettent de classer les objets que vous traitez par catégories. Dans notre exemple, l’aspect « usagé » serait une catégorie au sein de la typologie suivante : « nouveau », « usagé », « cassé », etc.</a:t>
            </a:r>
          </a:p>
          <a:p>
            <a:r>
              <a:rPr lang="fr-FR" dirty="0" smtClean="0">
                <a:effectLst/>
              </a:rPr>
              <a:t>Les </a:t>
            </a:r>
            <a:r>
              <a:rPr lang="fr-FR" b="1" dirty="0" smtClean="0">
                <a:effectLst/>
              </a:rPr>
              <a:t>données discrètes</a:t>
            </a:r>
            <a:r>
              <a:rPr lang="fr-FR" dirty="0" smtClean="0">
                <a:effectLst/>
              </a:rPr>
              <a:t> sont des données dénombrables. Ex: le nombre de balles de golf. Il ne peut y avoir qu’un nombre entier de balles de golf (il ne peut pas y avoir 0,3 balles de golf). Le résultat d’un test ou une pointure de chaussure constituent d’autres exemples.</a:t>
            </a:r>
          </a:p>
          <a:p>
            <a:r>
              <a:rPr lang="fr-FR" dirty="0" smtClean="0">
                <a:effectLst/>
              </a:rPr>
              <a:t>Les </a:t>
            </a:r>
            <a:r>
              <a:rPr lang="fr-FR" b="1" dirty="0" smtClean="0">
                <a:effectLst/>
              </a:rPr>
              <a:t>données continues</a:t>
            </a:r>
            <a:r>
              <a:rPr lang="fr-FR" dirty="0" smtClean="0">
                <a:effectLst/>
              </a:rPr>
              <a:t> sont des données numériques non entières. Ex: le diamètre des balles de golf (ex: 10,53mm, 10,56mm, 10.536mm), ou la taille précise de votre pied (en opposition à la pointure, qui elle est discrète). Toutes les valeurs sont admises.</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8</a:t>
            </a:fld>
            <a:endParaRPr lang="fr-FR" dirty="0"/>
          </a:p>
        </p:txBody>
      </p:sp>
    </p:spTree>
    <p:extLst>
      <p:ext uri="{BB962C8B-B14F-4D97-AF65-F5344CB8AC3E}">
        <p14:creationId xmlns:p14="http://schemas.microsoft.com/office/powerpoint/2010/main" val="360312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9</a:t>
            </a:fld>
            <a:endParaRPr lang="fr-FR" dirty="0"/>
          </a:p>
        </p:txBody>
      </p:sp>
    </p:spTree>
    <p:extLst>
      <p:ext uri="{BB962C8B-B14F-4D97-AF65-F5344CB8AC3E}">
        <p14:creationId xmlns:p14="http://schemas.microsoft.com/office/powerpoint/2010/main" val="360312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la suite on va surtout s’attarder</a:t>
            </a:r>
            <a:r>
              <a:rPr lang="fr-FR" baseline="0" dirty="0" smtClean="0"/>
              <a:t> sur la représentation des données</a:t>
            </a:r>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11</a:t>
            </a:fld>
            <a:endParaRPr lang="fr-FR" dirty="0"/>
          </a:p>
        </p:txBody>
      </p:sp>
    </p:spTree>
    <p:extLst>
      <p:ext uri="{BB962C8B-B14F-4D97-AF65-F5344CB8AC3E}">
        <p14:creationId xmlns:p14="http://schemas.microsoft.com/office/powerpoint/2010/main" val="383138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http://www.cartographie-semantique.fr/etat-de-lart/la-cartographie/principe-de-linformation-cartographique/</a:t>
            </a:r>
          </a:p>
          <a:p>
            <a:r>
              <a:rPr lang="fr-FR" dirty="0" smtClean="0"/>
              <a:t>Les graphiques</a:t>
            </a:r>
            <a:r>
              <a:rPr lang="fr-FR" baseline="0" dirty="0" smtClean="0"/>
              <a:t> permettent de passer des informations. Il est possible de transmettre cette information de manière statique ou dynamique</a:t>
            </a:r>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24</a:t>
            </a:fld>
            <a:endParaRPr lang="fr-FR" dirty="0"/>
          </a:p>
        </p:txBody>
      </p:sp>
    </p:spTree>
    <p:extLst>
      <p:ext uri="{BB962C8B-B14F-4D97-AF65-F5344CB8AC3E}">
        <p14:creationId xmlns:p14="http://schemas.microsoft.com/office/powerpoint/2010/main" val="234239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Law of Common Fate</a:t>
            </a:r>
            <a:r>
              <a:rPr lang="en-US" dirty="0" smtClean="0"/>
              <a:t>—The law of common fate states that objects are perceived as lines that move along the smoothest path. Experiments using the visual sensory modality found that movement of elements of an object produce paths that individuals perceive that the objects are on. We perceive elements of objects to have trends of motion, which indicate the path that the object is on. The law of continuity implies the grouping together of objects that have the same trend of motion and are therefore on the same path. For example, if there are an array of dots and half the dots are moving upward while the other half are moving downward, we would perceive the upward moving dots and the downward moving dots as two distinct units.</a:t>
            </a:r>
            <a:r>
              <a:rPr lang="en-US" baseline="30000" dirty="0" smtClean="0">
                <a:hlinkClick r:id="rId3"/>
              </a:rPr>
              <a:t>[17]</a:t>
            </a:r>
            <a:endParaRPr lang="en-US" dirty="0" smtClean="0"/>
          </a:p>
          <a:p>
            <a:endParaRPr lang="en-US" b="1" dirty="0" smtClean="0"/>
          </a:p>
          <a:p>
            <a:r>
              <a:rPr lang="en-US" b="1" dirty="0" smtClean="0"/>
              <a:t>Law of Good Gestalt</a:t>
            </a:r>
            <a:r>
              <a:rPr lang="en-US" dirty="0" smtClean="0"/>
              <a:t>—The law of good gestalt explains that elements of objects tend to be perceptually grouped together if they form a pattern that is regular, simple, and orderly. This law implies that as individuals perceive the world, they eliminate complexity and unfamiliarity so they can observe a reality in its most simplistic form. Eliminating extraneous stimuli helps the mind create meaning. This meaning created by perception implies a global regularity, which is often mentally prioritized over spatial relations. The law of good gestalt focuses on the idea of conciseness, which is what all of gestalt theory is based on. This law has also been called the </a:t>
            </a:r>
            <a:r>
              <a:rPr lang="en-US" b="1" dirty="0" smtClean="0"/>
              <a:t>law of Prägnanz</a:t>
            </a:r>
            <a:r>
              <a:rPr lang="en-US" dirty="0" smtClean="0"/>
              <a:t>.</a:t>
            </a:r>
            <a:r>
              <a:rPr lang="en-US" baseline="30000" dirty="0" smtClean="0">
                <a:hlinkClick r:id="rId4"/>
              </a:rPr>
              <a:t>[14]</a:t>
            </a:r>
            <a:r>
              <a:rPr lang="en-US" dirty="0" smtClean="0"/>
              <a:t> Prägnanz is a German word that directly translates to mean "pithiness" and implies the ideas of salience, conciseness and orderliness.</a:t>
            </a:r>
            <a:r>
              <a:rPr lang="en-US" baseline="30000" dirty="0" smtClean="0">
                <a:hlinkClick r:id="rId3"/>
              </a:rPr>
              <a:t>[17]</a:t>
            </a:r>
            <a:endParaRPr lang="en-US" dirty="0" smtClean="0"/>
          </a:p>
          <a:p>
            <a:r>
              <a:rPr lang="en-US" b="1" dirty="0" smtClean="0"/>
              <a:t>Law of Past Experience</a:t>
            </a:r>
            <a:r>
              <a:rPr lang="en-US" dirty="0" smtClean="0"/>
              <a:t>—The law of past experience implies that under some circumstances visual stimuli are categorized according to past experience. If two objects tend to be observed within close proximity, or small temporal intervals, the objects are more likely to be perceived together. For example, the English language contains 26 letters that are grouped to form words using a set of rules. If an individual reads an English word they have never seen, they use the law of past experience to interpret the letters "L" and "I" as two letters beside each other, rather than using the law of closure to combine the letters and interpret the object as an uppercase U</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25</a:t>
            </a:fld>
            <a:endParaRPr lang="fr-FR" dirty="0"/>
          </a:p>
        </p:txBody>
      </p:sp>
    </p:spTree>
    <p:extLst>
      <p:ext uri="{BB962C8B-B14F-4D97-AF65-F5344CB8AC3E}">
        <p14:creationId xmlns:p14="http://schemas.microsoft.com/office/powerpoint/2010/main" val="225554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Law of Common Fate</a:t>
            </a:r>
            <a:r>
              <a:rPr lang="en-US" dirty="0" smtClean="0"/>
              <a:t>—The law of common fate states that objects are perceived as lines that move along the smoothest path. Experiments using the visual sensory modality found that movement of elements of an object produce paths that individuals perceive that the objects are on. We perceive elements of objects to have trends of motion, which indicate the path that the object is on. The law of continuity implies the grouping together of objects that have the same trend of motion and are therefore on the same path. For example, if there are an array of dots and half the dots are moving upward while the other half are moving downward, we would perceive the upward moving dots and the downward moving dots as two distinct units.</a:t>
            </a:r>
            <a:r>
              <a:rPr lang="en-US" baseline="30000" dirty="0" smtClean="0">
                <a:hlinkClick r:id="rId3"/>
              </a:rPr>
              <a:t>[17]</a:t>
            </a:r>
            <a:endParaRPr lang="en-US" dirty="0" smtClean="0"/>
          </a:p>
          <a:p>
            <a:endParaRPr lang="en-US" b="1" dirty="0" smtClean="0"/>
          </a:p>
          <a:p>
            <a:r>
              <a:rPr lang="en-US" b="1" dirty="0" smtClean="0"/>
              <a:t>Law of Good Gestalt</a:t>
            </a:r>
            <a:r>
              <a:rPr lang="en-US" dirty="0" smtClean="0"/>
              <a:t>—The law of good gestalt explains that elements of objects tend to be perceptually grouped together if they form a pattern that is regular, simple, and orderly. This law implies that as individuals perceive the world, they eliminate complexity and unfamiliarity so they can observe a reality in its most simplistic form. Eliminating extraneous stimuli helps the mind create meaning. This meaning created by perception implies a global regularity, which is often mentally prioritized over spatial relations. The law of good gestalt focuses on the idea of conciseness, which is what all of gestalt theory is based on. This law has also been called the </a:t>
            </a:r>
            <a:r>
              <a:rPr lang="en-US" b="1" dirty="0" smtClean="0"/>
              <a:t>law of Prägnanz</a:t>
            </a:r>
            <a:r>
              <a:rPr lang="en-US" dirty="0" smtClean="0"/>
              <a:t>.</a:t>
            </a:r>
            <a:r>
              <a:rPr lang="en-US" baseline="30000" dirty="0" smtClean="0">
                <a:hlinkClick r:id="rId4"/>
              </a:rPr>
              <a:t>[14]</a:t>
            </a:r>
            <a:r>
              <a:rPr lang="en-US" dirty="0" smtClean="0"/>
              <a:t> Prägnanz is a German word that directly translates to mean "pithiness" and implies the ideas of salience, conciseness and orderliness.</a:t>
            </a:r>
            <a:r>
              <a:rPr lang="en-US" baseline="30000" dirty="0" smtClean="0">
                <a:hlinkClick r:id="rId3"/>
              </a:rPr>
              <a:t>[17]</a:t>
            </a:r>
            <a:endParaRPr lang="en-US" dirty="0" smtClean="0"/>
          </a:p>
          <a:p>
            <a:r>
              <a:rPr lang="en-US" b="1" dirty="0" smtClean="0"/>
              <a:t>Law of Past Experience</a:t>
            </a:r>
            <a:r>
              <a:rPr lang="en-US" dirty="0" smtClean="0"/>
              <a:t>—The law of past experience implies that under some circumstances visual stimuli are categorized according to past experience. If two objects tend to be observed within close proximity, or small temporal intervals, the objects are more likely to be perceived together. For example, the English language contains 26 letters that are grouped to form words using a set of rules. If an individual reads an English word they have never seen, they use the law of past experience to interpret the letters "L" and "I" as two letters beside each other, rather than using the law of closure to combine the letters and interpret the object as an uppercase U</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080B52D9-D05F-4F4D-AF4C-9844ABAFDF49}" type="slidenum">
              <a:rPr lang="fr-FR" smtClean="0"/>
              <a:t>26</a:t>
            </a:fld>
            <a:endParaRPr lang="fr-FR" dirty="0"/>
          </a:p>
        </p:txBody>
      </p:sp>
    </p:spTree>
    <p:extLst>
      <p:ext uri="{BB962C8B-B14F-4D97-AF65-F5344CB8AC3E}">
        <p14:creationId xmlns:p14="http://schemas.microsoft.com/office/powerpoint/2010/main" val="225554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On va partir des bases mais dans la réalité</a:t>
            </a:r>
            <a:r>
              <a:rPr lang="fr-FR" baseline="0" dirty="0" smtClean="0"/>
              <a:t> c’est surtout de l’assemblage grâce aux milliers d’exemples sur blocks.</a:t>
            </a:r>
            <a:endParaRPr lang="fr-FR" dirty="0"/>
          </a:p>
        </p:txBody>
      </p:sp>
    </p:spTree>
    <p:extLst>
      <p:ext uri="{BB962C8B-B14F-4D97-AF65-F5344CB8AC3E}">
        <p14:creationId xmlns:p14="http://schemas.microsoft.com/office/powerpoint/2010/main" val="3093199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re et sous-titre avec imag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 name="Shape 15"/>
          <p:cNvSpPr>
            <a:spLocks noGrp="1"/>
          </p:cNvSpPr>
          <p:nvPr>
            <p:ph type="title"/>
          </p:nvPr>
        </p:nvSpPr>
        <p:spPr>
          <a:xfrm>
            <a:off x="1463959" y="3432813"/>
            <a:ext cx="21456081" cy="3869752"/>
          </a:xfrm>
          <a:prstGeom prst="rect">
            <a:avLst/>
          </a:prstGeom>
        </p:spPr>
        <p:txBody>
          <a:bodyPr anchor="t"/>
          <a:lstStyle>
            <a:lvl1pPr>
              <a:defRPr>
                <a:latin typeface="Montserrat-Bold"/>
                <a:ea typeface="Montserrat-Bold"/>
                <a:cs typeface="Montserrat-Bold"/>
                <a:sym typeface="Montserrat-Bold"/>
              </a:defRPr>
            </a:lvl1pPr>
          </a:lstStyle>
          <a:p>
            <a:r>
              <a:t>Texte du titre</a:t>
            </a:r>
          </a:p>
        </p:txBody>
      </p:sp>
      <p:sp>
        <p:nvSpPr>
          <p:cNvPr id="16" name="Shape 16"/>
          <p:cNvSpPr>
            <a:spLocks noGrp="1"/>
          </p:cNvSpPr>
          <p:nvPr>
            <p:ph type="body" sz="quarter" idx="1"/>
          </p:nvPr>
        </p:nvSpPr>
        <p:spPr>
          <a:xfrm>
            <a:off x="4833937" y="8197453"/>
            <a:ext cx="14716126" cy="2844385"/>
          </a:xfrm>
          <a:prstGeom prst="rect">
            <a:avLst/>
          </a:prstGeom>
        </p:spPr>
        <p:txBody>
          <a:bodyPr/>
          <a:lstStyle>
            <a:lvl1pPr>
              <a:spcBef>
                <a:spcPts val="0"/>
              </a:spcBef>
              <a:defRPr>
                <a:latin typeface="+mj-lt"/>
                <a:ea typeface="+mj-ea"/>
                <a:cs typeface="+mj-cs"/>
                <a:sym typeface="Montserrat-Regular"/>
              </a:defRPr>
            </a:lvl1pPr>
            <a:lvl2pPr>
              <a:spcBef>
                <a:spcPts val="0"/>
              </a:spcBef>
              <a:defRPr>
                <a:latin typeface="+mj-lt"/>
                <a:ea typeface="+mj-ea"/>
                <a:cs typeface="+mj-cs"/>
                <a:sym typeface="Montserrat-Regular"/>
              </a:defRPr>
            </a:lvl2pPr>
            <a:lvl3pPr>
              <a:spcBef>
                <a:spcPts val="0"/>
              </a:spcBef>
              <a:defRPr>
                <a:latin typeface="+mj-lt"/>
                <a:ea typeface="+mj-ea"/>
                <a:cs typeface="+mj-cs"/>
                <a:sym typeface="Montserrat-Regular"/>
              </a:defRPr>
            </a:lvl3pPr>
            <a:lvl4pPr>
              <a:spcBef>
                <a:spcPts val="0"/>
              </a:spcBef>
              <a:defRPr>
                <a:latin typeface="+mj-lt"/>
                <a:ea typeface="+mj-ea"/>
                <a:cs typeface="+mj-cs"/>
                <a:sym typeface="Montserrat-Regular"/>
              </a:defRPr>
            </a:lvl4pPr>
            <a:lvl5pPr>
              <a:spcBef>
                <a:spcPts val="0"/>
              </a:spcBef>
              <a:defRPr>
                <a:latin typeface="+mj-lt"/>
                <a:ea typeface="+mj-ea"/>
                <a:cs typeface="+mj-cs"/>
                <a:sym typeface="Montserrat-Regular"/>
              </a:defRPr>
            </a:lvl5pPr>
          </a:lstStyle>
          <a:p>
            <a:r>
              <a:t>Texte niveau 1</a:t>
            </a:r>
          </a:p>
          <a:p>
            <a:pPr lvl="1"/>
            <a:r>
              <a:t>Texte niveau 2</a:t>
            </a:r>
          </a:p>
          <a:p>
            <a:pPr lvl="2"/>
            <a:r>
              <a:t>Texte niveau 3</a:t>
            </a:r>
          </a:p>
          <a:p>
            <a:pPr lvl="3"/>
            <a:r>
              <a:t>Texte niveau 4</a:t>
            </a:r>
          </a:p>
          <a:p>
            <a:pPr lvl="4"/>
            <a:r>
              <a:t>Texte niveau 5</a:t>
            </a:r>
          </a:p>
        </p:txBody>
      </p:sp>
      <p:sp>
        <p:nvSpPr>
          <p:cNvPr id="17" name="Shape 17"/>
          <p:cNvSpPr/>
          <p:nvPr/>
        </p:nvSpPr>
        <p:spPr>
          <a:xfrm>
            <a:off x="-54551" y="12917435"/>
            <a:ext cx="24475242" cy="848167"/>
          </a:xfrm>
          <a:prstGeom prst="rect">
            <a:avLst/>
          </a:prstGeom>
          <a:solidFill>
            <a:srgbClr val="140223"/>
          </a:solidFill>
          <a:ln w="12700">
            <a:miter lim="400000"/>
          </a:ln>
        </p:spPr>
        <p:txBody>
          <a:bodyPr lIns="71437" tIns="71437" rIns="71437" bIns="71437" anchor="ctr"/>
          <a:lstStyle/>
          <a:p>
            <a:pPr>
              <a:defRPr sz="3600"/>
            </a:pPr>
            <a:endParaRPr/>
          </a:p>
        </p:txBody>
      </p:sp>
      <p:pic>
        <p:nvPicPr>
          <p:cNvPr id="18" name="logo-texte-devoxx-france-400.png"/>
          <p:cNvPicPr>
            <a:picLocks noChangeAspect="1"/>
          </p:cNvPicPr>
          <p:nvPr/>
        </p:nvPicPr>
        <p:blipFill>
          <a:blip r:embed="rId3">
            <a:extLst/>
          </a:blip>
          <a:stretch>
            <a:fillRect/>
          </a:stretch>
        </p:blipFill>
        <p:spPr>
          <a:xfrm>
            <a:off x="18445397" y="12975966"/>
            <a:ext cx="5968196" cy="731105"/>
          </a:xfrm>
          <a:prstGeom prst="rect">
            <a:avLst/>
          </a:prstGeom>
          <a:ln w="12700">
            <a:miter lim="400000"/>
          </a:ln>
        </p:spPr>
      </p:pic>
      <p:sp>
        <p:nvSpPr>
          <p:cNvPr id="19" name="Shape 19"/>
          <p:cNvSpPr/>
          <p:nvPr/>
        </p:nvSpPr>
        <p:spPr>
          <a:xfrm>
            <a:off x="243933" y="13079580"/>
            <a:ext cx="1664088"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
        <p:nvSpPr>
          <p:cNvPr id="20" name="Shape 2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re et texte">
    <p:bg>
      <p:bgPr>
        <a:gradFill flip="none" rotWithShape="1">
          <a:gsLst>
            <a:gs pos="49000">
              <a:srgbClr val="140223"/>
            </a:gs>
            <a:gs pos="100000">
              <a:srgbClr val="380B4C"/>
            </a:gs>
          </a:gsLst>
          <a:lin ang="16200000" scaled="0"/>
        </a:gradFill>
        <a:effectLst/>
      </p:bgPr>
    </p:bg>
    <p:spTree>
      <p:nvGrpSpPr>
        <p:cNvPr id="1" name=""/>
        <p:cNvGrpSpPr/>
        <p:nvPr/>
      </p:nvGrpSpPr>
      <p:grpSpPr>
        <a:xfrm>
          <a:off x="0" y="0"/>
          <a:ext cx="0" cy="0"/>
          <a:chOff x="0" y="0"/>
          <a:chExt cx="0" cy="0"/>
        </a:xfrm>
      </p:grpSpPr>
      <p:sp>
        <p:nvSpPr>
          <p:cNvPr id="52" name="Shape 52"/>
          <p:cNvSpPr>
            <a:spLocks noGrp="1"/>
          </p:cNvSpPr>
          <p:nvPr>
            <p:ph type="title"/>
          </p:nvPr>
        </p:nvSpPr>
        <p:spPr>
          <a:prstGeom prst="rect">
            <a:avLst/>
          </a:prstGeom>
        </p:spPr>
        <p:txBody>
          <a:bodyPr/>
          <a:lstStyle/>
          <a:p>
            <a:r>
              <a:t>Texte du titre</a:t>
            </a:r>
          </a:p>
        </p:txBody>
      </p:sp>
      <p:sp>
        <p:nvSpPr>
          <p:cNvPr id="53" name="Shape 53"/>
          <p:cNvSpPr>
            <a:spLocks noGrp="1"/>
          </p:cNvSpPr>
          <p:nvPr>
            <p:ph type="sldNum" sz="quarter" idx="2"/>
          </p:nvPr>
        </p:nvSpPr>
        <p:spPr>
          <a:prstGeom prst="rect">
            <a:avLst/>
          </a:prstGeom>
        </p:spPr>
        <p:txBody>
          <a:bodyPr/>
          <a:lstStyle/>
          <a:p>
            <a:fld id="{86CB4B4D-7CA3-9044-876B-883B54F8677D}" type="slidenum">
              <a:t>‹N°›</a:t>
            </a:fld>
            <a:endParaRPr/>
          </a:p>
        </p:txBody>
      </p:sp>
      <p:sp>
        <p:nvSpPr>
          <p:cNvPr id="54" name="Shape 54"/>
          <p:cNvSpPr>
            <a:spLocks noGrp="1"/>
          </p:cNvSpPr>
          <p:nvPr>
            <p:ph type="body" idx="1"/>
          </p:nvPr>
        </p:nvSpPr>
        <p:spPr>
          <a:prstGeom prst="rect">
            <a:avLst/>
          </a:prstGeom>
        </p:spPr>
        <p:txBody>
          <a:bodyPr/>
          <a:lstStyle/>
          <a:p>
            <a:r>
              <a:t>Texte niveau 1</a:t>
            </a:r>
          </a:p>
          <a:p>
            <a:pPr lvl="1"/>
            <a:r>
              <a:t>Texte niveau 2</a:t>
            </a:r>
          </a:p>
          <a:p>
            <a:pPr lvl="2"/>
            <a:r>
              <a:t>Texte niveau 3</a:t>
            </a:r>
          </a:p>
          <a:p>
            <a:pPr lvl="3"/>
            <a:r>
              <a:t>Texte niveau 4</a:t>
            </a:r>
          </a:p>
          <a:p>
            <a:pPr lvl="4"/>
            <a:r>
              <a:t>Texte niveau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re - Centré degradé deux">
    <p:bg>
      <p:bgPr>
        <a:gradFill flip="none" rotWithShape="1">
          <a:gsLst>
            <a:gs pos="26392">
              <a:srgbClr val="140223"/>
            </a:gs>
            <a:gs pos="100000">
              <a:srgbClr val="380B4C"/>
            </a:gs>
          </a:gsLst>
          <a:lin ang="16200000" scaled="0"/>
        </a:gradFill>
        <a:effectLst/>
      </p:bgPr>
    </p:bg>
    <p:spTree>
      <p:nvGrpSpPr>
        <p:cNvPr id="1" name=""/>
        <p:cNvGrpSpPr/>
        <p:nvPr/>
      </p:nvGrpSpPr>
      <p:grpSpPr>
        <a:xfrm>
          <a:off x="0" y="0"/>
          <a:ext cx="0" cy="0"/>
          <a:chOff x="0" y="0"/>
          <a:chExt cx="0" cy="0"/>
        </a:xfrm>
      </p:grpSpPr>
      <p:sp>
        <p:nvSpPr>
          <p:cNvPr id="7" name="Shape 3"/>
          <p:cNvSpPr/>
          <p:nvPr userDrawn="1"/>
        </p:nvSpPr>
        <p:spPr>
          <a:xfrm>
            <a:off x="-4949" y="12917435"/>
            <a:ext cx="24393896" cy="848167"/>
          </a:xfrm>
          <a:prstGeom prst="rect">
            <a:avLst/>
          </a:prstGeom>
          <a:blipFill rotWithShape="1">
            <a:blip r:embed="rId2"/>
            <a:srcRect/>
            <a:stretch>
              <a:fillRect t="-64594" b="-64594"/>
            </a:stretch>
          </a:blipFill>
          <a:ln w="12700">
            <a:miter lim="400000"/>
          </a:ln>
        </p:spPr>
        <p:txBody>
          <a:bodyPr lIns="71437" tIns="71437" rIns="71437" bIns="71437" anchor="ctr"/>
          <a:lstStyle/>
          <a:p>
            <a:pPr>
              <a:defRPr sz="3600"/>
            </a:pPr>
            <a:endParaRPr/>
          </a:p>
        </p:txBody>
      </p:sp>
      <p:sp>
        <p:nvSpPr>
          <p:cNvPr id="96" name="Shape 96"/>
          <p:cNvSpPr>
            <a:spLocks noGrp="1"/>
          </p:cNvSpPr>
          <p:nvPr>
            <p:ph type="title"/>
          </p:nvPr>
        </p:nvSpPr>
        <p:spPr>
          <a:xfrm>
            <a:off x="4833937" y="4536281"/>
            <a:ext cx="14716126" cy="4643438"/>
          </a:xfrm>
          <a:prstGeom prst="rect">
            <a:avLst/>
          </a:prstGeom>
        </p:spPr>
        <p:txBody>
          <a:bodyPr/>
          <a:lstStyle/>
          <a:p>
            <a:r>
              <a:t>Texte du titre</a:t>
            </a:r>
          </a:p>
        </p:txBody>
      </p:sp>
      <p:sp>
        <p:nvSpPr>
          <p:cNvPr id="97" name="Shape 97"/>
          <p:cNvSpPr>
            <a:spLocks noGrp="1"/>
          </p:cNvSpPr>
          <p:nvPr>
            <p:ph type="sldNum" sz="quarter" idx="2"/>
          </p:nvPr>
        </p:nvSpPr>
        <p:spPr>
          <a:prstGeom prst="rect">
            <a:avLst/>
          </a:prstGeom>
        </p:spPr>
        <p:txBody>
          <a:bodyPr/>
          <a:lstStyle/>
          <a:p>
            <a:fld id="{86CB4B4D-7CA3-9044-876B-883B54F8677D}" type="slidenum">
              <a:t>‹N°›</a:t>
            </a:fld>
            <a:endParaRPr/>
          </a:p>
        </p:txBody>
      </p:sp>
      <p:pic>
        <p:nvPicPr>
          <p:cNvPr id="99" name="logo-texte-devoxx-france-400.png"/>
          <p:cNvPicPr>
            <a:picLocks noChangeAspect="1"/>
          </p:cNvPicPr>
          <p:nvPr/>
        </p:nvPicPr>
        <p:blipFill>
          <a:blip r:embed="rId3">
            <a:extLst/>
          </a:blip>
          <a:stretch>
            <a:fillRect/>
          </a:stretch>
        </p:blipFill>
        <p:spPr>
          <a:xfrm>
            <a:off x="18445398" y="12975966"/>
            <a:ext cx="5968195" cy="731104"/>
          </a:xfrm>
          <a:prstGeom prst="rect">
            <a:avLst/>
          </a:prstGeom>
          <a:ln w="12700">
            <a:miter lim="400000"/>
          </a:ln>
        </p:spPr>
      </p:pic>
      <p:sp>
        <p:nvSpPr>
          <p:cNvPr id="100" name="Shape 100"/>
          <p:cNvSpPr/>
          <p:nvPr/>
        </p:nvSpPr>
        <p:spPr>
          <a:xfrm>
            <a:off x="200890" y="13079581"/>
            <a:ext cx="1664087"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 photos">
    <p:bg>
      <p:bgPr>
        <a:gradFill flip="none" rotWithShape="1">
          <a:gsLst>
            <a:gs pos="0">
              <a:srgbClr val="140223"/>
            </a:gs>
            <a:gs pos="100000">
              <a:srgbClr val="380B4C"/>
            </a:gs>
          </a:gsLst>
          <a:lin ang="16200000" scaled="0"/>
        </a:gradFill>
        <a:effectLst/>
      </p:bgPr>
    </p:bg>
    <p:spTree>
      <p:nvGrpSpPr>
        <p:cNvPr id="1" name=""/>
        <p:cNvGrpSpPr/>
        <p:nvPr/>
      </p:nvGrpSpPr>
      <p:grpSpPr>
        <a:xfrm>
          <a:off x="0" y="0"/>
          <a:ext cx="0" cy="0"/>
          <a:chOff x="0" y="0"/>
          <a:chExt cx="0" cy="0"/>
        </a:xfrm>
      </p:grpSpPr>
      <p:sp>
        <p:nvSpPr>
          <p:cNvPr id="9" name="Shape 3"/>
          <p:cNvSpPr/>
          <p:nvPr userDrawn="1"/>
        </p:nvSpPr>
        <p:spPr>
          <a:xfrm>
            <a:off x="-4949" y="12917435"/>
            <a:ext cx="24393896" cy="848167"/>
          </a:xfrm>
          <a:prstGeom prst="rect">
            <a:avLst/>
          </a:prstGeom>
          <a:blipFill rotWithShape="1">
            <a:blip r:embed="rId2"/>
            <a:srcRect/>
            <a:stretch>
              <a:fillRect t="-64594" b="-64594"/>
            </a:stretch>
          </a:blipFill>
          <a:ln w="12700">
            <a:miter lim="400000"/>
          </a:ln>
        </p:spPr>
        <p:txBody>
          <a:bodyPr lIns="71437" tIns="71437" rIns="71437" bIns="71437" anchor="ctr"/>
          <a:lstStyle/>
          <a:p>
            <a:pPr>
              <a:defRPr sz="3600"/>
            </a:pPr>
            <a:endParaRPr/>
          </a:p>
        </p:txBody>
      </p:sp>
      <p:sp>
        <p:nvSpPr>
          <p:cNvPr id="167" name="Shape 167"/>
          <p:cNvSpPr>
            <a:spLocks noGrp="1"/>
          </p:cNvSpPr>
          <p:nvPr>
            <p:ph type="pic" sz="quarter" idx="13"/>
          </p:nvPr>
        </p:nvSpPr>
        <p:spPr>
          <a:xfrm>
            <a:off x="12513468" y="6983015"/>
            <a:ext cx="11115297" cy="5482829"/>
          </a:xfrm>
          <a:prstGeom prst="rect">
            <a:avLst/>
          </a:prstGeom>
        </p:spPr>
        <p:txBody>
          <a:bodyPr lIns="91439" tIns="45719" rIns="91439" bIns="45719">
            <a:noAutofit/>
          </a:bodyPr>
          <a:lstStyle/>
          <a:p>
            <a:endParaRPr/>
          </a:p>
        </p:txBody>
      </p:sp>
      <p:sp>
        <p:nvSpPr>
          <p:cNvPr id="168" name="Shape 168"/>
          <p:cNvSpPr>
            <a:spLocks noGrp="1"/>
          </p:cNvSpPr>
          <p:nvPr>
            <p:ph type="pic" sz="quarter" idx="14"/>
          </p:nvPr>
        </p:nvSpPr>
        <p:spPr>
          <a:xfrm>
            <a:off x="12513468" y="892968"/>
            <a:ext cx="11115297" cy="5482829"/>
          </a:xfrm>
          <a:prstGeom prst="rect">
            <a:avLst/>
          </a:prstGeom>
        </p:spPr>
        <p:txBody>
          <a:bodyPr lIns="91439" tIns="45719" rIns="91439" bIns="45719">
            <a:noAutofit/>
          </a:bodyPr>
          <a:lstStyle/>
          <a:p>
            <a:endParaRPr/>
          </a:p>
        </p:txBody>
      </p:sp>
      <p:sp>
        <p:nvSpPr>
          <p:cNvPr id="169" name="Shape 169"/>
          <p:cNvSpPr>
            <a:spLocks noGrp="1"/>
          </p:cNvSpPr>
          <p:nvPr>
            <p:ph type="pic" sz="half" idx="15"/>
          </p:nvPr>
        </p:nvSpPr>
        <p:spPr>
          <a:xfrm>
            <a:off x="634975" y="892968"/>
            <a:ext cx="11253416" cy="11572876"/>
          </a:xfrm>
          <a:prstGeom prst="rect">
            <a:avLst/>
          </a:prstGeom>
        </p:spPr>
        <p:txBody>
          <a:bodyPr lIns="91439" tIns="45719" rIns="91439" bIns="45719">
            <a:noAutofit/>
          </a:bodyPr>
          <a:lstStyle/>
          <a:p>
            <a:endParaRPr/>
          </a:p>
        </p:txBody>
      </p:sp>
      <p:pic>
        <p:nvPicPr>
          <p:cNvPr id="171" name="logo-texte-devoxx-france-400.png"/>
          <p:cNvPicPr>
            <a:picLocks noChangeAspect="1"/>
          </p:cNvPicPr>
          <p:nvPr/>
        </p:nvPicPr>
        <p:blipFill>
          <a:blip r:embed="rId3">
            <a:extLst/>
          </a:blip>
          <a:stretch>
            <a:fillRect/>
          </a:stretch>
        </p:blipFill>
        <p:spPr>
          <a:xfrm>
            <a:off x="18445398" y="12975966"/>
            <a:ext cx="5968195" cy="731104"/>
          </a:xfrm>
          <a:prstGeom prst="rect">
            <a:avLst/>
          </a:prstGeom>
          <a:ln w="12700">
            <a:miter lim="400000"/>
          </a:ln>
        </p:spPr>
      </p:pic>
      <p:sp>
        <p:nvSpPr>
          <p:cNvPr id="172" name="Shape 172"/>
          <p:cNvSpPr/>
          <p:nvPr/>
        </p:nvSpPr>
        <p:spPr>
          <a:xfrm>
            <a:off x="200890" y="13079581"/>
            <a:ext cx="1664087"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
        <p:nvSpPr>
          <p:cNvPr id="173" name="Shape 17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itation">
    <p:bg>
      <p:bgPr>
        <a:gradFill flip="none" rotWithShape="1">
          <a:gsLst>
            <a:gs pos="0">
              <a:srgbClr val="140223"/>
            </a:gs>
            <a:gs pos="100000">
              <a:srgbClr val="380B4C"/>
            </a:gs>
          </a:gsLst>
          <a:lin ang="16200000" scaled="0"/>
        </a:gradFill>
        <a:effectLst/>
      </p:bgPr>
    </p:bg>
    <p:spTree>
      <p:nvGrpSpPr>
        <p:cNvPr id="1" name=""/>
        <p:cNvGrpSpPr/>
        <p:nvPr/>
      </p:nvGrpSpPr>
      <p:grpSpPr>
        <a:xfrm>
          <a:off x="0" y="0"/>
          <a:ext cx="0" cy="0"/>
          <a:chOff x="0" y="0"/>
          <a:chExt cx="0" cy="0"/>
        </a:xfrm>
      </p:grpSpPr>
      <p:sp>
        <p:nvSpPr>
          <p:cNvPr id="8" name="Shape 3"/>
          <p:cNvSpPr/>
          <p:nvPr userDrawn="1"/>
        </p:nvSpPr>
        <p:spPr>
          <a:xfrm>
            <a:off x="-4949" y="12917435"/>
            <a:ext cx="24393896" cy="848167"/>
          </a:xfrm>
          <a:prstGeom prst="rect">
            <a:avLst/>
          </a:prstGeom>
          <a:blipFill rotWithShape="1">
            <a:blip r:embed="rId2"/>
            <a:srcRect/>
            <a:stretch>
              <a:fillRect t="-64594" b="-64594"/>
            </a:stretch>
          </a:blipFill>
          <a:ln w="12700">
            <a:miter lim="400000"/>
          </a:ln>
        </p:spPr>
        <p:txBody>
          <a:bodyPr lIns="71437" tIns="71437" rIns="71437" bIns="71437" anchor="ctr"/>
          <a:lstStyle/>
          <a:p>
            <a:pPr>
              <a:defRPr sz="3600"/>
            </a:pPr>
            <a:endParaRPr/>
          </a:p>
        </p:txBody>
      </p:sp>
      <p:sp>
        <p:nvSpPr>
          <p:cNvPr id="180" name="Shape 180"/>
          <p:cNvSpPr>
            <a:spLocks noGrp="1"/>
          </p:cNvSpPr>
          <p:nvPr>
            <p:ph type="body" sz="quarter" idx="13"/>
          </p:nvPr>
        </p:nvSpPr>
        <p:spPr>
          <a:xfrm>
            <a:off x="4833937" y="8947546"/>
            <a:ext cx="14716126" cy="660798"/>
          </a:xfrm>
          <a:prstGeom prst="rect">
            <a:avLst/>
          </a:prstGeom>
        </p:spPr>
        <p:txBody>
          <a:bodyPr>
            <a:spAutoFit/>
          </a:bodyPr>
          <a:lstStyle>
            <a:lvl1pPr algn="ctr">
              <a:spcBef>
                <a:spcPts val="0"/>
              </a:spcBef>
              <a:defRPr sz="3200" i="1">
                <a:latin typeface="Helvetica Light"/>
                <a:ea typeface="Helvetica Light"/>
                <a:cs typeface="Helvetica Light"/>
                <a:sym typeface="Helvetica Light"/>
              </a:defRPr>
            </a:lvl1pPr>
          </a:lstStyle>
          <a:p>
            <a:r>
              <a:t>-Gilles Allain</a:t>
            </a:r>
          </a:p>
        </p:txBody>
      </p:sp>
      <p:sp>
        <p:nvSpPr>
          <p:cNvPr id="181" name="Shape 181"/>
          <p:cNvSpPr>
            <a:spLocks noGrp="1"/>
          </p:cNvSpPr>
          <p:nvPr>
            <p:ph type="body" sz="quarter" idx="14"/>
          </p:nvPr>
        </p:nvSpPr>
        <p:spPr>
          <a:xfrm>
            <a:off x="4833937" y="6000353"/>
            <a:ext cx="14716126" cy="965201"/>
          </a:xfrm>
          <a:prstGeom prst="rect">
            <a:avLst/>
          </a:prstGeom>
        </p:spPr>
        <p:txBody>
          <a:bodyPr anchor="ctr">
            <a:spAutoFit/>
          </a:bodyPr>
          <a:lstStyle>
            <a:lvl1pPr algn="ctr">
              <a:spcBef>
                <a:spcPts val="0"/>
              </a:spcBef>
              <a:defRPr sz="5200">
                <a:latin typeface="Helvetica Light"/>
                <a:ea typeface="Helvetica Light"/>
                <a:cs typeface="Helvetica Light"/>
                <a:sym typeface="Helvetica Light"/>
              </a:defRPr>
            </a:lvl1pPr>
          </a:lstStyle>
          <a:p>
            <a:r>
              <a:t>« Saisissez une citation ici. » </a:t>
            </a:r>
          </a:p>
        </p:txBody>
      </p:sp>
      <p:pic>
        <p:nvPicPr>
          <p:cNvPr id="183" name="logo-texte-devoxx-france-400.png"/>
          <p:cNvPicPr>
            <a:picLocks noChangeAspect="1"/>
          </p:cNvPicPr>
          <p:nvPr/>
        </p:nvPicPr>
        <p:blipFill>
          <a:blip r:embed="rId3">
            <a:extLst/>
          </a:blip>
          <a:stretch>
            <a:fillRect/>
          </a:stretch>
        </p:blipFill>
        <p:spPr>
          <a:xfrm>
            <a:off x="18445398" y="12975966"/>
            <a:ext cx="5968195" cy="731104"/>
          </a:xfrm>
          <a:prstGeom prst="rect">
            <a:avLst/>
          </a:prstGeom>
          <a:ln w="12700">
            <a:miter lim="400000"/>
          </a:ln>
        </p:spPr>
      </p:pic>
      <p:sp>
        <p:nvSpPr>
          <p:cNvPr id="184" name="Shape 184"/>
          <p:cNvSpPr/>
          <p:nvPr/>
        </p:nvSpPr>
        <p:spPr>
          <a:xfrm>
            <a:off x="200890" y="13079581"/>
            <a:ext cx="1664087"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
        <p:nvSpPr>
          <p:cNvPr id="185" name="Shape 18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ierge">
    <p:bg>
      <p:bgPr>
        <a:gradFill flip="none" rotWithShape="1">
          <a:gsLst>
            <a:gs pos="0">
              <a:srgbClr val="140223"/>
            </a:gs>
            <a:gs pos="100000">
              <a:srgbClr val="D837E5"/>
            </a:gs>
          </a:gsLst>
          <a:lin ang="16200000" scaled="0"/>
        </a:gradFill>
        <a:effectLst/>
      </p:bgPr>
    </p:bg>
    <p:spTree>
      <p:nvGrpSpPr>
        <p:cNvPr id="1" name=""/>
        <p:cNvGrpSpPr/>
        <p:nvPr/>
      </p:nvGrpSpPr>
      <p:grpSpPr>
        <a:xfrm>
          <a:off x="0" y="0"/>
          <a:ext cx="0" cy="0"/>
          <a:chOff x="0" y="0"/>
          <a:chExt cx="0" cy="0"/>
        </a:xfrm>
      </p:grpSpPr>
      <p:sp>
        <p:nvSpPr>
          <p:cNvPr id="200" name="Shape 20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ierge copie">
    <p:bg>
      <p:bgPr>
        <a:gradFill flip="none" rotWithShape="1">
          <a:gsLst>
            <a:gs pos="0">
              <a:srgbClr val="140223"/>
            </a:gs>
            <a:gs pos="100000">
              <a:srgbClr val="D837E5"/>
            </a:gs>
          </a:gsLst>
          <a:lin ang="16200000" scaled="0"/>
        </a:gradFill>
        <a:effectLst/>
      </p:bgPr>
    </p:bg>
    <p:spTree>
      <p:nvGrpSpPr>
        <p:cNvPr id="1" name=""/>
        <p:cNvGrpSpPr/>
        <p:nvPr/>
      </p:nvGrpSpPr>
      <p:grpSpPr>
        <a:xfrm>
          <a:off x="0" y="0"/>
          <a:ext cx="0" cy="0"/>
          <a:chOff x="0" y="0"/>
          <a:chExt cx="0" cy="0"/>
        </a:xfrm>
      </p:grpSpPr>
      <p:sp>
        <p:nvSpPr>
          <p:cNvPr id="6" name="Shape 3"/>
          <p:cNvSpPr/>
          <p:nvPr userDrawn="1"/>
        </p:nvSpPr>
        <p:spPr>
          <a:xfrm>
            <a:off x="-4949" y="12917435"/>
            <a:ext cx="24393896" cy="848167"/>
          </a:xfrm>
          <a:prstGeom prst="rect">
            <a:avLst/>
          </a:prstGeom>
          <a:blipFill rotWithShape="1">
            <a:blip r:embed="rId2"/>
            <a:srcRect/>
            <a:stretch>
              <a:fillRect t="-64594" b="-64594"/>
            </a:stretch>
          </a:blipFill>
          <a:ln w="12700">
            <a:miter lim="400000"/>
          </a:ln>
        </p:spPr>
        <p:txBody>
          <a:bodyPr lIns="71437" tIns="71437" rIns="71437" bIns="71437" anchor="ctr"/>
          <a:lstStyle/>
          <a:p>
            <a:pPr>
              <a:defRPr sz="3600"/>
            </a:pPr>
            <a:endParaRPr/>
          </a:p>
        </p:txBody>
      </p:sp>
      <p:pic>
        <p:nvPicPr>
          <p:cNvPr id="208" name="logo-texte-devoxx-france-400.png"/>
          <p:cNvPicPr>
            <a:picLocks noChangeAspect="1"/>
          </p:cNvPicPr>
          <p:nvPr/>
        </p:nvPicPr>
        <p:blipFill>
          <a:blip r:embed="rId3">
            <a:extLst/>
          </a:blip>
          <a:stretch>
            <a:fillRect/>
          </a:stretch>
        </p:blipFill>
        <p:spPr>
          <a:xfrm>
            <a:off x="5314956" y="6015562"/>
            <a:ext cx="13754088" cy="1684876"/>
          </a:xfrm>
          <a:prstGeom prst="rect">
            <a:avLst/>
          </a:prstGeom>
          <a:ln w="12700">
            <a:miter lim="400000"/>
          </a:ln>
        </p:spPr>
      </p:pic>
      <p:sp>
        <p:nvSpPr>
          <p:cNvPr id="209" name="Shape 209"/>
          <p:cNvSpPr/>
          <p:nvPr/>
        </p:nvSpPr>
        <p:spPr>
          <a:xfrm>
            <a:off x="200890" y="13079581"/>
            <a:ext cx="1664087"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
        <p:nvSpPr>
          <p:cNvPr id="210" name="Shape 2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26168" y="4724401"/>
            <a:ext cx="20726400" cy="4400550"/>
          </a:xfrm>
        </p:spPr>
        <p:txBody>
          <a:bodyPr anchor="b">
            <a:normAutofit/>
          </a:bodyPr>
          <a:lstStyle>
            <a:lvl1pPr algn="l">
              <a:defRPr sz="11400" b="0" cap="all"/>
            </a:lvl1pPr>
          </a:lstStyle>
          <a:p>
            <a:r>
              <a:rPr lang="fr-FR" smtClean="0"/>
              <a:t>Modifiez le style du titre</a:t>
            </a:r>
            <a:endParaRPr lang="en-US" dirty="0"/>
          </a:p>
        </p:txBody>
      </p:sp>
      <p:sp>
        <p:nvSpPr>
          <p:cNvPr id="3" name="Text Placeholder 2"/>
          <p:cNvSpPr>
            <a:spLocks noGrp="1"/>
          </p:cNvSpPr>
          <p:nvPr>
            <p:ph type="body" idx="1"/>
          </p:nvPr>
        </p:nvSpPr>
        <p:spPr>
          <a:xfrm>
            <a:off x="1926168" y="9253729"/>
            <a:ext cx="20726400" cy="3000374"/>
          </a:xfrm>
        </p:spPr>
        <p:txBody>
          <a:bodyPr anchor="t">
            <a:normAutofit/>
          </a:bodyPr>
          <a:lstStyle>
            <a:lvl1pPr marL="0" indent="0">
              <a:buNone/>
              <a:defRPr sz="5700">
                <a:solidFill>
                  <a:schemeClr val="tx2"/>
                </a:solidFill>
              </a:defRPr>
            </a:lvl1pPr>
            <a:lvl2pPr marL="1088547" indent="0">
              <a:buNone/>
              <a:defRPr sz="4300">
                <a:solidFill>
                  <a:schemeClr val="tx1">
                    <a:tint val="75000"/>
                  </a:schemeClr>
                </a:solidFill>
              </a:defRPr>
            </a:lvl2pPr>
            <a:lvl3pPr marL="2177095" indent="0">
              <a:buNone/>
              <a:defRPr sz="3800">
                <a:solidFill>
                  <a:schemeClr val="tx1">
                    <a:tint val="75000"/>
                  </a:schemeClr>
                </a:solidFill>
              </a:defRPr>
            </a:lvl3pPr>
            <a:lvl4pPr marL="3265642" indent="0">
              <a:buNone/>
              <a:defRPr sz="3300">
                <a:solidFill>
                  <a:schemeClr val="tx1">
                    <a:tint val="75000"/>
                  </a:schemeClr>
                </a:solidFill>
              </a:defRPr>
            </a:lvl4pPr>
            <a:lvl5pPr marL="4354190" indent="0">
              <a:buNone/>
              <a:defRPr sz="3300">
                <a:solidFill>
                  <a:schemeClr val="tx1">
                    <a:tint val="75000"/>
                  </a:schemeClr>
                </a:solidFill>
              </a:defRPr>
            </a:lvl5pPr>
            <a:lvl6pPr marL="5442737" indent="0">
              <a:buNone/>
              <a:defRPr sz="3300">
                <a:solidFill>
                  <a:schemeClr val="tx1">
                    <a:tint val="75000"/>
                  </a:schemeClr>
                </a:solidFill>
              </a:defRPr>
            </a:lvl6pPr>
            <a:lvl7pPr marL="6531285" indent="0">
              <a:buNone/>
              <a:defRPr sz="3300">
                <a:solidFill>
                  <a:schemeClr val="tx1">
                    <a:tint val="75000"/>
                  </a:schemeClr>
                </a:solidFill>
              </a:defRPr>
            </a:lvl7pPr>
            <a:lvl8pPr marL="7619832" indent="0">
              <a:buNone/>
              <a:defRPr sz="3300">
                <a:solidFill>
                  <a:schemeClr val="tx1">
                    <a:tint val="75000"/>
                  </a:schemeClr>
                </a:solidFill>
              </a:defRPr>
            </a:lvl8pPr>
            <a:lvl9pPr marL="8708380" indent="0">
              <a:buNone/>
              <a:defRPr sz="33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1219200" y="36576"/>
            <a:ext cx="7721600" cy="658368"/>
          </a:xfrm>
          <a:prstGeom prst="rect">
            <a:avLst/>
          </a:prstGeom>
        </p:spPr>
        <p:txBody>
          <a:bodyPr lIns="217709" tIns="108855" rIns="217709" bIns="108855"/>
          <a:lstStyle/>
          <a:p>
            <a:fld id="{9933D019-A32C-4EAD-B8E6-DBDA699692FD}" type="datetime2">
              <a:rPr lang="en-US" smtClean="0"/>
              <a:t>Wednesday, April 20, 2016</a:t>
            </a:fld>
            <a:endParaRPr lang="en-US"/>
          </a:p>
        </p:txBody>
      </p:sp>
      <p:sp>
        <p:nvSpPr>
          <p:cNvPr id="5" name="Footer Placeholder 4"/>
          <p:cNvSpPr>
            <a:spLocks noGrp="1"/>
          </p:cNvSpPr>
          <p:nvPr>
            <p:ph type="ftr" sz="quarter" idx="11"/>
          </p:nvPr>
        </p:nvSpPr>
        <p:spPr>
          <a:xfrm>
            <a:off x="9144000" y="36576"/>
            <a:ext cx="10972800" cy="658368"/>
          </a:xfrm>
          <a:prstGeom prst="rect">
            <a:avLst/>
          </a:prstGeom>
        </p:spPr>
        <p:txBody>
          <a:bodyPr lIns="217709" tIns="108855" rIns="217709" bIns="108855"/>
          <a:lstStyle/>
          <a:p>
            <a:pPr algn="r"/>
            <a:endParaRPr lang="en-US" dirty="0"/>
          </a:p>
        </p:txBody>
      </p:sp>
      <p:sp>
        <p:nvSpPr>
          <p:cNvPr id="6" name="Slide Number Placeholder 5"/>
          <p:cNvSpPr>
            <a:spLocks noGrp="1"/>
          </p:cNvSpPr>
          <p:nvPr>
            <p:ph type="sldNum" sz="quarter" idx="12"/>
          </p:nvPr>
        </p:nvSpPr>
        <p:spPr>
          <a:xfrm>
            <a:off x="11858463" y="13019484"/>
            <a:ext cx="649216" cy="482823"/>
          </a:xfrm>
        </p:spPr>
        <p:txBody>
          <a:bodyPr/>
          <a:lstStyle/>
          <a:p>
            <a:fld id="{0CFEC368-1D7A-4F81-ABF6-AE0E36BAF64C}" type="slidenum">
              <a:rPr lang="en-US" smtClean="0"/>
              <a:pPr/>
              <a:t>‹N°›</a:t>
            </a:fld>
            <a:endParaRPr lang="en-US"/>
          </a:p>
        </p:txBody>
      </p:sp>
      <p:cxnSp>
        <p:nvCxnSpPr>
          <p:cNvPr id="7" name="Straight Connector 6"/>
          <p:cNvCxnSpPr/>
          <p:nvPr/>
        </p:nvCxnSpPr>
        <p:spPr>
          <a:xfrm>
            <a:off x="1950720" y="9198864"/>
            <a:ext cx="20929600" cy="317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59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a:xfrm>
            <a:off x="1219200" y="36576"/>
            <a:ext cx="7721600" cy="658368"/>
          </a:xfrm>
          <a:prstGeom prst="rect">
            <a:avLst/>
          </a:prstGeom>
        </p:spPr>
        <p:txBody>
          <a:bodyPr lIns="217709" tIns="108855" rIns="217709" bIns="108855"/>
          <a:lstStyle/>
          <a:p>
            <a:fld id="{6396A3A3-94A6-4E5B-AF39-173ACA3E61CC}" type="datetime2">
              <a:rPr lang="en-US" smtClean="0"/>
              <a:t>Wednesday, April 20, 2016</a:t>
            </a:fld>
            <a:endParaRPr lang="en-US"/>
          </a:p>
        </p:txBody>
      </p:sp>
      <p:sp>
        <p:nvSpPr>
          <p:cNvPr id="5" name="Footer Placeholder 4"/>
          <p:cNvSpPr>
            <a:spLocks noGrp="1"/>
          </p:cNvSpPr>
          <p:nvPr>
            <p:ph type="ftr" sz="quarter" idx="11"/>
          </p:nvPr>
        </p:nvSpPr>
        <p:spPr>
          <a:xfrm>
            <a:off x="9144000" y="36576"/>
            <a:ext cx="10972800" cy="658368"/>
          </a:xfrm>
          <a:prstGeom prst="rect">
            <a:avLst/>
          </a:prstGeom>
        </p:spPr>
        <p:txBody>
          <a:bodyPr lIns="217709" tIns="108855" rIns="217709" bIns="108855"/>
          <a:lstStyle/>
          <a:p>
            <a:pPr algn="r"/>
            <a:endParaRPr lang="en-US" dirty="0"/>
          </a:p>
        </p:txBody>
      </p:sp>
      <p:sp>
        <p:nvSpPr>
          <p:cNvPr id="6" name="Slide Number Placeholder 5"/>
          <p:cNvSpPr>
            <a:spLocks noGrp="1"/>
          </p:cNvSpPr>
          <p:nvPr>
            <p:ph type="sldNum" sz="quarter" idx="12"/>
          </p:nvPr>
        </p:nvSpPr>
        <p:spPr>
          <a:xfrm>
            <a:off x="11858463" y="13019484"/>
            <a:ext cx="649216" cy="482823"/>
          </a:xfrm>
        </p:spPr>
        <p:txBody>
          <a:bodyPr/>
          <a:lstStyle/>
          <a:p>
            <a:fld id="{0CFEC368-1D7A-4F81-ABF6-AE0E36BAF64C}" type="slidenum">
              <a:rPr lang="en-US" smtClean="0"/>
              <a:pPr/>
              <a:t>‹N°›</a:t>
            </a:fld>
            <a:endParaRPr lang="en-US"/>
          </a:p>
        </p:txBody>
      </p:sp>
    </p:spTree>
    <p:extLst>
      <p:ext uri="{BB962C8B-B14F-4D97-AF65-F5344CB8AC3E}">
        <p14:creationId xmlns:p14="http://schemas.microsoft.com/office/powerpoint/2010/main" val="2297842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40223"/>
            </a:gs>
            <a:gs pos="100000">
              <a:srgbClr val="380B4C"/>
            </a:gs>
          </a:gsLst>
          <a:lin ang="16200000" scaled="0"/>
        </a:gra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833937" y="136442"/>
            <a:ext cx="14716126" cy="2579983"/>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Texte du titre</a:t>
            </a:r>
          </a:p>
        </p:txBody>
      </p:sp>
      <p:sp>
        <p:nvSpPr>
          <p:cNvPr id="3" name="Shape 3"/>
          <p:cNvSpPr/>
          <p:nvPr/>
        </p:nvSpPr>
        <p:spPr>
          <a:xfrm>
            <a:off x="-4949" y="12917435"/>
            <a:ext cx="24393896" cy="848167"/>
          </a:xfrm>
          <a:prstGeom prst="rect">
            <a:avLst/>
          </a:prstGeom>
          <a:blipFill rotWithShape="1">
            <a:blip r:embed="rId11"/>
            <a:srcRect/>
            <a:stretch>
              <a:fillRect t="-64594" b="-64594"/>
            </a:stretch>
          </a:blipFill>
          <a:ln w="12700">
            <a:miter lim="400000"/>
          </a:ln>
        </p:spPr>
        <p:txBody>
          <a:bodyPr lIns="71437" tIns="71437" rIns="71437" bIns="71437" anchor="ctr"/>
          <a:lstStyle/>
          <a:p>
            <a:pPr>
              <a:defRPr sz="3600"/>
            </a:pPr>
            <a:endParaRPr/>
          </a:p>
        </p:txBody>
      </p:sp>
      <p:pic>
        <p:nvPicPr>
          <p:cNvPr id="4" name="logo-texte-devoxx-france-400.png"/>
          <p:cNvPicPr>
            <a:picLocks noChangeAspect="1"/>
          </p:cNvPicPr>
          <p:nvPr/>
        </p:nvPicPr>
        <p:blipFill>
          <a:blip r:embed="rId12">
            <a:extLst/>
          </a:blip>
          <a:stretch>
            <a:fillRect/>
          </a:stretch>
        </p:blipFill>
        <p:spPr>
          <a:xfrm>
            <a:off x="18445397" y="12975966"/>
            <a:ext cx="5968196" cy="731105"/>
          </a:xfrm>
          <a:prstGeom prst="rect">
            <a:avLst/>
          </a:prstGeom>
          <a:ln w="12700">
            <a:miter lim="400000"/>
          </a:ln>
        </p:spPr>
      </p:pic>
      <p:sp>
        <p:nvSpPr>
          <p:cNvPr id="5" name="Shape 5"/>
          <p:cNvSpPr>
            <a:spLocks noGrp="1"/>
          </p:cNvSpPr>
          <p:nvPr>
            <p:ph type="sldNum" sz="quarter" idx="2"/>
          </p:nvPr>
        </p:nvSpPr>
        <p:spPr>
          <a:xfrm>
            <a:off x="11955943" y="13019484"/>
            <a:ext cx="454255" cy="485776"/>
          </a:xfrm>
          <a:prstGeom prst="rect">
            <a:avLst/>
          </a:prstGeom>
          <a:ln w="12700">
            <a:miter lim="400000"/>
          </a:ln>
        </p:spPr>
        <p:txBody>
          <a:bodyPr wrap="none" lIns="71437" tIns="71437" rIns="71437" bIns="71437">
            <a:spAutoFit/>
          </a:bodyPr>
          <a:lstStyle>
            <a:lvl1pPr>
              <a:defRPr sz="2200">
                <a:latin typeface="+mj-lt"/>
                <a:ea typeface="+mj-ea"/>
                <a:cs typeface="+mj-cs"/>
                <a:sym typeface="Montserrat-Regular"/>
              </a:defRPr>
            </a:lvl1pPr>
          </a:lstStyle>
          <a:p>
            <a:fld id="{86CB4B4D-7CA3-9044-876B-883B54F8677D}" type="slidenum">
              <a:t>‹N°›</a:t>
            </a:fld>
            <a:endParaRPr/>
          </a:p>
        </p:txBody>
      </p:sp>
      <p:sp>
        <p:nvSpPr>
          <p:cNvPr id="6" name="Shape 6"/>
          <p:cNvSpPr/>
          <p:nvPr/>
        </p:nvSpPr>
        <p:spPr>
          <a:xfrm>
            <a:off x="200890" y="13079580"/>
            <a:ext cx="1664087" cy="5238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defRPr sz="2200">
                <a:latin typeface="Open Sans"/>
                <a:ea typeface="Open Sans"/>
                <a:cs typeface="Open Sans"/>
                <a:sym typeface="Open Sans"/>
              </a:defRPr>
            </a:lvl1pPr>
          </a:lstStyle>
          <a:p>
            <a:r>
              <a:t>#DevoxxFR</a:t>
            </a:r>
          </a:p>
        </p:txBody>
      </p:sp>
      <p:sp>
        <p:nvSpPr>
          <p:cNvPr id="7" name="Shape 7"/>
          <p:cNvSpPr>
            <a:spLocks noGrp="1"/>
          </p:cNvSpPr>
          <p:nvPr>
            <p:ph type="body" idx="1"/>
          </p:nvPr>
        </p:nvSpPr>
        <p:spPr>
          <a:xfrm>
            <a:off x="3487082" y="2941773"/>
            <a:ext cx="17409836" cy="960634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ormAutofit/>
          </a:bodyPr>
          <a:lstStyle/>
          <a:p>
            <a:r>
              <a:t>Texte niveau 1</a:t>
            </a:r>
          </a:p>
          <a:p>
            <a:pPr lvl="1"/>
            <a:r>
              <a:t>Texte niveau 2</a:t>
            </a:r>
          </a:p>
          <a:p>
            <a:pPr lvl="2"/>
            <a:r>
              <a:t>Texte niveau 3</a:t>
            </a:r>
          </a:p>
          <a:p>
            <a:pPr lvl="3"/>
            <a:r>
              <a:t>Texte niveau 4</a:t>
            </a:r>
          </a:p>
          <a:p>
            <a:pPr lvl="4"/>
            <a:r>
              <a:t>Texte niveau 5</a:t>
            </a:r>
          </a:p>
        </p:txBody>
      </p:sp>
      <p:sp>
        <p:nvSpPr>
          <p:cNvPr id="8" name="Shape 8"/>
          <p:cNvSpPr/>
          <p:nvPr/>
        </p:nvSpPr>
        <p:spPr>
          <a:xfrm>
            <a:off x="-7640" y="2483573"/>
            <a:ext cx="24855102" cy="88882"/>
          </a:xfrm>
          <a:prstGeom prst="rect">
            <a:avLst/>
          </a:prstGeom>
          <a:blipFill>
            <a:blip r:embed="rId13"/>
          </a:blipFill>
          <a:ln w="12700">
            <a:miter lim="400000"/>
          </a:ln>
        </p:spPr>
        <p:txBody>
          <a:bodyPr lIns="71437" tIns="71437" rIns="71437" bIns="71437" anchor="ctr"/>
          <a:lstStyle/>
          <a:p>
            <a:pPr>
              <a:defRPr sz="3600"/>
            </a:pPr>
            <a:endParaRPr/>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6" r:id="rId3"/>
    <p:sldLayoutId id="2147483662" r:id="rId4"/>
    <p:sldLayoutId id="2147483663" r:id="rId5"/>
    <p:sldLayoutId id="2147483665" r:id="rId6"/>
    <p:sldLayoutId id="2147483666" r:id="rId7"/>
    <p:sldLayoutId id="2147483667" r:id="rId8"/>
    <p:sldLayoutId id="2147483668" r:id="rId9"/>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j-lt"/>
          <a:ea typeface="+mj-ea"/>
          <a:cs typeface="+mj-cs"/>
          <a:sym typeface="Montserrat-Regular"/>
        </a:defRPr>
      </a:lvl9pPr>
    </p:titleStyle>
    <p:bodyStyle>
      <a:lvl1pPr marL="0" marR="0" indent="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1pPr>
      <a:lvl2pPr marL="0" marR="0" indent="2286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2pPr>
      <a:lvl3pPr marL="0" marR="0" indent="4572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3pPr>
      <a:lvl4pPr marL="0" marR="0" indent="6858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4pPr>
      <a:lvl5pPr marL="0" marR="0" indent="9144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5pPr>
      <a:lvl6pPr marL="0" marR="0" indent="11430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6pPr>
      <a:lvl7pPr marL="0" marR="0" indent="13716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7pPr>
      <a:lvl8pPr marL="0" marR="0" indent="16002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8pPr>
      <a:lvl9pPr marL="0" marR="0" indent="1828800" algn="l" defTabSz="821531" rtl="0" latinLnBrk="0">
        <a:lnSpc>
          <a:spcPct val="100000"/>
        </a:lnSpc>
        <a:spcBef>
          <a:spcPts val="5900"/>
        </a:spcBef>
        <a:spcAft>
          <a:spcPts val="0"/>
        </a:spcAft>
        <a:buClrTx/>
        <a:buSzTx/>
        <a:buFontTx/>
        <a:buNone/>
        <a:tabLst/>
        <a:defRPr sz="4800" b="0" i="0" u="none" strike="noStrike" cap="none" spc="0" baseline="0">
          <a:ln>
            <a:noFill/>
          </a:ln>
          <a:solidFill>
            <a:srgbClr val="FFFFFF"/>
          </a:solidFill>
          <a:uFillTx/>
          <a:latin typeface="Open Sans"/>
          <a:ea typeface="Open Sans"/>
          <a:cs typeface="Open Sans"/>
          <a:sym typeface="Open Sans"/>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fr.wikipedia.org/wiki/Variance_(statistiques_et_probabilit%C3%A9s)" TargetMode="External"/><Relationship Id="rId2" Type="http://schemas.openxmlformats.org/officeDocument/2006/relationships/hyperlink" Target="http://fr.wikipedia.org/wiki/Moyenne" TargetMode="Externa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hyperlink" Target="http://fr.wikipedia.org/wiki/R%C3%A9gression_lin%C3%A9aire" TargetMode="External"/><Relationship Id="rId4" Type="http://schemas.openxmlformats.org/officeDocument/2006/relationships/hyperlink" Target="http://fr.wikipedia.org/wiki/Corr%C3%A9lation_(statistiqu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www.tylervigen.com/" TargetMode="External"/><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https://fr.wikipedia.org/wiki/Forces_japonaises_d'autod%C3%A9fense" TargetMode="External"/><Relationship Id="rId13" Type="http://schemas.openxmlformats.org/officeDocument/2006/relationships/hyperlink" Target="https://fr.wikipedia.org/wiki/Oman" TargetMode="External"/><Relationship Id="rId18" Type="http://schemas.openxmlformats.org/officeDocument/2006/relationships/hyperlink" Target="https://fr.wikipedia.org/wiki/Forces_arm%C3%A9es_g%C3%A9orgiennes" TargetMode="External"/><Relationship Id="rId3" Type="http://schemas.openxmlformats.org/officeDocument/2006/relationships/hyperlink" Target="https://fr.wikipedia.org/wiki/Forces_arm%C3%A9es_d'Europe" TargetMode="External"/><Relationship Id="rId7" Type="http://schemas.openxmlformats.org/officeDocument/2006/relationships/hyperlink" Target="https://fr.wikipedia.org/wiki/Forces_arm%C3%A9es_de_la_f%C3%A9d%C3%A9ration_de_Russie" TargetMode="External"/><Relationship Id="rId12" Type="http://schemas.openxmlformats.org/officeDocument/2006/relationships/hyperlink" Target="https://fr.wikipedia.org/wiki/Arm%C3%A9e_populaire_de_Cor%C3%A9e" TargetMode="External"/><Relationship Id="rId17" Type="http://schemas.openxmlformats.org/officeDocument/2006/relationships/hyperlink" Target="https://fr.wikipedia.org/wiki/Forces_arm%C3%A9es_jordaniennes" TargetMode="External"/><Relationship Id="rId2" Type="http://schemas.openxmlformats.org/officeDocument/2006/relationships/hyperlink" Target="https://fr.wikipedia.org/wiki/Forces_arm%C3%A9es_des_%C3%89tats-Unis" TargetMode="External"/><Relationship Id="rId16" Type="http://schemas.openxmlformats.org/officeDocument/2006/relationships/hyperlink" Target="https://fr.wikipedia.org/wiki/Tchad" TargetMode="External"/><Relationship Id="rId20" Type="http://schemas.openxmlformats.org/officeDocument/2006/relationships/image" Target="../media/image15.jpeg"/><Relationship Id="rId1" Type="http://schemas.openxmlformats.org/officeDocument/2006/relationships/slideLayout" Target="../slideLayouts/slideLayout9.xml"/><Relationship Id="rId6" Type="http://schemas.openxmlformats.org/officeDocument/2006/relationships/hyperlink" Target="https://fr.wikipedia.org/wiki/Forces_arm%C3%A9es_britanniques" TargetMode="External"/><Relationship Id="rId11" Type="http://schemas.openxmlformats.org/officeDocument/2006/relationships/hyperlink" Target="https://fr.wikipedia.org/wiki/%C3%89rythr%C3%A9e" TargetMode="External"/><Relationship Id="rId5" Type="http://schemas.openxmlformats.org/officeDocument/2006/relationships/hyperlink" Target="https://fr.wikipedia.org/wiki/Forces_arm%C3%A9es_fran%C3%A7aises" TargetMode="External"/><Relationship Id="rId15" Type="http://schemas.openxmlformats.org/officeDocument/2006/relationships/hyperlink" Target="https://fr.wikipedia.org/wiki/Arm%C3%A9e_de_d%C3%A9fense_d'Isra%C3%ABl" TargetMode="External"/><Relationship Id="rId10" Type="http://schemas.openxmlformats.org/officeDocument/2006/relationships/hyperlink" Target="https://fr.wikipedia.org/wiki/Forces_arm%C3%A9es_saoudiennes" TargetMode="External"/><Relationship Id="rId19" Type="http://schemas.openxmlformats.org/officeDocument/2006/relationships/image" Target="../media/image14.jpeg"/><Relationship Id="rId4" Type="http://schemas.openxmlformats.org/officeDocument/2006/relationships/hyperlink" Target="https://fr.wikipedia.org/wiki/Arm%C3%A9e_populaire_de_lib%C3%A9ration" TargetMode="External"/><Relationship Id="rId9" Type="http://schemas.openxmlformats.org/officeDocument/2006/relationships/hyperlink" Target="https://fr.wikipedia.org/wiki/Bundeswehr" TargetMode="External"/><Relationship Id="rId14" Type="http://schemas.openxmlformats.org/officeDocument/2006/relationships/hyperlink" Target="https://fr.wikipedia.org/wiki/%C3%89mirats_arabes_uni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www.w3.org/TR/SVG11/" TargetMode="External"/><Relationship Id="rId2" Type="http://schemas.openxmlformats.org/officeDocument/2006/relationships/hyperlink" Target="http://www.w3.org/Graphics/SVG/"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emf"/><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8" Type="http://schemas.openxmlformats.org/officeDocument/2006/relationships/hyperlink" Target="http://bit.ly/X6O0fT" TargetMode="External"/><Relationship Id="rId3" Type="http://schemas.openxmlformats.org/officeDocument/2006/relationships/hyperlink" Target="http://bit.ly/XBKvuq" TargetMode="External"/><Relationship Id="rId7" Type="http://schemas.openxmlformats.org/officeDocument/2006/relationships/hyperlink" Target="http://bit.ly/XWSVvB" TargetMode="External"/><Relationship Id="rId12" Type="http://schemas.openxmlformats.org/officeDocument/2006/relationships/hyperlink" Target="http://bit.ly/Xxm6tc" TargetMode="External"/><Relationship Id="rId2" Type="http://schemas.openxmlformats.org/officeDocument/2006/relationships/hyperlink" Target="http://bit.ly/15ePKWb" TargetMode="External"/><Relationship Id="rId1" Type="http://schemas.openxmlformats.org/officeDocument/2006/relationships/slideLayout" Target="../slideLayouts/slideLayout9.xml"/><Relationship Id="rId6" Type="http://schemas.openxmlformats.org/officeDocument/2006/relationships/hyperlink" Target="http://bit.ly/XxlWlr" TargetMode="External"/><Relationship Id="rId11" Type="http://schemas.openxmlformats.org/officeDocument/2006/relationships/hyperlink" Target="http://bit.ly/Wn3Saf" TargetMode="External"/><Relationship Id="rId5" Type="http://schemas.openxmlformats.org/officeDocument/2006/relationships/hyperlink" Target="http://bit.ly/ZEJXtP" TargetMode="External"/><Relationship Id="rId10" Type="http://schemas.openxmlformats.org/officeDocument/2006/relationships/hyperlink" Target="http://bit.ly/13bmamp" TargetMode="External"/><Relationship Id="rId4" Type="http://schemas.openxmlformats.org/officeDocument/2006/relationships/hyperlink" Target="http://bit.ly/YTuRdX" TargetMode="External"/><Relationship Id="rId9" Type="http://schemas.openxmlformats.org/officeDocument/2006/relationships/hyperlink" Target="http://bit.ly/Wn3QPH"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mbostock/d3/wiki/Transitions#wiki-d3_ease" TargetMode="Externa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hyperlink" Target="http://mapshaper.org/" TargetMode="External"/><Relationship Id="rId2" Type="http://schemas.openxmlformats.org/officeDocument/2006/relationships/hyperlink" Target="http://bost.ocks.org/mike/simplify/" TargetMode="Externa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hyperlink" Target="http://bl.ocks.org/phoebebright/raw/3176159/" TargetMode="External"/><Relationship Id="rId2" Type="http://schemas.openxmlformats.org/officeDocument/2006/relationships/hyperlink" Target="http://bl.ocks.org/shancarter/raw/4748131/"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hyperlink" Target="https://www.youtube.com/channel/UCPfF9eLH9jDVxsCuJrugNlw" TargetMode="External"/><Relationship Id="rId2" Type="http://schemas.openxmlformats.org/officeDocument/2006/relationships/hyperlink" Target="https://openclassrooms.com/courses/3082976?status=waiting-for-publication" TargetMode="External"/><Relationship Id="rId1" Type="http://schemas.openxmlformats.org/officeDocument/2006/relationships/slideLayout" Target="../slideLayouts/slideLayout9.xml"/><Relationship Id="rId4" Type="http://schemas.openxmlformats.org/officeDocument/2006/relationships/hyperlink" Target="https://www.udacity.com/course/data-visualization-and-d3js--ud507"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ctrTitle"/>
          </p:nvPr>
        </p:nvSpPr>
        <p:spPr>
          <a:prstGeom prst="rect">
            <a:avLst/>
          </a:prstGeom>
        </p:spPr>
        <p:txBody>
          <a:bodyPr>
            <a:normAutofit fontScale="90000"/>
          </a:bodyPr>
          <a:lstStyle/>
          <a:p>
            <a:pPr>
              <a:defRPr>
                <a:latin typeface="+mj-lt"/>
                <a:ea typeface="+mj-ea"/>
                <a:cs typeface="+mj-cs"/>
                <a:sym typeface="Montserrat-Regular"/>
              </a:defRPr>
            </a:pPr>
            <a:r>
              <a:rPr dirty="0">
                <a:latin typeface="Montserrat"/>
                <a:cs typeface="Montserrat"/>
              </a:rPr>
              <a:t>Devoxx France 2016</a:t>
            </a:r>
          </a:p>
          <a:p>
            <a:r>
              <a:rPr lang="fr-FR" dirty="0"/>
              <a:t>Introduction à la Datavisualisation et à D3.JS</a:t>
            </a:r>
          </a:p>
        </p:txBody>
      </p:sp>
      <p:sp>
        <p:nvSpPr>
          <p:cNvPr id="220" name="Shape 220"/>
          <p:cNvSpPr>
            <a:spLocks noGrp="1"/>
          </p:cNvSpPr>
          <p:nvPr>
            <p:ph type="subTitle" sz="quarter" idx="1"/>
          </p:nvPr>
        </p:nvSpPr>
        <p:spPr>
          <a:xfrm>
            <a:off x="4833937" y="8896700"/>
            <a:ext cx="14716126" cy="2844385"/>
          </a:xfrm>
          <a:prstGeom prst="rect">
            <a:avLst/>
          </a:prstGeom>
        </p:spPr>
        <p:txBody>
          <a:bodyPr/>
          <a:lstStyle/>
          <a:p>
            <a:r>
              <a:rPr lang="fr-FR" dirty="0" smtClean="0">
                <a:latin typeface="Open Sans"/>
                <a:cs typeface="Open Sans"/>
              </a:rPr>
              <a:t>Thomas Fournaise @</a:t>
            </a:r>
            <a:r>
              <a:rPr lang="fr-FR" dirty="0" err="1" smtClean="0">
                <a:latin typeface="Open Sans"/>
                <a:cs typeface="Open Sans"/>
              </a:rPr>
              <a:t>fournaisethomas</a:t>
            </a:r>
            <a:endParaRPr dirty="0">
              <a:latin typeface="Open Sans"/>
              <a:cs typeface="Open Sans"/>
            </a:endParaRPr>
          </a:p>
        </p:txBody>
      </p:sp>
      <p:sp>
        <p:nvSpPr>
          <p:cNvPr id="221" name="Shape 221"/>
          <p:cNvSpPr>
            <a:spLocks noGrp="1"/>
          </p:cNvSpPr>
          <p:nvPr>
            <p:ph type="sldNum" sz="quarter" idx="2"/>
          </p:nvPr>
        </p:nvSpPr>
        <p:spPr>
          <a:xfrm>
            <a:off x="12052057" y="13019484"/>
            <a:ext cx="262027" cy="48577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2,3,4 - Traitement des données</a:t>
            </a:r>
            <a:endParaRPr lang="fr-FR" noProof="0" dirty="0"/>
          </a:p>
        </p:txBody>
      </p:sp>
      <p:sp>
        <p:nvSpPr>
          <p:cNvPr id="3" name="Espace réservé du contenu 2"/>
          <p:cNvSpPr>
            <a:spLocks noGrp="1"/>
          </p:cNvSpPr>
          <p:nvPr>
            <p:ph idx="1"/>
          </p:nvPr>
        </p:nvSpPr>
        <p:spPr/>
        <p:txBody>
          <a:bodyPr/>
          <a:lstStyle/>
          <a:p>
            <a:r>
              <a:rPr lang="fr-FR" noProof="0" dirty="0" smtClean="0"/>
              <a:t>Transformer : modifier les données pour les rendre utilisables (par exemple changement de projection, passer de valeur absolues à des pourcentages)</a:t>
            </a:r>
            <a:endParaRPr lang="fr-FR" noProof="0" dirty="0"/>
          </a:p>
          <a:p>
            <a:r>
              <a:rPr lang="fr-FR" noProof="0" dirty="0" smtClean="0"/>
              <a:t>Filtrer : éliminer les données incohérentes ou inutiles</a:t>
            </a:r>
            <a:endParaRPr lang="fr-FR" noProof="0" dirty="0"/>
          </a:p>
          <a:p>
            <a:r>
              <a:rPr lang="fr-FR" noProof="0" dirty="0" smtClean="0"/>
              <a:t>Explorer: créer des statistiques et chercher du sens aux données.</a:t>
            </a:r>
            <a:endParaRPr lang="fr-FR" noProof="0" dirty="0"/>
          </a:p>
          <a:p>
            <a:endParaRPr lang="fr-FR" noProof="0" dirty="0"/>
          </a:p>
        </p:txBody>
      </p:sp>
    </p:spTree>
    <p:extLst>
      <p:ext uri="{BB962C8B-B14F-4D97-AF65-F5344CB8AC3E}">
        <p14:creationId xmlns:p14="http://schemas.microsoft.com/office/powerpoint/2010/main" val="42494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5,6,7 - Représentation</a:t>
            </a:r>
            <a:endParaRPr lang="fr-FR" noProof="0" dirty="0"/>
          </a:p>
        </p:txBody>
      </p:sp>
      <p:sp>
        <p:nvSpPr>
          <p:cNvPr id="3" name="Espace réservé du contenu 2"/>
          <p:cNvSpPr>
            <a:spLocks noGrp="1"/>
          </p:cNvSpPr>
          <p:nvPr>
            <p:ph idx="1"/>
          </p:nvPr>
        </p:nvSpPr>
        <p:spPr/>
        <p:txBody>
          <a:bodyPr>
            <a:normAutofit/>
          </a:bodyPr>
          <a:lstStyle/>
          <a:p>
            <a:r>
              <a:rPr lang="fr-FR" noProof="0" dirty="0" smtClean="0"/>
              <a:t>Représenter : afficher un graphique </a:t>
            </a:r>
          </a:p>
          <a:p>
            <a:r>
              <a:rPr lang="fr-FR" noProof="0" dirty="0" smtClean="0"/>
              <a:t>Affiner : voir les données qui posent problèmes ou les points d’intérêt ou d’attention</a:t>
            </a:r>
            <a:endParaRPr lang="fr-FR" noProof="0" dirty="0"/>
          </a:p>
          <a:p>
            <a:r>
              <a:rPr lang="fr-FR" noProof="0" dirty="0" smtClean="0"/>
              <a:t>Interagir : ajouter de l’interactivité pour apporter des informations supplémentaires ou permettre au lecteur de créer sa propre histoire</a:t>
            </a:r>
            <a:endParaRPr lang="fr-FR" noProof="0" dirty="0"/>
          </a:p>
          <a:p>
            <a:endParaRPr lang="fr-FR" noProof="0" dirty="0"/>
          </a:p>
        </p:txBody>
      </p:sp>
    </p:spTree>
    <p:extLst>
      <p:ext uri="{BB962C8B-B14F-4D97-AF65-F5344CB8AC3E}">
        <p14:creationId xmlns:p14="http://schemas.microsoft.com/office/powerpoint/2010/main" val="267081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a:lstStyle/>
          <a:p>
            <a:r>
              <a:rPr lang="fr-FR" noProof="0" dirty="0" smtClean="0"/>
              <a:t>Attention à la moyenne</a:t>
            </a:r>
            <a:endParaRPr lang="fr-FR" noProof="0" dirty="0"/>
          </a:p>
        </p:txBody>
      </p:sp>
      <p:sp>
        <p:nvSpPr>
          <p:cNvPr id="3" name="Espace réservé du contenu 2"/>
          <p:cNvSpPr>
            <a:spLocks noGrp="1"/>
          </p:cNvSpPr>
          <p:nvPr>
            <p:ph idx="1"/>
          </p:nvPr>
        </p:nvSpPr>
        <p:spPr>
          <a:xfrm>
            <a:off x="1344149" y="2681537"/>
            <a:ext cx="21945600" cy="9051926"/>
          </a:xfrm>
        </p:spPr>
        <p:txBody>
          <a:bodyPr/>
          <a:lstStyle/>
          <a:p>
            <a:r>
              <a:rPr lang="fr-FR" noProof="0" dirty="0" smtClean="0"/>
              <a:t>Il faut connaitre la distribution : médiane, quartile, percentile</a:t>
            </a:r>
            <a:endParaRPr lang="fr-FR" noProof="0" dirty="0"/>
          </a:p>
        </p:txBody>
      </p:sp>
      <p:pic>
        <p:nvPicPr>
          <p:cNvPr id="1026" name="Picture 2" descr="http://farm9.staticflickr.com/8301/7899098946_4839cc2ed3_b_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019" y="4775053"/>
            <a:ext cx="16863616" cy="804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0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Mentir avec les données</a:t>
            </a:r>
            <a:endParaRPr lang="fr-FR" noProof="0" dirty="0"/>
          </a:p>
        </p:txBody>
      </p:sp>
      <p:sp>
        <p:nvSpPr>
          <p:cNvPr id="3" name="Espace réservé du contenu 2"/>
          <p:cNvSpPr>
            <a:spLocks noGrp="1"/>
          </p:cNvSpPr>
          <p:nvPr>
            <p:ph idx="1"/>
          </p:nvPr>
        </p:nvSpPr>
        <p:spPr/>
        <p:txBody>
          <a:bodyPr/>
          <a:lstStyle/>
          <a:p>
            <a:r>
              <a:rPr lang="fr-FR" noProof="0" dirty="0" smtClean="0"/>
              <a:t>Le quarter d’Anscombe</a:t>
            </a:r>
          </a:p>
          <a:p>
            <a:endParaRPr lang="fr-FR" noProof="0" dirty="0"/>
          </a:p>
          <a:p>
            <a:endParaRPr lang="fr-FR" noProof="0" dirty="0"/>
          </a:p>
        </p:txBody>
      </p:sp>
      <p:graphicFrame>
        <p:nvGraphicFramePr>
          <p:cNvPr id="4" name="Tableau 3"/>
          <p:cNvGraphicFramePr>
            <a:graphicFrameLocks noGrp="1"/>
          </p:cNvGraphicFramePr>
          <p:nvPr>
            <p:extLst>
              <p:ext uri="{D42A27DB-BD31-4B8C-83A1-F6EECF244321}">
                <p14:modId xmlns:p14="http://schemas.microsoft.com/office/powerpoint/2010/main" val="1414660448"/>
              </p:ext>
            </p:extLst>
          </p:nvPr>
        </p:nvGraphicFramePr>
        <p:xfrm>
          <a:off x="0" y="4265712"/>
          <a:ext cx="11423915" cy="10180320"/>
        </p:xfrm>
        <a:graphic>
          <a:graphicData uri="http://schemas.openxmlformats.org/drawingml/2006/table">
            <a:tbl>
              <a:tblPr firstRow="1" bandRow="1">
                <a:tableStyleId>{5C22544A-7EE6-4342-B048-85BDC9FD1C3A}</a:tableStyleId>
              </a:tblPr>
              <a:tblGrid>
                <a:gridCol w="8159552"/>
                <a:gridCol w="3264363"/>
              </a:tblGrid>
              <a:tr h="853440">
                <a:tc>
                  <a:txBody>
                    <a:bodyPr/>
                    <a:lstStyle/>
                    <a:p>
                      <a:r>
                        <a:rPr lang="fr-FR" sz="4400" dirty="0"/>
                        <a:t>Propriété</a:t>
                      </a:r>
                    </a:p>
                  </a:txBody>
                  <a:tcPr marL="243840" marR="243840" marT="91440" marB="91440" anchor="ctr"/>
                </a:tc>
                <a:tc>
                  <a:txBody>
                    <a:bodyPr/>
                    <a:lstStyle/>
                    <a:p>
                      <a:r>
                        <a:rPr lang="fr-FR" sz="4400" dirty="0"/>
                        <a:t>Valeur</a:t>
                      </a:r>
                    </a:p>
                  </a:txBody>
                  <a:tcPr marL="243840" marR="243840" marT="91440" marB="91440" anchor="ctr"/>
                </a:tc>
              </a:tr>
              <a:tr h="853440">
                <a:tc>
                  <a:txBody>
                    <a:bodyPr/>
                    <a:lstStyle/>
                    <a:p>
                      <a:r>
                        <a:rPr lang="fr-FR" sz="4400" dirty="0">
                          <a:hlinkClick r:id="rId2" tooltip="Moyenne"/>
                        </a:rPr>
                        <a:t>Moyenne</a:t>
                      </a:r>
                      <a:r>
                        <a:rPr lang="fr-FR" sz="4400" dirty="0"/>
                        <a:t> des </a:t>
                      </a:r>
                      <a:r>
                        <a:rPr lang="fr-FR" sz="4400" i="1" dirty="0"/>
                        <a:t>x</a:t>
                      </a:r>
                      <a:endParaRPr lang="fr-FR" sz="4400" dirty="0"/>
                    </a:p>
                  </a:txBody>
                  <a:tcPr marL="243840" marR="243840" marT="91440" marB="91440" anchor="ctr"/>
                </a:tc>
                <a:tc>
                  <a:txBody>
                    <a:bodyPr/>
                    <a:lstStyle/>
                    <a:p>
                      <a:r>
                        <a:rPr lang="fr-FR" sz="4400" dirty="0"/>
                        <a:t>9.0</a:t>
                      </a:r>
                    </a:p>
                  </a:txBody>
                  <a:tcPr marL="243840" marR="243840" marT="91440" marB="91440" anchor="ctr"/>
                </a:tc>
              </a:tr>
              <a:tr h="853440">
                <a:tc>
                  <a:txBody>
                    <a:bodyPr/>
                    <a:lstStyle/>
                    <a:p>
                      <a:r>
                        <a:rPr lang="fr-FR" sz="4400" dirty="0">
                          <a:hlinkClick r:id="rId3" tooltip="Variance (statistiques et probabilités)"/>
                        </a:rPr>
                        <a:t>Variance</a:t>
                      </a:r>
                      <a:r>
                        <a:rPr lang="fr-FR" sz="4400" dirty="0"/>
                        <a:t> des </a:t>
                      </a:r>
                      <a:r>
                        <a:rPr lang="fr-FR" sz="4400" i="1" dirty="0"/>
                        <a:t>x</a:t>
                      </a:r>
                      <a:endParaRPr lang="fr-FR" sz="4400" dirty="0"/>
                    </a:p>
                  </a:txBody>
                  <a:tcPr marL="243840" marR="243840" marT="91440" marB="91440" anchor="ctr"/>
                </a:tc>
                <a:tc>
                  <a:txBody>
                    <a:bodyPr/>
                    <a:lstStyle/>
                    <a:p>
                      <a:r>
                        <a:rPr lang="fr-FR" sz="4400" dirty="0"/>
                        <a:t>10.0</a:t>
                      </a:r>
                    </a:p>
                  </a:txBody>
                  <a:tcPr marL="243840" marR="243840" marT="91440" marB="91440" anchor="ctr"/>
                </a:tc>
              </a:tr>
              <a:tr h="853440">
                <a:tc>
                  <a:txBody>
                    <a:bodyPr/>
                    <a:lstStyle/>
                    <a:p>
                      <a:r>
                        <a:rPr lang="fr-FR" sz="4400" dirty="0"/>
                        <a:t>Moyenne des </a:t>
                      </a:r>
                      <a:r>
                        <a:rPr lang="fr-FR" sz="4400" i="1" dirty="0"/>
                        <a:t>y</a:t>
                      </a:r>
                      <a:endParaRPr lang="fr-FR" sz="4400" dirty="0"/>
                    </a:p>
                  </a:txBody>
                  <a:tcPr marL="243840" marR="243840" marT="91440" marB="91440" anchor="ctr"/>
                </a:tc>
                <a:tc>
                  <a:txBody>
                    <a:bodyPr/>
                    <a:lstStyle/>
                    <a:p>
                      <a:r>
                        <a:rPr lang="fr-FR" sz="4400" dirty="0"/>
                        <a:t>7.5</a:t>
                      </a:r>
                    </a:p>
                  </a:txBody>
                  <a:tcPr marL="243840" marR="243840" marT="91440" marB="91440" anchor="ctr"/>
                </a:tc>
              </a:tr>
              <a:tr h="853440">
                <a:tc>
                  <a:txBody>
                    <a:bodyPr/>
                    <a:lstStyle/>
                    <a:p>
                      <a:r>
                        <a:rPr lang="fr-FR" sz="4400" dirty="0"/>
                        <a:t>Variance des </a:t>
                      </a:r>
                      <a:r>
                        <a:rPr lang="fr-FR" sz="4400" i="1" dirty="0"/>
                        <a:t>y</a:t>
                      </a:r>
                      <a:endParaRPr lang="fr-FR" sz="4400" dirty="0"/>
                    </a:p>
                  </a:txBody>
                  <a:tcPr marL="243840" marR="243840" marT="91440" marB="91440" anchor="ctr"/>
                </a:tc>
                <a:tc>
                  <a:txBody>
                    <a:bodyPr/>
                    <a:lstStyle/>
                    <a:p>
                      <a:r>
                        <a:rPr lang="fr-FR" sz="4400" dirty="0"/>
                        <a:t>3.75</a:t>
                      </a:r>
                    </a:p>
                  </a:txBody>
                  <a:tcPr marL="243840" marR="243840" marT="91440" marB="91440" anchor="ctr"/>
                </a:tc>
              </a:tr>
              <a:tr h="1524000">
                <a:tc>
                  <a:txBody>
                    <a:bodyPr/>
                    <a:lstStyle/>
                    <a:p>
                      <a:r>
                        <a:rPr lang="fr-FR" sz="4400" dirty="0">
                          <a:hlinkClick r:id="rId4" tooltip="Corrélation (statistiques)"/>
                        </a:rPr>
                        <a:t>Corrélation</a:t>
                      </a:r>
                      <a:r>
                        <a:rPr lang="fr-FR" sz="4400" dirty="0"/>
                        <a:t> entre les </a:t>
                      </a:r>
                      <a:r>
                        <a:rPr lang="fr-FR" sz="4400" i="1" dirty="0"/>
                        <a:t>x</a:t>
                      </a:r>
                      <a:r>
                        <a:rPr lang="fr-FR" sz="4400" dirty="0"/>
                        <a:t> et les </a:t>
                      </a:r>
                      <a:r>
                        <a:rPr lang="fr-FR" sz="4400" i="1" dirty="0"/>
                        <a:t>y</a:t>
                      </a:r>
                      <a:endParaRPr lang="fr-FR" sz="4400" dirty="0"/>
                    </a:p>
                  </a:txBody>
                  <a:tcPr marL="243840" marR="243840" marT="91440" marB="91440" anchor="ctr"/>
                </a:tc>
                <a:tc>
                  <a:txBody>
                    <a:bodyPr/>
                    <a:lstStyle/>
                    <a:p>
                      <a:r>
                        <a:rPr lang="fr-FR" sz="4400" dirty="0"/>
                        <a:t>0.816</a:t>
                      </a:r>
                    </a:p>
                  </a:txBody>
                  <a:tcPr marL="243840" marR="243840" marT="91440" marB="91440" anchor="ctr"/>
                </a:tc>
              </a:tr>
              <a:tr h="1524000">
                <a:tc>
                  <a:txBody>
                    <a:bodyPr/>
                    <a:lstStyle/>
                    <a:p>
                      <a:r>
                        <a:rPr lang="fr-FR" sz="4400" dirty="0"/>
                        <a:t>Équation de la droite de </a:t>
                      </a:r>
                      <a:r>
                        <a:rPr lang="fr-FR" sz="4400" dirty="0">
                          <a:hlinkClick r:id="rId5" tooltip="Régression linéaire"/>
                        </a:rPr>
                        <a:t>régression linéaire</a:t>
                      </a:r>
                      <a:endParaRPr lang="fr-FR" sz="4400" dirty="0"/>
                    </a:p>
                  </a:txBody>
                  <a:tcPr marL="243840" marR="243840" marT="91440" marB="91440" anchor="ctr"/>
                </a:tc>
                <a:tc>
                  <a:txBody>
                    <a:bodyPr/>
                    <a:lstStyle/>
                    <a:p>
                      <a:r>
                        <a:rPr lang="fr-FR" sz="4400" dirty="0" smtClean="0"/>
                        <a:t>Y=3+0,5x</a:t>
                      </a:r>
                      <a:endParaRPr lang="fr-FR" sz="4400" dirty="0"/>
                    </a:p>
                  </a:txBody>
                  <a:tcPr marL="243840" marR="243840" marT="91440" marB="91440" anchor="ctr"/>
                </a:tc>
              </a:tr>
              <a:tr h="2865120">
                <a:tc>
                  <a:txBody>
                    <a:bodyPr/>
                    <a:lstStyle/>
                    <a:p>
                      <a:r>
                        <a:rPr lang="fr-FR" sz="4400" dirty="0"/>
                        <a:t>Somme des carrés des erreurs</a:t>
                      </a:r>
                      <a:br>
                        <a:rPr lang="fr-FR" sz="4400" dirty="0"/>
                      </a:br>
                      <a:r>
                        <a:rPr lang="fr-FR" sz="4400" dirty="0"/>
                        <a:t>relativement à la moyenne</a:t>
                      </a:r>
                    </a:p>
                  </a:txBody>
                  <a:tcPr marL="243840" marR="243840" marT="91440" marB="91440" anchor="ctr"/>
                </a:tc>
                <a:tc>
                  <a:txBody>
                    <a:bodyPr/>
                    <a:lstStyle/>
                    <a:p>
                      <a:r>
                        <a:rPr lang="fr-FR" sz="4400" dirty="0"/>
                        <a:t>110,0</a:t>
                      </a:r>
                    </a:p>
                  </a:txBody>
                  <a:tcPr marL="243840" marR="243840" marT="91440" marB="91440" anchor="ctr"/>
                </a:tc>
              </a:tr>
            </a:tbl>
          </a:graphicData>
        </a:graphic>
      </p:graphicFrame>
      <p:pic>
        <p:nvPicPr>
          <p:cNvPr id="1026" name="Picture 2" descr="http://upload.wikimedia.org/wikipedia/commons/thumb/b/b6/Anscombe.svg/325px-Anscombe.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7851" y="7050823"/>
            <a:ext cx="13144021" cy="658212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1694080" y="5727868"/>
            <a:ext cx="12375936" cy="1235499"/>
          </a:xfrm>
          <a:prstGeom prst="rect">
            <a:avLst/>
          </a:prstGeom>
          <a:noFill/>
        </p:spPr>
        <p:txBody>
          <a:bodyPr wrap="square" lIns="217709" tIns="108855" rIns="217709" bIns="108855" rtlCol="0">
            <a:spAutoFit/>
          </a:bodyPr>
          <a:lstStyle/>
          <a:p>
            <a:r>
              <a:rPr lang="fr-FR" sz="3300" dirty="0"/>
              <a:t>http://en.wikipedia.org/wiki/Anscombe%27s_quartet#/media/File:Anscombe%27s_quartet_3.svg</a:t>
            </a:r>
          </a:p>
        </p:txBody>
      </p:sp>
    </p:spTree>
    <p:extLst>
      <p:ext uri="{BB962C8B-B14F-4D97-AF65-F5344CB8AC3E}">
        <p14:creationId xmlns:p14="http://schemas.microsoft.com/office/powerpoint/2010/main" val="262756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Mentir avec les graphiques</a:t>
            </a:r>
            <a:endParaRPr lang="fr-FR" noProof="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862741" y="2825552"/>
                <a:ext cx="23042560" cy="9073008"/>
              </a:xfrm>
            </p:spPr>
            <p:txBody>
              <a:bodyPr>
                <a:normAutofit fontScale="92500"/>
              </a:bodyPr>
              <a:lstStyle/>
              <a:p>
                <a:r>
                  <a:rPr lang="fr-FR" noProof="0" dirty="0" smtClean="0">
                    <a:effectLst/>
                  </a:rPr>
                  <a:t>Il y a trois sortes de mensonges : les mensonges, les sacrés mensonges et les statistiques </a:t>
                </a:r>
              </a:p>
              <a:p>
                <a:r>
                  <a:rPr lang="fr-FR" noProof="0" dirty="0" smtClean="0"/>
                  <a:t>Modèles temporels (zoom sur une partie)</a:t>
                </a:r>
              </a:p>
              <a:p>
                <a:r>
                  <a:rPr lang="fr-FR" noProof="0" dirty="0" smtClean="0"/>
                  <a:t>Proportion</a:t>
                </a:r>
              </a:p>
              <a:p>
                <a:r>
                  <a:rPr lang="fr-FR" noProof="0" dirty="0" smtClean="0"/>
                  <a:t>Point de départ des axes, échelles</a:t>
                </a:r>
              </a:p>
              <a:p>
                <a:endParaRPr lang="fr-FR" noProof="0" dirty="0"/>
              </a:p>
              <a:p>
                <a:r>
                  <a:rPr lang="fr-FR" noProof="0" dirty="0" smtClean="0"/>
                  <a:t>Facteur de mensonge =  </a:t>
                </a:r>
                <a14:m>
                  <m:oMath xmlns:m="http://schemas.openxmlformats.org/officeDocument/2006/math">
                    <m:f>
                      <m:fPr>
                        <m:ctrlPr>
                          <a:rPr lang="fr-FR" b="0" i="1" noProof="0" smtClean="0">
                            <a:latin typeface="Cambria Math"/>
                          </a:rPr>
                        </m:ctrlPr>
                      </m:fPr>
                      <m:num>
                        <m:f>
                          <m:fPr>
                            <m:ctrlPr>
                              <a:rPr lang="fr-FR" i="1" noProof="0">
                                <a:latin typeface="Cambria Math"/>
                              </a:rPr>
                            </m:ctrlPr>
                          </m:fPr>
                          <m:num>
                            <m:r>
                              <a:rPr lang="fr-FR" i="1" noProof="0">
                                <a:latin typeface="Cambria Math"/>
                              </a:rPr>
                              <m:t>|</m:t>
                            </m:r>
                            <m:r>
                              <a:rPr lang="fr-FR" i="1" noProof="0">
                                <a:latin typeface="Cambria Math"/>
                              </a:rPr>
                              <m:t>𝑣𝑎𝑙𝑒𝑢𝑟</m:t>
                            </m:r>
                            <m:r>
                              <a:rPr lang="fr-FR" i="1" noProof="0">
                                <a:latin typeface="Cambria Math"/>
                              </a:rPr>
                              <m:t> 2 −</m:t>
                            </m:r>
                            <m:r>
                              <a:rPr lang="fr-FR" i="1" noProof="0">
                                <a:latin typeface="Cambria Math"/>
                              </a:rPr>
                              <m:t>𝑣𝑎𝑙𝑒𝑢𝑟</m:t>
                            </m:r>
                            <m:r>
                              <a:rPr lang="fr-FR" i="1" noProof="0">
                                <a:latin typeface="Cambria Math"/>
                              </a:rPr>
                              <m:t>1|</m:t>
                            </m:r>
                          </m:num>
                          <m:den>
                            <m:r>
                              <a:rPr lang="fr-FR" i="1" noProof="0">
                                <a:latin typeface="Cambria Math"/>
                              </a:rPr>
                              <m:t>𝑣𝑎𝑙𝑒𝑢𝑟</m:t>
                            </m:r>
                            <m:r>
                              <a:rPr lang="fr-FR" i="1" noProof="0">
                                <a:latin typeface="Cambria Math"/>
                              </a:rPr>
                              <m:t> 1</m:t>
                            </m:r>
                          </m:den>
                        </m:f>
                      </m:num>
                      <m:den>
                        <m:r>
                          <m:rPr>
                            <m:nor/>
                          </m:rPr>
                          <a:rPr lang="fr-FR" noProof="0"/>
                          <m:t> </m:t>
                        </m:r>
                        <m:f>
                          <m:fPr>
                            <m:ctrlPr>
                              <a:rPr lang="fr-FR" i="1" noProof="0">
                                <a:latin typeface="Cambria Math"/>
                              </a:rPr>
                            </m:ctrlPr>
                          </m:fPr>
                          <m:num>
                            <m:r>
                              <a:rPr lang="fr-FR" i="1" noProof="0">
                                <a:latin typeface="Cambria Math"/>
                              </a:rPr>
                              <m:t>|</m:t>
                            </m:r>
                            <m:r>
                              <a:rPr lang="fr-FR" i="1" noProof="0">
                                <a:latin typeface="Cambria Math"/>
                              </a:rPr>
                              <m:t>𝑣𝑎𝑙𝑒𝑢𝑟</m:t>
                            </m:r>
                            <m:r>
                              <a:rPr lang="fr-FR" i="1" noProof="0">
                                <a:latin typeface="Cambria Math"/>
                              </a:rPr>
                              <m:t> 2 −</m:t>
                            </m:r>
                            <m:r>
                              <a:rPr lang="fr-FR" i="1" noProof="0">
                                <a:latin typeface="Cambria Math"/>
                              </a:rPr>
                              <m:t>𝑣𝑎𝑙𝑒𝑢𝑟</m:t>
                            </m:r>
                            <m:r>
                              <a:rPr lang="fr-FR" i="1" noProof="0">
                                <a:latin typeface="Cambria Math"/>
                              </a:rPr>
                              <m:t>1|</m:t>
                            </m:r>
                          </m:num>
                          <m:den>
                            <m:r>
                              <a:rPr lang="fr-FR" i="1" noProof="0">
                                <a:latin typeface="Cambria Math"/>
                              </a:rPr>
                              <m:t>𝑣𝑎𝑙𝑒𝑢𝑟</m:t>
                            </m:r>
                            <m:r>
                              <a:rPr lang="fr-FR" i="1" noProof="0">
                                <a:latin typeface="Cambria Math"/>
                              </a:rPr>
                              <m:t> 1</m:t>
                            </m:r>
                          </m:den>
                        </m:f>
                      </m:den>
                    </m:f>
                  </m:oMath>
                </a14:m>
                <a:endParaRPr lang="fr-FR" noProof="0" dirty="0" smtClean="0"/>
              </a:p>
              <a:p>
                <a:endParaRPr lang="fr-FR" noProof="0" dirty="0" smtClean="0"/>
              </a:p>
              <a:p>
                <a:endParaRPr lang="fr-FR" noProof="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323528" y="1412776"/>
                <a:ext cx="8640960" cy="4536504"/>
              </a:xfrm>
              <a:blipFill rotWithShape="1">
                <a:blip r:embed="rId2"/>
                <a:stretch>
                  <a:fillRect l="-1551" t="-2823" r="-1340"/>
                </a:stretch>
              </a:blipFill>
            </p:spPr>
            <p:txBody>
              <a:bodyPr/>
              <a:lstStyle/>
              <a:p>
                <a:r>
                  <a:rPr lang="fr-FR">
                    <a:noFill/>
                  </a:rPr>
                  <a:t> </a:t>
                </a:r>
              </a:p>
            </p:txBody>
          </p:sp>
        </mc:Fallback>
      </mc:AlternateContent>
      <p:sp>
        <p:nvSpPr>
          <p:cNvPr id="5" name="Ellipse 4"/>
          <p:cNvSpPr/>
          <p:nvPr/>
        </p:nvSpPr>
        <p:spPr>
          <a:xfrm>
            <a:off x="6549113" y="9355370"/>
            <a:ext cx="5042254" cy="14401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6" name="Ellipse 5"/>
          <p:cNvSpPr/>
          <p:nvPr/>
        </p:nvSpPr>
        <p:spPr>
          <a:xfrm>
            <a:off x="6410878" y="10725312"/>
            <a:ext cx="4884652" cy="11732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7" name="ZoneTexte 6"/>
          <p:cNvSpPr txBox="1"/>
          <p:nvPr/>
        </p:nvSpPr>
        <p:spPr>
          <a:xfrm>
            <a:off x="11295530" y="8860731"/>
            <a:ext cx="2574870" cy="989277"/>
          </a:xfrm>
          <a:prstGeom prst="rect">
            <a:avLst/>
          </a:prstGeom>
          <a:noFill/>
        </p:spPr>
        <p:txBody>
          <a:bodyPr wrap="none" lIns="217709" tIns="108855" rIns="217709" bIns="108855" rtlCol="0">
            <a:spAutoFit/>
          </a:bodyPr>
          <a:lstStyle/>
          <a:p>
            <a:r>
              <a:rPr lang="fr-FR" dirty="0" smtClean="0"/>
              <a:t>Graphe</a:t>
            </a:r>
            <a:endParaRPr lang="fr-FR" dirty="0"/>
          </a:p>
        </p:txBody>
      </p:sp>
      <p:sp>
        <p:nvSpPr>
          <p:cNvPr id="8" name="ZoneTexte 7"/>
          <p:cNvSpPr txBox="1"/>
          <p:nvPr/>
        </p:nvSpPr>
        <p:spPr>
          <a:xfrm>
            <a:off x="11081529" y="11130849"/>
            <a:ext cx="3002872" cy="989277"/>
          </a:xfrm>
          <a:prstGeom prst="rect">
            <a:avLst/>
          </a:prstGeom>
          <a:noFill/>
        </p:spPr>
        <p:txBody>
          <a:bodyPr wrap="none" lIns="217709" tIns="108855" rIns="217709" bIns="108855" rtlCol="0">
            <a:spAutoFit/>
          </a:bodyPr>
          <a:lstStyle/>
          <a:p>
            <a:r>
              <a:rPr lang="fr-FR" dirty="0" smtClean="0"/>
              <a:t>Données</a:t>
            </a:r>
            <a:endParaRPr lang="fr-FR" dirty="0"/>
          </a:p>
        </p:txBody>
      </p:sp>
    </p:spTree>
    <p:extLst>
      <p:ext uri="{BB962C8B-B14F-4D97-AF65-F5344CB8AC3E}">
        <p14:creationId xmlns:p14="http://schemas.microsoft.com/office/powerpoint/2010/main" val="2783864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a:lstStyle/>
          <a:p>
            <a:endParaRPr lang="fr-FR"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831" y="7866113"/>
            <a:ext cx="12213165" cy="550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98" y="2363839"/>
            <a:ext cx="12213165" cy="550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72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a:lstStyle/>
          <a:p>
            <a:endParaRPr lang="fr-FR" noProof="0" dirty="0"/>
          </a:p>
        </p:txBody>
      </p:sp>
      <p:sp>
        <p:nvSpPr>
          <p:cNvPr id="6" name="ZoneTexte 5"/>
          <p:cNvSpPr txBox="1"/>
          <p:nvPr/>
        </p:nvSpPr>
        <p:spPr>
          <a:xfrm>
            <a:off x="13717987" y="9433440"/>
            <a:ext cx="3501407" cy="989277"/>
          </a:xfrm>
          <a:prstGeom prst="rect">
            <a:avLst/>
          </a:prstGeom>
          <a:noFill/>
        </p:spPr>
        <p:txBody>
          <a:bodyPr wrap="none" lIns="217709" tIns="108855" rIns="217709" bIns="108855" rtlCol="0">
            <a:spAutoFit/>
          </a:bodyPr>
          <a:lstStyle/>
          <a:p>
            <a:r>
              <a:rPr lang="fr-FR" dirty="0" smtClean="0"/>
              <a:t>Surface x2</a:t>
            </a:r>
            <a:endParaRPr lang="fr-FR" dirty="0"/>
          </a:p>
        </p:txBody>
      </p:sp>
      <p:sp>
        <p:nvSpPr>
          <p:cNvPr id="7" name="ZoneTexte 6"/>
          <p:cNvSpPr txBox="1"/>
          <p:nvPr/>
        </p:nvSpPr>
        <p:spPr>
          <a:xfrm>
            <a:off x="3140049" y="9372480"/>
            <a:ext cx="3145539" cy="989277"/>
          </a:xfrm>
          <a:prstGeom prst="rect">
            <a:avLst/>
          </a:prstGeom>
          <a:noFill/>
        </p:spPr>
        <p:txBody>
          <a:bodyPr wrap="none" lIns="217709" tIns="108855" rIns="217709" bIns="108855" rtlCol="0">
            <a:spAutoFit/>
          </a:bodyPr>
          <a:lstStyle/>
          <a:p>
            <a:r>
              <a:rPr lang="fr-FR" dirty="0" smtClean="0"/>
              <a:t>Rayon x2</a:t>
            </a:r>
            <a:endParaRPr lang="fr-F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332" y="2787095"/>
            <a:ext cx="12213165" cy="550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Ellipse 15"/>
          <p:cNvSpPr/>
          <p:nvPr/>
        </p:nvSpPr>
        <p:spPr>
          <a:xfrm>
            <a:off x="12594923" y="10700440"/>
            <a:ext cx="1920000" cy="14400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7" name="Ellipse 16"/>
          <p:cNvSpPr/>
          <p:nvPr/>
        </p:nvSpPr>
        <p:spPr>
          <a:xfrm>
            <a:off x="6060352" y="9980440"/>
            <a:ext cx="3840000" cy="28800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8" name="Ellipse 17"/>
          <p:cNvSpPr/>
          <p:nvPr/>
        </p:nvSpPr>
        <p:spPr>
          <a:xfrm>
            <a:off x="2082565" y="10700440"/>
            <a:ext cx="1920000" cy="14400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9" name="Ellipse 18"/>
          <p:cNvSpPr/>
          <p:nvPr/>
        </p:nvSpPr>
        <p:spPr>
          <a:xfrm>
            <a:off x="16045461" y="10412440"/>
            <a:ext cx="2688000" cy="20160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cxnSp>
        <p:nvCxnSpPr>
          <p:cNvPr id="11" name="Connecteur droit 10"/>
          <p:cNvCxnSpPr/>
          <p:nvPr/>
        </p:nvCxnSpPr>
        <p:spPr>
          <a:xfrm>
            <a:off x="11423915" y="9433440"/>
            <a:ext cx="0" cy="376126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51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Corrélation n’est pas causalité</a:t>
            </a:r>
            <a:endParaRPr lang="fr-FR" noProof="0" dirty="0"/>
          </a:p>
        </p:txBody>
      </p:sp>
      <p:sp>
        <p:nvSpPr>
          <p:cNvPr id="3" name="Espace réservé du contenu 2"/>
          <p:cNvSpPr>
            <a:spLocks noGrp="1"/>
          </p:cNvSpPr>
          <p:nvPr>
            <p:ph idx="1"/>
          </p:nvPr>
        </p:nvSpPr>
        <p:spPr>
          <a:xfrm>
            <a:off x="1215125" y="3113584"/>
            <a:ext cx="23164800" cy="6336704"/>
          </a:xfrm>
        </p:spPr>
        <p:txBody>
          <a:bodyPr>
            <a:noAutofit/>
          </a:bodyPr>
          <a:lstStyle/>
          <a:p>
            <a:r>
              <a:rPr lang="fr-FR" noProof="0" dirty="0" smtClean="0"/>
              <a:t>Quand je dors avec des chaussures je me réveille avec un mal de tête</a:t>
            </a:r>
          </a:p>
          <a:p>
            <a:r>
              <a:rPr lang="fr-FR" noProof="0" dirty="0" smtClean="0"/>
              <a:t>Corrélation ou causalité ?</a:t>
            </a:r>
            <a:endParaRPr lang="fr-FR" noProof="0" dirty="0"/>
          </a:p>
          <a:p>
            <a:r>
              <a:rPr lang="fr-FR" noProof="0" dirty="0" smtClean="0"/>
              <a:t>Corrélation</a:t>
            </a:r>
          </a:p>
          <a:p>
            <a:pPr marL="685800" lvl="1" indent="-685800">
              <a:buFont typeface="Arial" panose="020B0604020202020204" pitchFamily="34" charset="0"/>
              <a:buChar char="•"/>
            </a:pPr>
            <a:r>
              <a:rPr lang="fr-FR" noProof="0" dirty="0" smtClean="0"/>
              <a:t>j’ai beaucoup bu la veille au soir </a:t>
            </a:r>
          </a:p>
          <a:p>
            <a:pPr marL="685800" lvl="1" indent="-685800">
              <a:buFont typeface="Arial" panose="020B0604020202020204" pitchFamily="34" charset="0"/>
              <a:buChar char="•"/>
            </a:pPr>
            <a:r>
              <a:rPr lang="fr-FR" noProof="0" dirty="0" smtClean="0"/>
              <a:t>j’ai dormi habillé </a:t>
            </a:r>
            <a:endParaRPr lang="fr-FR" dirty="0"/>
          </a:p>
          <a:p>
            <a:pPr marL="685800" lvl="1" indent="-685800">
              <a:buFont typeface="Arial" panose="020B0604020202020204" pitchFamily="34" charset="0"/>
              <a:buChar char="•"/>
            </a:pPr>
            <a:r>
              <a:rPr lang="fr-FR" dirty="0" smtClean="0"/>
              <a:t>je me réveille avec un mal de tête</a:t>
            </a:r>
            <a:endParaRPr lang="fr-FR" noProof="0" dirty="0" smtClean="0"/>
          </a:p>
          <a:p>
            <a:pPr lvl="1"/>
            <a:endParaRPr lang="fr-FR" dirty="0"/>
          </a:p>
        </p:txBody>
      </p:sp>
    </p:spTree>
    <p:extLst>
      <p:ext uri="{BB962C8B-B14F-4D97-AF65-F5344CB8AC3E}">
        <p14:creationId xmlns:p14="http://schemas.microsoft.com/office/powerpoint/2010/main" val="319572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Nicolas cage et les noyades</a:t>
            </a:r>
            <a:endParaRPr lang="fr-FR" noProof="0" dirty="0"/>
          </a:p>
        </p:txBody>
      </p:sp>
      <p:graphicFrame>
        <p:nvGraphicFramePr>
          <p:cNvPr id="4" name="Tableau 3"/>
          <p:cNvGraphicFramePr>
            <a:graphicFrameLocks noGrp="1"/>
          </p:cNvGraphicFramePr>
          <p:nvPr>
            <p:extLst>
              <p:ext uri="{D42A27DB-BD31-4B8C-83A1-F6EECF244321}">
                <p14:modId xmlns:p14="http://schemas.microsoft.com/office/powerpoint/2010/main" val="3874421233"/>
              </p:ext>
            </p:extLst>
          </p:nvPr>
        </p:nvGraphicFramePr>
        <p:xfrm>
          <a:off x="670721" y="8701985"/>
          <a:ext cx="21945606" cy="2924526"/>
        </p:xfrm>
        <a:graphic>
          <a:graphicData uri="http://schemas.openxmlformats.org/drawingml/2006/table">
            <a:tbl>
              <a:tblPr>
                <a:tableStyleId>{5C22544A-7EE6-4342-B048-85BDC9FD1C3A}</a:tableStyleId>
              </a:tblPr>
              <a:tblGrid>
                <a:gridCol w="10254685"/>
                <a:gridCol w="1062811"/>
                <a:gridCol w="1062811"/>
                <a:gridCol w="1062811"/>
                <a:gridCol w="1062811"/>
                <a:gridCol w="1062811"/>
                <a:gridCol w="1062811"/>
                <a:gridCol w="1062811"/>
                <a:gridCol w="1062811"/>
                <a:gridCol w="1062811"/>
                <a:gridCol w="1062811"/>
                <a:gridCol w="1062811"/>
              </a:tblGrid>
              <a:tr h="500886">
                <a:tc>
                  <a:txBody>
                    <a:bodyPr/>
                    <a:lstStyle/>
                    <a:p>
                      <a:pPr algn="l" fontAlgn="ctr"/>
                      <a:r>
                        <a:rPr lang="fr-FR" sz="3000" u="none" strike="noStrike" dirty="0">
                          <a:effectLst/>
                        </a:rPr>
                        <a:t> </a:t>
                      </a:r>
                      <a:endParaRPr lang="fr-FR" sz="3000" b="0" i="0" u="none" strike="noStrike" dirty="0">
                        <a:solidFill>
                          <a:srgbClr val="000000"/>
                        </a:solidFill>
                        <a:effectLst/>
                        <a:latin typeface="Arial"/>
                      </a:endParaRPr>
                    </a:p>
                  </a:txBody>
                  <a:tcPr marL="21544" marR="21544" marT="16158" marB="0" anchor="ctr"/>
                </a:tc>
                <a:tc>
                  <a:txBody>
                    <a:bodyPr/>
                    <a:lstStyle/>
                    <a:p>
                      <a:pPr algn="ctr" rtl="0" fontAlgn="ctr"/>
                      <a:r>
                        <a:rPr lang="fr-FR" sz="2400" u="sng" strike="noStrike" dirty="0">
                          <a:effectLst/>
                        </a:rPr>
                        <a:t>1999</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2000</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2001</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2002</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2003</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2004</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2005</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2006</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2007</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2008</a:t>
                      </a:r>
                      <a:endParaRPr lang="fr-FR" sz="2400" b="1" i="0" u="sng" strike="noStrike" dirty="0">
                        <a:solidFill>
                          <a:srgbClr val="000000"/>
                        </a:solidFill>
                        <a:effectLst/>
                        <a:latin typeface="Calibri"/>
                      </a:endParaRPr>
                    </a:p>
                  </a:txBody>
                  <a:tcPr marL="21544" marR="21544" marT="16158" marB="0" anchor="ctr"/>
                </a:tc>
                <a:tc>
                  <a:txBody>
                    <a:bodyPr/>
                    <a:lstStyle/>
                    <a:p>
                      <a:pPr algn="ctr" rtl="0" fontAlgn="ctr"/>
                      <a:r>
                        <a:rPr lang="fr-FR" sz="2400" u="sng" strike="noStrike" dirty="0">
                          <a:effectLst/>
                        </a:rPr>
                        <a:t>2009</a:t>
                      </a:r>
                      <a:endParaRPr lang="fr-FR" sz="2400" b="1" i="0" u="sng" strike="noStrike" dirty="0">
                        <a:solidFill>
                          <a:srgbClr val="000000"/>
                        </a:solidFill>
                        <a:effectLst/>
                        <a:latin typeface="Calibri"/>
                      </a:endParaRPr>
                    </a:p>
                  </a:txBody>
                  <a:tcPr marL="21544" marR="21544" marT="16158" marB="0" anchor="ctr"/>
                </a:tc>
              </a:tr>
              <a:tr h="807880">
                <a:tc>
                  <a:txBody>
                    <a:bodyPr/>
                    <a:lstStyle/>
                    <a:p>
                      <a:pPr algn="r" rtl="0" fontAlgn="ctr"/>
                      <a:r>
                        <a:rPr lang="en-US" sz="2400" u="none" strike="noStrike" dirty="0" smtClean="0">
                          <a:effectLst/>
                        </a:rPr>
                        <a:t>Nb de noyades</a:t>
                      </a:r>
                      <a:r>
                        <a:rPr lang="en-US" sz="2400" u="none" strike="noStrike" baseline="0" dirty="0" smtClean="0">
                          <a:effectLst/>
                        </a:rPr>
                        <a:t> dans des piscines aux USA (CDC)</a:t>
                      </a:r>
                      <a:endParaRPr lang="en-US" sz="2400" b="1" i="1"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109</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102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102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98</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85</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95</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96</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98</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123</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94</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102</a:t>
                      </a:r>
                      <a:endParaRPr lang="fr-FR" sz="2400" b="0" i="0" u="none" strike="noStrike" dirty="0">
                        <a:solidFill>
                          <a:srgbClr val="000000"/>
                        </a:solidFill>
                        <a:effectLst/>
                        <a:latin typeface="Calibri"/>
                      </a:endParaRPr>
                    </a:p>
                  </a:txBody>
                  <a:tcPr marL="21544" marR="21544" marT="16158" marB="0" anchor="ctr"/>
                </a:tc>
              </a:tr>
              <a:tr h="403940">
                <a:tc>
                  <a:txBody>
                    <a:bodyPr/>
                    <a:lstStyle/>
                    <a:p>
                      <a:pPr algn="r" rtl="0" fontAlgn="ctr"/>
                      <a:endParaRPr lang="fr-FR" sz="2400" b="0" i="1" u="none" strike="noStrike" dirty="0">
                        <a:solidFill>
                          <a:srgbClr val="000000"/>
                        </a:solidFill>
                        <a:effectLst/>
                        <a:latin typeface="Calibri"/>
                      </a:endParaRPr>
                    </a:p>
                  </a:txBody>
                  <a:tcPr marL="21544" marR="21544" marT="16158" marB="0" anchor="ct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403940">
                <a:tc>
                  <a:txBody>
                    <a:bodyPr/>
                    <a:lstStyle/>
                    <a:p>
                      <a:pPr algn="r" rtl="0" fontAlgn="ctr"/>
                      <a:r>
                        <a:rPr lang="en-US" sz="2400" u="none" strike="noStrike" dirty="0" smtClean="0">
                          <a:effectLst/>
                        </a:rPr>
                        <a:t>Nb</a:t>
                      </a:r>
                      <a:r>
                        <a:rPr lang="en-US" sz="2400" u="none" strike="noStrike" baseline="0" dirty="0" smtClean="0">
                          <a:effectLst/>
                        </a:rPr>
                        <a:t> de films ou Nicolas Cage apparait (IMDB)</a:t>
                      </a:r>
                      <a:endParaRPr lang="en-US" sz="2400" b="1" i="1"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3</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2</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3</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4</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1</a:t>
                      </a:r>
                      <a:endParaRPr lang="fr-FR" sz="2400" b="0" i="0" u="none" strike="noStrike" dirty="0">
                        <a:solidFill>
                          <a:srgbClr val="000000"/>
                        </a:solidFill>
                        <a:effectLst/>
                        <a:latin typeface="Calibri"/>
                      </a:endParaRPr>
                    </a:p>
                  </a:txBody>
                  <a:tcPr marL="21544" marR="21544" marT="16158" marB="0" anchor="ctr"/>
                </a:tc>
                <a:tc rowSpan="2">
                  <a:txBody>
                    <a:bodyPr/>
                    <a:lstStyle/>
                    <a:p>
                      <a:pPr algn="ctr" rtl="0" fontAlgn="ctr"/>
                      <a:r>
                        <a:rPr lang="fr-FR" sz="2400" u="none" strike="noStrike" dirty="0">
                          <a:effectLst/>
                        </a:rPr>
                        <a:t>4</a:t>
                      </a:r>
                      <a:endParaRPr lang="fr-FR" sz="2400" b="0" i="0" u="none" strike="noStrike" dirty="0">
                        <a:solidFill>
                          <a:srgbClr val="000000"/>
                        </a:solidFill>
                        <a:effectLst/>
                        <a:latin typeface="Calibri"/>
                      </a:endParaRPr>
                    </a:p>
                  </a:txBody>
                  <a:tcPr marL="21544" marR="21544" marT="16158" marB="0" anchor="ctr"/>
                </a:tc>
              </a:tr>
              <a:tr h="807880">
                <a:tc>
                  <a:txBody>
                    <a:bodyPr/>
                    <a:lstStyle/>
                    <a:p>
                      <a:pPr algn="r" rtl="0" fontAlgn="ctr"/>
                      <a:endParaRPr lang="fr-FR" sz="2400" b="0" i="1" u="none" strike="noStrike" dirty="0">
                        <a:solidFill>
                          <a:srgbClr val="000000"/>
                        </a:solidFill>
                        <a:effectLst/>
                        <a:latin typeface="Calibri"/>
                      </a:endParaRPr>
                    </a:p>
                  </a:txBody>
                  <a:tcPr marL="21544" marR="21544" marT="16158" marB="0" anchor="ct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pic>
        <p:nvPicPr>
          <p:cNvPr id="5" name="Picture 2" descr="http://i.imgur.com/q54sO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040" y="3401616"/>
            <a:ext cx="16764000" cy="4381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9248" y="11626511"/>
            <a:ext cx="15169685" cy="1758719"/>
          </a:xfrm>
          <a:prstGeom prst="rect">
            <a:avLst/>
          </a:prstGeom>
        </p:spPr>
        <p:txBody>
          <a:bodyPr wrap="square" lIns="217709" tIns="108855" rIns="217709" bIns="108855">
            <a:spAutoFit/>
          </a:bodyPr>
          <a:lstStyle/>
          <a:p>
            <a:pPr lvl="1"/>
            <a:r>
              <a:rPr lang="fr-FR" dirty="0" smtClean="0">
                <a:hlinkClick r:id="rId3"/>
              </a:rPr>
              <a:t>http://www.tylervigen.com/</a:t>
            </a:r>
            <a:endParaRPr lang="fr-FR" dirty="0"/>
          </a:p>
          <a:p>
            <a:pPr lvl="1"/>
            <a:r>
              <a:rPr lang="fr-FR" dirty="0" smtClean="0"/>
              <a:t>Corrélation 66,6 %</a:t>
            </a:r>
            <a:endParaRPr lang="fr-FR" dirty="0"/>
          </a:p>
        </p:txBody>
      </p:sp>
    </p:spTree>
    <p:extLst>
      <p:ext uri="{BB962C8B-B14F-4D97-AF65-F5344CB8AC3E}">
        <p14:creationId xmlns:p14="http://schemas.microsoft.com/office/powerpoint/2010/main" val="103992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Biais et préjugés</a:t>
            </a:r>
            <a:endParaRPr lang="fr-FR" noProof="0" dirty="0"/>
          </a:p>
        </p:txBody>
      </p:sp>
      <p:sp>
        <p:nvSpPr>
          <p:cNvPr id="3" name="Espace réservé du contenu 2"/>
          <p:cNvSpPr>
            <a:spLocks noGrp="1"/>
          </p:cNvSpPr>
          <p:nvPr>
            <p:ph idx="1"/>
          </p:nvPr>
        </p:nvSpPr>
        <p:spPr/>
        <p:txBody>
          <a:bodyPr/>
          <a:lstStyle/>
          <a:p>
            <a:r>
              <a:rPr lang="fr-FR" noProof="0" dirty="0" smtClean="0"/>
              <a:t>Pendant la récession les ventes d’alcool ont augmenté</a:t>
            </a:r>
          </a:p>
          <a:p>
            <a:pPr lvl="1"/>
            <a:r>
              <a:rPr lang="fr-FR" noProof="0" dirty="0" smtClean="0"/>
              <a:t>Boire pour oublier</a:t>
            </a:r>
          </a:p>
          <a:p>
            <a:r>
              <a:rPr lang="fr-FR" noProof="0" dirty="0" smtClean="0"/>
              <a:t>Les ventes d’alcool ont diminué</a:t>
            </a:r>
          </a:p>
          <a:p>
            <a:pPr lvl="1"/>
            <a:r>
              <a:rPr lang="fr-FR" noProof="0" dirty="0" smtClean="0"/>
              <a:t>Les gens n’ont pas d’argent</a:t>
            </a:r>
            <a:endParaRPr lang="fr-FR" noProof="0" dirty="0"/>
          </a:p>
        </p:txBody>
      </p:sp>
    </p:spTree>
    <p:extLst>
      <p:ext uri="{BB962C8B-B14F-4D97-AF65-F5344CB8AC3E}">
        <p14:creationId xmlns:p14="http://schemas.microsoft.com/office/powerpoint/2010/main" val="144114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r>
              <a:rPr lang="fr-FR" dirty="0" smtClean="0">
                <a:latin typeface="Montserrat"/>
                <a:cs typeface="Montserrat"/>
              </a:rPr>
              <a:t>Qui je-suis</a:t>
            </a:r>
            <a:endParaRPr dirty="0">
              <a:latin typeface="Montserrat"/>
              <a:cs typeface="Montserrat"/>
            </a:endParaRPr>
          </a:p>
        </p:txBody>
      </p:sp>
      <p:sp>
        <p:nvSpPr>
          <p:cNvPr id="233" name="Shape 233"/>
          <p:cNvSpPr>
            <a:spLocks noGrp="1"/>
          </p:cNvSpPr>
          <p:nvPr>
            <p:ph type="sldNum" sz="quarter" idx="2"/>
          </p:nvPr>
        </p:nvSpPr>
        <p:spPr>
          <a:xfrm>
            <a:off x="12025374" y="13019484"/>
            <a:ext cx="315393" cy="48577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234" name="Shape 234"/>
          <p:cNvSpPr>
            <a:spLocks noGrp="1"/>
          </p:cNvSpPr>
          <p:nvPr>
            <p:ph type="body" idx="1"/>
          </p:nvPr>
        </p:nvSpPr>
        <p:spPr>
          <a:prstGeom prst="rect">
            <a:avLst/>
          </a:prstGeom>
        </p:spPr>
        <p:txBody>
          <a:bodyPr>
            <a:noAutofit/>
          </a:bodyPr>
          <a:lstStyle/>
          <a:p>
            <a:r>
              <a:rPr lang="fr-FR" sz="4400" dirty="0"/>
              <a:t>CPC 6128 en 91</a:t>
            </a:r>
          </a:p>
          <a:p>
            <a:r>
              <a:rPr lang="fr-FR" sz="4400" dirty="0"/>
              <a:t>10 ans de </a:t>
            </a:r>
            <a:r>
              <a:rPr lang="fr-FR" sz="4400" dirty="0" smtClean="0"/>
              <a:t>SAP =&gt; Chef </a:t>
            </a:r>
            <a:r>
              <a:rPr lang="fr-FR" sz="4400" dirty="0"/>
              <a:t>de projet</a:t>
            </a:r>
          </a:p>
          <a:p>
            <a:r>
              <a:rPr lang="fr-FR" sz="4400" dirty="0"/>
              <a:t>Nouvelles technos</a:t>
            </a:r>
          </a:p>
          <a:p>
            <a:r>
              <a:rPr lang="fr-FR" sz="4400" dirty="0"/>
              <a:t>Données (</a:t>
            </a:r>
            <a:r>
              <a:rPr lang="fr-FR" sz="4400" dirty="0" err="1"/>
              <a:t>big</a:t>
            </a:r>
            <a:r>
              <a:rPr lang="fr-FR" sz="4400" dirty="0"/>
              <a:t>, ouvertes, visualisations)</a:t>
            </a:r>
          </a:p>
          <a:p>
            <a:endParaRPr lang="fr-FR" sz="4400" dirty="0"/>
          </a:p>
          <a:p>
            <a:r>
              <a:rPr lang="fr-FR" sz="4400" dirty="0"/>
              <a:t>Touche à tout</a:t>
            </a:r>
          </a:p>
          <a:p>
            <a:r>
              <a:rPr lang="fr-FR" sz="4400" dirty="0" smtClean="0"/>
              <a:t>Bricolage, ENR, Triathlon, Photo</a:t>
            </a:r>
            <a:endParaRPr lang="fr-FR" sz="4400" dirty="0"/>
          </a:p>
        </p:txBody>
      </p:sp>
      <p:sp>
        <p:nvSpPr>
          <p:cNvPr id="2" name="ZoneTexte 1"/>
          <p:cNvSpPr txBox="1"/>
          <p:nvPr/>
        </p:nvSpPr>
        <p:spPr>
          <a:xfrm>
            <a:off x="14630400" y="3971856"/>
            <a:ext cx="9372600" cy="65152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13800" b="0" i="0" u="none" strike="noStrike" cap="none" spc="0" normalizeH="0" baseline="0" dirty="0" smtClean="0">
                <a:ln>
                  <a:noFill/>
                </a:ln>
                <a:solidFill>
                  <a:srgbClr val="FFFFFF"/>
                </a:solidFill>
                <a:effectLst/>
                <a:uFillTx/>
                <a:sym typeface="Helvetica Light"/>
              </a:rPr>
              <a:t>WIFI</a:t>
            </a:r>
          </a:p>
          <a:p>
            <a:pPr marL="0" marR="0" indent="0" algn="ctr" defTabSz="821531" rtl="0" fontAlgn="auto" latinLnBrk="0" hangingPunct="0">
              <a:lnSpc>
                <a:spcPct val="100000"/>
              </a:lnSpc>
              <a:spcBef>
                <a:spcPts val="0"/>
              </a:spcBef>
              <a:spcAft>
                <a:spcPts val="0"/>
              </a:spcAft>
              <a:buClrTx/>
              <a:buSzTx/>
              <a:buFontTx/>
              <a:buNone/>
              <a:tabLst/>
            </a:pPr>
            <a:r>
              <a:rPr lang="fr-FR" sz="13800" dirty="0" err="1"/>
              <a:t>d</a:t>
            </a:r>
            <a:r>
              <a:rPr lang="fr-FR" sz="13800" dirty="0" err="1" smtClean="0"/>
              <a:t>evoxx-hol</a:t>
            </a:r>
            <a:endParaRPr lang="fr-FR" sz="13800" dirty="0" smtClean="0"/>
          </a:p>
          <a:p>
            <a:pPr marL="0" marR="0" indent="0" algn="ctr" defTabSz="821531" rtl="0" fontAlgn="auto" latinLnBrk="0" hangingPunct="0">
              <a:lnSpc>
                <a:spcPct val="100000"/>
              </a:lnSpc>
              <a:spcBef>
                <a:spcPts val="0"/>
              </a:spcBef>
              <a:spcAft>
                <a:spcPts val="0"/>
              </a:spcAft>
              <a:buClrTx/>
              <a:buSzTx/>
              <a:buFontTx/>
              <a:buNone/>
              <a:tabLst/>
            </a:pPr>
            <a:r>
              <a:rPr kumimoji="0" lang="fr-FR" sz="13800" b="0" i="0" u="none" strike="noStrike" cap="none" spc="0" normalizeH="0" baseline="0" dirty="0" smtClean="0">
                <a:ln>
                  <a:noFill/>
                </a:ln>
                <a:solidFill>
                  <a:srgbClr val="FFFFFF"/>
                </a:solidFill>
                <a:effectLst/>
                <a:uFillTx/>
                <a:sym typeface="Helvetica Light"/>
              </a:rPr>
              <a:t>hol@5648</a:t>
            </a:r>
            <a:endParaRPr kumimoji="0" lang="fr-FR" sz="138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245916263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Les variations</a:t>
            </a:r>
            <a:endParaRPr lang="fr-FR" noProof="0" dirty="0"/>
          </a:p>
        </p:txBody>
      </p:sp>
      <p:sp>
        <p:nvSpPr>
          <p:cNvPr id="3" name="Espace réservé du contenu 2"/>
          <p:cNvSpPr>
            <a:spLocks noGrp="1"/>
          </p:cNvSpPr>
          <p:nvPr>
            <p:ph idx="1"/>
          </p:nvPr>
        </p:nvSpPr>
        <p:spPr/>
        <p:txBody>
          <a:bodyPr>
            <a:normAutofit/>
          </a:bodyPr>
          <a:lstStyle/>
          <a:p>
            <a:r>
              <a:rPr lang="fr-FR" b="1" noProof="0" dirty="0" smtClean="0">
                <a:effectLst/>
              </a:rPr>
              <a:t>Variation en pourcentage et variation en points de pourcentage</a:t>
            </a:r>
          </a:p>
          <a:p>
            <a:r>
              <a:rPr lang="fr-FR" noProof="0" dirty="0" smtClean="0">
                <a:effectLst/>
              </a:rPr>
              <a:t>En passant de 5% à 10% de combien de pourcents est le changement</a:t>
            </a:r>
          </a:p>
          <a:p>
            <a:r>
              <a:rPr lang="fr-FR" noProof="0" dirty="0" smtClean="0">
                <a:effectLst/>
              </a:rPr>
              <a:t>5% ? FAUX !</a:t>
            </a:r>
          </a:p>
          <a:p>
            <a:r>
              <a:rPr lang="fr-FR" noProof="0" dirty="0" smtClean="0">
                <a:effectLst/>
              </a:rPr>
              <a:t>La réponse est 100 % (10% représente 200% de 5%). </a:t>
            </a:r>
          </a:p>
          <a:p>
            <a:r>
              <a:rPr lang="fr-FR" dirty="0" smtClean="0"/>
              <a:t>Par contre, c</a:t>
            </a:r>
            <a:r>
              <a:rPr lang="fr-FR" noProof="0" dirty="0" smtClean="0">
                <a:effectLst/>
              </a:rPr>
              <a:t>’est un changement de 5 points de pourcentage. </a:t>
            </a:r>
            <a:endParaRPr lang="fr-FR" noProof="0" dirty="0"/>
          </a:p>
        </p:txBody>
      </p:sp>
    </p:spTree>
    <p:extLst>
      <p:ext uri="{BB962C8B-B14F-4D97-AF65-F5344CB8AC3E}">
        <p14:creationId xmlns:p14="http://schemas.microsoft.com/office/powerpoint/2010/main" val="361259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Valeur absolue ou pourcentage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19086733"/>
              </p:ext>
            </p:extLst>
          </p:nvPr>
        </p:nvGraphicFramePr>
        <p:xfrm>
          <a:off x="0" y="3689648"/>
          <a:ext cx="5471253" cy="7416800"/>
        </p:xfrm>
        <a:graphic>
          <a:graphicData uri="http://schemas.openxmlformats.org/drawingml/2006/table">
            <a:tbl>
              <a:tblPr firstRow="1" bandRow="1">
                <a:tableStyleId>{5C22544A-7EE6-4342-B048-85BDC9FD1C3A}</a:tableStyleId>
              </a:tblPr>
              <a:tblGrid>
                <a:gridCol w="2974976"/>
                <a:gridCol w="2496277"/>
              </a:tblGrid>
              <a:tr h="741680">
                <a:tc>
                  <a:txBody>
                    <a:bodyPr/>
                    <a:lstStyle/>
                    <a:p>
                      <a:pPr algn="ctr" fontAlgn="ctr"/>
                      <a:r>
                        <a:rPr lang="fr-FR" sz="2200" b="1" i="0" u="none" strike="noStrike" dirty="0">
                          <a:solidFill>
                            <a:srgbClr val="000000"/>
                          </a:solidFill>
                          <a:effectLst/>
                          <a:latin typeface="Calibri"/>
                        </a:rPr>
                        <a:t>Pays</a:t>
                      </a:r>
                    </a:p>
                  </a:txBody>
                  <a:tcPr marL="0" marR="0" marT="0" marB="0" anchor="ctr"/>
                </a:tc>
                <a:tc>
                  <a:txBody>
                    <a:bodyPr/>
                    <a:lstStyle/>
                    <a:p>
                      <a:pPr algn="ctr" fontAlgn="ctr"/>
                      <a:r>
                        <a:rPr lang="fr-FR" sz="2200" b="1" i="0" u="none" strike="noStrike" dirty="0">
                          <a:solidFill>
                            <a:srgbClr val="000000"/>
                          </a:solidFill>
                          <a:effectLst/>
                          <a:latin typeface="Calibri"/>
                        </a:rPr>
                        <a:t>Dépenses militaires 2010</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2" tooltip="Forces armées des États-Unis"/>
                        </a:rPr>
                        <a:t>États-Unis</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698105</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3" tooltip="Forces armées d'Europe"/>
                        </a:rPr>
                        <a:t>Union européenne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299871</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4" tooltip="Armée populaire de libération"/>
                        </a:rPr>
                        <a:t>Chine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114300</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5" tooltip="Forces armées françaises"/>
                        </a:rPr>
                        <a:t>France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61285</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6" tooltip="Forces armées britanniques"/>
                        </a:rPr>
                        <a:t>Royaume-Uni</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57424</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7" tooltip="Forces armées de la fédération de Russie"/>
                        </a:rPr>
                        <a:t>Russie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52586</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8" tooltip="Forces japonaises d'autodéfense"/>
                        </a:rPr>
                        <a:t>Japon</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51420</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9" tooltip="Bundeswehr"/>
                        </a:rPr>
                        <a:t>Allemagne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46848</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0" tooltip="Forces armées saoudiennes"/>
                        </a:rPr>
                        <a:t>Arabie saoudite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39200</a:t>
                      </a:r>
                    </a:p>
                  </a:txBody>
                  <a:tcPr marL="0" marR="0" marT="0" marB="0" anchor="ctr"/>
                </a:tc>
              </a:tr>
            </a:tbl>
          </a:graphicData>
        </a:graphic>
      </p:graphicFrame>
      <p:graphicFrame>
        <p:nvGraphicFramePr>
          <p:cNvPr id="5" name="Espace réservé du contenu 3"/>
          <p:cNvGraphicFramePr>
            <a:graphicFrameLocks/>
          </p:cNvGraphicFramePr>
          <p:nvPr>
            <p:extLst>
              <p:ext uri="{D42A27DB-BD31-4B8C-83A1-F6EECF244321}">
                <p14:modId xmlns:p14="http://schemas.microsoft.com/office/powerpoint/2010/main" val="1788843012"/>
              </p:ext>
            </p:extLst>
          </p:nvPr>
        </p:nvGraphicFramePr>
        <p:xfrm>
          <a:off x="18686797" y="3833664"/>
          <a:ext cx="5663275" cy="7416800"/>
        </p:xfrm>
        <a:graphic>
          <a:graphicData uri="http://schemas.openxmlformats.org/drawingml/2006/table">
            <a:tbl>
              <a:tblPr firstRow="1" bandRow="1">
                <a:tableStyleId>{5C22544A-7EE6-4342-B048-85BDC9FD1C3A}</a:tableStyleId>
              </a:tblPr>
              <a:tblGrid>
                <a:gridCol w="3840427"/>
                <a:gridCol w="1822848"/>
              </a:tblGrid>
              <a:tr h="741680">
                <a:tc>
                  <a:txBody>
                    <a:bodyPr/>
                    <a:lstStyle/>
                    <a:p>
                      <a:pPr algn="ctr" fontAlgn="ctr"/>
                      <a:r>
                        <a:rPr lang="fr-FR" sz="2200" b="1" i="0" u="none" strike="noStrike" dirty="0">
                          <a:solidFill>
                            <a:srgbClr val="000000"/>
                          </a:solidFill>
                          <a:effectLst/>
                          <a:latin typeface="Calibri"/>
                        </a:rPr>
                        <a:t>Pays</a:t>
                      </a:r>
                    </a:p>
                  </a:txBody>
                  <a:tcPr marL="0" marR="0" marT="0" marB="0" anchor="ctr"/>
                </a:tc>
                <a:tc>
                  <a:txBody>
                    <a:bodyPr/>
                    <a:lstStyle/>
                    <a:p>
                      <a:pPr algn="ctr" fontAlgn="ctr"/>
                      <a:r>
                        <a:rPr lang="fr-FR" sz="2200" b="1" i="0" u="none" strike="noStrike" dirty="0">
                          <a:solidFill>
                            <a:srgbClr val="000000"/>
                          </a:solidFill>
                          <a:effectLst/>
                          <a:latin typeface="Calibri"/>
                        </a:rPr>
                        <a:t>% du PIB 2009</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1" tooltip="Érythrée"/>
                        </a:rPr>
                        <a:t>Érythrée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smtClean="0">
                          <a:solidFill>
                            <a:srgbClr val="000000"/>
                          </a:solidFill>
                          <a:effectLst/>
                          <a:latin typeface="Calibri"/>
                          <a:ea typeface="+mn-ea"/>
                          <a:cs typeface="+mn-cs"/>
                        </a:rPr>
                        <a:t>20,9</a:t>
                      </a:r>
                      <a:endParaRPr lang="fr-FR" sz="2400" b="0" i="0" u="none" strike="noStrike" dirty="0">
                        <a:solidFill>
                          <a:srgbClr val="000000"/>
                        </a:solidFill>
                        <a:effectLst/>
                        <a:latin typeface="Calibri"/>
                        <a:ea typeface="+mn-ea"/>
                        <a:cs typeface="+mn-cs"/>
                      </a:endParaRPr>
                    </a:p>
                  </a:txBody>
                  <a:tcPr marL="0" marR="0" marT="0" marB="0" anchor="ctr"/>
                </a:tc>
              </a:tr>
              <a:tr h="741680">
                <a:tc>
                  <a:txBody>
                    <a:bodyPr/>
                    <a:lstStyle/>
                    <a:p>
                      <a:pPr algn="l" fontAlgn="b"/>
                      <a:r>
                        <a:rPr lang="fr-FR" sz="2200" b="0" i="0" u="sng" strike="noStrike" dirty="0">
                          <a:solidFill>
                            <a:srgbClr val="0000FF"/>
                          </a:solidFill>
                          <a:effectLst/>
                          <a:latin typeface="Calibri"/>
                          <a:hlinkClick r:id="rId12" tooltip="Armée populaire de Corée"/>
                        </a:rPr>
                        <a:t>Corée du Nord</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smtClean="0">
                          <a:solidFill>
                            <a:srgbClr val="000000"/>
                          </a:solidFill>
                          <a:effectLst/>
                          <a:latin typeface="Calibri"/>
                          <a:ea typeface="+mn-ea"/>
                          <a:cs typeface="+mn-cs"/>
                        </a:rPr>
                        <a:t>18</a:t>
                      </a:r>
                      <a:endParaRPr lang="fr-FR" sz="2400" b="0" i="0" u="none" strike="noStrike" dirty="0">
                        <a:solidFill>
                          <a:srgbClr val="000000"/>
                        </a:solidFill>
                        <a:effectLst/>
                        <a:latin typeface="Calibri"/>
                        <a:ea typeface="+mn-ea"/>
                        <a:cs typeface="+mn-cs"/>
                      </a:endParaRPr>
                    </a:p>
                  </a:txBody>
                  <a:tcPr marL="0" marR="0" marT="0" marB="0" anchor="ctr"/>
                </a:tc>
              </a:tr>
              <a:tr h="741680">
                <a:tc>
                  <a:txBody>
                    <a:bodyPr/>
                    <a:lstStyle/>
                    <a:p>
                      <a:pPr algn="l" fontAlgn="b"/>
                      <a:r>
                        <a:rPr lang="fr-FR" sz="2200" b="0" i="0" u="sng" strike="noStrike" dirty="0">
                          <a:solidFill>
                            <a:srgbClr val="0000FF"/>
                          </a:solidFill>
                          <a:effectLst/>
                          <a:latin typeface="Calibri"/>
                          <a:hlinkClick r:id="rId10" tooltip="Forces armées saoudiennes"/>
                        </a:rPr>
                        <a:t>Arabie saoudite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11,2</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3" tooltip="Oman"/>
                        </a:rPr>
                        <a:t>Oman</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9,7</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4" tooltip="Émirats arabes unis"/>
                        </a:rPr>
                        <a:t>Émirats arabes unis</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7,3</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5" tooltip="Armée de défense d'Israël"/>
                        </a:rPr>
                        <a:t>Israël</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6,4</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6" tooltip="Tchad"/>
                        </a:rPr>
                        <a:t>Tchad</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6,2</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7" tooltip="Forces armées jordaniennes"/>
                        </a:rPr>
                        <a:t>Jordanie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6,1</a:t>
                      </a:r>
                    </a:p>
                  </a:txBody>
                  <a:tcPr marL="0" marR="0" marT="0" marB="0" anchor="ctr"/>
                </a:tc>
              </a:tr>
              <a:tr h="741680">
                <a:tc>
                  <a:txBody>
                    <a:bodyPr/>
                    <a:lstStyle/>
                    <a:p>
                      <a:pPr algn="l" fontAlgn="b"/>
                      <a:r>
                        <a:rPr lang="fr-FR" sz="2200" b="0" i="0" u="sng" strike="noStrike" dirty="0">
                          <a:solidFill>
                            <a:srgbClr val="0000FF"/>
                          </a:solidFill>
                          <a:effectLst/>
                          <a:latin typeface="Calibri"/>
                          <a:hlinkClick r:id="rId18" tooltip="Forces armées géorgiennes"/>
                        </a:rPr>
                        <a:t>Géorgie</a:t>
                      </a:r>
                      <a:endParaRPr lang="fr-FR" sz="2200" b="0" i="0" u="none" strike="noStrike" dirty="0">
                        <a:solidFill>
                          <a:srgbClr val="000000"/>
                        </a:solidFill>
                        <a:effectLst/>
                        <a:latin typeface="Calibri"/>
                      </a:endParaRPr>
                    </a:p>
                  </a:txBody>
                  <a:tcPr marL="0" marR="0" marT="0" marB="0" anchor="ctr"/>
                </a:tc>
                <a:tc>
                  <a:txBody>
                    <a:bodyPr/>
                    <a:lstStyle/>
                    <a:p>
                      <a:pPr algn="ctr" fontAlgn="ctr"/>
                      <a:r>
                        <a:rPr lang="fr-FR" sz="2400" b="0" i="0" u="none" strike="noStrike" dirty="0">
                          <a:solidFill>
                            <a:srgbClr val="000000"/>
                          </a:solidFill>
                          <a:effectLst/>
                          <a:latin typeface="Calibri"/>
                        </a:rPr>
                        <a:t>5,6</a:t>
                      </a:r>
                    </a:p>
                  </a:txBody>
                  <a:tcPr marL="0" marR="0" marT="0" marB="0" anchor="ctr"/>
                </a:tc>
              </a:tr>
            </a:tbl>
          </a:graphicData>
        </a:graphic>
      </p:graphicFrame>
      <p:pic>
        <p:nvPicPr>
          <p:cNvPr id="1027" name="Picture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76704" y="8167936"/>
            <a:ext cx="12192000" cy="511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52661" y="2681536"/>
            <a:ext cx="1219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855296" y="13162003"/>
            <a:ext cx="12192000" cy="666112"/>
          </a:xfrm>
          <a:prstGeom prst="rect">
            <a:avLst/>
          </a:prstGeom>
        </p:spPr>
        <p:txBody>
          <a:bodyPr lIns="217709" tIns="108855" rIns="217709" bIns="108855">
            <a:spAutoFit/>
          </a:bodyPr>
          <a:lstStyle/>
          <a:p>
            <a:r>
              <a:rPr lang="fr-FR" sz="2900" dirty="0"/>
              <a:t>https://fr.wikipedia.org/wiki/Liste_des_pays_par_dépenses_militaires</a:t>
            </a:r>
          </a:p>
        </p:txBody>
      </p:sp>
    </p:spTree>
    <p:extLst>
      <p:ext uri="{BB962C8B-B14F-4D97-AF65-F5344CB8AC3E}">
        <p14:creationId xmlns:p14="http://schemas.microsoft.com/office/powerpoint/2010/main" val="3968110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46784" y="665312"/>
            <a:ext cx="21945600" cy="2286000"/>
          </a:xfrm>
        </p:spPr>
        <p:txBody>
          <a:bodyPr/>
          <a:lstStyle/>
          <a:p>
            <a:r>
              <a:rPr lang="fr-FR" noProof="0" dirty="0" smtClean="0"/>
              <a:t>Types de graphiques</a:t>
            </a:r>
            <a:endParaRPr lang="fr-FR" noProof="0" dirty="0"/>
          </a:p>
        </p:txBody>
      </p:sp>
      <p:sp>
        <p:nvSpPr>
          <p:cNvPr id="3" name="Espace réservé du contenu 2"/>
          <p:cNvSpPr>
            <a:spLocks noGrp="1"/>
          </p:cNvSpPr>
          <p:nvPr>
            <p:ph idx="1"/>
          </p:nvPr>
        </p:nvSpPr>
        <p:spPr>
          <a:xfrm>
            <a:off x="1219200" y="3257600"/>
            <a:ext cx="19913600" cy="9217024"/>
          </a:xfrm>
        </p:spPr>
        <p:txBody>
          <a:bodyPr>
            <a:normAutofit fontScale="55000" lnSpcReduction="20000"/>
          </a:bodyPr>
          <a:lstStyle/>
          <a:p>
            <a:r>
              <a:rPr lang="fr-FR" noProof="0" dirty="0" smtClean="0"/>
              <a:t>Barres</a:t>
            </a:r>
          </a:p>
          <a:p>
            <a:r>
              <a:rPr lang="fr-FR" noProof="0" dirty="0" smtClean="0"/>
              <a:t>Camemberts</a:t>
            </a:r>
          </a:p>
          <a:p>
            <a:r>
              <a:rPr lang="fr-FR" noProof="0" dirty="0" smtClean="0"/>
              <a:t>Cartes</a:t>
            </a:r>
          </a:p>
          <a:p>
            <a:r>
              <a:rPr lang="fr-FR" noProof="0" dirty="0" smtClean="0"/>
              <a:t>Treemap</a:t>
            </a:r>
          </a:p>
          <a:p>
            <a:r>
              <a:rPr lang="fr-FR" noProof="0" dirty="0" smtClean="0"/>
              <a:t>Graphe empilé</a:t>
            </a:r>
          </a:p>
          <a:p>
            <a:r>
              <a:rPr lang="fr-FR" noProof="0" dirty="0" smtClean="0"/>
              <a:t>Flux</a:t>
            </a:r>
          </a:p>
          <a:p>
            <a:r>
              <a:rPr lang="fr-FR" noProof="0" dirty="0" smtClean="0"/>
              <a:t>Nuage de points</a:t>
            </a:r>
          </a:p>
          <a:p>
            <a:r>
              <a:rPr lang="fr-FR" noProof="0" dirty="0" smtClean="0"/>
              <a:t>Sparklines</a:t>
            </a:r>
          </a:p>
          <a:p>
            <a:r>
              <a:rPr lang="fr-FR" noProof="0" dirty="0" smtClean="0"/>
              <a:t>Les petits multiples encouragés par Tufte</a:t>
            </a:r>
          </a:p>
          <a:p>
            <a:endParaRPr lang="fr-FR" noProof="0" dirty="0" smtClean="0"/>
          </a:p>
          <a:p>
            <a:endParaRPr lang="fr-FR" noProof="0" dirty="0" smtClean="0"/>
          </a:p>
          <a:p>
            <a:endParaRPr lang="fr-FR" noProof="0" dirty="0"/>
          </a:p>
        </p:txBody>
      </p:sp>
      <p:pic>
        <p:nvPicPr>
          <p:cNvPr id="2050" name="Picture 2" descr="C:\Users\Thomas\Mes devs\Dataviz-d3\data-chart-typ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5723" y="2732323"/>
            <a:ext cx="14688277" cy="7726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8699" y="12721130"/>
            <a:ext cx="13728171" cy="804612"/>
          </a:xfrm>
          <a:prstGeom prst="rect">
            <a:avLst/>
          </a:prstGeom>
        </p:spPr>
        <p:txBody>
          <a:bodyPr wrap="square" lIns="217709" tIns="108855" rIns="217709" bIns="108855">
            <a:spAutoFit/>
          </a:bodyPr>
          <a:lstStyle/>
          <a:p>
            <a:r>
              <a:rPr lang="fr-FR" sz="3800" dirty="0"/>
              <a:t>http://img.labnol.org/di/data-chart-type.png</a:t>
            </a:r>
          </a:p>
        </p:txBody>
      </p:sp>
      <p:grpSp>
        <p:nvGrpSpPr>
          <p:cNvPr id="7" name="Groupe 6"/>
          <p:cNvGrpSpPr/>
          <p:nvPr/>
        </p:nvGrpSpPr>
        <p:grpSpPr>
          <a:xfrm>
            <a:off x="9703871" y="2793198"/>
            <a:ext cx="14436707" cy="10549418"/>
            <a:chOff x="-3210545" y="4509120"/>
            <a:chExt cx="6631104" cy="7131560"/>
          </a:xfrm>
        </p:grpSpPr>
        <p:pic>
          <p:nvPicPr>
            <p:cNvPr id="1026" name="Picture 2" descr="C:\Users\Thomas\Mes devs\Dataviz-d3\Images\Smallmu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45" y="4509120"/>
              <a:ext cx="6523037" cy="4381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02478" y="9996995"/>
              <a:ext cx="6523037" cy="1643685"/>
            </a:xfrm>
            <a:prstGeom prst="rect">
              <a:avLst/>
            </a:prstGeom>
          </p:spPr>
          <p:txBody>
            <a:bodyPr wrap="square">
              <a:spAutoFit/>
            </a:bodyPr>
            <a:lstStyle/>
            <a:p>
              <a:r>
                <a:rPr lang="fr-FR" sz="3800" dirty="0"/>
                <a:t>https://en.wikipedia.org/wiki/Small_multiple#/media/File:Smallmult.png</a:t>
              </a:r>
            </a:p>
            <a:p>
              <a:r>
                <a:rPr lang="fr-FR" sz="3800" dirty="0"/>
                <a:t>http://dataremixed.com/2012/10/interactive-visualizations-or-small-multiples/</a:t>
              </a:r>
            </a:p>
          </p:txBody>
        </p:sp>
      </p:grpSp>
      <p:pic>
        <p:nvPicPr>
          <p:cNvPr id="5" name="Picture 2" descr="G:\Cours-Dataviz-d3\Images\mlbstats20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620" y="3759208"/>
            <a:ext cx="19980499" cy="715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57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0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05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Variables visuelles de Bertin</a:t>
            </a:r>
            <a:endParaRPr lang="fr-FR" noProof="0" dirty="0"/>
          </a:p>
        </p:txBody>
      </p:sp>
      <p:sp>
        <p:nvSpPr>
          <p:cNvPr id="3" name="Rectangle 2"/>
          <p:cNvSpPr/>
          <p:nvPr/>
        </p:nvSpPr>
        <p:spPr>
          <a:xfrm>
            <a:off x="1630827" y="2825552"/>
            <a:ext cx="1344149" cy="864096"/>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4" name="Trapèze 3"/>
          <p:cNvSpPr/>
          <p:nvPr/>
        </p:nvSpPr>
        <p:spPr>
          <a:xfrm>
            <a:off x="3743062" y="2825552"/>
            <a:ext cx="1920213" cy="864096"/>
          </a:xfrm>
          <a:prstGeom prst="trapezoid">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5" name="Forme en L 4"/>
          <p:cNvSpPr/>
          <p:nvPr/>
        </p:nvSpPr>
        <p:spPr>
          <a:xfrm>
            <a:off x="1484149" y="4121696"/>
            <a:ext cx="1440160" cy="864096"/>
          </a:xfrm>
          <a:prstGeom prst="corner">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6" name="Explosion 2 5"/>
          <p:cNvSpPr/>
          <p:nvPr/>
        </p:nvSpPr>
        <p:spPr>
          <a:xfrm>
            <a:off x="3743062" y="3977680"/>
            <a:ext cx="1920213" cy="1008112"/>
          </a:xfrm>
          <a:prstGeom prst="irregularSeal2">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7" name="Cœur 6"/>
          <p:cNvSpPr/>
          <p:nvPr/>
        </p:nvSpPr>
        <p:spPr>
          <a:xfrm>
            <a:off x="6431360" y="4121696"/>
            <a:ext cx="1152128" cy="864096"/>
          </a:xfrm>
          <a:prstGeom prst="hear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8" name="Rectangle 7"/>
          <p:cNvSpPr/>
          <p:nvPr/>
        </p:nvSpPr>
        <p:spPr>
          <a:xfrm>
            <a:off x="10847851" y="2825552"/>
            <a:ext cx="2880320" cy="864096"/>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0" name="Rectangle 9"/>
          <p:cNvSpPr/>
          <p:nvPr/>
        </p:nvSpPr>
        <p:spPr>
          <a:xfrm>
            <a:off x="11423915" y="3868768"/>
            <a:ext cx="2359627" cy="612968"/>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1" name="Rectangle 10"/>
          <p:cNvSpPr/>
          <p:nvPr/>
        </p:nvSpPr>
        <p:spPr>
          <a:xfrm>
            <a:off x="11999979" y="4679308"/>
            <a:ext cx="1783563" cy="306484"/>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2" name="Rectangle 11"/>
          <p:cNvSpPr/>
          <p:nvPr/>
        </p:nvSpPr>
        <p:spPr>
          <a:xfrm rot="20033815">
            <a:off x="2022365" y="10207778"/>
            <a:ext cx="2359627" cy="612968"/>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3" name="Rectangle 12"/>
          <p:cNvSpPr/>
          <p:nvPr/>
        </p:nvSpPr>
        <p:spPr>
          <a:xfrm>
            <a:off x="1744496" y="11433888"/>
            <a:ext cx="2359627" cy="612968"/>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4" name="Rectangle 13"/>
          <p:cNvSpPr/>
          <p:nvPr/>
        </p:nvSpPr>
        <p:spPr>
          <a:xfrm rot="16200000">
            <a:off x="1078041" y="8918391"/>
            <a:ext cx="1769720" cy="817291"/>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5" name="Rectangle 14"/>
          <p:cNvSpPr/>
          <p:nvPr/>
        </p:nvSpPr>
        <p:spPr>
          <a:xfrm>
            <a:off x="7581717" y="11585816"/>
            <a:ext cx="2359627" cy="612968"/>
          </a:xfrm>
          <a:prstGeom prst="rect">
            <a:avLst/>
          </a:prstGeom>
          <a:solidFill>
            <a:schemeClr val="accent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6" name="Rectangle 15"/>
          <p:cNvSpPr/>
          <p:nvPr/>
        </p:nvSpPr>
        <p:spPr>
          <a:xfrm>
            <a:off x="7581717" y="10565846"/>
            <a:ext cx="2359627" cy="612968"/>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7" name="Rectangle 16"/>
          <p:cNvSpPr/>
          <p:nvPr/>
        </p:nvSpPr>
        <p:spPr>
          <a:xfrm>
            <a:off x="7581717" y="9598928"/>
            <a:ext cx="2359627" cy="61296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18" name="Rectangle 17"/>
          <p:cNvSpPr/>
          <p:nvPr/>
        </p:nvSpPr>
        <p:spPr>
          <a:xfrm>
            <a:off x="7581717" y="8714068"/>
            <a:ext cx="2359627" cy="612968"/>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cxnSp>
        <p:nvCxnSpPr>
          <p:cNvPr id="19" name="Connecteur droit avec flèche 18"/>
          <p:cNvCxnSpPr/>
          <p:nvPr/>
        </p:nvCxnSpPr>
        <p:spPr>
          <a:xfrm flipV="1">
            <a:off x="12603728" y="8714068"/>
            <a:ext cx="0" cy="30263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12288011" y="11433888"/>
            <a:ext cx="374441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12891760" y="10565846"/>
            <a:ext cx="452368" cy="2829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4" name="Ellipse 23"/>
          <p:cNvSpPr/>
          <p:nvPr/>
        </p:nvSpPr>
        <p:spPr>
          <a:xfrm>
            <a:off x="13783541" y="9763962"/>
            <a:ext cx="452368" cy="282900"/>
          </a:xfrm>
          <a:prstGeom prst="ellipse">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5" name="Rectangle 24"/>
          <p:cNvSpPr/>
          <p:nvPr/>
        </p:nvSpPr>
        <p:spPr>
          <a:xfrm>
            <a:off x="18281312" y="11585816"/>
            <a:ext cx="2359627" cy="612968"/>
          </a:xfrm>
          <a:prstGeom prst="rect">
            <a:avLst/>
          </a:prstGeom>
          <a:pattFill prst="lgCheck">
            <a:fgClr>
              <a:schemeClr val="accent6">
                <a:lumMod val="40000"/>
                <a:lumOff val="6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6" name="Rectangle 25"/>
          <p:cNvSpPr/>
          <p:nvPr/>
        </p:nvSpPr>
        <p:spPr>
          <a:xfrm>
            <a:off x="18281312" y="10565846"/>
            <a:ext cx="2359627" cy="612968"/>
          </a:xfrm>
          <a:prstGeom prst="rect">
            <a:avLst/>
          </a:prstGeom>
          <a:pattFill prst="horzBrick">
            <a:fgClr>
              <a:schemeClr val="accent6">
                <a:lumMod val="40000"/>
                <a:lumOff val="6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7" name="Rectangle 26"/>
          <p:cNvSpPr/>
          <p:nvPr/>
        </p:nvSpPr>
        <p:spPr>
          <a:xfrm>
            <a:off x="18281312" y="9598928"/>
            <a:ext cx="2359627" cy="612968"/>
          </a:xfrm>
          <a:prstGeom prst="rect">
            <a:avLst/>
          </a:prstGeom>
          <a:pattFill prst="wdDnDiag">
            <a:fgClr>
              <a:schemeClr val="accent6">
                <a:lumMod val="40000"/>
                <a:lumOff val="6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8" name="Rectangle 27"/>
          <p:cNvSpPr/>
          <p:nvPr/>
        </p:nvSpPr>
        <p:spPr>
          <a:xfrm>
            <a:off x="18281312" y="8714068"/>
            <a:ext cx="2359627" cy="612968"/>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9" name="Rectangle 28"/>
          <p:cNvSpPr/>
          <p:nvPr/>
        </p:nvSpPr>
        <p:spPr>
          <a:xfrm>
            <a:off x="18060139" y="2603380"/>
            <a:ext cx="2359627" cy="61296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30" name="Rectangle 29"/>
          <p:cNvSpPr/>
          <p:nvPr/>
        </p:nvSpPr>
        <p:spPr>
          <a:xfrm>
            <a:off x="18060139" y="3562284"/>
            <a:ext cx="2359627" cy="612968"/>
          </a:xfrm>
          <a:prstGeom prst="rect">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31" name="Rectangle 30"/>
          <p:cNvSpPr/>
          <p:nvPr/>
        </p:nvSpPr>
        <p:spPr>
          <a:xfrm>
            <a:off x="18060139" y="4481736"/>
            <a:ext cx="2359627" cy="612968"/>
          </a:xfrm>
          <a:prstGeom prst="rect">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32" name="Rectangle 31"/>
          <p:cNvSpPr/>
          <p:nvPr/>
        </p:nvSpPr>
        <p:spPr>
          <a:xfrm>
            <a:off x="18060139" y="5417840"/>
            <a:ext cx="2359627" cy="612968"/>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23" name="ZoneTexte 22"/>
          <p:cNvSpPr txBox="1"/>
          <p:nvPr/>
        </p:nvSpPr>
        <p:spPr>
          <a:xfrm>
            <a:off x="2371547" y="5417840"/>
            <a:ext cx="4635877" cy="989277"/>
          </a:xfrm>
          <a:prstGeom prst="rect">
            <a:avLst/>
          </a:prstGeom>
          <a:noFill/>
        </p:spPr>
        <p:txBody>
          <a:bodyPr wrap="square" lIns="217709" tIns="108855" rIns="217709" bIns="108855" rtlCol="0">
            <a:spAutoFit/>
          </a:bodyPr>
          <a:lstStyle/>
          <a:p>
            <a:r>
              <a:rPr lang="fr-FR" dirty="0" smtClean="0"/>
              <a:t>Forme</a:t>
            </a:r>
            <a:endParaRPr lang="fr-FR" dirty="0"/>
          </a:p>
        </p:txBody>
      </p:sp>
      <p:sp>
        <p:nvSpPr>
          <p:cNvPr id="34" name="ZoneTexte 33"/>
          <p:cNvSpPr txBox="1"/>
          <p:nvPr/>
        </p:nvSpPr>
        <p:spPr>
          <a:xfrm>
            <a:off x="9970072" y="5417840"/>
            <a:ext cx="4635877" cy="989277"/>
          </a:xfrm>
          <a:prstGeom prst="rect">
            <a:avLst/>
          </a:prstGeom>
          <a:noFill/>
        </p:spPr>
        <p:txBody>
          <a:bodyPr wrap="square" lIns="217709" tIns="108855" rIns="217709" bIns="108855" rtlCol="0">
            <a:spAutoFit/>
          </a:bodyPr>
          <a:lstStyle/>
          <a:p>
            <a:r>
              <a:rPr lang="fr-FR" dirty="0" smtClean="0"/>
              <a:t>Taille</a:t>
            </a:r>
            <a:endParaRPr lang="fr-FR" dirty="0"/>
          </a:p>
        </p:txBody>
      </p:sp>
      <p:sp>
        <p:nvSpPr>
          <p:cNvPr id="35" name="ZoneTexte 34"/>
          <p:cNvSpPr txBox="1"/>
          <p:nvPr/>
        </p:nvSpPr>
        <p:spPr>
          <a:xfrm>
            <a:off x="16032427" y="6209864"/>
            <a:ext cx="6279547" cy="989277"/>
          </a:xfrm>
          <a:prstGeom prst="rect">
            <a:avLst/>
          </a:prstGeom>
          <a:noFill/>
        </p:spPr>
        <p:txBody>
          <a:bodyPr wrap="square" lIns="217709" tIns="108855" rIns="217709" bIns="108855" rtlCol="0">
            <a:spAutoFit/>
          </a:bodyPr>
          <a:lstStyle/>
          <a:p>
            <a:r>
              <a:rPr lang="fr-FR" dirty="0" smtClean="0"/>
              <a:t>Saturation / valeur</a:t>
            </a:r>
            <a:endParaRPr lang="fr-FR" dirty="0"/>
          </a:p>
        </p:txBody>
      </p:sp>
      <p:sp>
        <p:nvSpPr>
          <p:cNvPr id="36" name="ZoneTexte 35"/>
          <p:cNvSpPr txBox="1"/>
          <p:nvPr/>
        </p:nvSpPr>
        <p:spPr>
          <a:xfrm>
            <a:off x="1425123" y="7320958"/>
            <a:ext cx="4635877" cy="989277"/>
          </a:xfrm>
          <a:prstGeom prst="rect">
            <a:avLst/>
          </a:prstGeom>
          <a:noFill/>
        </p:spPr>
        <p:txBody>
          <a:bodyPr wrap="square" lIns="217709" tIns="108855" rIns="217709" bIns="108855" rtlCol="0">
            <a:spAutoFit/>
          </a:bodyPr>
          <a:lstStyle/>
          <a:p>
            <a:r>
              <a:rPr lang="fr-FR" dirty="0" smtClean="0"/>
              <a:t>Orientation</a:t>
            </a:r>
            <a:endParaRPr lang="fr-FR" dirty="0"/>
          </a:p>
        </p:txBody>
      </p:sp>
      <p:sp>
        <p:nvSpPr>
          <p:cNvPr id="37" name="ZoneTexte 36"/>
          <p:cNvSpPr txBox="1"/>
          <p:nvPr/>
        </p:nvSpPr>
        <p:spPr>
          <a:xfrm>
            <a:off x="7007424" y="7660756"/>
            <a:ext cx="4635877" cy="989277"/>
          </a:xfrm>
          <a:prstGeom prst="rect">
            <a:avLst/>
          </a:prstGeom>
          <a:noFill/>
        </p:spPr>
        <p:txBody>
          <a:bodyPr wrap="square" lIns="217709" tIns="108855" rIns="217709" bIns="108855" rtlCol="0">
            <a:spAutoFit/>
          </a:bodyPr>
          <a:lstStyle/>
          <a:p>
            <a:r>
              <a:rPr lang="fr-FR" dirty="0" smtClean="0"/>
              <a:t>Couleur</a:t>
            </a:r>
            <a:endParaRPr lang="fr-FR" dirty="0"/>
          </a:p>
        </p:txBody>
      </p:sp>
      <p:sp>
        <p:nvSpPr>
          <p:cNvPr id="38" name="ZoneTexte 37"/>
          <p:cNvSpPr txBox="1"/>
          <p:nvPr/>
        </p:nvSpPr>
        <p:spPr>
          <a:xfrm>
            <a:off x="12288011" y="7739294"/>
            <a:ext cx="4635877" cy="989277"/>
          </a:xfrm>
          <a:prstGeom prst="rect">
            <a:avLst/>
          </a:prstGeom>
          <a:noFill/>
        </p:spPr>
        <p:txBody>
          <a:bodyPr wrap="square" lIns="217709" tIns="108855" rIns="217709" bIns="108855" rtlCol="0">
            <a:spAutoFit/>
          </a:bodyPr>
          <a:lstStyle/>
          <a:p>
            <a:r>
              <a:rPr lang="fr-FR" dirty="0" smtClean="0"/>
              <a:t>Position</a:t>
            </a:r>
            <a:endParaRPr lang="fr-FR" dirty="0"/>
          </a:p>
        </p:txBody>
      </p:sp>
      <p:sp>
        <p:nvSpPr>
          <p:cNvPr id="39" name="ZoneTexte 38"/>
          <p:cNvSpPr txBox="1"/>
          <p:nvPr/>
        </p:nvSpPr>
        <p:spPr>
          <a:xfrm>
            <a:off x="18060139" y="7703512"/>
            <a:ext cx="4635877" cy="989277"/>
          </a:xfrm>
          <a:prstGeom prst="rect">
            <a:avLst/>
          </a:prstGeom>
          <a:noFill/>
        </p:spPr>
        <p:txBody>
          <a:bodyPr wrap="square" lIns="217709" tIns="108855" rIns="217709" bIns="108855" rtlCol="0">
            <a:spAutoFit/>
          </a:bodyPr>
          <a:lstStyle/>
          <a:p>
            <a:r>
              <a:rPr lang="fr-FR" dirty="0" smtClean="0"/>
              <a:t>Texture</a:t>
            </a:r>
            <a:endParaRPr lang="fr-FR" dirty="0"/>
          </a:p>
        </p:txBody>
      </p:sp>
    </p:spTree>
    <p:extLst>
      <p:ext uri="{BB962C8B-B14F-4D97-AF65-F5344CB8AC3E}">
        <p14:creationId xmlns:p14="http://schemas.microsoft.com/office/powerpoint/2010/main" val="26125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23" grpId="0"/>
      <p:bldP spid="34" grpId="0"/>
      <p:bldP spid="35" grpId="0"/>
      <p:bldP spid="36" grpId="0"/>
      <p:bldP spid="37" grpId="0"/>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Principe de Bertin</a:t>
            </a:r>
            <a:endParaRPr lang="fr-FR" noProof="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35861137"/>
              </p:ext>
            </p:extLst>
          </p:nvPr>
        </p:nvGraphicFramePr>
        <p:xfrm>
          <a:off x="1837765" y="2716425"/>
          <a:ext cx="19913600" cy="10183787"/>
        </p:xfrm>
        <a:graphic>
          <a:graphicData uri="http://schemas.openxmlformats.org/drawingml/2006/table">
            <a:tbl>
              <a:tblPr firstRow="1" bandRow="1">
                <a:tableStyleId>{5C22544A-7EE6-4342-B048-85BDC9FD1C3A}</a:tableStyleId>
              </a:tblPr>
              <a:tblGrid>
                <a:gridCol w="9956800"/>
                <a:gridCol w="9956800"/>
              </a:tblGrid>
              <a:tr h="6830987">
                <a:tc>
                  <a:txBody>
                    <a:bodyPr/>
                    <a:lstStyle/>
                    <a:p>
                      <a:pPr algn="ctr"/>
                      <a:r>
                        <a:rPr lang="fr-FR" sz="3600" b="1" dirty="0"/>
                        <a:t>Variables Statiques</a:t>
                      </a:r>
                      <a:endParaRPr lang="fr-FR" sz="3600" dirty="0"/>
                    </a:p>
                  </a:txBody>
                  <a:tcPr marL="0" marR="0" marT="0" marB="0" anchor="ctr"/>
                </a:tc>
                <a:tc>
                  <a:txBody>
                    <a:bodyPr/>
                    <a:lstStyle/>
                    <a:p>
                      <a:pPr algn="ctr"/>
                      <a:r>
                        <a:rPr lang="fr-FR" sz="3600" b="1" dirty="0">
                          <a:solidFill>
                            <a:srgbClr val="92D050"/>
                          </a:solidFill>
                        </a:rPr>
                        <a:t>Forme</a:t>
                      </a:r>
                      <a:endParaRPr lang="fr-FR" sz="3600" dirty="0">
                        <a:solidFill>
                          <a:srgbClr val="92D050"/>
                        </a:solidFill>
                      </a:endParaRPr>
                    </a:p>
                    <a:p>
                      <a:pPr algn="ctr"/>
                      <a:r>
                        <a:rPr lang="fr-FR" sz="3600" b="1" dirty="0">
                          <a:solidFill>
                            <a:srgbClr val="92D050"/>
                          </a:solidFill>
                        </a:rPr>
                        <a:t>Taille</a:t>
                      </a:r>
                      <a:endParaRPr lang="fr-FR" sz="3600" dirty="0">
                        <a:solidFill>
                          <a:srgbClr val="92D050"/>
                        </a:solidFill>
                      </a:endParaRPr>
                    </a:p>
                    <a:p>
                      <a:pPr algn="ctr"/>
                      <a:r>
                        <a:rPr lang="fr-FR" sz="3600" b="1" dirty="0">
                          <a:solidFill>
                            <a:srgbClr val="92D050"/>
                          </a:solidFill>
                        </a:rPr>
                        <a:t>Valeur</a:t>
                      </a:r>
                      <a:endParaRPr lang="fr-FR" sz="3600" dirty="0">
                        <a:solidFill>
                          <a:srgbClr val="92D050"/>
                        </a:solidFill>
                      </a:endParaRPr>
                    </a:p>
                    <a:p>
                      <a:pPr algn="ctr"/>
                      <a:r>
                        <a:rPr lang="fr-FR" sz="3600" b="1" dirty="0">
                          <a:solidFill>
                            <a:srgbClr val="92D050"/>
                          </a:solidFill>
                        </a:rPr>
                        <a:t>Grain</a:t>
                      </a:r>
                      <a:endParaRPr lang="fr-FR" sz="3600" dirty="0">
                        <a:solidFill>
                          <a:srgbClr val="92D050"/>
                        </a:solidFill>
                      </a:endParaRPr>
                    </a:p>
                    <a:p>
                      <a:pPr algn="ctr"/>
                      <a:r>
                        <a:rPr lang="fr-FR" sz="3600" b="1" dirty="0">
                          <a:solidFill>
                            <a:srgbClr val="92D050"/>
                          </a:solidFill>
                        </a:rPr>
                        <a:t>Couleur</a:t>
                      </a:r>
                      <a:endParaRPr lang="fr-FR" sz="3600" dirty="0">
                        <a:solidFill>
                          <a:srgbClr val="92D050"/>
                        </a:solidFill>
                      </a:endParaRPr>
                    </a:p>
                    <a:p>
                      <a:pPr algn="ctr"/>
                      <a:r>
                        <a:rPr lang="fr-FR" sz="3600" b="1" dirty="0">
                          <a:solidFill>
                            <a:srgbClr val="92D050"/>
                          </a:solidFill>
                        </a:rPr>
                        <a:t>Orientation</a:t>
                      </a:r>
                      <a:endParaRPr lang="fr-FR" sz="3600" dirty="0">
                        <a:solidFill>
                          <a:srgbClr val="92D050"/>
                        </a:solidFill>
                      </a:endParaRPr>
                    </a:p>
                    <a:p>
                      <a:pPr algn="ctr"/>
                      <a:r>
                        <a:rPr lang="fr-FR" sz="3600" dirty="0">
                          <a:solidFill>
                            <a:schemeClr val="bg1"/>
                          </a:solidFill>
                        </a:rPr>
                        <a:t>Saturation de couleurs</a:t>
                      </a:r>
                    </a:p>
                    <a:p>
                      <a:pPr algn="ctr"/>
                      <a:r>
                        <a:rPr lang="fr-FR" sz="3600" dirty="0"/>
                        <a:t>Aspect de la texture</a:t>
                      </a:r>
                    </a:p>
                    <a:p>
                      <a:pPr algn="ctr"/>
                      <a:r>
                        <a:rPr lang="fr-FR" sz="3600" dirty="0"/>
                        <a:t>Pattern</a:t>
                      </a:r>
                    </a:p>
                    <a:p>
                      <a:pPr algn="ctr"/>
                      <a:r>
                        <a:rPr lang="fr-FR" sz="3600" dirty="0"/>
                        <a:t>Finesse des détails</a:t>
                      </a:r>
                    </a:p>
                    <a:p>
                      <a:pPr algn="ctr"/>
                      <a:r>
                        <a:rPr lang="fr-FR" sz="3600" dirty="0"/>
                        <a:t>Luminance de l’écran</a:t>
                      </a:r>
                    </a:p>
                    <a:p>
                      <a:pPr algn="ctr"/>
                      <a:r>
                        <a:rPr lang="fr-FR" sz="3600" dirty="0"/>
                        <a:t>Ombre</a:t>
                      </a:r>
                    </a:p>
                  </a:txBody>
                  <a:tcPr marL="0" marR="0" marT="0" marB="0"/>
                </a:tc>
              </a:tr>
              <a:tr h="3352800">
                <a:tc>
                  <a:txBody>
                    <a:bodyPr/>
                    <a:lstStyle/>
                    <a:p>
                      <a:pPr algn="ctr"/>
                      <a:r>
                        <a:rPr lang="fr-FR" sz="3600" b="1" dirty="0"/>
                        <a:t>Variables Dynamiques</a:t>
                      </a:r>
                      <a:endParaRPr lang="fr-FR" sz="3600" dirty="0"/>
                    </a:p>
                  </a:txBody>
                  <a:tcPr marL="0" marR="0" marT="0" marB="0" anchor="ctr"/>
                </a:tc>
                <a:tc>
                  <a:txBody>
                    <a:bodyPr/>
                    <a:lstStyle/>
                    <a:p>
                      <a:pPr algn="ctr"/>
                      <a:r>
                        <a:rPr lang="fr-FR" sz="3600" dirty="0"/>
                        <a:t>Vitesse de mouvement</a:t>
                      </a:r>
                    </a:p>
                    <a:p>
                      <a:pPr algn="ctr"/>
                      <a:r>
                        <a:rPr lang="fr-FR" sz="3600" dirty="0"/>
                        <a:t>Direction de mouvement</a:t>
                      </a:r>
                    </a:p>
                    <a:p>
                      <a:pPr algn="ctr"/>
                      <a:r>
                        <a:rPr lang="fr-FR" sz="3600" dirty="0"/>
                        <a:t>Fréquence de clignotement</a:t>
                      </a:r>
                    </a:p>
                    <a:p>
                      <a:pPr algn="ctr"/>
                      <a:r>
                        <a:rPr lang="fr-FR" sz="3600" dirty="0"/>
                        <a:t>Phase de clignotement</a:t>
                      </a:r>
                    </a:p>
                    <a:p>
                      <a:pPr algn="ctr"/>
                      <a:r>
                        <a:rPr lang="fr-FR" sz="3600" dirty="0"/>
                        <a:t>Disparité binoculaire</a:t>
                      </a:r>
                    </a:p>
                  </a:txBody>
                  <a:tcPr marL="0" marR="0" marT="0" marB="0"/>
                </a:tc>
              </a:tr>
            </a:tbl>
          </a:graphicData>
        </a:graphic>
      </p:graphicFrame>
    </p:spTree>
    <p:extLst>
      <p:ext uri="{BB962C8B-B14F-4D97-AF65-F5344CB8AC3E}">
        <p14:creationId xmlns:p14="http://schemas.microsoft.com/office/powerpoint/2010/main" val="175887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Principes de Gestalt</a:t>
            </a:r>
            <a:endParaRPr lang="fr-FR" noProof="0" dirty="0"/>
          </a:p>
        </p:txBody>
      </p:sp>
      <p:sp>
        <p:nvSpPr>
          <p:cNvPr id="3" name="Espace réservé du contenu 2"/>
          <p:cNvSpPr>
            <a:spLocks noGrp="1"/>
          </p:cNvSpPr>
          <p:nvPr>
            <p:ph idx="1"/>
          </p:nvPr>
        </p:nvSpPr>
        <p:spPr>
          <a:xfrm>
            <a:off x="1219200" y="3200400"/>
            <a:ext cx="21945600" cy="9562256"/>
          </a:xfrm>
        </p:spPr>
        <p:txBody>
          <a:bodyPr vert="horz">
            <a:normAutofit/>
          </a:bodyPr>
          <a:lstStyle/>
          <a:p>
            <a:r>
              <a:rPr lang="fr-FR" noProof="0" dirty="0" smtClean="0"/>
              <a:t>Théorie concernant le regroupement d’objets dans un dessin ou une infographie</a:t>
            </a:r>
          </a:p>
          <a:p>
            <a:pPr marL="685800" indent="-685800">
              <a:spcBef>
                <a:spcPts val="0"/>
              </a:spcBef>
              <a:buFont typeface="Arial" panose="020B0604020202020204" pitchFamily="34" charset="0"/>
              <a:buChar char="•"/>
            </a:pPr>
            <a:r>
              <a:rPr lang="fr-FR" noProof="0" dirty="0" smtClean="0"/>
              <a:t>Simplicité</a:t>
            </a:r>
          </a:p>
          <a:p>
            <a:pPr marL="685800" indent="-685800">
              <a:spcBef>
                <a:spcPts val="0"/>
              </a:spcBef>
              <a:buFont typeface="Arial" panose="020B0604020202020204" pitchFamily="34" charset="0"/>
              <a:buChar char="•"/>
            </a:pPr>
            <a:r>
              <a:rPr lang="fr-FR" noProof="0" dirty="0" smtClean="0"/>
              <a:t>Proximité</a:t>
            </a:r>
          </a:p>
          <a:p>
            <a:pPr marL="685800" indent="-685800">
              <a:spcBef>
                <a:spcPts val="0"/>
              </a:spcBef>
              <a:buFont typeface="Arial" panose="020B0604020202020204" pitchFamily="34" charset="0"/>
              <a:buChar char="•"/>
            </a:pPr>
            <a:r>
              <a:rPr lang="fr-FR" noProof="0" dirty="0" smtClean="0"/>
              <a:t>Similarité</a:t>
            </a:r>
          </a:p>
          <a:p>
            <a:pPr marL="685800" indent="-685800">
              <a:spcBef>
                <a:spcPts val="0"/>
              </a:spcBef>
              <a:buFont typeface="Arial" panose="020B0604020202020204" pitchFamily="34" charset="0"/>
              <a:buChar char="•"/>
            </a:pPr>
            <a:r>
              <a:rPr lang="fr-FR" noProof="0" dirty="0" smtClean="0"/>
              <a:t>Fermeture =&gt; espace négatif</a:t>
            </a:r>
          </a:p>
          <a:p>
            <a:pPr marL="685800" indent="-685800">
              <a:spcBef>
                <a:spcPts val="0"/>
              </a:spcBef>
              <a:buFont typeface="Arial" panose="020B0604020202020204" pitchFamily="34" charset="0"/>
              <a:buChar char="•"/>
            </a:pPr>
            <a:r>
              <a:rPr lang="fr-FR" noProof="0" dirty="0" smtClean="0"/>
              <a:t>Symétrie</a:t>
            </a:r>
          </a:p>
          <a:p>
            <a:pPr marL="685800" indent="-685800">
              <a:spcBef>
                <a:spcPts val="0"/>
              </a:spcBef>
              <a:buFont typeface="Arial" panose="020B0604020202020204" pitchFamily="34" charset="0"/>
              <a:buChar char="•"/>
            </a:pPr>
            <a:r>
              <a:rPr lang="fr-FR" noProof="0" dirty="0" smtClean="0"/>
              <a:t>Continuité</a:t>
            </a:r>
          </a:p>
          <a:p>
            <a:pPr marL="685800" indent="-685800">
              <a:spcBef>
                <a:spcPts val="0"/>
              </a:spcBef>
              <a:buFont typeface="Arial" panose="020B0604020202020204" pitchFamily="34" charset="0"/>
              <a:buChar char="•"/>
            </a:pPr>
            <a:r>
              <a:rPr lang="fr-FR" noProof="0" dirty="0" smtClean="0"/>
              <a:t>Trajectoire identique</a:t>
            </a:r>
          </a:p>
          <a:p>
            <a:pPr marL="685800" indent="-685800">
              <a:spcBef>
                <a:spcPts val="0"/>
              </a:spcBef>
              <a:buFont typeface="Arial" panose="020B0604020202020204" pitchFamily="34" charset="0"/>
              <a:buChar char="•"/>
            </a:pPr>
            <a:r>
              <a:rPr lang="fr-FR" noProof="0" dirty="0" smtClean="0"/>
              <a:t>Expérience passée ou familiarité</a:t>
            </a:r>
            <a:endParaRPr lang="fr-FR" noProof="0" dirty="0"/>
          </a:p>
        </p:txBody>
      </p:sp>
    </p:spTree>
    <p:extLst>
      <p:ext uri="{BB962C8B-B14F-4D97-AF65-F5344CB8AC3E}">
        <p14:creationId xmlns:p14="http://schemas.microsoft.com/office/powerpoint/2010/main" val="207778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Principes de Gestalt</a:t>
            </a:r>
            <a:endParaRPr lang="fr-FR" noProof="0" dirty="0"/>
          </a:p>
        </p:txBody>
      </p:sp>
      <p:pic>
        <p:nvPicPr>
          <p:cNvPr id="1026" name="Picture 2" descr="C:\Users\Thomas\Mes devs\Dataviz-d3\Images\Gestalt_Principles_Compos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100" y="2537520"/>
            <a:ext cx="17718509" cy="1015353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670723" y="12959343"/>
            <a:ext cx="22850539" cy="727667"/>
          </a:xfrm>
          <a:prstGeom prst="rect">
            <a:avLst/>
          </a:prstGeom>
          <a:noFill/>
        </p:spPr>
        <p:txBody>
          <a:bodyPr wrap="square" lIns="217709" tIns="108855" rIns="217709" bIns="108855" rtlCol="0">
            <a:spAutoFit/>
          </a:bodyPr>
          <a:lstStyle/>
          <a:p>
            <a:r>
              <a:rPr lang="fr-FR" sz="3300" dirty="0"/>
              <a:t>http://en.wikipedia.org/wiki/Gestalt_psychology#/media/File:Gestalt_Principles_Composition.jpg</a:t>
            </a:r>
          </a:p>
        </p:txBody>
      </p:sp>
    </p:spTree>
    <p:extLst>
      <p:ext uri="{BB962C8B-B14F-4D97-AF65-F5344CB8AC3E}">
        <p14:creationId xmlns:p14="http://schemas.microsoft.com/office/powerpoint/2010/main" val="2114777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dirty="0" smtClean="0"/>
              <a:t>Introduction à D3JS</a:t>
            </a:r>
            <a:endParaRPr dirty="0"/>
          </a:p>
        </p:txBody>
      </p:sp>
      <p:sp>
        <p:nvSpPr>
          <p:cNvPr id="4" name="Espace réservé du texte 3"/>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24015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Plan de l’atelier</a:t>
            </a:r>
            <a:endParaRPr lang="fr-FR" noProof="0" dirty="0"/>
          </a:p>
        </p:txBody>
      </p:sp>
      <p:sp>
        <p:nvSpPr>
          <p:cNvPr id="3" name="Espace réservé du contenu 2"/>
          <p:cNvSpPr>
            <a:spLocks noGrp="1"/>
          </p:cNvSpPr>
          <p:nvPr>
            <p:ph idx="1"/>
          </p:nvPr>
        </p:nvSpPr>
        <p:spPr>
          <a:xfrm>
            <a:off x="1246784" y="2681536"/>
            <a:ext cx="19913600" cy="10657184"/>
          </a:xfrm>
          <a:ln w="12700">
            <a:miter lim="400000"/>
          </a:ln>
        </p:spPr>
        <p:txBody>
          <a:bodyPr lIns="71437" tIns="71437" rIns="71437" bIns="71437">
            <a:noAutofit/>
          </a:bodyPr>
          <a:lstStyle/>
          <a:p>
            <a:pPr>
              <a:spcBef>
                <a:spcPts val="2400"/>
              </a:spcBef>
            </a:pPr>
            <a:r>
              <a:rPr lang="fr-FR" sz="4400" dirty="0"/>
              <a:t>Partie 1 : la datavisualisation (20 min</a:t>
            </a:r>
            <a:r>
              <a:rPr lang="fr-FR" sz="4400" dirty="0" smtClean="0"/>
              <a:t>)</a:t>
            </a:r>
          </a:p>
          <a:p>
            <a:pPr>
              <a:spcBef>
                <a:spcPts val="2400"/>
              </a:spcBef>
            </a:pPr>
            <a:endParaRPr lang="fr-FR" sz="4400" dirty="0" smtClean="0"/>
          </a:p>
          <a:p>
            <a:pPr>
              <a:spcBef>
                <a:spcPts val="2400"/>
              </a:spcBef>
            </a:pPr>
            <a:r>
              <a:rPr lang="fr-FR" sz="4400" dirty="0" smtClean="0"/>
              <a:t>Les mains dans le cambouis (1H10)</a:t>
            </a:r>
          </a:p>
          <a:p>
            <a:pPr>
              <a:spcBef>
                <a:spcPts val="2400"/>
              </a:spcBef>
            </a:pPr>
            <a:r>
              <a:rPr lang="fr-FR" sz="4400" dirty="0" smtClean="0"/>
              <a:t>Partie </a:t>
            </a:r>
            <a:r>
              <a:rPr lang="fr-FR" sz="4400" dirty="0"/>
              <a:t>2 : introduction à D3.js</a:t>
            </a:r>
          </a:p>
          <a:p>
            <a:pPr marL="685800" lvl="1" indent="-685800">
              <a:spcBef>
                <a:spcPts val="2400"/>
              </a:spcBef>
              <a:buFont typeface="Arial" panose="020B0604020202020204" pitchFamily="34" charset="0"/>
              <a:buChar char="•"/>
            </a:pPr>
            <a:r>
              <a:rPr lang="fr-FR" sz="3600" dirty="0"/>
              <a:t>SVG</a:t>
            </a:r>
          </a:p>
          <a:p>
            <a:pPr marL="685800" lvl="1" indent="-685800">
              <a:spcBef>
                <a:spcPts val="2400"/>
              </a:spcBef>
              <a:buFont typeface="Arial" panose="020B0604020202020204" pitchFamily="34" charset="0"/>
              <a:buChar char="•"/>
            </a:pPr>
            <a:r>
              <a:rPr lang="fr-FR" sz="3600" dirty="0"/>
              <a:t>Prise en main</a:t>
            </a:r>
          </a:p>
          <a:p>
            <a:pPr marL="685800" lvl="1" indent="-685800">
              <a:spcBef>
                <a:spcPts val="2400"/>
              </a:spcBef>
              <a:buFont typeface="Arial" panose="020B0604020202020204" pitchFamily="34" charset="0"/>
              <a:buChar char="•"/>
            </a:pPr>
            <a:r>
              <a:rPr lang="fr-FR" sz="3600" dirty="0"/>
              <a:t>Premiers </a:t>
            </a:r>
            <a:r>
              <a:rPr lang="fr-FR" sz="3600" dirty="0" smtClean="0"/>
              <a:t>graphiques</a:t>
            </a:r>
          </a:p>
          <a:p>
            <a:pPr marL="685800" lvl="1" indent="-685800">
              <a:spcBef>
                <a:spcPts val="2400"/>
              </a:spcBef>
              <a:buFont typeface="Arial" panose="020B0604020202020204" pitchFamily="34" charset="0"/>
              <a:buChar char="•"/>
            </a:pPr>
            <a:r>
              <a:rPr lang="fr-FR" sz="3600" dirty="0" smtClean="0"/>
              <a:t>Echelles</a:t>
            </a:r>
            <a:endParaRPr lang="fr-FR" sz="3600" dirty="0"/>
          </a:p>
          <a:p>
            <a:pPr marL="685800" lvl="1" indent="-685800">
              <a:spcBef>
                <a:spcPts val="2400"/>
              </a:spcBef>
              <a:buFont typeface="Arial" panose="020B0604020202020204" pitchFamily="34" charset="0"/>
              <a:buChar char="•"/>
            </a:pPr>
            <a:r>
              <a:rPr lang="fr-FR" sz="3600" dirty="0"/>
              <a:t>Les axes</a:t>
            </a:r>
          </a:p>
          <a:p>
            <a:pPr>
              <a:spcBef>
                <a:spcPts val="2400"/>
              </a:spcBef>
            </a:pPr>
            <a:r>
              <a:rPr lang="fr-FR" sz="4400" dirty="0"/>
              <a:t>Partie 3 : Des graphiques interactifs</a:t>
            </a:r>
          </a:p>
          <a:p>
            <a:pPr>
              <a:spcBef>
                <a:spcPts val="2400"/>
              </a:spcBef>
            </a:pPr>
            <a:r>
              <a:rPr lang="fr-FR" sz="4400" dirty="0"/>
              <a:t>Partie 4 : allons plus loin</a:t>
            </a:r>
          </a:p>
        </p:txBody>
      </p:sp>
    </p:spTree>
    <p:extLst>
      <p:ext uri="{BB962C8B-B14F-4D97-AF65-F5344CB8AC3E}">
        <p14:creationId xmlns:p14="http://schemas.microsoft.com/office/powerpoint/2010/main" val="139251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données</a:t>
            </a:r>
            <a:endParaRPr lang="fr-FR" dirty="0"/>
          </a:p>
        </p:txBody>
      </p:sp>
      <p:sp>
        <p:nvSpPr>
          <p:cNvPr id="3" name="Espace réservé du contenu 2"/>
          <p:cNvSpPr>
            <a:spLocks noGrp="1"/>
          </p:cNvSpPr>
          <p:nvPr>
            <p:ph idx="1"/>
          </p:nvPr>
        </p:nvSpPr>
        <p:spPr>
          <a:xfrm>
            <a:off x="1029632" y="2997471"/>
            <a:ext cx="17409836" cy="9606344"/>
          </a:xfrm>
        </p:spPr>
        <p:txBody>
          <a:bodyPr/>
          <a:lstStyle/>
          <a:p>
            <a:r>
              <a:rPr lang="fr-FR" dirty="0" smtClean="0"/>
              <a:t>Des jeux de données sont disponibles ici :</a:t>
            </a:r>
            <a:br>
              <a:rPr lang="fr-FR" dirty="0" smtClean="0"/>
            </a:br>
            <a:r>
              <a:rPr lang="fr-FR" dirty="0"/>
              <a:t>http://tfournaise.free.fr/data4d3JS.zip</a:t>
            </a:r>
            <a:endParaRPr lang="fr-FR" dirty="0">
              <a:solidFill>
                <a:schemeClr val="tx1"/>
              </a:solidFill>
            </a:endParaRPr>
          </a:p>
          <a:p>
            <a:r>
              <a:rPr lang="fr-FR" dirty="0"/>
              <a:t>http://bit.ly/1RKPQL2</a:t>
            </a:r>
          </a:p>
          <a:p>
            <a:endParaRPr lang="fr-FR"/>
          </a:p>
          <a:p>
            <a:endParaRPr lang="fr-FR" dirty="0"/>
          </a:p>
          <a:p>
            <a:r>
              <a:rPr lang="fr-FR" dirty="0" smtClean="0"/>
              <a:t>Les exemples sont sur </a:t>
            </a:r>
            <a:r>
              <a:rPr lang="fr-FR" dirty="0" err="1" smtClean="0"/>
              <a:t>Github</a:t>
            </a:r>
            <a:r>
              <a:rPr lang="fr-FR" dirty="0" smtClean="0"/>
              <a:t> : </a:t>
            </a:r>
            <a:br>
              <a:rPr lang="fr-FR" dirty="0" smtClean="0"/>
            </a:br>
            <a:r>
              <a:rPr lang="fr-FR" dirty="0" smtClean="0"/>
              <a:t>https</a:t>
            </a:r>
            <a:r>
              <a:rPr lang="fr-FR" dirty="0"/>
              <a:t>://github.com/ThomasFournaise/ExemplesD3</a:t>
            </a:r>
          </a:p>
        </p:txBody>
      </p:sp>
      <p:sp>
        <p:nvSpPr>
          <p:cNvPr id="4" name="ZoneTexte 3"/>
          <p:cNvSpPr txBox="1"/>
          <p:nvPr/>
        </p:nvSpPr>
        <p:spPr>
          <a:xfrm>
            <a:off x="14630400" y="3971856"/>
            <a:ext cx="9372600" cy="65152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fr-FR" sz="13800" b="0" i="0" u="none" strike="noStrike" cap="none" spc="0" normalizeH="0" baseline="0" dirty="0" smtClean="0">
                <a:ln>
                  <a:noFill/>
                </a:ln>
                <a:solidFill>
                  <a:srgbClr val="FFFFFF"/>
                </a:solidFill>
                <a:effectLst/>
                <a:uFillTx/>
                <a:sym typeface="Helvetica Light"/>
              </a:rPr>
              <a:t>WIFI</a:t>
            </a:r>
          </a:p>
          <a:p>
            <a:pPr marL="0" marR="0" indent="0" algn="ctr" defTabSz="821531" rtl="0" fontAlgn="auto" latinLnBrk="0" hangingPunct="0">
              <a:lnSpc>
                <a:spcPct val="100000"/>
              </a:lnSpc>
              <a:spcBef>
                <a:spcPts val="0"/>
              </a:spcBef>
              <a:spcAft>
                <a:spcPts val="0"/>
              </a:spcAft>
              <a:buClrTx/>
              <a:buSzTx/>
              <a:buFontTx/>
              <a:buNone/>
              <a:tabLst/>
            </a:pPr>
            <a:r>
              <a:rPr lang="fr-FR" sz="13800" dirty="0" err="1"/>
              <a:t>d</a:t>
            </a:r>
            <a:r>
              <a:rPr lang="fr-FR" sz="13800" dirty="0" err="1" smtClean="0"/>
              <a:t>evoxx-hol</a:t>
            </a:r>
            <a:endParaRPr lang="fr-FR" sz="13800" dirty="0" smtClean="0"/>
          </a:p>
          <a:p>
            <a:pPr marL="0" marR="0" indent="0" algn="ctr" defTabSz="821531" rtl="0" fontAlgn="auto" latinLnBrk="0" hangingPunct="0">
              <a:lnSpc>
                <a:spcPct val="100000"/>
              </a:lnSpc>
              <a:spcBef>
                <a:spcPts val="0"/>
              </a:spcBef>
              <a:spcAft>
                <a:spcPts val="0"/>
              </a:spcAft>
              <a:buClrTx/>
              <a:buSzTx/>
              <a:buFontTx/>
              <a:buNone/>
              <a:tabLst/>
            </a:pPr>
            <a:r>
              <a:rPr kumimoji="0" lang="fr-FR" sz="13800" b="0" i="0" u="none" strike="noStrike" cap="none" spc="0" normalizeH="0" baseline="0" dirty="0" smtClean="0">
                <a:ln>
                  <a:noFill/>
                </a:ln>
                <a:solidFill>
                  <a:srgbClr val="FFFFFF"/>
                </a:solidFill>
                <a:effectLst/>
                <a:uFillTx/>
                <a:sym typeface="Helvetica Light"/>
              </a:rPr>
              <a:t>hol@5648</a:t>
            </a:r>
            <a:endParaRPr kumimoji="0" lang="fr-FR" sz="13800" b="0" i="0" u="none" strike="noStrike" cap="none" spc="0" normalizeH="0" baseline="0" dirty="0">
              <a:ln>
                <a:noFill/>
              </a:ln>
              <a:solidFill>
                <a:srgbClr val="FFFFFF"/>
              </a:solidFill>
              <a:effectLst/>
              <a:uFillTx/>
              <a:sym typeface="Helvetica Light"/>
            </a:endParaRPr>
          </a:p>
        </p:txBody>
      </p:sp>
    </p:spTree>
    <p:extLst>
      <p:ext uri="{BB962C8B-B14F-4D97-AF65-F5344CB8AC3E}">
        <p14:creationId xmlns:p14="http://schemas.microsoft.com/office/powerpoint/2010/main" val="192149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Plan de l’atelier</a:t>
            </a:r>
            <a:endParaRPr lang="fr-FR" noProof="0" dirty="0"/>
          </a:p>
        </p:txBody>
      </p:sp>
      <p:sp>
        <p:nvSpPr>
          <p:cNvPr id="3" name="Espace réservé du contenu 2"/>
          <p:cNvSpPr>
            <a:spLocks noGrp="1"/>
          </p:cNvSpPr>
          <p:nvPr>
            <p:ph idx="1"/>
          </p:nvPr>
        </p:nvSpPr>
        <p:spPr>
          <a:xfrm>
            <a:off x="1246784" y="2681536"/>
            <a:ext cx="19913600" cy="10657184"/>
          </a:xfrm>
        </p:spPr>
        <p:txBody>
          <a:bodyPr>
            <a:normAutofit fontScale="85000" lnSpcReduction="20000"/>
          </a:bodyPr>
          <a:lstStyle/>
          <a:p>
            <a:r>
              <a:rPr lang="fr-FR" noProof="0" dirty="0" smtClean="0"/>
              <a:t>Partie 1 : la datavisualisation 20 min)</a:t>
            </a:r>
          </a:p>
          <a:p>
            <a:pPr marL="685800" lvl="1" indent="-685800">
              <a:buFont typeface="Arial" panose="020B0604020202020204" pitchFamily="34" charset="0"/>
              <a:buChar char="•"/>
            </a:pPr>
            <a:r>
              <a:rPr lang="fr-FR" dirty="0" smtClean="0"/>
              <a:t>Les 7 phases de la datavisualisation</a:t>
            </a:r>
          </a:p>
          <a:p>
            <a:pPr marL="685800" lvl="1" indent="-685800">
              <a:buFont typeface="Arial" panose="020B0604020202020204" pitchFamily="34" charset="0"/>
              <a:buChar char="•"/>
            </a:pPr>
            <a:r>
              <a:rPr lang="fr-FR" noProof="0" dirty="0" smtClean="0"/>
              <a:t>Mentir avec des données ou des graphiques</a:t>
            </a:r>
          </a:p>
          <a:p>
            <a:pPr marL="685800" lvl="1" indent="-685800">
              <a:buFont typeface="Arial" panose="020B0604020202020204" pitchFamily="34" charset="0"/>
              <a:buChar char="•"/>
            </a:pPr>
            <a:r>
              <a:rPr lang="fr-FR" noProof="0" dirty="0" smtClean="0"/>
              <a:t>Représentation graphique des données</a:t>
            </a:r>
          </a:p>
          <a:p>
            <a:pPr lvl="1"/>
            <a:endParaRPr lang="fr-FR" noProof="0" dirty="0" smtClean="0"/>
          </a:p>
          <a:p>
            <a:r>
              <a:rPr lang="fr-FR" dirty="0" smtClean="0"/>
              <a:t>Les mains dans le cambouis (1H10)</a:t>
            </a:r>
            <a:endParaRPr lang="fr-FR" noProof="0" dirty="0" smtClean="0"/>
          </a:p>
          <a:p>
            <a:r>
              <a:rPr lang="fr-FR" noProof="0" dirty="0" smtClean="0"/>
              <a:t>Partie 2 : introduction à D3.js</a:t>
            </a:r>
          </a:p>
          <a:p>
            <a:r>
              <a:rPr lang="fr-FR" noProof="0" dirty="0" smtClean="0"/>
              <a:t>Partie 3 : Des graphiques interactifs</a:t>
            </a:r>
          </a:p>
          <a:p>
            <a:r>
              <a:rPr lang="fr-FR" noProof="0" dirty="0" smtClean="0"/>
              <a:t>Partie </a:t>
            </a:r>
            <a:r>
              <a:rPr lang="fr-FR" dirty="0"/>
              <a:t>4 : allons plus </a:t>
            </a:r>
            <a:r>
              <a:rPr lang="fr-FR" dirty="0" smtClean="0"/>
              <a:t>loin</a:t>
            </a:r>
          </a:p>
        </p:txBody>
      </p:sp>
    </p:spTree>
    <p:extLst>
      <p:ext uri="{BB962C8B-B14F-4D97-AF65-F5344CB8AC3E}">
        <p14:creationId xmlns:p14="http://schemas.microsoft.com/office/powerpoint/2010/main" val="155110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D3.js</a:t>
            </a:r>
            <a:endParaRPr lang="fr-FR" noProof="0" dirty="0"/>
          </a:p>
        </p:txBody>
      </p:sp>
      <p:sp>
        <p:nvSpPr>
          <p:cNvPr id="3" name="Espace réservé du contenu 2"/>
          <p:cNvSpPr>
            <a:spLocks noGrp="1"/>
          </p:cNvSpPr>
          <p:nvPr>
            <p:ph idx="1"/>
          </p:nvPr>
        </p:nvSpPr>
        <p:spPr/>
        <p:txBody>
          <a:bodyPr/>
          <a:lstStyle/>
          <a:p>
            <a:r>
              <a:rPr lang="fr-FR" noProof="0" dirty="0" smtClean="0"/>
              <a:t>Data driven documents</a:t>
            </a:r>
          </a:p>
          <a:p>
            <a:r>
              <a:rPr lang="fr-FR" noProof="0" dirty="0" smtClean="0"/>
              <a:t>Mike Bostock =&gt; New York Times</a:t>
            </a:r>
            <a:endParaRPr lang="fr-FR" dirty="0"/>
          </a:p>
          <a:p>
            <a:r>
              <a:rPr lang="fr-FR" noProof="0" dirty="0" smtClean="0"/>
              <a:t>Popularisé en 2011</a:t>
            </a:r>
            <a:endParaRPr lang="fr-FR" noProof="0" dirty="0"/>
          </a:p>
        </p:txBody>
      </p:sp>
      <p:graphicFrame>
        <p:nvGraphicFramePr>
          <p:cNvPr id="5" name="Tableau 4"/>
          <p:cNvGraphicFramePr>
            <a:graphicFrameLocks noGrp="1"/>
          </p:cNvGraphicFramePr>
          <p:nvPr>
            <p:extLst>
              <p:ext uri="{D42A27DB-BD31-4B8C-83A1-F6EECF244321}">
                <p14:modId xmlns:p14="http://schemas.microsoft.com/office/powerpoint/2010/main" val="1272576049"/>
              </p:ext>
            </p:extLst>
          </p:nvPr>
        </p:nvGraphicFramePr>
        <p:xfrm>
          <a:off x="1246784" y="7866112"/>
          <a:ext cx="16256000" cy="4838928"/>
        </p:xfrm>
        <a:graphic>
          <a:graphicData uri="http://schemas.openxmlformats.org/drawingml/2006/table">
            <a:tbl>
              <a:tblPr bandRow="1">
                <a:tableStyleId>{5C22544A-7EE6-4342-B048-85BDC9FD1C3A}</a:tableStyleId>
              </a:tblPr>
              <a:tblGrid>
                <a:gridCol w="8128000"/>
                <a:gridCol w="8128000"/>
              </a:tblGrid>
              <a:tr h="1209732">
                <a:tc>
                  <a:txBody>
                    <a:bodyPr/>
                    <a:lstStyle/>
                    <a:p>
                      <a:r>
                        <a:rPr lang="fr-FR" sz="4400" dirty="0" smtClean="0"/>
                        <a:t>Raw,</a:t>
                      </a:r>
                      <a:r>
                        <a:rPr lang="fr-FR" sz="4400" baseline="0" dirty="0" smtClean="0"/>
                        <a:t> chartio</a:t>
                      </a:r>
                      <a:endParaRPr lang="fr-FR" sz="4400" dirty="0"/>
                    </a:p>
                  </a:txBody>
                  <a:tcPr marL="243840" marR="243840" marT="91440" marB="91440"/>
                </a:tc>
                <a:tc>
                  <a:txBody>
                    <a:bodyPr/>
                    <a:lstStyle/>
                    <a:p>
                      <a:r>
                        <a:rPr lang="fr-FR" sz="4400" dirty="0" smtClean="0"/>
                        <a:t>Excel</a:t>
                      </a:r>
                      <a:endParaRPr lang="fr-FR" sz="4400" dirty="0"/>
                    </a:p>
                  </a:txBody>
                  <a:tcPr marL="243840" marR="243840" marT="91440" marB="91440"/>
                </a:tc>
              </a:tr>
              <a:tr h="1209732">
                <a:tc>
                  <a:txBody>
                    <a:bodyPr/>
                    <a:lstStyle/>
                    <a:p>
                      <a:r>
                        <a:rPr lang="fr-FR" sz="4400" dirty="0" smtClean="0"/>
                        <a:t>NVD3, Dimple.js</a:t>
                      </a:r>
                      <a:endParaRPr lang="fr-FR" sz="4400" dirty="0"/>
                    </a:p>
                  </a:txBody>
                  <a:tcPr marL="243840" marR="243840" marT="91440" marB="91440"/>
                </a:tc>
                <a:tc>
                  <a:txBody>
                    <a:bodyPr/>
                    <a:lstStyle/>
                    <a:p>
                      <a:r>
                        <a:rPr lang="fr-FR" sz="4400" dirty="0" smtClean="0"/>
                        <a:t>Python</a:t>
                      </a:r>
                      <a:endParaRPr lang="fr-FR" sz="4400" dirty="0"/>
                    </a:p>
                  </a:txBody>
                  <a:tcPr marL="243840" marR="243840" marT="91440" marB="91440"/>
                </a:tc>
              </a:tr>
              <a:tr h="1209732">
                <a:tc>
                  <a:txBody>
                    <a:bodyPr/>
                    <a:lstStyle/>
                    <a:p>
                      <a:r>
                        <a:rPr lang="fr-FR" sz="4400" dirty="0" smtClean="0"/>
                        <a:t>D3.JS</a:t>
                      </a:r>
                    </a:p>
                  </a:txBody>
                  <a:tcPr marL="243840" marR="243840" marT="91440" marB="91440"/>
                </a:tc>
                <a:tc>
                  <a:txBody>
                    <a:bodyPr/>
                    <a:lstStyle/>
                    <a:p>
                      <a:r>
                        <a:rPr lang="fr-FR" sz="4400" dirty="0" smtClean="0"/>
                        <a:t>C/C++</a:t>
                      </a:r>
                      <a:endParaRPr lang="fr-FR" sz="4400" dirty="0"/>
                    </a:p>
                  </a:txBody>
                  <a:tcPr marL="243840" marR="243840" marT="91440" marB="91440"/>
                </a:tc>
              </a:tr>
              <a:tr h="1209732">
                <a:tc>
                  <a:txBody>
                    <a:bodyPr/>
                    <a:lstStyle/>
                    <a:p>
                      <a:r>
                        <a:rPr lang="fr-FR" sz="4400" dirty="0" smtClean="0"/>
                        <a:t>SVG,</a:t>
                      </a:r>
                      <a:r>
                        <a:rPr lang="fr-FR" sz="4400" baseline="0" dirty="0" smtClean="0"/>
                        <a:t> Canvas</a:t>
                      </a:r>
                      <a:endParaRPr lang="fr-FR" sz="4400" dirty="0"/>
                    </a:p>
                  </a:txBody>
                  <a:tcPr marL="243840" marR="243840" marT="91440" marB="91440"/>
                </a:tc>
                <a:tc>
                  <a:txBody>
                    <a:bodyPr/>
                    <a:lstStyle/>
                    <a:p>
                      <a:r>
                        <a:rPr lang="fr-FR" sz="4400" dirty="0" smtClean="0"/>
                        <a:t>Assembleur</a:t>
                      </a:r>
                      <a:endParaRPr lang="fr-FR" sz="4400" dirty="0"/>
                    </a:p>
                  </a:txBody>
                  <a:tcPr marL="243840" marR="243840" marT="91440" marB="91440"/>
                </a:tc>
              </a:tr>
            </a:tbl>
          </a:graphicData>
        </a:graphic>
      </p:graphicFrame>
      <p:cxnSp>
        <p:nvCxnSpPr>
          <p:cNvPr id="6" name="Connecteur droit avec flèche 5"/>
          <p:cNvCxnSpPr/>
          <p:nvPr/>
        </p:nvCxnSpPr>
        <p:spPr>
          <a:xfrm flipV="1">
            <a:off x="18336683" y="7866112"/>
            <a:ext cx="0" cy="460851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D3</a:t>
            </a:r>
            <a:endParaRPr lang="fr-FR" noProof="0" dirty="0"/>
          </a:p>
        </p:txBody>
      </p:sp>
      <p:sp>
        <p:nvSpPr>
          <p:cNvPr id="3" name="Espace réservé du contenu 2"/>
          <p:cNvSpPr>
            <a:spLocks noGrp="1"/>
          </p:cNvSpPr>
          <p:nvPr>
            <p:ph idx="1"/>
          </p:nvPr>
        </p:nvSpPr>
        <p:spPr/>
        <p:txBody>
          <a:bodyPr>
            <a:normAutofit lnSpcReduction="10000"/>
          </a:bodyPr>
          <a:lstStyle/>
          <a:p>
            <a:pPr>
              <a:spcBef>
                <a:spcPts val="2000"/>
              </a:spcBef>
            </a:pPr>
            <a:r>
              <a:rPr lang="fr-FR" noProof="0" dirty="0" smtClean="0"/>
              <a:t>Chargement de données</a:t>
            </a:r>
          </a:p>
          <a:p>
            <a:pPr>
              <a:spcBef>
                <a:spcPts val="2000"/>
              </a:spcBef>
            </a:pPr>
            <a:r>
              <a:rPr lang="fr-FR" noProof="0" dirty="0" smtClean="0"/>
              <a:t>Association de données à des éléments du DOM</a:t>
            </a:r>
          </a:p>
          <a:p>
            <a:pPr>
              <a:spcBef>
                <a:spcPts val="2000"/>
              </a:spcBef>
            </a:pPr>
            <a:r>
              <a:rPr lang="fr-FR" noProof="0" dirty="0" smtClean="0"/>
              <a:t>Manipulation du DOM</a:t>
            </a:r>
          </a:p>
          <a:p>
            <a:pPr>
              <a:spcBef>
                <a:spcPts val="2000"/>
              </a:spcBef>
            </a:pPr>
            <a:r>
              <a:rPr lang="fr-FR" noProof="0" dirty="0" smtClean="0"/>
              <a:t>Sélection / filtre sur les json</a:t>
            </a:r>
          </a:p>
          <a:p>
            <a:pPr>
              <a:spcBef>
                <a:spcPts val="2000"/>
              </a:spcBef>
            </a:pPr>
            <a:r>
              <a:rPr lang="fr-FR" noProof="0" dirty="0" smtClean="0"/>
              <a:t>Transition / transformation</a:t>
            </a:r>
          </a:p>
          <a:p>
            <a:pPr>
              <a:spcBef>
                <a:spcPts val="2000"/>
              </a:spcBef>
            </a:pPr>
            <a:r>
              <a:rPr lang="fr-FR" noProof="0" dirty="0" smtClean="0"/>
              <a:t>SVG</a:t>
            </a:r>
          </a:p>
          <a:p>
            <a:pPr>
              <a:spcBef>
                <a:spcPts val="2000"/>
              </a:spcBef>
            </a:pPr>
            <a:r>
              <a:rPr lang="fr-FR" noProof="0" dirty="0" smtClean="0"/>
              <a:t>Fonctions pour la </a:t>
            </a:r>
            <a:r>
              <a:rPr lang="fr-FR" noProof="0" dirty="0" err="1" smtClean="0"/>
              <a:t>datavisualisation</a:t>
            </a:r>
            <a:endParaRPr lang="fr-FR" noProof="0" dirty="0" smtClean="0"/>
          </a:p>
          <a:p>
            <a:pPr marL="685800" lvl="1" indent="-685800">
              <a:spcBef>
                <a:spcPts val="2000"/>
              </a:spcBef>
              <a:buFont typeface="Arial" panose="020B0604020202020204" pitchFamily="34" charset="0"/>
              <a:buChar char="•"/>
            </a:pPr>
            <a:r>
              <a:rPr lang="fr-FR" noProof="0" dirty="0" smtClean="0"/>
              <a:t>Gestion des échelles</a:t>
            </a:r>
          </a:p>
          <a:p>
            <a:pPr marL="685800" lvl="1" indent="-685800">
              <a:spcBef>
                <a:spcPts val="2000"/>
              </a:spcBef>
              <a:buFont typeface="Arial" panose="020B0604020202020204" pitchFamily="34" charset="0"/>
              <a:buChar char="•"/>
            </a:pPr>
            <a:r>
              <a:rPr lang="fr-FR" noProof="0" dirty="0" smtClean="0"/>
              <a:t>Géographie / projection</a:t>
            </a:r>
          </a:p>
          <a:p>
            <a:pPr marL="685800" lvl="1" indent="-685800">
              <a:spcBef>
                <a:spcPts val="2000"/>
              </a:spcBef>
              <a:buFont typeface="Arial" panose="020B0604020202020204" pitchFamily="34" charset="0"/>
              <a:buChar char="•"/>
            </a:pPr>
            <a:r>
              <a:rPr lang="fr-FR" noProof="0" dirty="0" smtClean="0"/>
              <a:t>Couleurs</a:t>
            </a:r>
          </a:p>
          <a:p>
            <a:pPr>
              <a:spcBef>
                <a:spcPts val="2000"/>
              </a:spcBef>
            </a:pPr>
            <a:endParaRPr lang="fr-FR" noProof="0" dirty="0"/>
          </a:p>
        </p:txBody>
      </p:sp>
    </p:spTree>
    <p:extLst>
      <p:ext uri="{BB962C8B-B14F-4D97-AF65-F5344CB8AC3E}">
        <p14:creationId xmlns:p14="http://schemas.microsoft.com/office/powerpoint/2010/main" val="208749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D3</a:t>
            </a:r>
            <a:endParaRPr lang="fr-FR" noProof="0" dirty="0"/>
          </a:p>
        </p:txBody>
      </p:sp>
      <p:sp>
        <p:nvSpPr>
          <p:cNvPr id="3" name="Espace réservé du contenu 2"/>
          <p:cNvSpPr>
            <a:spLocks noGrp="1"/>
          </p:cNvSpPr>
          <p:nvPr>
            <p:ph idx="1"/>
          </p:nvPr>
        </p:nvSpPr>
        <p:spPr>
          <a:xfrm>
            <a:off x="3424140" y="2941773"/>
            <a:ext cx="17409836" cy="9606344"/>
          </a:xfrm>
        </p:spPr>
        <p:txBody>
          <a:bodyPr>
            <a:normAutofit/>
          </a:bodyPr>
          <a:lstStyle/>
          <a:p>
            <a:pPr>
              <a:spcBef>
                <a:spcPts val="2000"/>
              </a:spcBef>
            </a:pPr>
            <a:r>
              <a:rPr lang="fr-FR" noProof="0" dirty="0" smtClean="0"/>
              <a:t>Ce n’est pas pour :</a:t>
            </a:r>
          </a:p>
          <a:p>
            <a:pPr marL="685800" indent="-685800">
              <a:spcBef>
                <a:spcPts val="2000"/>
              </a:spcBef>
              <a:buFont typeface="Arial" panose="020B0604020202020204" pitchFamily="34" charset="0"/>
              <a:buChar char="•"/>
            </a:pPr>
            <a:r>
              <a:rPr lang="fr-FR" dirty="0" smtClean="0"/>
              <a:t>Des graphes simples</a:t>
            </a:r>
          </a:p>
          <a:p>
            <a:pPr marL="685800" indent="-685800">
              <a:spcBef>
                <a:spcPts val="2000"/>
              </a:spcBef>
              <a:buFont typeface="Arial" panose="020B0604020202020204" pitchFamily="34" charset="0"/>
              <a:buChar char="•"/>
            </a:pPr>
            <a:r>
              <a:rPr lang="fr-FR" noProof="0" dirty="0" smtClean="0"/>
              <a:t>Des graphes statiques</a:t>
            </a:r>
          </a:p>
          <a:p>
            <a:pPr>
              <a:spcBef>
                <a:spcPts val="2000"/>
              </a:spcBef>
            </a:pPr>
            <a:r>
              <a:rPr lang="fr-FR" dirty="0" smtClean="0"/>
              <a:t>=&gt; Utilisez chart, </a:t>
            </a:r>
            <a:r>
              <a:rPr lang="fr-FR" dirty="0" err="1" smtClean="0"/>
              <a:t>highchart</a:t>
            </a:r>
            <a:r>
              <a:rPr lang="fr-FR" dirty="0" smtClean="0"/>
              <a:t> ou autres</a:t>
            </a:r>
            <a:endParaRPr lang="fr-FR" noProof="0" dirty="0" smtClean="0"/>
          </a:p>
          <a:p>
            <a:pPr>
              <a:spcBef>
                <a:spcPts val="2000"/>
              </a:spcBef>
            </a:pPr>
            <a:endParaRPr lang="fr-FR" dirty="0"/>
          </a:p>
          <a:p>
            <a:pPr>
              <a:spcBef>
                <a:spcPts val="2000"/>
              </a:spcBef>
            </a:pPr>
            <a:r>
              <a:rPr lang="fr-FR" noProof="0" dirty="0" smtClean="0"/>
              <a:t>C’est pour :</a:t>
            </a:r>
          </a:p>
          <a:p>
            <a:pPr marL="685800" indent="-685800">
              <a:spcBef>
                <a:spcPts val="2000"/>
              </a:spcBef>
              <a:buFont typeface="Arial" panose="020B0604020202020204" pitchFamily="34" charset="0"/>
              <a:buChar char="•"/>
            </a:pPr>
            <a:r>
              <a:rPr lang="fr-FR" dirty="0" err="1" smtClean="0"/>
              <a:t>Variabiliser</a:t>
            </a:r>
            <a:r>
              <a:rPr lang="fr-FR" dirty="0"/>
              <a:t> </a:t>
            </a:r>
            <a:r>
              <a:rPr lang="fr-FR" dirty="0" smtClean="0"/>
              <a:t>les graphes</a:t>
            </a:r>
          </a:p>
          <a:p>
            <a:pPr marL="685800" indent="-685800">
              <a:spcBef>
                <a:spcPts val="2000"/>
              </a:spcBef>
              <a:buFont typeface="Arial" panose="020B0604020202020204" pitchFamily="34" charset="0"/>
              <a:buChar char="•"/>
            </a:pPr>
            <a:r>
              <a:rPr lang="fr-FR" dirty="0" smtClean="0"/>
              <a:t>Animer des graphes ou SVG</a:t>
            </a:r>
            <a:endParaRPr lang="fr-FR" noProof="0" dirty="0" smtClean="0"/>
          </a:p>
          <a:p>
            <a:pPr>
              <a:spcBef>
                <a:spcPts val="2000"/>
              </a:spcBef>
            </a:pPr>
            <a:endParaRPr lang="fr-FR" noProof="0" dirty="0"/>
          </a:p>
        </p:txBody>
      </p:sp>
    </p:spTree>
    <p:extLst>
      <p:ext uri="{BB962C8B-B14F-4D97-AF65-F5344CB8AC3E}">
        <p14:creationId xmlns:p14="http://schemas.microsoft.com/office/powerpoint/2010/main" val="218121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SVG </a:t>
            </a:r>
            <a:endParaRPr lang="fr-FR" noProof="0" dirty="0"/>
          </a:p>
        </p:txBody>
      </p:sp>
      <p:sp>
        <p:nvSpPr>
          <p:cNvPr id="3" name="Espace réservé du contenu 2"/>
          <p:cNvSpPr>
            <a:spLocks noGrp="1"/>
          </p:cNvSpPr>
          <p:nvPr>
            <p:ph idx="1"/>
          </p:nvPr>
        </p:nvSpPr>
        <p:spPr/>
        <p:txBody>
          <a:bodyPr/>
          <a:lstStyle/>
          <a:p>
            <a:r>
              <a:rPr lang="fr-FR" noProof="0" dirty="0" smtClean="0"/>
              <a:t>Le 0,0 est en haut à gauche</a:t>
            </a:r>
            <a:endParaRPr lang="fr-FR" noProof="0" dirty="0"/>
          </a:p>
        </p:txBody>
      </p:sp>
      <p:cxnSp>
        <p:nvCxnSpPr>
          <p:cNvPr id="5" name="Connecteur droit avec flèche 4"/>
          <p:cNvCxnSpPr/>
          <p:nvPr/>
        </p:nvCxnSpPr>
        <p:spPr>
          <a:xfrm>
            <a:off x="2782955" y="5561856"/>
            <a:ext cx="0" cy="5040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2782955" y="5561856"/>
            <a:ext cx="119053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1822848" y="4985792"/>
            <a:ext cx="2112235" cy="989277"/>
          </a:xfrm>
          <a:prstGeom prst="rect">
            <a:avLst/>
          </a:prstGeom>
          <a:noFill/>
        </p:spPr>
        <p:txBody>
          <a:bodyPr wrap="square" lIns="217709" tIns="108855" rIns="217709" bIns="108855" rtlCol="0">
            <a:spAutoFit/>
          </a:bodyPr>
          <a:lstStyle/>
          <a:p>
            <a:r>
              <a:rPr lang="fr-FR" dirty="0" smtClean="0"/>
              <a:t>0,0</a:t>
            </a:r>
            <a:endParaRPr lang="fr-FR" dirty="0"/>
          </a:p>
        </p:txBody>
      </p:sp>
      <p:sp>
        <p:nvSpPr>
          <p:cNvPr id="9" name="ZoneTexte 8"/>
          <p:cNvSpPr txBox="1"/>
          <p:nvPr/>
        </p:nvSpPr>
        <p:spPr>
          <a:xfrm>
            <a:off x="1822848" y="10602416"/>
            <a:ext cx="1728192" cy="989277"/>
          </a:xfrm>
          <a:prstGeom prst="rect">
            <a:avLst/>
          </a:prstGeom>
          <a:noFill/>
        </p:spPr>
        <p:txBody>
          <a:bodyPr wrap="square" lIns="217709" tIns="108855" rIns="217709" bIns="108855" rtlCol="0">
            <a:spAutoFit/>
          </a:bodyPr>
          <a:lstStyle/>
          <a:p>
            <a:r>
              <a:rPr lang="fr-FR" dirty="0" smtClean="0"/>
              <a:t>0,y</a:t>
            </a:r>
            <a:endParaRPr lang="fr-FR" dirty="0"/>
          </a:p>
        </p:txBody>
      </p:sp>
      <p:sp>
        <p:nvSpPr>
          <p:cNvPr id="10" name="ZoneTexte 9"/>
          <p:cNvSpPr txBox="1"/>
          <p:nvPr/>
        </p:nvSpPr>
        <p:spPr>
          <a:xfrm>
            <a:off x="14711135" y="4616460"/>
            <a:ext cx="1294071" cy="989277"/>
          </a:xfrm>
          <a:prstGeom prst="rect">
            <a:avLst/>
          </a:prstGeom>
          <a:noFill/>
        </p:spPr>
        <p:txBody>
          <a:bodyPr wrap="none" lIns="217709" tIns="108855" rIns="217709" bIns="108855" rtlCol="0">
            <a:spAutoFit/>
          </a:bodyPr>
          <a:lstStyle/>
          <a:p>
            <a:r>
              <a:rPr lang="fr-FR" dirty="0"/>
              <a:t>x</a:t>
            </a:r>
            <a:r>
              <a:rPr lang="fr-FR" dirty="0" smtClean="0"/>
              <a:t>,0</a:t>
            </a:r>
            <a:endParaRPr lang="fr-FR" dirty="0"/>
          </a:p>
        </p:txBody>
      </p:sp>
      <p:sp>
        <p:nvSpPr>
          <p:cNvPr id="11" name="ZoneTexte 10"/>
          <p:cNvSpPr txBox="1"/>
          <p:nvPr/>
        </p:nvSpPr>
        <p:spPr>
          <a:xfrm>
            <a:off x="13432689" y="10602416"/>
            <a:ext cx="1258805" cy="989277"/>
          </a:xfrm>
          <a:prstGeom prst="rect">
            <a:avLst/>
          </a:prstGeom>
          <a:noFill/>
        </p:spPr>
        <p:txBody>
          <a:bodyPr wrap="none" lIns="217709" tIns="108855" rIns="217709" bIns="108855" rtlCol="0">
            <a:spAutoFit/>
          </a:bodyPr>
          <a:lstStyle/>
          <a:p>
            <a:r>
              <a:rPr lang="fr-FR" dirty="0"/>
              <a:t>x</a:t>
            </a:r>
            <a:r>
              <a:rPr lang="fr-FR" dirty="0" smtClean="0"/>
              <a:t>,y</a:t>
            </a:r>
            <a:endParaRPr lang="fr-FR" dirty="0"/>
          </a:p>
        </p:txBody>
      </p:sp>
    </p:spTree>
    <p:extLst>
      <p:ext uri="{BB962C8B-B14F-4D97-AF65-F5344CB8AC3E}">
        <p14:creationId xmlns:p14="http://schemas.microsoft.com/office/powerpoint/2010/main" val="296588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SVG</a:t>
            </a:r>
            <a:endParaRPr lang="fr-FR" noProof="0" dirty="0"/>
          </a:p>
        </p:txBody>
      </p:sp>
      <p:sp>
        <p:nvSpPr>
          <p:cNvPr id="3" name="Espace réservé du contenu 2"/>
          <p:cNvSpPr>
            <a:spLocks noGrp="1"/>
          </p:cNvSpPr>
          <p:nvPr>
            <p:ph idx="1"/>
          </p:nvPr>
        </p:nvSpPr>
        <p:spPr/>
        <p:txBody>
          <a:bodyPr>
            <a:normAutofit fontScale="62500" lnSpcReduction="20000"/>
          </a:bodyPr>
          <a:lstStyle/>
          <a:p>
            <a:r>
              <a:rPr lang="fr-FR" noProof="0" dirty="0" smtClean="0"/>
              <a:t>Carré, cercle, arc, etc.</a:t>
            </a:r>
          </a:p>
          <a:p>
            <a:r>
              <a:rPr lang="fr-FR" noProof="0" dirty="0" smtClean="0"/>
              <a:t>Attributs</a:t>
            </a:r>
          </a:p>
          <a:p>
            <a:r>
              <a:rPr lang="fr-FR" noProof="0" dirty="0" smtClean="0"/>
              <a:t>Dimensionnement</a:t>
            </a:r>
          </a:p>
          <a:p>
            <a:pPr lvl="1"/>
            <a:r>
              <a:rPr lang="fr-FR" noProof="0" dirty="0" smtClean="0"/>
              <a:t>Code 1</a:t>
            </a:r>
          </a:p>
          <a:p>
            <a:r>
              <a:rPr lang="fr-FR" noProof="0" dirty="0" smtClean="0"/>
              <a:t>Ordre du SVG</a:t>
            </a:r>
          </a:p>
          <a:p>
            <a:pPr lvl="1"/>
            <a:r>
              <a:rPr lang="fr-FR" noProof="0" dirty="0" smtClean="0"/>
              <a:t>Le premier dessiné est en dessous</a:t>
            </a:r>
          </a:p>
          <a:p>
            <a:pPr lvl="1"/>
            <a:r>
              <a:rPr lang="fr-FR" noProof="0" dirty="0" smtClean="0"/>
              <a:t>Code 2</a:t>
            </a:r>
          </a:p>
          <a:p>
            <a:r>
              <a:rPr lang="fr-FR" dirty="0">
                <a:hlinkClick r:id="rId2"/>
              </a:rPr>
              <a:t>http://www.w3.org/Graphics/SVG</a:t>
            </a:r>
            <a:r>
              <a:rPr lang="fr-FR" dirty="0" smtClean="0">
                <a:hlinkClick r:id="rId2"/>
              </a:rPr>
              <a:t>/</a:t>
            </a:r>
            <a:endParaRPr lang="fr-FR" dirty="0" smtClean="0"/>
          </a:p>
          <a:p>
            <a:r>
              <a:rPr lang="fr-FR" dirty="0" smtClean="0">
                <a:hlinkClick r:id="rId3"/>
              </a:rPr>
              <a:t>http</a:t>
            </a:r>
            <a:r>
              <a:rPr lang="fr-FR" dirty="0">
                <a:hlinkClick r:id="rId3"/>
              </a:rPr>
              <a:t>://www.w3.org/TR/SVG11</a:t>
            </a:r>
            <a:r>
              <a:rPr lang="fr-FR" dirty="0" smtClean="0">
                <a:hlinkClick r:id="rId3"/>
              </a:rPr>
              <a:t>/</a:t>
            </a:r>
            <a:endParaRPr lang="fr-FR" noProof="0" dirty="0" smtClean="0"/>
          </a:p>
        </p:txBody>
      </p:sp>
    </p:spTree>
    <p:extLst>
      <p:ext uri="{BB962C8B-B14F-4D97-AF65-F5344CB8AC3E}">
        <p14:creationId xmlns:p14="http://schemas.microsoft.com/office/powerpoint/2010/main" val="3688340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D3 1</a:t>
            </a:r>
            <a:r>
              <a:rPr lang="fr-FR" baseline="30000" noProof="0" dirty="0" smtClean="0"/>
              <a:t>ers</a:t>
            </a:r>
            <a:r>
              <a:rPr lang="fr-FR" noProof="0" dirty="0" smtClean="0"/>
              <a:t> exemples</a:t>
            </a:r>
            <a:endParaRPr lang="fr-FR" noProof="0" dirty="0"/>
          </a:p>
        </p:txBody>
      </p:sp>
      <p:sp>
        <p:nvSpPr>
          <p:cNvPr id="3" name="Espace réservé du contenu 2"/>
          <p:cNvSpPr>
            <a:spLocks noGrp="1"/>
          </p:cNvSpPr>
          <p:nvPr>
            <p:ph idx="1"/>
          </p:nvPr>
        </p:nvSpPr>
        <p:spPr/>
        <p:txBody>
          <a:bodyPr>
            <a:normAutofit lnSpcReduction="10000"/>
          </a:bodyPr>
          <a:lstStyle/>
          <a:p>
            <a:r>
              <a:rPr lang="fr-FR" noProof="0" dirty="0" smtClean="0"/>
              <a:t>Ajouter du Texte</a:t>
            </a:r>
          </a:p>
          <a:p>
            <a:endParaRPr lang="fr-FR" noProof="0" dirty="0" smtClean="0"/>
          </a:p>
          <a:p>
            <a:r>
              <a:rPr lang="fr-FR" noProof="0" dirty="0" smtClean="0"/>
              <a:t>Dessiner un cercle</a:t>
            </a:r>
          </a:p>
          <a:p>
            <a:endParaRPr lang="fr-FR" noProof="0" dirty="0" smtClean="0"/>
          </a:p>
          <a:p>
            <a:r>
              <a:rPr lang="fr-FR" noProof="0" dirty="0" smtClean="0"/>
              <a:t>Dessiner un rectangle</a:t>
            </a:r>
          </a:p>
          <a:p>
            <a:endParaRPr lang="fr-FR" noProof="0" dirty="0" smtClean="0"/>
          </a:p>
          <a:p>
            <a:r>
              <a:rPr lang="fr-FR" noProof="0" dirty="0" smtClean="0"/>
              <a:t>Code 3</a:t>
            </a:r>
          </a:p>
          <a:p>
            <a:endParaRPr lang="fr-FR" noProof="0" dirty="0" smtClean="0"/>
          </a:p>
          <a:p>
            <a:endParaRPr lang="fr-FR" noProof="0" dirty="0" smtClean="0"/>
          </a:p>
          <a:p>
            <a:endParaRPr lang="fr-FR" noProof="0" dirty="0"/>
          </a:p>
        </p:txBody>
      </p:sp>
    </p:spTree>
    <p:extLst>
      <p:ext uri="{BB962C8B-B14F-4D97-AF65-F5344CB8AC3E}">
        <p14:creationId xmlns:p14="http://schemas.microsoft.com/office/powerpoint/2010/main" val="420188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Dessiner avec les données</a:t>
            </a:r>
            <a:endParaRPr lang="fr-FR" noProof="0" dirty="0"/>
          </a:p>
        </p:txBody>
      </p:sp>
      <p:sp>
        <p:nvSpPr>
          <p:cNvPr id="3" name="Espace réservé du contenu 2"/>
          <p:cNvSpPr>
            <a:spLocks noGrp="1"/>
          </p:cNvSpPr>
          <p:nvPr>
            <p:ph idx="1"/>
          </p:nvPr>
        </p:nvSpPr>
        <p:spPr/>
        <p:txBody>
          <a:bodyPr/>
          <a:lstStyle/>
          <a:p>
            <a:r>
              <a:rPr lang="fr-FR" noProof="0" dirty="0" smtClean="0"/>
              <a:t>D3 permet d’associer des données à des éléments du DOM via un paramètre ajouté __data__</a:t>
            </a:r>
          </a:p>
          <a:p>
            <a:endParaRPr lang="fr-FR" noProof="0" dirty="0" smtClean="0"/>
          </a:p>
          <a:p>
            <a:r>
              <a:rPr lang="fr-FR" noProof="0" dirty="0" smtClean="0"/>
              <a:t>Code 4</a:t>
            </a:r>
          </a:p>
          <a:p>
            <a:endParaRPr lang="fr-FR" noProof="0" dirty="0" smtClean="0"/>
          </a:p>
        </p:txBody>
      </p:sp>
    </p:spTree>
    <p:extLst>
      <p:ext uri="{BB962C8B-B14F-4D97-AF65-F5344CB8AC3E}">
        <p14:creationId xmlns:p14="http://schemas.microsoft.com/office/powerpoint/2010/main" val="209175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Utiliser les données</a:t>
            </a:r>
            <a:endParaRPr lang="fr-FR" noProof="0" dirty="0"/>
          </a:p>
        </p:txBody>
      </p:sp>
      <p:sp>
        <p:nvSpPr>
          <p:cNvPr id="3" name="Espace réservé du contenu 2"/>
          <p:cNvSpPr>
            <a:spLocks noGrp="1"/>
          </p:cNvSpPr>
          <p:nvPr>
            <p:ph idx="1"/>
          </p:nvPr>
        </p:nvSpPr>
        <p:spPr/>
        <p:txBody>
          <a:bodyPr>
            <a:normAutofit/>
          </a:bodyPr>
          <a:lstStyle/>
          <a:p>
            <a:r>
              <a:rPr lang="fr-FR" noProof="0" dirty="0" smtClean="0"/>
              <a:t>Pour utiliser les données dans des attributs on utilise une fonction au lieu d’avoir les valeurs en dur </a:t>
            </a:r>
          </a:p>
          <a:p>
            <a:pPr lvl="1"/>
            <a:r>
              <a:rPr lang="fr-FR" b="1" dirty="0" err="1" smtClean="0">
                <a:solidFill>
                  <a:srgbClr val="000080"/>
                </a:solidFill>
                <a:highlight>
                  <a:srgbClr val="F2F4FF"/>
                </a:highlight>
              </a:rPr>
              <a:t>function</a:t>
            </a:r>
            <a:r>
              <a:rPr lang="fr-FR" b="1" dirty="0" smtClean="0">
                <a:solidFill>
                  <a:srgbClr val="000000"/>
                </a:solidFill>
                <a:highlight>
                  <a:srgbClr val="F2F4FF"/>
                </a:highlight>
              </a:rPr>
              <a:t>(</a:t>
            </a:r>
            <a:r>
              <a:rPr lang="fr-FR" dirty="0" smtClean="0">
                <a:solidFill>
                  <a:srgbClr val="000000"/>
                </a:solidFill>
                <a:highlight>
                  <a:srgbClr val="F2F4FF"/>
                </a:highlight>
              </a:rPr>
              <a:t>d</a:t>
            </a:r>
            <a:r>
              <a:rPr lang="fr-FR" b="1" dirty="0">
                <a:solidFill>
                  <a:srgbClr val="000000"/>
                </a:solidFill>
                <a:highlight>
                  <a:srgbClr val="F2F4FF"/>
                </a:highlight>
              </a:rPr>
              <a:t>)</a:t>
            </a:r>
            <a:r>
              <a:rPr lang="fr-FR" dirty="0">
                <a:solidFill>
                  <a:srgbClr val="000000"/>
                </a:solidFill>
                <a:highlight>
                  <a:srgbClr val="F2F4FF"/>
                </a:highlight>
              </a:rPr>
              <a:t> </a:t>
            </a:r>
            <a:r>
              <a:rPr lang="fr-FR" b="1" dirty="0">
                <a:solidFill>
                  <a:srgbClr val="000000"/>
                </a:solidFill>
                <a:highlight>
                  <a:srgbClr val="F2F4FF"/>
                </a:highlight>
              </a:rPr>
              <a:t>{</a:t>
            </a:r>
            <a:r>
              <a:rPr lang="fr-FR" dirty="0">
                <a:solidFill>
                  <a:srgbClr val="000000"/>
                </a:solidFill>
                <a:highlight>
                  <a:srgbClr val="F2F4FF"/>
                </a:highlight>
              </a:rPr>
              <a:t> </a:t>
            </a:r>
            <a:r>
              <a:rPr lang="fr-FR" b="1" dirty="0">
                <a:solidFill>
                  <a:srgbClr val="000080"/>
                </a:solidFill>
                <a:highlight>
                  <a:srgbClr val="F2F4FF"/>
                </a:highlight>
              </a:rPr>
              <a:t>return</a:t>
            </a:r>
            <a:r>
              <a:rPr lang="fr-FR" dirty="0">
                <a:solidFill>
                  <a:srgbClr val="000000"/>
                </a:solidFill>
                <a:highlight>
                  <a:srgbClr val="F2F4FF"/>
                </a:highlight>
              </a:rPr>
              <a:t> d</a:t>
            </a:r>
            <a:r>
              <a:rPr lang="fr-FR" b="1" dirty="0">
                <a:solidFill>
                  <a:srgbClr val="000000"/>
                </a:solidFill>
                <a:highlight>
                  <a:srgbClr val="F2F4FF"/>
                </a:highlight>
              </a:rPr>
              <a:t>;</a:t>
            </a:r>
            <a:r>
              <a:rPr lang="fr-FR" dirty="0">
                <a:solidFill>
                  <a:srgbClr val="000000"/>
                </a:solidFill>
                <a:highlight>
                  <a:srgbClr val="F2F4FF"/>
                </a:highlight>
              </a:rPr>
              <a:t> </a:t>
            </a:r>
            <a:r>
              <a:rPr lang="fr-FR" b="1" dirty="0">
                <a:solidFill>
                  <a:srgbClr val="000000"/>
                </a:solidFill>
                <a:highlight>
                  <a:srgbClr val="F2F4FF"/>
                </a:highlight>
              </a:rPr>
              <a:t>}</a:t>
            </a:r>
            <a:endParaRPr lang="fr-FR" noProof="0" dirty="0" smtClean="0"/>
          </a:p>
          <a:p>
            <a:endParaRPr lang="fr-FR" noProof="0" dirty="0" smtClean="0"/>
          </a:p>
          <a:p>
            <a:r>
              <a:rPr lang="fr-FR" noProof="0" dirty="0" smtClean="0"/>
              <a:t>Exemple avec du texte</a:t>
            </a:r>
          </a:p>
          <a:p>
            <a:endParaRPr lang="fr-FR" noProof="0" dirty="0" smtClean="0"/>
          </a:p>
          <a:p>
            <a:r>
              <a:rPr lang="fr-FR" noProof="0" dirty="0" smtClean="0"/>
              <a:t>Exemple avec un cercle</a:t>
            </a:r>
            <a:endParaRPr lang="fr-FR" noProof="0" dirty="0"/>
          </a:p>
        </p:txBody>
      </p:sp>
    </p:spTree>
    <p:extLst>
      <p:ext uri="{BB962C8B-B14F-4D97-AF65-F5344CB8AC3E}">
        <p14:creationId xmlns:p14="http://schemas.microsoft.com/office/powerpoint/2010/main" val="84603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Path</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smtClean="0"/>
              <a:t>Pour dessiner un </a:t>
            </a:r>
            <a:r>
              <a:rPr lang="fr-FR" noProof="0" dirty="0" err="1" smtClean="0"/>
              <a:t>path</a:t>
            </a:r>
            <a:r>
              <a:rPr lang="fr-FR" noProof="0" dirty="0" smtClean="0"/>
              <a:t> il est nécessaire de créer une fonction /générateur</a:t>
            </a:r>
          </a:p>
          <a:p>
            <a:pPr lvl="1"/>
            <a:r>
              <a:rPr lang="fr-FR" noProof="0" dirty="0" smtClean="0"/>
              <a:t>D3.JS dispose de générateurs</a:t>
            </a:r>
          </a:p>
          <a:p>
            <a:pPr lvl="1"/>
            <a:endParaRPr lang="fr-FR" dirty="0"/>
          </a:p>
          <a:p>
            <a:r>
              <a:rPr lang="fr-FR" dirty="0"/>
              <a:t>d3.svg.line</a:t>
            </a:r>
            <a:r>
              <a:rPr lang="fr-FR" dirty="0" smtClean="0"/>
              <a:t>()</a:t>
            </a:r>
          </a:p>
          <a:p>
            <a:endParaRPr lang="fr-FR" noProof="0" dirty="0"/>
          </a:p>
          <a:p>
            <a:r>
              <a:rPr lang="fr-FR" dirty="0" smtClean="0"/>
              <a:t>Il faut préciser où récupérer le x et le y</a:t>
            </a:r>
          </a:p>
          <a:p>
            <a:pPr lvl="1"/>
            <a:r>
              <a:rPr lang="fr-FR" dirty="0"/>
              <a:t>d3.svg.line</a:t>
            </a:r>
            <a:r>
              <a:rPr lang="fr-FR" dirty="0" smtClean="0"/>
              <a:t>()</a:t>
            </a:r>
            <a:br>
              <a:rPr lang="fr-FR" dirty="0" smtClean="0"/>
            </a:br>
            <a:r>
              <a:rPr lang="fr-FR" dirty="0" smtClean="0"/>
              <a:t>.</a:t>
            </a:r>
            <a:r>
              <a:rPr lang="fr-FR" dirty="0"/>
              <a:t>x(</a:t>
            </a:r>
            <a:r>
              <a:rPr lang="fr-FR" dirty="0" err="1"/>
              <a:t>function</a:t>
            </a:r>
            <a:r>
              <a:rPr lang="fr-FR" dirty="0"/>
              <a:t>(d) { return </a:t>
            </a:r>
            <a:r>
              <a:rPr lang="fr-FR" dirty="0" err="1"/>
              <a:t>d.x</a:t>
            </a:r>
            <a:r>
              <a:rPr lang="fr-FR"/>
              <a:t>; </a:t>
            </a:r>
            <a:r>
              <a:rPr lang="fr-FR" smtClean="0"/>
              <a:t>})</a:t>
            </a:r>
            <a:br>
              <a:rPr lang="fr-FR" smtClean="0"/>
            </a:br>
            <a:r>
              <a:rPr lang="fr-FR" smtClean="0"/>
              <a:t>.</a:t>
            </a:r>
            <a:r>
              <a:rPr lang="fr-FR" dirty="0"/>
              <a:t>y(</a:t>
            </a:r>
            <a:r>
              <a:rPr lang="fr-FR" dirty="0" err="1"/>
              <a:t>function</a:t>
            </a:r>
            <a:r>
              <a:rPr lang="fr-FR" dirty="0"/>
              <a:t>(d) { return </a:t>
            </a:r>
            <a:r>
              <a:rPr lang="fr-FR" dirty="0" err="1"/>
              <a:t>d.y</a:t>
            </a:r>
            <a:r>
              <a:rPr lang="fr-FR" dirty="0"/>
              <a:t>; });</a:t>
            </a:r>
            <a:endParaRPr lang="fr-FR" noProof="0" dirty="0" smtClean="0"/>
          </a:p>
          <a:p>
            <a:endParaRPr lang="fr-FR" dirty="0"/>
          </a:p>
          <a:p>
            <a:endParaRPr lang="fr-FR" noProof="0" dirty="0"/>
          </a:p>
        </p:txBody>
      </p:sp>
    </p:spTree>
    <p:extLst>
      <p:ext uri="{BB962C8B-B14F-4D97-AF65-F5344CB8AC3E}">
        <p14:creationId xmlns:p14="http://schemas.microsoft.com/office/powerpoint/2010/main" val="266378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Mettre à jour les données</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a:t>D3 permet de mettre à jour les données.</a:t>
            </a:r>
          </a:p>
          <a:p>
            <a:endParaRPr lang="fr-FR" noProof="0" dirty="0" smtClean="0"/>
          </a:p>
          <a:p>
            <a:r>
              <a:rPr lang="fr-FR" noProof="0" dirty="0" smtClean="0"/>
              <a:t>Il suffit de :</a:t>
            </a:r>
          </a:p>
          <a:p>
            <a:pPr lvl="1"/>
            <a:r>
              <a:rPr lang="fr-FR" noProof="0" dirty="0" smtClean="0"/>
              <a:t>Modifier les données</a:t>
            </a:r>
          </a:p>
          <a:p>
            <a:pPr lvl="1"/>
            <a:r>
              <a:rPr lang="fr-FR" noProof="0" dirty="0" smtClean="0"/>
              <a:t>Prendre une sélection</a:t>
            </a:r>
          </a:p>
          <a:p>
            <a:pPr lvl="1"/>
            <a:r>
              <a:rPr lang="fr-FR" noProof="0" dirty="0" smtClean="0"/>
              <a:t>Afficher les nouvelles valeurs</a:t>
            </a:r>
          </a:p>
          <a:p>
            <a:pPr lvl="1"/>
            <a:endParaRPr lang="fr-FR" noProof="0" dirty="0"/>
          </a:p>
          <a:p>
            <a:r>
              <a:rPr lang="fr-FR" noProof="0" dirty="0" smtClean="0"/>
              <a:t>Quid si on retire ou ajoute des valeurs</a:t>
            </a:r>
          </a:p>
          <a:p>
            <a:endParaRPr lang="fr-FR" dirty="0"/>
          </a:p>
        </p:txBody>
      </p:sp>
    </p:spTree>
    <p:extLst>
      <p:ext uri="{BB962C8B-B14F-4D97-AF65-F5344CB8AC3E}">
        <p14:creationId xmlns:p14="http://schemas.microsoft.com/office/powerpoint/2010/main" val="264095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dirty="0" smtClean="0"/>
              <a:t>Datavisualisation</a:t>
            </a:r>
            <a:endParaRPr dirty="0"/>
          </a:p>
        </p:txBody>
      </p:sp>
    </p:spTree>
    <p:extLst>
      <p:ext uri="{BB962C8B-B14F-4D97-AF65-F5344CB8AC3E}">
        <p14:creationId xmlns:p14="http://schemas.microsoft.com/office/powerpoint/2010/main" val="410435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D3 sélection</a:t>
            </a:r>
            <a:endParaRPr lang="fr-FR" noProof="0" dirty="0"/>
          </a:p>
        </p:txBody>
      </p:sp>
      <p:sp>
        <p:nvSpPr>
          <p:cNvPr id="5" name="Ellipse 4"/>
          <p:cNvSpPr/>
          <p:nvPr/>
        </p:nvSpPr>
        <p:spPr>
          <a:xfrm>
            <a:off x="6457950" y="2969568"/>
            <a:ext cx="6156226" cy="4545657"/>
          </a:xfrm>
          <a:prstGeom prst="ellipse">
            <a:avLst/>
          </a:prstGeom>
          <a:solidFill>
            <a:srgbClr val="92D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6" name="Ellipse 5"/>
          <p:cNvSpPr/>
          <p:nvPr/>
        </p:nvSpPr>
        <p:spPr>
          <a:xfrm>
            <a:off x="8927638" y="2969568"/>
            <a:ext cx="6135473" cy="4545657"/>
          </a:xfrm>
          <a:prstGeom prst="ellipse">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dirty="0"/>
          </a:p>
        </p:txBody>
      </p:sp>
      <p:sp>
        <p:nvSpPr>
          <p:cNvPr id="7" name="ZoneTexte 6"/>
          <p:cNvSpPr txBox="1"/>
          <p:nvPr/>
        </p:nvSpPr>
        <p:spPr>
          <a:xfrm>
            <a:off x="5996831" y="4591673"/>
            <a:ext cx="3539232" cy="650723"/>
          </a:xfrm>
          <a:prstGeom prst="rect">
            <a:avLst/>
          </a:prstGeom>
          <a:noFill/>
        </p:spPr>
        <p:txBody>
          <a:bodyPr wrap="square" lIns="217709" tIns="108855" rIns="217709" bIns="108855" rtlCol="0">
            <a:spAutoFit/>
          </a:bodyPr>
          <a:lstStyle>
            <a:defPPr>
              <a:defRPr lang="fr-FR"/>
            </a:defPPr>
            <a:lvl1pPr>
              <a:defRPr sz="2800"/>
            </a:lvl1pPr>
          </a:lstStyle>
          <a:p>
            <a:r>
              <a:rPr lang="fr-FR" dirty="0"/>
              <a:t>Enter</a:t>
            </a:r>
          </a:p>
        </p:txBody>
      </p:sp>
      <p:sp>
        <p:nvSpPr>
          <p:cNvPr id="8" name="ZoneTexte 7"/>
          <p:cNvSpPr txBox="1"/>
          <p:nvPr/>
        </p:nvSpPr>
        <p:spPr>
          <a:xfrm>
            <a:off x="12662844" y="4605412"/>
            <a:ext cx="2400267" cy="650723"/>
          </a:xfrm>
          <a:prstGeom prst="rect">
            <a:avLst/>
          </a:prstGeom>
          <a:noFill/>
        </p:spPr>
        <p:txBody>
          <a:bodyPr wrap="square" lIns="217709" tIns="108855" rIns="217709" bIns="108855"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800"/>
            </a:lvl1pPr>
          </a:lstStyle>
          <a:p>
            <a:r>
              <a:rPr lang="fr-FR" dirty="0"/>
              <a:t>Exit</a:t>
            </a:r>
          </a:p>
        </p:txBody>
      </p:sp>
      <p:sp>
        <p:nvSpPr>
          <p:cNvPr id="9" name="ZoneTexte 8"/>
          <p:cNvSpPr txBox="1"/>
          <p:nvPr/>
        </p:nvSpPr>
        <p:spPr>
          <a:xfrm>
            <a:off x="8869760" y="4642979"/>
            <a:ext cx="4128459" cy="650723"/>
          </a:xfrm>
          <a:prstGeom prst="rect">
            <a:avLst/>
          </a:prstGeom>
          <a:noFill/>
        </p:spPr>
        <p:txBody>
          <a:bodyPr wrap="square" lIns="217709" tIns="108855" rIns="217709" bIns="108855" rtlCol="0">
            <a:spAutoFit/>
          </a:bodyPr>
          <a:lstStyle>
            <a:defPPr>
              <a:defRPr lang="fr-FR"/>
            </a:defPPr>
            <a:lvl1pPr>
              <a:defRPr sz="2800"/>
            </a:lvl1pPr>
          </a:lstStyle>
          <a:p>
            <a:r>
              <a:rPr lang="fr-FR" dirty="0" smtClean="0"/>
              <a:t>Update</a:t>
            </a:r>
            <a:endParaRPr lang="fr-FR" dirty="0"/>
          </a:p>
        </p:txBody>
      </p:sp>
      <p:graphicFrame>
        <p:nvGraphicFramePr>
          <p:cNvPr id="10" name="Tableau 9"/>
          <p:cNvGraphicFramePr>
            <a:graphicFrameLocks noGrp="1"/>
          </p:cNvGraphicFramePr>
          <p:nvPr>
            <p:extLst>
              <p:ext uri="{D42A27DB-BD31-4B8C-83A1-F6EECF244321}">
                <p14:modId xmlns:p14="http://schemas.microsoft.com/office/powerpoint/2010/main" val="1678697365"/>
              </p:ext>
            </p:extLst>
          </p:nvPr>
        </p:nvGraphicFramePr>
        <p:xfrm>
          <a:off x="478699" y="8108404"/>
          <a:ext cx="6237402" cy="4267200"/>
        </p:xfrm>
        <a:graphic>
          <a:graphicData uri="http://schemas.openxmlformats.org/drawingml/2006/table">
            <a:tbl>
              <a:tblPr firstRow="1" bandRow="1">
                <a:tableStyleId>{69CF1AB2-1976-4502-BF36-3FF5EA218861}</a:tableStyleId>
              </a:tblPr>
              <a:tblGrid>
                <a:gridCol w="3260461"/>
                <a:gridCol w="2976941"/>
              </a:tblGrid>
              <a:tr h="853440">
                <a:tc>
                  <a:txBody>
                    <a:bodyPr/>
                    <a:lstStyle/>
                    <a:p>
                      <a:r>
                        <a:rPr lang="fr-FR" sz="4400" b="0" dirty="0" smtClean="0"/>
                        <a:t>Circle</a:t>
                      </a:r>
                      <a:endParaRPr lang="fr-FR" sz="4400" b="0" dirty="0"/>
                    </a:p>
                  </a:txBody>
                  <a:tcPr marL="243840" marR="243840" marT="91440" marB="91440"/>
                </a:tc>
                <a:tc>
                  <a:txBody>
                    <a:bodyPr/>
                    <a:lstStyle/>
                    <a:p>
                      <a:r>
                        <a:rPr lang="fr-FR" sz="4400" b="0" dirty="0" smtClean="0"/>
                        <a:t>1</a:t>
                      </a:r>
                      <a:endParaRPr lang="fr-FR" sz="4400" b="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t>5</a:t>
                      </a:r>
                      <a:endParaRPr lang="fr-FR" sz="440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t>2</a:t>
                      </a:r>
                      <a:endParaRPr lang="fr-FR" sz="4400" dirty="0"/>
                    </a:p>
                  </a:txBody>
                  <a:tcPr marL="243840" marR="243840" marT="91440" marB="91440"/>
                </a:tc>
              </a:tr>
              <a:tr h="853440">
                <a:tc>
                  <a:txBody>
                    <a:bodyPr/>
                    <a:lstStyle/>
                    <a:p>
                      <a:endParaRPr lang="fr-FR" sz="4400" dirty="0"/>
                    </a:p>
                  </a:txBody>
                  <a:tcPr marL="243840" marR="243840" marT="91440" marB="91440"/>
                </a:tc>
                <a:tc>
                  <a:txBody>
                    <a:bodyPr/>
                    <a:lstStyle/>
                    <a:p>
                      <a:endParaRPr lang="fr-FR" sz="4400" dirty="0"/>
                    </a:p>
                  </a:txBody>
                  <a:tcPr marL="243840" marR="243840" marT="91440" marB="91440"/>
                </a:tc>
              </a:tr>
              <a:tr h="853440">
                <a:tc>
                  <a:txBody>
                    <a:bodyPr/>
                    <a:lstStyle/>
                    <a:p>
                      <a:endParaRPr lang="fr-FR" sz="4400"/>
                    </a:p>
                  </a:txBody>
                  <a:tcPr marL="243840" marR="243840" marT="91440" marB="91440"/>
                </a:tc>
                <a:tc>
                  <a:txBody>
                    <a:bodyPr/>
                    <a:lstStyle/>
                    <a:p>
                      <a:endParaRPr lang="fr-FR" sz="4400" dirty="0"/>
                    </a:p>
                  </a:txBody>
                  <a:tcPr marL="243840" marR="243840" marT="91440" marB="91440"/>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559137046"/>
              </p:ext>
            </p:extLst>
          </p:nvPr>
        </p:nvGraphicFramePr>
        <p:xfrm>
          <a:off x="8825709" y="8108404"/>
          <a:ext cx="6237402" cy="4267200"/>
        </p:xfrm>
        <a:graphic>
          <a:graphicData uri="http://schemas.openxmlformats.org/drawingml/2006/table">
            <a:tbl>
              <a:tblPr firstRow="1" bandRow="1">
                <a:tableStyleId>{69CF1AB2-1976-4502-BF36-3FF5EA218861}</a:tableStyleId>
              </a:tblPr>
              <a:tblGrid>
                <a:gridCol w="3260461"/>
                <a:gridCol w="2976941"/>
              </a:tblGrid>
              <a:tr h="853440">
                <a:tc>
                  <a:txBody>
                    <a:bodyPr/>
                    <a:lstStyle/>
                    <a:p>
                      <a:r>
                        <a:rPr lang="fr-FR" sz="4400" b="0" dirty="0" smtClean="0"/>
                        <a:t>Circle</a:t>
                      </a:r>
                      <a:endParaRPr lang="fr-FR" sz="4400" b="0" dirty="0"/>
                    </a:p>
                  </a:txBody>
                  <a:tcPr marL="243840" marR="243840" marT="91440" marB="91440"/>
                </a:tc>
                <a:tc>
                  <a:txBody>
                    <a:bodyPr/>
                    <a:lstStyle/>
                    <a:p>
                      <a:r>
                        <a:rPr lang="fr-FR" sz="4400" b="0" dirty="0" smtClean="0"/>
                        <a:t>1</a:t>
                      </a:r>
                      <a:endParaRPr lang="fr-FR" sz="4400" b="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t>5</a:t>
                      </a:r>
                      <a:endParaRPr lang="fr-FR" sz="440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t>2</a:t>
                      </a:r>
                      <a:endParaRPr lang="fr-FR" sz="4400" dirty="0"/>
                    </a:p>
                  </a:txBody>
                  <a:tcPr marL="243840" marR="243840" marT="91440" marB="91440"/>
                </a:tc>
              </a:tr>
              <a:tr h="853440">
                <a:tc>
                  <a:txBody>
                    <a:bodyPr/>
                    <a:lstStyle/>
                    <a:p>
                      <a:r>
                        <a:rPr lang="fr-FR" sz="4400" dirty="0" smtClean="0">
                          <a:solidFill>
                            <a:srgbClr val="00B050"/>
                          </a:solidFill>
                        </a:rPr>
                        <a:t>Enter</a:t>
                      </a:r>
                      <a:endParaRPr lang="fr-FR" sz="4400" dirty="0">
                        <a:solidFill>
                          <a:srgbClr val="00B050"/>
                        </a:solidFill>
                      </a:endParaRPr>
                    </a:p>
                  </a:txBody>
                  <a:tcPr marL="243840" marR="243840" marT="91440" marB="91440"/>
                </a:tc>
                <a:tc>
                  <a:txBody>
                    <a:bodyPr/>
                    <a:lstStyle/>
                    <a:p>
                      <a:r>
                        <a:rPr lang="fr-FR" sz="4400" dirty="0" smtClean="0"/>
                        <a:t>4</a:t>
                      </a:r>
                      <a:endParaRPr lang="fr-FR" sz="4400" dirty="0"/>
                    </a:p>
                  </a:txBody>
                  <a:tcPr marL="243840" marR="243840" marT="91440" marB="91440"/>
                </a:tc>
              </a:tr>
              <a:tr h="853440">
                <a:tc>
                  <a:txBody>
                    <a:bodyPr/>
                    <a:lstStyle/>
                    <a:p>
                      <a:r>
                        <a:rPr lang="fr-FR" sz="4400" dirty="0" smtClean="0">
                          <a:solidFill>
                            <a:srgbClr val="00B050"/>
                          </a:solidFill>
                        </a:rPr>
                        <a:t>Enter</a:t>
                      </a:r>
                      <a:endParaRPr lang="fr-FR" sz="4400" dirty="0">
                        <a:solidFill>
                          <a:srgbClr val="00B050"/>
                        </a:solidFill>
                      </a:endParaRPr>
                    </a:p>
                  </a:txBody>
                  <a:tcPr marL="243840" marR="243840" marT="91440" marB="91440"/>
                </a:tc>
                <a:tc>
                  <a:txBody>
                    <a:bodyPr/>
                    <a:lstStyle/>
                    <a:p>
                      <a:r>
                        <a:rPr lang="fr-FR" sz="4400" dirty="0" smtClean="0"/>
                        <a:t>6</a:t>
                      </a:r>
                      <a:endParaRPr lang="fr-FR" sz="4400" dirty="0"/>
                    </a:p>
                  </a:txBody>
                  <a:tcPr marL="243840" marR="243840" marT="91440" marB="91440"/>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1345695573"/>
              </p:ext>
            </p:extLst>
          </p:nvPr>
        </p:nvGraphicFramePr>
        <p:xfrm>
          <a:off x="17184555" y="8108404"/>
          <a:ext cx="6237402" cy="4267200"/>
        </p:xfrm>
        <a:graphic>
          <a:graphicData uri="http://schemas.openxmlformats.org/drawingml/2006/table">
            <a:tbl>
              <a:tblPr firstRow="1" bandRow="1">
                <a:tableStyleId>{69CF1AB2-1976-4502-BF36-3FF5EA218861}</a:tableStyleId>
              </a:tblPr>
              <a:tblGrid>
                <a:gridCol w="3260461"/>
                <a:gridCol w="2976941"/>
              </a:tblGrid>
              <a:tr h="853440">
                <a:tc>
                  <a:txBody>
                    <a:bodyPr/>
                    <a:lstStyle/>
                    <a:p>
                      <a:r>
                        <a:rPr lang="fr-FR" sz="4400" b="0" dirty="0" smtClean="0"/>
                        <a:t>Circle</a:t>
                      </a:r>
                      <a:endParaRPr lang="fr-FR" sz="4400" b="0" dirty="0"/>
                    </a:p>
                  </a:txBody>
                  <a:tcPr marL="243840" marR="243840" marT="91440" marB="91440"/>
                </a:tc>
                <a:tc>
                  <a:txBody>
                    <a:bodyPr/>
                    <a:lstStyle/>
                    <a:p>
                      <a:r>
                        <a:rPr lang="fr-FR" sz="4400" b="0" dirty="0" smtClean="0"/>
                        <a:t>1</a:t>
                      </a:r>
                      <a:endParaRPr lang="fr-FR" sz="4400" b="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t>5</a:t>
                      </a:r>
                      <a:endParaRPr lang="fr-FR" sz="4400" dirty="0"/>
                    </a:p>
                  </a:txBody>
                  <a:tcPr marL="243840" marR="243840" marT="91440" marB="91440"/>
                </a:tc>
              </a:tr>
              <a:tr h="853440">
                <a:tc>
                  <a:txBody>
                    <a:bodyPr/>
                    <a:lstStyle/>
                    <a:p>
                      <a:r>
                        <a:rPr lang="fr-FR" sz="4400" dirty="0" smtClean="0"/>
                        <a:t>Circle</a:t>
                      </a:r>
                      <a:endParaRPr lang="fr-FR" sz="4400" dirty="0"/>
                    </a:p>
                  </a:txBody>
                  <a:tcPr marL="243840" marR="243840" marT="91440" marB="91440"/>
                </a:tc>
                <a:tc>
                  <a:txBody>
                    <a:bodyPr/>
                    <a:lstStyle/>
                    <a:p>
                      <a:r>
                        <a:rPr lang="fr-FR" sz="4400" dirty="0" smtClean="0">
                          <a:solidFill>
                            <a:srgbClr val="FF0000"/>
                          </a:solidFill>
                        </a:rPr>
                        <a:t>Exit</a:t>
                      </a:r>
                      <a:endParaRPr lang="fr-FR" sz="4400" dirty="0">
                        <a:solidFill>
                          <a:srgbClr val="FF0000"/>
                        </a:solidFill>
                      </a:endParaRPr>
                    </a:p>
                  </a:txBody>
                  <a:tcPr marL="243840" marR="243840" marT="91440" marB="91440"/>
                </a:tc>
              </a:tr>
              <a:tr h="853440">
                <a:tc>
                  <a:txBody>
                    <a:bodyPr/>
                    <a:lstStyle/>
                    <a:p>
                      <a:endParaRPr lang="fr-FR" sz="4400" dirty="0"/>
                    </a:p>
                  </a:txBody>
                  <a:tcPr marL="243840" marR="243840" marT="91440" marB="91440"/>
                </a:tc>
                <a:tc>
                  <a:txBody>
                    <a:bodyPr/>
                    <a:lstStyle/>
                    <a:p>
                      <a:endParaRPr lang="fr-FR" sz="4400" dirty="0"/>
                    </a:p>
                  </a:txBody>
                  <a:tcPr marL="243840" marR="243840" marT="91440" marB="91440"/>
                </a:tc>
              </a:tr>
              <a:tr h="853440">
                <a:tc>
                  <a:txBody>
                    <a:bodyPr/>
                    <a:lstStyle/>
                    <a:p>
                      <a:endParaRPr lang="fr-FR" sz="4400"/>
                    </a:p>
                  </a:txBody>
                  <a:tcPr marL="243840" marR="243840" marT="91440" marB="91440"/>
                </a:tc>
                <a:tc>
                  <a:txBody>
                    <a:bodyPr/>
                    <a:lstStyle/>
                    <a:p>
                      <a:endParaRPr lang="fr-FR" sz="4400" dirty="0"/>
                    </a:p>
                  </a:txBody>
                  <a:tcPr marL="243840" marR="243840" marT="91440" marB="91440"/>
                </a:tc>
              </a:tr>
            </a:tbl>
          </a:graphicData>
        </a:graphic>
      </p:graphicFrame>
    </p:spTree>
    <p:extLst>
      <p:ext uri="{BB962C8B-B14F-4D97-AF65-F5344CB8AC3E}">
        <p14:creationId xmlns:p14="http://schemas.microsoft.com/office/powerpoint/2010/main" val="124121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Mettre à jour les données</a:t>
            </a:r>
            <a:endParaRPr lang="fr-FR" noProof="0" dirty="0"/>
          </a:p>
        </p:txBody>
      </p:sp>
      <p:sp>
        <p:nvSpPr>
          <p:cNvPr id="3" name="Espace réservé du contenu 2"/>
          <p:cNvSpPr>
            <a:spLocks noGrp="1"/>
          </p:cNvSpPr>
          <p:nvPr>
            <p:ph idx="1"/>
          </p:nvPr>
        </p:nvSpPr>
        <p:spPr/>
        <p:txBody>
          <a:bodyPr>
            <a:normAutofit/>
          </a:bodyPr>
          <a:lstStyle/>
          <a:p>
            <a:pPr>
              <a:spcBef>
                <a:spcPts val="2400"/>
              </a:spcBef>
            </a:pPr>
            <a:r>
              <a:rPr lang="fr-FR" noProof="0" dirty="0" smtClean="0"/>
              <a:t>D3.enter() ajoute les nouvelles valeurs</a:t>
            </a:r>
          </a:p>
          <a:p>
            <a:pPr>
              <a:spcBef>
                <a:spcPts val="2400"/>
              </a:spcBef>
            </a:pPr>
            <a:endParaRPr lang="fr-FR" noProof="0" dirty="0"/>
          </a:p>
          <a:p>
            <a:pPr>
              <a:spcBef>
                <a:spcPts val="2400"/>
              </a:spcBef>
            </a:pPr>
            <a:r>
              <a:rPr lang="fr-FR" noProof="0" dirty="0" smtClean="0"/>
              <a:t>Faire une sélection</a:t>
            </a:r>
          </a:p>
          <a:p>
            <a:pPr marL="685800" lvl="1" indent="-685800">
              <a:spcBef>
                <a:spcPts val="2400"/>
              </a:spcBef>
              <a:buFont typeface="Arial" panose="020B0604020202020204" pitchFamily="34" charset="0"/>
              <a:buChar char="•"/>
            </a:pPr>
            <a:r>
              <a:rPr lang="fr-FR" noProof="0" dirty="0" smtClean="0"/>
              <a:t>Updater la sélection</a:t>
            </a:r>
          </a:p>
          <a:p>
            <a:pPr marL="685800" lvl="1" indent="-685800">
              <a:spcBef>
                <a:spcPts val="2400"/>
              </a:spcBef>
              <a:buFont typeface="Arial" panose="020B0604020202020204" pitchFamily="34" charset="0"/>
              <a:buChar char="•"/>
            </a:pPr>
            <a:r>
              <a:rPr lang="fr-FR" noProof="0" dirty="0" smtClean="0"/>
              <a:t>Penser à updater tous les  attributs d’un élément</a:t>
            </a:r>
          </a:p>
          <a:p>
            <a:pPr lvl="1">
              <a:spcBef>
                <a:spcPts val="2400"/>
              </a:spcBef>
            </a:pPr>
            <a:endParaRPr lang="fr-FR" noProof="0" dirty="0"/>
          </a:p>
          <a:p>
            <a:pPr>
              <a:spcBef>
                <a:spcPts val="2400"/>
              </a:spcBef>
            </a:pPr>
            <a:r>
              <a:rPr lang="fr-FR" noProof="0" dirty="0" smtClean="0"/>
              <a:t>D3.exit().remove()</a:t>
            </a:r>
          </a:p>
          <a:p>
            <a:pPr>
              <a:spcBef>
                <a:spcPts val="2400"/>
              </a:spcBef>
            </a:pPr>
            <a:endParaRPr lang="fr-FR" noProof="0" dirty="0" smtClean="0"/>
          </a:p>
          <a:p>
            <a:pPr>
              <a:spcBef>
                <a:spcPts val="2400"/>
              </a:spcBef>
            </a:pPr>
            <a:r>
              <a:rPr lang="fr-FR" noProof="0" dirty="0" smtClean="0"/>
              <a:t>Code 5</a:t>
            </a:r>
            <a:endParaRPr lang="fr-FR" noProof="0" dirty="0"/>
          </a:p>
          <a:p>
            <a:pPr>
              <a:spcBef>
                <a:spcPts val="2400"/>
              </a:spcBef>
            </a:pPr>
            <a:endParaRPr lang="fr-FR" noProof="0" dirty="0"/>
          </a:p>
        </p:txBody>
      </p:sp>
    </p:spTree>
    <p:extLst>
      <p:ext uri="{BB962C8B-B14F-4D97-AF65-F5344CB8AC3E}">
        <p14:creationId xmlns:p14="http://schemas.microsoft.com/office/powerpoint/2010/main" val="347804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Sélection et appairage</a:t>
            </a:r>
            <a:endParaRPr lang="fr-FR" noProof="0" dirty="0"/>
          </a:p>
        </p:txBody>
      </p:sp>
      <p:sp>
        <p:nvSpPr>
          <p:cNvPr id="3" name="Espace réservé du contenu 2"/>
          <p:cNvSpPr>
            <a:spLocks noGrp="1"/>
          </p:cNvSpPr>
          <p:nvPr>
            <p:ph idx="1"/>
          </p:nvPr>
        </p:nvSpPr>
        <p:spPr/>
        <p:txBody>
          <a:bodyPr>
            <a:normAutofit fontScale="92500" lnSpcReduction="20000"/>
          </a:bodyPr>
          <a:lstStyle/>
          <a:p>
            <a:r>
              <a:rPr lang="fr-FR" noProof="0" dirty="0" smtClean="0"/>
              <a:t>Attention avec exit c’est le dernier élément de la sélection qui est « retiré » et non pas nécessairement celui qui correspond à la valeur visée</a:t>
            </a:r>
          </a:p>
          <a:p>
            <a:r>
              <a:rPr lang="fr-FR" noProof="0" dirty="0" smtClean="0"/>
              <a:t>Il faut créer une fonction d’appairage avec key</a:t>
            </a:r>
          </a:p>
          <a:p>
            <a:pPr lvl="1"/>
            <a:r>
              <a:rPr lang="en-US" b="1" dirty="0" err="1">
                <a:solidFill>
                  <a:srgbClr val="000080"/>
                </a:solidFill>
                <a:highlight>
                  <a:srgbClr val="F2F4FF"/>
                </a:highlight>
              </a:rPr>
              <a:t>var</a:t>
            </a:r>
            <a:r>
              <a:rPr lang="en-US" dirty="0">
                <a:solidFill>
                  <a:srgbClr val="000000"/>
                </a:solidFill>
                <a:highlight>
                  <a:srgbClr val="F2F4FF"/>
                </a:highlight>
              </a:rPr>
              <a:t> dataset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key</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0</a:t>
            </a:r>
            <a:r>
              <a:rPr lang="en-US" b="1" dirty="0">
                <a:solidFill>
                  <a:srgbClr val="000000"/>
                </a:solidFill>
                <a:highlight>
                  <a:srgbClr val="F2F4FF"/>
                </a:highlight>
              </a:rPr>
              <a:t>,</a:t>
            </a:r>
            <a:r>
              <a:rPr lang="en-US" dirty="0">
                <a:solidFill>
                  <a:srgbClr val="000000"/>
                </a:solidFill>
                <a:highlight>
                  <a:srgbClr val="F2F4FF"/>
                </a:highlight>
              </a:rPr>
              <a:t> value</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5</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key</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1</a:t>
            </a:r>
            <a:r>
              <a:rPr lang="en-US" b="1" dirty="0">
                <a:solidFill>
                  <a:srgbClr val="000000"/>
                </a:solidFill>
                <a:highlight>
                  <a:srgbClr val="F2F4FF"/>
                </a:highlight>
              </a:rPr>
              <a:t>,</a:t>
            </a:r>
            <a:r>
              <a:rPr lang="en-US" dirty="0">
                <a:solidFill>
                  <a:srgbClr val="000000"/>
                </a:solidFill>
                <a:highlight>
                  <a:srgbClr val="F2F4FF"/>
                </a:highlight>
              </a:rPr>
              <a:t> value</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10</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key</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2</a:t>
            </a:r>
            <a:r>
              <a:rPr lang="en-US" b="1" dirty="0">
                <a:solidFill>
                  <a:srgbClr val="000000"/>
                </a:solidFill>
                <a:highlight>
                  <a:srgbClr val="F2F4FF"/>
                </a:highlight>
              </a:rPr>
              <a:t>,</a:t>
            </a:r>
            <a:r>
              <a:rPr lang="en-US" dirty="0">
                <a:solidFill>
                  <a:srgbClr val="000000"/>
                </a:solidFill>
                <a:highlight>
                  <a:srgbClr val="F2F4FF"/>
                </a:highlight>
              </a:rPr>
              <a:t> value</a:t>
            </a:r>
            <a:r>
              <a:rPr lang="en-US" b="1" dirty="0">
                <a:solidFill>
                  <a:srgbClr val="000000"/>
                </a:solidFill>
                <a:highlight>
                  <a:srgbClr val="F2F4FF"/>
                </a:highlight>
              </a:rPr>
              <a:t>:</a:t>
            </a:r>
            <a:r>
              <a:rPr lang="en-US" dirty="0">
                <a:solidFill>
                  <a:srgbClr val="000000"/>
                </a:solidFill>
                <a:highlight>
                  <a:srgbClr val="F2F4FF"/>
                </a:highlight>
              </a:rPr>
              <a:t> </a:t>
            </a:r>
            <a:r>
              <a:rPr lang="en-US" dirty="0">
                <a:solidFill>
                  <a:srgbClr val="FF0000"/>
                </a:solidFill>
                <a:highlight>
                  <a:srgbClr val="F2F4FF"/>
                </a:highlight>
              </a:rPr>
              <a:t>13</a:t>
            </a:r>
            <a:r>
              <a:rPr lang="en-US" dirty="0">
                <a:solidFill>
                  <a:srgbClr val="000000"/>
                </a:solidFill>
                <a:highlight>
                  <a:srgbClr val="F2F4FF"/>
                </a:highlight>
              </a:rPr>
              <a:t> </a:t>
            </a:r>
            <a:r>
              <a:rPr lang="en-US" b="1" dirty="0">
                <a:solidFill>
                  <a:srgbClr val="000000"/>
                </a:solidFill>
                <a:highlight>
                  <a:srgbClr val="F2F4FF"/>
                </a:highlight>
              </a:rPr>
              <a:t>}]</a:t>
            </a:r>
            <a:endParaRPr lang="en-US" dirty="0">
              <a:solidFill>
                <a:srgbClr val="000000"/>
              </a:solidFill>
              <a:highlight>
                <a:srgbClr val="F2F4FF"/>
              </a:highlight>
            </a:endParaRPr>
          </a:p>
          <a:p>
            <a:pPr lvl="1"/>
            <a:r>
              <a:rPr lang="en-US" b="1" dirty="0" err="1" smtClean="0">
                <a:solidFill>
                  <a:srgbClr val="000080"/>
                </a:solidFill>
                <a:highlight>
                  <a:srgbClr val="F2F4FF"/>
                </a:highlight>
              </a:rPr>
              <a:t>var</a:t>
            </a:r>
            <a:r>
              <a:rPr lang="en-US" dirty="0" smtClean="0">
                <a:solidFill>
                  <a:srgbClr val="000000"/>
                </a:solidFill>
                <a:highlight>
                  <a:srgbClr val="F2F4FF"/>
                </a:highlight>
              </a:rPr>
              <a:t> </a:t>
            </a:r>
            <a:r>
              <a:rPr lang="en-US" dirty="0">
                <a:solidFill>
                  <a:srgbClr val="000000"/>
                </a:solidFill>
                <a:highlight>
                  <a:srgbClr val="F2F4FF"/>
                </a:highlight>
              </a:rPr>
              <a:t>key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80"/>
                </a:solidFill>
                <a:highlight>
                  <a:srgbClr val="F2F4FF"/>
                </a:highlight>
              </a:rPr>
              <a:t>function</a:t>
            </a:r>
            <a:r>
              <a:rPr lang="en-US" b="1" dirty="0">
                <a:solidFill>
                  <a:srgbClr val="000000"/>
                </a:solidFill>
                <a:highlight>
                  <a:srgbClr val="F2F4FF"/>
                </a:highlight>
              </a:rPr>
              <a:t>(</a:t>
            </a:r>
            <a:r>
              <a:rPr lang="en-US" dirty="0">
                <a:solidFill>
                  <a:srgbClr val="000000"/>
                </a:solidFill>
                <a:highlight>
                  <a:srgbClr val="F2F4FF"/>
                </a:highlight>
              </a:rPr>
              <a:t>d</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00"/>
                </a:solidFill>
                <a:highlight>
                  <a:srgbClr val="F2F4FF"/>
                </a:highlight>
              </a:rPr>
              <a:t>{</a:t>
            </a:r>
            <a:r>
              <a:rPr lang="en-US" dirty="0">
                <a:solidFill>
                  <a:srgbClr val="000000"/>
                </a:solidFill>
                <a:highlight>
                  <a:srgbClr val="F2F4FF"/>
                </a:highlight>
              </a:rPr>
              <a:t> </a:t>
            </a:r>
            <a:r>
              <a:rPr lang="en-US" b="1" dirty="0">
                <a:solidFill>
                  <a:srgbClr val="000080"/>
                </a:solidFill>
                <a:highlight>
                  <a:srgbClr val="F2F4FF"/>
                </a:highlight>
              </a:rPr>
              <a:t>return</a:t>
            </a:r>
            <a:r>
              <a:rPr lang="en-US" dirty="0">
                <a:solidFill>
                  <a:srgbClr val="000000"/>
                </a:solidFill>
                <a:highlight>
                  <a:srgbClr val="F2F4FF"/>
                </a:highlight>
              </a:rPr>
              <a:t> </a:t>
            </a:r>
            <a:r>
              <a:rPr lang="en-US" dirty="0" err="1">
                <a:solidFill>
                  <a:srgbClr val="000000"/>
                </a:solidFill>
                <a:highlight>
                  <a:srgbClr val="F2F4FF"/>
                </a:highlight>
              </a:rPr>
              <a:t>d.key</a:t>
            </a:r>
            <a:r>
              <a:rPr lang="en-US" b="1" dirty="0">
                <a:solidFill>
                  <a:srgbClr val="000000"/>
                </a:solidFill>
                <a:highlight>
                  <a:srgbClr val="F2F4FF"/>
                </a:highlight>
              </a:rPr>
              <a:t>;</a:t>
            </a:r>
            <a:r>
              <a:rPr lang="en-US" dirty="0">
                <a:solidFill>
                  <a:srgbClr val="000000"/>
                </a:solidFill>
                <a:highlight>
                  <a:srgbClr val="F2F4FF"/>
                </a:highlight>
              </a:rPr>
              <a:t> </a:t>
            </a:r>
            <a:r>
              <a:rPr lang="en-US" b="1" dirty="0" smtClean="0">
                <a:solidFill>
                  <a:srgbClr val="000000"/>
                </a:solidFill>
                <a:highlight>
                  <a:srgbClr val="F2F4FF"/>
                </a:highlight>
              </a:rPr>
              <a:t>};</a:t>
            </a:r>
          </a:p>
          <a:p>
            <a:pPr lvl="1"/>
            <a:r>
              <a:rPr lang="fr-FR" dirty="0">
                <a:solidFill>
                  <a:srgbClr val="000000"/>
                </a:solidFill>
                <a:highlight>
                  <a:srgbClr val="F2F4FF"/>
                </a:highlight>
              </a:rPr>
              <a:t>.data(</a:t>
            </a:r>
            <a:r>
              <a:rPr lang="fr-FR" dirty="0" err="1">
                <a:solidFill>
                  <a:srgbClr val="000000"/>
                </a:solidFill>
                <a:highlight>
                  <a:srgbClr val="F2F4FF"/>
                </a:highlight>
              </a:rPr>
              <a:t>dataset</a:t>
            </a:r>
            <a:r>
              <a:rPr lang="fr-FR" dirty="0">
                <a:solidFill>
                  <a:srgbClr val="000000"/>
                </a:solidFill>
                <a:highlight>
                  <a:srgbClr val="F2F4FF"/>
                </a:highlight>
              </a:rPr>
              <a:t>, key)	</a:t>
            </a:r>
          </a:p>
          <a:p>
            <a:pPr lvl="1"/>
            <a:r>
              <a:rPr lang="fr-FR" dirty="0" smtClean="0"/>
              <a:t>Lorsque l’on veut supprimer une valeur, il faut détruire l’objet. D3 détectera quelle clef a disparue et donc quel objet supprimer</a:t>
            </a:r>
            <a:endParaRPr lang="fr-FR" noProof="0" dirty="0"/>
          </a:p>
        </p:txBody>
      </p:sp>
    </p:spTree>
    <p:extLst>
      <p:ext uri="{BB962C8B-B14F-4D97-AF65-F5344CB8AC3E}">
        <p14:creationId xmlns:p14="http://schemas.microsoft.com/office/powerpoint/2010/main" val="278191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Bar chart</a:t>
            </a:r>
            <a:endParaRPr lang="fr-FR" noProof="0" dirty="0"/>
          </a:p>
        </p:txBody>
      </p:sp>
      <p:sp>
        <p:nvSpPr>
          <p:cNvPr id="4" name="Espace réservé du contenu 3"/>
          <p:cNvSpPr>
            <a:spLocks noGrp="1"/>
          </p:cNvSpPr>
          <p:nvPr>
            <p:ph idx="1"/>
          </p:nvPr>
        </p:nvSpPr>
        <p:spPr>
          <a:xfrm>
            <a:off x="1219200" y="3200400"/>
            <a:ext cx="21945600" cy="9994304"/>
          </a:xfrm>
        </p:spPr>
        <p:txBody>
          <a:bodyPr>
            <a:normAutofit fontScale="92500" lnSpcReduction="10000"/>
          </a:bodyPr>
          <a:lstStyle/>
          <a:p>
            <a:pPr>
              <a:spcBef>
                <a:spcPts val="2400"/>
              </a:spcBef>
            </a:pPr>
            <a:r>
              <a:rPr lang="fr-FR" noProof="0" dirty="0" smtClean="0"/>
              <a:t>en DIV</a:t>
            </a:r>
          </a:p>
          <a:p>
            <a:pPr>
              <a:spcBef>
                <a:spcPts val="2400"/>
              </a:spcBef>
            </a:pPr>
            <a:endParaRPr lang="fr-FR" noProof="0" dirty="0" smtClean="0"/>
          </a:p>
          <a:p>
            <a:pPr>
              <a:spcBef>
                <a:spcPts val="2400"/>
              </a:spcBef>
            </a:pPr>
            <a:r>
              <a:rPr lang="fr-FR" noProof="0" dirty="0" smtClean="0"/>
              <a:t>Avec des SVG</a:t>
            </a:r>
          </a:p>
          <a:p>
            <a:pPr lvl="1" indent="0">
              <a:spcBef>
                <a:spcPts val="2400"/>
              </a:spcBef>
            </a:pPr>
            <a:r>
              <a:rPr lang="fr-FR" noProof="0" dirty="0" smtClean="0"/>
              <a:t>Graphe à l’envers à cause de l’axe y de SVG</a:t>
            </a:r>
          </a:p>
          <a:p>
            <a:pPr lvl="1" indent="0">
              <a:spcBef>
                <a:spcPts val="2400"/>
              </a:spcBef>
            </a:pPr>
            <a:endParaRPr lang="fr-FR" noProof="0" dirty="0" smtClean="0"/>
          </a:p>
          <a:p>
            <a:pPr>
              <a:spcBef>
                <a:spcPts val="2400"/>
              </a:spcBef>
            </a:pPr>
            <a:r>
              <a:rPr lang="fr-FR" noProof="0" dirty="0" smtClean="0"/>
              <a:t>Code 6</a:t>
            </a:r>
          </a:p>
          <a:p>
            <a:pPr>
              <a:spcBef>
                <a:spcPts val="2400"/>
              </a:spcBef>
            </a:pPr>
            <a:endParaRPr lang="fr-FR" noProof="0" dirty="0" smtClean="0"/>
          </a:p>
          <a:p>
            <a:pPr>
              <a:spcBef>
                <a:spcPts val="2400"/>
              </a:spcBef>
            </a:pPr>
            <a:r>
              <a:rPr lang="fr-FR" noProof="0" dirty="0" smtClean="0"/>
              <a:t>Il est possible de faire du multivalue map pour les attributs</a:t>
            </a:r>
          </a:p>
          <a:p>
            <a:pPr lvl="1" indent="0">
              <a:spcBef>
                <a:spcPts val="2400"/>
              </a:spcBef>
            </a:pPr>
            <a:r>
              <a:rPr lang="fr-FR" noProof="0" dirty="0" smtClean="0"/>
              <a:t>svg.attr({width: width, height: height}); au lieu de</a:t>
            </a:r>
          </a:p>
          <a:p>
            <a:pPr lvl="1" indent="0">
              <a:spcBef>
                <a:spcPts val="2400"/>
              </a:spcBef>
            </a:pPr>
            <a:r>
              <a:rPr lang="fr-FR" noProof="0" dirty="0" smtClean="0"/>
              <a:t>svg.attr("width", width).attr("height", height);</a:t>
            </a:r>
          </a:p>
          <a:p>
            <a:pPr lvl="1" indent="0">
              <a:spcBef>
                <a:spcPts val="2400"/>
              </a:spcBef>
            </a:pPr>
            <a:r>
              <a:rPr lang="fr-FR" noProof="0" dirty="0" smtClean="0"/>
              <a:t>http://bl.ocks.org/mbostock/3305515</a:t>
            </a:r>
            <a:endParaRPr lang="fr-FR" noProof="0" dirty="0"/>
          </a:p>
        </p:txBody>
      </p:sp>
    </p:spTree>
    <p:extLst>
      <p:ext uri="{BB962C8B-B14F-4D97-AF65-F5344CB8AC3E}">
        <p14:creationId xmlns:p14="http://schemas.microsoft.com/office/powerpoint/2010/main" val="359237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Scatterplot</a:t>
            </a:r>
            <a:endParaRPr lang="fr-FR" noProof="0" dirty="0"/>
          </a:p>
        </p:txBody>
      </p:sp>
      <p:sp>
        <p:nvSpPr>
          <p:cNvPr id="3" name="Espace réservé du contenu 2"/>
          <p:cNvSpPr>
            <a:spLocks noGrp="1"/>
          </p:cNvSpPr>
          <p:nvPr>
            <p:ph idx="1"/>
          </p:nvPr>
        </p:nvSpPr>
        <p:spPr/>
        <p:txBody>
          <a:bodyPr>
            <a:normAutofit lnSpcReduction="10000"/>
          </a:bodyPr>
          <a:lstStyle/>
          <a:p>
            <a:r>
              <a:rPr lang="fr-FR" noProof="0" dirty="0" smtClean="0"/>
              <a:t>Un nuage de points c’est un ensemble de cercle à tracer</a:t>
            </a:r>
          </a:p>
          <a:p>
            <a:endParaRPr lang="fr-FR" dirty="0"/>
          </a:p>
          <a:p>
            <a:r>
              <a:rPr lang="fr-FR" noProof="0" dirty="0" smtClean="0"/>
              <a:t>var dataset = [ [ 5, 20 ], [ 278, 75 ], [ 324, 123 ], [ 100, 55 ], [ 247, 45 ], [ 320, 25 ], [ 467, 44];</a:t>
            </a:r>
          </a:p>
          <a:p>
            <a:endParaRPr lang="fr-FR" noProof="0" dirty="0"/>
          </a:p>
          <a:p>
            <a:r>
              <a:rPr lang="fr-FR" noProof="0" dirty="0" smtClean="0"/>
              <a:t>svg.selectAll("circle").data(dataset) .enter() .append("circle") </a:t>
            </a:r>
            <a:br>
              <a:rPr lang="fr-FR" noProof="0" dirty="0" smtClean="0"/>
            </a:br>
            <a:r>
              <a:rPr lang="fr-FR" noProof="0" dirty="0" smtClean="0"/>
              <a:t>.attr("cx", function(d) { return d[0]; }) </a:t>
            </a:r>
            <a:br>
              <a:rPr lang="fr-FR" noProof="0" dirty="0" smtClean="0"/>
            </a:br>
            <a:r>
              <a:rPr lang="fr-FR" noProof="0" dirty="0" smtClean="0"/>
              <a:t>.attr("cy", function(d) { return d[1]; }) </a:t>
            </a:r>
            <a:br>
              <a:rPr lang="fr-FR" noProof="0" dirty="0" smtClean="0"/>
            </a:br>
            <a:r>
              <a:rPr lang="fr-FR" noProof="0" dirty="0" smtClean="0"/>
              <a:t>.attr("r", 5);</a:t>
            </a:r>
            <a:endParaRPr lang="fr-FR" noProof="0" dirty="0"/>
          </a:p>
        </p:txBody>
      </p:sp>
    </p:spTree>
    <p:extLst>
      <p:ext uri="{BB962C8B-B14F-4D97-AF65-F5344CB8AC3E}">
        <p14:creationId xmlns:p14="http://schemas.microsoft.com/office/powerpoint/2010/main" val="149270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Echelles</a:t>
            </a:r>
            <a:endParaRPr lang="fr-FR" noProof="0" dirty="0"/>
          </a:p>
        </p:txBody>
      </p:sp>
      <p:sp>
        <p:nvSpPr>
          <p:cNvPr id="3" name="Espace réservé du contenu 2"/>
          <p:cNvSpPr>
            <a:spLocks noGrp="1"/>
          </p:cNvSpPr>
          <p:nvPr>
            <p:ph idx="1"/>
          </p:nvPr>
        </p:nvSpPr>
        <p:spPr/>
        <p:txBody>
          <a:bodyPr>
            <a:normAutofit/>
          </a:bodyPr>
          <a:lstStyle/>
          <a:p>
            <a:r>
              <a:rPr lang="fr-FR" noProof="0" dirty="0" smtClean="0"/>
              <a:t>Les échelles sont des fonctions qui prennent un domaine en entrée et le transforme vers un intervalle de valeur</a:t>
            </a:r>
          </a:p>
          <a:p>
            <a:r>
              <a:rPr lang="fr-FR" noProof="0" dirty="0" smtClean="0"/>
              <a:t>Nous nous contenterons des échelles linéaires, mais il en existe de différentes formes : logarithmiques, quadratiques, etc.</a:t>
            </a:r>
          </a:p>
          <a:p>
            <a:pPr lvl="1"/>
            <a:r>
              <a:rPr lang="fr-FR" noProof="0" dirty="0"/>
              <a:t>Le input domain est le domaine de valeur possible en entrée</a:t>
            </a:r>
          </a:p>
          <a:p>
            <a:pPr lvl="1"/>
            <a:r>
              <a:rPr lang="fr-FR" noProof="0" dirty="0"/>
              <a:t>Le output range est l’ensemble des valeurs possibles en sortie</a:t>
            </a:r>
          </a:p>
          <a:p>
            <a:pPr lvl="1"/>
            <a:endParaRPr lang="fr-FR" noProof="0" dirty="0"/>
          </a:p>
        </p:txBody>
      </p:sp>
    </p:spTree>
    <p:extLst>
      <p:ext uri="{BB962C8B-B14F-4D97-AF65-F5344CB8AC3E}">
        <p14:creationId xmlns:p14="http://schemas.microsoft.com/office/powerpoint/2010/main" val="269575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noProof="0" dirty="0"/>
          </a:p>
        </p:txBody>
      </p:sp>
      <p:sp>
        <p:nvSpPr>
          <p:cNvPr id="3" name="Espace réservé du contenu 2"/>
          <p:cNvSpPr>
            <a:spLocks noGrp="1"/>
          </p:cNvSpPr>
          <p:nvPr>
            <p:ph idx="1"/>
          </p:nvPr>
        </p:nvSpPr>
        <p:spPr/>
        <p:txBody>
          <a:bodyPr>
            <a:normAutofit lnSpcReduction="10000"/>
          </a:bodyPr>
          <a:lstStyle/>
          <a:p>
            <a:r>
              <a:rPr lang="fr-FR" noProof="0" dirty="0" smtClean="0"/>
              <a:t>var scale = d3.scale.linear();</a:t>
            </a:r>
          </a:p>
          <a:p>
            <a:r>
              <a:rPr lang="fr-FR" noProof="0" dirty="0" smtClean="0"/>
              <a:t>scale.domain([0, 700]);</a:t>
            </a:r>
          </a:p>
          <a:p>
            <a:r>
              <a:rPr lang="fr-FR" noProof="0" dirty="0" smtClean="0"/>
              <a:t>scale.range([10, 500]);</a:t>
            </a:r>
          </a:p>
          <a:p>
            <a:endParaRPr lang="fr-FR" noProof="0" dirty="0" smtClean="0"/>
          </a:p>
          <a:p>
            <a:r>
              <a:rPr lang="fr-FR" noProof="0" dirty="0" smtClean="0"/>
              <a:t>scale(0); //Retourne 10 </a:t>
            </a:r>
          </a:p>
          <a:p>
            <a:r>
              <a:rPr lang="fr-FR" noProof="0" dirty="0" smtClean="0"/>
              <a:t>scale(350); //Retourne 255 </a:t>
            </a:r>
          </a:p>
          <a:p>
            <a:r>
              <a:rPr lang="fr-FR" noProof="0" dirty="0" smtClean="0"/>
              <a:t>scale(700); //Retourne 500</a:t>
            </a:r>
            <a:endParaRPr lang="fr-FR" noProof="0" dirty="0"/>
          </a:p>
        </p:txBody>
      </p:sp>
      <p:grpSp>
        <p:nvGrpSpPr>
          <p:cNvPr id="20" name="Groupe 19"/>
          <p:cNvGrpSpPr/>
          <p:nvPr/>
        </p:nvGrpSpPr>
        <p:grpSpPr>
          <a:xfrm>
            <a:off x="16800512" y="5677932"/>
            <a:ext cx="5952661" cy="6362322"/>
            <a:chOff x="6300192" y="2838966"/>
            <a:chExt cx="2232248" cy="3181161"/>
          </a:xfrm>
        </p:grpSpPr>
        <p:grpSp>
          <p:nvGrpSpPr>
            <p:cNvPr id="15" name="Groupe 14"/>
            <p:cNvGrpSpPr/>
            <p:nvPr/>
          </p:nvGrpSpPr>
          <p:grpSpPr>
            <a:xfrm>
              <a:off x="6732240" y="3140968"/>
              <a:ext cx="1152128" cy="2448272"/>
              <a:chOff x="6732240" y="3140968"/>
              <a:chExt cx="1152128" cy="2448272"/>
            </a:xfrm>
          </p:grpSpPr>
          <p:cxnSp>
            <p:nvCxnSpPr>
              <p:cNvPr id="7" name="Connecteur droit 6"/>
              <p:cNvCxnSpPr/>
              <p:nvPr/>
            </p:nvCxnSpPr>
            <p:spPr>
              <a:xfrm>
                <a:off x="6732240" y="3140968"/>
                <a:ext cx="0" cy="244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7884368" y="3429000"/>
                <a:ext cx="0"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6732240" y="3140968"/>
                <a:ext cx="115212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6732240" y="4941168"/>
                <a:ext cx="115212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ZoneTexte 15"/>
            <p:cNvSpPr txBox="1"/>
            <p:nvPr/>
          </p:nvSpPr>
          <p:spPr>
            <a:xfrm>
              <a:off x="7856904" y="3140968"/>
              <a:ext cx="432048" cy="430887"/>
            </a:xfrm>
            <a:prstGeom prst="rect">
              <a:avLst/>
            </a:prstGeom>
            <a:noFill/>
          </p:spPr>
          <p:txBody>
            <a:bodyPr wrap="square" rtlCol="0">
              <a:spAutoFit/>
            </a:bodyPr>
            <a:lstStyle/>
            <a:p>
              <a:r>
                <a:rPr lang="fr-FR" dirty="0" smtClean="0"/>
                <a:t>10</a:t>
              </a:r>
              <a:endParaRPr lang="fr-FR" dirty="0"/>
            </a:p>
          </p:txBody>
        </p:sp>
        <p:sp>
          <p:nvSpPr>
            <p:cNvPr id="17" name="ZoneTexte 16"/>
            <p:cNvSpPr txBox="1"/>
            <p:nvPr/>
          </p:nvSpPr>
          <p:spPr>
            <a:xfrm>
              <a:off x="6516216" y="2838966"/>
              <a:ext cx="432048" cy="430887"/>
            </a:xfrm>
            <a:prstGeom prst="rect">
              <a:avLst/>
            </a:prstGeom>
            <a:noFill/>
          </p:spPr>
          <p:txBody>
            <a:bodyPr wrap="square" rtlCol="0">
              <a:spAutoFit/>
            </a:bodyPr>
            <a:lstStyle/>
            <a:p>
              <a:r>
                <a:rPr lang="fr-FR" dirty="0" smtClean="0"/>
                <a:t>0</a:t>
              </a:r>
              <a:endParaRPr lang="fr-FR" dirty="0"/>
            </a:p>
          </p:txBody>
        </p:sp>
        <p:sp>
          <p:nvSpPr>
            <p:cNvPr id="18" name="ZoneTexte 17"/>
            <p:cNvSpPr txBox="1"/>
            <p:nvPr/>
          </p:nvSpPr>
          <p:spPr>
            <a:xfrm>
              <a:off x="6300192" y="5589240"/>
              <a:ext cx="648072" cy="430887"/>
            </a:xfrm>
            <a:prstGeom prst="rect">
              <a:avLst/>
            </a:prstGeom>
            <a:noFill/>
          </p:spPr>
          <p:txBody>
            <a:bodyPr wrap="square" rtlCol="0">
              <a:spAutoFit/>
            </a:bodyPr>
            <a:lstStyle/>
            <a:p>
              <a:r>
                <a:rPr lang="fr-FR" dirty="0" smtClean="0"/>
                <a:t>700</a:t>
              </a:r>
              <a:endParaRPr lang="fr-FR" dirty="0"/>
            </a:p>
          </p:txBody>
        </p:sp>
        <p:sp>
          <p:nvSpPr>
            <p:cNvPr id="19" name="ZoneTexte 18"/>
            <p:cNvSpPr txBox="1"/>
            <p:nvPr/>
          </p:nvSpPr>
          <p:spPr>
            <a:xfrm>
              <a:off x="7822584" y="4895872"/>
              <a:ext cx="709856" cy="430887"/>
            </a:xfrm>
            <a:prstGeom prst="rect">
              <a:avLst/>
            </a:prstGeom>
            <a:noFill/>
          </p:spPr>
          <p:txBody>
            <a:bodyPr wrap="square" rtlCol="0">
              <a:spAutoFit/>
            </a:bodyPr>
            <a:lstStyle/>
            <a:p>
              <a:r>
                <a:rPr lang="fr-FR" dirty="0" smtClean="0"/>
                <a:t>500</a:t>
              </a:r>
              <a:endParaRPr lang="fr-FR" dirty="0"/>
            </a:p>
          </p:txBody>
        </p:sp>
      </p:grpSp>
    </p:spTree>
    <p:extLst>
      <p:ext uri="{BB962C8B-B14F-4D97-AF65-F5344CB8AC3E}">
        <p14:creationId xmlns:p14="http://schemas.microsoft.com/office/powerpoint/2010/main" val="349771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Min et max</a:t>
            </a:r>
            <a:endParaRPr lang="fr-FR" noProof="0" dirty="0"/>
          </a:p>
        </p:txBody>
      </p:sp>
      <p:sp>
        <p:nvSpPr>
          <p:cNvPr id="3" name="Espace réservé du contenu 2"/>
          <p:cNvSpPr>
            <a:spLocks noGrp="1"/>
          </p:cNvSpPr>
          <p:nvPr>
            <p:ph idx="1"/>
          </p:nvPr>
        </p:nvSpPr>
        <p:spPr/>
        <p:txBody>
          <a:bodyPr/>
          <a:lstStyle/>
          <a:p>
            <a:r>
              <a:rPr lang="fr-FR" noProof="0" dirty="0" smtClean="0"/>
              <a:t>var dataset = [ [5, 20], [480, 90], [250, 50], [100, 33], [330, 95], [410, 12], [475, 44], [25, 67], [85, 21], [220, 88] ];</a:t>
            </a:r>
          </a:p>
          <a:p>
            <a:endParaRPr lang="fr-FR" noProof="0" dirty="0" smtClean="0"/>
          </a:p>
          <a:p>
            <a:r>
              <a:rPr lang="fr-FR" noProof="0" dirty="0" smtClean="0"/>
              <a:t>Max de X</a:t>
            </a:r>
          </a:p>
          <a:p>
            <a:r>
              <a:rPr lang="fr-FR" noProof="0" dirty="0" smtClean="0"/>
              <a:t>d3.max(dataset, function(d) { return d[0</a:t>
            </a:r>
            <a:r>
              <a:rPr lang="fr-FR" dirty="0" smtClean="0"/>
              <a:t>]; }); </a:t>
            </a:r>
            <a:r>
              <a:rPr lang="fr-FR" dirty="0"/>
              <a:t>//Référence la première valeur de chaque sous tableau</a:t>
            </a:r>
            <a:endParaRPr lang="fr-FR" noProof="0" dirty="0"/>
          </a:p>
        </p:txBody>
      </p:sp>
    </p:spTree>
    <p:extLst>
      <p:ext uri="{BB962C8B-B14F-4D97-AF65-F5344CB8AC3E}">
        <p14:creationId xmlns:p14="http://schemas.microsoft.com/office/powerpoint/2010/main" val="409318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noProof="0" dirty="0"/>
          </a:p>
        </p:txBody>
      </p:sp>
      <p:sp>
        <p:nvSpPr>
          <p:cNvPr id="3" name="Espace réservé du contenu 2"/>
          <p:cNvSpPr>
            <a:spLocks noGrp="1"/>
          </p:cNvSpPr>
          <p:nvPr>
            <p:ph idx="1"/>
          </p:nvPr>
        </p:nvSpPr>
        <p:spPr/>
        <p:txBody>
          <a:bodyPr>
            <a:normAutofit/>
          </a:bodyPr>
          <a:lstStyle/>
          <a:p>
            <a:r>
              <a:rPr lang="fr-FR" noProof="0" dirty="0" smtClean="0"/>
              <a:t>var xScale = d3.scale.linear() .domain([0, d3.max(dataset, function(d) { return d[0]; })]) .range([0, w]);</a:t>
            </a:r>
          </a:p>
          <a:p>
            <a:endParaRPr lang="fr-FR" noProof="0" dirty="0" smtClean="0"/>
          </a:p>
          <a:p>
            <a:r>
              <a:rPr lang="fr-FR" noProof="0" dirty="0" smtClean="0"/>
              <a:t>.attr("cx", function(d) { return d[0]; </a:t>
            </a:r>
            <a:r>
              <a:rPr lang="fr-FR" dirty="0"/>
              <a:t>}) //renvoie la valeur initiale</a:t>
            </a:r>
            <a:endParaRPr lang="fr-FR" noProof="0" dirty="0" smtClean="0"/>
          </a:p>
          <a:p>
            <a:endParaRPr lang="fr-FR" noProof="0" dirty="0" smtClean="0"/>
          </a:p>
          <a:p>
            <a:r>
              <a:rPr lang="fr-FR" noProof="0" dirty="0" smtClean="0"/>
              <a:t>.attr("cx", function(d) { return </a:t>
            </a:r>
            <a:r>
              <a:rPr lang="fr-FR" noProof="0" dirty="0" err="1" smtClean="0"/>
              <a:t>xScale</a:t>
            </a:r>
            <a:r>
              <a:rPr lang="fr-FR" noProof="0" dirty="0" smtClean="0"/>
              <a:t>(d[0</a:t>
            </a:r>
            <a:r>
              <a:rPr lang="fr-FR" dirty="0"/>
              <a:t>]);}) //renvoie la valeur mise à l’échelle</a:t>
            </a:r>
            <a:endParaRPr lang="fr-FR" noProof="0" dirty="0"/>
          </a:p>
        </p:txBody>
      </p:sp>
    </p:spTree>
    <p:extLst>
      <p:ext uri="{BB962C8B-B14F-4D97-AF65-F5344CB8AC3E}">
        <p14:creationId xmlns:p14="http://schemas.microsoft.com/office/powerpoint/2010/main" val="365369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Echelle verticale</a:t>
            </a:r>
            <a:endParaRPr lang="fr-FR" noProof="0" dirty="0"/>
          </a:p>
        </p:txBody>
      </p:sp>
      <p:sp>
        <p:nvSpPr>
          <p:cNvPr id="3" name="Espace réservé du contenu 2"/>
          <p:cNvSpPr>
            <a:spLocks noGrp="1"/>
          </p:cNvSpPr>
          <p:nvPr>
            <p:ph idx="1"/>
          </p:nvPr>
        </p:nvSpPr>
        <p:spPr/>
        <p:txBody>
          <a:bodyPr/>
          <a:lstStyle/>
          <a:p>
            <a:r>
              <a:rPr lang="fr-FR" noProof="0" dirty="0" smtClean="0"/>
              <a:t>Pour les échelles sur l’axe y il peut être intéressant d’inverser les bornes pour remettre le 0 en bas</a:t>
            </a:r>
          </a:p>
          <a:p>
            <a:endParaRPr lang="fr-FR" noProof="0" dirty="0"/>
          </a:p>
          <a:p>
            <a:r>
              <a:rPr lang="fr-FR" noProof="0" dirty="0" smtClean="0"/>
              <a:t>.range([0, h]);</a:t>
            </a:r>
          </a:p>
          <a:p>
            <a:r>
              <a:rPr lang="fr-FR" noProof="0" dirty="0" smtClean="0"/>
              <a:t>.range([h, 0]);</a:t>
            </a:r>
            <a:endParaRPr lang="fr-FR" noProof="0" dirty="0"/>
          </a:p>
        </p:txBody>
      </p:sp>
    </p:spTree>
    <p:extLst>
      <p:ext uri="{BB962C8B-B14F-4D97-AF65-F5344CB8AC3E}">
        <p14:creationId xmlns:p14="http://schemas.microsoft.com/office/powerpoint/2010/main" val="134438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Données et représentation</a:t>
            </a:r>
            <a:endParaRPr lang="fr-FR" noProof="0" dirty="0"/>
          </a:p>
        </p:txBody>
      </p:sp>
      <p:sp>
        <p:nvSpPr>
          <p:cNvPr id="3" name="Espace réservé du contenu 2"/>
          <p:cNvSpPr>
            <a:spLocks noGrp="1"/>
          </p:cNvSpPr>
          <p:nvPr>
            <p:ph idx="1"/>
          </p:nvPr>
        </p:nvSpPr>
        <p:spPr>
          <a:xfrm>
            <a:off x="1219200" y="3200400"/>
            <a:ext cx="20957909" cy="9747504"/>
          </a:xfrm>
        </p:spPr>
        <p:txBody>
          <a:bodyPr>
            <a:normAutofit/>
          </a:bodyPr>
          <a:lstStyle/>
          <a:p>
            <a:pPr>
              <a:spcBef>
                <a:spcPts val="0"/>
              </a:spcBef>
              <a:spcAft>
                <a:spcPts val="4286"/>
              </a:spcAft>
            </a:pPr>
            <a:r>
              <a:rPr lang="fr-FR" sz="4300" dirty="0"/>
              <a:t>Les données existent depuis longtemps et sous de nombreuses formes</a:t>
            </a:r>
          </a:p>
          <a:p>
            <a:pPr>
              <a:spcBef>
                <a:spcPts val="0"/>
              </a:spcBef>
              <a:spcAft>
                <a:spcPts val="4286"/>
              </a:spcAft>
            </a:pPr>
            <a:r>
              <a:rPr lang="fr-FR" sz="4300" dirty="0"/>
              <a:t>La visualisation permet de les représenter de manière compréhensible par le plus grand nombre</a:t>
            </a:r>
          </a:p>
          <a:p>
            <a:pPr>
              <a:spcBef>
                <a:spcPts val="0"/>
              </a:spcBef>
              <a:spcAft>
                <a:spcPts val="4286"/>
              </a:spcAft>
            </a:pPr>
            <a:r>
              <a:rPr lang="fr-FR" sz="4300" dirty="0"/>
              <a:t>La visualisation permet de trouver des modèles ou des liens entre différentes données</a:t>
            </a:r>
          </a:p>
        </p:txBody>
      </p:sp>
      <p:grpSp>
        <p:nvGrpSpPr>
          <p:cNvPr id="5" name="Groupe 4"/>
          <p:cNvGrpSpPr/>
          <p:nvPr/>
        </p:nvGrpSpPr>
        <p:grpSpPr>
          <a:xfrm>
            <a:off x="3166997" y="8432564"/>
            <a:ext cx="5168955" cy="3876716"/>
            <a:chOff x="3166997" y="8432564"/>
            <a:chExt cx="5168955" cy="3876716"/>
          </a:xfrm>
        </p:grpSpPr>
        <p:sp>
          <p:nvSpPr>
            <p:cNvPr id="4" name="Rectangle 3"/>
            <p:cNvSpPr/>
            <p:nvPr/>
          </p:nvSpPr>
          <p:spPr>
            <a:xfrm>
              <a:off x="3166997" y="8432564"/>
              <a:ext cx="5168955" cy="3876716"/>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997" y="8432564"/>
              <a:ext cx="5168955" cy="387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91743" y="7922568"/>
            <a:ext cx="10869016" cy="489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16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Echelles – divers</a:t>
            </a:r>
            <a:endParaRPr lang="fr-FR" noProof="0" dirty="0"/>
          </a:p>
        </p:txBody>
      </p:sp>
      <p:sp>
        <p:nvSpPr>
          <p:cNvPr id="3" name="Espace réservé du contenu 2"/>
          <p:cNvSpPr>
            <a:spLocks noGrp="1"/>
          </p:cNvSpPr>
          <p:nvPr>
            <p:ph idx="1"/>
          </p:nvPr>
        </p:nvSpPr>
        <p:spPr>
          <a:xfrm>
            <a:off x="1219200" y="3200400"/>
            <a:ext cx="21945600" cy="9994304"/>
          </a:xfrm>
        </p:spPr>
        <p:txBody>
          <a:bodyPr>
            <a:normAutofit fontScale="77500" lnSpcReduction="20000"/>
          </a:bodyPr>
          <a:lstStyle/>
          <a:p>
            <a:pPr>
              <a:spcBef>
                <a:spcPts val="2400"/>
              </a:spcBef>
            </a:pPr>
            <a:r>
              <a:rPr lang="fr-FR" noProof="0" dirty="0" smtClean="0"/>
              <a:t>Nice : arrondi les bornes du range de sortie</a:t>
            </a:r>
          </a:p>
          <a:p>
            <a:pPr>
              <a:spcBef>
                <a:spcPts val="2400"/>
              </a:spcBef>
            </a:pPr>
            <a:r>
              <a:rPr lang="fr-FR" noProof="0" dirty="0" smtClean="0"/>
              <a:t>clamp : si l’entrée est en dehors du domain, la sortie sera la borne min ou max du range</a:t>
            </a:r>
          </a:p>
          <a:p>
            <a:pPr>
              <a:spcBef>
                <a:spcPts val="2400"/>
              </a:spcBef>
            </a:pPr>
            <a:r>
              <a:rPr lang="fr-FR" noProof="0" dirty="0" smtClean="0">
                <a:hlinkClick r:id="rId2"/>
              </a:rPr>
              <a:t>sqrt</a:t>
            </a:r>
            <a:r>
              <a:rPr lang="fr-FR" noProof="0" dirty="0" smtClean="0"/>
              <a:t> A square root scale. </a:t>
            </a:r>
          </a:p>
          <a:p>
            <a:pPr>
              <a:spcBef>
                <a:spcPts val="2400"/>
              </a:spcBef>
            </a:pPr>
            <a:r>
              <a:rPr lang="fr-FR" noProof="0" dirty="0" smtClean="0">
                <a:hlinkClick r:id="rId3"/>
              </a:rPr>
              <a:t>pow</a:t>
            </a:r>
            <a:r>
              <a:rPr lang="fr-FR" noProof="0" dirty="0" smtClean="0"/>
              <a:t> A power scale (good for the gym, er, I mean, useful when working with exponential </a:t>
            </a:r>
            <a:r>
              <a:rPr lang="fr-FR" noProof="0" dirty="0" err="1" smtClean="0"/>
              <a:t>series</a:t>
            </a:r>
            <a:r>
              <a:rPr lang="fr-FR" noProof="0" dirty="0" smtClean="0"/>
              <a:t> of values, as in “to the power of” </a:t>
            </a:r>
            <a:r>
              <a:rPr lang="fr-FR" noProof="0" dirty="0" err="1" smtClean="0"/>
              <a:t>some</a:t>
            </a:r>
            <a:r>
              <a:rPr lang="fr-FR" noProof="0" dirty="0" smtClean="0"/>
              <a:t> </a:t>
            </a:r>
            <a:r>
              <a:rPr lang="fr-FR" noProof="0" dirty="0" err="1" smtClean="0"/>
              <a:t>exponent</a:t>
            </a:r>
            <a:r>
              <a:rPr lang="fr-FR" noProof="0" dirty="0" smtClean="0"/>
              <a:t>). </a:t>
            </a:r>
          </a:p>
          <a:p>
            <a:pPr>
              <a:spcBef>
                <a:spcPts val="2400"/>
              </a:spcBef>
            </a:pPr>
            <a:r>
              <a:rPr lang="fr-FR" noProof="0" dirty="0" smtClean="0">
                <a:hlinkClick r:id="rId4"/>
              </a:rPr>
              <a:t>log</a:t>
            </a:r>
            <a:r>
              <a:rPr lang="fr-FR" noProof="0" dirty="0" smtClean="0"/>
              <a:t> A </a:t>
            </a:r>
            <a:r>
              <a:rPr lang="fr-FR" noProof="0" dirty="0" err="1" smtClean="0"/>
              <a:t>logarithmic</a:t>
            </a:r>
            <a:r>
              <a:rPr lang="fr-FR" noProof="0" dirty="0" smtClean="0"/>
              <a:t> scale. </a:t>
            </a:r>
          </a:p>
          <a:p>
            <a:pPr>
              <a:spcBef>
                <a:spcPts val="2400"/>
              </a:spcBef>
            </a:pPr>
            <a:r>
              <a:rPr lang="fr-FR" noProof="0" dirty="0" err="1" smtClean="0">
                <a:hlinkClick r:id="rId5"/>
              </a:rPr>
              <a:t>quantize</a:t>
            </a:r>
            <a:r>
              <a:rPr lang="fr-FR" noProof="0" dirty="0" smtClean="0"/>
              <a:t> A </a:t>
            </a:r>
            <a:r>
              <a:rPr lang="fr-FR" noProof="0" dirty="0" err="1" smtClean="0"/>
              <a:t>linear</a:t>
            </a:r>
            <a:r>
              <a:rPr lang="fr-FR" noProof="0" dirty="0" smtClean="0"/>
              <a:t> scale </a:t>
            </a:r>
            <a:r>
              <a:rPr lang="fr-FR" noProof="0" dirty="0" err="1" smtClean="0"/>
              <a:t>with</a:t>
            </a:r>
            <a:r>
              <a:rPr lang="fr-FR" noProof="0" dirty="0" smtClean="0"/>
              <a:t> </a:t>
            </a:r>
            <a:r>
              <a:rPr lang="fr-FR" noProof="0" dirty="0" err="1" smtClean="0"/>
              <a:t>discrete</a:t>
            </a:r>
            <a:r>
              <a:rPr lang="fr-FR" noProof="0" dirty="0" smtClean="0"/>
              <a:t> values for </a:t>
            </a:r>
            <a:r>
              <a:rPr lang="fr-FR" noProof="0" dirty="0" err="1" smtClean="0"/>
              <a:t>its</a:t>
            </a:r>
            <a:r>
              <a:rPr lang="fr-FR" noProof="0" dirty="0" smtClean="0"/>
              <a:t> output range, for </a:t>
            </a:r>
            <a:r>
              <a:rPr lang="fr-FR" noProof="0" dirty="0" err="1" smtClean="0"/>
              <a:t>when</a:t>
            </a:r>
            <a:r>
              <a:rPr lang="fr-FR" noProof="0" dirty="0" smtClean="0"/>
              <a:t> </a:t>
            </a:r>
            <a:r>
              <a:rPr lang="fr-FR" noProof="0" dirty="0" err="1" smtClean="0"/>
              <a:t>you</a:t>
            </a:r>
            <a:r>
              <a:rPr lang="fr-FR" noProof="0" dirty="0" smtClean="0"/>
              <a:t> </a:t>
            </a:r>
            <a:r>
              <a:rPr lang="fr-FR" noProof="0" dirty="0" err="1" smtClean="0"/>
              <a:t>want</a:t>
            </a:r>
            <a:r>
              <a:rPr lang="fr-FR" noProof="0" dirty="0" smtClean="0"/>
              <a:t> to sort data </a:t>
            </a:r>
            <a:r>
              <a:rPr lang="fr-FR" noProof="0" dirty="0" err="1" smtClean="0"/>
              <a:t>into</a:t>
            </a:r>
            <a:r>
              <a:rPr lang="fr-FR" noProof="0" dirty="0" smtClean="0"/>
              <a:t> “</a:t>
            </a:r>
            <a:r>
              <a:rPr lang="fr-FR" noProof="0" dirty="0" err="1" smtClean="0"/>
              <a:t>buckets</a:t>
            </a:r>
            <a:r>
              <a:rPr lang="fr-FR" noProof="0" dirty="0" smtClean="0"/>
              <a:t>.” </a:t>
            </a:r>
          </a:p>
          <a:p>
            <a:pPr>
              <a:spcBef>
                <a:spcPts val="2400"/>
              </a:spcBef>
            </a:pPr>
            <a:r>
              <a:rPr lang="fr-FR" noProof="0" dirty="0" smtClean="0">
                <a:hlinkClick r:id="rId6"/>
              </a:rPr>
              <a:t>quantile</a:t>
            </a:r>
            <a:r>
              <a:rPr lang="fr-FR" noProof="0" dirty="0" smtClean="0"/>
              <a:t> </a:t>
            </a:r>
            <a:r>
              <a:rPr lang="fr-FR" noProof="0" dirty="0" err="1" smtClean="0"/>
              <a:t>Similar</a:t>
            </a:r>
            <a:r>
              <a:rPr lang="fr-FR" noProof="0" dirty="0" smtClean="0"/>
              <a:t> to </a:t>
            </a:r>
            <a:r>
              <a:rPr lang="fr-FR" noProof="0" dirty="0" err="1" smtClean="0"/>
              <a:t>quantize</a:t>
            </a:r>
            <a:r>
              <a:rPr lang="fr-FR" noProof="0" dirty="0" smtClean="0"/>
              <a:t>, but </a:t>
            </a:r>
            <a:r>
              <a:rPr lang="fr-FR" noProof="0" dirty="0" err="1" smtClean="0"/>
              <a:t>with</a:t>
            </a:r>
            <a:r>
              <a:rPr lang="fr-FR" noProof="0" dirty="0" smtClean="0"/>
              <a:t> </a:t>
            </a:r>
            <a:r>
              <a:rPr lang="fr-FR" noProof="0" dirty="0" err="1" smtClean="0"/>
              <a:t>discrete</a:t>
            </a:r>
            <a:r>
              <a:rPr lang="fr-FR" noProof="0" dirty="0" smtClean="0"/>
              <a:t> values for </a:t>
            </a:r>
            <a:r>
              <a:rPr lang="fr-FR" noProof="0" dirty="0" err="1" smtClean="0"/>
              <a:t>its</a:t>
            </a:r>
            <a:r>
              <a:rPr lang="fr-FR" noProof="0" dirty="0" smtClean="0"/>
              <a:t> input domain (</a:t>
            </a:r>
            <a:r>
              <a:rPr lang="fr-FR" noProof="0" dirty="0" err="1" smtClean="0"/>
              <a:t>when</a:t>
            </a:r>
            <a:r>
              <a:rPr lang="fr-FR" noProof="0" dirty="0" smtClean="0"/>
              <a:t> </a:t>
            </a:r>
            <a:r>
              <a:rPr lang="fr-FR" noProof="0" dirty="0" err="1" smtClean="0"/>
              <a:t>you</a:t>
            </a:r>
            <a:r>
              <a:rPr lang="fr-FR" noProof="0" dirty="0" smtClean="0"/>
              <a:t> </a:t>
            </a:r>
            <a:r>
              <a:rPr lang="fr-FR" noProof="0" dirty="0" err="1" smtClean="0"/>
              <a:t>already</a:t>
            </a:r>
            <a:r>
              <a:rPr lang="fr-FR" noProof="0" dirty="0" smtClean="0"/>
              <a:t> have “</a:t>
            </a:r>
            <a:r>
              <a:rPr lang="fr-FR" noProof="0" dirty="0" err="1" smtClean="0"/>
              <a:t>buckets</a:t>
            </a:r>
            <a:r>
              <a:rPr lang="fr-FR" noProof="0" dirty="0" smtClean="0"/>
              <a:t>”). </a:t>
            </a:r>
          </a:p>
          <a:p>
            <a:pPr>
              <a:spcBef>
                <a:spcPts val="2400"/>
              </a:spcBef>
            </a:pPr>
            <a:r>
              <a:rPr lang="fr-FR" noProof="0" dirty="0" smtClean="0">
                <a:hlinkClick r:id="rId7"/>
              </a:rPr>
              <a:t>ordinal</a:t>
            </a:r>
            <a:r>
              <a:rPr lang="fr-FR" noProof="0" dirty="0" smtClean="0"/>
              <a:t> </a:t>
            </a:r>
            <a:r>
              <a:rPr lang="fr-FR" noProof="0" dirty="0" err="1" smtClean="0"/>
              <a:t>Ordinal</a:t>
            </a:r>
            <a:r>
              <a:rPr lang="fr-FR" noProof="0" dirty="0" smtClean="0"/>
              <a:t> </a:t>
            </a:r>
            <a:r>
              <a:rPr lang="fr-FR" noProof="0" dirty="0" err="1" smtClean="0"/>
              <a:t>scales</a:t>
            </a:r>
            <a:r>
              <a:rPr lang="fr-FR" noProof="0" dirty="0" smtClean="0"/>
              <a:t> use </a:t>
            </a:r>
            <a:r>
              <a:rPr lang="fr-FR" noProof="0" dirty="0" err="1" smtClean="0"/>
              <a:t>nonquantitative</a:t>
            </a:r>
            <a:r>
              <a:rPr lang="fr-FR" noProof="0" dirty="0" smtClean="0"/>
              <a:t> values (</a:t>
            </a:r>
            <a:r>
              <a:rPr lang="fr-FR" noProof="0" dirty="0" err="1" smtClean="0"/>
              <a:t>like</a:t>
            </a:r>
            <a:r>
              <a:rPr lang="fr-FR" noProof="0" dirty="0" smtClean="0"/>
              <a:t> </a:t>
            </a:r>
            <a:r>
              <a:rPr lang="fr-FR" noProof="0" dirty="0" err="1" smtClean="0"/>
              <a:t>category</a:t>
            </a:r>
            <a:r>
              <a:rPr lang="fr-FR" noProof="0" dirty="0" smtClean="0"/>
              <a:t> </a:t>
            </a:r>
            <a:r>
              <a:rPr lang="fr-FR" noProof="0" dirty="0" err="1" smtClean="0"/>
              <a:t>names</a:t>
            </a:r>
            <a:r>
              <a:rPr lang="fr-FR" noProof="0" dirty="0" smtClean="0"/>
              <a:t>) for output; </a:t>
            </a:r>
            <a:r>
              <a:rPr lang="fr-FR" noProof="0" dirty="0" err="1" smtClean="0"/>
              <a:t>perfect</a:t>
            </a:r>
            <a:r>
              <a:rPr lang="fr-FR" noProof="0" dirty="0" smtClean="0"/>
              <a:t> for </a:t>
            </a:r>
            <a:r>
              <a:rPr lang="fr-FR" noProof="0" dirty="0" err="1" smtClean="0"/>
              <a:t>comparing</a:t>
            </a:r>
            <a:r>
              <a:rPr lang="fr-FR" noProof="0" dirty="0" smtClean="0"/>
              <a:t> </a:t>
            </a:r>
            <a:r>
              <a:rPr lang="fr-FR" noProof="0" dirty="0" err="1" smtClean="0"/>
              <a:t>apples</a:t>
            </a:r>
            <a:r>
              <a:rPr lang="fr-FR" noProof="0" dirty="0" smtClean="0"/>
              <a:t> and oranges. </a:t>
            </a:r>
          </a:p>
          <a:p>
            <a:pPr>
              <a:spcBef>
                <a:spcPts val="2400"/>
              </a:spcBef>
            </a:pPr>
            <a:r>
              <a:rPr lang="fr-FR" noProof="0" dirty="0" smtClean="0">
                <a:hlinkClick r:id="rId8"/>
              </a:rPr>
              <a:t>d3.scale.category10()</a:t>
            </a:r>
            <a:r>
              <a:rPr lang="fr-FR" noProof="0" dirty="0" smtClean="0"/>
              <a:t>, </a:t>
            </a:r>
            <a:r>
              <a:rPr lang="fr-FR" noProof="0" dirty="0" smtClean="0">
                <a:hlinkClick r:id="rId9"/>
              </a:rPr>
              <a:t>d3.scale.category20()</a:t>
            </a:r>
            <a:r>
              <a:rPr lang="fr-FR" noProof="0" dirty="0" smtClean="0"/>
              <a:t>, </a:t>
            </a:r>
            <a:r>
              <a:rPr lang="fr-FR" noProof="0" dirty="0" smtClean="0">
                <a:hlinkClick r:id="rId10"/>
              </a:rPr>
              <a:t>d3.scale.category20b()</a:t>
            </a:r>
            <a:r>
              <a:rPr lang="fr-FR" noProof="0" dirty="0" smtClean="0"/>
              <a:t>, and </a:t>
            </a:r>
            <a:r>
              <a:rPr lang="fr-FR" noProof="0" dirty="0" smtClean="0">
                <a:hlinkClick r:id="rId11"/>
              </a:rPr>
              <a:t>d3.scale.category20c()</a:t>
            </a:r>
            <a:r>
              <a:rPr lang="fr-FR" noProof="0" dirty="0" smtClean="0"/>
              <a:t> </a:t>
            </a:r>
            <a:r>
              <a:rPr lang="fr-FR" noProof="0" dirty="0" err="1" smtClean="0"/>
              <a:t>Handy</a:t>
            </a:r>
            <a:r>
              <a:rPr lang="fr-FR" noProof="0" dirty="0" smtClean="0"/>
              <a:t> </a:t>
            </a:r>
            <a:r>
              <a:rPr lang="fr-FR" noProof="0" dirty="0" err="1" smtClean="0"/>
              <a:t>preset</a:t>
            </a:r>
            <a:r>
              <a:rPr lang="fr-FR" noProof="0" dirty="0" smtClean="0"/>
              <a:t> ordinal </a:t>
            </a:r>
            <a:r>
              <a:rPr lang="fr-FR" noProof="0" dirty="0" err="1" smtClean="0"/>
              <a:t>scales</a:t>
            </a:r>
            <a:r>
              <a:rPr lang="fr-FR" noProof="0" dirty="0" smtClean="0"/>
              <a:t> </a:t>
            </a:r>
            <a:r>
              <a:rPr lang="fr-FR" noProof="0" dirty="0" err="1" smtClean="0"/>
              <a:t>that</a:t>
            </a:r>
            <a:r>
              <a:rPr lang="fr-FR" noProof="0" dirty="0" smtClean="0"/>
              <a:t> output </a:t>
            </a:r>
            <a:r>
              <a:rPr lang="fr-FR" noProof="0" dirty="0" err="1" smtClean="0"/>
              <a:t>either</a:t>
            </a:r>
            <a:r>
              <a:rPr lang="fr-FR" noProof="0" dirty="0" smtClean="0"/>
              <a:t> 10 or 20 </a:t>
            </a:r>
            <a:r>
              <a:rPr lang="fr-FR" noProof="0" dirty="0" err="1" smtClean="0"/>
              <a:t>categorical</a:t>
            </a:r>
            <a:r>
              <a:rPr lang="fr-FR" noProof="0" dirty="0" smtClean="0"/>
              <a:t> </a:t>
            </a:r>
            <a:r>
              <a:rPr lang="fr-FR" noProof="0" dirty="0" err="1" smtClean="0"/>
              <a:t>colors</a:t>
            </a:r>
            <a:r>
              <a:rPr lang="fr-FR" noProof="0" dirty="0" smtClean="0"/>
              <a:t>. </a:t>
            </a:r>
          </a:p>
          <a:p>
            <a:pPr>
              <a:spcBef>
                <a:spcPts val="2400"/>
              </a:spcBef>
            </a:pPr>
            <a:r>
              <a:rPr lang="fr-FR" noProof="0" dirty="0" smtClean="0">
                <a:hlinkClick r:id="rId12"/>
              </a:rPr>
              <a:t>d3.time.scale()</a:t>
            </a:r>
            <a:r>
              <a:rPr lang="fr-FR" noProof="0" dirty="0" smtClean="0"/>
              <a:t> A scale </a:t>
            </a:r>
            <a:r>
              <a:rPr lang="fr-FR" noProof="0" dirty="0" err="1" smtClean="0"/>
              <a:t>method</a:t>
            </a:r>
            <a:r>
              <a:rPr lang="fr-FR" noProof="0" dirty="0" smtClean="0"/>
              <a:t> for date and time values, </a:t>
            </a:r>
            <a:r>
              <a:rPr lang="fr-FR" noProof="0" dirty="0" err="1" smtClean="0"/>
              <a:t>with</a:t>
            </a:r>
            <a:r>
              <a:rPr lang="fr-FR" noProof="0" dirty="0" smtClean="0"/>
              <a:t> </a:t>
            </a:r>
            <a:r>
              <a:rPr lang="fr-FR" noProof="0" dirty="0" err="1" smtClean="0"/>
              <a:t>special</a:t>
            </a:r>
            <a:r>
              <a:rPr lang="fr-FR" noProof="0" dirty="0" smtClean="0"/>
              <a:t> handling of ticks for dates. </a:t>
            </a:r>
          </a:p>
          <a:p>
            <a:pPr>
              <a:spcBef>
                <a:spcPts val="2400"/>
              </a:spcBef>
            </a:pPr>
            <a:endParaRPr lang="fr-FR" noProof="0" dirty="0" smtClean="0"/>
          </a:p>
        </p:txBody>
      </p:sp>
    </p:spTree>
    <p:extLst>
      <p:ext uri="{BB962C8B-B14F-4D97-AF65-F5344CB8AC3E}">
        <p14:creationId xmlns:p14="http://schemas.microsoft.com/office/powerpoint/2010/main" val="291666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Les axes</a:t>
            </a:r>
            <a:endParaRPr lang="fr-FR" noProof="0" dirty="0"/>
          </a:p>
        </p:txBody>
      </p:sp>
      <p:sp>
        <p:nvSpPr>
          <p:cNvPr id="3" name="Espace réservé du contenu 2"/>
          <p:cNvSpPr>
            <a:spLocks noGrp="1"/>
          </p:cNvSpPr>
          <p:nvPr>
            <p:ph idx="1"/>
          </p:nvPr>
        </p:nvSpPr>
        <p:spPr/>
        <p:txBody>
          <a:bodyPr>
            <a:normAutofit fontScale="92500" lnSpcReduction="10000"/>
          </a:bodyPr>
          <a:lstStyle/>
          <a:p>
            <a:pPr>
              <a:spcBef>
                <a:spcPts val="2400"/>
              </a:spcBef>
            </a:pPr>
            <a:r>
              <a:rPr lang="fr-FR" noProof="0" dirty="0" smtClean="0"/>
              <a:t>Sont une fonction mais qui affiche un SVG au lieu de renvoyer un élément</a:t>
            </a:r>
          </a:p>
          <a:p>
            <a:pPr>
              <a:spcBef>
                <a:spcPts val="2400"/>
              </a:spcBef>
            </a:pPr>
            <a:endParaRPr lang="fr-FR" noProof="0" dirty="0"/>
          </a:p>
          <a:p>
            <a:pPr>
              <a:spcBef>
                <a:spcPts val="2400"/>
              </a:spcBef>
            </a:pPr>
            <a:r>
              <a:rPr lang="fr-FR" noProof="0" dirty="0" smtClean="0"/>
              <a:t>Pour les créer</a:t>
            </a:r>
          </a:p>
          <a:p>
            <a:pPr lvl="1">
              <a:spcBef>
                <a:spcPts val="2400"/>
              </a:spcBef>
            </a:pPr>
            <a:r>
              <a:rPr lang="fr-FR" noProof="0" dirty="0" smtClean="0"/>
              <a:t>var xAxis = d3.svg.axis();</a:t>
            </a:r>
          </a:p>
          <a:p>
            <a:pPr lvl="1">
              <a:spcBef>
                <a:spcPts val="2400"/>
              </a:spcBef>
            </a:pPr>
            <a:r>
              <a:rPr lang="fr-FR" noProof="0" dirty="0" smtClean="0"/>
              <a:t>On passe une échelle et une position</a:t>
            </a:r>
          </a:p>
          <a:p>
            <a:pPr lvl="1">
              <a:spcBef>
                <a:spcPts val="2400"/>
              </a:spcBef>
            </a:pPr>
            <a:r>
              <a:rPr lang="fr-FR" noProof="0" dirty="0" smtClean="0"/>
              <a:t>xAxis.scale(xScale);</a:t>
            </a:r>
          </a:p>
          <a:p>
            <a:pPr lvl="1">
              <a:spcBef>
                <a:spcPts val="2400"/>
              </a:spcBef>
            </a:pPr>
            <a:r>
              <a:rPr lang="fr-FR" noProof="0" dirty="0" smtClean="0"/>
              <a:t>xAxis.orient("bottom"); // top, left, right</a:t>
            </a:r>
          </a:p>
          <a:p>
            <a:pPr lvl="1">
              <a:spcBef>
                <a:spcPts val="2400"/>
              </a:spcBef>
            </a:pPr>
            <a:endParaRPr lang="fr-FR" dirty="0"/>
          </a:p>
          <a:p>
            <a:pPr lvl="1">
              <a:spcBef>
                <a:spcPts val="2400"/>
              </a:spcBef>
            </a:pPr>
            <a:r>
              <a:rPr lang="fr-FR" noProof="0" dirty="0" smtClean="0"/>
              <a:t>Orient définit à la fois l’orientation de l’axe (horizontal ou vertical) et également la positions des ticks par rapport à l’axe</a:t>
            </a:r>
            <a:endParaRPr lang="fr-FR" noProof="0" dirty="0"/>
          </a:p>
        </p:txBody>
      </p:sp>
    </p:spTree>
    <p:extLst>
      <p:ext uri="{BB962C8B-B14F-4D97-AF65-F5344CB8AC3E}">
        <p14:creationId xmlns:p14="http://schemas.microsoft.com/office/powerpoint/2010/main" val="240748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Les axes</a:t>
            </a:r>
            <a:endParaRPr lang="fr-FR" noProof="0" dirty="0"/>
          </a:p>
        </p:txBody>
      </p:sp>
      <p:sp>
        <p:nvSpPr>
          <p:cNvPr id="3" name="Espace réservé du contenu 2"/>
          <p:cNvSpPr>
            <a:spLocks noGrp="1"/>
          </p:cNvSpPr>
          <p:nvPr>
            <p:ph idx="1"/>
          </p:nvPr>
        </p:nvSpPr>
        <p:spPr>
          <a:ln w="12700">
            <a:miter lim="400000"/>
          </a:ln>
        </p:spPr>
        <p:txBody>
          <a:bodyPr lIns="71437" tIns="71437" rIns="71437" bIns="71437">
            <a:normAutofit/>
          </a:bodyPr>
          <a:lstStyle/>
          <a:p>
            <a:pPr>
              <a:spcBef>
                <a:spcPts val="2400"/>
              </a:spcBef>
            </a:pPr>
            <a:r>
              <a:rPr lang="fr-FR" dirty="0"/>
              <a:t>Pour l’afficher</a:t>
            </a:r>
          </a:p>
          <a:p>
            <a:pPr lvl="1">
              <a:spcBef>
                <a:spcPts val="2400"/>
              </a:spcBef>
            </a:pPr>
            <a:r>
              <a:rPr lang="fr-FR" dirty="0"/>
              <a:t>svg.append("g") .call(xAxis);</a:t>
            </a:r>
          </a:p>
          <a:p>
            <a:pPr lvl="1">
              <a:spcBef>
                <a:spcPts val="2400"/>
              </a:spcBef>
            </a:pPr>
            <a:r>
              <a:rPr lang="fr-FR" dirty="0"/>
              <a:t>Il apparait en haut… En fait bottom et left indique l’orientation mais pas la position réelle…</a:t>
            </a:r>
          </a:p>
          <a:p>
            <a:pPr lvl="1">
              <a:spcBef>
                <a:spcPts val="2400"/>
              </a:spcBef>
            </a:pPr>
            <a:endParaRPr lang="fr-FR" dirty="0"/>
          </a:p>
          <a:p>
            <a:pPr>
              <a:spcBef>
                <a:spcPts val="2400"/>
              </a:spcBef>
            </a:pPr>
            <a:r>
              <a:rPr lang="fr-FR" dirty="0"/>
              <a:t>Il faut appliquer une transformation</a:t>
            </a:r>
          </a:p>
          <a:p>
            <a:pPr lvl="1">
              <a:spcBef>
                <a:spcPts val="2400"/>
              </a:spcBef>
            </a:pPr>
            <a:r>
              <a:rPr lang="fr-FR" dirty="0"/>
              <a:t>attr("transform", "translate(0," + (h - padding) + ")")</a:t>
            </a:r>
          </a:p>
          <a:p>
            <a:pPr>
              <a:spcBef>
                <a:spcPts val="2400"/>
              </a:spcBef>
            </a:pPr>
            <a:endParaRPr lang="fr-FR" dirty="0"/>
          </a:p>
          <a:p>
            <a:pPr>
              <a:spcBef>
                <a:spcPts val="2400"/>
              </a:spcBef>
            </a:pPr>
            <a:r>
              <a:rPr lang="fr-FR" dirty="0"/>
              <a:t>Attention à appliquer les même décalages aux axes qu’aux points (padding) via les échelles</a:t>
            </a:r>
          </a:p>
        </p:txBody>
      </p:sp>
    </p:spTree>
    <p:extLst>
      <p:ext uri="{BB962C8B-B14F-4D97-AF65-F5344CB8AC3E}">
        <p14:creationId xmlns:p14="http://schemas.microsoft.com/office/powerpoint/2010/main" val="19898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Les axes</a:t>
            </a:r>
            <a:endParaRPr lang="fr-FR" noProof="0" dirty="0"/>
          </a:p>
        </p:txBody>
      </p:sp>
      <p:sp>
        <p:nvSpPr>
          <p:cNvPr id="3" name="Espace réservé du contenu 2"/>
          <p:cNvSpPr>
            <a:spLocks noGrp="1"/>
          </p:cNvSpPr>
          <p:nvPr>
            <p:ph idx="1"/>
          </p:nvPr>
        </p:nvSpPr>
        <p:spPr/>
        <p:txBody>
          <a:bodyPr>
            <a:normAutofit/>
          </a:bodyPr>
          <a:lstStyle/>
          <a:p>
            <a:r>
              <a:rPr lang="fr-FR" noProof="0" dirty="0" smtClean="0"/>
              <a:t>On attribue en général une classe afin de pouvoir modifier l’apparence de l’axe</a:t>
            </a:r>
          </a:p>
          <a:p>
            <a:pPr lvl="1"/>
            <a:r>
              <a:rPr lang="fr-FR" noProof="0" dirty="0" smtClean="0"/>
              <a:t>.attr("class", "axis") </a:t>
            </a:r>
          </a:p>
          <a:p>
            <a:endParaRPr lang="fr-FR" noProof="0" dirty="0" smtClean="0"/>
          </a:p>
          <a:p>
            <a:r>
              <a:rPr lang="fr-FR" noProof="0" dirty="0" smtClean="0"/>
              <a:t>Par exemple </a:t>
            </a:r>
          </a:p>
          <a:p>
            <a:pPr lvl="1"/>
            <a:r>
              <a:rPr lang="fr-FR" noProof="0" dirty="0" smtClean="0"/>
              <a:t>.axis text { font-family: sans-serif; font-size: 10px; }</a:t>
            </a:r>
          </a:p>
          <a:p>
            <a:pPr lvl="1"/>
            <a:endParaRPr lang="fr-FR" noProof="0" dirty="0"/>
          </a:p>
        </p:txBody>
      </p:sp>
    </p:spTree>
    <p:extLst>
      <p:ext uri="{BB962C8B-B14F-4D97-AF65-F5344CB8AC3E}">
        <p14:creationId xmlns:p14="http://schemas.microsoft.com/office/powerpoint/2010/main" val="24489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a:t>G</a:t>
            </a:r>
            <a:r>
              <a:rPr lang="fr-FR" noProof="0" dirty="0" smtClean="0"/>
              <a:t>raduation</a:t>
            </a:r>
            <a:endParaRPr lang="fr-FR" noProof="0" dirty="0"/>
          </a:p>
        </p:txBody>
      </p:sp>
      <p:sp>
        <p:nvSpPr>
          <p:cNvPr id="3" name="Espace réservé du contenu 2"/>
          <p:cNvSpPr>
            <a:spLocks noGrp="1"/>
          </p:cNvSpPr>
          <p:nvPr>
            <p:ph idx="1"/>
          </p:nvPr>
        </p:nvSpPr>
        <p:spPr/>
        <p:txBody>
          <a:bodyPr/>
          <a:lstStyle/>
          <a:p>
            <a:r>
              <a:rPr lang="fr-FR" noProof="0" dirty="0" smtClean="0"/>
              <a:t>.ticks(5); //défini le nombre de graduations</a:t>
            </a:r>
          </a:p>
          <a:p>
            <a:endParaRPr lang="fr-FR" noProof="0" dirty="0" smtClean="0"/>
          </a:p>
          <a:p>
            <a:r>
              <a:rPr lang="fr-FR" noProof="0" dirty="0" smtClean="0"/>
              <a:t>Il est possible de changer le format des textes via d3.format et tick.format</a:t>
            </a:r>
          </a:p>
          <a:p>
            <a:r>
              <a:rPr lang="fr-FR" b="1" dirty="0">
                <a:solidFill>
                  <a:srgbClr val="000080"/>
                </a:solidFill>
                <a:highlight>
                  <a:srgbClr val="F2F4FF"/>
                </a:highlight>
              </a:rPr>
              <a:t>var</a:t>
            </a:r>
            <a:r>
              <a:rPr lang="fr-FR" dirty="0">
                <a:solidFill>
                  <a:srgbClr val="000000"/>
                </a:solidFill>
                <a:highlight>
                  <a:srgbClr val="F2F4FF"/>
                </a:highlight>
              </a:rPr>
              <a:t> </a:t>
            </a:r>
            <a:r>
              <a:rPr lang="fr-FR" dirty="0" err="1">
                <a:solidFill>
                  <a:srgbClr val="000000"/>
                </a:solidFill>
                <a:highlight>
                  <a:srgbClr val="F2F4FF"/>
                </a:highlight>
              </a:rPr>
              <a:t>formatAsPercentage</a:t>
            </a:r>
            <a:r>
              <a:rPr lang="fr-FR" dirty="0">
                <a:solidFill>
                  <a:srgbClr val="000000"/>
                </a:solidFill>
                <a:highlight>
                  <a:srgbClr val="F2F4FF"/>
                </a:highlight>
              </a:rPr>
              <a:t> </a:t>
            </a:r>
            <a:r>
              <a:rPr lang="fr-FR" b="1" dirty="0">
                <a:solidFill>
                  <a:srgbClr val="000000"/>
                </a:solidFill>
                <a:highlight>
                  <a:srgbClr val="F2F4FF"/>
                </a:highlight>
              </a:rPr>
              <a:t>=</a:t>
            </a:r>
            <a:r>
              <a:rPr lang="fr-FR" dirty="0">
                <a:solidFill>
                  <a:srgbClr val="000000"/>
                </a:solidFill>
                <a:highlight>
                  <a:srgbClr val="F2F4FF"/>
                </a:highlight>
              </a:rPr>
              <a:t> d3.format</a:t>
            </a:r>
            <a:r>
              <a:rPr lang="fr-FR" b="1" dirty="0">
                <a:solidFill>
                  <a:srgbClr val="000000"/>
                </a:solidFill>
                <a:highlight>
                  <a:srgbClr val="F2F4FF"/>
                </a:highlight>
              </a:rPr>
              <a:t>(</a:t>
            </a:r>
            <a:r>
              <a:rPr lang="fr-FR" dirty="0">
                <a:solidFill>
                  <a:srgbClr val="808080"/>
                </a:solidFill>
                <a:highlight>
                  <a:srgbClr val="F2F4FF"/>
                </a:highlight>
              </a:rPr>
              <a:t>".1</a:t>
            </a:r>
            <a:r>
              <a:rPr lang="fr-FR" dirty="0" smtClean="0">
                <a:solidFill>
                  <a:srgbClr val="808080"/>
                </a:solidFill>
                <a:highlight>
                  <a:srgbClr val="F2F4FF"/>
                </a:highlight>
              </a:rPr>
              <a:t>%"</a:t>
            </a:r>
            <a:r>
              <a:rPr lang="fr-FR" b="1" dirty="0" smtClean="0">
                <a:solidFill>
                  <a:srgbClr val="000000"/>
                </a:solidFill>
                <a:highlight>
                  <a:srgbClr val="F2F4FF"/>
                </a:highlight>
              </a:rPr>
              <a:t>);</a:t>
            </a:r>
          </a:p>
          <a:p>
            <a:r>
              <a:rPr lang="fr-FR" noProof="0" dirty="0" err="1" smtClean="0"/>
              <a:t>xAxis.tickFormat</a:t>
            </a:r>
            <a:r>
              <a:rPr lang="fr-FR" noProof="0" dirty="0" smtClean="0"/>
              <a:t>(</a:t>
            </a:r>
            <a:r>
              <a:rPr lang="fr-FR" noProof="0" dirty="0" err="1" smtClean="0"/>
              <a:t>formatAsPercentage</a:t>
            </a:r>
            <a:r>
              <a:rPr lang="fr-FR" noProof="0" dirty="0" smtClean="0"/>
              <a:t>);</a:t>
            </a:r>
          </a:p>
          <a:p>
            <a:endParaRPr lang="fr-FR" noProof="0" dirty="0" smtClean="0"/>
          </a:p>
          <a:p>
            <a:endParaRPr lang="fr-FR" noProof="0" dirty="0"/>
          </a:p>
        </p:txBody>
      </p:sp>
    </p:spTree>
    <p:extLst>
      <p:ext uri="{BB962C8B-B14F-4D97-AF65-F5344CB8AC3E}">
        <p14:creationId xmlns:p14="http://schemas.microsoft.com/office/powerpoint/2010/main" val="365167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Grille de fond</a:t>
            </a:r>
            <a:endParaRPr lang="fr-FR" noProof="0" dirty="0"/>
          </a:p>
        </p:txBody>
      </p:sp>
      <p:sp>
        <p:nvSpPr>
          <p:cNvPr id="3" name="Espace réservé du contenu 2"/>
          <p:cNvSpPr>
            <a:spLocks noGrp="1"/>
          </p:cNvSpPr>
          <p:nvPr>
            <p:ph idx="1"/>
          </p:nvPr>
        </p:nvSpPr>
        <p:spPr/>
        <p:txBody>
          <a:bodyPr>
            <a:normAutofit lnSpcReduction="10000"/>
          </a:bodyPr>
          <a:lstStyle/>
          <a:p>
            <a:r>
              <a:rPr lang="fr-FR" noProof="0" dirty="0" smtClean="0"/>
              <a:t>. </a:t>
            </a:r>
            <a:r>
              <a:rPr lang="fr-FR" dirty="0" smtClean="0"/>
              <a:t>tickSize(X, </a:t>
            </a:r>
            <a:r>
              <a:rPr lang="fr-FR" dirty="0"/>
              <a:t>0, 0</a:t>
            </a:r>
            <a:r>
              <a:rPr lang="fr-FR" dirty="0" smtClean="0"/>
              <a:t>))</a:t>
            </a:r>
          </a:p>
          <a:p>
            <a:pPr lvl="1"/>
            <a:r>
              <a:rPr lang="fr-FR" noProof="0" dirty="0" smtClean="0"/>
              <a:t>Le premier chiffre correspond à la taille des tick principale, le second à la taille des ticks secondaires ou mineurs et le dernier chiffre à l’endroit de fin (généralement le haut du graphique)</a:t>
            </a:r>
          </a:p>
          <a:p>
            <a:pPr lvl="1"/>
            <a:endParaRPr lang="fr-FR" dirty="0"/>
          </a:p>
          <a:p>
            <a:pPr lvl="1"/>
            <a:r>
              <a:rPr lang="fr-FR" noProof="0" dirty="0" smtClean="0"/>
              <a:t>Pour ne pas avoir de deuxième légende sur l’axe il faut mettre </a:t>
            </a:r>
            <a:r>
              <a:rPr lang="fr-FR" dirty="0"/>
              <a:t>.tickFormat</a:t>
            </a:r>
            <a:r>
              <a:rPr lang="fr-FR" dirty="0" smtClean="0"/>
              <a:t>("")</a:t>
            </a:r>
          </a:p>
          <a:p>
            <a:pPr lvl="1"/>
            <a:r>
              <a:rPr lang="fr-FR" noProof="0" dirty="0" smtClean="0"/>
              <a:t>De même il faut appliquer une clase à part par exemple .grid</a:t>
            </a:r>
            <a:r>
              <a:rPr lang="fr-FR" dirty="0" smtClean="0"/>
              <a:t>. Le CSS définira ses attributs pour l’affichage</a:t>
            </a:r>
            <a:endParaRPr lang="fr-FR" noProof="0" dirty="0" smtClean="0"/>
          </a:p>
          <a:p>
            <a:endParaRPr lang="fr-FR" noProof="0" dirty="0"/>
          </a:p>
        </p:txBody>
      </p:sp>
    </p:spTree>
    <p:extLst>
      <p:ext uri="{BB962C8B-B14F-4D97-AF65-F5344CB8AC3E}">
        <p14:creationId xmlns:p14="http://schemas.microsoft.com/office/powerpoint/2010/main" val="1994986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dirty="0" smtClean="0"/>
              <a:t>Des graphiques interactifs</a:t>
            </a:r>
            <a:endParaRPr dirty="0"/>
          </a:p>
        </p:txBody>
      </p:sp>
      <p:sp>
        <p:nvSpPr>
          <p:cNvPr id="4" name="Espace réservé du texte 3"/>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8877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Plan de l’atelier</a:t>
            </a:r>
            <a:endParaRPr lang="fr-FR" noProof="0" dirty="0"/>
          </a:p>
        </p:txBody>
      </p:sp>
      <p:sp>
        <p:nvSpPr>
          <p:cNvPr id="3" name="Espace réservé du contenu 2"/>
          <p:cNvSpPr>
            <a:spLocks noGrp="1"/>
          </p:cNvSpPr>
          <p:nvPr>
            <p:ph idx="1"/>
          </p:nvPr>
        </p:nvSpPr>
        <p:spPr>
          <a:xfrm>
            <a:off x="1246784" y="2681536"/>
            <a:ext cx="19913600" cy="10657184"/>
          </a:xfrm>
          <a:ln w="12700">
            <a:miter lim="400000"/>
          </a:ln>
        </p:spPr>
        <p:txBody>
          <a:bodyPr lIns="71437" tIns="71437" rIns="71437" bIns="71437">
            <a:normAutofit/>
          </a:bodyPr>
          <a:lstStyle/>
          <a:p>
            <a:pPr>
              <a:spcBef>
                <a:spcPts val="2400"/>
              </a:spcBef>
            </a:pPr>
            <a:r>
              <a:rPr lang="fr-FR" dirty="0"/>
              <a:t>Partie 1 : la datavisualisation (20 min)</a:t>
            </a:r>
          </a:p>
          <a:p>
            <a:pPr lvl="1">
              <a:spcBef>
                <a:spcPts val="2400"/>
              </a:spcBef>
            </a:pPr>
            <a:endParaRPr lang="fr-FR" dirty="0"/>
          </a:p>
          <a:p>
            <a:pPr>
              <a:spcBef>
                <a:spcPts val="2400"/>
              </a:spcBef>
            </a:pPr>
            <a:r>
              <a:rPr lang="fr-FR" dirty="0"/>
              <a:t>Les mains dans le cambouis (1H10)</a:t>
            </a:r>
          </a:p>
          <a:p>
            <a:pPr>
              <a:spcBef>
                <a:spcPts val="2400"/>
              </a:spcBef>
            </a:pPr>
            <a:r>
              <a:rPr lang="fr-FR" dirty="0"/>
              <a:t>Partie 2 : introduction à D3.js</a:t>
            </a:r>
          </a:p>
          <a:p>
            <a:pPr>
              <a:spcBef>
                <a:spcPts val="2400"/>
              </a:spcBef>
            </a:pPr>
            <a:r>
              <a:rPr lang="fr-FR" dirty="0"/>
              <a:t>Partie 3 : Des graphiques interactifs</a:t>
            </a:r>
          </a:p>
          <a:p>
            <a:pPr marL="685800" lvl="1" indent="-685800">
              <a:spcBef>
                <a:spcPts val="2400"/>
              </a:spcBef>
              <a:buFont typeface="Arial" panose="020B0604020202020204" pitchFamily="34" charset="0"/>
              <a:buChar char="•"/>
            </a:pPr>
            <a:r>
              <a:rPr lang="fr-FR" dirty="0"/>
              <a:t>Transition</a:t>
            </a:r>
          </a:p>
          <a:p>
            <a:pPr marL="685800" lvl="1" indent="-685800">
              <a:spcBef>
                <a:spcPts val="2400"/>
              </a:spcBef>
              <a:buFont typeface="Arial" panose="020B0604020202020204" pitchFamily="34" charset="0"/>
              <a:buChar char="•"/>
            </a:pPr>
            <a:r>
              <a:rPr lang="fr-FR" dirty="0"/>
              <a:t>Interactivité</a:t>
            </a:r>
          </a:p>
          <a:p>
            <a:pPr marL="685800" lvl="1" indent="-685800">
              <a:spcBef>
                <a:spcPts val="2400"/>
              </a:spcBef>
              <a:buFont typeface="Arial" panose="020B0604020202020204" pitchFamily="34" charset="0"/>
              <a:buChar char="•"/>
            </a:pPr>
            <a:r>
              <a:rPr lang="fr-FR" dirty="0"/>
              <a:t>Graphiques existants dans D3</a:t>
            </a:r>
          </a:p>
          <a:p>
            <a:pPr marL="685800" lvl="1" indent="-685800">
              <a:spcBef>
                <a:spcPts val="2400"/>
              </a:spcBef>
              <a:buFont typeface="Arial" panose="020B0604020202020204" pitchFamily="34" charset="0"/>
              <a:buChar char="•"/>
            </a:pPr>
            <a:r>
              <a:rPr lang="fr-FR" dirty="0"/>
              <a:t>Les cartes avec D3</a:t>
            </a:r>
          </a:p>
          <a:p>
            <a:pPr>
              <a:spcBef>
                <a:spcPts val="2400"/>
              </a:spcBef>
            </a:pPr>
            <a:r>
              <a:rPr lang="fr-FR" dirty="0"/>
              <a:t>Partie 4 : allons plus loin</a:t>
            </a:r>
          </a:p>
        </p:txBody>
      </p:sp>
    </p:spTree>
    <p:extLst>
      <p:ext uri="{BB962C8B-B14F-4D97-AF65-F5344CB8AC3E}">
        <p14:creationId xmlns:p14="http://schemas.microsoft.com/office/powerpoint/2010/main" val="2398061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Transition</a:t>
            </a:r>
            <a:endParaRPr lang="fr-FR" noProof="0" dirty="0"/>
          </a:p>
        </p:txBody>
      </p:sp>
      <p:sp>
        <p:nvSpPr>
          <p:cNvPr id="3" name="Espace réservé du contenu 2"/>
          <p:cNvSpPr>
            <a:spLocks noGrp="1"/>
          </p:cNvSpPr>
          <p:nvPr>
            <p:ph idx="1"/>
          </p:nvPr>
        </p:nvSpPr>
        <p:spPr>
          <a:xfrm>
            <a:off x="1219200" y="3200400"/>
            <a:ext cx="21945600" cy="10138320"/>
          </a:xfrm>
          <a:ln w="12700">
            <a:miter lim="400000"/>
          </a:ln>
        </p:spPr>
        <p:txBody>
          <a:bodyPr lIns="71437" tIns="71437" rIns="71437" bIns="71437">
            <a:normAutofit fontScale="92500" lnSpcReduction="20000"/>
          </a:bodyPr>
          <a:lstStyle/>
          <a:p>
            <a:pPr>
              <a:spcBef>
                <a:spcPts val="2400"/>
              </a:spcBef>
            </a:pPr>
            <a:r>
              <a:rPr lang="fr-FR" dirty="0"/>
              <a:t>Ajoutons .transition()</a:t>
            </a:r>
          </a:p>
          <a:p>
            <a:pPr>
              <a:spcBef>
                <a:spcPts val="2400"/>
              </a:spcBef>
            </a:pPr>
            <a:r>
              <a:rPr lang="fr-FR" dirty="0"/>
              <a:t>Pour gérer la durée : .duration(1000) </a:t>
            </a:r>
          </a:p>
          <a:p>
            <a:pPr>
              <a:spcBef>
                <a:spcPts val="2400"/>
              </a:spcBef>
            </a:pPr>
            <a:endParaRPr lang="fr-FR" dirty="0"/>
          </a:p>
          <a:p>
            <a:pPr>
              <a:spcBef>
                <a:spcPts val="2400"/>
              </a:spcBef>
            </a:pPr>
            <a:r>
              <a:rPr lang="fr-FR" dirty="0"/>
              <a:t>Il est aussi possible de gérer le mouvement avec ease :</a:t>
            </a:r>
          </a:p>
          <a:p>
            <a:pPr lvl="1">
              <a:spcBef>
                <a:spcPts val="2400"/>
              </a:spcBef>
            </a:pPr>
            <a:r>
              <a:rPr lang="fr-FR" dirty="0"/>
              <a:t>cubic-in-out // défaut</a:t>
            </a:r>
          </a:p>
          <a:p>
            <a:pPr lvl="1">
              <a:spcBef>
                <a:spcPts val="2400"/>
              </a:spcBef>
            </a:pPr>
            <a:r>
              <a:rPr lang="fr-FR" dirty="0"/>
              <a:t>Linear</a:t>
            </a:r>
          </a:p>
          <a:p>
            <a:pPr lvl="1">
              <a:spcBef>
                <a:spcPts val="2400"/>
              </a:spcBef>
            </a:pPr>
            <a:r>
              <a:rPr lang="fr-FR" dirty="0"/>
              <a:t>Circle</a:t>
            </a:r>
          </a:p>
          <a:p>
            <a:pPr lvl="1">
              <a:spcBef>
                <a:spcPts val="2400"/>
              </a:spcBef>
            </a:pPr>
            <a:r>
              <a:rPr lang="fr-FR" dirty="0"/>
              <a:t>elastic </a:t>
            </a:r>
          </a:p>
          <a:p>
            <a:pPr lvl="1">
              <a:spcBef>
                <a:spcPts val="2400"/>
              </a:spcBef>
            </a:pPr>
            <a:r>
              <a:rPr lang="fr-FR" dirty="0"/>
              <a:t>bounce </a:t>
            </a:r>
          </a:p>
          <a:p>
            <a:pPr lvl="1">
              <a:spcBef>
                <a:spcPts val="2400"/>
              </a:spcBef>
            </a:pPr>
            <a:r>
              <a:rPr lang="fr-FR" dirty="0">
                <a:hlinkClick r:id="rId2"/>
              </a:rPr>
              <a:t>https://github.com/mbostock/d3/wiki/Transitions#wiki-d3_ease</a:t>
            </a:r>
            <a:endParaRPr lang="fr-FR" dirty="0"/>
          </a:p>
          <a:p>
            <a:pPr lvl="1">
              <a:spcBef>
                <a:spcPts val="2400"/>
              </a:spcBef>
            </a:pPr>
            <a:endParaRPr lang="fr-FR" dirty="0"/>
          </a:p>
          <a:p>
            <a:pPr>
              <a:spcBef>
                <a:spcPts val="2400"/>
              </a:spcBef>
            </a:pPr>
            <a:r>
              <a:rPr lang="fr-FR" dirty="0"/>
              <a:t>Code 9</a:t>
            </a:r>
          </a:p>
        </p:txBody>
      </p:sp>
    </p:spTree>
    <p:extLst>
      <p:ext uri="{BB962C8B-B14F-4D97-AF65-F5344CB8AC3E}">
        <p14:creationId xmlns:p14="http://schemas.microsoft.com/office/powerpoint/2010/main" val="750370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noProof="0" dirty="0"/>
          </a:p>
        </p:txBody>
      </p:sp>
      <p:sp>
        <p:nvSpPr>
          <p:cNvPr id="3" name="Espace réservé du contenu 2"/>
          <p:cNvSpPr>
            <a:spLocks noGrp="1"/>
          </p:cNvSpPr>
          <p:nvPr>
            <p:ph idx="1"/>
          </p:nvPr>
        </p:nvSpPr>
        <p:spPr/>
        <p:txBody>
          <a:bodyPr/>
          <a:lstStyle/>
          <a:p>
            <a:r>
              <a:rPr lang="fr-FR" noProof="0" dirty="0" smtClean="0"/>
              <a:t>.delay() permet de retarder le départ de l’animation</a:t>
            </a:r>
          </a:p>
          <a:p>
            <a:pPr lvl="1"/>
            <a:r>
              <a:rPr lang="fr-FR" noProof="0" dirty="0" smtClean="0"/>
              <a:t>Accepte une fonction dépendant de d ou i</a:t>
            </a:r>
          </a:p>
          <a:p>
            <a:pPr lvl="1"/>
            <a:r>
              <a:rPr lang="fr-FR" noProof="0" dirty="0" smtClean="0"/>
              <a:t>delay(function(d, i) { return i * 100;})</a:t>
            </a:r>
            <a:endParaRPr lang="fr-FR" noProof="0" dirty="0"/>
          </a:p>
        </p:txBody>
      </p:sp>
    </p:spTree>
    <p:extLst>
      <p:ext uri="{BB962C8B-B14F-4D97-AF65-F5344CB8AC3E}">
        <p14:creationId xmlns:p14="http://schemas.microsoft.com/office/powerpoint/2010/main" val="353600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Storytelling</a:t>
            </a:r>
            <a:endParaRPr lang="fr-FR" noProof="0" dirty="0"/>
          </a:p>
        </p:txBody>
      </p:sp>
      <p:sp>
        <p:nvSpPr>
          <p:cNvPr id="3" name="Espace réservé du contenu 2"/>
          <p:cNvSpPr>
            <a:spLocks noGrp="1"/>
          </p:cNvSpPr>
          <p:nvPr>
            <p:ph idx="1"/>
          </p:nvPr>
        </p:nvSpPr>
        <p:spPr/>
        <p:txBody>
          <a:bodyPr>
            <a:normAutofit/>
          </a:bodyPr>
          <a:lstStyle/>
          <a:p>
            <a:pPr>
              <a:spcAft>
                <a:spcPts val="4286"/>
              </a:spcAft>
            </a:pPr>
            <a:r>
              <a:rPr lang="fr-FR" noProof="0" dirty="0" smtClean="0"/>
              <a:t>La datavisualisation permet de raconter une histoire avec les données.</a:t>
            </a:r>
          </a:p>
          <a:p>
            <a:pPr>
              <a:spcAft>
                <a:spcPts val="4286"/>
              </a:spcAft>
            </a:pPr>
            <a:r>
              <a:rPr lang="fr-FR" noProof="0" dirty="0" smtClean="0"/>
              <a:t>Vous pouvez guider le lecteur dans l’histoire datavisualisation statique</a:t>
            </a:r>
          </a:p>
          <a:p>
            <a:pPr>
              <a:spcAft>
                <a:spcPts val="4286"/>
              </a:spcAft>
            </a:pPr>
            <a:r>
              <a:rPr lang="fr-FR" noProof="0" dirty="0" smtClean="0"/>
              <a:t>L’utilisateur peut créer sa propre histoire avec des datavisualisations interactives</a:t>
            </a:r>
          </a:p>
          <a:p>
            <a:pPr lvl="1">
              <a:spcBef>
                <a:spcPts val="0"/>
              </a:spcBef>
              <a:spcAft>
                <a:spcPts val="2857"/>
              </a:spcAft>
            </a:pPr>
            <a:r>
              <a:rPr lang="fr-FR" noProof="0" dirty="0" smtClean="0"/>
              <a:t>https://www.youtube.com/watch?v=jbkSRLYSojo</a:t>
            </a:r>
          </a:p>
          <a:p>
            <a:pPr lvl="1">
              <a:spcBef>
                <a:spcPts val="0"/>
              </a:spcBef>
              <a:spcAft>
                <a:spcPts val="2857"/>
              </a:spcAft>
            </a:pPr>
            <a:r>
              <a:rPr lang="fr-FR" noProof="0" dirty="0" smtClean="0"/>
              <a:t>http://www.gapminder.org/world/</a:t>
            </a:r>
            <a:endParaRPr lang="fr-FR" noProof="0" dirty="0"/>
          </a:p>
        </p:txBody>
      </p:sp>
    </p:spTree>
    <p:extLst>
      <p:ext uri="{BB962C8B-B14F-4D97-AF65-F5344CB8AC3E}">
        <p14:creationId xmlns:p14="http://schemas.microsoft.com/office/powerpoint/2010/main" val="401816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Transition</a:t>
            </a:r>
            <a:endParaRPr lang="fr-FR" noProof="0" dirty="0"/>
          </a:p>
        </p:txBody>
      </p:sp>
      <p:sp>
        <p:nvSpPr>
          <p:cNvPr id="3" name="Espace réservé du contenu 2"/>
          <p:cNvSpPr>
            <a:spLocks noGrp="1"/>
          </p:cNvSpPr>
          <p:nvPr>
            <p:ph idx="1"/>
          </p:nvPr>
        </p:nvSpPr>
        <p:spPr/>
        <p:txBody>
          <a:bodyPr>
            <a:normAutofit fontScale="77500" lnSpcReduction="20000"/>
          </a:bodyPr>
          <a:lstStyle/>
          <a:p>
            <a:r>
              <a:rPr lang="fr-FR" noProof="0" dirty="0" smtClean="0"/>
              <a:t>Il est possible d’exécuter des événements au début ou à la fin de chaque transition</a:t>
            </a:r>
          </a:p>
          <a:p>
            <a:r>
              <a:rPr lang="fr-FR" noProof="0" dirty="0" smtClean="0"/>
              <a:t>.each("start", function() { </a:t>
            </a:r>
          </a:p>
          <a:p>
            <a:r>
              <a:rPr lang="fr-FR" noProof="0" dirty="0" smtClean="0"/>
              <a:t>// &lt;-- Execute au début de chaque transition</a:t>
            </a:r>
          </a:p>
          <a:p>
            <a:r>
              <a:rPr lang="fr-FR" noProof="0" dirty="0" smtClean="0"/>
              <a:t>d3.select(this).attr("fill", "magenta").attr("r", 3); })</a:t>
            </a:r>
          </a:p>
          <a:p>
            <a:endParaRPr lang="fr-FR" noProof="0" dirty="0" smtClean="0"/>
          </a:p>
          <a:p>
            <a:r>
              <a:rPr lang="fr-FR" noProof="0" dirty="0" smtClean="0"/>
              <a:t>Attention il ne faut pas utiliser de transition au sein d’un each start car il ne peut y avoir qu’une seule transition active sur un élément à un instant donné. La transition du each start préempterait donc celle de l’élément.</a:t>
            </a:r>
          </a:p>
          <a:p>
            <a:r>
              <a:rPr lang="fr-FR" noProof="0" dirty="0" smtClean="0"/>
              <a:t>Ceci a été fait pour interrompre des transitions déclenchées sur clic  quand un second clic (vue des données) est lancé</a:t>
            </a:r>
            <a:endParaRPr lang="fr-FR" noProof="0" dirty="0"/>
          </a:p>
        </p:txBody>
      </p:sp>
    </p:spTree>
    <p:extLst>
      <p:ext uri="{BB962C8B-B14F-4D97-AF65-F5344CB8AC3E}">
        <p14:creationId xmlns:p14="http://schemas.microsoft.com/office/powerpoint/2010/main" val="154647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noProof="0" dirty="0"/>
          </a:p>
        </p:txBody>
      </p:sp>
      <p:sp>
        <p:nvSpPr>
          <p:cNvPr id="3" name="Espace réservé du contenu 2"/>
          <p:cNvSpPr>
            <a:spLocks noGrp="1"/>
          </p:cNvSpPr>
          <p:nvPr>
            <p:ph idx="1"/>
          </p:nvPr>
        </p:nvSpPr>
        <p:spPr/>
        <p:txBody>
          <a:bodyPr>
            <a:normAutofit/>
          </a:bodyPr>
          <a:lstStyle/>
          <a:p>
            <a:r>
              <a:rPr lang="fr-FR" noProof="0" dirty="0" smtClean="0"/>
              <a:t>.each(“end", function() { </a:t>
            </a:r>
          </a:p>
          <a:p>
            <a:r>
              <a:rPr lang="fr-FR" noProof="0" dirty="0" smtClean="0"/>
              <a:t>d3.select(this).attr("fill", “black").attr("r", 2); })</a:t>
            </a:r>
          </a:p>
          <a:p>
            <a:endParaRPr lang="fr-FR" noProof="0" dirty="0" smtClean="0"/>
          </a:p>
          <a:p>
            <a:r>
              <a:rPr lang="fr-FR" noProof="0" dirty="0" smtClean="0"/>
              <a:t>Il est possible de mettre une transition dans cet élément car la transition principale est terminée</a:t>
            </a:r>
          </a:p>
          <a:p>
            <a:endParaRPr lang="fr-FR" noProof="0" dirty="0" smtClean="0"/>
          </a:p>
          <a:p>
            <a:r>
              <a:rPr lang="fr-FR" noProof="0" dirty="0" smtClean="0"/>
              <a:t>Il est également possible de chainer les transitions</a:t>
            </a:r>
          </a:p>
        </p:txBody>
      </p:sp>
    </p:spTree>
    <p:extLst>
      <p:ext uri="{BB962C8B-B14F-4D97-AF65-F5344CB8AC3E}">
        <p14:creationId xmlns:p14="http://schemas.microsoft.com/office/powerpoint/2010/main" val="684315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Mise à jour des échelles et  axes</a:t>
            </a:r>
            <a:endParaRPr lang="fr-FR" noProof="0" dirty="0"/>
          </a:p>
        </p:txBody>
      </p:sp>
      <p:sp>
        <p:nvSpPr>
          <p:cNvPr id="3" name="Espace réservé du contenu 2"/>
          <p:cNvSpPr>
            <a:spLocks noGrp="1"/>
          </p:cNvSpPr>
          <p:nvPr>
            <p:ph idx="1"/>
          </p:nvPr>
        </p:nvSpPr>
        <p:spPr>
          <a:ln w="12700">
            <a:miter lim="400000"/>
          </a:ln>
        </p:spPr>
        <p:txBody>
          <a:bodyPr lIns="71437" tIns="71437" rIns="71437" bIns="71437">
            <a:normAutofit fontScale="92500" lnSpcReduction="20000"/>
          </a:bodyPr>
          <a:lstStyle/>
          <a:p>
            <a:pPr>
              <a:spcBef>
                <a:spcPts val="2400"/>
              </a:spcBef>
            </a:pPr>
            <a:r>
              <a:rPr lang="fr-FR" dirty="0"/>
              <a:t>Suite à la mise à jour de données, les échelles / axes peuvent ne plus être corrects.</a:t>
            </a:r>
          </a:p>
          <a:p>
            <a:pPr>
              <a:spcBef>
                <a:spcPts val="2400"/>
              </a:spcBef>
            </a:pPr>
            <a:r>
              <a:rPr lang="fr-FR" dirty="0"/>
              <a:t>Echelles :</a:t>
            </a:r>
          </a:p>
          <a:p>
            <a:pPr lvl="1">
              <a:spcBef>
                <a:spcPts val="2400"/>
              </a:spcBef>
            </a:pPr>
            <a:r>
              <a:rPr lang="fr-FR" dirty="0"/>
              <a:t>Il suffit de changer le domaine. Désormais, on part du nouveau domaine</a:t>
            </a:r>
          </a:p>
          <a:p>
            <a:pPr lvl="1">
              <a:spcBef>
                <a:spcPts val="2400"/>
              </a:spcBef>
            </a:pPr>
            <a:r>
              <a:rPr lang="fr-FR" dirty="0" err="1"/>
              <a:t>xScale.domain</a:t>
            </a:r>
            <a:r>
              <a:rPr lang="fr-FR" dirty="0"/>
              <a:t>([0, d3.max(</a:t>
            </a:r>
            <a:r>
              <a:rPr lang="fr-FR" dirty="0" err="1"/>
              <a:t>dataset</a:t>
            </a:r>
            <a:r>
              <a:rPr lang="fr-FR" dirty="0"/>
              <a:t>)]);</a:t>
            </a:r>
          </a:p>
          <a:p>
            <a:pPr>
              <a:spcBef>
                <a:spcPts val="2400"/>
              </a:spcBef>
            </a:pPr>
            <a:endParaRPr lang="fr-FR" dirty="0"/>
          </a:p>
          <a:p>
            <a:pPr>
              <a:spcBef>
                <a:spcPts val="2400"/>
              </a:spcBef>
            </a:pPr>
            <a:r>
              <a:rPr lang="fr-FR" dirty="0"/>
              <a:t>Axes :</a:t>
            </a:r>
          </a:p>
          <a:p>
            <a:pPr lvl="1">
              <a:spcBef>
                <a:spcPts val="2400"/>
              </a:spcBef>
            </a:pPr>
            <a:r>
              <a:rPr lang="fr-FR" dirty="0"/>
              <a:t>Il suffit de sélectionner l’axe puis de le rappeler.</a:t>
            </a:r>
          </a:p>
          <a:p>
            <a:pPr lvl="1">
              <a:spcBef>
                <a:spcPts val="2400"/>
              </a:spcBef>
            </a:pPr>
            <a:r>
              <a:rPr lang="fr-FR" dirty="0"/>
              <a:t>C’est durant le call, que les éléments de l’axe sont calculés (avec le nouveau domaine) puis affichés</a:t>
            </a:r>
          </a:p>
          <a:p>
            <a:pPr lvl="1">
              <a:spcBef>
                <a:spcPts val="2400"/>
              </a:spcBef>
            </a:pPr>
            <a:r>
              <a:rPr lang="fr-FR" dirty="0" err="1"/>
              <a:t>svg.select</a:t>
            </a:r>
            <a:r>
              <a:rPr lang="fr-FR" dirty="0"/>
              <a:t>(".</a:t>
            </a:r>
            <a:r>
              <a:rPr lang="fr-FR" dirty="0" err="1"/>
              <a:t>x.axis</a:t>
            </a:r>
            <a:r>
              <a:rPr lang="fr-FR" dirty="0"/>
              <a:t>") .transition() .duration(1000) .call(</a:t>
            </a:r>
            <a:r>
              <a:rPr lang="fr-FR" dirty="0" err="1"/>
              <a:t>xAxis</a:t>
            </a:r>
            <a:r>
              <a:rPr lang="fr-FR" dirty="0"/>
              <a:t>);</a:t>
            </a:r>
          </a:p>
        </p:txBody>
      </p:sp>
    </p:spTree>
    <p:extLst>
      <p:ext uri="{BB962C8B-B14F-4D97-AF65-F5344CB8AC3E}">
        <p14:creationId xmlns:p14="http://schemas.microsoft.com/office/powerpoint/2010/main" val="144379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Interactivité</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smtClean="0"/>
              <a:t>D3 permet de sélectionner des éléments et d’ajouter des </a:t>
            </a:r>
            <a:r>
              <a:rPr lang="fr-FR" noProof="0" dirty="0" err="1" smtClean="0"/>
              <a:t>listener</a:t>
            </a:r>
            <a:r>
              <a:rPr lang="fr-FR" noProof="0" dirty="0" smtClean="0"/>
              <a:t> pour événements comme pour </a:t>
            </a:r>
            <a:r>
              <a:rPr lang="fr-FR" noProof="0" dirty="0" err="1" smtClean="0"/>
              <a:t>jquery</a:t>
            </a:r>
            <a:r>
              <a:rPr lang="fr-FR" noProof="0" dirty="0" smtClean="0"/>
              <a:t> ou d’autres </a:t>
            </a:r>
            <a:r>
              <a:rPr lang="fr-FR" noProof="0" dirty="0" err="1" smtClean="0"/>
              <a:t>framework</a:t>
            </a:r>
            <a:endParaRPr lang="fr-FR" noProof="0" dirty="0" smtClean="0"/>
          </a:p>
          <a:p>
            <a:r>
              <a:rPr lang="fr-FR" noProof="0" dirty="0" smtClean="0"/>
              <a:t>.on("</a:t>
            </a:r>
            <a:r>
              <a:rPr lang="fr-FR" noProof="0" dirty="0" err="1" smtClean="0"/>
              <a:t>mouseout</a:t>
            </a:r>
            <a:r>
              <a:rPr lang="fr-FR" noProof="0" dirty="0" smtClean="0"/>
              <a:t>", function(d) { d3.select(this).attr("fill", "</a:t>
            </a:r>
            <a:r>
              <a:rPr lang="fr-FR" noProof="0" dirty="0" err="1" smtClean="0"/>
              <a:t>rgb</a:t>
            </a:r>
            <a:r>
              <a:rPr lang="fr-FR" noProof="0" dirty="0" smtClean="0"/>
              <a:t>(0, 0, 50)"); });</a:t>
            </a:r>
          </a:p>
          <a:p>
            <a:endParaRPr lang="fr-FR" noProof="0" dirty="0" smtClean="0"/>
          </a:p>
          <a:p>
            <a:r>
              <a:rPr lang="fr-FR" noProof="0" dirty="0" smtClean="0"/>
              <a:t>Attention, à la superposition des éléments. Par exemple du texte sur un élément graphique</a:t>
            </a:r>
          </a:p>
          <a:p>
            <a:r>
              <a:rPr lang="fr-FR" noProof="0" dirty="0" smtClean="0"/>
              <a:t>Il est possible de désactiver les événements sur un élément via CSS :</a:t>
            </a:r>
          </a:p>
          <a:p>
            <a:pPr lvl="1"/>
            <a:r>
              <a:rPr lang="fr-FR" noProof="0" dirty="0" smtClean="0"/>
              <a:t>pointer-</a:t>
            </a:r>
            <a:r>
              <a:rPr lang="fr-FR" noProof="0" dirty="0" err="1" smtClean="0"/>
              <a:t>events</a:t>
            </a:r>
            <a:r>
              <a:rPr lang="fr-FR" noProof="0" dirty="0" smtClean="0"/>
              <a:t>: none;</a:t>
            </a:r>
          </a:p>
          <a:p>
            <a:pPr lvl="1"/>
            <a:r>
              <a:rPr lang="fr-FR" noProof="0" dirty="0" smtClean="0"/>
              <a:t>.style("pointer-</a:t>
            </a:r>
            <a:r>
              <a:rPr lang="fr-FR" noProof="0" dirty="0" err="1" smtClean="0"/>
              <a:t>events</a:t>
            </a:r>
            <a:r>
              <a:rPr lang="fr-FR" noProof="0" dirty="0" smtClean="0"/>
              <a:t>", "none");</a:t>
            </a:r>
            <a:endParaRPr lang="fr-FR" noProof="0" dirty="0"/>
          </a:p>
        </p:txBody>
      </p:sp>
    </p:spTree>
    <p:extLst>
      <p:ext uri="{BB962C8B-B14F-4D97-AF65-F5344CB8AC3E}">
        <p14:creationId xmlns:p14="http://schemas.microsoft.com/office/powerpoint/2010/main" val="308005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Interactivité</a:t>
            </a:r>
            <a:endParaRPr lang="fr-FR" noProof="0" dirty="0"/>
          </a:p>
        </p:txBody>
      </p:sp>
      <p:sp>
        <p:nvSpPr>
          <p:cNvPr id="3" name="Espace réservé du contenu 2"/>
          <p:cNvSpPr>
            <a:spLocks noGrp="1"/>
          </p:cNvSpPr>
          <p:nvPr>
            <p:ph idx="1"/>
          </p:nvPr>
        </p:nvSpPr>
        <p:spPr/>
        <p:txBody>
          <a:bodyPr/>
          <a:lstStyle/>
          <a:p>
            <a:r>
              <a:rPr lang="fr-FR" noProof="0" dirty="0" smtClean="0"/>
              <a:t>Attention à la gestion des transitions par exemple une transition gérant l’interactivité et une transition qui se déclenche au clic</a:t>
            </a:r>
            <a:endParaRPr lang="fr-FR" noProof="0" dirty="0"/>
          </a:p>
        </p:txBody>
      </p:sp>
    </p:spTree>
    <p:extLst>
      <p:ext uri="{BB962C8B-B14F-4D97-AF65-F5344CB8AC3E}">
        <p14:creationId xmlns:p14="http://schemas.microsoft.com/office/powerpoint/2010/main" val="2582329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Layout</a:t>
            </a:r>
            <a:r>
              <a:rPr lang="fr-FR" noProof="0" dirty="0" smtClean="0"/>
              <a:t> standard</a:t>
            </a:r>
            <a:endParaRPr lang="fr-FR" noProof="0" dirty="0"/>
          </a:p>
        </p:txBody>
      </p:sp>
      <p:sp>
        <p:nvSpPr>
          <p:cNvPr id="3" name="Espace réservé du contenu 2"/>
          <p:cNvSpPr>
            <a:spLocks noGrp="1"/>
          </p:cNvSpPr>
          <p:nvPr>
            <p:ph idx="1"/>
          </p:nvPr>
        </p:nvSpPr>
        <p:spPr/>
        <p:txBody>
          <a:bodyPr/>
          <a:lstStyle/>
          <a:p>
            <a:r>
              <a:rPr lang="fr-FR" noProof="0" dirty="0" smtClean="0"/>
              <a:t>Pie chart</a:t>
            </a:r>
          </a:p>
          <a:p>
            <a:pPr lvl="1"/>
            <a:r>
              <a:rPr lang="fr-FR" noProof="0" dirty="0" smtClean="0"/>
              <a:t>Contrairement à ce que l’on peut penser, la fonction pie ne trace pas directement un graphe mais elle fournit des informations pour le tracer.</a:t>
            </a:r>
          </a:p>
          <a:p>
            <a:pPr lvl="2"/>
            <a:r>
              <a:rPr lang="fr-FR" noProof="0" dirty="0" smtClean="0"/>
              <a:t>Elle va ajouter des informations </a:t>
            </a:r>
            <a:r>
              <a:rPr lang="fr-FR" dirty="0" smtClean="0"/>
              <a:t>à notre dataset : l</a:t>
            </a:r>
            <a:r>
              <a:rPr lang="fr-FR" noProof="0" dirty="0" smtClean="0"/>
              <a:t>’angle de départ et l’angle de fin. </a:t>
            </a:r>
          </a:p>
          <a:p>
            <a:pPr lvl="1"/>
            <a:r>
              <a:rPr lang="fr-FR" noProof="0" dirty="0" smtClean="0"/>
              <a:t>Il faut donc encore tracer tous les arcs, leur assigner un texte, une couleur, etc.</a:t>
            </a:r>
          </a:p>
          <a:p>
            <a:pPr lvl="1"/>
            <a:endParaRPr lang="fr-FR" noProof="0" dirty="0"/>
          </a:p>
        </p:txBody>
      </p:sp>
    </p:spTree>
    <p:extLst>
      <p:ext uri="{BB962C8B-B14F-4D97-AF65-F5344CB8AC3E}">
        <p14:creationId xmlns:p14="http://schemas.microsoft.com/office/powerpoint/2010/main" val="793465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Pie chart</a:t>
            </a:r>
            <a:endParaRPr lang="fr-FR" noProof="0" dirty="0"/>
          </a:p>
        </p:txBody>
      </p:sp>
      <p:sp>
        <p:nvSpPr>
          <p:cNvPr id="3" name="Espace réservé du contenu 2"/>
          <p:cNvSpPr>
            <a:spLocks noGrp="1"/>
          </p:cNvSpPr>
          <p:nvPr>
            <p:ph idx="1"/>
          </p:nvPr>
        </p:nvSpPr>
        <p:spPr/>
        <p:txBody>
          <a:bodyPr/>
          <a:lstStyle/>
          <a:p>
            <a:r>
              <a:rPr lang="fr-FR" noProof="0" dirty="0" smtClean="0"/>
              <a:t>Pour se faire il faut définir un arc</a:t>
            </a:r>
          </a:p>
          <a:p>
            <a:r>
              <a:rPr lang="fr-FR" noProof="0" dirty="0" smtClean="0"/>
              <a:t>var </a:t>
            </a:r>
            <a:r>
              <a:rPr lang="fr-FR" noProof="0" dirty="0" err="1" smtClean="0"/>
              <a:t>outerRadius</a:t>
            </a:r>
            <a:r>
              <a:rPr lang="fr-FR" noProof="0" dirty="0" smtClean="0"/>
              <a:t> = w / 2; </a:t>
            </a:r>
            <a:br>
              <a:rPr lang="fr-FR" noProof="0" dirty="0" smtClean="0"/>
            </a:br>
            <a:r>
              <a:rPr lang="fr-FR" noProof="0" dirty="0" smtClean="0"/>
              <a:t>var </a:t>
            </a:r>
            <a:r>
              <a:rPr lang="fr-FR" noProof="0" dirty="0" err="1" smtClean="0"/>
              <a:t>innerRadius</a:t>
            </a:r>
            <a:r>
              <a:rPr lang="fr-FR" noProof="0" dirty="0" smtClean="0"/>
              <a:t> = 0; </a:t>
            </a:r>
            <a:br>
              <a:rPr lang="fr-FR" noProof="0" dirty="0" smtClean="0"/>
            </a:br>
            <a:r>
              <a:rPr lang="fr-FR" noProof="0" dirty="0" smtClean="0"/>
              <a:t>var arc = d3.svg.arc() </a:t>
            </a:r>
            <a:br>
              <a:rPr lang="fr-FR" noProof="0" dirty="0" smtClean="0"/>
            </a:br>
            <a:r>
              <a:rPr lang="fr-FR" noProof="0" dirty="0" smtClean="0"/>
              <a:t>.</a:t>
            </a:r>
            <a:r>
              <a:rPr lang="fr-FR" noProof="0" dirty="0" err="1" smtClean="0"/>
              <a:t>innerRadius</a:t>
            </a:r>
            <a:r>
              <a:rPr lang="fr-FR" noProof="0" dirty="0" smtClean="0"/>
              <a:t>(</a:t>
            </a:r>
            <a:r>
              <a:rPr lang="fr-FR" noProof="0" dirty="0" err="1" smtClean="0"/>
              <a:t>innerRadius</a:t>
            </a:r>
            <a:r>
              <a:rPr lang="fr-FR" noProof="0" dirty="0" smtClean="0"/>
              <a:t>) .</a:t>
            </a:r>
            <a:r>
              <a:rPr lang="fr-FR" noProof="0" dirty="0" err="1" smtClean="0"/>
              <a:t>outerRadius</a:t>
            </a:r>
            <a:r>
              <a:rPr lang="fr-FR" noProof="0" dirty="0" smtClean="0"/>
              <a:t>(</a:t>
            </a:r>
            <a:r>
              <a:rPr lang="fr-FR" noProof="0" dirty="0" err="1" smtClean="0"/>
              <a:t>outerRadius</a:t>
            </a:r>
            <a:r>
              <a:rPr lang="fr-FR" noProof="0" dirty="0" smtClean="0"/>
              <a:t>);</a:t>
            </a:r>
          </a:p>
          <a:p>
            <a:endParaRPr lang="fr-FR" noProof="0" dirty="0"/>
          </a:p>
        </p:txBody>
      </p:sp>
      <p:sp>
        <p:nvSpPr>
          <p:cNvPr id="4" name="Secteurs 3"/>
          <p:cNvSpPr/>
          <p:nvPr/>
        </p:nvSpPr>
        <p:spPr>
          <a:xfrm>
            <a:off x="2974976" y="8586192"/>
            <a:ext cx="3456384" cy="2448272"/>
          </a:xfrm>
          <a:prstGeom prst="pie">
            <a:avLst>
              <a:gd name="adj1" fmla="val 18593410"/>
              <a:gd name="adj2" fmla="val 3114437"/>
            </a:avLst>
          </a:prstGeom>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a:solidFill>
                <a:schemeClr val="tx1"/>
              </a:solidFill>
            </a:endParaRPr>
          </a:p>
        </p:txBody>
      </p:sp>
      <p:sp>
        <p:nvSpPr>
          <p:cNvPr id="5" name="Arc plein 4"/>
          <p:cNvSpPr/>
          <p:nvPr/>
        </p:nvSpPr>
        <p:spPr>
          <a:xfrm>
            <a:off x="8159552" y="8598978"/>
            <a:ext cx="3072341" cy="2448272"/>
          </a:xfrm>
          <a:prstGeom prst="blockArc">
            <a:avLst>
              <a:gd name="adj1" fmla="val 16372448"/>
              <a:gd name="adj2" fmla="val 3319437"/>
              <a:gd name="adj3" fmla="val 19585"/>
            </a:avLst>
          </a:prstGeom>
        </p:spPr>
        <p:style>
          <a:lnRef idx="2">
            <a:schemeClr val="accent1">
              <a:shade val="50000"/>
            </a:schemeClr>
          </a:lnRef>
          <a:fillRef idx="1">
            <a:schemeClr val="accent1"/>
          </a:fillRef>
          <a:effectRef idx="0">
            <a:schemeClr val="accent1"/>
          </a:effectRef>
          <a:fontRef idx="minor">
            <a:schemeClr val="lt1"/>
          </a:fontRef>
        </p:style>
        <p:txBody>
          <a:bodyPr lIns="217709" tIns="108855" rIns="217709" bIns="108855" rtlCol="0" anchor="ctr"/>
          <a:lstStyle/>
          <a:p>
            <a:pPr algn="ctr"/>
            <a:endParaRPr lang="fr-FR">
              <a:solidFill>
                <a:schemeClr val="tx1"/>
              </a:solidFill>
            </a:endParaRPr>
          </a:p>
        </p:txBody>
      </p:sp>
      <p:sp>
        <p:nvSpPr>
          <p:cNvPr id="6" name="ZoneTexte 5"/>
          <p:cNvSpPr txBox="1"/>
          <p:nvPr/>
        </p:nvSpPr>
        <p:spPr>
          <a:xfrm>
            <a:off x="2974976" y="11047250"/>
            <a:ext cx="5184576" cy="989277"/>
          </a:xfrm>
          <a:prstGeom prst="rect">
            <a:avLst/>
          </a:prstGeom>
          <a:noFill/>
        </p:spPr>
        <p:txBody>
          <a:bodyPr wrap="square" lIns="217709" tIns="108855" rIns="217709" bIns="108855" rtlCol="0">
            <a:spAutoFit/>
          </a:bodyPr>
          <a:lstStyle/>
          <a:p>
            <a:r>
              <a:rPr lang="fr-FR" dirty="0" err="1" smtClean="0"/>
              <a:t>InnerRadius</a:t>
            </a:r>
            <a:r>
              <a:rPr lang="fr-FR" dirty="0" smtClean="0"/>
              <a:t> = 0</a:t>
            </a:r>
            <a:endParaRPr lang="fr-FR" dirty="0"/>
          </a:p>
        </p:txBody>
      </p:sp>
      <p:sp>
        <p:nvSpPr>
          <p:cNvPr id="7" name="ZoneTexte 6"/>
          <p:cNvSpPr txBox="1"/>
          <p:nvPr/>
        </p:nvSpPr>
        <p:spPr>
          <a:xfrm>
            <a:off x="8159552" y="11040150"/>
            <a:ext cx="5184576" cy="989277"/>
          </a:xfrm>
          <a:prstGeom prst="rect">
            <a:avLst/>
          </a:prstGeom>
          <a:noFill/>
        </p:spPr>
        <p:txBody>
          <a:bodyPr wrap="square" lIns="217709" tIns="108855" rIns="217709" bIns="108855" rtlCol="0">
            <a:spAutoFit/>
          </a:bodyPr>
          <a:lstStyle/>
          <a:p>
            <a:r>
              <a:rPr lang="fr-FR" dirty="0" err="1" smtClean="0"/>
              <a:t>InnerRadius</a:t>
            </a:r>
            <a:r>
              <a:rPr lang="fr-FR" dirty="0" smtClean="0"/>
              <a:t> ≠ 0</a:t>
            </a:r>
            <a:endParaRPr lang="fr-FR" dirty="0"/>
          </a:p>
        </p:txBody>
      </p:sp>
    </p:spTree>
    <p:extLst>
      <p:ext uri="{BB962C8B-B14F-4D97-AF65-F5344CB8AC3E}">
        <p14:creationId xmlns:p14="http://schemas.microsoft.com/office/powerpoint/2010/main" val="330263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Pie chart</a:t>
            </a:r>
            <a:endParaRPr lang="fr-FR" noProof="0" dirty="0"/>
          </a:p>
        </p:txBody>
      </p:sp>
      <p:sp>
        <p:nvSpPr>
          <p:cNvPr id="3" name="Espace réservé du contenu 2"/>
          <p:cNvSpPr>
            <a:spLocks noGrp="1"/>
          </p:cNvSpPr>
          <p:nvPr>
            <p:ph idx="1"/>
          </p:nvPr>
        </p:nvSpPr>
        <p:spPr/>
        <p:txBody>
          <a:bodyPr>
            <a:normAutofit fontScale="92500"/>
          </a:bodyPr>
          <a:lstStyle/>
          <a:p>
            <a:r>
              <a:rPr lang="fr-FR" noProof="0" dirty="0" smtClean="0"/>
              <a:t>On crée un groupe</a:t>
            </a:r>
          </a:p>
          <a:p>
            <a:pPr lvl="1"/>
            <a:r>
              <a:rPr lang="fr-FR" noProof="0" dirty="0" smtClean="0"/>
              <a:t>var arcs = svg.selectAll("g.arc") .</a:t>
            </a:r>
            <a:r>
              <a:rPr lang="fr-FR" noProof="0" dirty="0" smtClean="0">
                <a:solidFill>
                  <a:srgbClr val="FF0000"/>
                </a:solidFill>
              </a:rPr>
              <a:t>data(pie(dataset)</a:t>
            </a:r>
            <a:r>
              <a:rPr lang="fr-FR" noProof="0" dirty="0" smtClean="0"/>
              <a:t>) .enter() </a:t>
            </a:r>
            <a:br>
              <a:rPr lang="fr-FR" noProof="0" dirty="0" smtClean="0"/>
            </a:br>
            <a:r>
              <a:rPr lang="fr-FR" noProof="0" dirty="0" smtClean="0"/>
              <a:t>.append("g") .attr("class", "arc") </a:t>
            </a:r>
            <a:br>
              <a:rPr lang="fr-FR" noProof="0" dirty="0" smtClean="0"/>
            </a:br>
            <a:r>
              <a:rPr lang="fr-FR" noProof="0" dirty="0" smtClean="0"/>
              <a:t>.attr("transform", "translate(" + </a:t>
            </a:r>
            <a:r>
              <a:rPr lang="fr-FR" noProof="0" dirty="0" err="1" smtClean="0"/>
              <a:t>outerRadius</a:t>
            </a:r>
            <a:r>
              <a:rPr lang="fr-FR" noProof="0" dirty="0" smtClean="0"/>
              <a:t> + "," + </a:t>
            </a:r>
            <a:r>
              <a:rPr lang="fr-FR" noProof="0" dirty="0" err="1" smtClean="0"/>
              <a:t>outerRadius</a:t>
            </a:r>
            <a:r>
              <a:rPr lang="fr-FR" noProof="0" dirty="0" smtClean="0"/>
              <a:t> + ")"); </a:t>
            </a:r>
          </a:p>
          <a:p>
            <a:pPr marL="706801" lvl="1" indent="0"/>
            <a:endParaRPr lang="fr-FR" noProof="0" dirty="0" smtClean="0"/>
          </a:p>
          <a:p>
            <a:r>
              <a:rPr lang="fr-FR" noProof="0" dirty="0" smtClean="0"/>
              <a:t>On ajoute des </a:t>
            </a:r>
            <a:r>
              <a:rPr lang="fr-FR" noProof="0" dirty="0" err="1" smtClean="0"/>
              <a:t>paths</a:t>
            </a:r>
            <a:endParaRPr lang="fr-FR" noProof="0" dirty="0" smtClean="0"/>
          </a:p>
          <a:p>
            <a:pPr lvl="1"/>
            <a:r>
              <a:rPr lang="fr-FR" noProof="0" dirty="0" err="1" smtClean="0"/>
              <a:t>arcs.append</a:t>
            </a:r>
            <a:r>
              <a:rPr lang="fr-FR" noProof="0" dirty="0" smtClean="0"/>
              <a:t>("</a:t>
            </a:r>
            <a:r>
              <a:rPr lang="fr-FR" noProof="0" dirty="0" err="1" smtClean="0"/>
              <a:t>path</a:t>
            </a:r>
            <a:r>
              <a:rPr lang="fr-FR" noProof="0" dirty="0" smtClean="0"/>
              <a:t>") </a:t>
            </a:r>
            <a:br>
              <a:rPr lang="fr-FR" noProof="0" dirty="0" smtClean="0"/>
            </a:br>
            <a:r>
              <a:rPr lang="fr-FR" noProof="0" dirty="0" smtClean="0"/>
              <a:t>.attr("fill", function(d, i) { return </a:t>
            </a:r>
            <a:r>
              <a:rPr lang="fr-FR" noProof="0" dirty="0" err="1" smtClean="0"/>
              <a:t>color</a:t>
            </a:r>
            <a:r>
              <a:rPr lang="fr-FR" noProof="0" dirty="0" smtClean="0"/>
              <a:t>(i); }) </a:t>
            </a:r>
            <a:br>
              <a:rPr lang="fr-FR" noProof="0" dirty="0" smtClean="0"/>
            </a:br>
            <a:r>
              <a:rPr lang="fr-FR" noProof="0" dirty="0" smtClean="0"/>
              <a:t>.attr("d", arc);</a:t>
            </a:r>
            <a:endParaRPr lang="fr-FR" noProof="0" dirty="0"/>
          </a:p>
        </p:txBody>
      </p:sp>
    </p:spTree>
    <p:extLst>
      <p:ext uri="{BB962C8B-B14F-4D97-AF65-F5344CB8AC3E}">
        <p14:creationId xmlns:p14="http://schemas.microsoft.com/office/powerpoint/2010/main" val="44289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stack</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smtClean="0"/>
              <a:t>En général on a </a:t>
            </a:r>
          </a:p>
          <a:p>
            <a:pPr lvl="1"/>
            <a:r>
              <a:rPr lang="fr-FR" noProof="0" dirty="0" smtClean="0"/>
              <a:t>Colonne 1 =&gt; liste de valeurs (a : 5, b : 2, c : 3)</a:t>
            </a:r>
          </a:p>
          <a:p>
            <a:pPr lvl="1"/>
            <a:r>
              <a:rPr lang="fr-FR" noProof="0" dirty="0" smtClean="0"/>
              <a:t>Colonne 2 =&gt; liste de valeurs (a : 7, b :5 , c : 1)</a:t>
            </a:r>
          </a:p>
          <a:p>
            <a:pPr marL="706801" lvl="1" indent="0"/>
            <a:endParaRPr lang="fr-FR" noProof="0" dirty="0" smtClean="0"/>
          </a:p>
          <a:p>
            <a:r>
              <a:rPr lang="fr-FR" noProof="0" dirty="0" smtClean="0"/>
              <a:t>Il faut réarranger en </a:t>
            </a:r>
          </a:p>
          <a:p>
            <a:pPr lvl="1"/>
            <a:r>
              <a:rPr lang="fr-FR" noProof="0" dirty="0" smtClean="0"/>
              <a:t>Ligne 1 =&gt; liste de valeurs (c1 : 5, c2 : 7)</a:t>
            </a:r>
          </a:p>
          <a:p>
            <a:pPr lvl="1"/>
            <a:r>
              <a:rPr lang="fr-FR" noProof="0" dirty="0" smtClean="0"/>
              <a:t>Ligne 2 =&gt; liste de valeurs (c1 : 2, c2 : 5)</a:t>
            </a:r>
          </a:p>
          <a:p>
            <a:pPr lvl="1"/>
            <a:r>
              <a:rPr lang="fr-FR" noProof="0" dirty="0" smtClean="0"/>
              <a:t>Ligne 3 =&gt; liste de valeurs (c1 : 3, c2 : 1)</a:t>
            </a:r>
            <a:endParaRPr lang="fr-FR" noProof="0" dirty="0"/>
          </a:p>
        </p:txBody>
      </p:sp>
    </p:spTree>
    <p:extLst>
      <p:ext uri="{BB962C8B-B14F-4D97-AF65-F5344CB8AC3E}">
        <p14:creationId xmlns:p14="http://schemas.microsoft.com/office/powerpoint/2010/main" val="1924719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Stack</a:t>
            </a:r>
            <a:endParaRPr lang="fr-FR" noProof="0" dirty="0"/>
          </a:p>
        </p:txBody>
      </p:sp>
      <p:sp>
        <p:nvSpPr>
          <p:cNvPr id="3" name="Espace réservé du contenu 2"/>
          <p:cNvSpPr>
            <a:spLocks noGrp="1"/>
          </p:cNvSpPr>
          <p:nvPr>
            <p:ph idx="1"/>
          </p:nvPr>
        </p:nvSpPr>
        <p:spPr/>
        <p:txBody>
          <a:bodyPr>
            <a:normAutofit/>
          </a:bodyPr>
          <a:lstStyle/>
          <a:p>
            <a:r>
              <a:rPr lang="fr-FR" noProof="0" dirty="0" smtClean="0"/>
              <a:t>var </a:t>
            </a:r>
            <a:r>
              <a:rPr lang="fr-FR" noProof="0" dirty="0" err="1" smtClean="0"/>
              <a:t>stack</a:t>
            </a:r>
            <a:r>
              <a:rPr lang="fr-FR" noProof="0" dirty="0" smtClean="0"/>
              <a:t> = d3.layout.stack();</a:t>
            </a:r>
          </a:p>
          <a:p>
            <a:r>
              <a:rPr lang="fr-FR" noProof="0" dirty="0" smtClean="0"/>
              <a:t> </a:t>
            </a:r>
            <a:r>
              <a:rPr lang="fr-FR" noProof="0" dirty="0" err="1" smtClean="0"/>
              <a:t>stack</a:t>
            </a:r>
            <a:r>
              <a:rPr lang="fr-FR" noProof="0" dirty="0" smtClean="0"/>
              <a:t>(</a:t>
            </a:r>
            <a:r>
              <a:rPr lang="fr-FR" noProof="0" dirty="0" err="1" smtClean="0"/>
              <a:t>dataset</a:t>
            </a:r>
            <a:r>
              <a:rPr lang="fr-FR" noProof="0" dirty="0" smtClean="0"/>
              <a:t>);</a:t>
            </a:r>
          </a:p>
          <a:p>
            <a:r>
              <a:rPr lang="fr-FR" noProof="0" dirty="0" smtClean="0"/>
              <a:t>Rajoute un attribut y0 qui est la somme des valeurs précédentes</a:t>
            </a:r>
          </a:p>
          <a:p>
            <a:r>
              <a:rPr lang="fr-FR" noProof="0" dirty="0" smtClean="0"/>
              <a:t>Attention l’axe est en haut</a:t>
            </a:r>
          </a:p>
        </p:txBody>
      </p:sp>
    </p:spTree>
    <p:extLst>
      <p:ext uri="{BB962C8B-B14F-4D97-AF65-F5344CB8AC3E}">
        <p14:creationId xmlns:p14="http://schemas.microsoft.com/office/powerpoint/2010/main" val="1662238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Les 7 phases de la datavisualisation</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smtClean="0"/>
              <a:t>Il y a 7 phases dans la datavisualisation :</a:t>
            </a:r>
          </a:p>
          <a:p>
            <a:pPr marL="685800" lvl="1" indent="-685800">
              <a:buFont typeface="Arial" panose="020B0604020202020204" pitchFamily="34" charset="0"/>
              <a:buChar char="•"/>
            </a:pPr>
            <a:r>
              <a:rPr lang="fr-FR" noProof="0" dirty="0" smtClean="0"/>
              <a:t>acquérir les données</a:t>
            </a:r>
          </a:p>
          <a:p>
            <a:pPr marL="685800" lvl="1" indent="-685800">
              <a:buFont typeface="Arial" panose="020B0604020202020204" pitchFamily="34" charset="0"/>
              <a:buChar char="•"/>
            </a:pPr>
            <a:r>
              <a:rPr lang="fr-FR" noProof="0" dirty="0" smtClean="0"/>
              <a:t>transformer</a:t>
            </a:r>
          </a:p>
          <a:p>
            <a:pPr marL="685800" lvl="1" indent="-685800">
              <a:buFont typeface="Arial" panose="020B0604020202020204" pitchFamily="34" charset="0"/>
              <a:buChar char="•"/>
            </a:pPr>
            <a:r>
              <a:rPr lang="fr-FR" noProof="0" dirty="0" smtClean="0"/>
              <a:t>filtrer</a:t>
            </a:r>
          </a:p>
          <a:p>
            <a:pPr marL="685800" lvl="1" indent="-685800">
              <a:buFont typeface="Arial" panose="020B0604020202020204" pitchFamily="34" charset="0"/>
              <a:buChar char="•"/>
            </a:pPr>
            <a:r>
              <a:rPr lang="fr-FR" noProof="0" dirty="0" smtClean="0"/>
              <a:t>explorer</a:t>
            </a:r>
          </a:p>
          <a:p>
            <a:pPr marL="685800" lvl="1" indent="-685800">
              <a:buFont typeface="Arial" panose="020B0604020202020204" pitchFamily="34" charset="0"/>
              <a:buChar char="•"/>
            </a:pPr>
            <a:r>
              <a:rPr lang="fr-FR" noProof="0" dirty="0" smtClean="0"/>
              <a:t>représenter</a:t>
            </a:r>
          </a:p>
          <a:p>
            <a:pPr marL="685800" lvl="1" indent="-685800">
              <a:buFont typeface="Arial" panose="020B0604020202020204" pitchFamily="34" charset="0"/>
              <a:buChar char="•"/>
            </a:pPr>
            <a:r>
              <a:rPr lang="fr-FR" noProof="0" dirty="0" smtClean="0"/>
              <a:t>affiner</a:t>
            </a:r>
          </a:p>
          <a:p>
            <a:pPr marL="685800" lvl="1" indent="-685800">
              <a:buFont typeface="Arial" panose="020B0604020202020204" pitchFamily="34" charset="0"/>
              <a:buChar char="•"/>
            </a:pPr>
            <a:r>
              <a:rPr lang="fr-FR" noProof="0" dirty="0" smtClean="0"/>
              <a:t>interagir</a:t>
            </a:r>
          </a:p>
          <a:p>
            <a:endParaRPr lang="fr-FR" noProof="0" dirty="0"/>
          </a:p>
        </p:txBody>
      </p:sp>
    </p:spTree>
    <p:extLst>
      <p:ext uri="{BB962C8B-B14F-4D97-AF65-F5344CB8AC3E}">
        <p14:creationId xmlns:p14="http://schemas.microsoft.com/office/powerpoint/2010/main" val="156729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Autre</a:t>
            </a:r>
            <a:endParaRPr lang="fr-FR" noProof="0" dirty="0"/>
          </a:p>
        </p:txBody>
      </p:sp>
      <p:sp>
        <p:nvSpPr>
          <p:cNvPr id="3" name="Espace réservé du contenu 2"/>
          <p:cNvSpPr>
            <a:spLocks noGrp="1"/>
          </p:cNvSpPr>
          <p:nvPr>
            <p:ph idx="1"/>
          </p:nvPr>
        </p:nvSpPr>
        <p:spPr/>
        <p:txBody>
          <a:bodyPr/>
          <a:lstStyle/>
          <a:p>
            <a:r>
              <a:rPr lang="fr-FR" noProof="0" dirty="0" smtClean="0"/>
              <a:t>Graphes avec d3.layout.force()</a:t>
            </a:r>
          </a:p>
          <a:p>
            <a:r>
              <a:rPr lang="fr-FR" noProof="0" dirty="0" err="1" smtClean="0"/>
              <a:t>Treemap</a:t>
            </a:r>
            <a:endParaRPr lang="fr-FR" noProof="0" dirty="0" smtClean="0"/>
          </a:p>
          <a:p>
            <a:r>
              <a:rPr lang="fr-FR" noProof="0" dirty="0" err="1" smtClean="0"/>
              <a:t>Sunburst</a:t>
            </a:r>
            <a:endParaRPr lang="fr-FR" noProof="0" dirty="0" smtClean="0"/>
          </a:p>
          <a:p>
            <a:r>
              <a:rPr lang="fr-FR" noProof="0" dirty="0" smtClean="0"/>
              <a:t>Et plein d’autres choses</a:t>
            </a:r>
          </a:p>
          <a:p>
            <a:endParaRPr lang="fr-FR" noProof="0" dirty="0"/>
          </a:p>
          <a:p>
            <a:r>
              <a:rPr lang="fr-FR" noProof="0" dirty="0" smtClean="0"/>
              <a:t>Mais attention car certains ajoutent des infos aux data, d’autres non =&gt; lisez bien la doc</a:t>
            </a:r>
            <a:endParaRPr lang="fr-FR" noProof="0" dirty="0"/>
          </a:p>
        </p:txBody>
      </p:sp>
    </p:spTree>
    <p:extLst>
      <p:ext uri="{BB962C8B-B14F-4D97-AF65-F5344CB8AC3E}">
        <p14:creationId xmlns:p14="http://schemas.microsoft.com/office/powerpoint/2010/main" val="3661885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Geojson</a:t>
            </a:r>
            <a:endParaRPr lang="fr-FR" noProof="0" dirty="0"/>
          </a:p>
        </p:txBody>
      </p:sp>
      <p:sp>
        <p:nvSpPr>
          <p:cNvPr id="3" name="Espace réservé du contenu 2"/>
          <p:cNvSpPr>
            <a:spLocks noGrp="1"/>
          </p:cNvSpPr>
          <p:nvPr>
            <p:ph idx="1"/>
          </p:nvPr>
        </p:nvSpPr>
        <p:spPr/>
        <p:txBody>
          <a:bodyPr>
            <a:normAutofit fontScale="92500" lnSpcReduction="10000"/>
          </a:bodyPr>
          <a:lstStyle/>
          <a:p>
            <a:r>
              <a:rPr lang="fr-FR" noProof="0" dirty="0" smtClean="0"/>
              <a:t>Le </a:t>
            </a:r>
            <a:r>
              <a:rPr lang="fr-FR" noProof="0" dirty="0" err="1" smtClean="0"/>
              <a:t>Geojson</a:t>
            </a:r>
            <a:r>
              <a:rPr lang="fr-FR" noProof="0" dirty="0" smtClean="0"/>
              <a:t> est un format de json </a:t>
            </a:r>
            <a:r>
              <a:rPr lang="fr-FR" noProof="0" dirty="0" err="1" smtClean="0"/>
              <a:t>specifique</a:t>
            </a:r>
            <a:r>
              <a:rPr lang="fr-FR" noProof="0" dirty="0" smtClean="0"/>
              <a:t> pour stocker des données géographiques</a:t>
            </a:r>
          </a:p>
          <a:p>
            <a:endParaRPr lang="fr-FR" noProof="0" dirty="0" smtClean="0"/>
          </a:p>
          <a:p>
            <a:r>
              <a:rPr lang="fr-FR" noProof="0" dirty="0" smtClean="0"/>
              <a:t>Il contient une partie </a:t>
            </a:r>
            <a:r>
              <a:rPr lang="fr-FR" noProof="0" dirty="0" err="1" smtClean="0"/>
              <a:t>geometry</a:t>
            </a:r>
            <a:r>
              <a:rPr lang="fr-FR" noProof="0" dirty="0" smtClean="0"/>
              <a:t> :</a:t>
            </a:r>
          </a:p>
          <a:p>
            <a:r>
              <a:rPr lang="fr-FR" noProof="0" dirty="0" smtClean="0"/>
              <a:t>"</a:t>
            </a:r>
            <a:r>
              <a:rPr lang="fr-FR" noProof="0" dirty="0" err="1" smtClean="0"/>
              <a:t>coordinates</a:t>
            </a:r>
            <a:r>
              <a:rPr lang="fr-FR" noProof="0" dirty="0" smtClean="0"/>
              <a:t>": [[[-87.359296,35.00118], [-85.606675,34.984749],[-85.431413,34.124869], [-85.184951,32.859696],[-85.069935,32.580372], [-84.960397,32.421541],[-85.004212,32.322956], [-84.889196,32.262709],[-85.058981,32.13674] … ]]</a:t>
            </a:r>
          </a:p>
          <a:p>
            <a:r>
              <a:rPr lang="fr-FR" noProof="0" dirty="0" smtClean="0"/>
              <a:t>Qui va permettre de tracer un ou plusieurs </a:t>
            </a:r>
            <a:r>
              <a:rPr lang="fr-FR" noProof="0" dirty="0" err="1" smtClean="0"/>
              <a:t>path</a:t>
            </a:r>
            <a:endParaRPr lang="fr-FR" noProof="0" dirty="0"/>
          </a:p>
        </p:txBody>
      </p:sp>
    </p:spTree>
    <p:extLst>
      <p:ext uri="{BB962C8B-B14F-4D97-AF65-F5344CB8AC3E}">
        <p14:creationId xmlns:p14="http://schemas.microsoft.com/office/powerpoint/2010/main" val="360104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La première carte</a:t>
            </a:r>
            <a:endParaRPr lang="fr-FR" noProof="0" dirty="0"/>
          </a:p>
        </p:txBody>
      </p:sp>
      <p:sp>
        <p:nvSpPr>
          <p:cNvPr id="3" name="Espace réservé du contenu 2"/>
          <p:cNvSpPr>
            <a:spLocks noGrp="1"/>
          </p:cNvSpPr>
          <p:nvPr>
            <p:ph idx="1"/>
          </p:nvPr>
        </p:nvSpPr>
        <p:spPr/>
        <p:txBody>
          <a:bodyPr/>
          <a:lstStyle/>
          <a:p>
            <a:r>
              <a:rPr lang="fr-FR" noProof="0" dirty="0" smtClean="0"/>
              <a:t>d3.json("</a:t>
            </a:r>
            <a:r>
              <a:rPr lang="fr-FR" noProof="0" dirty="0" err="1" smtClean="0"/>
              <a:t>France.json</a:t>
            </a:r>
            <a:r>
              <a:rPr lang="fr-FR" noProof="0" dirty="0" smtClean="0"/>
              <a:t>", function(json) { svg.selectAll("</a:t>
            </a:r>
            <a:r>
              <a:rPr lang="fr-FR" noProof="0" dirty="0" err="1" smtClean="0"/>
              <a:t>path</a:t>
            </a:r>
            <a:r>
              <a:rPr lang="fr-FR" noProof="0" dirty="0" smtClean="0"/>
              <a:t>") </a:t>
            </a:r>
            <a:br>
              <a:rPr lang="fr-FR" noProof="0" dirty="0" smtClean="0"/>
            </a:br>
            <a:r>
              <a:rPr lang="fr-FR" noProof="0" dirty="0" smtClean="0"/>
              <a:t>.data(</a:t>
            </a:r>
            <a:r>
              <a:rPr lang="fr-FR" noProof="0" dirty="0" err="1" smtClean="0"/>
              <a:t>json.features</a:t>
            </a:r>
            <a:r>
              <a:rPr lang="fr-FR" noProof="0" dirty="0" smtClean="0"/>
              <a:t>) </a:t>
            </a:r>
            <a:br>
              <a:rPr lang="fr-FR" noProof="0" dirty="0" smtClean="0"/>
            </a:br>
            <a:r>
              <a:rPr lang="fr-FR" noProof="0" dirty="0" smtClean="0"/>
              <a:t>.enter() </a:t>
            </a:r>
            <a:br>
              <a:rPr lang="fr-FR" noProof="0" dirty="0" smtClean="0"/>
            </a:br>
            <a:r>
              <a:rPr lang="fr-FR" noProof="0" dirty="0" smtClean="0"/>
              <a:t>.append("</a:t>
            </a:r>
            <a:r>
              <a:rPr lang="fr-FR" noProof="0" dirty="0" err="1" smtClean="0"/>
              <a:t>path</a:t>
            </a:r>
            <a:r>
              <a:rPr lang="fr-FR" noProof="0" dirty="0" smtClean="0"/>
              <a:t>") </a:t>
            </a:r>
            <a:br>
              <a:rPr lang="fr-FR" noProof="0" dirty="0" smtClean="0"/>
            </a:br>
            <a:r>
              <a:rPr lang="fr-FR" noProof="0" dirty="0" smtClean="0"/>
              <a:t>.attr("d", </a:t>
            </a:r>
            <a:r>
              <a:rPr lang="fr-FR" noProof="0" dirty="0" err="1" smtClean="0"/>
              <a:t>path</a:t>
            </a:r>
            <a:r>
              <a:rPr lang="fr-FR" noProof="0" dirty="0" smtClean="0"/>
              <a:t>); });</a:t>
            </a:r>
          </a:p>
          <a:p>
            <a:r>
              <a:rPr lang="fr-FR" dirty="0" smtClean="0"/>
              <a:t>La fonction </a:t>
            </a:r>
            <a:r>
              <a:rPr lang="fr-FR" dirty="0" err="1" smtClean="0"/>
              <a:t>path</a:t>
            </a:r>
            <a:endParaRPr lang="fr-FR" dirty="0" smtClean="0"/>
          </a:p>
          <a:p>
            <a:pPr lvl="1"/>
            <a:r>
              <a:rPr lang="fr-FR" dirty="0"/>
              <a:t>var </a:t>
            </a:r>
            <a:r>
              <a:rPr lang="fr-FR" dirty="0" err="1"/>
              <a:t>path</a:t>
            </a:r>
            <a:r>
              <a:rPr lang="fr-FR" dirty="0"/>
              <a:t> = d3.geo.path()							 .projection(projection);</a:t>
            </a:r>
          </a:p>
          <a:p>
            <a:endParaRPr lang="fr-FR" noProof="0" dirty="0" smtClean="0"/>
          </a:p>
          <a:p>
            <a:endParaRPr lang="fr-FR" noProof="0" dirty="0"/>
          </a:p>
        </p:txBody>
      </p:sp>
    </p:spTree>
    <p:extLst>
      <p:ext uri="{BB962C8B-B14F-4D97-AF65-F5344CB8AC3E}">
        <p14:creationId xmlns:p14="http://schemas.microsoft.com/office/powerpoint/2010/main" val="222884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Projection</a:t>
            </a:r>
            <a:endParaRPr lang="fr-FR" noProof="0" dirty="0"/>
          </a:p>
        </p:txBody>
      </p:sp>
      <p:sp>
        <p:nvSpPr>
          <p:cNvPr id="4" name="Espace réservé du contenu 3"/>
          <p:cNvSpPr>
            <a:spLocks noGrp="1"/>
          </p:cNvSpPr>
          <p:nvPr>
            <p:ph idx="1"/>
          </p:nvPr>
        </p:nvSpPr>
        <p:spPr>
          <a:xfrm>
            <a:off x="478699" y="12990576"/>
            <a:ext cx="19913600" cy="725424"/>
          </a:xfrm>
        </p:spPr>
        <p:txBody>
          <a:bodyPr>
            <a:normAutofit/>
          </a:bodyPr>
          <a:lstStyle/>
          <a:p>
            <a:r>
              <a:rPr lang="fr-FR" sz="3800" dirty="0"/>
              <a:t>https://commons.wikimedia.org/wiki/File:Netzentwuerfe.png</a:t>
            </a:r>
          </a:p>
        </p:txBody>
      </p:sp>
      <p:pic>
        <p:nvPicPr>
          <p:cNvPr id="2050" name="Picture 2" descr="C:\Users\Thomas\Mes devs\Dataviz-d3\Images\Netzentwuerf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4164" y="0"/>
            <a:ext cx="12833645" cy="130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9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Projection</a:t>
            </a:r>
            <a:endParaRPr lang="fr-FR" noProof="0" dirty="0"/>
          </a:p>
        </p:txBody>
      </p:sp>
      <p:sp>
        <p:nvSpPr>
          <p:cNvPr id="3" name="Espace réservé du contenu 2"/>
          <p:cNvSpPr>
            <a:spLocks noGrp="1"/>
          </p:cNvSpPr>
          <p:nvPr>
            <p:ph idx="1"/>
          </p:nvPr>
        </p:nvSpPr>
        <p:spPr/>
        <p:txBody>
          <a:bodyPr/>
          <a:lstStyle/>
          <a:p>
            <a:r>
              <a:rPr lang="fr-FR" noProof="0" dirty="0" smtClean="0"/>
              <a:t>Il peut être nécessaire de changer le système de projection qui est par défaut le </a:t>
            </a:r>
            <a:r>
              <a:rPr lang="fr-FR" noProof="0" dirty="0" err="1" smtClean="0"/>
              <a:t>albers</a:t>
            </a:r>
            <a:r>
              <a:rPr lang="fr-FR" noProof="0" dirty="0" smtClean="0"/>
              <a:t> USA</a:t>
            </a:r>
          </a:p>
          <a:p>
            <a:endParaRPr lang="fr-FR" noProof="0" dirty="0"/>
          </a:p>
          <a:p>
            <a:r>
              <a:rPr lang="fr-FR" noProof="0" dirty="0" smtClean="0"/>
              <a:t>var projection = d3.geo.mercator()</a:t>
            </a:r>
            <a:br>
              <a:rPr lang="fr-FR" noProof="0" dirty="0" smtClean="0"/>
            </a:br>
            <a:r>
              <a:rPr lang="fr-FR" noProof="0" dirty="0" smtClean="0"/>
              <a:t>	.translate([w/2, h/2]);</a:t>
            </a:r>
          </a:p>
          <a:p>
            <a:endParaRPr lang="fr-FR" noProof="0" dirty="0"/>
          </a:p>
          <a:p>
            <a:r>
              <a:rPr lang="fr-FR" noProof="0" dirty="0" smtClean="0"/>
              <a:t>var </a:t>
            </a:r>
            <a:r>
              <a:rPr lang="fr-FR" noProof="0" dirty="0" err="1" smtClean="0"/>
              <a:t>path</a:t>
            </a:r>
            <a:r>
              <a:rPr lang="fr-FR" noProof="0" dirty="0" smtClean="0"/>
              <a:t> = d3.geo.path() .projection(projection);</a:t>
            </a:r>
          </a:p>
        </p:txBody>
      </p:sp>
    </p:spTree>
    <p:extLst>
      <p:ext uri="{BB962C8B-B14F-4D97-AF65-F5344CB8AC3E}">
        <p14:creationId xmlns:p14="http://schemas.microsoft.com/office/powerpoint/2010/main" val="168480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Echelle</a:t>
            </a:r>
            <a:endParaRPr lang="fr-FR" noProof="0" dirty="0"/>
          </a:p>
        </p:txBody>
      </p:sp>
      <p:sp>
        <p:nvSpPr>
          <p:cNvPr id="3" name="Espace réservé du contenu 2"/>
          <p:cNvSpPr>
            <a:spLocks noGrp="1"/>
          </p:cNvSpPr>
          <p:nvPr>
            <p:ph idx="1"/>
          </p:nvPr>
        </p:nvSpPr>
        <p:spPr/>
        <p:txBody>
          <a:bodyPr/>
          <a:lstStyle/>
          <a:p>
            <a:r>
              <a:rPr lang="fr-FR" noProof="0" dirty="0" smtClean="0"/>
              <a:t>Par défaut l’</a:t>
            </a:r>
            <a:r>
              <a:rPr lang="fr-FR" noProof="0" dirty="0" err="1" smtClean="0"/>
              <a:t>echelle</a:t>
            </a:r>
            <a:r>
              <a:rPr lang="fr-FR" noProof="0" dirty="0" smtClean="0"/>
              <a:t> est à 1000</a:t>
            </a:r>
          </a:p>
          <a:p>
            <a:endParaRPr lang="fr-FR" noProof="0" dirty="0" smtClean="0"/>
          </a:p>
          <a:p>
            <a:r>
              <a:rPr lang="fr-FR" noProof="0" dirty="0" smtClean="0"/>
              <a:t>var projection = d3.geo.albersUsa() .translate([w/2, h/2]) </a:t>
            </a:r>
            <a:br>
              <a:rPr lang="fr-FR" noProof="0" dirty="0" smtClean="0"/>
            </a:br>
            <a:r>
              <a:rPr lang="fr-FR" noProof="0" dirty="0" smtClean="0"/>
              <a:t>.scale([500]);</a:t>
            </a:r>
            <a:endParaRPr lang="fr-FR" noProof="0" dirty="0"/>
          </a:p>
        </p:txBody>
      </p:sp>
    </p:spTree>
    <p:extLst>
      <p:ext uri="{BB962C8B-B14F-4D97-AF65-F5344CB8AC3E}">
        <p14:creationId xmlns:p14="http://schemas.microsoft.com/office/powerpoint/2010/main" val="2785072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Choropleth</a:t>
            </a:r>
            <a:endParaRPr lang="fr-FR" noProof="0" dirty="0"/>
          </a:p>
        </p:txBody>
      </p:sp>
      <p:sp>
        <p:nvSpPr>
          <p:cNvPr id="3" name="Espace réservé du contenu 2"/>
          <p:cNvSpPr>
            <a:spLocks noGrp="1"/>
          </p:cNvSpPr>
          <p:nvPr>
            <p:ph idx="1"/>
          </p:nvPr>
        </p:nvSpPr>
        <p:spPr>
          <a:xfrm>
            <a:off x="1219200" y="3200400"/>
            <a:ext cx="20573867" cy="9747504"/>
          </a:xfrm>
        </p:spPr>
        <p:txBody>
          <a:bodyPr>
            <a:normAutofit/>
          </a:bodyPr>
          <a:lstStyle/>
          <a:p>
            <a:r>
              <a:rPr lang="fr-FR" noProof="0" dirty="0" smtClean="0"/>
              <a:t>Le but est de colorer des zones de la carte en fonction de valeurs</a:t>
            </a:r>
          </a:p>
          <a:p>
            <a:endParaRPr lang="fr-FR" noProof="0" dirty="0"/>
          </a:p>
          <a:p>
            <a:r>
              <a:rPr lang="fr-FR" noProof="0" dirty="0" smtClean="0"/>
              <a:t>Il faut d’abord déterminer une Scale avec un domain (les valeurs à utiliser) et un range (les couleurs à afficher)</a:t>
            </a:r>
          </a:p>
          <a:p>
            <a:r>
              <a:rPr lang="fr-FR" noProof="0" dirty="0" smtClean="0"/>
              <a:t>var </a:t>
            </a:r>
            <a:r>
              <a:rPr lang="fr-FR" noProof="0" dirty="0" err="1" smtClean="0"/>
              <a:t>color</a:t>
            </a:r>
            <a:r>
              <a:rPr lang="fr-FR" noProof="0" dirty="0" smtClean="0"/>
              <a:t> = d3.scale.quantize() .range() . domain();</a:t>
            </a:r>
          </a:p>
          <a:p>
            <a:r>
              <a:rPr lang="fr-FR" noProof="0" dirty="0" smtClean="0"/>
              <a:t>Pour avoir des couleurs sympas : colorbrewer2.org</a:t>
            </a:r>
          </a:p>
          <a:p>
            <a:endParaRPr lang="fr-FR" noProof="0" dirty="0"/>
          </a:p>
        </p:txBody>
      </p:sp>
    </p:spTree>
    <p:extLst>
      <p:ext uri="{BB962C8B-B14F-4D97-AF65-F5344CB8AC3E}">
        <p14:creationId xmlns:p14="http://schemas.microsoft.com/office/powerpoint/2010/main" val="2929675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Choropleth</a:t>
            </a:r>
            <a:endParaRPr lang="fr-FR" noProof="0" dirty="0"/>
          </a:p>
        </p:txBody>
      </p:sp>
      <p:sp>
        <p:nvSpPr>
          <p:cNvPr id="3" name="Espace réservé du contenu 2"/>
          <p:cNvSpPr>
            <a:spLocks noGrp="1"/>
          </p:cNvSpPr>
          <p:nvPr>
            <p:ph idx="1"/>
          </p:nvPr>
        </p:nvSpPr>
        <p:spPr>
          <a:xfrm>
            <a:off x="862741" y="13021248"/>
            <a:ext cx="20573867" cy="617296"/>
          </a:xfrm>
        </p:spPr>
        <p:txBody>
          <a:bodyPr>
            <a:normAutofit fontScale="77500" lnSpcReduction="20000"/>
          </a:bodyPr>
          <a:lstStyle/>
          <a:p>
            <a:r>
              <a:rPr lang="fr-FR" dirty="0"/>
              <a:t>https://commons.wikimedia.org/wiki/File:Choropleth_Map.png?uselang=fr</a:t>
            </a:r>
            <a:endParaRPr lang="fr-FR" noProof="0" dirty="0"/>
          </a:p>
        </p:txBody>
      </p:sp>
      <p:pic>
        <p:nvPicPr>
          <p:cNvPr id="3074" name="Picture 2" descr="C:\Users\Thomas\Mes devs\Dataviz-d3\Images\Choropleth_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33" y="2969567"/>
            <a:ext cx="17375851" cy="989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7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err="1" smtClean="0"/>
              <a:t>Choropleth</a:t>
            </a:r>
            <a:endParaRPr lang="fr-FR" noProof="0" dirty="0"/>
          </a:p>
        </p:txBody>
      </p:sp>
      <p:sp>
        <p:nvSpPr>
          <p:cNvPr id="3" name="Espace réservé du contenu 2"/>
          <p:cNvSpPr>
            <a:spLocks noGrp="1"/>
          </p:cNvSpPr>
          <p:nvPr>
            <p:ph idx="1"/>
          </p:nvPr>
        </p:nvSpPr>
        <p:spPr/>
        <p:txBody>
          <a:bodyPr>
            <a:normAutofit lnSpcReduction="10000"/>
          </a:bodyPr>
          <a:lstStyle/>
          <a:p>
            <a:r>
              <a:rPr lang="fr-FR" noProof="0" dirty="0" smtClean="0"/>
              <a:t>Ensuite il faut que chaque zone de la carte soit nommée de manière unique</a:t>
            </a:r>
          </a:p>
          <a:p>
            <a:r>
              <a:rPr lang="fr-FR" noProof="0" dirty="0" smtClean="0"/>
              <a:t>Pour associer les valeurs à la carte soit on fait une boucle pour modifier le </a:t>
            </a:r>
            <a:r>
              <a:rPr lang="fr-FR" noProof="0" dirty="0" err="1" smtClean="0"/>
              <a:t>geojson</a:t>
            </a:r>
            <a:r>
              <a:rPr lang="fr-FR" noProof="0" dirty="0" smtClean="0"/>
              <a:t>, soit nos valeurs sont dans un tableau associatif et il est parcouru  via “fill", function(d) {se servir de </a:t>
            </a:r>
            <a:r>
              <a:rPr lang="fr-FR" noProof="0" dirty="0" err="1" smtClean="0"/>
              <a:t>d.nom</a:t>
            </a:r>
            <a:r>
              <a:rPr lang="fr-FR" noProof="0" dirty="0" smtClean="0"/>
              <a:t> pour lire le tableau associatif}</a:t>
            </a:r>
          </a:p>
          <a:p>
            <a:endParaRPr lang="fr-FR" noProof="0" dirty="0" smtClean="0"/>
          </a:p>
          <a:p>
            <a:r>
              <a:rPr lang="fr-FR" noProof="0" dirty="0" smtClean="0"/>
              <a:t>svg.selectAll("</a:t>
            </a:r>
            <a:r>
              <a:rPr lang="fr-FR" noProof="0" dirty="0" err="1" smtClean="0"/>
              <a:t>path</a:t>
            </a:r>
            <a:r>
              <a:rPr lang="fr-FR" noProof="0" dirty="0" smtClean="0"/>
              <a:t>") .data(</a:t>
            </a:r>
            <a:r>
              <a:rPr lang="fr-FR" noProof="0" dirty="0" err="1" smtClean="0"/>
              <a:t>json.features</a:t>
            </a:r>
            <a:r>
              <a:rPr lang="fr-FR" noProof="0" dirty="0" smtClean="0"/>
              <a:t>) .enter() .append("</a:t>
            </a:r>
            <a:r>
              <a:rPr lang="fr-FR" noProof="0" dirty="0" err="1" smtClean="0"/>
              <a:t>path</a:t>
            </a:r>
            <a:r>
              <a:rPr lang="fr-FR" noProof="0" dirty="0" smtClean="0"/>
              <a:t>") .attr("d", </a:t>
            </a:r>
            <a:r>
              <a:rPr lang="fr-FR" noProof="0" dirty="0" err="1" smtClean="0"/>
              <a:t>path</a:t>
            </a:r>
            <a:r>
              <a:rPr lang="fr-FR" noProof="0" dirty="0" smtClean="0"/>
              <a:t>) .style("fill", function(d) { vérifier la valeur / afficher la bonne couleur  } );</a:t>
            </a:r>
          </a:p>
          <a:p>
            <a:endParaRPr lang="fr-FR" noProof="0" dirty="0"/>
          </a:p>
        </p:txBody>
      </p:sp>
    </p:spTree>
    <p:extLst>
      <p:ext uri="{BB962C8B-B14F-4D97-AF65-F5344CB8AC3E}">
        <p14:creationId xmlns:p14="http://schemas.microsoft.com/office/powerpoint/2010/main" val="352856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Ajouter des points</a:t>
            </a:r>
            <a:endParaRPr lang="fr-FR" noProof="0" dirty="0"/>
          </a:p>
        </p:txBody>
      </p:sp>
      <p:sp>
        <p:nvSpPr>
          <p:cNvPr id="3" name="Espace réservé du contenu 2"/>
          <p:cNvSpPr>
            <a:spLocks noGrp="1"/>
          </p:cNvSpPr>
          <p:nvPr>
            <p:ph idx="1"/>
          </p:nvPr>
        </p:nvSpPr>
        <p:spPr/>
        <p:txBody>
          <a:bodyPr/>
          <a:lstStyle/>
          <a:p>
            <a:r>
              <a:rPr lang="fr-FR" noProof="0" dirty="0" smtClean="0"/>
              <a:t>svg.selectAll("circle") .data(data) .enter() .append("circle") </a:t>
            </a:r>
            <a:br>
              <a:rPr lang="fr-FR" noProof="0" dirty="0" smtClean="0"/>
            </a:br>
            <a:r>
              <a:rPr lang="fr-FR" noProof="0" dirty="0" smtClean="0"/>
              <a:t>.attr("cx", function(d) { return projection([</a:t>
            </a:r>
            <a:r>
              <a:rPr lang="fr-FR" noProof="0" dirty="0" err="1" smtClean="0"/>
              <a:t>d.lon</a:t>
            </a:r>
            <a:r>
              <a:rPr lang="fr-FR" noProof="0" dirty="0" smtClean="0"/>
              <a:t>, </a:t>
            </a:r>
            <a:r>
              <a:rPr lang="fr-FR" noProof="0" dirty="0" err="1" smtClean="0"/>
              <a:t>d.lat</a:t>
            </a:r>
            <a:r>
              <a:rPr lang="fr-FR" noProof="0" dirty="0" smtClean="0"/>
              <a:t>])[0]; }) </a:t>
            </a:r>
            <a:br>
              <a:rPr lang="fr-FR" noProof="0" dirty="0" smtClean="0"/>
            </a:br>
            <a:r>
              <a:rPr lang="fr-FR" noProof="0" dirty="0" smtClean="0"/>
              <a:t>.attr("cy", function(d) { return projection([</a:t>
            </a:r>
            <a:r>
              <a:rPr lang="fr-FR" noProof="0" dirty="0" err="1" smtClean="0"/>
              <a:t>d.lon</a:t>
            </a:r>
            <a:r>
              <a:rPr lang="fr-FR" noProof="0" dirty="0" smtClean="0"/>
              <a:t>, </a:t>
            </a:r>
            <a:r>
              <a:rPr lang="fr-FR" noProof="0" dirty="0" err="1" smtClean="0"/>
              <a:t>d.lat</a:t>
            </a:r>
            <a:r>
              <a:rPr lang="fr-FR" noProof="0" dirty="0" smtClean="0"/>
              <a:t>])[1]; }) </a:t>
            </a:r>
            <a:br>
              <a:rPr lang="fr-FR" noProof="0" dirty="0" smtClean="0"/>
            </a:br>
            <a:r>
              <a:rPr lang="fr-FR" noProof="0" dirty="0" smtClean="0"/>
              <a:t>.attr("r", 5) .style("fill", "</a:t>
            </a:r>
            <a:r>
              <a:rPr lang="fr-FR" noProof="0" dirty="0" err="1" smtClean="0"/>
              <a:t>yellow</a:t>
            </a:r>
            <a:r>
              <a:rPr lang="fr-FR" noProof="0" dirty="0" smtClean="0"/>
              <a:t>") .style("</a:t>
            </a:r>
            <a:r>
              <a:rPr lang="fr-FR" noProof="0" dirty="0" err="1" smtClean="0"/>
              <a:t>opacity</a:t>
            </a:r>
            <a:r>
              <a:rPr lang="fr-FR" noProof="0" dirty="0" smtClean="0"/>
              <a:t>", 0.75);</a:t>
            </a:r>
            <a:endParaRPr lang="fr-FR" noProof="0" dirty="0"/>
          </a:p>
        </p:txBody>
      </p:sp>
    </p:spTree>
    <p:extLst>
      <p:ext uri="{BB962C8B-B14F-4D97-AF65-F5344CB8AC3E}">
        <p14:creationId xmlns:p14="http://schemas.microsoft.com/office/powerpoint/2010/main" val="145950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1- Acquisition des données</a:t>
            </a:r>
            <a:endParaRPr lang="fr-FR" noProof="0" dirty="0"/>
          </a:p>
        </p:txBody>
      </p:sp>
      <p:sp>
        <p:nvSpPr>
          <p:cNvPr id="3" name="Espace réservé du contenu 2"/>
          <p:cNvSpPr>
            <a:spLocks noGrp="1"/>
          </p:cNvSpPr>
          <p:nvPr>
            <p:ph idx="1"/>
          </p:nvPr>
        </p:nvSpPr>
        <p:spPr>
          <a:xfrm>
            <a:off x="1219200" y="3200400"/>
            <a:ext cx="21945600" cy="9850288"/>
          </a:xfrm>
        </p:spPr>
        <p:txBody>
          <a:bodyPr>
            <a:normAutofit fontScale="77500" lnSpcReduction="20000"/>
          </a:bodyPr>
          <a:lstStyle/>
          <a:p>
            <a:r>
              <a:rPr lang="fr-FR" noProof="0" dirty="0" smtClean="0">
                <a:effectLst/>
              </a:rPr>
              <a:t>Il existe différents types de données</a:t>
            </a:r>
          </a:p>
          <a:p>
            <a:r>
              <a:rPr lang="fr-FR" noProof="0" dirty="0" smtClean="0">
                <a:effectLst/>
              </a:rPr>
              <a:t>Les </a:t>
            </a:r>
            <a:r>
              <a:rPr lang="fr-FR" b="1" noProof="0" dirty="0" smtClean="0">
                <a:effectLst/>
              </a:rPr>
              <a:t>données qualitatives</a:t>
            </a:r>
            <a:r>
              <a:rPr lang="fr-FR" noProof="0" dirty="0" smtClean="0">
                <a:effectLst/>
              </a:rPr>
              <a:t> </a:t>
            </a:r>
          </a:p>
          <a:p>
            <a:r>
              <a:rPr lang="fr-FR" noProof="0" dirty="0" smtClean="0">
                <a:effectLst/>
              </a:rPr>
              <a:t>Les </a:t>
            </a:r>
            <a:r>
              <a:rPr lang="fr-FR" b="1" noProof="0" dirty="0" smtClean="0">
                <a:effectLst/>
              </a:rPr>
              <a:t>données quantitatives</a:t>
            </a:r>
            <a:r>
              <a:rPr lang="fr-FR" noProof="0" dirty="0" smtClean="0">
                <a:effectLst/>
              </a:rPr>
              <a:t> </a:t>
            </a:r>
          </a:p>
          <a:p>
            <a:r>
              <a:rPr lang="fr-FR" noProof="0" dirty="0" smtClean="0">
                <a:effectLst/>
              </a:rPr>
              <a:t>Les </a:t>
            </a:r>
            <a:r>
              <a:rPr lang="fr-FR" b="1" noProof="0" dirty="0" smtClean="0">
                <a:effectLst/>
              </a:rPr>
              <a:t>données catégorielles</a:t>
            </a:r>
            <a:r>
              <a:rPr lang="fr-FR" noProof="0" dirty="0" smtClean="0">
                <a:effectLst/>
              </a:rPr>
              <a:t> </a:t>
            </a:r>
          </a:p>
          <a:p>
            <a:r>
              <a:rPr lang="fr-FR" noProof="0" dirty="0" smtClean="0">
                <a:effectLst/>
              </a:rPr>
              <a:t>Les </a:t>
            </a:r>
            <a:r>
              <a:rPr lang="fr-FR" b="1" noProof="0" dirty="0" smtClean="0">
                <a:effectLst/>
              </a:rPr>
              <a:t>données discrètes</a:t>
            </a:r>
            <a:r>
              <a:rPr lang="fr-FR" noProof="0" dirty="0" smtClean="0">
                <a:effectLst/>
              </a:rPr>
              <a:t> </a:t>
            </a:r>
          </a:p>
          <a:p>
            <a:r>
              <a:rPr lang="fr-FR" noProof="0" dirty="0" smtClean="0">
                <a:effectLst/>
              </a:rPr>
              <a:t>Les </a:t>
            </a:r>
            <a:r>
              <a:rPr lang="fr-FR" b="1" noProof="0" dirty="0" smtClean="0">
                <a:effectLst/>
              </a:rPr>
              <a:t>données continues</a:t>
            </a:r>
            <a:r>
              <a:rPr lang="fr-FR" noProof="0" dirty="0" smtClean="0">
                <a:effectLst/>
              </a:rPr>
              <a:t> </a:t>
            </a:r>
          </a:p>
          <a:p>
            <a:endParaRPr lang="fr-FR" noProof="0" dirty="0" smtClean="0">
              <a:effectLst/>
            </a:endParaRPr>
          </a:p>
          <a:p>
            <a:r>
              <a:rPr lang="fr-FR" noProof="0" dirty="0" smtClean="0">
                <a:effectLst/>
              </a:rPr>
              <a:t>Pour en savoir plus : http://ecoledesdonnees.org/handbook/cours/quest-ce-quune-donnee/#sthash.ylNaaOg1.dpuf</a:t>
            </a:r>
            <a:endParaRPr lang="fr-FR" noProof="0" dirty="0">
              <a:effectLst/>
            </a:endParaRPr>
          </a:p>
        </p:txBody>
      </p:sp>
    </p:spTree>
    <p:extLst>
      <p:ext uri="{BB962C8B-B14F-4D97-AF65-F5344CB8AC3E}">
        <p14:creationId xmlns:p14="http://schemas.microsoft.com/office/powerpoint/2010/main" val="304878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Shape to </a:t>
            </a:r>
            <a:r>
              <a:rPr lang="fr-FR" noProof="0" dirty="0" err="1" smtClean="0"/>
              <a:t>geojson</a:t>
            </a:r>
            <a:endParaRPr lang="fr-FR" noProof="0" dirty="0"/>
          </a:p>
        </p:txBody>
      </p:sp>
      <p:sp>
        <p:nvSpPr>
          <p:cNvPr id="3" name="Espace réservé du contenu 2"/>
          <p:cNvSpPr>
            <a:spLocks noGrp="1"/>
          </p:cNvSpPr>
          <p:nvPr>
            <p:ph idx="1"/>
          </p:nvPr>
        </p:nvSpPr>
        <p:spPr/>
        <p:txBody>
          <a:bodyPr>
            <a:normAutofit fontScale="77500" lnSpcReduction="20000"/>
          </a:bodyPr>
          <a:lstStyle/>
          <a:p>
            <a:r>
              <a:rPr lang="fr-FR" noProof="0" dirty="0" smtClean="0"/>
              <a:t>Il n’est pas toujours évident de trouver des </a:t>
            </a:r>
            <a:r>
              <a:rPr lang="fr-FR" noProof="0" dirty="0" err="1" smtClean="0"/>
              <a:t>geojson</a:t>
            </a:r>
            <a:r>
              <a:rPr lang="fr-FR" noProof="0" dirty="0" smtClean="0"/>
              <a:t> il faut trouver un </a:t>
            </a:r>
            <a:r>
              <a:rPr lang="fr-FR" noProof="0" dirty="0" err="1" smtClean="0"/>
              <a:t>shapefile</a:t>
            </a:r>
            <a:endParaRPr lang="fr-FR" noProof="0" dirty="0" smtClean="0"/>
          </a:p>
          <a:p>
            <a:endParaRPr lang="fr-FR" noProof="0" dirty="0" smtClean="0"/>
          </a:p>
          <a:p>
            <a:r>
              <a:rPr lang="fr-FR" noProof="0" dirty="0" smtClean="0"/>
              <a:t>Ensuite le simplifier et l’exporter en </a:t>
            </a:r>
            <a:r>
              <a:rPr lang="fr-FR" noProof="0" dirty="0" err="1" smtClean="0"/>
              <a:t>geojson</a:t>
            </a:r>
            <a:endParaRPr lang="fr-FR" noProof="0" dirty="0" smtClean="0"/>
          </a:p>
          <a:p>
            <a:pPr lvl="1"/>
            <a:r>
              <a:rPr lang="fr-FR" dirty="0"/>
              <a:t>https://osm.wno-edv-service.de/boundaries/</a:t>
            </a:r>
            <a:endParaRPr lang="fr-FR" noProof="0" dirty="0" smtClean="0"/>
          </a:p>
          <a:p>
            <a:pPr lvl="1"/>
            <a:r>
              <a:rPr lang="fr-FR" noProof="0" dirty="0" smtClean="0">
                <a:hlinkClick r:id="rId2"/>
              </a:rPr>
              <a:t>http://bost.ocks.org/mike/simplify/</a:t>
            </a:r>
            <a:endParaRPr lang="fr-FR" noProof="0" dirty="0" smtClean="0"/>
          </a:p>
          <a:p>
            <a:pPr lvl="1"/>
            <a:r>
              <a:rPr lang="fr-FR" noProof="0" dirty="0" smtClean="0">
                <a:hlinkClick r:id="rId3"/>
              </a:rPr>
              <a:t>http://mapshaper.org/</a:t>
            </a:r>
            <a:endParaRPr lang="fr-FR" noProof="0" dirty="0" smtClean="0"/>
          </a:p>
          <a:p>
            <a:pPr lvl="1"/>
            <a:r>
              <a:rPr lang="fr-FR" noProof="0" dirty="0" err="1" smtClean="0"/>
              <a:t>Qgis</a:t>
            </a:r>
            <a:endParaRPr lang="fr-FR" noProof="0" dirty="0" smtClean="0"/>
          </a:p>
          <a:p>
            <a:pPr lvl="1"/>
            <a:r>
              <a:rPr lang="fr-FR" noProof="0" dirty="0" err="1" smtClean="0"/>
              <a:t>Topojson</a:t>
            </a:r>
            <a:r>
              <a:rPr lang="fr-FR" noProof="0" dirty="0" smtClean="0"/>
              <a:t> : http://bl.ocks.org/mbostock/4090870</a:t>
            </a:r>
          </a:p>
          <a:p>
            <a:endParaRPr lang="fr-FR" noProof="0" dirty="0"/>
          </a:p>
        </p:txBody>
      </p:sp>
    </p:spTree>
    <p:extLst>
      <p:ext uri="{BB962C8B-B14F-4D97-AF65-F5344CB8AC3E}">
        <p14:creationId xmlns:p14="http://schemas.microsoft.com/office/powerpoint/2010/main" val="308025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dirty="0" smtClean="0"/>
              <a:t>Pour aller plus loin</a:t>
            </a:r>
            <a:endParaRPr dirty="0"/>
          </a:p>
        </p:txBody>
      </p:sp>
    </p:spTree>
    <p:extLst>
      <p:ext uri="{BB962C8B-B14F-4D97-AF65-F5344CB8AC3E}">
        <p14:creationId xmlns:p14="http://schemas.microsoft.com/office/powerpoint/2010/main" val="2595295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Plan de l’atelier</a:t>
            </a:r>
            <a:endParaRPr lang="fr-FR" noProof="0" dirty="0"/>
          </a:p>
        </p:txBody>
      </p:sp>
      <p:sp>
        <p:nvSpPr>
          <p:cNvPr id="3" name="Espace réservé du contenu 2"/>
          <p:cNvSpPr>
            <a:spLocks noGrp="1"/>
          </p:cNvSpPr>
          <p:nvPr>
            <p:ph idx="1"/>
          </p:nvPr>
        </p:nvSpPr>
        <p:spPr>
          <a:xfrm>
            <a:off x="1246784" y="2681536"/>
            <a:ext cx="19913600" cy="10657184"/>
          </a:xfrm>
          <a:ln w="12700">
            <a:miter lim="400000"/>
          </a:ln>
        </p:spPr>
        <p:txBody>
          <a:bodyPr lIns="71437" tIns="71437" rIns="71437" bIns="71437">
            <a:normAutofit/>
          </a:bodyPr>
          <a:lstStyle/>
          <a:p>
            <a:pPr>
              <a:spcBef>
                <a:spcPts val="2400"/>
              </a:spcBef>
            </a:pPr>
            <a:r>
              <a:rPr lang="fr-FR" dirty="0"/>
              <a:t>Partie 1 : la datavisualisation 20 min)</a:t>
            </a:r>
          </a:p>
          <a:p>
            <a:pPr lvl="1">
              <a:spcBef>
                <a:spcPts val="2400"/>
              </a:spcBef>
            </a:pPr>
            <a:endParaRPr lang="fr-FR" dirty="0"/>
          </a:p>
          <a:p>
            <a:pPr>
              <a:spcBef>
                <a:spcPts val="2400"/>
              </a:spcBef>
            </a:pPr>
            <a:r>
              <a:rPr lang="fr-FR" dirty="0"/>
              <a:t>Les mains dans le cambouis (1H10)</a:t>
            </a:r>
          </a:p>
          <a:p>
            <a:pPr>
              <a:spcBef>
                <a:spcPts val="2400"/>
              </a:spcBef>
            </a:pPr>
            <a:r>
              <a:rPr lang="fr-FR" dirty="0"/>
              <a:t>Partie 2 : introduction à D3.js</a:t>
            </a:r>
          </a:p>
          <a:p>
            <a:pPr>
              <a:spcBef>
                <a:spcPts val="2400"/>
              </a:spcBef>
            </a:pPr>
            <a:r>
              <a:rPr lang="fr-FR" dirty="0"/>
              <a:t>Partie 3 : Des graphiques interactifs</a:t>
            </a:r>
          </a:p>
          <a:p>
            <a:pPr>
              <a:spcBef>
                <a:spcPts val="2400"/>
              </a:spcBef>
            </a:pPr>
            <a:r>
              <a:rPr lang="fr-FR" dirty="0"/>
              <a:t>Partie 4 : allons plus loin</a:t>
            </a:r>
          </a:p>
          <a:p>
            <a:pPr lvl="1">
              <a:spcBef>
                <a:spcPts val="2400"/>
              </a:spcBef>
            </a:pPr>
            <a:r>
              <a:rPr lang="fr-FR" dirty="0"/>
              <a:t>Chargement de fichiers</a:t>
            </a:r>
          </a:p>
          <a:p>
            <a:pPr lvl="1">
              <a:spcBef>
                <a:spcPts val="2400"/>
              </a:spcBef>
            </a:pPr>
            <a:r>
              <a:rPr lang="fr-FR" dirty="0"/>
              <a:t>Tri</a:t>
            </a:r>
          </a:p>
          <a:p>
            <a:pPr lvl="1">
              <a:spcBef>
                <a:spcPts val="2400"/>
              </a:spcBef>
            </a:pPr>
            <a:r>
              <a:rPr lang="fr-FR" dirty="0"/>
              <a:t>Filtre</a:t>
            </a:r>
          </a:p>
          <a:p>
            <a:pPr lvl="1">
              <a:spcBef>
                <a:spcPts val="2400"/>
              </a:spcBef>
            </a:pPr>
            <a:r>
              <a:rPr lang="fr-FR" dirty="0"/>
              <a:t>Nest</a:t>
            </a:r>
          </a:p>
        </p:txBody>
      </p:sp>
    </p:spTree>
    <p:extLst>
      <p:ext uri="{BB962C8B-B14F-4D97-AF65-F5344CB8AC3E}">
        <p14:creationId xmlns:p14="http://schemas.microsoft.com/office/powerpoint/2010/main" val="330751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Lecture de fichiers</a:t>
            </a:r>
            <a:endParaRPr lang="fr-FR" noProof="0" dirty="0"/>
          </a:p>
        </p:txBody>
      </p:sp>
      <p:sp>
        <p:nvSpPr>
          <p:cNvPr id="3" name="Espace réservé du contenu 2"/>
          <p:cNvSpPr>
            <a:spLocks noGrp="1"/>
          </p:cNvSpPr>
          <p:nvPr>
            <p:ph idx="1"/>
          </p:nvPr>
        </p:nvSpPr>
        <p:spPr/>
        <p:txBody>
          <a:bodyPr>
            <a:normAutofit fontScale="85000" lnSpcReduction="20000"/>
          </a:bodyPr>
          <a:lstStyle/>
          <a:p>
            <a:r>
              <a:rPr lang="fr-FR" noProof="0" dirty="0" smtClean="0"/>
              <a:t>D3 propose de lire des fichiers</a:t>
            </a:r>
          </a:p>
          <a:p>
            <a:r>
              <a:rPr lang="fr-FR" dirty="0" smtClean="0"/>
              <a:t>Permet de récupérer les données dans un tableau de</a:t>
            </a:r>
          </a:p>
          <a:p>
            <a:pPr lvl="1"/>
            <a:r>
              <a:rPr lang="fr-FR" dirty="0" smtClean="0"/>
              <a:t>Json : récupère les noms des colonnes (</a:t>
            </a:r>
            <a:r>
              <a:rPr lang="fr-FR" dirty="0" err="1" smtClean="0"/>
              <a:t>Parse</a:t>
            </a:r>
            <a:r>
              <a:rPr lang="fr-FR" dirty="0" smtClean="0"/>
              <a:t>)</a:t>
            </a:r>
          </a:p>
          <a:p>
            <a:pPr lvl="1"/>
            <a:r>
              <a:rPr lang="fr-FR" dirty="0" smtClean="0"/>
              <a:t>Tableau : pas de nom de colonnes (</a:t>
            </a:r>
            <a:r>
              <a:rPr lang="fr-FR" dirty="0" err="1" smtClean="0"/>
              <a:t>ParseRows</a:t>
            </a:r>
            <a:r>
              <a:rPr lang="fr-FR" dirty="0" smtClean="0"/>
              <a:t>)</a:t>
            </a:r>
          </a:p>
          <a:p>
            <a:r>
              <a:rPr lang="fr-FR" dirty="0" smtClean="0"/>
              <a:t>Gère différents formats de fichiers</a:t>
            </a:r>
            <a:endParaRPr lang="fr-FR" dirty="0"/>
          </a:p>
          <a:p>
            <a:pPr lvl="1"/>
            <a:r>
              <a:rPr lang="fr-FR" dirty="0" smtClean="0"/>
              <a:t>Csv</a:t>
            </a:r>
          </a:p>
          <a:p>
            <a:pPr lvl="1"/>
            <a:r>
              <a:rPr lang="fr-FR" dirty="0" err="1" smtClean="0"/>
              <a:t>Tsv</a:t>
            </a:r>
            <a:endParaRPr lang="fr-FR" dirty="0" smtClean="0"/>
          </a:p>
          <a:p>
            <a:pPr lvl="1"/>
            <a:r>
              <a:rPr lang="fr-FR" dirty="0" err="1" smtClean="0"/>
              <a:t>Dsv</a:t>
            </a:r>
            <a:r>
              <a:rPr lang="fr-FR" dirty="0" smtClean="0"/>
              <a:t> =&gt; à vous de définir le séparateur</a:t>
            </a:r>
          </a:p>
        </p:txBody>
      </p:sp>
    </p:spTree>
    <p:extLst>
      <p:ext uri="{BB962C8B-B14F-4D97-AF65-F5344CB8AC3E}">
        <p14:creationId xmlns:p14="http://schemas.microsoft.com/office/powerpoint/2010/main" val="45426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Lecture de fichiers</a:t>
            </a:r>
            <a:endParaRPr lang="fr-FR" noProof="0" dirty="0"/>
          </a:p>
        </p:txBody>
      </p:sp>
      <p:sp>
        <p:nvSpPr>
          <p:cNvPr id="3" name="Espace réservé du contenu 2"/>
          <p:cNvSpPr>
            <a:spLocks noGrp="1"/>
          </p:cNvSpPr>
          <p:nvPr>
            <p:ph idx="1"/>
          </p:nvPr>
        </p:nvSpPr>
        <p:spPr/>
        <p:txBody>
          <a:bodyPr>
            <a:normAutofit/>
          </a:bodyPr>
          <a:lstStyle/>
          <a:p>
            <a:r>
              <a:rPr lang="fr-FR" dirty="0" smtClean="0"/>
              <a:t>Permet de formater les données en entrée</a:t>
            </a:r>
          </a:p>
          <a:p>
            <a:r>
              <a:rPr lang="fr-FR" dirty="0"/>
              <a:t>d3.csv("example.csv", </a:t>
            </a:r>
            <a:r>
              <a:rPr lang="fr-FR" dirty="0" err="1"/>
              <a:t>function</a:t>
            </a:r>
            <a:r>
              <a:rPr lang="fr-FR" dirty="0"/>
              <a:t>(d) { </a:t>
            </a:r>
            <a:br>
              <a:rPr lang="fr-FR" dirty="0"/>
            </a:br>
            <a:r>
              <a:rPr lang="fr-FR" dirty="0" smtClean="0"/>
              <a:t>return </a:t>
            </a:r>
            <a:r>
              <a:rPr lang="fr-FR" dirty="0"/>
              <a:t>{ </a:t>
            </a:r>
            <a:r>
              <a:rPr lang="fr-FR" dirty="0" err="1"/>
              <a:t>year</a:t>
            </a:r>
            <a:r>
              <a:rPr lang="fr-FR" dirty="0"/>
              <a:t>: new Date(+</a:t>
            </a:r>
            <a:r>
              <a:rPr lang="fr-FR" dirty="0" err="1"/>
              <a:t>d.Year</a:t>
            </a:r>
            <a:r>
              <a:rPr lang="fr-FR" dirty="0"/>
              <a:t>, 0, 1), </a:t>
            </a:r>
            <a:r>
              <a:rPr lang="fr-FR" dirty="0" smtClean="0"/>
              <a:t/>
            </a:r>
            <a:br>
              <a:rPr lang="fr-FR" dirty="0" smtClean="0"/>
            </a:br>
            <a:r>
              <a:rPr lang="fr-FR" dirty="0" err="1" smtClean="0"/>
              <a:t>make</a:t>
            </a:r>
            <a:r>
              <a:rPr lang="fr-FR" dirty="0"/>
              <a:t>: </a:t>
            </a:r>
            <a:r>
              <a:rPr lang="fr-FR" dirty="0" err="1"/>
              <a:t>d.Make</a:t>
            </a:r>
            <a:r>
              <a:rPr lang="fr-FR" dirty="0"/>
              <a:t>, </a:t>
            </a:r>
            <a:r>
              <a:rPr lang="fr-FR" dirty="0" smtClean="0"/>
              <a:t/>
            </a:r>
            <a:br>
              <a:rPr lang="fr-FR" dirty="0" smtClean="0"/>
            </a:br>
            <a:r>
              <a:rPr lang="fr-FR" dirty="0" smtClean="0"/>
              <a:t>model</a:t>
            </a:r>
            <a:r>
              <a:rPr lang="fr-FR" dirty="0"/>
              <a:t>: </a:t>
            </a:r>
            <a:r>
              <a:rPr lang="fr-FR" dirty="0" err="1"/>
              <a:t>d.Model</a:t>
            </a:r>
            <a:r>
              <a:rPr lang="fr-FR" dirty="0"/>
              <a:t>, </a:t>
            </a:r>
            <a:r>
              <a:rPr lang="fr-FR" dirty="0" smtClean="0"/>
              <a:t/>
            </a:r>
            <a:br>
              <a:rPr lang="fr-FR" dirty="0" smtClean="0"/>
            </a:br>
            <a:r>
              <a:rPr lang="fr-FR" dirty="0" err="1" smtClean="0"/>
              <a:t>length</a:t>
            </a:r>
            <a:r>
              <a:rPr lang="fr-FR" dirty="0"/>
              <a:t>: +</a:t>
            </a:r>
            <a:r>
              <a:rPr lang="fr-FR" dirty="0" err="1" smtClean="0"/>
              <a:t>d.Length</a:t>
            </a:r>
            <a:r>
              <a:rPr lang="fr-FR" dirty="0" smtClean="0"/>
              <a:t>}; </a:t>
            </a:r>
            <a:br>
              <a:rPr lang="fr-FR" dirty="0" smtClean="0"/>
            </a:br>
            <a:r>
              <a:rPr lang="fr-FR" dirty="0" smtClean="0"/>
              <a:t>});</a:t>
            </a:r>
          </a:p>
        </p:txBody>
      </p:sp>
    </p:spTree>
    <p:extLst>
      <p:ext uri="{BB962C8B-B14F-4D97-AF65-F5344CB8AC3E}">
        <p14:creationId xmlns:p14="http://schemas.microsoft.com/office/powerpoint/2010/main" val="228174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Autres fonctions - Tri</a:t>
            </a:r>
            <a:endParaRPr lang="fr-FR" noProof="0" dirty="0"/>
          </a:p>
        </p:txBody>
      </p:sp>
      <p:sp>
        <p:nvSpPr>
          <p:cNvPr id="3" name="Espace réservé du contenu 2"/>
          <p:cNvSpPr>
            <a:spLocks noGrp="1"/>
          </p:cNvSpPr>
          <p:nvPr>
            <p:ph idx="1"/>
          </p:nvPr>
        </p:nvSpPr>
        <p:spPr/>
        <p:txBody>
          <a:bodyPr/>
          <a:lstStyle/>
          <a:p>
            <a:r>
              <a:rPr lang="fr-FR" noProof="0" dirty="0" smtClean="0"/>
              <a:t>La fonction sort permet de trier les données</a:t>
            </a:r>
          </a:p>
          <a:p>
            <a:r>
              <a:rPr lang="fr-FR" dirty="0" err="1" smtClean="0"/>
              <a:t>Selection</a:t>
            </a:r>
            <a:r>
              <a:rPr lang="fr-FR" dirty="0"/>
              <a:t>. sort(</a:t>
            </a:r>
            <a:r>
              <a:rPr lang="fr-FR" dirty="0" err="1"/>
              <a:t>function</a:t>
            </a:r>
            <a:r>
              <a:rPr lang="fr-FR" dirty="0"/>
              <a:t>(a, b) </a:t>
            </a:r>
            <a:r>
              <a:rPr lang="fr-FR" dirty="0" smtClean="0"/>
              <a:t>{ return X});</a:t>
            </a:r>
          </a:p>
          <a:p>
            <a:r>
              <a:rPr lang="fr-FR" dirty="0" smtClean="0"/>
              <a:t>si X &lt; 0 alors a est avant b</a:t>
            </a:r>
          </a:p>
          <a:p>
            <a:r>
              <a:rPr lang="fr-FR" noProof="0" dirty="0" smtClean="0"/>
              <a:t>Si X &gt; 0 alors a est après b</a:t>
            </a:r>
          </a:p>
          <a:p>
            <a:r>
              <a:rPr lang="fr-FR" dirty="0" smtClean="0"/>
              <a:t>Si X = 0 alors a et b sont égaux (l’ordre est arbitraire)</a:t>
            </a:r>
            <a:endParaRPr lang="fr-FR" noProof="0" dirty="0"/>
          </a:p>
        </p:txBody>
      </p:sp>
    </p:spTree>
    <p:extLst>
      <p:ext uri="{BB962C8B-B14F-4D97-AF65-F5344CB8AC3E}">
        <p14:creationId xmlns:p14="http://schemas.microsoft.com/office/powerpoint/2010/main" val="3459527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Autres fonctions - Filtre</a:t>
            </a:r>
            <a:endParaRPr lang="fr-FR" noProof="0" dirty="0"/>
          </a:p>
        </p:txBody>
      </p:sp>
      <p:sp>
        <p:nvSpPr>
          <p:cNvPr id="3" name="Espace réservé du contenu 2"/>
          <p:cNvSpPr>
            <a:spLocks noGrp="1"/>
          </p:cNvSpPr>
          <p:nvPr>
            <p:ph idx="1"/>
          </p:nvPr>
        </p:nvSpPr>
        <p:spPr/>
        <p:txBody>
          <a:bodyPr>
            <a:normAutofit fontScale="77500" lnSpcReduction="20000"/>
          </a:bodyPr>
          <a:lstStyle/>
          <a:p>
            <a:r>
              <a:rPr lang="fr-FR" noProof="0" dirty="0" smtClean="0"/>
              <a:t>La fonction </a:t>
            </a:r>
            <a:r>
              <a:rPr lang="fr-FR" noProof="0" dirty="0" err="1" smtClean="0"/>
              <a:t>filter</a:t>
            </a:r>
            <a:r>
              <a:rPr lang="fr-FR" noProof="0" dirty="0" smtClean="0"/>
              <a:t> permet de filtrer dynamiquement des données en retournant une nouvelle sélection</a:t>
            </a:r>
          </a:p>
          <a:p>
            <a:r>
              <a:rPr lang="fr-FR" dirty="0" smtClean="0"/>
              <a:t>On peut lui appliquer une fonction</a:t>
            </a:r>
            <a:endParaRPr lang="fr-FR" noProof="0" dirty="0" smtClean="0"/>
          </a:p>
          <a:p>
            <a:pPr lvl="1"/>
            <a:r>
              <a:rPr lang="fr-FR" dirty="0"/>
              <a:t>v</a:t>
            </a:r>
            <a:r>
              <a:rPr lang="fr-FR" dirty="0" smtClean="0"/>
              <a:t>ar </a:t>
            </a:r>
            <a:r>
              <a:rPr lang="fr-FR" dirty="0" err="1"/>
              <a:t>odds</a:t>
            </a:r>
            <a:r>
              <a:rPr lang="fr-FR" dirty="0"/>
              <a:t> = </a:t>
            </a:r>
            <a:r>
              <a:rPr lang="fr-FR" dirty="0" err="1"/>
              <a:t>selection.filter</a:t>
            </a:r>
            <a:r>
              <a:rPr lang="fr-FR" dirty="0"/>
              <a:t>(</a:t>
            </a:r>
            <a:r>
              <a:rPr lang="fr-FR" dirty="0" err="1"/>
              <a:t>function</a:t>
            </a:r>
            <a:r>
              <a:rPr lang="fr-FR" dirty="0"/>
              <a:t>(d, i) { return i &amp; 1; </a:t>
            </a:r>
            <a:r>
              <a:rPr lang="fr-FR" dirty="0" smtClean="0"/>
              <a:t>});</a:t>
            </a:r>
          </a:p>
          <a:p>
            <a:r>
              <a:rPr lang="fr-FR" dirty="0" smtClean="0"/>
              <a:t>Ou un sélecteur CSS</a:t>
            </a:r>
          </a:p>
          <a:p>
            <a:pPr lvl="1"/>
            <a:r>
              <a:rPr lang="fr-FR" dirty="0" smtClean="0"/>
              <a:t>var </a:t>
            </a:r>
            <a:r>
              <a:rPr lang="fr-FR" dirty="0" err="1"/>
              <a:t>odds</a:t>
            </a:r>
            <a:r>
              <a:rPr lang="fr-FR" dirty="0"/>
              <a:t> = </a:t>
            </a:r>
            <a:r>
              <a:rPr lang="fr-FR" dirty="0" err="1"/>
              <a:t>selection.filter</a:t>
            </a:r>
            <a:r>
              <a:rPr lang="fr-FR" dirty="0"/>
              <a:t>(":</a:t>
            </a:r>
            <a:r>
              <a:rPr lang="fr-FR" dirty="0" err="1"/>
              <a:t>nth-child</a:t>
            </a:r>
            <a:r>
              <a:rPr lang="fr-FR" dirty="0"/>
              <a:t>(</a:t>
            </a:r>
            <a:r>
              <a:rPr lang="fr-FR" dirty="0" err="1"/>
              <a:t>even</a:t>
            </a:r>
            <a:r>
              <a:rPr lang="fr-FR" dirty="0" smtClean="0"/>
              <a:t>)");</a:t>
            </a:r>
          </a:p>
          <a:p>
            <a:endParaRPr lang="fr-FR" dirty="0"/>
          </a:p>
          <a:p>
            <a:endParaRPr lang="fr-FR" dirty="0" smtClean="0"/>
          </a:p>
          <a:p>
            <a:r>
              <a:rPr lang="fr-FR" dirty="0"/>
              <a:t>http://bl.ocks.org/kobben/8576867</a:t>
            </a:r>
          </a:p>
        </p:txBody>
      </p:sp>
    </p:spTree>
    <p:extLst>
      <p:ext uri="{BB962C8B-B14F-4D97-AF65-F5344CB8AC3E}">
        <p14:creationId xmlns:p14="http://schemas.microsoft.com/office/powerpoint/2010/main" val="339902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Autres fonctions - Tableaux</a:t>
            </a:r>
            <a:endParaRPr lang="fr-FR" noProof="0" dirty="0"/>
          </a:p>
        </p:txBody>
      </p:sp>
      <p:sp>
        <p:nvSpPr>
          <p:cNvPr id="3" name="Espace réservé du contenu 2"/>
          <p:cNvSpPr>
            <a:spLocks noGrp="1"/>
          </p:cNvSpPr>
          <p:nvPr>
            <p:ph idx="1"/>
          </p:nvPr>
        </p:nvSpPr>
        <p:spPr>
          <a:xfrm>
            <a:off x="1219200" y="3200400"/>
            <a:ext cx="20765888" cy="9747504"/>
          </a:xfrm>
          <a:ln w="12700">
            <a:miter lim="400000"/>
          </a:ln>
        </p:spPr>
        <p:txBody>
          <a:bodyPr lIns="71437" tIns="71437" rIns="71437" bIns="71437">
            <a:normAutofit fontScale="92500"/>
          </a:bodyPr>
          <a:lstStyle/>
          <a:p>
            <a:pPr>
              <a:spcBef>
                <a:spcPts val="2400"/>
              </a:spcBef>
            </a:pPr>
            <a:r>
              <a:rPr lang="fr-FR" dirty="0"/>
              <a:t>D3 permet d’effectuer des opérations sur les tableaux de données</a:t>
            </a:r>
          </a:p>
          <a:p>
            <a:pPr marL="685800" lvl="1" indent="-685800">
              <a:spcBef>
                <a:spcPts val="2400"/>
              </a:spcBef>
              <a:buFont typeface="Arial" panose="020B0604020202020204" pitchFamily="34" charset="0"/>
              <a:buChar char="•"/>
            </a:pPr>
            <a:r>
              <a:rPr lang="fr-FR" dirty="0"/>
              <a:t>Max</a:t>
            </a:r>
          </a:p>
          <a:p>
            <a:pPr marL="685800" lvl="1" indent="-685800">
              <a:spcBef>
                <a:spcPts val="2400"/>
              </a:spcBef>
              <a:buFont typeface="Arial" panose="020B0604020202020204" pitchFamily="34" charset="0"/>
              <a:buChar char="•"/>
            </a:pPr>
            <a:r>
              <a:rPr lang="fr-FR" dirty="0"/>
              <a:t>Min</a:t>
            </a:r>
          </a:p>
          <a:p>
            <a:pPr marL="685800" lvl="1" indent="-685800">
              <a:spcBef>
                <a:spcPts val="2400"/>
              </a:spcBef>
              <a:buFont typeface="Arial" panose="020B0604020202020204" pitchFamily="34" charset="0"/>
              <a:buChar char="•"/>
            </a:pPr>
            <a:r>
              <a:rPr lang="fr-FR" dirty="0"/>
              <a:t>Moyenne</a:t>
            </a:r>
          </a:p>
          <a:p>
            <a:pPr marL="685800" lvl="1" indent="-685800">
              <a:spcBef>
                <a:spcPts val="2400"/>
              </a:spcBef>
              <a:buFont typeface="Arial" panose="020B0604020202020204" pitchFamily="34" charset="0"/>
              <a:buChar char="•"/>
            </a:pPr>
            <a:r>
              <a:rPr lang="fr-FR" dirty="0"/>
              <a:t>Médiane</a:t>
            </a:r>
          </a:p>
          <a:p>
            <a:pPr marL="685800" lvl="1" indent="-685800">
              <a:spcBef>
                <a:spcPts val="2400"/>
              </a:spcBef>
              <a:buFont typeface="Arial" panose="020B0604020202020204" pitchFamily="34" charset="0"/>
              <a:buChar char="•"/>
            </a:pPr>
            <a:r>
              <a:rPr lang="fr-FR" dirty="0"/>
              <a:t>Quantile</a:t>
            </a:r>
          </a:p>
          <a:p>
            <a:pPr marL="685800" lvl="1" indent="-685800">
              <a:spcBef>
                <a:spcPts val="2400"/>
              </a:spcBef>
              <a:buFont typeface="Arial" panose="020B0604020202020204" pitchFamily="34" charset="0"/>
              <a:buChar char="•"/>
            </a:pPr>
            <a:r>
              <a:rPr lang="fr-FR" dirty="0" err="1"/>
              <a:t>Etc</a:t>
            </a:r>
            <a:endParaRPr lang="fr-FR" dirty="0"/>
          </a:p>
          <a:p>
            <a:pPr>
              <a:spcBef>
                <a:spcPts val="2400"/>
              </a:spcBef>
            </a:pPr>
            <a:r>
              <a:rPr lang="fr-FR" dirty="0"/>
              <a:t>d3.min(</a:t>
            </a:r>
            <a:r>
              <a:rPr lang="fr-FR" dirty="0" err="1"/>
              <a:t>dataset</a:t>
            </a:r>
            <a:r>
              <a:rPr lang="fr-FR" dirty="0"/>
              <a:t>);</a:t>
            </a:r>
          </a:p>
          <a:p>
            <a:pPr>
              <a:spcBef>
                <a:spcPts val="2400"/>
              </a:spcBef>
            </a:pPr>
            <a:r>
              <a:rPr lang="fr-FR" dirty="0"/>
              <a:t>d3.mean(</a:t>
            </a:r>
            <a:r>
              <a:rPr lang="fr-FR" dirty="0" err="1"/>
              <a:t>dataset</a:t>
            </a:r>
            <a:r>
              <a:rPr lang="fr-FR" dirty="0"/>
              <a:t>, </a:t>
            </a:r>
            <a:r>
              <a:rPr lang="fr-FR" dirty="0" err="1"/>
              <a:t>function</a:t>
            </a:r>
            <a:r>
              <a:rPr lang="fr-FR" dirty="0"/>
              <a:t>(d) { return d[0]; });</a:t>
            </a:r>
            <a:br>
              <a:rPr lang="fr-FR" dirty="0"/>
            </a:br>
            <a:r>
              <a:rPr lang="fr-FR" dirty="0"/>
              <a:t>//Référence la première valeur de chaque sous tableau. Dans le cas d’une matrice</a:t>
            </a:r>
          </a:p>
        </p:txBody>
      </p:sp>
    </p:spTree>
    <p:extLst>
      <p:ext uri="{BB962C8B-B14F-4D97-AF65-F5344CB8AC3E}">
        <p14:creationId xmlns:p14="http://schemas.microsoft.com/office/powerpoint/2010/main" val="259186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Autres fonctions - Nest</a:t>
            </a:r>
            <a:endParaRPr lang="fr-FR" noProof="0" dirty="0"/>
          </a:p>
        </p:txBody>
      </p:sp>
      <p:sp>
        <p:nvSpPr>
          <p:cNvPr id="3" name="Espace réservé du contenu 2"/>
          <p:cNvSpPr>
            <a:spLocks noGrp="1"/>
          </p:cNvSpPr>
          <p:nvPr>
            <p:ph idx="1"/>
          </p:nvPr>
        </p:nvSpPr>
        <p:spPr>
          <a:xfrm>
            <a:off x="478699" y="2537520"/>
            <a:ext cx="23905301" cy="10656000"/>
          </a:xfrm>
        </p:spPr>
        <p:txBody>
          <a:bodyPr>
            <a:normAutofit/>
          </a:bodyPr>
          <a:lstStyle/>
          <a:p>
            <a:r>
              <a:rPr lang="fr-FR" dirty="0" smtClean="0"/>
              <a:t>Permet de créer un arbre en organisant les données. C’est le « group by » de D3</a:t>
            </a:r>
          </a:p>
          <a:p>
            <a:pPr marL="98272"/>
            <a:endParaRPr lang="fr-FR" dirty="0" smtClean="0"/>
          </a:p>
          <a:p>
            <a:r>
              <a:rPr lang="en-US" dirty="0" err="1"/>
              <a:t>var</a:t>
            </a:r>
            <a:r>
              <a:rPr lang="en-US" dirty="0"/>
              <a:t> nest = d3.nest() </a:t>
            </a:r>
            <a:r>
              <a:rPr lang="en-US" dirty="0" smtClean="0"/>
              <a:t/>
            </a:r>
            <a:br>
              <a:rPr lang="en-US" dirty="0" smtClean="0"/>
            </a:br>
            <a:r>
              <a:rPr lang="en-US" dirty="0" smtClean="0"/>
              <a:t>.</a:t>
            </a:r>
            <a:r>
              <a:rPr lang="en-US" dirty="0"/>
              <a:t>key(function(d) { return </a:t>
            </a:r>
            <a:r>
              <a:rPr lang="en-US" dirty="0" err="1"/>
              <a:t>d.year</a:t>
            </a:r>
            <a:r>
              <a:rPr lang="en-US" dirty="0"/>
              <a:t>; </a:t>
            </a:r>
            <a:r>
              <a:rPr lang="en-US" dirty="0" smtClean="0"/>
              <a:t>}) // </a:t>
            </a:r>
            <a:r>
              <a:rPr lang="en-US" dirty="0" err="1" smtClean="0"/>
              <a:t>indique</a:t>
            </a:r>
            <a:r>
              <a:rPr lang="en-US" dirty="0" smtClean="0"/>
              <a:t> le </a:t>
            </a:r>
            <a:r>
              <a:rPr lang="en-US" dirty="0" err="1" smtClean="0"/>
              <a:t>groupe</a:t>
            </a:r>
            <a:r>
              <a:rPr lang="en-US" dirty="0" smtClean="0"/>
              <a:t/>
            </a:r>
            <a:br>
              <a:rPr lang="en-US" dirty="0" smtClean="0"/>
            </a:br>
            <a:r>
              <a:rPr lang="en-US" dirty="0" smtClean="0"/>
              <a:t>.</a:t>
            </a:r>
            <a:r>
              <a:rPr lang="en-US" dirty="0"/>
              <a:t>entries(yields</a:t>
            </a:r>
            <a:r>
              <a:rPr lang="en-US" dirty="0" smtClean="0"/>
              <a:t>); // </a:t>
            </a:r>
            <a:r>
              <a:rPr lang="en-US" dirty="0" err="1" smtClean="0"/>
              <a:t>indique</a:t>
            </a:r>
            <a:r>
              <a:rPr lang="en-US" dirty="0" smtClean="0"/>
              <a:t> les </a:t>
            </a:r>
            <a:r>
              <a:rPr lang="en-US" dirty="0" err="1" smtClean="0"/>
              <a:t>données</a:t>
            </a:r>
            <a:endParaRPr lang="en-US" dirty="0" smtClean="0"/>
          </a:p>
          <a:p>
            <a:endParaRPr lang="en-US" dirty="0"/>
          </a:p>
          <a:p>
            <a:r>
              <a:rPr lang="en-US" dirty="0" err="1" smtClean="0"/>
              <a:t>Sortkeys</a:t>
            </a:r>
            <a:r>
              <a:rPr lang="en-US" dirty="0" smtClean="0"/>
              <a:t> : </a:t>
            </a:r>
            <a:r>
              <a:rPr lang="en-US" dirty="0" err="1" smtClean="0"/>
              <a:t>permet</a:t>
            </a:r>
            <a:r>
              <a:rPr lang="en-US" dirty="0" smtClean="0"/>
              <a:t> de trier</a:t>
            </a:r>
            <a:endParaRPr lang="fr-FR" dirty="0" smtClean="0"/>
          </a:p>
          <a:p>
            <a:pPr marL="98272"/>
            <a:endParaRPr lang="fr-FR" dirty="0" smtClean="0"/>
          </a:p>
        </p:txBody>
      </p:sp>
    </p:spTree>
    <p:extLst>
      <p:ext uri="{BB962C8B-B14F-4D97-AF65-F5344CB8AC3E}">
        <p14:creationId xmlns:p14="http://schemas.microsoft.com/office/powerpoint/2010/main" val="218827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Autres fonctions - Nest</a:t>
            </a:r>
            <a:endParaRPr lang="fr-FR" noProof="0" dirty="0"/>
          </a:p>
        </p:txBody>
      </p:sp>
      <p:sp>
        <p:nvSpPr>
          <p:cNvPr id="3" name="Espace réservé du contenu 2"/>
          <p:cNvSpPr>
            <a:spLocks noGrp="1"/>
          </p:cNvSpPr>
          <p:nvPr>
            <p:ph idx="1"/>
          </p:nvPr>
        </p:nvSpPr>
        <p:spPr>
          <a:xfrm>
            <a:off x="478699" y="2537520"/>
            <a:ext cx="23905301" cy="10656000"/>
          </a:xfrm>
        </p:spPr>
        <p:txBody>
          <a:bodyPr>
            <a:normAutofit/>
          </a:bodyPr>
          <a:lstStyle/>
          <a:p>
            <a:r>
              <a:rPr lang="fr-FR" dirty="0" smtClean="0"/>
              <a:t>Permet de remplacer le contenu des feuilles par des opérations. Ce qui permet de créer rapidement et simplement des </a:t>
            </a:r>
            <a:r>
              <a:rPr lang="fr-FR" dirty="0" err="1" smtClean="0"/>
              <a:t>aggrégats</a:t>
            </a:r>
            <a:r>
              <a:rPr lang="fr-FR" dirty="0" smtClean="0"/>
              <a:t>.</a:t>
            </a:r>
          </a:p>
          <a:p>
            <a:endParaRPr lang="fr-FR" dirty="0" smtClean="0"/>
          </a:p>
          <a:p>
            <a:r>
              <a:rPr lang="fr-FR" dirty="0" err="1" smtClean="0"/>
              <a:t>Rollup</a:t>
            </a:r>
            <a:r>
              <a:rPr lang="fr-FR" dirty="0" smtClean="0"/>
              <a:t> : permet d’effectuer des opérations : count, </a:t>
            </a:r>
            <a:r>
              <a:rPr lang="fr-FR" dirty="0" err="1" smtClean="0"/>
              <a:t>sum</a:t>
            </a:r>
            <a:r>
              <a:rPr lang="fr-FR" dirty="0" smtClean="0"/>
              <a:t>, etc.</a:t>
            </a:r>
            <a:endParaRPr lang="fr-FR" dirty="0"/>
          </a:p>
          <a:p>
            <a:endParaRPr lang="fr-FR" dirty="0" smtClean="0"/>
          </a:p>
          <a:p>
            <a:r>
              <a:rPr lang="fr-FR" dirty="0" smtClean="0"/>
              <a:t>Site pour tester </a:t>
            </a:r>
            <a:r>
              <a:rPr lang="fr-FR" dirty="0" smtClean="0">
                <a:hlinkClick r:id="rId2"/>
              </a:rPr>
              <a:t>http</a:t>
            </a:r>
            <a:r>
              <a:rPr lang="fr-FR" dirty="0">
                <a:hlinkClick r:id="rId2"/>
              </a:rPr>
              <a:t>://bl.ocks.org/shancarter/raw/4748131</a:t>
            </a:r>
            <a:r>
              <a:rPr lang="fr-FR" dirty="0" smtClean="0">
                <a:hlinkClick r:id="rId2"/>
              </a:rPr>
              <a:t>/</a:t>
            </a:r>
            <a:endParaRPr lang="fr-FR" dirty="0" smtClean="0"/>
          </a:p>
          <a:p>
            <a:r>
              <a:rPr lang="fr-FR" dirty="0" smtClean="0"/>
              <a:t>Tutoriel</a:t>
            </a:r>
            <a:br>
              <a:rPr lang="fr-FR" dirty="0" smtClean="0"/>
            </a:br>
            <a:r>
              <a:rPr lang="fr-FR" dirty="0" smtClean="0">
                <a:hlinkClick r:id="rId3"/>
              </a:rPr>
              <a:t>http</a:t>
            </a:r>
            <a:r>
              <a:rPr lang="fr-FR" dirty="0">
                <a:hlinkClick r:id="rId3"/>
              </a:rPr>
              <a:t>://bl.ocks.org/phoebebright/raw/3176159</a:t>
            </a:r>
            <a:r>
              <a:rPr lang="fr-FR" dirty="0" smtClean="0">
                <a:hlinkClick r:id="rId3"/>
              </a:rPr>
              <a:t>/</a:t>
            </a:r>
            <a:endParaRPr lang="fr-FR" dirty="0" smtClean="0"/>
          </a:p>
        </p:txBody>
      </p:sp>
    </p:spTree>
    <p:extLst>
      <p:ext uri="{BB962C8B-B14F-4D97-AF65-F5344CB8AC3E}">
        <p14:creationId xmlns:p14="http://schemas.microsoft.com/office/powerpoint/2010/main" val="3945577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noProof="0" dirty="0" smtClean="0"/>
              <a:t>1- Acquisition des données</a:t>
            </a:r>
            <a:endParaRPr lang="fr-FR" noProof="0" dirty="0"/>
          </a:p>
        </p:txBody>
      </p:sp>
      <p:sp>
        <p:nvSpPr>
          <p:cNvPr id="3" name="Espace réservé du contenu 2"/>
          <p:cNvSpPr>
            <a:spLocks noGrp="1"/>
          </p:cNvSpPr>
          <p:nvPr>
            <p:ph idx="1"/>
          </p:nvPr>
        </p:nvSpPr>
        <p:spPr>
          <a:xfrm>
            <a:off x="1219200" y="3200400"/>
            <a:ext cx="21945600" cy="9850288"/>
          </a:xfrm>
        </p:spPr>
        <p:txBody>
          <a:bodyPr>
            <a:normAutofit/>
          </a:bodyPr>
          <a:lstStyle/>
          <a:p>
            <a:r>
              <a:rPr lang="fr-FR" noProof="0" dirty="0" smtClean="0">
                <a:effectLst/>
              </a:rPr>
              <a:t>Où trouver des données</a:t>
            </a:r>
          </a:p>
          <a:p>
            <a:r>
              <a:rPr lang="fr-FR" noProof="0" dirty="0" smtClean="0">
                <a:effectLst/>
              </a:rPr>
              <a:t>Data.gouv.fr</a:t>
            </a:r>
          </a:p>
          <a:p>
            <a:r>
              <a:rPr lang="fr-FR" noProof="0" dirty="0" smtClean="0"/>
              <a:t>Data.gov </a:t>
            </a:r>
          </a:p>
          <a:p>
            <a:r>
              <a:rPr lang="fr-FR" noProof="0" dirty="0"/>
              <a:t>http://open-data.europa.eu/en/data</a:t>
            </a:r>
            <a:r>
              <a:rPr lang="fr-FR" noProof="0" dirty="0" smtClean="0"/>
              <a:t>/</a:t>
            </a:r>
          </a:p>
          <a:p>
            <a:r>
              <a:rPr lang="fr-FR" noProof="0" dirty="0"/>
              <a:t>Openstreetmap</a:t>
            </a:r>
          </a:p>
          <a:p>
            <a:r>
              <a:rPr lang="fr-FR" noProof="0" dirty="0"/>
              <a:t>http://dataportals.org/</a:t>
            </a:r>
          </a:p>
          <a:p>
            <a:endParaRPr lang="fr-FR" noProof="0" dirty="0">
              <a:effectLst/>
            </a:endParaRPr>
          </a:p>
        </p:txBody>
      </p:sp>
    </p:spTree>
    <p:extLst>
      <p:ext uri="{BB962C8B-B14F-4D97-AF65-F5344CB8AC3E}">
        <p14:creationId xmlns:p14="http://schemas.microsoft.com/office/powerpoint/2010/main" val="259302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Aller plus loin en ligne</a:t>
            </a:r>
            <a:endParaRPr lang="fr-FR" noProof="0" dirty="0"/>
          </a:p>
        </p:txBody>
      </p:sp>
      <p:sp>
        <p:nvSpPr>
          <p:cNvPr id="3" name="Espace réservé du contenu 2"/>
          <p:cNvSpPr>
            <a:spLocks noGrp="1"/>
          </p:cNvSpPr>
          <p:nvPr>
            <p:ph idx="1"/>
          </p:nvPr>
        </p:nvSpPr>
        <p:spPr>
          <a:xfrm>
            <a:off x="478699" y="2969568"/>
            <a:ext cx="23905301" cy="10223952"/>
          </a:xfrm>
        </p:spPr>
        <p:txBody>
          <a:bodyPr>
            <a:normAutofit/>
          </a:bodyPr>
          <a:lstStyle/>
          <a:p>
            <a:r>
              <a:rPr lang="fr-FR" dirty="0">
                <a:hlinkClick r:id="rId2"/>
              </a:rPr>
              <a:t>https://</a:t>
            </a:r>
            <a:r>
              <a:rPr lang="fr-FR" dirty="0" smtClean="0">
                <a:hlinkClick r:id="rId2"/>
              </a:rPr>
              <a:t>openclassrooms.com/courses/3082976?status=waiting-for-publication</a:t>
            </a:r>
            <a:endParaRPr lang="fr-FR" dirty="0" smtClean="0"/>
          </a:p>
          <a:p>
            <a:endParaRPr lang="fr-FR" dirty="0"/>
          </a:p>
          <a:p>
            <a:r>
              <a:rPr lang="fr-FR" dirty="0">
                <a:hlinkClick r:id="rId3"/>
              </a:rPr>
              <a:t>https://</a:t>
            </a:r>
            <a:r>
              <a:rPr lang="fr-FR" dirty="0" smtClean="0">
                <a:hlinkClick r:id="rId3"/>
              </a:rPr>
              <a:t>www.youtube.com/channel/UCPfF9eLH9jDVxsCuJrugNlw</a:t>
            </a:r>
            <a:endParaRPr lang="fr-FR" dirty="0" smtClean="0"/>
          </a:p>
          <a:p>
            <a:endParaRPr lang="fr-FR" dirty="0"/>
          </a:p>
          <a:p>
            <a:r>
              <a:rPr lang="fr-FR" dirty="0">
                <a:hlinkClick r:id="rId4"/>
              </a:rPr>
              <a:t>https://www.udacity.com/course/data-visualization-and-d3js--</a:t>
            </a:r>
            <a:r>
              <a:rPr lang="fr-FR" dirty="0" smtClean="0">
                <a:hlinkClick r:id="rId4"/>
              </a:rPr>
              <a:t>ud507</a:t>
            </a:r>
            <a:endParaRPr lang="fr-FR" dirty="0" smtClean="0"/>
          </a:p>
          <a:p>
            <a:endParaRPr lang="fr-FR" dirty="0" smtClean="0"/>
          </a:p>
        </p:txBody>
      </p:sp>
    </p:spTree>
    <p:extLst>
      <p:ext uri="{BB962C8B-B14F-4D97-AF65-F5344CB8AC3E}">
        <p14:creationId xmlns:p14="http://schemas.microsoft.com/office/powerpoint/2010/main" val="171991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rPr dirty="0">
                <a:latin typeface="Montserrat"/>
                <a:cs typeface="Montserrat"/>
              </a:rPr>
              <a:t>Merci / Thanks you</a:t>
            </a:r>
          </a:p>
        </p:txBody>
      </p:sp>
      <p:sp>
        <p:nvSpPr>
          <p:cNvPr id="264" name="Shape 264"/>
          <p:cNvSpPr>
            <a:spLocks noGrp="1"/>
          </p:cNvSpPr>
          <p:nvPr>
            <p:ph type="sldNum" sz="quarter" idx="2"/>
          </p:nvPr>
        </p:nvSpPr>
        <p:spPr>
          <a:xfrm>
            <a:off x="11969773" y="13019484"/>
            <a:ext cx="426594" cy="48577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91</a:t>
            </a:fld>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ontserrat-Regular"/>
        <a:ea typeface="Montserrat-Regular"/>
        <a:cs typeface="Montserrat-Regular"/>
      </a:majorFont>
      <a:minorFont>
        <a:latin typeface="Montserrat Semi Bold"/>
        <a:ea typeface="Montserrat Semi Bold"/>
        <a:cs typeface="Montserrat Semi Bol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ontserrat-Regular"/>
        <a:ea typeface="Montserrat-Regular"/>
        <a:cs typeface="Montserrat-Regular"/>
      </a:majorFont>
      <a:minorFont>
        <a:latin typeface="Montserrat Semi Bold"/>
        <a:ea typeface="Montserrat Semi Bold"/>
        <a:cs typeface="Montserrat Semi Bold"/>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1194</TotalTime>
  <Words>4559</Words>
  <Application>Microsoft Office PowerPoint</Application>
  <PresentationFormat>Personnalisé</PresentationFormat>
  <Paragraphs>746</Paragraphs>
  <Slides>91</Slides>
  <Notes>10</Notes>
  <HiddenSlides>27</HiddenSlides>
  <MMClips>0</MMClips>
  <ScaleCrop>false</ScaleCrop>
  <HeadingPairs>
    <vt:vector size="4" baseType="variant">
      <vt:variant>
        <vt:lpstr>Thème</vt:lpstr>
      </vt:variant>
      <vt:variant>
        <vt:i4>1</vt:i4>
      </vt:variant>
      <vt:variant>
        <vt:lpstr>Titres des diapositives</vt:lpstr>
      </vt:variant>
      <vt:variant>
        <vt:i4>91</vt:i4>
      </vt:variant>
    </vt:vector>
  </HeadingPairs>
  <TitlesOfParts>
    <vt:vector size="92" baseType="lpstr">
      <vt:lpstr>Black</vt:lpstr>
      <vt:lpstr>Devoxx France 2016 Introduction à la Datavisualisation et à D3.JS</vt:lpstr>
      <vt:lpstr>Qui je-suis</vt:lpstr>
      <vt:lpstr>Plan de l’atelier</vt:lpstr>
      <vt:lpstr>Datavisualisation</vt:lpstr>
      <vt:lpstr>Données et représentation</vt:lpstr>
      <vt:lpstr>Storytelling</vt:lpstr>
      <vt:lpstr>Les 7 phases de la datavisualisation</vt:lpstr>
      <vt:lpstr>1- Acquisition des données</vt:lpstr>
      <vt:lpstr>1- Acquisition des données</vt:lpstr>
      <vt:lpstr>2,3,4 - Traitement des données</vt:lpstr>
      <vt:lpstr>5,6,7 - Représentation</vt:lpstr>
      <vt:lpstr>Attention à la moyenne</vt:lpstr>
      <vt:lpstr>Mentir avec les données</vt:lpstr>
      <vt:lpstr>Mentir avec les graphiques</vt:lpstr>
      <vt:lpstr>Présentation PowerPoint</vt:lpstr>
      <vt:lpstr>Présentation PowerPoint</vt:lpstr>
      <vt:lpstr>Corrélation n’est pas causalité</vt:lpstr>
      <vt:lpstr>Nicolas cage et les noyades</vt:lpstr>
      <vt:lpstr>Biais et préjugés</vt:lpstr>
      <vt:lpstr>Les variations</vt:lpstr>
      <vt:lpstr>Valeur absolue ou pourcentage</vt:lpstr>
      <vt:lpstr>Types de graphiques</vt:lpstr>
      <vt:lpstr>Variables visuelles de Bertin</vt:lpstr>
      <vt:lpstr>Principe de Bertin</vt:lpstr>
      <vt:lpstr>Principes de Gestalt</vt:lpstr>
      <vt:lpstr>Principes de Gestalt</vt:lpstr>
      <vt:lpstr>Introduction à D3JS</vt:lpstr>
      <vt:lpstr>Plan de l’atelier</vt:lpstr>
      <vt:lpstr>Les données</vt:lpstr>
      <vt:lpstr>D3.js</vt:lpstr>
      <vt:lpstr>D3</vt:lpstr>
      <vt:lpstr>D3</vt:lpstr>
      <vt:lpstr>SVG </vt:lpstr>
      <vt:lpstr>SVG</vt:lpstr>
      <vt:lpstr>D3 1ers exemples</vt:lpstr>
      <vt:lpstr>Dessiner avec les données</vt:lpstr>
      <vt:lpstr>Utiliser les données</vt:lpstr>
      <vt:lpstr>Path</vt:lpstr>
      <vt:lpstr>Mettre à jour les données</vt:lpstr>
      <vt:lpstr>D3 sélection</vt:lpstr>
      <vt:lpstr>Mettre à jour les données</vt:lpstr>
      <vt:lpstr>Sélection et appairage</vt:lpstr>
      <vt:lpstr>Bar chart</vt:lpstr>
      <vt:lpstr>Scatterplot</vt:lpstr>
      <vt:lpstr>Echelles</vt:lpstr>
      <vt:lpstr>Présentation PowerPoint</vt:lpstr>
      <vt:lpstr>Min et max</vt:lpstr>
      <vt:lpstr>Présentation PowerPoint</vt:lpstr>
      <vt:lpstr>Echelle verticale</vt:lpstr>
      <vt:lpstr>Echelles – divers</vt:lpstr>
      <vt:lpstr>Les axes</vt:lpstr>
      <vt:lpstr>Les axes</vt:lpstr>
      <vt:lpstr>Les axes</vt:lpstr>
      <vt:lpstr>Graduation</vt:lpstr>
      <vt:lpstr>Grille de fond</vt:lpstr>
      <vt:lpstr>Des graphiques interactifs</vt:lpstr>
      <vt:lpstr>Plan de l’atelier</vt:lpstr>
      <vt:lpstr>Transition</vt:lpstr>
      <vt:lpstr>Présentation PowerPoint</vt:lpstr>
      <vt:lpstr>Transition</vt:lpstr>
      <vt:lpstr>Présentation PowerPoint</vt:lpstr>
      <vt:lpstr>Mise à jour des échelles et  axes</vt:lpstr>
      <vt:lpstr>Interactivité</vt:lpstr>
      <vt:lpstr>Interactivité</vt:lpstr>
      <vt:lpstr>Layout standard</vt:lpstr>
      <vt:lpstr>Pie chart</vt:lpstr>
      <vt:lpstr>Pie chart</vt:lpstr>
      <vt:lpstr>stack</vt:lpstr>
      <vt:lpstr>Stack</vt:lpstr>
      <vt:lpstr>Autre</vt:lpstr>
      <vt:lpstr>Geojson</vt:lpstr>
      <vt:lpstr>La première carte</vt:lpstr>
      <vt:lpstr>Projection</vt:lpstr>
      <vt:lpstr>Projection</vt:lpstr>
      <vt:lpstr>Echelle</vt:lpstr>
      <vt:lpstr>Choropleth</vt:lpstr>
      <vt:lpstr>Choropleth</vt:lpstr>
      <vt:lpstr>Choropleth</vt:lpstr>
      <vt:lpstr>Ajouter des points</vt:lpstr>
      <vt:lpstr>Shape to geojson</vt:lpstr>
      <vt:lpstr>Pour aller plus loin</vt:lpstr>
      <vt:lpstr>Plan de l’atelier</vt:lpstr>
      <vt:lpstr>Lecture de fichiers</vt:lpstr>
      <vt:lpstr>Lecture de fichiers</vt:lpstr>
      <vt:lpstr>Autres fonctions - Tri</vt:lpstr>
      <vt:lpstr>Autres fonctions - Filtre</vt:lpstr>
      <vt:lpstr>Autres fonctions - Tableaux</vt:lpstr>
      <vt:lpstr>Autres fonctions - Nest</vt:lpstr>
      <vt:lpstr>Autres fonctions - Nest</vt:lpstr>
      <vt:lpstr>Aller plus loin en ligne</vt:lpstr>
      <vt:lpstr>Merci / Thanks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Devoxx France 2016 sample presentation</dc:title>
  <cp:lastModifiedBy>FOURNAISE Thomas</cp:lastModifiedBy>
  <cp:revision>22</cp:revision>
  <dcterms:modified xsi:type="dcterms:W3CDTF">2016-04-21T10:45:02Z</dcterms:modified>
</cp:coreProperties>
</file>