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2" r:id="rId3"/>
    <p:sldId id="413" r:id="rId4"/>
    <p:sldId id="414" r:id="rId5"/>
    <p:sldId id="423" r:id="rId6"/>
    <p:sldId id="419" r:id="rId7"/>
    <p:sldId id="420" r:id="rId8"/>
    <p:sldId id="421" r:id="rId9"/>
    <p:sldId id="415" r:id="rId10"/>
    <p:sldId id="416" r:id="rId11"/>
    <p:sldId id="429" r:id="rId12"/>
    <p:sldId id="428" r:id="rId13"/>
    <p:sldId id="417" r:id="rId14"/>
    <p:sldId id="424" r:id="rId15"/>
    <p:sldId id="425" r:id="rId16"/>
    <p:sldId id="426" r:id="rId17"/>
    <p:sldId id="418" r:id="rId18"/>
    <p:sldId id="427" r:id="rId19"/>
  </p:sldIdLst>
  <p:sldSz cx="9144000" cy="6858000" type="screen4x3"/>
  <p:notesSz cx="6646863" cy="97774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1D8F2B"/>
    <a:srgbClr val="2A2A82"/>
    <a:srgbClr val="F2F2F2"/>
    <a:srgbClr val="9933FF"/>
    <a:srgbClr val="CC00CC"/>
    <a:srgbClr val="CCCC00"/>
    <a:srgbClr val="9900FF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6546" autoAdjust="0"/>
  </p:normalViewPr>
  <p:slideViewPr>
    <p:cSldViewPr>
      <p:cViewPr>
        <p:scale>
          <a:sx n="100" d="100"/>
          <a:sy n="100" d="100"/>
        </p:scale>
        <p:origin x="27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notesViewPr>
    <p:cSldViewPr>
      <p:cViewPr varScale="1">
        <p:scale>
          <a:sx n="62" d="100"/>
          <a:sy n="62" d="100"/>
        </p:scale>
        <p:origin x="-2490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886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886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fld id="{D3C80D1F-E9DD-47DB-BA3B-9C6BCDFCE5D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7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4336" y="1"/>
            <a:ext cx="2880977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842" y="4644391"/>
            <a:ext cx="5317181" cy="43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7217"/>
            <a:ext cx="2880978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4336" y="9287217"/>
            <a:ext cx="2880977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158855E5-2C16-4E98-8A4F-D1BE89544B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6" b="44500"/>
          <a:stretch/>
        </p:blipFill>
        <p:spPr>
          <a:xfrm>
            <a:off x="-36512" y="-28525"/>
            <a:ext cx="9692505" cy="6913909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107950" y="6436568"/>
            <a:ext cx="6913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chemeClr val="bg1"/>
                </a:solidFill>
              </a:rPr>
              <a:t>...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220366" y="447271"/>
            <a:ext cx="1814513" cy="3155147"/>
            <a:chOff x="192521" y="359231"/>
            <a:chExt cx="1814513" cy="3155147"/>
          </a:xfrm>
        </p:grpSpPr>
        <p:pic>
          <p:nvPicPr>
            <p:cNvPr id="2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5696" y="359231"/>
              <a:ext cx="180816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521" y="1380868"/>
              <a:ext cx="181451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 t="7435" r="10325" b="17350"/>
            <a:stretch/>
          </p:blipFill>
          <p:spPr bwMode="auto">
            <a:xfrm>
              <a:off x="192577" y="2402505"/>
              <a:ext cx="1814400" cy="1111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4" name="Organigramme : Alternative 9"/>
          <p:cNvSpPr/>
          <p:nvPr userDrawn="1"/>
        </p:nvSpPr>
        <p:spPr bwMode="auto">
          <a:xfrm>
            <a:off x="88083" y="260648"/>
            <a:ext cx="2079078" cy="3528392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Organigramme : Alternative 9"/>
          <p:cNvSpPr/>
          <p:nvPr userDrawn="1"/>
        </p:nvSpPr>
        <p:spPr bwMode="auto">
          <a:xfrm>
            <a:off x="92646" y="3889687"/>
            <a:ext cx="2079078" cy="2409939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Organigramme : Alternative 25"/>
          <p:cNvSpPr/>
          <p:nvPr userDrawn="1"/>
        </p:nvSpPr>
        <p:spPr bwMode="auto">
          <a:xfrm>
            <a:off x="7332562" y="6380137"/>
            <a:ext cx="1656185" cy="4046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639049" y="6409137"/>
            <a:ext cx="10525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itchFamily="34" charset="0"/>
              <a:buNone/>
              <a:defRPr/>
            </a:pPr>
            <a:fld id="{5951EA96-C4C0-4308-814D-5517B4079C8C}" type="datetime1">
              <a:rPr lang="fr-BE" sz="1400">
                <a:solidFill>
                  <a:schemeClr val="accent3">
                    <a:lumMod val="9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pPr marL="342900" indent="-342900" algn="ctr">
                <a:buFont typeface="Arial" pitchFamily="34" charset="0"/>
                <a:buNone/>
                <a:defRPr/>
              </a:pPr>
              <a:t>25-06-20</a:t>
            </a:fld>
            <a:endParaRPr lang="en-US" sz="1400" dirty="0">
              <a:solidFill>
                <a:schemeClr val="accent3">
                  <a:lumMod val="9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8" name="Organigramme : Alternative 9"/>
          <p:cNvSpPr/>
          <p:nvPr userDrawn="1"/>
        </p:nvSpPr>
        <p:spPr bwMode="auto">
          <a:xfrm>
            <a:off x="2308204" y="261040"/>
            <a:ext cx="6677694" cy="3528000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2" name="Rectangle 1046"/>
          <p:cNvSpPr>
            <a:spLocks noGrp="1" noChangeArrowheads="1"/>
          </p:cNvSpPr>
          <p:nvPr>
            <p:ph type="ctrTitle"/>
          </p:nvPr>
        </p:nvSpPr>
        <p:spPr>
          <a:xfrm>
            <a:off x="2419315" y="950863"/>
            <a:ext cx="6437161" cy="1470025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5143" name="Rectangle 1047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564904"/>
            <a:ext cx="6377432" cy="100445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0D52-81AA-4F9B-BCC5-7DD8576E9DAA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8925" y="171450"/>
            <a:ext cx="2058988" cy="5894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29325" cy="5894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2205-7B00-4227-B14A-B667340C3789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59313" y="1539875"/>
            <a:ext cx="4038600" cy="21859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59313" y="3878263"/>
            <a:ext cx="4038600" cy="2187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882D-7A07-4853-BADE-2B6C9159F054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14EF-6916-43FF-8424-30437CA8A788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A90-B60D-4215-86EF-9D68DB5DBE7A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D95-5749-4317-9CDB-71B0D5CB6843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10BC-76BC-43FF-8D12-ACD0E487A925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37EF-74A1-4A15-AB15-D13319172C72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3C85-E874-4E3C-9704-B9C6991CCA5B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34AAD-E328-487D-B37E-84308BD419C4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FB0B-7B80-45B1-805B-740D7376CEA1}" type="slidenum">
              <a:rPr/>
              <a:pPr>
                <a:defRPr/>
              </a:pPr>
              <a:t>‹N°›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73800" y="6359525"/>
            <a:ext cx="892175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6359525"/>
            <a:ext cx="893762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32" name="Rectangle 2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33" name="Rectangle 2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8313" y="1539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377147"/>
            <a:ext cx="730115" cy="4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 userDrawn="1"/>
        </p:nvSpPr>
        <p:spPr bwMode="auto">
          <a:xfrm flipH="1">
            <a:off x="38141" y="6470959"/>
            <a:ext cx="6132084" cy="311847"/>
          </a:xfrm>
          <a:prstGeom prst="roundRect">
            <a:avLst/>
          </a:prstGeom>
          <a:solidFill>
            <a:srgbClr val="3333FF">
              <a:alpha val="8039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defRPr/>
            </a:pPr>
            <a:endParaRPr lang="en-US" sz="1200"/>
          </a:p>
        </p:txBody>
      </p:sp>
      <p:sp>
        <p:nvSpPr>
          <p:cNvPr id="12" name="Rectangle à coins arrondis 11"/>
          <p:cNvSpPr/>
          <p:nvPr userDrawn="1"/>
        </p:nvSpPr>
        <p:spPr bwMode="auto">
          <a:xfrm>
            <a:off x="110743" y="6519529"/>
            <a:ext cx="6016935" cy="207700"/>
          </a:xfrm>
          <a:prstGeom prst="roundRect">
            <a:avLst/>
          </a:prstGeom>
          <a:solidFill>
            <a:schemeClr val="tx2">
              <a:lumMod val="75000"/>
              <a:alpha val="70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Espace réservé du texte 3"/>
          <p:cNvSpPr txBox="1">
            <a:spLocks/>
          </p:cNvSpPr>
          <p:nvPr userDrawn="1"/>
        </p:nvSpPr>
        <p:spPr>
          <a:xfrm>
            <a:off x="467544" y="6482953"/>
            <a:ext cx="5370846" cy="4024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4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200">
                <a:solidFill>
                  <a:srgbClr val="1153B5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rgbClr val="1153B5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speaker</a:t>
            </a:r>
            <a:r>
              <a:rPr lang="fr-BE" sz="11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</a:t>
            </a:r>
            <a:endParaRPr lang="fr-BE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2520" y="6461503"/>
            <a:ext cx="6842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fr-FR" sz="1100" b="1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9201B0-63FA-4356-B763-73BB50CBF3CE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rgbClr val="1153B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1153B5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153B5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153B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419315" y="878855"/>
            <a:ext cx="6437161" cy="1470025"/>
          </a:xfrm>
        </p:spPr>
        <p:txBody>
          <a:bodyPr/>
          <a:lstStyle/>
          <a:p>
            <a:pPr algn="ctr"/>
            <a:r>
              <a:rPr lang="fr-BE" dirty="0"/>
              <a:t>Hardware Software </a:t>
            </a:r>
            <a:r>
              <a:rPr lang="fr-BE" dirty="0" err="1"/>
              <a:t>Platforms</a:t>
            </a:r>
            <a:br>
              <a:rPr lang="fr-BE" dirty="0"/>
            </a:br>
            <a:r>
              <a:rPr lang="fr-BE" dirty="0"/>
              <a:t>Project </a:t>
            </a: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9178" y="2712577"/>
            <a:ext cx="7163381" cy="1004455"/>
          </a:xfrm>
        </p:spPr>
        <p:txBody>
          <a:bodyPr/>
          <a:lstStyle/>
          <a:p>
            <a:pPr algn="l"/>
            <a:r>
              <a:rPr lang="fr-BE" dirty="0" err="1"/>
              <a:t>Board</a:t>
            </a:r>
            <a:r>
              <a:rPr lang="fr-BE" dirty="0"/>
              <a:t> </a:t>
            </a:r>
            <a:r>
              <a:rPr lang="fr-BE" dirty="0" err="1"/>
              <a:t>Altera</a:t>
            </a:r>
            <a:r>
              <a:rPr lang="fr-BE" dirty="0"/>
              <a:t> DE1: Driver </a:t>
            </a:r>
            <a:r>
              <a:rPr lang="fr-BE" dirty="0" err="1"/>
              <a:t>Temperature</a:t>
            </a:r>
            <a:r>
              <a:rPr lang="fr-BE" dirty="0"/>
              <a:t> </a:t>
            </a:r>
            <a:r>
              <a:rPr lang="fr-BE" dirty="0" err="1"/>
              <a:t>Sensor</a:t>
            </a:r>
            <a:r>
              <a:rPr lang="fr-BE" dirty="0"/>
              <a:t> and 7-segment display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828601" y="4080729"/>
            <a:ext cx="10441159" cy="17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fr-BE" kern="0" dirty="0" err="1"/>
              <a:t>Destrait</a:t>
            </a:r>
            <a:r>
              <a:rPr lang="fr-BE" kern="0" dirty="0"/>
              <a:t> Maxime </a:t>
            </a:r>
            <a:r>
              <a:rPr lang="fr-BE" u="sng" dirty="0">
                <a:solidFill>
                  <a:schemeClr val="accent1">
                    <a:lumMod val="50000"/>
                  </a:schemeClr>
                </a:solidFill>
              </a:rPr>
              <a:t>170989</a:t>
            </a:r>
            <a:r>
              <a:rPr lang="fr-BE" u="sng" kern="0" dirty="0">
                <a:solidFill>
                  <a:schemeClr val="accent1">
                    <a:lumMod val="50000"/>
                  </a:schemeClr>
                </a:solidFill>
              </a:rPr>
              <a:t>@umons.ac.be</a:t>
            </a:r>
          </a:p>
          <a:p>
            <a:r>
              <a:rPr lang="fr-BE" kern="0" dirty="0" err="1"/>
              <a:t>Godesiabois</a:t>
            </a:r>
            <a:r>
              <a:rPr lang="fr-BE" kern="0" dirty="0"/>
              <a:t>-Galand Thomas </a:t>
            </a:r>
            <a:r>
              <a:rPr lang="fr-BE" u="sng" kern="0" dirty="0">
                <a:solidFill>
                  <a:schemeClr val="accent1">
                    <a:lumMod val="50000"/>
                  </a:schemeClr>
                </a:solidFill>
              </a:rPr>
              <a:t>131671@umons.ac.be</a:t>
            </a:r>
            <a:endParaRPr lang="en-US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7-segment display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4918ED-D3F3-4C23-B0FF-33D363A6CD96}"/>
              </a:ext>
            </a:extLst>
          </p:cNvPr>
          <p:cNvSpPr txBox="1"/>
          <p:nvPr/>
        </p:nvSpPr>
        <p:spPr>
          <a:xfrm>
            <a:off x="4147845" y="68807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BDC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2B7FBE-25C1-42FB-95B4-836E92BADC7C}"/>
              </a:ext>
            </a:extLst>
          </p:cNvPr>
          <p:cNvSpPr txBox="1"/>
          <p:nvPr/>
        </p:nvSpPr>
        <p:spPr>
          <a:xfrm>
            <a:off x="2915816" y="1032038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err="1"/>
              <a:t>Binary</a:t>
            </a:r>
            <a:r>
              <a:rPr lang="fr-BE" sz="2000" dirty="0"/>
              <a:t> </a:t>
            </a:r>
            <a:r>
              <a:rPr lang="fr-BE" sz="2000" dirty="0" err="1"/>
              <a:t>Coded</a:t>
            </a:r>
            <a:r>
              <a:rPr lang="fr-BE" sz="2000" dirty="0"/>
              <a:t> </a:t>
            </a:r>
            <a:r>
              <a:rPr lang="fr-BE" sz="2000" dirty="0" err="1"/>
              <a:t>Decimal</a:t>
            </a:r>
            <a:endParaRPr lang="fr-BE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68ABFB-5C6D-4A83-A221-7033B7C84EE0}"/>
              </a:ext>
            </a:extLst>
          </p:cNvPr>
          <p:cNvSpPr txBox="1"/>
          <p:nvPr/>
        </p:nvSpPr>
        <p:spPr>
          <a:xfrm>
            <a:off x="6130533" y="1397967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255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B8DD8C-2C83-4D32-92F5-57A318B717BB}"/>
              </a:ext>
            </a:extLst>
          </p:cNvPr>
          <p:cNvSpPr txBox="1"/>
          <p:nvPr/>
        </p:nvSpPr>
        <p:spPr>
          <a:xfrm>
            <a:off x="927318" y="139796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1111 1111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80729B2-1420-45B7-ADBA-7E3DE73FFBFE}"/>
              </a:ext>
            </a:extLst>
          </p:cNvPr>
          <p:cNvCxnSpPr>
            <a:stCxn id="8" idx="3"/>
            <a:endCxn id="7" idx="1"/>
          </p:cNvCxnSpPr>
          <p:nvPr/>
        </p:nvCxnSpPr>
        <p:spPr bwMode="auto">
          <a:xfrm flipV="1">
            <a:off x="2785519" y="1628800"/>
            <a:ext cx="334501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7822203-3B60-43C4-964F-25D31D9548C4}"/>
              </a:ext>
            </a:extLst>
          </p:cNvPr>
          <p:cNvSpPr txBox="1"/>
          <p:nvPr/>
        </p:nvSpPr>
        <p:spPr>
          <a:xfrm>
            <a:off x="6068816" y="1712316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easy</a:t>
            </a:r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964E59-EB9D-4E19-AD5B-A039A92E86E3}"/>
              </a:ext>
            </a:extLst>
          </p:cNvPr>
          <p:cNvSpPr txBox="1"/>
          <p:nvPr/>
        </p:nvSpPr>
        <p:spPr>
          <a:xfrm>
            <a:off x="4883634" y="212859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 err="1"/>
              <a:t>hundreds</a:t>
            </a:r>
            <a:endParaRPr lang="fr-BE" sz="1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C9C00E-52F9-4A2B-9DA5-F270758340B8}"/>
              </a:ext>
            </a:extLst>
          </p:cNvPr>
          <p:cNvSpPr txBox="1"/>
          <p:nvPr/>
        </p:nvSpPr>
        <p:spPr>
          <a:xfrm>
            <a:off x="6176217" y="212859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 err="1"/>
              <a:t>tens</a:t>
            </a:r>
            <a:endParaRPr lang="fr-BE" sz="18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966B09-A4CB-4971-BA04-CF5734710FE1}"/>
              </a:ext>
            </a:extLst>
          </p:cNvPr>
          <p:cNvSpPr txBox="1"/>
          <p:nvPr/>
        </p:nvSpPr>
        <p:spPr>
          <a:xfrm>
            <a:off x="6958999" y="212859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unit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8CFB73F-A269-4757-B324-2FFDAD22306A}"/>
              </a:ext>
            </a:extLst>
          </p:cNvPr>
          <p:cNvCxnSpPr>
            <a:stCxn id="15" idx="1"/>
          </p:cNvCxnSpPr>
          <p:nvPr/>
        </p:nvCxnSpPr>
        <p:spPr bwMode="auto">
          <a:xfrm>
            <a:off x="6176217" y="2313260"/>
            <a:ext cx="0" cy="5396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2BE4DEE-A6AC-43BA-B6D0-8593EC873BC7}"/>
              </a:ext>
            </a:extLst>
          </p:cNvPr>
          <p:cNvCxnSpPr>
            <a:stCxn id="15" idx="3"/>
          </p:cNvCxnSpPr>
          <p:nvPr/>
        </p:nvCxnSpPr>
        <p:spPr bwMode="auto">
          <a:xfrm>
            <a:off x="6856211" y="2313260"/>
            <a:ext cx="0" cy="5396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0005E11-C55E-4692-B94A-88E217A5DF8E}"/>
              </a:ext>
            </a:extLst>
          </p:cNvPr>
          <p:cNvSpPr txBox="1"/>
          <p:nvPr/>
        </p:nvSpPr>
        <p:spPr>
          <a:xfrm>
            <a:off x="5306108" y="235226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0A4BC50-F848-4B00-96EA-560DEA806081}"/>
              </a:ext>
            </a:extLst>
          </p:cNvPr>
          <p:cNvSpPr txBox="1"/>
          <p:nvPr/>
        </p:nvSpPr>
        <p:spPr>
          <a:xfrm>
            <a:off x="6326098" y="235226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5984BF-C2AF-49F9-A1DE-F7AB276EF1F6}"/>
              </a:ext>
            </a:extLst>
          </p:cNvPr>
          <p:cNvSpPr txBox="1"/>
          <p:nvPr/>
        </p:nvSpPr>
        <p:spPr>
          <a:xfrm>
            <a:off x="7109077" y="235226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C9E591-C7BE-4CDA-A142-9E8217FF81B9}"/>
              </a:ext>
            </a:extLst>
          </p:cNvPr>
          <p:cNvSpPr txBox="1"/>
          <p:nvPr/>
        </p:nvSpPr>
        <p:spPr>
          <a:xfrm>
            <a:off x="1118876" y="172412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complex</a:t>
            </a:r>
            <a:endParaRPr lang="fr-BE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1B9426-A047-4828-92DB-BBEB5342C733}"/>
              </a:ext>
            </a:extLst>
          </p:cNvPr>
          <p:cNvSpPr txBox="1"/>
          <p:nvPr/>
        </p:nvSpPr>
        <p:spPr>
          <a:xfrm>
            <a:off x="525879" y="209046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 err="1"/>
              <a:t>hundreds</a:t>
            </a:r>
            <a:endParaRPr lang="fr-BE" sz="1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01D0013-ADB1-4048-8E1B-4763E1B75562}"/>
              </a:ext>
            </a:extLst>
          </p:cNvPr>
          <p:cNvSpPr txBox="1"/>
          <p:nvPr/>
        </p:nvSpPr>
        <p:spPr>
          <a:xfrm>
            <a:off x="1818462" y="20904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 err="1"/>
              <a:t>tens</a:t>
            </a:r>
            <a:endParaRPr lang="fr-BE" sz="18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5551F5-7576-4049-9732-2F6D80BEE25F}"/>
              </a:ext>
            </a:extLst>
          </p:cNvPr>
          <p:cNvSpPr txBox="1"/>
          <p:nvPr/>
        </p:nvSpPr>
        <p:spPr>
          <a:xfrm>
            <a:off x="2601244" y="209046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unit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C6D6235-904D-47EA-BCEB-D06D8D6D9C1E}"/>
              </a:ext>
            </a:extLst>
          </p:cNvPr>
          <p:cNvCxnSpPr>
            <a:stCxn id="26" idx="1"/>
          </p:cNvCxnSpPr>
          <p:nvPr/>
        </p:nvCxnSpPr>
        <p:spPr bwMode="auto">
          <a:xfrm>
            <a:off x="1818462" y="2275131"/>
            <a:ext cx="0" cy="5396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1EDDB54-1BFE-4B29-9037-7A62185D930E}"/>
              </a:ext>
            </a:extLst>
          </p:cNvPr>
          <p:cNvCxnSpPr>
            <a:stCxn id="26" idx="3"/>
          </p:cNvCxnSpPr>
          <p:nvPr/>
        </p:nvCxnSpPr>
        <p:spPr bwMode="auto">
          <a:xfrm>
            <a:off x="2498456" y="2275131"/>
            <a:ext cx="0" cy="5396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69B6E35-2BFF-424F-A826-C8DA4ED55E0C}"/>
              </a:ext>
            </a:extLst>
          </p:cNvPr>
          <p:cNvSpPr txBox="1"/>
          <p:nvPr/>
        </p:nvSpPr>
        <p:spPr>
          <a:xfrm>
            <a:off x="814499" y="23984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0010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8123283-10D6-45DA-AC7A-850862E4A775}"/>
              </a:ext>
            </a:extLst>
          </p:cNvPr>
          <p:cNvSpPr txBox="1"/>
          <p:nvPr/>
        </p:nvSpPr>
        <p:spPr>
          <a:xfrm>
            <a:off x="1798111" y="23603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0101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05E0F89-B0B5-4D25-AECA-0EDEF8895887}"/>
              </a:ext>
            </a:extLst>
          </p:cNvPr>
          <p:cNvSpPr txBox="1"/>
          <p:nvPr/>
        </p:nvSpPr>
        <p:spPr>
          <a:xfrm>
            <a:off x="2498456" y="23603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/>
              <a:t>0101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0AB9DC4-049D-4B4C-8DF4-263F33E59CC7}"/>
              </a:ext>
            </a:extLst>
          </p:cNvPr>
          <p:cNvSpPr txBox="1"/>
          <p:nvPr/>
        </p:nvSpPr>
        <p:spPr>
          <a:xfrm>
            <a:off x="1105953" y="3176100"/>
            <a:ext cx="635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 err="1"/>
              <a:t>Algorith</a:t>
            </a:r>
            <a:r>
              <a:rPr lang="fr-BE" sz="1800" dirty="0"/>
              <a:t> double </a:t>
            </a:r>
            <a:r>
              <a:rPr lang="fr-BE" sz="1800" dirty="0" err="1"/>
              <a:t>dabble</a:t>
            </a:r>
            <a:r>
              <a:rPr lang="fr-BE" sz="1800" dirty="0"/>
              <a:t> or ‘shift-and-</a:t>
            </a:r>
            <a:r>
              <a:rPr lang="fr-BE" sz="1800" dirty="0" err="1"/>
              <a:t>add</a:t>
            </a:r>
            <a:r>
              <a:rPr lang="fr-BE" sz="1800" dirty="0"/>
              <a:t> 3 </a:t>
            </a:r>
            <a:r>
              <a:rPr lang="fr-BE" sz="1800" dirty="0" err="1"/>
              <a:t>algorithm</a:t>
            </a:r>
            <a:r>
              <a:rPr lang="fr-BE" sz="1800" dirty="0"/>
              <a:t>’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6A13404-BCD0-4707-8D27-9FB6A147FD88}"/>
              </a:ext>
            </a:extLst>
          </p:cNvPr>
          <p:cNvSpPr/>
          <p:nvPr/>
        </p:nvSpPr>
        <p:spPr bwMode="auto">
          <a:xfrm>
            <a:off x="329586" y="1813292"/>
            <a:ext cx="3162275" cy="12925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96C854A-8B0A-49E8-BE66-46AEEF86C5D4}"/>
              </a:ext>
            </a:extLst>
          </p:cNvPr>
          <p:cNvCxnSpPr>
            <a:stCxn id="35" idx="6"/>
            <a:endCxn id="34" idx="0"/>
          </p:cNvCxnSpPr>
          <p:nvPr/>
        </p:nvCxnSpPr>
        <p:spPr bwMode="auto">
          <a:xfrm>
            <a:off x="3491861" y="2459562"/>
            <a:ext cx="791949" cy="716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9" name="Image 3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8261A4F-A6F7-4528-A865-A2E62048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11" y="3652843"/>
            <a:ext cx="6103398" cy="23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3" grpId="0"/>
      <p:bldP spid="34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6FD96-F599-43ED-900E-0B7424CE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en-US" dirty="0"/>
              <a:t>7-segment display</a:t>
            </a:r>
            <a:br>
              <a:rPr lang="en-US" dirty="0"/>
            </a:br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4688208-9855-4CA2-8572-D2B99C67C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02" y="1413097"/>
            <a:ext cx="8229600" cy="211454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F2DE16-03A2-458E-9922-C731F037E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11</a:t>
            </a:fld>
            <a:endParaRPr lang="fr-B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AC432C-128E-4CFA-B267-FC21C3991801}"/>
              </a:ext>
            </a:extLst>
          </p:cNvPr>
          <p:cNvSpPr/>
          <p:nvPr/>
        </p:nvSpPr>
        <p:spPr bwMode="auto">
          <a:xfrm>
            <a:off x="5292080" y="1700808"/>
            <a:ext cx="648072" cy="2711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A7A402D-8B0E-4754-83B7-8E62271677E5}"/>
              </a:ext>
            </a:extLst>
          </p:cNvPr>
          <p:cNvCxnSpPr>
            <a:stCxn id="8" idx="0"/>
          </p:cNvCxnSpPr>
          <p:nvPr/>
        </p:nvCxnSpPr>
        <p:spPr bwMode="auto">
          <a:xfrm flipH="1" flipV="1">
            <a:off x="3779912" y="1196752"/>
            <a:ext cx="183620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7A6E2E1-C1CD-49CB-9386-78425850629F}"/>
              </a:ext>
            </a:extLst>
          </p:cNvPr>
          <p:cNvSpPr txBox="1"/>
          <p:nvPr/>
        </p:nvSpPr>
        <p:spPr>
          <a:xfrm>
            <a:off x="2962181" y="82190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255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39E6179-BC07-43BC-8308-C72D893E587E}"/>
              </a:ext>
            </a:extLst>
          </p:cNvPr>
          <p:cNvSpPr/>
          <p:nvPr/>
        </p:nvSpPr>
        <p:spPr bwMode="auto">
          <a:xfrm>
            <a:off x="5248436" y="2228956"/>
            <a:ext cx="648072" cy="2711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C98543D-D0E1-4385-89D8-13A337F64F70}"/>
              </a:ext>
            </a:extLst>
          </p:cNvPr>
          <p:cNvSpPr/>
          <p:nvPr/>
        </p:nvSpPr>
        <p:spPr bwMode="auto">
          <a:xfrm>
            <a:off x="5248436" y="2470372"/>
            <a:ext cx="648072" cy="2711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3029D7A-8F9E-4FA9-A401-D11349733896}"/>
              </a:ext>
            </a:extLst>
          </p:cNvPr>
          <p:cNvSpPr/>
          <p:nvPr/>
        </p:nvSpPr>
        <p:spPr bwMode="auto">
          <a:xfrm>
            <a:off x="5248436" y="2705820"/>
            <a:ext cx="648072" cy="28799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886DE91-53B2-45C9-9DA4-1B33A5DB522F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 bwMode="auto">
          <a:xfrm flipH="1">
            <a:off x="4151302" y="2364551"/>
            <a:ext cx="1097134" cy="1524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BFC03E8-4998-499D-9CAA-B3005274CB54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 bwMode="auto">
          <a:xfrm flipH="1">
            <a:off x="3204369" y="2605967"/>
            <a:ext cx="2044067" cy="1279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56487C8-6F4A-4CDA-8781-6E42AB62F2F1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 bwMode="auto">
          <a:xfrm flipH="1">
            <a:off x="2067320" y="2849817"/>
            <a:ext cx="3181116" cy="1037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F5AA7F8-F118-4482-99F6-D48BD8C6D9D4}"/>
              </a:ext>
            </a:extLst>
          </p:cNvPr>
          <p:cNvSpPr txBox="1"/>
          <p:nvPr/>
        </p:nvSpPr>
        <p:spPr>
          <a:xfrm>
            <a:off x="1877204" y="388772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3DA77E-4107-4763-87CA-A0782D181436}"/>
              </a:ext>
            </a:extLst>
          </p:cNvPr>
          <p:cNvSpPr txBox="1"/>
          <p:nvPr/>
        </p:nvSpPr>
        <p:spPr>
          <a:xfrm>
            <a:off x="3014253" y="3885607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44378B0-B6CD-44F1-B9BC-7D2986FFD30C}"/>
              </a:ext>
            </a:extLst>
          </p:cNvPr>
          <p:cNvSpPr txBox="1"/>
          <p:nvPr/>
        </p:nvSpPr>
        <p:spPr>
          <a:xfrm>
            <a:off x="3961186" y="3889493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E816948-79A4-474C-8C29-83DF4F2E296E}"/>
              </a:ext>
            </a:extLst>
          </p:cNvPr>
          <p:cNvSpPr/>
          <p:nvPr/>
        </p:nvSpPr>
        <p:spPr bwMode="auto">
          <a:xfrm>
            <a:off x="7784036" y="1712191"/>
            <a:ext cx="648072" cy="2711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204AAA-BD4B-4250-9243-13DC51F5DEAA}"/>
              </a:ext>
            </a:extLst>
          </p:cNvPr>
          <p:cNvSpPr/>
          <p:nvPr/>
        </p:nvSpPr>
        <p:spPr bwMode="auto">
          <a:xfrm>
            <a:off x="7754370" y="2228672"/>
            <a:ext cx="648072" cy="2711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F5E0076-E9CB-4239-AC71-EA00B86A56CD}"/>
              </a:ext>
            </a:extLst>
          </p:cNvPr>
          <p:cNvSpPr/>
          <p:nvPr/>
        </p:nvSpPr>
        <p:spPr bwMode="auto">
          <a:xfrm>
            <a:off x="7754370" y="2484324"/>
            <a:ext cx="648072" cy="2711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256AAAE-B6FF-42C8-9173-BE740D1FF5DF}"/>
              </a:ext>
            </a:extLst>
          </p:cNvPr>
          <p:cNvSpPr/>
          <p:nvPr/>
        </p:nvSpPr>
        <p:spPr bwMode="auto">
          <a:xfrm>
            <a:off x="7757272" y="2733713"/>
            <a:ext cx="648072" cy="2711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3007917-4BB2-4101-8B73-32CB8A49E99F}"/>
              </a:ext>
            </a:extLst>
          </p:cNvPr>
          <p:cNvCxnSpPr>
            <a:stCxn id="35" idx="2"/>
          </p:cNvCxnSpPr>
          <p:nvPr/>
        </p:nvCxnSpPr>
        <p:spPr bwMode="auto">
          <a:xfrm flipH="1" flipV="1">
            <a:off x="6372200" y="1157445"/>
            <a:ext cx="1411836" cy="690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2B4139E-098E-40E6-8238-D733737AA893}"/>
              </a:ext>
            </a:extLst>
          </p:cNvPr>
          <p:cNvCxnSpPr>
            <a:stCxn id="36" idx="2"/>
          </p:cNvCxnSpPr>
          <p:nvPr/>
        </p:nvCxnSpPr>
        <p:spPr bwMode="auto">
          <a:xfrm flipH="1">
            <a:off x="7236296" y="2364267"/>
            <a:ext cx="518074" cy="1640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3435076-9873-4994-97A4-B6365E769AC1}"/>
              </a:ext>
            </a:extLst>
          </p:cNvPr>
          <p:cNvCxnSpPr>
            <a:stCxn id="37" idx="2"/>
          </p:cNvCxnSpPr>
          <p:nvPr/>
        </p:nvCxnSpPr>
        <p:spPr bwMode="auto">
          <a:xfrm flipH="1">
            <a:off x="6566402" y="2619919"/>
            <a:ext cx="1187968" cy="1385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1EFD0C4-B94F-4446-AFA9-3414EE4DB82D}"/>
              </a:ext>
            </a:extLst>
          </p:cNvPr>
          <p:cNvCxnSpPr>
            <a:stCxn id="38" idx="2"/>
          </p:cNvCxnSpPr>
          <p:nvPr/>
        </p:nvCxnSpPr>
        <p:spPr bwMode="auto">
          <a:xfrm flipH="1">
            <a:off x="5815137" y="2869308"/>
            <a:ext cx="1942135" cy="1135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D0A053DF-7904-4E2E-8867-CAA8888B400E}"/>
              </a:ext>
            </a:extLst>
          </p:cNvPr>
          <p:cNvSpPr txBox="1"/>
          <p:nvPr/>
        </p:nvSpPr>
        <p:spPr>
          <a:xfrm>
            <a:off x="5662481" y="79813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178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7FBDD76-B5B7-4524-BD1A-5FF20C0FE5C2}"/>
              </a:ext>
            </a:extLst>
          </p:cNvPr>
          <p:cNvSpPr txBox="1"/>
          <p:nvPr/>
        </p:nvSpPr>
        <p:spPr>
          <a:xfrm>
            <a:off x="5573668" y="3907931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071CD71-52B1-4058-BEB4-8A02983F63CB}"/>
              </a:ext>
            </a:extLst>
          </p:cNvPr>
          <p:cNvSpPr txBox="1"/>
          <p:nvPr/>
        </p:nvSpPr>
        <p:spPr>
          <a:xfrm>
            <a:off x="6373384" y="393193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7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9D2FC8-333B-4D5D-A5B3-C9285B95CE10}"/>
              </a:ext>
            </a:extLst>
          </p:cNvPr>
          <p:cNvSpPr txBox="1"/>
          <p:nvPr/>
        </p:nvSpPr>
        <p:spPr>
          <a:xfrm>
            <a:off x="7046675" y="393193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161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  <p:bldP spid="14" grpId="0" animBg="1"/>
      <p:bldP spid="21" grpId="0"/>
      <p:bldP spid="22" grpId="0"/>
      <p:bldP spid="23" grpId="0"/>
      <p:bldP spid="35" grpId="0" animBg="1"/>
      <p:bldP spid="36" grpId="0" animBg="1"/>
      <p:bldP spid="37" grpId="0" animBg="1"/>
      <p:bldP spid="38" grpId="0" animBg="1"/>
      <p:bldP spid="47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57F31-C2F7-4C9B-BC82-28BCC05E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7-segment display</a:t>
            </a:r>
            <a:br>
              <a:rPr lang="en-US" dirty="0"/>
            </a:b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02E00D-D1AA-4C33-8570-FEDF68CF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79855"/>
            <a:ext cx="5124443" cy="2908121"/>
          </a:xfrm>
          <a:prstGeom prst="rect">
            <a:avLst/>
          </a:prstGeo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F4776A-9D86-485E-A58E-4F3260025E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12520" y="6461503"/>
            <a:ext cx="684213" cy="306387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4F214EF-6916-43FF-8424-30437CA8A788}" type="slidenum">
              <a:rPr lang="fr-BE" smtClean="0"/>
              <a:pPr>
                <a:spcAft>
                  <a:spcPts val="600"/>
                </a:spcAft>
                <a:defRPr/>
              </a:pPr>
              <a:t>12</a:t>
            </a:fld>
            <a:endParaRPr lang="fr-BE"/>
          </a:p>
        </p:txBody>
      </p:sp>
      <p:pic>
        <p:nvPicPr>
          <p:cNvPr id="9" name="Image 8" descr="Une image contenant ordinateur, portable, moniteur, guichet&#10;&#10;Description générée automatiquement">
            <a:extLst>
              <a:ext uri="{FF2B5EF4-FFF2-40B4-BE49-F238E27FC236}">
                <a16:creationId xmlns:a16="http://schemas.microsoft.com/office/drawing/2014/main" id="{FC9976F7-42C8-4464-91C8-C086DDFE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0" y="3897656"/>
            <a:ext cx="7944959" cy="228631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61F4DA9-2F72-4209-A845-B7F282D31F86}"/>
              </a:ext>
            </a:extLst>
          </p:cNvPr>
          <p:cNvSpPr/>
          <p:nvPr/>
        </p:nvSpPr>
        <p:spPr bwMode="auto">
          <a:xfrm>
            <a:off x="6156176" y="1484784"/>
            <a:ext cx="443923" cy="66480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9C1A529-338D-49E7-8A40-23AE29C236C9}"/>
              </a:ext>
            </a:extLst>
          </p:cNvPr>
          <p:cNvCxnSpPr>
            <a:stCxn id="10" idx="6"/>
          </p:cNvCxnSpPr>
          <p:nvPr/>
        </p:nvCxnSpPr>
        <p:spPr bwMode="auto">
          <a:xfrm flipV="1">
            <a:off x="6600099" y="1484784"/>
            <a:ext cx="636197" cy="332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A6A80A1-0324-483C-BA04-68C5E810E223}"/>
              </a:ext>
            </a:extLst>
          </p:cNvPr>
          <p:cNvSpPr txBox="1"/>
          <p:nvPr/>
        </p:nvSpPr>
        <p:spPr>
          <a:xfrm>
            <a:off x="7235855" y="921550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cathode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18C3968-626A-4F21-BEBE-4A7138AA6779}"/>
              </a:ext>
            </a:extLst>
          </p:cNvPr>
          <p:cNvSpPr txBox="1"/>
          <p:nvPr/>
        </p:nvSpPr>
        <p:spPr>
          <a:xfrm>
            <a:off x="6973717" y="1525854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‘0’=&gt;</a:t>
            </a:r>
            <a:r>
              <a:rPr lang="fr-BE" dirty="0" err="1"/>
              <a:t>led</a:t>
            </a:r>
            <a:r>
              <a:rPr lang="fr-BE" dirty="0"/>
              <a:t> 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8D9DE7-A6A9-4B3A-9267-458B74394100}"/>
              </a:ext>
            </a:extLst>
          </p:cNvPr>
          <p:cNvSpPr txBox="1"/>
          <p:nvPr/>
        </p:nvSpPr>
        <p:spPr>
          <a:xfrm>
            <a:off x="6973717" y="1899325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‘1’=&gt;</a:t>
            </a:r>
            <a:r>
              <a:rPr lang="fr-BE" dirty="0" err="1"/>
              <a:t>led</a:t>
            </a:r>
            <a:r>
              <a:rPr lang="fr-BE" dirty="0"/>
              <a:t> off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D37A937-C169-46C1-9475-22D3626E1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24935"/>
            <a:ext cx="6516517" cy="6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that takes into account the I2C communication</a:t>
            </a:r>
          </a:p>
          <a:p>
            <a:r>
              <a:rPr lang="en-US" dirty="0" err="1"/>
              <a:t>Projetsim</a:t>
            </a:r>
            <a:r>
              <a:rPr lang="en-US" dirty="0"/>
              <a:t> when we fix the input data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5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Inputs and Outputs of the </a:t>
            </a:r>
            <a:r>
              <a:rPr lang="en-US" dirty="0" err="1"/>
              <a:t>Projet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84A9BD-16EE-46CD-A8F5-5641130C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92896"/>
            <a:ext cx="3744416" cy="34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Test </a:t>
            </a:r>
            <a:r>
              <a:rPr lang="fr-BE" dirty="0" err="1"/>
              <a:t>bench</a:t>
            </a:r>
            <a:r>
              <a:rPr lang="fr-BE" dirty="0"/>
              <a:t> Projet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Image 5" descr="Une image contenant assis, écran, moniteur, télévision&#10;&#10;Description générée automatiquement">
            <a:extLst>
              <a:ext uri="{FF2B5EF4-FFF2-40B4-BE49-F238E27FC236}">
                <a16:creationId xmlns:a16="http://schemas.microsoft.com/office/drawing/2014/main" id="{DD4F7066-3D0E-491D-A890-5C84DFDA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2555969"/>
            <a:ext cx="9144000" cy="27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Test </a:t>
            </a:r>
            <a:r>
              <a:rPr lang="fr-BE" dirty="0" err="1"/>
              <a:t>bench</a:t>
            </a:r>
            <a:r>
              <a:rPr lang="fr-BE" dirty="0"/>
              <a:t> </a:t>
            </a:r>
            <a:r>
              <a:rPr lang="fr-BE" dirty="0" err="1"/>
              <a:t>Projetsim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Image 6" descr="Une image contenant écran, télévision, moniteur, table&#10;&#10;Description générée automatiquement">
            <a:extLst>
              <a:ext uri="{FF2B5EF4-FFF2-40B4-BE49-F238E27FC236}">
                <a16:creationId xmlns:a16="http://schemas.microsoft.com/office/drawing/2014/main" id="{A3AB3FF9-AB90-4327-9FF0-B8B671464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3096244"/>
            <a:ext cx="9144000" cy="22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 with VHDL coding </a:t>
            </a:r>
          </a:p>
          <a:p>
            <a:r>
              <a:rPr lang="en-US" dirty="0"/>
              <a:t>Familiar with test bench.</a:t>
            </a:r>
          </a:p>
          <a:p>
            <a:r>
              <a:rPr lang="en-US" dirty="0"/>
              <a:t>The lockdown. </a:t>
            </a:r>
          </a:p>
          <a:p>
            <a:r>
              <a:rPr lang="en-US" dirty="0"/>
              <a:t>Test in lab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0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D6C9C-610D-46F7-945B-CD631B3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THANKS! </a:t>
            </a:r>
            <a:br>
              <a:rPr lang="fr-BE" dirty="0"/>
            </a:b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CA122-B353-4EDD-8554-CAE56168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8805" y="3067057"/>
            <a:ext cx="4026390" cy="723885"/>
          </a:xfrm>
        </p:spPr>
        <p:txBody>
          <a:bodyPr/>
          <a:lstStyle/>
          <a:p>
            <a:pPr marL="0" indent="0">
              <a:buNone/>
            </a:pPr>
            <a:r>
              <a:rPr lang="fr-BE" dirty="0" err="1"/>
              <a:t>Some</a:t>
            </a:r>
            <a:r>
              <a:rPr lang="fr-BE" dirty="0"/>
              <a:t>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873250-7F53-4C86-BB7F-028380790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BE" smtClean="0"/>
              <a:pPr>
                <a:defRPr/>
              </a:pPr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94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Driver temperature sensor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7-segment display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2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I2C is a half-duplex bidirectional synchronous serial bus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Image 5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AAAAC064-CF49-4995-9332-4C06A332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5" y="2996952"/>
            <a:ext cx="7151989" cy="25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Driver temperature sensor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61E953-406E-4D58-BB4B-7C730D604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4" y="1539875"/>
            <a:ext cx="3779178" cy="4525963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3886663" cy="4525963"/>
          </a:xfrm>
        </p:spPr>
        <p:txBody>
          <a:bodyPr wrap="square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How our </a:t>
            </a:r>
            <a:r>
              <a:rPr lang="fr-BE" sz="2400" dirty="0">
                <a:latin typeface="Arial" panose="020B0604020202020204" pitchFamily="34" charset="0"/>
              </a:rPr>
              <a:t>I2C Master State Machine </a:t>
            </a:r>
            <a:r>
              <a:rPr lang="fr-BE" sz="2400" dirty="0" err="1">
                <a:latin typeface="Arial" panose="020B0604020202020204" pitchFamily="34" charset="0"/>
              </a:rPr>
              <a:t>work</a:t>
            </a:r>
            <a:r>
              <a:rPr lang="en-US" sz="2400" dirty="0"/>
              <a:t>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algn="just">
              <a:lnSpc>
                <a:spcPct val="90000"/>
              </a:lnSpc>
            </a:pPr>
            <a:r>
              <a:rPr lang="en-US" sz="1800" dirty="0"/>
              <a:t>Starts in the ready state and waits for the </a:t>
            </a:r>
            <a:r>
              <a:rPr lang="en-US" sz="1800" dirty="0" err="1"/>
              <a:t>ena</a:t>
            </a:r>
            <a:r>
              <a:rPr lang="en-US" sz="1800" dirty="0"/>
              <a:t> signal.</a:t>
            </a:r>
          </a:p>
          <a:p>
            <a:pPr algn="just">
              <a:lnSpc>
                <a:spcPct val="90000"/>
              </a:lnSpc>
            </a:pPr>
            <a:r>
              <a:rPr lang="en-US" sz="1800" dirty="0"/>
              <a:t>The slv−ack1 state captures and then checks the slave acknowledgement. </a:t>
            </a:r>
          </a:p>
          <a:p>
            <a:pPr algn="just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/>
              <a:t>rw</a:t>
            </a:r>
            <a:r>
              <a:rPr lang="en-US" sz="1800" dirty="0"/>
              <a:t> or </a:t>
            </a:r>
            <a:r>
              <a:rPr lang="en-US" sz="1800" dirty="0" err="1"/>
              <a:t>wr</a:t>
            </a:r>
            <a:r>
              <a:rPr lang="en-US" sz="1800" dirty="0"/>
              <a:t> command determines whether the component writes data to the slave  or receives data from the slave.</a:t>
            </a:r>
          </a:p>
          <a:p>
            <a:pPr algn="just">
              <a:lnSpc>
                <a:spcPct val="90000"/>
              </a:lnSpc>
            </a:pPr>
            <a:r>
              <a:rPr lang="en-US" sz="1800" dirty="0"/>
              <a:t>Once completed, the master captures and verifies the slave’s response(slv−ack2 state).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-12520" y="6461503"/>
            <a:ext cx="684213" cy="306387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4F214EF-6916-43FF-8424-30437CA8A788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temperature sensor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install a VHDL code?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Launch Quartus II-64bits</a:t>
            </a:r>
          </a:p>
          <a:p>
            <a:r>
              <a:rPr lang="en-US" sz="2400" dirty="0"/>
              <a:t>Create a VHDL </a:t>
            </a:r>
            <a:r>
              <a:rPr lang="en-US" sz="2400" dirty="0" err="1"/>
              <a:t>projet</a:t>
            </a:r>
            <a:r>
              <a:rPr lang="en-US" sz="2400" dirty="0"/>
              <a:t>: </a:t>
            </a:r>
            <a:r>
              <a:rPr lang="en-US" sz="2400" dirty="0" err="1"/>
              <a:t>File→New</a:t>
            </a:r>
            <a:r>
              <a:rPr lang="en-US" sz="2400" dirty="0"/>
              <a:t> Project </a:t>
            </a:r>
            <a:r>
              <a:rPr lang="en-US" sz="2400" dirty="0" err="1"/>
              <a:t>Wizard→Click</a:t>
            </a:r>
            <a:r>
              <a:rPr lang="en-US" sz="2400" dirty="0"/>
              <a:t> "</a:t>
            </a:r>
            <a:r>
              <a:rPr lang="en-US" sz="2400" dirty="0" err="1"/>
              <a:t>Next"until</a:t>
            </a:r>
            <a:r>
              <a:rPr lang="en-US" sz="2400" dirty="0"/>
              <a:t> the new project is created</a:t>
            </a:r>
          </a:p>
          <a:p>
            <a:r>
              <a:rPr lang="en-US" sz="2400" dirty="0"/>
              <a:t>Create a new file in the project</a:t>
            </a:r>
          </a:p>
          <a:p>
            <a:r>
              <a:rPr lang="en-US" sz="2400" dirty="0"/>
              <a:t>Paste the VHDL code</a:t>
            </a:r>
          </a:p>
          <a:p>
            <a:r>
              <a:rPr lang="en-US" sz="2400" dirty="0"/>
              <a:t>Save the file and the project</a:t>
            </a:r>
          </a:p>
          <a:p>
            <a:r>
              <a:rPr lang="en-US" sz="2400" dirty="0"/>
              <a:t>Compile (use the shortcut represented with a play symbol)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temperature sensor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perform a Test Bench?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Create the VHDL Test Bench</a:t>
            </a:r>
          </a:p>
          <a:p>
            <a:r>
              <a:rPr lang="en-US" sz="2400" dirty="0"/>
              <a:t>Go to </a:t>
            </a:r>
            <a:r>
              <a:rPr lang="en-US" sz="2400" dirty="0" err="1"/>
              <a:t>Assignement→Settings→General</a:t>
            </a:r>
            <a:r>
              <a:rPr lang="en-US" sz="2400" dirty="0"/>
              <a:t>: Make sure that file </a:t>
            </a:r>
            <a:r>
              <a:rPr lang="en-US" sz="2400" dirty="0" err="1"/>
              <a:t>intop</a:t>
            </a:r>
            <a:r>
              <a:rPr lang="en-US" sz="2400" dirty="0"/>
              <a:t>-level entity correspond with the Test Bench</a:t>
            </a:r>
          </a:p>
          <a:p>
            <a:r>
              <a:rPr lang="en-US" sz="2400" dirty="0"/>
              <a:t>Go to </a:t>
            </a:r>
            <a:r>
              <a:rPr lang="en-US" sz="2400" dirty="0" err="1"/>
              <a:t>Assignement→Settings→EDA</a:t>
            </a:r>
            <a:r>
              <a:rPr lang="en-US" sz="2400" dirty="0"/>
              <a:t> Tool </a:t>
            </a:r>
            <a:r>
              <a:rPr lang="en-US" sz="2400" dirty="0" err="1"/>
              <a:t>Settings→Simualtion</a:t>
            </a:r>
            <a:r>
              <a:rPr lang="en-US" sz="2400" dirty="0"/>
              <a:t> :Make sure that the Tool name is </a:t>
            </a:r>
            <a:r>
              <a:rPr lang="en-US" sz="2400" dirty="0" err="1"/>
              <a:t>Modelsim</a:t>
            </a:r>
            <a:r>
              <a:rPr lang="en-US" sz="2400" dirty="0"/>
              <a:t>-Altera</a:t>
            </a:r>
          </a:p>
          <a:p>
            <a:r>
              <a:rPr lang="en-US" sz="2400" dirty="0"/>
              <a:t>Compile: Make sure that there aren’t any errors</a:t>
            </a:r>
          </a:p>
          <a:p>
            <a:r>
              <a:rPr lang="en-US" sz="2400" dirty="0"/>
              <a:t>Go to </a:t>
            </a:r>
            <a:r>
              <a:rPr lang="en-US" sz="2400" dirty="0" err="1"/>
              <a:t>Tools→Run</a:t>
            </a:r>
            <a:r>
              <a:rPr lang="en-US" sz="2400" dirty="0"/>
              <a:t> Simulation </a:t>
            </a:r>
            <a:r>
              <a:rPr lang="en-US" sz="2400" dirty="0" err="1"/>
              <a:t>Tools→RTL</a:t>
            </a:r>
            <a:r>
              <a:rPr lang="en-US" sz="2400" dirty="0"/>
              <a:t> simulation</a:t>
            </a:r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2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temperature sensor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perform a Test Bench?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 err="1"/>
              <a:t>Openning</a:t>
            </a:r>
            <a:r>
              <a:rPr lang="en-US" sz="2400" dirty="0"/>
              <a:t> of </a:t>
            </a:r>
            <a:r>
              <a:rPr lang="en-US" sz="2400" dirty="0" err="1"/>
              <a:t>Modelsim</a:t>
            </a:r>
            <a:endParaRPr lang="en-US" sz="2400" dirty="0"/>
          </a:p>
          <a:p>
            <a:r>
              <a:rPr lang="en-US" sz="2400" dirty="0"/>
              <a:t>Go to </a:t>
            </a:r>
            <a:r>
              <a:rPr lang="en-US" sz="2400" dirty="0" err="1"/>
              <a:t>Compile→Compile→Check</a:t>
            </a:r>
            <a:r>
              <a:rPr lang="en-US" sz="2400" dirty="0"/>
              <a:t> his own Test Bench</a:t>
            </a:r>
          </a:p>
          <a:p>
            <a:r>
              <a:rPr lang="en-US" sz="2400" dirty="0"/>
              <a:t>Go to Library </a:t>
            </a:r>
            <a:r>
              <a:rPr lang="en-US" sz="2400" dirty="0" err="1"/>
              <a:t>Windows→work→our</a:t>
            </a:r>
            <a:r>
              <a:rPr lang="en-US" sz="2400" dirty="0"/>
              <a:t> Test </a:t>
            </a:r>
            <a:r>
              <a:rPr lang="en-US" sz="2400" dirty="0" err="1"/>
              <a:t>Bench→Architecture</a:t>
            </a:r>
            <a:r>
              <a:rPr lang="en-US" sz="2400" dirty="0"/>
              <a:t> </a:t>
            </a:r>
            <a:r>
              <a:rPr lang="en-US" sz="2400" dirty="0" err="1"/>
              <a:t>ofour</a:t>
            </a:r>
            <a:r>
              <a:rPr lang="en-US" sz="2400" dirty="0"/>
              <a:t> Test Bench</a:t>
            </a:r>
          </a:p>
          <a:p>
            <a:r>
              <a:rPr lang="en-US" sz="2400" dirty="0"/>
              <a:t>Objects Appearance</a:t>
            </a:r>
          </a:p>
          <a:p>
            <a:r>
              <a:rPr lang="en-US" sz="2400" dirty="0"/>
              <a:t>Select all the objects and add to a new wave</a:t>
            </a:r>
          </a:p>
          <a:p>
            <a:r>
              <a:rPr lang="en-US" sz="2400" dirty="0"/>
              <a:t>Select the simulation time and run</a:t>
            </a:r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7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temperature sensor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perform a Test Bench?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7D9130ED-9D45-400A-B526-32205415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49434"/>
            <a:ext cx="8686800" cy="28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0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932" y="347998"/>
            <a:ext cx="8229600" cy="1143000"/>
          </a:xfrm>
        </p:spPr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5E265A-E014-471C-837B-3B4F1C751E1A}"/>
              </a:ext>
            </a:extLst>
          </p:cNvPr>
          <p:cNvSpPr txBox="1"/>
          <p:nvPr/>
        </p:nvSpPr>
        <p:spPr>
          <a:xfrm>
            <a:off x="661027" y="852785"/>
            <a:ext cx="778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machine linked to the </a:t>
            </a:r>
            <a:r>
              <a:rPr lang="fr-BE" dirty="0" err="1"/>
              <a:t>temperature</a:t>
            </a:r>
            <a:r>
              <a:rPr lang="fr-BE" dirty="0"/>
              <a:t> </a:t>
            </a:r>
            <a:r>
              <a:rPr lang="fr-BE" dirty="0" err="1"/>
              <a:t>sensors</a:t>
            </a:r>
            <a:endParaRPr lang="fr-BE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46F2DC-5770-49B0-BFB5-7F121F963D5D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84" y="1314450"/>
            <a:ext cx="1917948" cy="1034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E4AFD36-574A-4D89-8D5C-16F960536F0C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4555397" y="1314450"/>
            <a:ext cx="1957092" cy="1034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BAB14BC-149A-4E00-8D0D-D99945822132}"/>
              </a:ext>
            </a:extLst>
          </p:cNvPr>
          <p:cNvSpPr txBox="1"/>
          <p:nvPr/>
        </p:nvSpPr>
        <p:spPr>
          <a:xfrm>
            <a:off x="1175319" y="2348880"/>
            <a:ext cx="292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 err="1"/>
              <a:t>Resolution</a:t>
            </a:r>
            <a:r>
              <a:rPr lang="fr-BE" sz="1800" dirty="0"/>
              <a:t> </a:t>
            </a:r>
            <a:r>
              <a:rPr lang="fr-BE" sz="1800" dirty="0" err="1"/>
              <a:t>adjustement</a:t>
            </a:r>
            <a:endParaRPr lang="fr-BE" sz="1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A327C0-FBE9-4A2A-A168-1ACDD0AFE492}"/>
              </a:ext>
            </a:extLst>
          </p:cNvPr>
          <p:cNvSpPr txBox="1"/>
          <p:nvPr/>
        </p:nvSpPr>
        <p:spPr>
          <a:xfrm>
            <a:off x="5363481" y="2377351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800" dirty="0" err="1"/>
              <a:t>Temperature</a:t>
            </a:r>
            <a:r>
              <a:rPr lang="fr-BE" sz="1800" dirty="0"/>
              <a:t> </a:t>
            </a:r>
            <a:r>
              <a:rPr lang="fr-BE" sz="1800" dirty="0" err="1"/>
              <a:t>reading</a:t>
            </a:r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2057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480</Words>
  <Application>Microsoft Office PowerPoint</Application>
  <PresentationFormat>Affichage à l'écran (4:3)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</vt:lpstr>
      <vt:lpstr>Verdana</vt:lpstr>
      <vt:lpstr>Wingdings</vt:lpstr>
      <vt:lpstr>Conception personnalisée</vt:lpstr>
      <vt:lpstr>Hardware Software Platforms Project Presentation</vt:lpstr>
      <vt:lpstr>Contents</vt:lpstr>
      <vt:lpstr>Introduction</vt:lpstr>
      <vt:lpstr>Driver temperature sensor</vt:lpstr>
      <vt:lpstr>Driver temperature sensor</vt:lpstr>
      <vt:lpstr>Driver temperature sensor</vt:lpstr>
      <vt:lpstr>Driver temperature sensor</vt:lpstr>
      <vt:lpstr>Driver temperature sensor</vt:lpstr>
      <vt:lpstr>Path</vt:lpstr>
      <vt:lpstr>7-segment display </vt:lpstr>
      <vt:lpstr>7-segment display </vt:lpstr>
      <vt:lpstr>7-segment display </vt:lpstr>
      <vt:lpstr>Applications  </vt:lpstr>
      <vt:lpstr>Applications  </vt:lpstr>
      <vt:lpstr>Applications  </vt:lpstr>
      <vt:lpstr>Applications  </vt:lpstr>
      <vt:lpstr>Conclusion   </vt:lpstr>
      <vt:lpstr>THANKS!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Software Platforms Project Presentation</dc:title>
  <dc:creator>Maxime Destrait</dc:creator>
  <cp:lastModifiedBy>Maxime Destrait</cp:lastModifiedBy>
  <cp:revision>8</cp:revision>
  <dcterms:created xsi:type="dcterms:W3CDTF">2020-06-25T19:15:15Z</dcterms:created>
  <dcterms:modified xsi:type="dcterms:W3CDTF">2020-06-25T20:55:44Z</dcterms:modified>
</cp:coreProperties>
</file>