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9" r:id="rId9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D950A-FE74-49FB-AB62-609FD9459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15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358B7F-AD0D-4402-8DDA-CD22EEE20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15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720DC-111A-40BB-8C2E-BF159B6A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97BE-6CB0-4726-BB8C-EAEE286FF3E5}" type="datetimeFigureOut">
              <a:rPr lang="en-150" smtClean="0"/>
              <a:t>16/11/2020</a:t>
            </a:fld>
            <a:endParaRPr lang="en-15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EFCE27-DF3E-4654-A7D7-573C1F3F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426DA9-7614-4421-9999-ACD32213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2FC3-61EC-4C99-AA2F-563F3E3B11A5}" type="slidenum">
              <a:rPr lang="en-150" smtClean="0"/>
              <a:t>‹N°›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099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111A4-9408-4DC6-A1B6-098D91BA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15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D65FC-2262-46BD-AEC8-6B983194D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15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7B4DB-34DB-4EDF-94DA-6410C8F1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97BE-6CB0-4726-BB8C-EAEE286FF3E5}" type="datetimeFigureOut">
              <a:rPr lang="en-150" smtClean="0"/>
              <a:t>16/11/2020</a:t>
            </a:fld>
            <a:endParaRPr lang="en-15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F94AF7-E366-4AA3-AA6E-91711E0F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76BCA9-77B0-4FC9-8C8B-27B6E335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2FC3-61EC-4C99-AA2F-563F3E3B11A5}" type="slidenum">
              <a:rPr lang="en-150" smtClean="0"/>
              <a:t>‹N°›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7619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8C2118-C110-43EE-815B-B2D3F424B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15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7DB899-E423-4EFF-ADF7-A69F138B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15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9F021-88DA-4DBD-B1EE-E036C16A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97BE-6CB0-4726-BB8C-EAEE286FF3E5}" type="datetimeFigureOut">
              <a:rPr lang="en-150" smtClean="0"/>
              <a:t>16/11/2020</a:t>
            </a:fld>
            <a:endParaRPr lang="en-15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E5E005-1DBC-4603-AB0C-6758B356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4BA1F6-9E26-4847-8616-9F150EC5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2FC3-61EC-4C99-AA2F-563F3E3B11A5}" type="slidenum">
              <a:rPr lang="en-150" smtClean="0"/>
              <a:t>‹N°›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3100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5D780-9D3F-41B8-A8DD-B1FD0DBE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15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07ACD-52D2-49B2-87A3-0BAB6F0E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15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0EED5-1E59-46AF-BB75-6FFB4F83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97BE-6CB0-4726-BB8C-EAEE286FF3E5}" type="datetimeFigureOut">
              <a:rPr lang="en-150" smtClean="0"/>
              <a:t>16/11/2020</a:t>
            </a:fld>
            <a:endParaRPr lang="en-15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B18D71-1D4F-47B2-93FB-E1ABD9C6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8BF9E-B060-4501-A9AE-8F3FE50F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2FC3-61EC-4C99-AA2F-563F3E3B11A5}" type="slidenum">
              <a:rPr lang="en-150" smtClean="0"/>
              <a:t>‹N°›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5163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9BB3A-58E8-4139-8205-1C8DB5D3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15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87C129-01E1-42E3-8927-2E015E676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A9A485-FC99-4728-A851-A26932C1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97BE-6CB0-4726-BB8C-EAEE286FF3E5}" type="datetimeFigureOut">
              <a:rPr lang="en-150" smtClean="0"/>
              <a:t>16/11/2020</a:t>
            </a:fld>
            <a:endParaRPr lang="en-15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E2F536-84AD-4813-9EA6-56BC9E9A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77BF8-5831-44CF-8A75-39841C0D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2FC3-61EC-4C99-AA2F-563F3E3B11A5}" type="slidenum">
              <a:rPr lang="en-150" smtClean="0"/>
              <a:t>‹N°›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7296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E9CF9-A195-47E2-8FFA-C57B4A2E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15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87E0B-7992-4D69-8BF5-A76CFBF25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15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78D864-D25B-4CAA-BB0F-CE7E57DED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15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986968-27DF-440B-8558-16D6CE2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97BE-6CB0-4726-BB8C-EAEE286FF3E5}" type="datetimeFigureOut">
              <a:rPr lang="en-150" smtClean="0"/>
              <a:t>16/11/2020</a:t>
            </a:fld>
            <a:endParaRPr lang="en-15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A13C7E-C919-476D-AD50-1D45F160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75BC32-E142-4BC3-A960-8A14BDD7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2FC3-61EC-4C99-AA2F-563F3E3B11A5}" type="slidenum">
              <a:rPr lang="en-150" smtClean="0"/>
              <a:t>‹N°›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0619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8E44A-B386-4022-A60E-D6964245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15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7C7569-0FB0-4219-B041-D29AFB7CF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80BCDB-08BE-4071-A95F-7C38D24F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15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B70260-2FB1-4A72-9B80-5E04D3A80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52CF18-7B82-4EB2-948D-C53627360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15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C741E7-71ED-4F51-9466-2C75B7E3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97BE-6CB0-4726-BB8C-EAEE286FF3E5}" type="datetimeFigureOut">
              <a:rPr lang="en-150" smtClean="0"/>
              <a:t>16/11/2020</a:t>
            </a:fld>
            <a:endParaRPr lang="en-15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B81A2E-0F32-4CDF-A467-878517AB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140F88-7B7C-4D4A-973F-2CC6A0F8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2FC3-61EC-4C99-AA2F-563F3E3B11A5}" type="slidenum">
              <a:rPr lang="en-150" smtClean="0"/>
              <a:t>‹N°›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9247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74B21-AFFB-4C68-8A5C-568FB784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15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3AC060-CB65-44EC-8D7F-BB4BCB92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97BE-6CB0-4726-BB8C-EAEE286FF3E5}" type="datetimeFigureOut">
              <a:rPr lang="en-150" smtClean="0"/>
              <a:t>16/11/2020</a:t>
            </a:fld>
            <a:endParaRPr lang="en-15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7396CB-4870-49C2-AEA8-778D1C50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AA346F-5CE0-4E45-9D44-E4839B83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2FC3-61EC-4C99-AA2F-563F3E3B11A5}" type="slidenum">
              <a:rPr lang="en-150" smtClean="0"/>
              <a:t>‹N°›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7688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C99B6A-E50C-4C88-A6BC-62458DCA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97BE-6CB0-4726-BB8C-EAEE286FF3E5}" type="datetimeFigureOut">
              <a:rPr lang="en-150" smtClean="0"/>
              <a:t>16/11/2020</a:t>
            </a:fld>
            <a:endParaRPr lang="en-15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D9AA78-0D4A-4434-BEFD-6390C446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C0A3CF-1E7C-48A0-91FC-98C95F1C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2FC3-61EC-4C99-AA2F-563F3E3B11A5}" type="slidenum">
              <a:rPr lang="en-150" smtClean="0"/>
              <a:t>‹N°›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7229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BF1E8-DB3E-440E-A859-48E04B85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15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B8641B-6A23-4DFC-8543-68803A2C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15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F12B3D-90EA-4D87-8799-9278362C3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1CA9A5-EAB0-492C-AE07-6DDE8708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97BE-6CB0-4726-BB8C-EAEE286FF3E5}" type="datetimeFigureOut">
              <a:rPr lang="en-150" smtClean="0"/>
              <a:t>16/11/2020</a:t>
            </a:fld>
            <a:endParaRPr lang="en-15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7418D6-8219-49A1-A213-A34C7F75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6FD82B-D075-4DE2-A189-5921F7A1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2FC3-61EC-4C99-AA2F-563F3E3B11A5}" type="slidenum">
              <a:rPr lang="en-150" smtClean="0"/>
              <a:t>‹N°›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2623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ACA02-108D-427E-A92C-C5529055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15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BA5EEE-A150-495A-8675-983F0EC81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0872D1-2BA7-40A2-A4FB-1386A2B2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AE37F4-121A-4ADE-B4FD-7F5B2A8A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97BE-6CB0-4726-BB8C-EAEE286FF3E5}" type="datetimeFigureOut">
              <a:rPr lang="en-150" smtClean="0"/>
              <a:t>16/11/2020</a:t>
            </a:fld>
            <a:endParaRPr lang="en-15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736B5C-3D8C-47F0-BA57-BD583F8F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E7ED95-CD4C-4D42-9A82-DA5A2C30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2FC3-61EC-4C99-AA2F-563F3E3B11A5}" type="slidenum">
              <a:rPr lang="en-150" smtClean="0"/>
              <a:t>‹N°›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334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67E6E1-24F9-49C2-A7A0-FA2E5D9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15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70B4DE-3437-4CE0-8769-0BEA6DA61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15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FA71F1-1F28-4809-BC7E-D0D9FC6B2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97BE-6CB0-4726-BB8C-EAEE286FF3E5}" type="datetimeFigureOut">
              <a:rPr lang="en-150" smtClean="0"/>
              <a:t>16/11/2020</a:t>
            </a:fld>
            <a:endParaRPr lang="en-15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47E554-45A0-47A4-8E78-66F323377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94A3BA-6390-4DE4-88C5-57FAEE5D3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72FC3-61EC-4C99-AA2F-563F3E3B11A5}" type="slidenum">
              <a:rPr lang="en-150" smtClean="0"/>
              <a:t>‹N°›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9007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EC229-407A-41FF-9FA8-E149B6FF8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83877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6600" b="1" dirty="0">
                <a:latin typeface="Arial" panose="020B0604020202020204" pitchFamily="34" charset="0"/>
                <a:cs typeface="Arial" panose="020B0604020202020204" pitchFamily="34" charset="0"/>
              </a:rPr>
              <a:t>Évènements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6600" b="1" dirty="0">
                <a:latin typeface="Arial" panose="020B0604020202020204" pitchFamily="34" charset="0"/>
                <a:cs typeface="Arial" panose="020B0604020202020204" pitchFamily="34" charset="0"/>
              </a:rPr>
              <a:t>d’une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page web</a:t>
            </a:r>
            <a:endParaRPr lang="en-150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3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BC708-B5B7-4B3A-AE57-85F9909B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Définition</a:t>
            </a:r>
            <a:endParaRPr lang="en-150" b="1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5C9B3-6F20-4EAE-BF46-49F59C1AA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Dans le cas du web, les événements sont des actions qui se produisent à l'intérieur de la fenêtre du navigateur et tendent à être rattachés à un élément spécifique qui s'y trouve.</a:t>
            </a:r>
          </a:p>
          <a:p>
            <a:pPr marL="0" indent="0">
              <a:buNone/>
            </a:pPr>
            <a:endParaRPr lang="fr-FR" sz="24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Ils</a:t>
            </a:r>
            <a:r>
              <a:rPr lang="en-US" sz="24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150" sz="240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possède</a:t>
            </a:r>
            <a:r>
              <a:rPr lang="en-US" sz="240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nt</a:t>
            </a:r>
            <a:r>
              <a:rPr lang="en-150" sz="24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deux </a:t>
            </a:r>
            <a:r>
              <a:rPr lang="en-150" sz="240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caractéristiques</a:t>
            </a:r>
            <a:r>
              <a:rPr lang="en-150" sz="24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150" sz="240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essentielles</a:t>
            </a:r>
            <a:r>
              <a:rPr lang="en-150" sz="24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:</a:t>
            </a:r>
          </a:p>
          <a:p>
            <a:pPr marL="542925" lvl="1" indent="-334963">
              <a:buFont typeface="Wingdings" panose="05000000000000000000" pitchFamily="2" charset="2"/>
              <a:buChar char="Ø"/>
            </a:pPr>
            <a:r>
              <a:rPr lang="en-US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peut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les 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«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écouter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»</a:t>
            </a:r>
            <a:r>
              <a:rPr lang="en-US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on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peut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les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détecter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car le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système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va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nous informer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qu’elle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se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produit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;</a:t>
            </a:r>
            <a:endParaRPr lang="en-US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542925" lvl="1" indent="-361950">
              <a:buFont typeface="Wingdings" panose="05000000000000000000" pitchFamily="2" charset="2"/>
              <a:buChar char="Ø"/>
            </a:pPr>
            <a:r>
              <a:rPr lang="en-US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peut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leur</a:t>
            </a:r>
            <a:r>
              <a:rPr lang="en-US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«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répondre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»</a:t>
            </a:r>
            <a:r>
              <a:rPr lang="en-US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on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va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pouvoir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attacher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un code à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cette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action qui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va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s’exécuter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dès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qu’elle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va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se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produire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/>
              <a:t>(On </a:t>
            </a:r>
            <a:r>
              <a:rPr lang="en-US" dirty="0" err="1"/>
              <a:t>détecte</a:t>
            </a:r>
            <a:r>
              <a:rPr lang="en-US" dirty="0"/>
              <a:t> un </a:t>
            </a:r>
            <a:r>
              <a:rPr lang="en-US" dirty="0" err="1"/>
              <a:t>évènement</a:t>
            </a:r>
            <a:r>
              <a:rPr lang="en-US" dirty="0"/>
              <a:t> (action </a:t>
            </a:r>
            <a:r>
              <a:rPr lang="en-US" dirty="0" err="1"/>
              <a:t>ou</a:t>
            </a:r>
            <a:r>
              <a:rPr lang="en-US" dirty="0"/>
              <a:t> un </a:t>
            </a:r>
            <a:r>
              <a:rPr lang="en-US" dirty="0" err="1"/>
              <a:t>état</a:t>
            </a:r>
            <a:r>
              <a:rPr lang="en-US" dirty="0"/>
              <a:t>),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produire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 nouvelle action )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92916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BC708-B5B7-4B3A-AE57-85F9909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fr-FR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Définir des gestionnaires d’évènements</a:t>
            </a:r>
            <a:endParaRPr lang="en-150" b="1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5C9B3-6F20-4EAE-BF46-49F59C1AA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1423"/>
            <a:ext cx="10515600" cy="3125972"/>
          </a:xfrm>
        </p:spPr>
        <p:txBody>
          <a:bodyPr/>
          <a:lstStyle/>
          <a:p>
            <a:pPr marL="0" indent="0" algn="just">
              <a:spcAft>
                <a:spcPts val="1800"/>
              </a:spcAft>
              <a:buNone/>
            </a:pP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Aujourd’hui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JavaScript, il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existe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trois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grandes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façons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d’impl</a:t>
            </a:r>
            <a:r>
              <a:rPr lang="en-US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gestionnaire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d’évènements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</a:t>
            </a:r>
            <a:endParaRPr lang="en-150" sz="24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42925" lvl="1" indent="-361950">
              <a:buFont typeface="Wingdings" panose="05000000000000000000" pitchFamily="2" charset="2"/>
              <a:buChar char="Ø"/>
            </a:pP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peut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utiliser des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attributs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HTML de type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évènement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(non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recommandé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;</a:t>
            </a:r>
            <a:endParaRPr lang="en-US" sz="2400" spc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2925" lvl="1" indent="-361950">
              <a:buFont typeface="Wingdings" panose="05000000000000000000" pitchFamily="2" charset="2"/>
              <a:buChar char="Ø"/>
            </a:pP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peut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utiliser des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propriétés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JavaScript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liées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aux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évènements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;</a:t>
            </a:r>
            <a:endParaRPr lang="en-US" sz="2400" spc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2925" lvl="1" indent="-361950">
              <a:buFont typeface="Wingdings" panose="05000000000000000000" pitchFamily="2" charset="2"/>
              <a:buChar char="Ø"/>
            </a:pP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peut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utiliser la 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méthode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150" sz="2400" spc="0" dirty="0" err="1">
                <a:solidFill>
                  <a:srgbClr val="DC1A1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addEventListener</a:t>
            </a:r>
            <a:r>
              <a:rPr lang="en-150" sz="2400" spc="0" dirty="0">
                <a:solidFill>
                  <a:srgbClr val="DC1A1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(</a:t>
            </a:r>
            <a:r>
              <a:rPr lang="en-150" sz="2400" spc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recommandé</a:t>
            </a:r>
            <a:r>
              <a:rPr lang="en-150" sz="2400" spc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en-150" sz="24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42925" lvl="1" indent="-361950">
              <a:buFont typeface="Wingdings" panose="05000000000000000000" pitchFamily="2" charset="2"/>
              <a:buChar char="Ø"/>
            </a:pPr>
            <a:endParaRPr lang="en-150" sz="24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42925" lvl="1" indent="-361950">
              <a:buFont typeface="Wingdings" panose="05000000000000000000" pitchFamily="2" charset="2"/>
              <a:buChar char="Ø"/>
            </a:pPr>
            <a:endParaRPr lang="en-150" sz="24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42925" lvl="1" indent="-361950">
              <a:buFont typeface="Wingdings" panose="05000000000000000000" pitchFamily="2" charset="2"/>
              <a:buChar char="Ø"/>
            </a:pPr>
            <a:endParaRPr lang="en-US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542925" lvl="1" indent="-361950">
              <a:buFont typeface="Wingdings" panose="05000000000000000000" pitchFamily="2" charset="2"/>
              <a:buChar char="Ø"/>
            </a:pPr>
            <a:endParaRPr lang="en-US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542925" lvl="1" indent="-361950">
              <a:buFont typeface="Wingdings" panose="05000000000000000000" pitchFamily="2" charset="2"/>
              <a:buChar char="Ø"/>
            </a:pPr>
            <a:endParaRPr lang="en-15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44564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BC708-B5B7-4B3A-AE57-85F9909B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200"/>
              </a:spcBef>
            </a:pPr>
            <a:r>
              <a:rPr lang="fr-FR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Utiliser les attributs HTML</a:t>
            </a:r>
            <a:endParaRPr lang="en-150" b="1" u="sng" spc="-5" dirty="0">
              <a:solidFill>
                <a:srgbClr val="2F549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5C9B3-6F20-4EAE-BF46-49F59C1AA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200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C’est la méthode la plus ancienne</a:t>
            </a:r>
            <a:r>
              <a:rPr lang="en-150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cette façon de faire ne devrait plus être utilisée aujourd’hui. Cependant, de nombreux sites utilisent encore ce type de syntaxe ce qui nous force à l’étudier </a:t>
            </a:r>
            <a:endParaRPr lang="en-150" sz="18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150" sz="18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Voici 3 exemples d’action qui peuvent être utiliser directement dans le code HTML :</a:t>
            </a:r>
            <a:endParaRPr lang="en-150" sz="18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542925" lvl="1" indent="-361950">
              <a:buFont typeface="Wingdings" panose="05000000000000000000" pitchFamily="2" charset="2"/>
              <a:buChar char="Ø"/>
            </a:pPr>
            <a:r>
              <a:rPr lang="fr-FR" sz="180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onclick</a:t>
            </a: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: l’action se déroulera lorsque la cible sera </a:t>
            </a:r>
            <a:r>
              <a:rPr lang="fr-FR" sz="180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clickée</a:t>
            </a: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1000125" lvl="2" indent="-361950">
              <a:buFont typeface="Wingdings" panose="05000000000000000000" pitchFamily="2" charset="2"/>
              <a:buChar char=""/>
            </a:pP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Ici, une boîte d’alerte affichant « Bouton Cliqué »</a:t>
            </a:r>
            <a:endParaRPr lang="en-US" sz="1800" spc="-5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542925" lvl="1" indent="-361950">
              <a:buFont typeface="Wingdings" panose="05000000000000000000" pitchFamily="2" charset="2"/>
              <a:buChar char="Ø"/>
            </a:pPr>
            <a:r>
              <a:rPr lang="fr-FR" sz="180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onmouseover</a:t>
            </a: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: lorsque la cible sera survolée</a:t>
            </a:r>
          </a:p>
          <a:p>
            <a:pPr marL="1000125" lvl="2" indent="-361950">
              <a:buFont typeface="Wingdings" panose="05000000000000000000" pitchFamily="2" charset="2"/>
              <a:buChar char="ð"/>
            </a:pP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Ici, la couleur d’arrière plan de la cible sera orange</a:t>
            </a:r>
            <a:endParaRPr lang="en-150" sz="14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542925" lvl="1" indent="-361950">
              <a:buFont typeface="Wingdings" panose="05000000000000000000" pitchFamily="2" charset="2"/>
              <a:buChar char="Ø"/>
            </a:pPr>
            <a:r>
              <a:rPr lang="fr-FR" sz="180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onmouseout</a:t>
            </a: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: lorsque la cible ne sera pas survolée</a:t>
            </a:r>
          </a:p>
          <a:p>
            <a:pPr marL="1000125" lvl="2" indent="-361950">
              <a:buFont typeface="Wingdings" panose="05000000000000000000" pitchFamily="2" charset="2"/>
              <a:buChar char="ð"/>
            </a:pP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ici, la couleur d’arrière plan de la cible sera blanche</a:t>
            </a:r>
            <a:endParaRPr lang="en-150" sz="14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542925" lvl="1" indent="-361950">
              <a:buFont typeface="Wingdings" panose="05000000000000000000" pitchFamily="2" charset="2"/>
              <a:buChar char="Ø"/>
            </a:pPr>
            <a:endParaRPr lang="en-150" sz="22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15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12E9EA-1DD2-435C-B337-527BBE113C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0066" y="5127218"/>
            <a:ext cx="9270594" cy="11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7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F11E9-7C40-4E8E-9BCF-7050C7E2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Les propriétés JavaScript</a:t>
            </a:r>
            <a:endParaRPr lang="en-15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90004-7983-46F9-8C89-62DF1B6B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149"/>
            <a:ext cx="10515600" cy="45608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Pour commencer il faut sélectionner la cible sur laquelle on veut effectuer l’action:</a:t>
            </a:r>
          </a:p>
          <a:p>
            <a:pPr marL="0" indent="0">
              <a:buNone/>
            </a:pPr>
            <a:endParaRPr lang="fr-FR" sz="1800" spc="-5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spc="-5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spc="-5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spc="-5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spc="-5" dirty="0">
                <a:latin typeface="Arial" panose="020B0604020202020204" pitchFamily="34" charset="0"/>
                <a:ea typeface="Calibri" panose="020F0502020204030204" pitchFamily="34" charset="0"/>
              </a:rPr>
              <a:t>Ensuite y relie l’action qui entrainera la modification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spc="-5" dirty="0">
                <a:latin typeface="Arial" panose="020B0604020202020204" pitchFamily="34" charset="0"/>
                <a:ea typeface="Calibri" panose="020F0502020204030204" pitchFamily="34" charset="0"/>
              </a:rPr>
              <a:t>Et on définit l’action à effectuer (elle peut être appliqué sur la même cible ou bien une autre)</a:t>
            </a:r>
          </a:p>
          <a:p>
            <a:pPr marL="0" indent="0">
              <a:buNone/>
            </a:pPr>
            <a:endParaRPr lang="fr-FR" sz="1800" spc="-5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spc="-5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spc="-5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spc="-5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spc="-5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spc="-5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15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8B1FB0-3B35-436E-A7F2-C74B0715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66" y="2106330"/>
            <a:ext cx="9561667" cy="11828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F62F3F-FFE3-4B8E-A958-872921A1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66" y="4449148"/>
            <a:ext cx="9561666" cy="127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6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57048-741D-4F96-AA3D-F38493AC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méthode </a:t>
            </a:r>
            <a:r>
              <a:rPr lang="fr-FR" b="1" u="sng" spc="-5" dirty="0" err="1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addEventListener</a:t>
            </a:r>
            <a:r>
              <a:rPr lang="fr-FR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15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2366D-181A-4AA1-A9A3-A7959F92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Cette dernière façon de gérer les évènements est la manière recommandée aujourd’hui car c’est la plus flexible et la plus performante.</a:t>
            </a:r>
            <a:endParaRPr lang="en-150" sz="18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150" sz="18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 va passer deux arguments à cette méthode : </a:t>
            </a:r>
            <a:endParaRPr lang="en-150" sz="18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 nom d’un évènement qu’on souhaite prendre en charge </a:t>
            </a:r>
            <a:endParaRPr lang="en-150" sz="18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 code à exécuter (qui prendra souvent la forme d’une fonction) en cas de déclenchement de cet évènement.</a:t>
            </a:r>
            <a:endParaRPr lang="en-150" sz="18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Cette méthode permet :</a:t>
            </a:r>
            <a:endParaRPr lang="en-150" sz="18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 réagir plusieurs fois et de façon différente à un même évènement </a:t>
            </a:r>
            <a:endParaRPr lang="en-150" sz="18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 réagir à différents évènements à partir de différents ou d’un même objet </a:t>
            </a:r>
            <a:r>
              <a:rPr lang="fr-FR" sz="180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Element</a:t>
            </a:r>
            <a:r>
              <a:rPr lang="fr-FR" sz="18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150" sz="18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15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A7F2325-6062-4D9D-A8EE-13C9DD4B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8355"/>
            <a:ext cx="10262191" cy="12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4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3FDD8-F439-4362-9D90-9A135883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97" y="397022"/>
            <a:ext cx="10832805" cy="1325563"/>
          </a:xfrm>
        </p:spPr>
        <p:txBody>
          <a:bodyPr>
            <a:normAutofit/>
          </a:bodyPr>
          <a:lstStyle/>
          <a:p>
            <a:pPr algn="ctr">
              <a:spcBef>
                <a:spcPts val="200"/>
              </a:spcBef>
            </a:pPr>
            <a:r>
              <a:rPr lang="en-US" sz="4000" b="1" u="sng" spc="-5" dirty="0" err="1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Quel</a:t>
            </a:r>
            <a:r>
              <a:rPr lang="en-US" sz="4000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type </a:t>
            </a:r>
            <a:r>
              <a:rPr lang="en-US" sz="4000" b="1" u="sng" spc="-5" dirty="0" err="1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d’évènement</a:t>
            </a:r>
            <a:r>
              <a:rPr lang="en-US" sz="4000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000" b="1" u="sng" spc="-5" dirty="0" err="1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peut</a:t>
            </a:r>
            <a:r>
              <a:rPr lang="en-US" sz="4000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-on </a:t>
            </a:r>
            <a:r>
              <a:rPr lang="en-US" sz="4000" b="1" u="sng" spc="-5" dirty="0" err="1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détecter</a:t>
            </a:r>
            <a:r>
              <a:rPr lang="en-US" sz="4000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?</a:t>
            </a:r>
            <a:endParaRPr lang="en-150" sz="4000" b="1" u="sng" spc="-5" dirty="0">
              <a:solidFill>
                <a:srgbClr val="2F549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8D66D-7883-4A39-AE7A-17815A87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 </a:t>
            </a:r>
            <a:r>
              <a:rPr lang="fr-FR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chargement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du document</a:t>
            </a:r>
            <a:r>
              <a:rPr lang="en-US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Définir le mom</a:t>
            </a:r>
            <a:r>
              <a:rPr lang="fr-FR" sz="2000" spc="-5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ent d’activation d’une fonction au moment de son chargement</a:t>
            </a:r>
            <a:endParaRPr lang="fr-FR" sz="22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15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clic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sur un bouton </a:t>
            </a:r>
            <a:r>
              <a:rPr lang="fr-FR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effectué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par un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utilisateur</a:t>
            </a:r>
            <a:r>
              <a:rPr lang="en-US" spc="-5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spc="-5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Les données d’un formulaire peuvent être envoyées à un serveur</a:t>
            </a:r>
            <a:endParaRPr lang="fr-FR" sz="2200" spc="-5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15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 </a:t>
            </a:r>
            <a:r>
              <a:rPr lang="fr-FR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survol</a:t>
            </a:r>
            <a:r>
              <a:rPr lang="en-US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</a:t>
            </a:r>
            <a:r>
              <a:rPr lang="en-US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ou</a:t>
            </a:r>
            <a:r>
              <a:rPr lang="en-US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non)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d’un élément par la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souris</a:t>
            </a:r>
            <a:r>
              <a:rPr lang="en-150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d’un </a:t>
            </a:r>
            <a:r>
              <a:rPr lang="en-150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utilisateur</a:t>
            </a:r>
            <a:r>
              <a:rPr lang="en-US" spc="-5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pc="-5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Une ombre </a:t>
            </a:r>
            <a:r>
              <a:rPr lang="en-US" sz="2000" spc="-5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peut</a:t>
            </a:r>
            <a:r>
              <a:rPr lang="en-US" sz="2000" spc="-5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spc="-5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aparaitre</a:t>
            </a:r>
            <a:r>
              <a:rPr lang="en-US" sz="2000" spc="-5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sur un lien </a:t>
            </a:r>
            <a:r>
              <a:rPr lang="en-US" sz="2000" spc="-5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lorsque</a:t>
            </a:r>
            <a:r>
              <a:rPr lang="en-US" sz="2000" spc="-5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la </a:t>
            </a:r>
            <a:r>
              <a:rPr lang="en-US" sz="2000" spc="-5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souris</a:t>
            </a:r>
            <a:r>
              <a:rPr lang="en-US" sz="2000" spc="-5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passe dessus </a:t>
            </a:r>
            <a:r>
              <a:rPr lang="en-US" sz="2000" spc="-5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afin</a:t>
            </a:r>
            <a:r>
              <a:rPr lang="en-US" sz="2000" spc="-5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de le </a:t>
            </a:r>
            <a:r>
              <a:rPr lang="en-US" sz="2000" spc="-5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repérer</a:t>
            </a:r>
            <a:endParaRPr lang="en-US" sz="2000" spc="-5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15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</a:t>
            </a:r>
            <a:r>
              <a:rPr lang="en-US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sélection</a:t>
            </a:r>
            <a:r>
              <a:rPr lang="en-US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d’un champs de </a:t>
            </a:r>
            <a:r>
              <a:rPr lang="en-US" spc="-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formulaire</a:t>
            </a:r>
            <a:r>
              <a:rPr lang="en-US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pc="-5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Le fond d’un champs </a:t>
            </a:r>
            <a:r>
              <a:rPr lang="en-US" sz="2000" spc="-5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peut</a:t>
            </a:r>
            <a:r>
              <a:rPr lang="en-US" sz="2000" spc="-5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changer de couleur </a:t>
            </a:r>
            <a:r>
              <a:rPr lang="en-US" sz="2000" spc="-5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lorsque</a:t>
            </a:r>
            <a:r>
              <a:rPr lang="en-US" sz="2000" spc="-5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le </a:t>
            </a:r>
            <a:r>
              <a:rPr lang="en-US" sz="2000" spc="-5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curseur</a:t>
            </a:r>
            <a:r>
              <a:rPr lang="en-US" sz="2000" spc="-5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spc="-5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est</a:t>
            </a:r>
            <a:r>
              <a:rPr lang="en-US" sz="2000" spc="-5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dedans</a:t>
            </a:r>
            <a:endParaRPr lang="en-150" sz="200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80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3FDD8-F439-4362-9D90-9A135883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97" y="397022"/>
            <a:ext cx="10832805" cy="1325563"/>
          </a:xfrm>
        </p:spPr>
        <p:txBody>
          <a:bodyPr>
            <a:normAutofit/>
          </a:bodyPr>
          <a:lstStyle/>
          <a:p>
            <a:pPr algn="ctr">
              <a:spcBef>
                <a:spcPts val="200"/>
              </a:spcBef>
            </a:pPr>
            <a:r>
              <a:rPr lang="en-US" b="1" u="sng" spc="-5" dirty="0" err="1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Quelles</a:t>
            </a:r>
            <a:r>
              <a:rPr lang="en-US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actions </a:t>
            </a:r>
            <a:r>
              <a:rPr lang="en-US" b="1" u="sng" spc="-5" dirty="0" err="1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peut</a:t>
            </a:r>
            <a:r>
              <a:rPr lang="en-US" b="1" u="sng" spc="-5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-on </a:t>
            </a:r>
            <a:r>
              <a:rPr lang="en-US" b="1" u="sng" spc="-5" dirty="0" err="1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réaliser</a:t>
            </a:r>
            <a:endParaRPr lang="en-150" b="1" u="sng" spc="-5" dirty="0">
              <a:solidFill>
                <a:srgbClr val="2F549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8D66D-7883-4A39-AE7A-17815A87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446088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 peut modifier, enlever, rajouter du texte dans un élément ou même un nœud dans la page HTML</a:t>
            </a:r>
            <a:endParaRPr lang="en-15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32000" indent="-446088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 peut modifier le style d’un élément (sa couleur, sa taille, sa position, le cacher et le montrer, etc…</a:t>
            </a:r>
            <a:endParaRPr lang="en-15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32000" indent="-446088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 peut afficher une alerte ou une nouvelle fenêtre</a:t>
            </a:r>
            <a:endParaRPr lang="en-15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32000" indent="-446088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 peut effectuer des opérations de toutes sorte et en renvoyer le résultat</a:t>
            </a:r>
            <a:endParaRPr lang="en-15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32000" indent="-446088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spc="-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Et bien d’autres choses encore…</a:t>
            </a:r>
            <a:endParaRPr lang="en-150" spc="-5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9310669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591</Words>
  <Application>Microsoft Office PowerPoint</Application>
  <PresentationFormat>Grand écran</PresentationFormat>
  <Paragraphs>67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Les Évènements  d’une page web</vt:lpstr>
      <vt:lpstr>Définition</vt:lpstr>
      <vt:lpstr>Définir des gestionnaires d’évènements</vt:lpstr>
      <vt:lpstr>Utiliser les attributs HTML</vt:lpstr>
      <vt:lpstr>Les propriétés JavaScript</vt:lpstr>
      <vt:lpstr>La méthode addEventListener()</vt:lpstr>
      <vt:lpstr>Quel type d’évènement peut-on détecter?</vt:lpstr>
      <vt:lpstr>Quelles actions peut-on réaliser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Évènements  d’une page web</dc:title>
  <dc:creator>Thomas GT</dc:creator>
  <cp:lastModifiedBy>Thomas GT</cp:lastModifiedBy>
  <cp:revision>26</cp:revision>
  <dcterms:created xsi:type="dcterms:W3CDTF">2020-11-16T17:32:23Z</dcterms:created>
  <dcterms:modified xsi:type="dcterms:W3CDTF">2020-11-16T20:29:31Z</dcterms:modified>
</cp:coreProperties>
</file>