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4" r:id="rId5"/>
    <p:sldId id="259" r:id="rId6"/>
    <p:sldId id="260" r:id="rId7"/>
    <p:sldId id="263" r:id="rId8"/>
    <p:sldId id="261" r:id="rId9"/>
    <p:sldId id="265" r:id="rId10"/>
    <p:sldId id="267" r:id="rId11"/>
    <p:sldId id="266" r:id="rId12"/>
    <p:sldId id="268" r:id="rId13"/>
    <p:sldId id="262" r:id="rId14"/>
    <p:sldId id="270" r:id="rId15"/>
    <p:sldId id="271" r:id="rId16"/>
    <p:sldId id="272" r:id="rId17"/>
    <p:sldId id="273" r:id="rId18"/>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5BF57-9F98-40AC-9701-EBF3CAB74EE2}" type="datetimeFigureOut">
              <a:rPr lang="fr-FR" smtClean="0"/>
              <a:t>19/01/2021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2C8BC-B28D-4313-887C-56CA28BA13B8}" type="slidenum">
              <a:rPr lang="fr-FR" smtClean="0"/>
              <a:t>‹N°›</a:t>
            </a:fld>
            <a:endParaRPr lang="fr-FR"/>
          </a:p>
        </p:txBody>
      </p:sp>
    </p:spTree>
    <p:extLst>
      <p:ext uri="{BB962C8B-B14F-4D97-AF65-F5344CB8AC3E}">
        <p14:creationId xmlns:p14="http://schemas.microsoft.com/office/powerpoint/2010/main" val="405106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302C8BC-B28D-4313-887C-56CA28BA13B8}" type="slidenum">
              <a:rPr lang="fr-FR" smtClean="0"/>
              <a:t>13</a:t>
            </a:fld>
            <a:endParaRPr lang="fr-FR"/>
          </a:p>
        </p:txBody>
      </p:sp>
    </p:spTree>
    <p:extLst>
      <p:ext uri="{BB962C8B-B14F-4D97-AF65-F5344CB8AC3E}">
        <p14:creationId xmlns:p14="http://schemas.microsoft.com/office/powerpoint/2010/main" val="2657354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34192-8FB4-4138-BA12-8688AA29266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066518-18E0-4A66-A9E8-E74AB8477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6A7D921-192B-4663-A11B-44E11D3B2813}"/>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5" name="Espace réservé du pied de page 4">
            <a:extLst>
              <a:ext uri="{FF2B5EF4-FFF2-40B4-BE49-F238E27FC236}">
                <a16:creationId xmlns:a16="http://schemas.microsoft.com/office/drawing/2014/main" id="{C4D7834C-44D7-4F3E-B8C8-D854183F9B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7DD3CE-EF13-4799-806C-A5C4971F620C}"/>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278900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6A982-D0EC-460E-8B2A-4CF0843B81A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E63AD6B-F47A-4EAB-9313-71F9877434E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44B93CF-04B5-4A36-A6A3-91D67C68D041}"/>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5" name="Espace réservé du pied de page 4">
            <a:extLst>
              <a:ext uri="{FF2B5EF4-FFF2-40B4-BE49-F238E27FC236}">
                <a16:creationId xmlns:a16="http://schemas.microsoft.com/office/drawing/2014/main" id="{94B07CC1-01F0-43E3-9D7B-6DFD48B54F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E72325-9A99-4E66-B860-F496593A89CC}"/>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104521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79EDB3F-1C8E-4FB8-ABF5-38E2C9F966A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57249CE-21B2-4AA9-AA75-6E072FBA50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2D7D0D-CAE5-4C48-A601-DA27D508091E}"/>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5" name="Espace réservé du pied de page 4">
            <a:extLst>
              <a:ext uri="{FF2B5EF4-FFF2-40B4-BE49-F238E27FC236}">
                <a16:creationId xmlns:a16="http://schemas.microsoft.com/office/drawing/2014/main" id="{47984D2E-F4F7-494F-97B0-69D0D4224B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E80A15-A8C6-45F0-AF67-1F36AC7C97BE}"/>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95285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F958B-59E4-49FA-8B45-B41AEDEF3B6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FCBD6AA-DAF5-4733-AC5C-2100DD88757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48694C-7ED1-448A-8724-B43B9DC50BEE}"/>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5" name="Espace réservé du pied de page 4">
            <a:extLst>
              <a:ext uri="{FF2B5EF4-FFF2-40B4-BE49-F238E27FC236}">
                <a16:creationId xmlns:a16="http://schemas.microsoft.com/office/drawing/2014/main" id="{A4F301EF-92F9-469C-B47A-2FD1FC099D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E7C303-7FAF-4FA8-B95E-BB55B2AC52BB}"/>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148177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2F3C5E-3FCB-4B43-9B7E-2AB29A950D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21ADEC7-05C3-4A36-A4F3-04C34C3E5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F3C93D-5DC8-4E21-8947-59309CE62FC1}"/>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5" name="Espace réservé du pied de page 4">
            <a:extLst>
              <a:ext uri="{FF2B5EF4-FFF2-40B4-BE49-F238E27FC236}">
                <a16:creationId xmlns:a16="http://schemas.microsoft.com/office/drawing/2014/main" id="{052E8922-B2D2-49C7-99D3-971B2E93F8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4D506B-F446-40A7-8054-D93D108B879C}"/>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342808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83F6BC-219B-45EC-AAC6-FCE5BED1EE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D6B5FA-DA01-4E85-94EC-FA868484998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E6FC84-1A57-4FAC-9C91-7C0EB1ED50B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FA9E9DA-5A74-434A-8D27-7AB061BBE16D}"/>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6" name="Espace réservé du pied de page 5">
            <a:extLst>
              <a:ext uri="{FF2B5EF4-FFF2-40B4-BE49-F238E27FC236}">
                <a16:creationId xmlns:a16="http://schemas.microsoft.com/office/drawing/2014/main" id="{241E6D32-58FF-4844-9E65-9FBEB1EF084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E79170-6EEC-4FF8-A71F-B3F457DF5C5D}"/>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27166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D80C24-F478-4737-A960-2CA51BD145C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2B6CE01-7A78-419A-8C6A-D8E8B5B3C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93713B6-85A9-495F-A5CD-32D1FD05A0A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1B6D0EF-227E-43E7-BB38-75E7D4C1B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39607E3-2EB1-406E-98E4-A79AD3A359B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943FE59-C59F-43DC-9486-FB226B027ACD}"/>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8" name="Espace réservé du pied de page 7">
            <a:extLst>
              <a:ext uri="{FF2B5EF4-FFF2-40B4-BE49-F238E27FC236}">
                <a16:creationId xmlns:a16="http://schemas.microsoft.com/office/drawing/2014/main" id="{2D50AC87-B0F5-42FE-BCCF-F72047FF884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0F5BA7-6BF4-441F-9DBB-F4D07CCF147E}"/>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304591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03FBCD-E591-4494-A750-7B434793C33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8B1DD42-763F-443C-B886-F6825352351D}"/>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4" name="Espace réservé du pied de page 3">
            <a:extLst>
              <a:ext uri="{FF2B5EF4-FFF2-40B4-BE49-F238E27FC236}">
                <a16:creationId xmlns:a16="http://schemas.microsoft.com/office/drawing/2014/main" id="{7EF0B86B-D625-4F7D-AB8E-491E39D9F0D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D061D4-5744-4864-9FCE-6CFD9CD78B65}"/>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182158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8451619-8EE9-4FB9-8D81-50E2B6A7DABD}"/>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3" name="Espace réservé du pied de page 2">
            <a:extLst>
              <a:ext uri="{FF2B5EF4-FFF2-40B4-BE49-F238E27FC236}">
                <a16:creationId xmlns:a16="http://schemas.microsoft.com/office/drawing/2014/main" id="{667C8554-C042-4312-9E2F-3C0B96D0DFF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579F2A1-5D6E-4043-956D-EC2D9787C06D}"/>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135118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F0B08B-273A-46BA-8561-9341A9E5CB4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1EBB1B5-AA11-468E-887C-A75269045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155F147-67EF-4773-AB0C-E24BA2492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F167D6F-F903-4CAD-90AD-592DA75D9447}"/>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6" name="Espace réservé du pied de page 5">
            <a:extLst>
              <a:ext uri="{FF2B5EF4-FFF2-40B4-BE49-F238E27FC236}">
                <a16:creationId xmlns:a16="http://schemas.microsoft.com/office/drawing/2014/main" id="{1A68B3CB-C910-473A-9165-0D76B47D25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B05606-2A03-4F54-BE9D-4472B75D301D}"/>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9819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7A0B0-A055-4742-B41D-B543F9FA54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B3C6D50-4F65-461A-A487-6F004C476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39D3EA-BA34-429F-A39A-9940AC9A1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8B11D9-CEE6-4FEE-8C30-6BBBB0BE10F0}"/>
              </a:ext>
            </a:extLst>
          </p:cNvPr>
          <p:cNvSpPr>
            <a:spLocks noGrp="1"/>
          </p:cNvSpPr>
          <p:nvPr>
            <p:ph type="dt" sz="half" idx="10"/>
          </p:nvPr>
        </p:nvSpPr>
        <p:spPr/>
        <p:txBody>
          <a:bodyPr/>
          <a:lstStyle/>
          <a:p>
            <a:fld id="{97283547-21F8-495E-827D-D69111222998}" type="datetimeFigureOut">
              <a:rPr lang="fr-FR" smtClean="0"/>
              <a:t>19/01/2021</a:t>
            </a:fld>
            <a:endParaRPr lang="fr-FR"/>
          </a:p>
        </p:txBody>
      </p:sp>
      <p:sp>
        <p:nvSpPr>
          <p:cNvPr id="6" name="Espace réservé du pied de page 5">
            <a:extLst>
              <a:ext uri="{FF2B5EF4-FFF2-40B4-BE49-F238E27FC236}">
                <a16:creationId xmlns:a16="http://schemas.microsoft.com/office/drawing/2014/main" id="{F8BA67E2-F8D8-4582-A04C-C323A5599C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5B84EE-0C34-45F1-8D22-556D45537411}"/>
              </a:ext>
            </a:extLst>
          </p:cNvPr>
          <p:cNvSpPr>
            <a:spLocks noGrp="1"/>
          </p:cNvSpPr>
          <p:nvPr>
            <p:ph type="sldNum" sz="quarter" idx="12"/>
          </p:nvPr>
        </p:nvSpPr>
        <p:spPr/>
        <p:txBody>
          <a:bodyPr/>
          <a:lstStyle/>
          <a:p>
            <a:fld id="{09DF683E-D1F7-4BF0-AED2-ADAC45C68277}" type="slidenum">
              <a:rPr lang="fr-FR" smtClean="0"/>
              <a:t>‹N°›</a:t>
            </a:fld>
            <a:endParaRPr lang="fr-FR"/>
          </a:p>
        </p:txBody>
      </p:sp>
    </p:spTree>
    <p:extLst>
      <p:ext uri="{BB962C8B-B14F-4D97-AF65-F5344CB8AC3E}">
        <p14:creationId xmlns:p14="http://schemas.microsoft.com/office/powerpoint/2010/main" val="11142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3264828-25BA-41B6-9368-80815D1F1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E2014-B5CF-403E-BB8D-23983D579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69E96A-1357-4A74-A3CF-A7AA8601B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83547-21F8-495E-827D-D69111222998}" type="datetimeFigureOut">
              <a:rPr lang="fr-FR" smtClean="0"/>
              <a:t>19/01/2021</a:t>
            </a:fld>
            <a:endParaRPr lang="fr-FR"/>
          </a:p>
        </p:txBody>
      </p:sp>
      <p:sp>
        <p:nvSpPr>
          <p:cNvPr id="5" name="Espace réservé du pied de page 4">
            <a:extLst>
              <a:ext uri="{FF2B5EF4-FFF2-40B4-BE49-F238E27FC236}">
                <a16:creationId xmlns:a16="http://schemas.microsoft.com/office/drawing/2014/main" id="{6F98A230-74BB-46D4-BDD8-C662B90C2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9A450A4-321C-4483-A85B-47E2A3B4B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F683E-D1F7-4BF0-AED2-ADAC45C68277}" type="slidenum">
              <a:rPr lang="fr-FR" smtClean="0"/>
              <a:t>‹N°›</a:t>
            </a:fld>
            <a:endParaRPr lang="fr-FR"/>
          </a:p>
        </p:txBody>
      </p:sp>
    </p:spTree>
    <p:extLst>
      <p:ext uri="{BB962C8B-B14F-4D97-AF65-F5344CB8AC3E}">
        <p14:creationId xmlns:p14="http://schemas.microsoft.com/office/powerpoint/2010/main" val="340215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onicframework.com/resources/articles/ionic-react-vs-react-nati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onicframework.com/docs/developing/tips#resolving-permission-errors"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ionic-team/ionic-pwa-elements"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ionicframework.com/docs/component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7572B9-1EDC-4868-A512-8D7268CDBB51}"/>
              </a:ext>
            </a:extLst>
          </p:cNvPr>
          <p:cNvSpPr>
            <a:spLocks noGrp="1"/>
          </p:cNvSpPr>
          <p:nvPr>
            <p:ph type="ctrTitle"/>
          </p:nvPr>
        </p:nvSpPr>
        <p:spPr>
          <a:xfrm>
            <a:off x="1455906" y="742984"/>
            <a:ext cx="9144000" cy="1105271"/>
          </a:xfrm>
          <a:ln>
            <a:solidFill>
              <a:schemeClr val="tx1"/>
            </a:solidFill>
          </a:ln>
        </p:spPr>
        <p:style>
          <a:lnRef idx="0">
            <a:schemeClr val="accent1"/>
          </a:lnRef>
          <a:fillRef idx="3">
            <a:schemeClr val="accent1"/>
          </a:fillRef>
          <a:effectRef idx="3">
            <a:schemeClr val="accent1"/>
          </a:effectRef>
          <a:fontRef idx="minor">
            <a:schemeClr val="lt1"/>
          </a:fontRef>
        </p:style>
        <p:txBody>
          <a:bodyPr>
            <a:normAutofit/>
          </a:bodyPr>
          <a:lstStyle/>
          <a:p>
            <a:r>
              <a:rPr lang="fr-FR" sz="7200" dirty="0">
                <a:effectLst>
                  <a:outerShdw blurRad="38100" dist="38100" dir="2700000" algn="tl">
                    <a:srgbClr val="000000">
                      <a:alpha val="43137"/>
                    </a:srgbClr>
                  </a:outerShdw>
                </a:effectLst>
                <a:latin typeface="+mn-lt"/>
              </a:rPr>
              <a:t>Ionic-React</a:t>
            </a:r>
          </a:p>
        </p:txBody>
      </p:sp>
      <p:sp>
        <p:nvSpPr>
          <p:cNvPr id="3" name="Sous-titre 2">
            <a:extLst>
              <a:ext uri="{FF2B5EF4-FFF2-40B4-BE49-F238E27FC236}">
                <a16:creationId xmlns:a16="http://schemas.microsoft.com/office/drawing/2014/main" id="{2CD3D885-CEDC-41BC-95F4-8EF3E6BF6FCA}"/>
              </a:ext>
            </a:extLst>
          </p:cNvPr>
          <p:cNvSpPr>
            <a:spLocks noGrp="1"/>
          </p:cNvSpPr>
          <p:nvPr>
            <p:ph type="subTitle" idx="1"/>
          </p:nvPr>
        </p:nvSpPr>
        <p:spPr>
          <a:xfrm>
            <a:off x="1455906" y="4061637"/>
            <a:ext cx="9144000" cy="1655762"/>
          </a:xfrm>
        </p:spPr>
        <p:txBody>
          <a:bodyPr>
            <a:normAutofit fontScale="92500" lnSpcReduction="10000"/>
          </a:bodyPr>
          <a:lstStyle/>
          <a:p>
            <a:r>
              <a:rPr lang="fr-FR" sz="3600" b="1" dirty="0"/>
              <a:t>Utilisation d’un appareil photo </a:t>
            </a:r>
          </a:p>
          <a:p>
            <a:r>
              <a:rPr lang="fr-FR" sz="3600" b="1" dirty="0"/>
              <a:t>Affichage d’une galerie photo</a:t>
            </a:r>
          </a:p>
          <a:p>
            <a:r>
              <a:rPr lang="fr-FR" sz="3600" b="1" dirty="0"/>
              <a:t>Stockage sur l’appareil</a:t>
            </a:r>
          </a:p>
        </p:txBody>
      </p:sp>
      <p:sp>
        <p:nvSpPr>
          <p:cNvPr id="4" name="ZoneTexte 3">
            <a:extLst>
              <a:ext uri="{FF2B5EF4-FFF2-40B4-BE49-F238E27FC236}">
                <a16:creationId xmlns:a16="http://schemas.microsoft.com/office/drawing/2014/main" id="{EDE577A2-7C37-4264-8C61-9CE599BB826B}"/>
              </a:ext>
            </a:extLst>
          </p:cNvPr>
          <p:cNvSpPr txBox="1"/>
          <p:nvPr/>
        </p:nvSpPr>
        <p:spPr>
          <a:xfrm>
            <a:off x="1034902" y="2328530"/>
            <a:ext cx="10122195" cy="923330"/>
          </a:xfrm>
          <a:prstGeom prst="rect">
            <a:avLst/>
          </a:prstGeom>
          <a:noFill/>
        </p:spPr>
        <p:txBody>
          <a:bodyPr wrap="square" rtlCol="0">
            <a:spAutoFit/>
          </a:bodyPr>
          <a:lstStyle/>
          <a:p>
            <a:pPr algn="just"/>
            <a:r>
              <a:rPr lang="fr-FR" dirty="0"/>
              <a:t>Ionic React est un projet d'interface utilisateur open source et d'API native composé de composants d'interface utilisateur cross-platform et de fonctionnalités natives pour la création d'applications Web iOS, Android, Electron et progressives à l'aide de React et de la technologie Web standard</a:t>
            </a:r>
          </a:p>
        </p:txBody>
      </p:sp>
    </p:spTree>
    <p:extLst>
      <p:ext uri="{BB962C8B-B14F-4D97-AF65-F5344CB8AC3E}">
        <p14:creationId xmlns:p14="http://schemas.microsoft.com/office/powerpoint/2010/main" val="61771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690AB27-7072-427B-9D96-BBE364AAD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519" y="2804306"/>
            <a:ext cx="4681924" cy="1978277"/>
          </a:xfrm>
        </p:spPr>
      </p:pic>
      <p:sp>
        <p:nvSpPr>
          <p:cNvPr id="4" name="Titre 1">
            <a:extLst>
              <a:ext uri="{FF2B5EF4-FFF2-40B4-BE49-F238E27FC236}">
                <a16:creationId xmlns:a16="http://schemas.microsoft.com/office/drawing/2014/main" id="{2CD0A4C6-DDC7-406E-B1F5-C11C87F72EE5}"/>
              </a:ext>
            </a:extLst>
          </p:cNvPr>
          <p:cNvSpPr>
            <a:spLocks noGrp="1"/>
          </p:cNvSpPr>
          <p:nvPr>
            <p:ph type="title"/>
          </p:nvPr>
        </p:nvSpPr>
        <p:spPr>
          <a:xfrm>
            <a:off x="795236" y="365168"/>
            <a:ext cx="10515600" cy="1082453"/>
          </a:xfrm>
          <a:solidFill>
            <a:schemeClr val="dk1"/>
          </a:solidFill>
          <a:ln>
            <a:noFill/>
          </a:ln>
        </p:spPr>
        <p:style>
          <a:lnRef idx="0">
            <a:scrgbClr r="0" g="0" b="0"/>
          </a:lnRef>
          <a:fillRef idx="0">
            <a:scrgbClr r="0" g="0" b="0"/>
          </a:fillRef>
          <a:effectRef idx="0">
            <a:scrgbClr r="0" g="0" b="0"/>
          </a:effectRef>
          <a:fontRef idx="minor">
            <a:schemeClr val="lt1"/>
          </a:fontRef>
        </p:style>
        <p:txBody>
          <a:bodyPr/>
          <a:lstStyle/>
          <a:p>
            <a:pPr algn="ctr"/>
            <a:r>
              <a:rPr lang="fr-FR" b="1" dirty="0"/>
              <a:t>Un peu de code</a:t>
            </a:r>
          </a:p>
        </p:txBody>
      </p:sp>
      <p:pic>
        <p:nvPicPr>
          <p:cNvPr id="7" name="Image 6">
            <a:extLst>
              <a:ext uri="{FF2B5EF4-FFF2-40B4-BE49-F238E27FC236}">
                <a16:creationId xmlns:a16="http://schemas.microsoft.com/office/drawing/2014/main" id="{FE6393A4-F0CB-4DED-8289-400DB7D2F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421" y="1881677"/>
            <a:ext cx="3217538" cy="4115089"/>
          </a:xfrm>
          <a:prstGeom prst="rect">
            <a:avLst/>
          </a:prstGeom>
          <a:ln>
            <a:noFill/>
          </a:ln>
          <a:effectLst>
            <a:outerShdw blurRad="292100" dist="139700" dir="2700000" algn="tl" rotWithShape="0">
              <a:srgbClr val="333333">
                <a:alpha val="65000"/>
              </a:srgbClr>
            </a:outerShdw>
          </a:effectLst>
        </p:spPr>
      </p:pic>
      <p:sp>
        <p:nvSpPr>
          <p:cNvPr id="8" name="ZoneTexte 7">
            <a:extLst>
              <a:ext uri="{FF2B5EF4-FFF2-40B4-BE49-F238E27FC236}">
                <a16:creationId xmlns:a16="http://schemas.microsoft.com/office/drawing/2014/main" id="{A2D3A738-225E-4C42-8158-FB09FF4F5697}"/>
              </a:ext>
            </a:extLst>
          </p:cNvPr>
          <p:cNvSpPr txBox="1"/>
          <p:nvPr/>
        </p:nvSpPr>
        <p:spPr>
          <a:xfrm>
            <a:off x="1018519" y="2105247"/>
            <a:ext cx="6062765" cy="461665"/>
          </a:xfrm>
          <a:prstGeom prst="rect">
            <a:avLst/>
          </a:prstGeom>
          <a:noFill/>
        </p:spPr>
        <p:txBody>
          <a:bodyPr wrap="square" rtlCol="0">
            <a:spAutoFit/>
          </a:bodyPr>
          <a:lstStyle/>
          <a:p>
            <a:r>
              <a:rPr lang="fr-FR" sz="2400" b="1" dirty="0">
                <a:solidFill>
                  <a:schemeClr val="accent1">
                    <a:lumMod val="50000"/>
                  </a:schemeClr>
                </a:solidFill>
              </a:rPr>
              <a:t>Changer le Titre</a:t>
            </a:r>
          </a:p>
        </p:txBody>
      </p:sp>
    </p:spTree>
    <p:extLst>
      <p:ext uri="{BB962C8B-B14F-4D97-AF65-F5344CB8AC3E}">
        <p14:creationId xmlns:p14="http://schemas.microsoft.com/office/powerpoint/2010/main" val="214582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44D945-77A4-45CF-B786-1DD34ABAB26E}"/>
              </a:ext>
            </a:extLst>
          </p:cNvPr>
          <p:cNvSpPr>
            <a:spLocks noGrp="1"/>
          </p:cNvSpPr>
          <p:nvPr>
            <p:ph idx="1"/>
          </p:nvPr>
        </p:nvSpPr>
        <p:spPr>
          <a:xfrm>
            <a:off x="838200" y="413359"/>
            <a:ext cx="10515600" cy="6037545"/>
          </a:xfrm>
        </p:spPr>
        <p:txBody>
          <a:bodyPr>
            <a:noAutofit/>
          </a:bodyPr>
          <a:lstStyle/>
          <a:p>
            <a:pPr marL="0" indent="0">
              <a:buNone/>
            </a:pPr>
            <a:r>
              <a:rPr lang="fr-FR" sz="2400" b="1" dirty="0">
                <a:solidFill>
                  <a:schemeClr val="accent1">
                    <a:lumMod val="50000"/>
                  </a:schemeClr>
                </a:solidFill>
              </a:rPr>
              <a:t>Ajouter un icône de camera</a:t>
            </a:r>
          </a:p>
        </p:txBody>
      </p:sp>
      <p:pic>
        <p:nvPicPr>
          <p:cNvPr id="4" name="Image 3">
            <a:extLst>
              <a:ext uri="{FF2B5EF4-FFF2-40B4-BE49-F238E27FC236}">
                <a16:creationId xmlns:a16="http://schemas.microsoft.com/office/drawing/2014/main" id="{764E1599-7309-4E25-8780-8811E1F4D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72" y="1062758"/>
            <a:ext cx="5948684" cy="1505307"/>
          </a:xfrm>
          <a:prstGeom prst="rect">
            <a:avLst/>
          </a:prstGeom>
        </p:spPr>
      </p:pic>
      <p:pic>
        <p:nvPicPr>
          <p:cNvPr id="6" name="Image 5">
            <a:extLst>
              <a:ext uri="{FF2B5EF4-FFF2-40B4-BE49-F238E27FC236}">
                <a16:creationId xmlns:a16="http://schemas.microsoft.com/office/drawing/2014/main" id="{62B1EADD-BB9E-4970-ACD8-1A97DF4F4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82" y="2774033"/>
            <a:ext cx="6891262" cy="3350320"/>
          </a:xfrm>
          <a:prstGeom prst="rect">
            <a:avLst/>
          </a:prstGeom>
        </p:spPr>
      </p:pic>
      <p:pic>
        <p:nvPicPr>
          <p:cNvPr id="8" name="Image 7">
            <a:extLst>
              <a:ext uri="{FF2B5EF4-FFF2-40B4-BE49-F238E27FC236}">
                <a16:creationId xmlns:a16="http://schemas.microsoft.com/office/drawing/2014/main" id="{57DFE457-3A3E-40E4-8E15-B29680D5C2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2351" y="1148316"/>
            <a:ext cx="3614669" cy="4561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008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44D945-77A4-45CF-B786-1DD34ABAB26E}"/>
              </a:ext>
            </a:extLst>
          </p:cNvPr>
          <p:cNvSpPr>
            <a:spLocks noGrp="1"/>
          </p:cNvSpPr>
          <p:nvPr>
            <p:ph idx="1"/>
          </p:nvPr>
        </p:nvSpPr>
        <p:spPr>
          <a:xfrm>
            <a:off x="838200" y="413359"/>
            <a:ext cx="10515600" cy="6037545"/>
          </a:xfrm>
        </p:spPr>
        <p:txBody>
          <a:bodyPr>
            <a:noAutofit/>
          </a:bodyPr>
          <a:lstStyle/>
          <a:p>
            <a:pPr marL="0" indent="0">
              <a:buNone/>
            </a:pPr>
            <a:r>
              <a:rPr lang="fr-FR" sz="2400" b="1" dirty="0">
                <a:solidFill>
                  <a:schemeClr val="accent1">
                    <a:lumMod val="50000"/>
                  </a:schemeClr>
                </a:solidFill>
              </a:rPr>
              <a:t>Modifier l’icône de Tab 2</a:t>
            </a:r>
          </a:p>
        </p:txBody>
      </p:sp>
      <p:pic>
        <p:nvPicPr>
          <p:cNvPr id="5" name="Image 4">
            <a:extLst>
              <a:ext uri="{FF2B5EF4-FFF2-40B4-BE49-F238E27FC236}">
                <a16:creationId xmlns:a16="http://schemas.microsoft.com/office/drawing/2014/main" id="{D21DE2AB-3A67-421A-A443-6941EAA33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78" y="1177037"/>
            <a:ext cx="4983510" cy="2251963"/>
          </a:xfrm>
          <a:prstGeom prst="rect">
            <a:avLst/>
          </a:prstGeom>
        </p:spPr>
      </p:pic>
      <p:pic>
        <p:nvPicPr>
          <p:cNvPr id="9" name="Image 8">
            <a:extLst>
              <a:ext uri="{FF2B5EF4-FFF2-40B4-BE49-F238E27FC236}">
                <a16:creationId xmlns:a16="http://schemas.microsoft.com/office/drawing/2014/main" id="{635E502A-1885-4A51-AA8A-74F833E48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026" y="1177037"/>
            <a:ext cx="6187599" cy="4890977"/>
          </a:xfrm>
          <a:prstGeom prst="rect">
            <a:avLst/>
          </a:prstGeom>
        </p:spPr>
      </p:pic>
      <p:pic>
        <p:nvPicPr>
          <p:cNvPr id="11" name="Image 10">
            <a:extLst>
              <a:ext uri="{FF2B5EF4-FFF2-40B4-BE49-F238E27FC236}">
                <a16:creationId xmlns:a16="http://schemas.microsoft.com/office/drawing/2014/main" id="{7438D167-3451-4055-AE68-F4BB8F7AE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98" y="4615345"/>
            <a:ext cx="4694503" cy="15044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559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EB94CF8D-0D59-4795-9D73-AFBB9D2E9DC8}"/>
              </a:ext>
            </a:extLst>
          </p:cNvPr>
          <p:cNvSpPr>
            <a:spLocks noGrp="1"/>
          </p:cNvSpPr>
          <p:nvPr>
            <p:ph idx="1"/>
          </p:nvPr>
        </p:nvSpPr>
        <p:spPr>
          <a:xfrm>
            <a:off x="678711" y="349564"/>
            <a:ext cx="6593959" cy="3424994"/>
          </a:xfrm>
        </p:spPr>
        <p:txBody>
          <a:bodyPr>
            <a:noAutofit/>
          </a:bodyPr>
          <a:lstStyle/>
          <a:p>
            <a:pPr marL="0" indent="0">
              <a:buNone/>
            </a:pPr>
            <a:r>
              <a:rPr lang="fr-FR" sz="2400" b="1" dirty="0">
                <a:solidFill>
                  <a:schemeClr val="accent1">
                    <a:lumMod val="50000"/>
                  </a:schemeClr>
                </a:solidFill>
              </a:rPr>
              <a:t>Prendre des Photos</a:t>
            </a:r>
          </a:p>
          <a:p>
            <a:pPr marL="0" indent="0">
              <a:buNone/>
            </a:pPr>
            <a:r>
              <a:rPr lang="fr-FR" sz="1600" b="1" dirty="0">
                <a:solidFill>
                  <a:schemeClr val="accent5">
                    <a:lumMod val="75000"/>
                  </a:schemeClr>
                </a:solidFill>
              </a:rPr>
              <a:t>  1)   Création d’un Hook </a:t>
            </a:r>
          </a:p>
          <a:p>
            <a:pPr marL="0" indent="0">
              <a:buNone/>
            </a:pPr>
            <a:r>
              <a:rPr lang="fr-FR" sz="1200" b="1" dirty="0"/>
              <a:t>On crée un fichier </a:t>
            </a:r>
            <a:r>
              <a:rPr lang="fr-FR" sz="1200" b="1" dirty="0" err="1"/>
              <a:t>usePhotoCallery.ts</a:t>
            </a:r>
            <a:r>
              <a:rPr lang="fr-FR" sz="1200" b="1" dirty="0"/>
              <a:t> dans le dossier </a:t>
            </a:r>
            <a:r>
              <a:rPr lang="fr-FR" sz="1200" b="1" dirty="0" err="1"/>
              <a:t>hooks</a:t>
            </a:r>
            <a:r>
              <a:rPr lang="fr-FR" sz="1200" b="1" dirty="0"/>
              <a:t> (à créer également)</a:t>
            </a:r>
          </a:p>
          <a:p>
            <a:pPr marL="0" indent="0">
              <a:buNone/>
            </a:pPr>
            <a:r>
              <a:rPr lang="fr-FR" sz="1200" b="1" dirty="0"/>
              <a:t>On importe les bibliothèques et les </a:t>
            </a:r>
            <a:r>
              <a:rPr lang="fr-FR" sz="1200" b="1" dirty="0" err="1"/>
              <a:t>hooks</a:t>
            </a:r>
            <a:endParaRPr lang="fr-FR" sz="1200" b="1" dirty="0"/>
          </a:p>
          <a:p>
            <a:pPr marL="0" indent="0">
              <a:buNone/>
            </a:pPr>
            <a:r>
              <a:rPr lang="fr-FR" sz="1200" b="1" dirty="0"/>
              <a:t>Création d’un </a:t>
            </a:r>
            <a:r>
              <a:rPr lang="fr-FR" sz="1200" b="1" dirty="0" err="1"/>
              <a:t>hook</a:t>
            </a:r>
            <a:r>
              <a:rPr lang="fr-FR" sz="1200" b="1" dirty="0"/>
              <a:t> </a:t>
            </a:r>
            <a:r>
              <a:rPr lang="fr-FR" sz="1200" b="1" dirty="0" err="1"/>
              <a:t>usePhotoGallery</a:t>
            </a:r>
            <a:r>
              <a:rPr lang="fr-FR" sz="1200" b="1" dirty="0"/>
              <a:t> qui sera exporté vers la page de code Tav2.tsx</a:t>
            </a:r>
          </a:p>
          <a:p>
            <a:pPr marL="0" indent="0">
              <a:buNone/>
            </a:pPr>
            <a:r>
              <a:rPr lang="fr-FR" sz="1200" b="1" dirty="0"/>
              <a:t>Contient une fonction pour prendre des photos.</a:t>
            </a:r>
          </a:p>
        </p:txBody>
      </p:sp>
      <p:pic>
        <p:nvPicPr>
          <p:cNvPr id="7" name="Image 6">
            <a:extLst>
              <a:ext uri="{FF2B5EF4-FFF2-40B4-BE49-F238E27FC236}">
                <a16:creationId xmlns:a16="http://schemas.microsoft.com/office/drawing/2014/main" id="{EC327E34-0E6F-4338-9F76-6058A5210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571" y="2291857"/>
            <a:ext cx="8027718" cy="4216579"/>
          </a:xfrm>
          <a:prstGeom prst="rect">
            <a:avLst/>
          </a:prstGeom>
        </p:spPr>
      </p:pic>
    </p:spTree>
    <p:extLst>
      <p:ext uri="{BB962C8B-B14F-4D97-AF65-F5344CB8AC3E}">
        <p14:creationId xmlns:p14="http://schemas.microsoft.com/office/powerpoint/2010/main" val="262752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8B61261-2B99-4ECA-AFEB-E7EAC31FD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6964" y="172010"/>
            <a:ext cx="2157493" cy="3129399"/>
          </a:xfrm>
          <a:prstGeom prst="rect">
            <a:avLst/>
          </a:prstGeom>
          <a:ln>
            <a:noFill/>
          </a:ln>
          <a:effectLst>
            <a:outerShdw blurRad="292100" dist="139700" dir="2700000" algn="tl" rotWithShape="0">
              <a:srgbClr val="333333">
                <a:alpha val="65000"/>
              </a:srgbClr>
            </a:outerShdw>
          </a:effectLst>
        </p:spPr>
      </p:pic>
      <p:pic>
        <p:nvPicPr>
          <p:cNvPr id="7" name="Image 6">
            <a:extLst>
              <a:ext uri="{FF2B5EF4-FFF2-40B4-BE49-F238E27FC236}">
                <a16:creationId xmlns:a16="http://schemas.microsoft.com/office/drawing/2014/main" id="{AD0E6829-9132-4F7C-8849-96F4E6F97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965" y="3469815"/>
            <a:ext cx="2157493" cy="3088584"/>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4452AF1A-A61F-4E8E-B0E6-1C42DC3CA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30" y="867755"/>
            <a:ext cx="7209570" cy="3904935"/>
          </a:xfrm>
          <a:prstGeom prst="rect">
            <a:avLst/>
          </a:prstGeom>
        </p:spPr>
      </p:pic>
      <p:pic>
        <p:nvPicPr>
          <p:cNvPr id="10" name="Image 9">
            <a:extLst>
              <a:ext uri="{FF2B5EF4-FFF2-40B4-BE49-F238E27FC236}">
                <a16:creationId xmlns:a16="http://schemas.microsoft.com/office/drawing/2014/main" id="{45367866-7B59-450D-9A66-694E7ECB2A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747" y="4907959"/>
            <a:ext cx="5417289" cy="1518221"/>
          </a:xfrm>
          <a:prstGeom prst="rect">
            <a:avLst/>
          </a:prstGeom>
        </p:spPr>
      </p:pic>
      <p:sp>
        <p:nvSpPr>
          <p:cNvPr id="12" name="Espace réservé du contenu 2">
            <a:extLst>
              <a:ext uri="{FF2B5EF4-FFF2-40B4-BE49-F238E27FC236}">
                <a16:creationId xmlns:a16="http://schemas.microsoft.com/office/drawing/2014/main" id="{286DBDF3-11B9-44A3-AAAE-FB974B00F26B}"/>
              </a:ext>
            </a:extLst>
          </p:cNvPr>
          <p:cNvSpPr txBox="1">
            <a:spLocks/>
          </p:cNvSpPr>
          <p:nvPr/>
        </p:nvSpPr>
        <p:spPr>
          <a:xfrm>
            <a:off x="678711" y="349564"/>
            <a:ext cx="5615763" cy="5181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b="1" dirty="0">
                <a:solidFill>
                  <a:schemeClr val="accent5">
                    <a:lumMod val="75000"/>
                  </a:schemeClr>
                </a:solidFill>
              </a:rPr>
              <a:t>2)   Importation et utilisation dans Tab2.tsx</a:t>
            </a:r>
          </a:p>
        </p:txBody>
      </p:sp>
    </p:spTree>
    <p:extLst>
      <p:ext uri="{BB962C8B-B14F-4D97-AF65-F5344CB8AC3E}">
        <p14:creationId xmlns:p14="http://schemas.microsoft.com/office/powerpoint/2010/main" val="143979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67D610C-0BEF-4D02-93DD-66BD1EA6E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251" y="952689"/>
            <a:ext cx="8163558" cy="5540186"/>
          </a:xfrm>
        </p:spPr>
      </p:pic>
      <p:sp>
        <p:nvSpPr>
          <p:cNvPr id="12" name="ZoneTexte 11">
            <a:extLst>
              <a:ext uri="{FF2B5EF4-FFF2-40B4-BE49-F238E27FC236}">
                <a16:creationId xmlns:a16="http://schemas.microsoft.com/office/drawing/2014/main" id="{2D312725-E47E-4705-9AD1-F3719B5B2529}"/>
              </a:ext>
            </a:extLst>
          </p:cNvPr>
          <p:cNvSpPr txBox="1"/>
          <p:nvPr/>
        </p:nvSpPr>
        <p:spPr>
          <a:xfrm>
            <a:off x="882502" y="365125"/>
            <a:ext cx="9048307" cy="461665"/>
          </a:xfrm>
          <a:prstGeom prst="rect">
            <a:avLst/>
          </a:prstGeom>
          <a:noFill/>
        </p:spPr>
        <p:txBody>
          <a:bodyPr wrap="square" rtlCol="0">
            <a:spAutoFit/>
          </a:bodyPr>
          <a:lstStyle/>
          <a:p>
            <a:r>
              <a:rPr lang="fr-FR" sz="2400" b="1" dirty="0">
                <a:solidFill>
                  <a:schemeClr val="accent1">
                    <a:lumMod val="50000"/>
                  </a:schemeClr>
                </a:solidFill>
              </a:rPr>
              <a:t>Affichage des Photos prises dans une « Galerie Photo »  </a:t>
            </a:r>
          </a:p>
        </p:txBody>
      </p:sp>
    </p:spTree>
    <p:extLst>
      <p:ext uri="{BB962C8B-B14F-4D97-AF65-F5344CB8AC3E}">
        <p14:creationId xmlns:p14="http://schemas.microsoft.com/office/powerpoint/2010/main" val="227089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48C5721-79BC-4FCC-885A-9FFF79B79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1246" y="249646"/>
            <a:ext cx="6686894" cy="5262568"/>
          </a:xfrm>
        </p:spPr>
      </p:pic>
      <p:pic>
        <p:nvPicPr>
          <p:cNvPr id="7" name="Image 6">
            <a:extLst>
              <a:ext uri="{FF2B5EF4-FFF2-40B4-BE49-F238E27FC236}">
                <a16:creationId xmlns:a16="http://schemas.microsoft.com/office/drawing/2014/main" id="{F9706D51-7E4F-4850-9B76-3914DC50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59" y="5143737"/>
            <a:ext cx="5618987" cy="1558162"/>
          </a:xfrm>
          <a:prstGeom prst="rect">
            <a:avLst/>
          </a:prstGeom>
        </p:spPr>
      </p:pic>
      <p:pic>
        <p:nvPicPr>
          <p:cNvPr id="9" name="Image 8">
            <a:extLst>
              <a:ext uri="{FF2B5EF4-FFF2-40B4-BE49-F238E27FC236}">
                <a16:creationId xmlns:a16="http://schemas.microsoft.com/office/drawing/2014/main" id="{4297D483-F3C4-4853-9E2B-2DE9CC604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102" y="5512214"/>
            <a:ext cx="2971705" cy="1181299"/>
          </a:xfrm>
          <a:prstGeom prst="rect">
            <a:avLst/>
          </a:prstGeom>
        </p:spPr>
      </p:pic>
      <p:sp>
        <p:nvSpPr>
          <p:cNvPr id="12" name="ZoneTexte 11">
            <a:extLst>
              <a:ext uri="{FF2B5EF4-FFF2-40B4-BE49-F238E27FC236}">
                <a16:creationId xmlns:a16="http://schemas.microsoft.com/office/drawing/2014/main" id="{2182D198-6F2A-43DE-8F96-88A919F4C08C}"/>
              </a:ext>
            </a:extLst>
          </p:cNvPr>
          <p:cNvSpPr txBox="1"/>
          <p:nvPr/>
        </p:nvSpPr>
        <p:spPr>
          <a:xfrm>
            <a:off x="520995" y="637953"/>
            <a:ext cx="4840251" cy="1169551"/>
          </a:xfrm>
          <a:prstGeom prst="rect">
            <a:avLst/>
          </a:prstGeom>
          <a:noFill/>
        </p:spPr>
        <p:txBody>
          <a:bodyPr wrap="square" rtlCol="0">
            <a:spAutoFit/>
          </a:bodyPr>
          <a:lstStyle/>
          <a:p>
            <a:r>
              <a:rPr lang="fr-FR" sz="1600" b="1" dirty="0">
                <a:solidFill>
                  <a:schemeClr val="accent5">
                    <a:lumMod val="75000"/>
                  </a:schemeClr>
                </a:solidFill>
              </a:rPr>
              <a:t>Insertion d’une grille d’affichage de photos</a:t>
            </a:r>
          </a:p>
          <a:p>
            <a:endParaRPr lang="fr-FR" dirty="0"/>
          </a:p>
          <a:p>
            <a:r>
              <a:rPr lang="fr-FR" sz="1200" dirty="0"/>
              <a:t>Boucle dans le tableau des photos et on les affiches une par une dans des cellules de la grille</a:t>
            </a:r>
            <a:br>
              <a:rPr lang="fr-FR" sz="1200" dirty="0"/>
            </a:br>
            <a:r>
              <a:rPr lang="fr-FR" sz="1200" dirty="0"/>
              <a:t>(voir démo sur la diapo suivante)</a:t>
            </a:r>
          </a:p>
        </p:txBody>
      </p:sp>
      <p:sp>
        <p:nvSpPr>
          <p:cNvPr id="13" name="ZoneTexte 12">
            <a:extLst>
              <a:ext uri="{FF2B5EF4-FFF2-40B4-BE49-F238E27FC236}">
                <a16:creationId xmlns:a16="http://schemas.microsoft.com/office/drawing/2014/main" id="{08A600B4-C8A7-420C-B8E8-F7F3ECC10A57}"/>
              </a:ext>
            </a:extLst>
          </p:cNvPr>
          <p:cNvSpPr txBox="1"/>
          <p:nvPr/>
        </p:nvSpPr>
        <p:spPr>
          <a:xfrm>
            <a:off x="404037" y="3876612"/>
            <a:ext cx="4263656" cy="1138773"/>
          </a:xfrm>
          <a:prstGeom prst="rect">
            <a:avLst/>
          </a:prstGeom>
          <a:noFill/>
        </p:spPr>
        <p:txBody>
          <a:bodyPr wrap="square" rtlCol="0">
            <a:spAutoFit/>
          </a:bodyPr>
          <a:lstStyle/>
          <a:p>
            <a:r>
              <a:rPr lang="fr-FR" sz="1600" b="1" dirty="0">
                <a:solidFill>
                  <a:schemeClr val="accent5">
                    <a:lumMod val="75000"/>
                  </a:schemeClr>
                </a:solidFill>
              </a:rPr>
              <a:t>Console.log sur chaque objet photo pour voir les infos qu’elles contiennent</a:t>
            </a:r>
          </a:p>
          <a:p>
            <a:endParaRPr lang="fr-FR" sz="1200" dirty="0"/>
          </a:p>
          <a:p>
            <a:r>
              <a:rPr lang="fr-FR" sz="1200" dirty="0"/>
              <a:t>On peut voir où sont stocké temporairement les photos </a:t>
            </a:r>
          </a:p>
          <a:p>
            <a:r>
              <a:rPr lang="fr-FR" sz="1200" dirty="0"/>
              <a:t>(test sur la diapo suivante)</a:t>
            </a:r>
          </a:p>
        </p:txBody>
      </p:sp>
      <p:sp>
        <p:nvSpPr>
          <p:cNvPr id="14" name="Flèche : droite 13">
            <a:extLst>
              <a:ext uri="{FF2B5EF4-FFF2-40B4-BE49-F238E27FC236}">
                <a16:creationId xmlns:a16="http://schemas.microsoft.com/office/drawing/2014/main" id="{E28ED717-4C1A-4A42-AA63-1B303ED63023}"/>
              </a:ext>
            </a:extLst>
          </p:cNvPr>
          <p:cNvSpPr/>
          <p:nvPr/>
        </p:nvSpPr>
        <p:spPr>
          <a:xfrm>
            <a:off x="5932967" y="5985905"/>
            <a:ext cx="829340" cy="233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8978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9D94C194-C0CF-4821-995A-483E90AEF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941" y="975527"/>
            <a:ext cx="3892750" cy="4718292"/>
          </a:xfrm>
          <a:prstGeom prst="rect">
            <a:avLst/>
          </a:prstGeom>
          <a:ln>
            <a:noFill/>
          </a:ln>
          <a:effectLst>
            <a:outerShdw blurRad="292100" dist="139700" dir="2700000" algn="tl" rotWithShape="0">
              <a:srgbClr val="333333">
                <a:alpha val="65000"/>
              </a:srgbClr>
            </a:outerShdw>
          </a:effectLst>
        </p:spPr>
      </p:pic>
      <p:pic>
        <p:nvPicPr>
          <p:cNvPr id="11" name="Espace réservé du contenu 10">
            <a:extLst>
              <a:ext uri="{FF2B5EF4-FFF2-40B4-BE49-F238E27FC236}">
                <a16:creationId xmlns:a16="http://schemas.microsoft.com/office/drawing/2014/main" id="{13019645-7A5E-4F45-A7A3-37A6141A25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716" y="815531"/>
            <a:ext cx="7005450" cy="5532105"/>
          </a:xfrm>
        </p:spPr>
      </p:pic>
    </p:spTree>
    <p:extLst>
      <p:ext uri="{BB962C8B-B14F-4D97-AF65-F5344CB8AC3E}">
        <p14:creationId xmlns:p14="http://schemas.microsoft.com/office/powerpoint/2010/main" val="20531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7D036F-9580-4D33-9861-827D4EEFA210}"/>
              </a:ext>
            </a:extLst>
          </p:cNvPr>
          <p:cNvSpPr>
            <a:spLocks noGrp="1"/>
          </p:cNvSpPr>
          <p:nvPr>
            <p:ph type="title"/>
          </p:nvPr>
        </p:nvSpPr>
        <p:spPr>
          <a:solidFill>
            <a:schemeClr val="dk1"/>
          </a:solidFill>
          <a:ln>
            <a:noFill/>
          </a:ln>
        </p:spPr>
        <p:style>
          <a:lnRef idx="0">
            <a:scrgbClr r="0" g="0" b="0"/>
          </a:lnRef>
          <a:fillRef idx="0">
            <a:scrgbClr r="0" g="0" b="0"/>
          </a:fillRef>
          <a:effectRef idx="0">
            <a:scrgbClr r="0" g="0" b="0"/>
          </a:effectRef>
          <a:fontRef idx="minor">
            <a:schemeClr val="lt1"/>
          </a:fontRef>
        </p:style>
        <p:txBody>
          <a:bodyPr/>
          <a:lstStyle/>
          <a:p>
            <a:pPr algn="ctr"/>
            <a:r>
              <a:rPr lang="fr-FR" b="1" dirty="0"/>
              <a:t>Ionic-React VS React Native</a:t>
            </a:r>
          </a:p>
        </p:txBody>
      </p:sp>
      <p:sp>
        <p:nvSpPr>
          <p:cNvPr id="3" name="Espace réservé du contenu 2">
            <a:extLst>
              <a:ext uri="{FF2B5EF4-FFF2-40B4-BE49-F238E27FC236}">
                <a16:creationId xmlns:a16="http://schemas.microsoft.com/office/drawing/2014/main" id="{6FD6F457-5FF1-4783-80B9-7C76E78B8330}"/>
              </a:ext>
            </a:extLst>
          </p:cNvPr>
          <p:cNvSpPr>
            <a:spLocks noGrp="1"/>
          </p:cNvSpPr>
          <p:nvPr>
            <p:ph idx="1"/>
          </p:nvPr>
        </p:nvSpPr>
        <p:spPr/>
        <p:txBody>
          <a:bodyPr>
            <a:normAutofit/>
          </a:bodyPr>
          <a:lstStyle/>
          <a:p>
            <a:pPr marL="0" indent="0">
              <a:buNone/>
            </a:pPr>
            <a:r>
              <a:rPr lang="fr-FR" sz="1200" dirty="0">
                <a:hlinkClick r:id="rId2"/>
              </a:rPr>
              <a:t>https://ionicframework.com/resources/articles/ionic-react-vs-react-native</a:t>
            </a:r>
            <a:endParaRPr lang="fr-FR" sz="1200" dirty="0"/>
          </a:p>
          <a:p>
            <a:pPr marL="0" indent="0">
              <a:lnSpc>
                <a:spcPct val="100000"/>
              </a:lnSpc>
              <a:spcBef>
                <a:spcPts val="0"/>
              </a:spcBef>
              <a:buNone/>
            </a:pPr>
            <a:endParaRPr lang="fr-FR" sz="1200" dirty="0"/>
          </a:p>
          <a:p>
            <a:pPr marL="0" indent="0">
              <a:lnSpc>
                <a:spcPct val="100000"/>
              </a:lnSpc>
              <a:spcBef>
                <a:spcPts val="0"/>
              </a:spcBef>
              <a:buNone/>
            </a:pPr>
            <a:r>
              <a:rPr lang="fr-FR" sz="1200" dirty="0"/>
              <a:t>Ionic React et React Native sont deux excellentes options pour créer des applications. Elles ont toutes deux un accès et des capacités natifs complets, car les deux projets créent de vrais projets d'applications natives et des binaires, mais elles diffèrent à certains égards importants, les deux projets ont des objectifs, des fonctionnalités et des capacités différents.</a:t>
            </a:r>
          </a:p>
          <a:p>
            <a:pPr marL="0" indent="0">
              <a:lnSpc>
                <a:spcPct val="100000"/>
              </a:lnSpc>
              <a:spcBef>
                <a:spcPts val="0"/>
              </a:spcBef>
              <a:buNone/>
            </a:pPr>
            <a:endParaRPr lang="fr-FR" sz="1200" dirty="0"/>
          </a:p>
          <a:p>
            <a:pPr marL="0" indent="0">
              <a:lnSpc>
                <a:spcPct val="100000"/>
              </a:lnSpc>
              <a:spcBef>
                <a:spcPts val="0"/>
              </a:spcBef>
              <a:buNone/>
            </a:pPr>
            <a:r>
              <a:rPr lang="fr-FR" sz="1600" b="1" dirty="0">
                <a:solidFill>
                  <a:schemeClr val="accent5">
                    <a:lumMod val="75000"/>
                  </a:schemeClr>
                </a:solidFill>
              </a:rPr>
              <a:t>+++ React</a:t>
            </a:r>
          </a:p>
          <a:p>
            <a:pPr marL="0" indent="0">
              <a:lnSpc>
                <a:spcPct val="100000"/>
              </a:lnSpc>
              <a:spcBef>
                <a:spcPts val="0"/>
              </a:spcBef>
              <a:buNone/>
            </a:pPr>
            <a:r>
              <a:rPr lang="fr-FR" sz="1200" dirty="0"/>
              <a:t>React Native utilise les composants mobiles natifs, contrôle directement les contrôles de l'interface utilisateur de la plate-forme</a:t>
            </a:r>
          </a:p>
          <a:p>
            <a:pPr marL="0" indent="0">
              <a:lnSpc>
                <a:spcPct val="100000"/>
              </a:lnSpc>
              <a:spcBef>
                <a:spcPts val="0"/>
              </a:spcBef>
              <a:buNone/>
            </a:pPr>
            <a:r>
              <a:rPr lang="fr-FR" sz="1200" dirty="0"/>
              <a:t>Performances peuvent être plus élevées</a:t>
            </a:r>
          </a:p>
          <a:p>
            <a:pPr marL="0" indent="0">
              <a:lnSpc>
                <a:spcPct val="100000"/>
              </a:lnSpc>
              <a:spcBef>
                <a:spcPts val="0"/>
              </a:spcBef>
              <a:buNone/>
            </a:pPr>
            <a:r>
              <a:rPr lang="fr-FR" sz="1200" dirty="0"/>
              <a:t>Applications plus proches des applications de plate-forme de stock</a:t>
            </a:r>
          </a:p>
          <a:p>
            <a:pPr marL="0" indent="0">
              <a:lnSpc>
                <a:spcPct val="100000"/>
              </a:lnSpc>
              <a:spcBef>
                <a:spcPts val="0"/>
              </a:spcBef>
              <a:buNone/>
            </a:pPr>
            <a:endParaRPr lang="fr-FR" sz="1200" dirty="0"/>
          </a:p>
          <a:p>
            <a:pPr marL="0" indent="0">
              <a:lnSpc>
                <a:spcPct val="100000"/>
              </a:lnSpc>
              <a:spcBef>
                <a:spcPts val="0"/>
              </a:spcBef>
              <a:buNone/>
            </a:pPr>
            <a:r>
              <a:rPr lang="fr-FR" sz="1600" b="1" dirty="0">
                <a:solidFill>
                  <a:schemeClr val="accent5">
                    <a:lumMod val="75000"/>
                  </a:schemeClr>
                </a:solidFill>
              </a:rPr>
              <a:t>+++ Ionic</a:t>
            </a:r>
          </a:p>
          <a:p>
            <a:pPr marL="0" indent="0">
              <a:lnSpc>
                <a:spcPct val="100000"/>
              </a:lnSpc>
              <a:spcBef>
                <a:spcPts val="0"/>
              </a:spcBef>
              <a:buNone/>
            </a:pPr>
            <a:r>
              <a:rPr lang="fr-FR" sz="1200" dirty="0"/>
              <a:t>Ionic React est un </a:t>
            </a:r>
            <a:r>
              <a:rPr lang="fr-FR" sz="1200" dirty="0" err="1"/>
              <a:t>frameworks</a:t>
            </a:r>
            <a:r>
              <a:rPr lang="fr-FR" sz="1200" dirty="0"/>
              <a:t> cross-platforms, c’ est la version officielle React du </a:t>
            </a:r>
            <a:r>
              <a:rPr lang="fr-FR" sz="1200" dirty="0" err="1"/>
              <a:t>framework</a:t>
            </a:r>
            <a:r>
              <a:rPr lang="fr-FR" sz="1200" dirty="0"/>
              <a:t> Ionic, il utilise des composants web</a:t>
            </a:r>
          </a:p>
          <a:p>
            <a:pPr marL="0" indent="0">
              <a:lnSpc>
                <a:spcPct val="100000"/>
              </a:lnSpc>
              <a:spcBef>
                <a:spcPts val="0"/>
              </a:spcBef>
              <a:buNone/>
            </a:pPr>
            <a:r>
              <a:rPr lang="fr-FR" sz="1200" dirty="0"/>
              <a:t>Peut être facilement ajouté à n'importe quelle application React existante sur le Web</a:t>
            </a:r>
          </a:p>
          <a:p>
            <a:pPr marL="0" indent="0">
              <a:lnSpc>
                <a:spcPct val="100000"/>
              </a:lnSpc>
              <a:spcBef>
                <a:spcPts val="0"/>
              </a:spcBef>
              <a:buNone/>
            </a:pPr>
            <a:r>
              <a:rPr lang="fr-FR" sz="1200" dirty="0"/>
              <a:t>Basé sur la technologie Web et l'ensemble de la plate-forme Web, il ne nécessite pas d’utiliser une nouvelle plate-forme</a:t>
            </a:r>
          </a:p>
          <a:p>
            <a:pPr marL="0" indent="0">
              <a:lnSpc>
                <a:spcPct val="100000"/>
              </a:lnSpc>
              <a:spcBef>
                <a:spcPts val="0"/>
              </a:spcBef>
              <a:buNone/>
            </a:pPr>
            <a:r>
              <a:rPr lang="fr-FR" sz="1200" dirty="0"/>
              <a:t>React DOM bien plus populaire que React Native:</a:t>
            </a:r>
          </a:p>
          <a:p>
            <a:pPr>
              <a:lnSpc>
                <a:spcPct val="100000"/>
              </a:lnSpc>
              <a:spcBef>
                <a:spcPts val="0"/>
              </a:spcBef>
              <a:buFont typeface="Symbol" panose="05050102010706020507" pitchFamily="18" charset="2"/>
              <a:buChar char="Þ"/>
            </a:pPr>
            <a:r>
              <a:rPr lang="fr-FR" sz="1200" dirty="0"/>
              <a:t>Plus large compatibilité avec l'écosystème React</a:t>
            </a:r>
          </a:p>
          <a:p>
            <a:pPr>
              <a:lnSpc>
                <a:spcPct val="100000"/>
              </a:lnSpc>
              <a:spcBef>
                <a:spcPts val="0"/>
              </a:spcBef>
              <a:buFont typeface="Symbol" panose="05050102010706020507" pitchFamily="18" charset="2"/>
              <a:buChar char="Þ"/>
            </a:pPr>
            <a:r>
              <a:rPr lang="fr-FR" sz="1200" dirty="0"/>
              <a:t>Fonctionnera probablement avec n'importe quelle bibliothèque React</a:t>
            </a:r>
          </a:p>
          <a:p>
            <a:pPr marL="0" indent="0">
              <a:lnSpc>
                <a:spcPct val="100000"/>
              </a:lnSpc>
              <a:spcBef>
                <a:spcPts val="0"/>
              </a:spcBef>
              <a:buNone/>
            </a:pPr>
            <a:r>
              <a:rPr lang="fr-FR" sz="1200" dirty="0"/>
              <a:t>Prend en charge les applications Web progressives de première classe (nouvelle norme pour créer des applications mobiles riches et de qualité native)</a:t>
            </a:r>
          </a:p>
          <a:p>
            <a:pPr marL="0" indent="0">
              <a:lnSpc>
                <a:spcPct val="100000"/>
              </a:lnSpc>
              <a:spcBef>
                <a:spcPts val="0"/>
              </a:spcBef>
              <a:buNone/>
            </a:pPr>
            <a:r>
              <a:rPr lang="fr-FR" sz="1200" dirty="0"/>
              <a:t>Permet de créer et de distribuer une application sur les store iOS et Android et sur le Web en tant qu'application Web progressive avec le même code</a:t>
            </a:r>
          </a:p>
          <a:p>
            <a:pPr marL="0" indent="0">
              <a:lnSpc>
                <a:spcPct val="100000"/>
              </a:lnSpc>
              <a:spcBef>
                <a:spcPts val="0"/>
              </a:spcBef>
              <a:buNone/>
            </a:pPr>
            <a:endParaRPr lang="fr-FR" sz="1200" dirty="0"/>
          </a:p>
        </p:txBody>
      </p:sp>
    </p:spTree>
    <p:extLst>
      <p:ext uri="{BB962C8B-B14F-4D97-AF65-F5344CB8AC3E}">
        <p14:creationId xmlns:p14="http://schemas.microsoft.com/office/powerpoint/2010/main" val="166715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FD792DE-B65F-4F55-8AE3-8C09C76A5680}"/>
              </a:ext>
            </a:extLst>
          </p:cNvPr>
          <p:cNvSpPr>
            <a:spLocks noGrp="1"/>
          </p:cNvSpPr>
          <p:nvPr>
            <p:ph idx="1"/>
          </p:nvPr>
        </p:nvSpPr>
        <p:spPr>
          <a:xfrm>
            <a:off x="838200" y="1903229"/>
            <a:ext cx="10515600" cy="4672670"/>
          </a:xfrm>
        </p:spPr>
        <p:txBody>
          <a:bodyPr>
            <a:noAutofit/>
          </a:bodyPr>
          <a:lstStyle/>
          <a:p>
            <a:pPr marL="0" indent="0">
              <a:buNone/>
            </a:pPr>
            <a:r>
              <a:rPr lang="en-US" sz="2400" b="1" u="sng" dirty="0" err="1">
                <a:solidFill>
                  <a:schemeClr val="accent1">
                    <a:lumMod val="50000"/>
                  </a:schemeClr>
                </a:solidFill>
                <a:effectLst/>
                <a:ea typeface="Times New Roman" panose="02020603050405020304" pitchFamily="18" charset="0"/>
                <a:cs typeface="Segoe UI" panose="020B0502040204020203" pitchFamily="34" charset="0"/>
              </a:rPr>
              <a:t>Outils</a:t>
            </a:r>
            <a:r>
              <a:rPr lang="en-US" sz="2400" b="1" u="sng" dirty="0">
                <a:solidFill>
                  <a:schemeClr val="accent1">
                    <a:lumMod val="50000"/>
                  </a:schemeClr>
                </a:solidFill>
                <a:effectLst/>
                <a:ea typeface="Times New Roman" panose="02020603050405020304" pitchFamily="18" charset="0"/>
                <a:cs typeface="Segoe UI" panose="020B0502040204020203" pitchFamily="34" charset="0"/>
              </a:rPr>
              <a:t> </a:t>
            </a:r>
            <a:r>
              <a:rPr lang="en-US" sz="2400" b="1" u="sng" dirty="0" err="1">
                <a:solidFill>
                  <a:schemeClr val="accent1">
                    <a:lumMod val="50000"/>
                  </a:schemeClr>
                </a:solidFill>
                <a:effectLst/>
                <a:ea typeface="Times New Roman" panose="02020603050405020304" pitchFamily="18" charset="0"/>
                <a:cs typeface="Segoe UI" panose="020B0502040204020203" pitchFamily="34" charset="0"/>
              </a:rPr>
              <a:t>requis</a:t>
            </a:r>
            <a:r>
              <a:rPr lang="en-US" sz="2400" b="1" u="sng" dirty="0">
                <a:solidFill>
                  <a:schemeClr val="accent1">
                    <a:lumMod val="50000"/>
                  </a:schemeClr>
                </a:solidFill>
                <a:effectLst/>
                <a:ea typeface="Times New Roman" panose="02020603050405020304" pitchFamily="18" charset="0"/>
                <a:cs typeface="Segoe UI" panose="020B0502040204020203" pitchFamily="34" charset="0"/>
              </a:rPr>
              <a:t> </a:t>
            </a:r>
            <a:r>
              <a:rPr lang="en-US" sz="2400" b="1" u="sng" dirty="0" err="1">
                <a:solidFill>
                  <a:schemeClr val="accent1">
                    <a:lumMod val="50000"/>
                  </a:schemeClr>
                </a:solidFill>
                <a:effectLst/>
                <a:ea typeface="Times New Roman" panose="02020603050405020304" pitchFamily="18" charset="0"/>
                <a:cs typeface="Segoe UI" panose="020B0502040204020203" pitchFamily="34" charset="0"/>
              </a:rPr>
              <a:t>avan</a:t>
            </a:r>
            <a:r>
              <a:rPr lang="en-US" sz="2400" b="1" u="sng" dirty="0" err="1">
                <a:solidFill>
                  <a:schemeClr val="accent1">
                    <a:lumMod val="50000"/>
                  </a:schemeClr>
                </a:solidFill>
                <a:ea typeface="Times New Roman" panose="02020603050405020304" pitchFamily="18" charset="0"/>
                <a:cs typeface="Segoe UI" panose="020B0502040204020203" pitchFamily="34" charset="0"/>
              </a:rPr>
              <a:t>t</a:t>
            </a:r>
            <a:r>
              <a:rPr lang="en-US" sz="2400" b="1" u="sng" dirty="0">
                <a:solidFill>
                  <a:schemeClr val="accent1">
                    <a:lumMod val="50000"/>
                  </a:schemeClr>
                </a:solidFill>
                <a:ea typeface="Times New Roman" panose="02020603050405020304" pitchFamily="18" charset="0"/>
                <a:cs typeface="Segoe UI" panose="020B0502040204020203" pitchFamily="34" charset="0"/>
              </a:rPr>
              <a:t> de commencer</a:t>
            </a:r>
            <a:endParaRPr lang="en-US" sz="2400" b="1" u="sng" dirty="0">
              <a:solidFill>
                <a:schemeClr val="accent1">
                  <a:lumMod val="50000"/>
                </a:schemeClr>
              </a:solidFill>
              <a:effectLst/>
              <a:ea typeface="Times New Roman" panose="02020603050405020304" pitchFamily="18" charset="0"/>
              <a:cs typeface="Segoe UI" panose="020B0502040204020203" pitchFamily="34" charset="0"/>
            </a:endParaRPr>
          </a:p>
          <a:p>
            <a:pPr marL="0" indent="0">
              <a:buNone/>
            </a:pPr>
            <a:endParaRPr lang="en-US" sz="1200" dirty="0">
              <a:effectLst/>
              <a:ea typeface="Times New Roman" panose="02020603050405020304" pitchFamily="18" charset="0"/>
            </a:endParaRPr>
          </a:p>
          <a:p>
            <a:pPr marL="0" indent="0">
              <a:buNone/>
            </a:pPr>
            <a:r>
              <a:rPr lang="en-US" sz="1200" dirty="0">
                <a:effectLst/>
                <a:ea typeface="Times New Roman" panose="02020603050405020304" pitchFamily="18" charset="0"/>
              </a:rPr>
              <a:t>Afin de</a:t>
            </a:r>
            <a:r>
              <a:rPr lang="en-150" sz="1200" dirty="0">
                <a:effectLst/>
                <a:ea typeface="Times New Roman" panose="02020603050405020304" pitchFamily="18" charset="0"/>
              </a:rPr>
              <a:t> </a:t>
            </a:r>
            <a:r>
              <a:rPr lang="fr-FR" sz="1200" dirty="0">
                <a:effectLst/>
                <a:ea typeface="Times New Roman" panose="02020603050405020304" pitchFamily="18" charset="0"/>
              </a:rPr>
              <a:t>garantir</a:t>
            </a:r>
            <a:r>
              <a:rPr lang="en-150" sz="1200" dirty="0">
                <a:effectLst/>
                <a:ea typeface="Times New Roman" panose="02020603050405020304" pitchFamily="18" charset="0"/>
              </a:rPr>
              <a:t> </a:t>
            </a:r>
            <a:r>
              <a:rPr lang="fr-FR" sz="1200" dirty="0">
                <a:effectLst/>
                <a:ea typeface="Times New Roman" panose="02020603050405020304" pitchFamily="18" charset="0"/>
              </a:rPr>
              <a:t>une expérience </a:t>
            </a:r>
            <a:r>
              <a:rPr lang="en-150" sz="1200" dirty="0">
                <a:effectLst/>
                <a:ea typeface="Times New Roman" panose="02020603050405020304" pitchFamily="18" charset="0"/>
              </a:rPr>
              <a:t>de </a:t>
            </a:r>
            <a:r>
              <a:rPr lang="fr-FR" sz="1200" dirty="0">
                <a:effectLst/>
                <a:ea typeface="Times New Roman" panose="02020603050405020304" pitchFamily="18" charset="0"/>
              </a:rPr>
              <a:t>développement</a:t>
            </a:r>
            <a:r>
              <a:rPr lang="en-150" sz="1200" dirty="0">
                <a:effectLst/>
                <a:ea typeface="Times New Roman" panose="02020603050405020304" pitchFamily="18" charset="0"/>
              </a:rPr>
              <a:t> </a:t>
            </a:r>
            <a:r>
              <a:rPr lang="fr-FR" sz="1200" dirty="0">
                <a:effectLst/>
                <a:ea typeface="Times New Roman" panose="02020603050405020304" pitchFamily="18" charset="0"/>
              </a:rPr>
              <a:t>Ionic optima</a:t>
            </a:r>
            <a:r>
              <a:rPr lang="en-150" sz="1200" dirty="0">
                <a:effectLst/>
                <a:ea typeface="Times New Roman" panose="02020603050405020304" pitchFamily="18" charset="0"/>
              </a:rPr>
              <a:t>le</a:t>
            </a:r>
            <a:r>
              <a:rPr lang="en-US" sz="1200" dirty="0">
                <a:effectLst/>
                <a:ea typeface="Times New Roman" panose="02020603050405020304" pitchFamily="18" charset="0"/>
              </a:rPr>
              <a:t> il faut </a:t>
            </a:r>
            <a:r>
              <a:rPr lang="fr-FR" sz="1200" dirty="0">
                <a:effectLst/>
                <a:ea typeface="Times New Roman" panose="02020603050405020304" pitchFamily="18" charset="0"/>
              </a:rPr>
              <a:t>télécharge</a:t>
            </a:r>
            <a:r>
              <a:rPr lang="en-US" sz="1200" dirty="0">
                <a:effectLst/>
                <a:ea typeface="Times New Roman" panose="02020603050405020304" pitchFamily="18" charset="0"/>
              </a:rPr>
              <a:t>r</a:t>
            </a:r>
            <a:r>
              <a:rPr lang="en-150" sz="1200" dirty="0">
                <a:effectLst/>
                <a:ea typeface="Times New Roman" panose="02020603050405020304" pitchFamily="18" charset="0"/>
              </a:rPr>
              <a:t> et </a:t>
            </a:r>
            <a:r>
              <a:rPr lang="fr-FR" sz="1200" dirty="0">
                <a:effectLst/>
                <a:ea typeface="Times New Roman" panose="02020603050405020304" pitchFamily="18" charset="0"/>
              </a:rPr>
              <a:t>installe</a:t>
            </a:r>
            <a:r>
              <a:rPr lang="en-US" sz="1200" dirty="0">
                <a:effectLst/>
                <a:ea typeface="Times New Roman" panose="02020603050405020304" pitchFamily="18" charset="0"/>
              </a:rPr>
              <a:t>r</a:t>
            </a:r>
            <a:r>
              <a:rPr lang="en-150" sz="1200" dirty="0">
                <a:effectLst/>
                <a:ea typeface="Times New Roman" panose="02020603050405020304" pitchFamily="18" charset="0"/>
              </a:rPr>
              <a:t>:</a:t>
            </a:r>
            <a:endParaRPr lang="en-US" sz="1200" dirty="0">
              <a:effectLst/>
              <a:ea typeface="Times New Roman" panose="02020603050405020304" pitchFamily="18" charset="0"/>
            </a:endParaRPr>
          </a:p>
          <a:p>
            <a:pPr marL="342900" lvl="0" indent="-342900">
              <a:spcBef>
                <a:spcPts val="100"/>
              </a:spcBef>
              <a:spcAft>
                <a:spcPts val="100"/>
              </a:spcAft>
              <a:buSzPts val="1000"/>
              <a:buFont typeface="Symbol" panose="05050102010706020507" pitchFamily="18" charset="2"/>
              <a:buChar char=""/>
              <a:tabLst>
                <a:tab pos="457200" algn="l"/>
              </a:tabLst>
            </a:pPr>
            <a:r>
              <a:rPr lang="fr-FR" sz="1200" b="1" i="1" spc="-5" dirty="0">
                <a:effectLst/>
                <a:ea typeface="Calibri" panose="020F0502020204030204" pitchFamily="34" charset="0"/>
                <a:cs typeface="Arial" panose="020B0604020202020204" pitchFamily="34" charset="0"/>
              </a:rPr>
              <a:t>Interface / terminal de ligne de commande (CLI)</a:t>
            </a:r>
            <a:r>
              <a:rPr lang="fr-FR" sz="1200" spc="-5" dirty="0">
                <a:effectLst/>
                <a:ea typeface="Calibri" panose="020F0502020204030204" pitchFamily="34" charset="0"/>
                <a:cs typeface="Arial" panose="020B0604020202020204" pitchFamily="34" charset="0"/>
              </a:rPr>
              <a:t> :</a:t>
            </a:r>
            <a:endParaRPr lang="en-150" sz="1200" spc="-5" dirty="0">
              <a:effectLst/>
              <a:ea typeface="Calibri" panose="020F0502020204030204" pitchFamily="34" charset="0"/>
              <a:cs typeface="Arial" panose="020B0604020202020204" pitchFamily="34" charset="0"/>
            </a:endParaRPr>
          </a:p>
          <a:p>
            <a:pPr marL="742950" lvl="1" indent="-285750">
              <a:spcBef>
                <a:spcPts val="100"/>
              </a:spcBef>
              <a:spcAft>
                <a:spcPts val="100"/>
              </a:spcAft>
              <a:buSzPts val="1000"/>
              <a:buFont typeface="Courier New" panose="02070309020205020404" pitchFamily="49" charset="0"/>
              <a:buChar char="o"/>
              <a:tabLst>
                <a:tab pos="914400" algn="l"/>
              </a:tabLst>
            </a:pPr>
            <a:r>
              <a:rPr lang="fr-FR" sz="1200" spc="-5" dirty="0">
                <a:effectLst/>
                <a:ea typeface="Calibri" panose="020F0502020204030204" pitchFamily="34" charset="0"/>
                <a:cs typeface="Times New Roman" panose="02020603050405020304" pitchFamily="18" charset="0"/>
              </a:rPr>
              <a:t>Utilisateurs </a:t>
            </a:r>
            <a:r>
              <a:rPr lang="fr-FR" sz="1200" b="1" i="1" spc="-5" dirty="0">
                <a:effectLst/>
                <a:ea typeface="Calibri" panose="020F0502020204030204" pitchFamily="34" charset="0"/>
                <a:cs typeface="Times New Roman" panose="02020603050405020304" pitchFamily="18" charset="0"/>
              </a:rPr>
              <a:t>Windows</a:t>
            </a:r>
            <a:r>
              <a:rPr lang="fr-FR" sz="1200" spc="-5" dirty="0">
                <a:effectLst/>
                <a:ea typeface="Calibri" panose="020F0502020204030204" pitchFamily="34" charset="0"/>
                <a:cs typeface="Times New Roman" panose="02020603050405020304" pitchFamily="18" charset="0"/>
              </a:rPr>
              <a:t> : pour la meilleure expérience Ionic, nous vous recommandons la </a:t>
            </a:r>
            <a:r>
              <a:rPr lang="fr-FR" sz="1200" b="1" spc="-5" dirty="0">
                <a:effectLst/>
                <a:ea typeface="Calibri" panose="020F0502020204030204" pitchFamily="34" charset="0"/>
                <a:cs typeface="Times New Roman" panose="02020603050405020304" pitchFamily="18" charset="0"/>
              </a:rPr>
              <a:t>ligne de commande intégrée (cmd) </a:t>
            </a:r>
            <a:r>
              <a:rPr lang="fr-FR" sz="1200" spc="-5" dirty="0">
                <a:effectLst/>
                <a:ea typeface="Calibri" panose="020F0502020204030204" pitchFamily="34" charset="0"/>
                <a:cs typeface="Times New Roman" panose="02020603050405020304" pitchFamily="18" charset="0"/>
              </a:rPr>
              <a:t>ou la CLI </a:t>
            </a:r>
            <a:r>
              <a:rPr lang="fr-FR" sz="1200" spc="-5" dirty="0" err="1">
                <a:effectLst/>
                <a:ea typeface="Calibri" panose="020F0502020204030204" pitchFamily="34" charset="0"/>
                <a:cs typeface="Times New Roman" panose="02020603050405020304" pitchFamily="18" charset="0"/>
              </a:rPr>
              <a:t>Powershell</a:t>
            </a:r>
            <a:r>
              <a:rPr lang="fr-FR" sz="1200" spc="-5" dirty="0">
                <a:effectLst/>
                <a:ea typeface="Calibri" panose="020F0502020204030204" pitchFamily="34" charset="0"/>
                <a:cs typeface="Times New Roman" panose="02020603050405020304" pitchFamily="18" charset="0"/>
              </a:rPr>
              <a:t>, exécutée en mode Administrateur.</a:t>
            </a:r>
            <a:endParaRPr lang="en-150" sz="1200" spc="-5" dirty="0">
              <a:effectLst/>
              <a:ea typeface="Calibri" panose="020F0502020204030204" pitchFamily="34" charset="0"/>
              <a:cs typeface="Times New Roman" panose="02020603050405020304" pitchFamily="18" charset="0"/>
            </a:endParaRPr>
          </a:p>
          <a:p>
            <a:pPr marL="742950" lvl="1" indent="-285750">
              <a:spcBef>
                <a:spcPts val="100"/>
              </a:spcBef>
              <a:spcAft>
                <a:spcPts val="100"/>
              </a:spcAft>
              <a:buSzPts val="1000"/>
              <a:buFont typeface="Courier New" panose="02070309020205020404" pitchFamily="49" charset="0"/>
              <a:buChar char="o"/>
              <a:tabLst>
                <a:tab pos="914400" algn="l"/>
              </a:tabLst>
            </a:pPr>
            <a:r>
              <a:rPr lang="fr-FR" sz="1200" spc="-5" dirty="0">
                <a:effectLst/>
                <a:ea typeface="Calibri" panose="020F0502020204030204" pitchFamily="34" charset="0"/>
                <a:cs typeface="Times New Roman" panose="02020603050405020304" pitchFamily="18" charset="0"/>
              </a:rPr>
              <a:t>Utilisateurs </a:t>
            </a:r>
            <a:r>
              <a:rPr lang="fr-FR" sz="1200" b="1" i="1" spc="-5" dirty="0">
                <a:effectLst/>
                <a:ea typeface="Calibri" panose="020F0502020204030204" pitchFamily="34" charset="0"/>
                <a:cs typeface="Times New Roman" panose="02020603050405020304" pitchFamily="18" charset="0"/>
              </a:rPr>
              <a:t>Mac / Linux</a:t>
            </a:r>
            <a:r>
              <a:rPr lang="fr-FR" sz="1200" spc="-5" dirty="0">
                <a:effectLst/>
                <a:ea typeface="Calibri" panose="020F0502020204030204" pitchFamily="34" charset="0"/>
                <a:cs typeface="Times New Roman" panose="02020603050405020304" pitchFamily="18" charset="0"/>
              </a:rPr>
              <a:t> , pratiquement n'importe quel terminal fonctionnera.</a:t>
            </a:r>
            <a:endParaRPr lang="en-150" sz="1200" dirty="0">
              <a:effectLst/>
              <a:ea typeface="Times New Roman" panose="02020603050405020304" pitchFamily="18" charset="0"/>
            </a:endParaRPr>
          </a:p>
          <a:p>
            <a:pPr marL="342900" lvl="0" indent="-342900">
              <a:spcBef>
                <a:spcPts val="100"/>
              </a:spcBef>
              <a:spcAft>
                <a:spcPts val="100"/>
              </a:spcAft>
              <a:buSzPts val="1000"/>
              <a:buFont typeface="Symbol" panose="05050102010706020507" pitchFamily="18" charset="2"/>
              <a:buChar char=""/>
              <a:tabLst>
                <a:tab pos="457200" algn="l"/>
              </a:tabLst>
            </a:pPr>
            <a:r>
              <a:rPr lang="fr-FR" sz="1200" b="1" i="1" spc="-5" dirty="0">
                <a:effectLst/>
                <a:ea typeface="Calibri" panose="020F0502020204030204" pitchFamily="34" charset="0"/>
                <a:cs typeface="Arial" panose="020B0604020202020204" pitchFamily="34" charset="0"/>
              </a:rPr>
              <a:t>Node.js</a:t>
            </a:r>
            <a:r>
              <a:rPr lang="fr-FR" sz="1200" spc="-5" dirty="0">
                <a:effectLst/>
                <a:ea typeface="Calibri" panose="020F0502020204030204" pitchFamily="34" charset="0"/>
                <a:cs typeface="Arial" panose="020B0604020202020204" pitchFamily="34" charset="0"/>
              </a:rPr>
              <a:t> pour interagir avec l'écosystème ionique. </a:t>
            </a:r>
            <a:r>
              <a:rPr lang="fr-FR" sz="1200" u="sng" spc="-5" dirty="0">
                <a:effectLst/>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Téléchargez la version LTS ici</a:t>
            </a:r>
            <a:r>
              <a:rPr lang="fr-FR" sz="1200" spc="-5" dirty="0">
                <a:effectLst/>
                <a:ea typeface="Calibri" panose="020F0502020204030204" pitchFamily="34" charset="0"/>
                <a:cs typeface="Arial" panose="020B0604020202020204" pitchFamily="34" charset="0"/>
              </a:rPr>
              <a:t> .</a:t>
            </a:r>
            <a:endParaRPr lang="en-150" sz="1200" spc="-5" dirty="0">
              <a:effectLst/>
              <a:ea typeface="Calibri" panose="020F0502020204030204" pitchFamily="34" charset="0"/>
              <a:cs typeface="Arial" panose="020B0604020202020204" pitchFamily="34" charset="0"/>
            </a:endParaRPr>
          </a:p>
          <a:p>
            <a:pPr marL="342900" lvl="0" indent="-342900">
              <a:spcBef>
                <a:spcPts val="100"/>
              </a:spcBef>
              <a:spcAft>
                <a:spcPts val="100"/>
              </a:spcAft>
              <a:buSzPts val="1000"/>
              <a:buFont typeface="Symbol" panose="05050102010706020507" pitchFamily="18" charset="2"/>
              <a:buChar char=""/>
              <a:tabLst>
                <a:tab pos="457200" algn="l"/>
              </a:tabLst>
            </a:pPr>
            <a:r>
              <a:rPr lang="fr-FR" sz="1200" b="1" i="1" spc="-5" dirty="0">
                <a:effectLst/>
                <a:ea typeface="Calibri" panose="020F0502020204030204" pitchFamily="34" charset="0"/>
                <a:cs typeface="Arial" panose="020B0604020202020204" pitchFamily="34" charset="0"/>
              </a:rPr>
              <a:t>Un éditeur de code</a:t>
            </a:r>
            <a:r>
              <a:rPr lang="fr-FR" sz="1200" spc="-5" dirty="0">
                <a:effectLst/>
                <a:ea typeface="Calibri" panose="020F0502020204030204" pitchFamily="34" charset="0"/>
                <a:cs typeface="Arial" panose="020B0604020202020204" pitchFamily="34" charset="0"/>
              </a:rPr>
              <a:t> pour ... écrire du code! Par exemple </a:t>
            </a:r>
            <a:r>
              <a:rPr lang="fr-FR" sz="1200" u="sng" spc="-5" dirty="0">
                <a:effectLst/>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Visual Studio Code</a:t>
            </a:r>
            <a:r>
              <a:rPr lang="fr-FR" sz="1200" spc="-5" dirty="0">
                <a:effectLst/>
                <a:ea typeface="Calibri" panose="020F0502020204030204" pitchFamily="34" charset="0"/>
                <a:cs typeface="Arial" panose="020B0604020202020204" pitchFamily="34" charset="0"/>
              </a:rPr>
              <a:t> .</a:t>
            </a:r>
          </a:p>
          <a:p>
            <a:pPr marL="0" lvl="0" indent="0">
              <a:spcBef>
                <a:spcPts val="100"/>
              </a:spcBef>
              <a:spcAft>
                <a:spcPts val="100"/>
              </a:spcAft>
              <a:buSzPts val="1000"/>
              <a:buNone/>
              <a:tabLst>
                <a:tab pos="457200" algn="l"/>
              </a:tabLst>
            </a:pPr>
            <a:endPar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a:p>
            <a:pPr marL="0" indent="0">
              <a:spcBef>
                <a:spcPts val="100"/>
              </a:spcBef>
              <a:spcAft>
                <a:spcPts val="100"/>
              </a:spcAft>
              <a:buSzPts val="1000"/>
              <a:buNone/>
              <a:tabLst>
                <a:tab pos="457200" algn="l"/>
              </a:tabLst>
            </a:pPr>
            <a:r>
              <a:rPr lang="en-US" sz="2400" b="1" u="sng" dirty="0" err="1">
                <a:solidFill>
                  <a:schemeClr val="accent1">
                    <a:lumMod val="50000"/>
                  </a:schemeClr>
                </a:solidFill>
                <a:effectLst/>
                <a:ea typeface="Times New Roman" panose="02020603050405020304" pitchFamily="18" charset="0"/>
                <a:cs typeface="Segoe UI" panose="020B0502040204020203" pitchFamily="34" charset="0"/>
              </a:rPr>
              <a:t>Créer</a:t>
            </a:r>
            <a:r>
              <a:rPr lang="en-US" sz="2400" b="1" u="sng" dirty="0">
                <a:solidFill>
                  <a:schemeClr val="accent1">
                    <a:lumMod val="50000"/>
                  </a:schemeClr>
                </a:solidFill>
                <a:effectLst/>
                <a:ea typeface="Times New Roman" panose="02020603050405020304" pitchFamily="18" charset="0"/>
                <a:cs typeface="Segoe UI" panose="020B0502040204020203" pitchFamily="34" charset="0"/>
              </a:rPr>
              <a:t> un dossier pour </a:t>
            </a:r>
            <a:r>
              <a:rPr lang="en-US" sz="2400" b="1" u="sng" dirty="0" err="1">
                <a:solidFill>
                  <a:schemeClr val="accent1">
                    <a:lumMod val="50000"/>
                  </a:schemeClr>
                </a:solidFill>
                <a:effectLst/>
                <a:ea typeface="Times New Roman" panose="02020603050405020304" pitchFamily="18" charset="0"/>
                <a:cs typeface="Segoe UI" panose="020B0502040204020203" pitchFamily="34" charset="0"/>
              </a:rPr>
              <a:t>ses</a:t>
            </a:r>
            <a:r>
              <a:rPr lang="en-US" sz="2400" b="1" u="sng" dirty="0">
                <a:solidFill>
                  <a:schemeClr val="accent1">
                    <a:lumMod val="50000"/>
                  </a:schemeClr>
                </a:solidFill>
                <a:effectLst/>
                <a:ea typeface="Times New Roman" panose="02020603050405020304" pitchFamily="18" charset="0"/>
                <a:cs typeface="Segoe UI" panose="020B0502040204020203" pitchFamily="34" charset="0"/>
              </a:rPr>
              <a:t> </a:t>
            </a:r>
            <a:r>
              <a:rPr lang="en-US" sz="2400" b="1" u="sng" dirty="0" err="1">
                <a:solidFill>
                  <a:schemeClr val="accent1">
                    <a:lumMod val="50000"/>
                  </a:schemeClr>
                </a:solidFill>
                <a:effectLst/>
                <a:ea typeface="Times New Roman" panose="02020603050405020304" pitchFamily="18" charset="0"/>
                <a:cs typeface="Segoe UI" panose="020B0502040204020203" pitchFamily="34" charset="0"/>
              </a:rPr>
              <a:t>Projets</a:t>
            </a:r>
            <a:endParaRPr lang="en-US" sz="2400" b="1" u="sng" dirty="0">
              <a:solidFill>
                <a:schemeClr val="accent1">
                  <a:lumMod val="50000"/>
                </a:schemeClr>
              </a:solidFill>
              <a:effectLst/>
              <a:ea typeface="Times New Roman" panose="02020603050405020304" pitchFamily="18" charset="0"/>
              <a:cs typeface="Segoe UI" panose="020B0502040204020203" pitchFamily="34" charset="0"/>
            </a:endParaRPr>
          </a:p>
          <a:p>
            <a:pPr marL="0" lvl="0" indent="0">
              <a:spcBef>
                <a:spcPts val="100"/>
              </a:spcBef>
              <a:spcAft>
                <a:spcPts val="100"/>
              </a:spcAft>
              <a:buSzPts val="1000"/>
              <a:buNone/>
              <a:tabLst>
                <a:tab pos="457200" algn="l"/>
              </a:tabLst>
            </a:pPr>
            <a:endPar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a:p>
            <a:pPr marL="0" lvl="0" indent="0">
              <a:spcBef>
                <a:spcPts val="100"/>
              </a:spcBef>
              <a:spcAft>
                <a:spcPts val="100"/>
              </a:spcAft>
              <a:buSzPts val="1000"/>
              <a:buNone/>
              <a:tabLst>
                <a:tab pos="457200" algn="l"/>
              </a:tabLst>
            </a:pPr>
            <a:r>
              <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rPr>
              <a:t>Créer un dossier «</a:t>
            </a:r>
            <a:r>
              <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rPr>
              <a:t> </a:t>
            </a:r>
            <a:r>
              <a:rPr lang="fr-FR" sz="1200" b="1" spc="-5" dirty="0" err="1">
                <a:solidFill>
                  <a:srgbClr val="303943"/>
                </a:solidFill>
                <a:latin typeface="Segoe UI" panose="020B0502040204020203" pitchFamily="34" charset="0"/>
                <a:ea typeface="Calibri" panose="020F0502020204030204" pitchFamily="34" charset="0"/>
                <a:cs typeface="Arial" panose="020B0604020202020204" pitchFamily="34" charset="0"/>
              </a:rPr>
              <a:t>Projets_Ionic</a:t>
            </a:r>
            <a:r>
              <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rPr>
              <a:t> </a:t>
            </a:r>
            <a:r>
              <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rPr>
              <a:t>» où vous voulez</a:t>
            </a:r>
          </a:p>
          <a:p>
            <a:pPr marL="0" lvl="0" indent="0">
              <a:spcBef>
                <a:spcPts val="100"/>
              </a:spcBef>
              <a:spcAft>
                <a:spcPts val="100"/>
              </a:spcAft>
              <a:buSzPts val="1000"/>
              <a:buNone/>
              <a:tabLst>
                <a:tab pos="457200" algn="l"/>
              </a:tabLst>
            </a:pPr>
            <a:r>
              <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rPr>
              <a:t>Dedans, créer un dossier « </a:t>
            </a:r>
            <a:r>
              <a:rPr lang="fr-FR" sz="1200" b="1" spc="-5" dirty="0" err="1">
                <a:solidFill>
                  <a:srgbClr val="303943"/>
                </a:solidFill>
                <a:latin typeface="Segoe UI" panose="020B0502040204020203" pitchFamily="34" charset="0"/>
                <a:ea typeface="Calibri" panose="020F0502020204030204" pitchFamily="34" charset="0"/>
                <a:cs typeface="Arial" panose="020B0604020202020204" pitchFamily="34" charset="0"/>
              </a:rPr>
              <a:t>ionic_react_projets</a:t>
            </a:r>
            <a:r>
              <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rPr>
              <a:t> </a:t>
            </a:r>
            <a:r>
              <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rPr>
              <a:t>»</a:t>
            </a:r>
          </a:p>
          <a:p>
            <a:pPr marL="0" lvl="0" indent="0">
              <a:spcBef>
                <a:spcPts val="100"/>
              </a:spcBef>
              <a:spcAft>
                <a:spcPts val="100"/>
              </a:spcAft>
              <a:buSzPts val="1000"/>
              <a:buNone/>
              <a:tabLst>
                <a:tab pos="457200" algn="l"/>
              </a:tabLst>
            </a:pPr>
            <a:endPar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a:p>
            <a:pPr marL="0" lvl="0" indent="0">
              <a:spcBef>
                <a:spcPts val="100"/>
              </a:spcBef>
              <a:spcAft>
                <a:spcPts val="100"/>
              </a:spcAft>
              <a:buSzPts val="1000"/>
              <a:buNone/>
              <a:tabLst>
                <a:tab pos="457200" algn="l"/>
              </a:tabLst>
            </a:pPr>
            <a:r>
              <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rPr>
              <a:t>C’est dans ce dossier que vous allez réaliser vos projets Ionic-React</a:t>
            </a:r>
          </a:p>
          <a:p>
            <a:pPr marL="0" lvl="0" indent="0">
              <a:spcBef>
                <a:spcPts val="100"/>
              </a:spcBef>
              <a:spcAft>
                <a:spcPts val="100"/>
              </a:spcAft>
              <a:buSzPts val="1000"/>
              <a:buNone/>
              <a:tabLst>
                <a:tab pos="457200" algn="l"/>
              </a:tabLst>
            </a:pPr>
            <a:endPar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a:p>
            <a:pPr marL="0" lvl="0" indent="0">
              <a:spcBef>
                <a:spcPts val="100"/>
              </a:spcBef>
              <a:spcAft>
                <a:spcPts val="100"/>
              </a:spcAft>
              <a:buSzPts val="1000"/>
              <a:buNone/>
              <a:tabLst>
                <a:tab pos="457200" algn="l"/>
              </a:tabLst>
            </a:pPr>
            <a:r>
              <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rPr>
              <a:t>Dans la commande Windows, entrez dans votre dossier de projets:</a:t>
            </a:r>
          </a:p>
          <a:p>
            <a:pPr marL="0" lvl="0" indent="0">
              <a:spcBef>
                <a:spcPts val="100"/>
              </a:spcBef>
              <a:spcAft>
                <a:spcPts val="100"/>
              </a:spcAft>
              <a:buSzPts val="1000"/>
              <a:buNone/>
              <a:tabLst>
                <a:tab pos="457200" algn="l"/>
              </a:tabLst>
            </a:pPr>
            <a:r>
              <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rPr>
              <a:t>cd  </a:t>
            </a:r>
            <a:r>
              <a:rPr lang="fr-FR" sz="1200" b="1" spc="-5" dirty="0" err="1">
                <a:solidFill>
                  <a:srgbClr val="303943"/>
                </a:solidFill>
                <a:latin typeface="Segoe UI" panose="020B0502040204020203" pitchFamily="34" charset="0"/>
                <a:ea typeface="Calibri" panose="020F0502020204030204" pitchFamily="34" charset="0"/>
                <a:cs typeface="Arial" panose="020B0604020202020204" pitchFamily="34" charset="0"/>
              </a:rPr>
              <a:t>cheminDuDossier</a:t>
            </a:r>
            <a:r>
              <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rPr>
              <a:t>\</a:t>
            </a:r>
            <a:r>
              <a:rPr lang="fr-FR" sz="1200" b="1" spc="-5" dirty="0" err="1">
                <a:solidFill>
                  <a:srgbClr val="303943"/>
                </a:solidFill>
                <a:latin typeface="Segoe UI" panose="020B0502040204020203" pitchFamily="34" charset="0"/>
                <a:ea typeface="Calibri" panose="020F0502020204030204" pitchFamily="34" charset="0"/>
                <a:cs typeface="Arial" panose="020B0604020202020204" pitchFamily="34" charset="0"/>
              </a:rPr>
              <a:t>ionic_react_projets</a:t>
            </a:r>
            <a:endPar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a:p>
            <a:pPr marL="0" lvl="0" indent="0">
              <a:spcBef>
                <a:spcPts val="100"/>
              </a:spcBef>
              <a:spcAft>
                <a:spcPts val="100"/>
              </a:spcAft>
              <a:buSzPts val="1000"/>
              <a:buNone/>
              <a:tabLst>
                <a:tab pos="457200" algn="l"/>
              </a:tabLst>
            </a:pPr>
            <a:endPar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a:p>
            <a:pPr marL="0" lvl="0" indent="0">
              <a:spcBef>
                <a:spcPts val="100"/>
              </a:spcBef>
              <a:spcAft>
                <a:spcPts val="100"/>
              </a:spcAft>
              <a:buSzPts val="1000"/>
              <a:buNone/>
              <a:tabLst>
                <a:tab pos="457200" algn="l"/>
              </a:tabLst>
            </a:pPr>
            <a:r>
              <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rPr>
              <a:t>Par Exemple:  </a:t>
            </a:r>
            <a:r>
              <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rPr>
              <a:t>cd C:\Thomas\Projets_Ionic\ionic_react_projets</a:t>
            </a:r>
          </a:p>
          <a:p>
            <a:pPr marL="0" indent="0">
              <a:spcBef>
                <a:spcPts val="100"/>
              </a:spcBef>
              <a:spcAft>
                <a:spcPts val="100"/>
              </a:spcAft>
              <a:buSzPts val="1000"/>
              <a:buNone/>
              <a:tabLst>
                <a:tab pos="457200" algn="l"/>
              </a:tabLst>
            </a:pPr>
            <a:endParaRPr lang="fr-FR" sz="1200" b="1"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a:p>
            <a:pPr marL="0" lvl="0" indent="0">
              <a:spcBef>
                <a:spcPts val="100"/>
              </a:spcBef>
              <a:spcAft>
                <a:spcPts val="100"/>
              </a:spcAft>
              <a:buSzPts val="1000"/>
              <a:buNone/>
              <a:tabLst>
                <a:tab pos="457200" algn="l"/>
              </a:tabLst>
            </a:pPr>
            <a:endParaRPr lang="fr-FR" sz="1200" spc="-5" dirty="0">
              <a:solidFill>
                <a:srgbClr val="303943"/>
              </a:solidFill>
              <a:latin typeface="Segoe UI" panose="020B0502040204020203" pitchFamily="34" charset="0"/>
              <a:ea typeface="Calibri" panose="020F0502020204030204" pitchFamily="34" charset="0"/>
              <a:cs typeface="Arial" panose="020B0604020202020204" pitchFamily="34" charset="0"/>
            </a:endParaRPr>
          </a:p>
        </p:txBody>
      </p:sp>
      <p:sp>
        <p:nvSpPr>
          <p:cNvPr id="4" name="Titre 1">
            <a:extLst>
              <a:ext uri="{FF2B5EF4-FFF2-40B4-BE49-F238E27FC236}">
                <a16:creationId xmlns:a16="http://schemas.microsoft.com/office/drawing/2014/main" id="{53508E23-58E5-4AA2-B92F-803262221C88}"/>
              </a:ext>
            </a:extLst>
          </p:cNvPr>
          <p:cNvSpPr>
            <a:spLocks noGrp="1"/>
          </p:cNvSpPr>
          <p:nvPr>
            <p:ph type="title"/>
          </p:nvPr>
        </p:nvSpPr>
        <p:spPr>
          <a:xfrm>
            <a:off x="838200" y="365125"/>
            <a:ext cx="10515600" cy="1325563"/>
          </a:xfrm>
          <a:solidFill>
            <a:schemeClr val="dk1"/>
          </a:solidFill>
          <a:ln>
            <a:noFill/>
          </a:ln>
        </p:spPr>
        <p:style>
          <a:lnRef idx="0">
            <a:scrgbClr r="0" g="0" b="0"/>
          </a:lnRef>
          <a:fillRef idx="0">
            <a:scrgbClr r="0" g="0" b="0"/>
          </a:fillRef>
          <a:effectRef idx="0">
            <a:scrgbClr r="0" g="0" b="0"/>
          </a:effectRef>
          <a:fontRef idx="minor">
            <a:schemeClr val="lt1"/>
          </a:fontRef>
        </p:style>
        <p:txBody>
          <a:bodyPr/>
          <a:lstStyle/>
          <a:p>
            <a:pPr algn="ctr"/>
            <a:r>
              <a:rPr lang="fr-FR" b="1" dirty="0"/>
              <a:t>Commencer avec Ionic</a:t>
            </a:r>
          </a:p>
        </p:txBody>
      </p:sp>
      <p:pic>
        <p:nvPicPr>
          <p:cNvPr id="6" name="Image 5">
            <a:extLst>
              <a:ext uri="{FF2B5EF4-FFF2-40B4-BE49-F238E27FC236}">
                <a16:creationId xmlns:a16="http://schemas.microsoft.com/office/drawing/2014/main" id="{7ECDDB8F-348A-453B-8338-C91BCE48D65C}"/>
              </a:ext>
            </a:extLst>
          </p:cNvPr>
          <p:cNvPicPr>
            <a:picLocks noChangeAspect="1"/>
          </p:cNvPicPr>
          <p:nvPr/>
        </p:nvPicPr>
        <p:blipFill>
          <a:blip r:embed="rId4"/>
          <a:stretch>
            <a:fillRect/>
          </a:stretch>
        </p:blipFill>
        <p:spPr>
          <a:xfrm>
            <a:off x="6096000" y="5489853"/>
            <a:ext cx="5897636" cy="884228"/>
          </a:xfrm>
          <a:prstGeom prst="rect">
            <a:avLst/>
          </a:prstGeom>
        </p:spPr>
      </p:pic>
    </p:spTree>
    <p:extLst>
      <p:ext uri="{BB962C8B-B14F-4D97-AF65-F5344CB8AC3E}">
        <p14:creationId xmlns:p14="http://schemas.microsoft.com/office/powerpoint/2010/main" val="270681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44D945-77A4-45CF-B786-1DD34ABAB26E}"/>
              </a:ext>
            </a:extLst>
          </p:cNvPr>
          <p:cNvSpPr>
            <a:spLocks noGrp="1"/>
          </p:cNvSpPr>
          <p:nvPr>
            <p:ph idx="1"/>
          </p:nvPr>
        </p:nvSpPr>
        <p:spPr>
          <a:xfrm>
            <a:off x="838200" y="318977"/>
            <a:ext cx="10515600" cy="6131927"/>
          </a:xfrm>
        </p:spPr>
        <p:txBody>
          <a:bodyPr>
            <a:noAutofit/>
          </a:bodyPr>
          <a:lstStyle/>
          <a:p>
            <a:pPr marL="0" indent="0">
              <a:spcBef>
                <a:spcPts val="100"/>
              </a:spcBef>
              <a:spcAft>
                <a:spcPts val="100"/>
              </a:spcAft>
              <a:buSzPts val="1000"/>
              <a:buNone/>
              <a:tabLst>
                <a:tab pos="457200" algn="l"/>
              </a:tabLst>
            </a:pPr>
            <a:r>
              <a:rPr lang="fr-FR" sz="2400" b="1" u="none" strike="noStrike" spc="-5" dirty="0">
                <a:solidFill>
                  <a:schemeClr val="accent1">
                    <a:lumMod val="50000"/>
                  </a:schemeClr>
                </a:solidFill>
                <a:effectLst/>
                <a:latin typeface="Calibri" panose="020F0502020204030204" pitchFamily="34" charset="0"/>
                <a:ea typeface="Times New Roman" panose="02020603050405020304" pitchFamily="18" charset="0"/>
                <a:cs typeface="Arial" panose="020B0604020202020204" pitchFamily="34" charset="0"/>
              </a:rPr>
              <a:t>Installer les outils </a:t>
            </a:r>
            <a:r>
              <a:rPr lang="fr-FR" sz="2400" b="1" u="none" strike="noStrike" spc="-5" dirty="0" err="1">
                <a:solidFill>
                  <a:schemeClr val="accent1">
                    <a:lumMod val="50000"/>
                  </a:schemeClr>
                </a:solidFill>
                <a:effectLst/>
                <a:latin typeface="Calibri" panose="020F0502020204030204" pitchFamily="34" charset="0"/>
                <a:ea typeface="Times New Roman" panose="02020603050405020304" pitchFamily="18" charset="0"/>
                <a:cs typeface="Arial" panose="020B0604020202020204" pitchFamily="34" charset="0"/>
              </a:rPr>
              <a:t>ioni</a:t>
            </a:r>
            <a:r>
              <a:rPr lang="en-US" sz="2400" b="1" u="none" strike="noStrike" spc="-5" dirty="0">
                <a:solidFill>
                  <a:schemeClr val="accent1">
                    <a:lumMod val="50000"/>
                  </a:schemeClr>
                </a:solidFill>
                <a:effectLst/>
                <a:latin typeface="Calibri" panose="020F0502020204030204" pitchFamily="34" charset="0"/>
                <a:ea typeface="Times New Roman" panose="02020603050405020304" pitchFamily="18" charset="0"/>
                <a:cs typeface="Arial" panose="020B0604020202020204" pitchFamily="34" charset="0"/>
              </a:rPr>
              <a:t>c</a:t>
            </a:r>
          </a:p>
          <a:p>
            <a:pPr marL="0" indent="0">
              <a:buNone/>
            </a:pPr>
            <a:r>
              <a:rPr lang="en-US" sz="1600" b="1" spc="-5"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  1)   </a:t>
            </a:r>
            <a:r>
              <a:rPr lang="fr-FR" sz="1600" b="1" spc="-5"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Exécuter</a:t>
            </a:r>
            <a:r>
              <a:rPr lang="en-US" sz="1600" b="1" spc="-5"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 la </a:t>
            </a:r>
            <a:r>
              <a:rPr lang="en-US" sz="1600" b="1" spc="-5" dirty="0" err="1">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commande</a:t>
            </a:r>
            <a:r>
              <a:rPr lang="en-US" sz="1600" b="1" spc="-5" dirty="0">
                <a:solidFill>
                  <a:schemeClr val="accent5">
                    <a:lumMod val="75000"/>
                  </a:schemeClr>
                </a:solidFill>
                <a:latin typeface="Calibri" panose="020F0502020204030204" pitchFamily="34" charset="0"/>
                <a:ea typeface="Calibri" panose="020F0502020204030204" pitchFamily="34" charset="0"/>
                <a:cs typeface="Arial" panose="020B0604020202020204" pitchFamily="34" charset="0"/>
              </a:rPr>
              <a:t> : </a:t>
            </a:r>
            <a:r>
              <a:rPr lang="en-US" sz="1200" b="1" i="1" spc="-5"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(pas necessaire d’être dans le dossier du </a:t>
            </a:r>
            <a:r>
              <a:rPr lang="en-US" sz="1200" b="1" i="1" spc="-5" dirty="0" err="1">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projet</a:t>
            </a:r>
            <a:r>
              <a:rPr lang="en-US" sz="1200" b="1" i="1" spc="-5"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pour executer la </a:t>
            </a:r>
            <a:r>
              <a:rPr lang="en-US" sz="1200" b="1" i="1" spc="-5" dirty="0" err="1">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commande</a:t>
            </a:r>
            <a:r>
              <a:rPr lang="en-US" sz="1200" b="1" i="1" spc="-5"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en-US" sz="1200" b="1" i="1" spc="-5" dirty="0" err="1">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puisque</a:t>
            </a:r>
            <a:r>
              <a:rPr lang="en-US" sz="1200" b="1" i="1" spc="-5"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en-US" sz="1200" b="1" i="1" spc="-5" dirty="0" err="1">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l’installation</a:t>
            </a:r>
            <a:r>
              <a:rPr lang="en-US" sz="1200" b="1" i="1" spc="-5"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se fait </a:t>
            </a:r>
            <a:r>
              <a:rPr lang="en-US" sz="1200" b="1" i="1" spc="-5" dirty="0" err="1">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en</a:t>
            </a:r>
            <a:r>
              <a:rPr lang="en-US" sz="1200" b="1" i="1" spc="-5"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global)</a:t>
            </a:r>
          </a:p>
          <a:p>
            <a:pPr marL="0" indent="0">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npm</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install</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-g @ionic/cli native-run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cordova-res</a:t>
            </a:r>
            <a:endPar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npm</a:t>
            </a: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install</a:t>
            </a: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 -g @ionic/cli:	</a:t>
            </a:r>
            <a:endParaRPr lang="en-150"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100"/>
              </a:spcBef>
              <a:spcAft>
                <a:spcPts val="100"/>
              </a:spcAft>
              <a:buNone/>
            </a:pPr>
            <a:r>
              <a:rPr lang="fr-FR" sz="1200" spc="-5" dirty="0">
                <a:effectLst/>
                <a:latin typeface="Calibri" panose="020F0502020204030204" pitchFamily="34" charset="0"/>
                <a:ea typeface="Calibri" panose="020F0502020204030204" pitchFamily="34" charset="0"/>
                <a:cs typeface="Arial" panose="020B0604020202020204" pitchFamily="34" charset="0"/>
              </a:rPr>
              <a:t>Installer Ionic CLI</a:t>
            </a:r>
            <a:endParaRPr lang="en-150" sz="1200" spc="-5"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native-run:	</a:t>
            </a:r>
            <a:endParaRPr lang="en-150"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100"/>
              </a:spcBef>
              <a:spcAft>
                <a:spcPts val="100"/>
              </a:spcAft>
              <a:buNone/>
            </a:pPr>
            <a:r>
              <a:rPr lang="fr-FR" sz="1200" spc="-5" dirty="0">
                <a:effectLst/>
                <a:latin typeface="Calibri" panose="020F0502020204030204" pitchFamily="34" charset="0"/>
                <a:ea typeface="Calibri" panose="020F0502020204030204" pitchFamily="34" charset="0"/>
                <a:cs typeface="Arial" panose="020B0604020202020204" pitchFamily="34" charset="0"/>
              </a:rPr>
              <a:t>Utilisé pour exécuter des binaires natifs sur les appareils et simulateurs / émulateurs (facultative)</a:t>
            </a:r>
            <a:endParaRPr lang="en-150" sz="1200" spc="-5"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cordova-res</a:t>
            </a: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150"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100"/>
              </a:spcBef>
              <a:spcAft>
                <a:spcPts val="100"/>
              </a:spcAft>
              <a:buNone/>
            </a:pPr>
            <a:r>
              <a:rPr lang="fr-FR" sz="1200" spc="-5" dirty="0">
                <a:effectLst/>
                <a:latin typeface="Calibri" panose="020F0502020204030204" pitchFamily="34" charset="0"/>
                <a:ea typeface="Calibri" panose="020F0502020204030204" pitchFamily="34" charset="0"/>
                <a:cs typeface="Arial" panose="020B0604020202020204" pitchFamily="34" charset="0"/>
              </a:rPr>
              <a:t>Utilisé pour générer des icônes d'applications natives et des écrans de démarrage (facultative)</a:t>
            </a:r>
            <a:endParaRPr lang="en-150" sz="1200" spc="-5"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i="1" spc="-5" dirty="0">
                <a:solidFill>
                  <a:srgbClr val="669D41"/>
                </a:solidFill>
                <a:effectLst/>
                <a:latin typeface="Calibri" panose="020F0502020204030204" pitchFamily="34" charset="0"/>
                <a:ea typeface="Calibri" panose="020F0502020204030204" pitchFamily="34" charset="0"/>
                <a:cs typeface="Arial" panose="020B0604020202020204" pitchFamily="34" charset="0"/>
              </a:rPr>
              <a:t>L' option -g signifie installer globalement . Lorsque les packages sont installés globalement, des EACCES erreurs d'autorisation peuvent se produire. Envisagez de configurer </a:t>
            </a:r>
            <a:r>
              <a:rPr lang="fr-FR" sz="1200" i="1" spc="-5" dirty="0" err="1">
                <a:solidFill>
                  <a:srgbClr val="669D41"/>
                </a:solidFill>
                <a:effectLst/>
                <a:latin typeface="Calibri" panose="020F0502020204030204" pitchFamily="34" charset="0"/>
                <a:ea typeface="Calibri" panose="020F0502020204030204" pitchFamily="34" charset="0"/>
                <a:cs typeface="Arial" panose="020B0604020202020204" pitchFamily="34" charset="0"/>
              </a:rPr>
              <a:t>npm</a:t>
            </a:r>
            <a:r>
              <a:rPr lang="fr-FR" sz="1200" i="1" spc="-5" dirty="0">
                <a:solidFill>
                  <a:srgbClr val="669D41"/>
                </a:solidFill>
                <a:effectLst/>
                <a:latin typeface="Calibri" panose="020F0502020204030204" pitchFamily="34" charset="0"/>
                <a:ea typeface="Calibri" panose="020F0502020204030204" pitchFamily="34" charset="0"/>
                <a:cs typeface="Arial" panose="020B0604020202020204" pitchFamily="34" charset="0"/>
              </a:rPr>
              <a:t> pour qu'il fonctionne globalement sans autorisations élevées. Voir </a:t>
            </a:r>
            <a:r>
              <a:rPr lang="fr-FR" sz="1200" i="1" u="sng" spc="-5" dirty="0">
                <a:solidFill>
                  <a:srgbClr val="333333"/>
                </a:solidFill>
                <a:effectLst/>
                <a:latin typeface="Calibri" panose="020F0502020204030204" pitchFamily="34" charset="0"/>
                <a:ea typeface="Calibri" panose="020F0502020204030204" pitchFamily="34" charset="0"/>
                <a:cs typeface="Arial" panose="020B0604020202020204" pitchFamily="34" charset="0"/>
                <a:hlinkClick r:id="rId2"/>
              </a:rPr>
              <a:t>Résolution des erreurs d'autorisation</a:t>
            </a:r>
            <a:r>
              <a:rPr lang="fr-FR" sz="1200" i="1" spc="-5" dirty="0">
                <a:solidFill>
                  <a:srgbClr val="669D41"/>
                </a:solidFill>
                <a:effectLst/>
                <a:latin typeface="Calibri" panose="020F0502020204030204" pitchFamily="34" charset="0"/>
                <a:ea typeface="Calibri" panose="020F0502020204030204" pitchFamily="34" charset="0"/>
                <a:cs typeface="Arial" panose="020B0604020202020204" pitchFamily="34" charset="0"/>
              </a:rPr>
              <a:t> pour plus d'informations.</a:t>
            </a:r>
          </a:p>
          <a:p>
            <a:pPr marL="0" indent="0">
              <a:spcBef>
                <a:spcPts val="100"/>
              </a:spcBef>
              <a:spcAft>
                <a:spcPts val="100"/>
              </a:spcAft>
              <a:buNone/>
            </a:pPr>
            <a:endParaRPr lang="fr-FR" sz="1200" dirty="0"/>
          </a:p>
          <a:p>
            <a:pPr marL="0" indent="0">
              <a:buNone/>
            </a:pPr>
            <a:r>
              <a:rPr lang="fr-FR" sz="1600" b="1" dirty="0">
                <a:solidFill>
                  <a:schemeClr val="accent5">
                    <a:lumMod val="75000"/>
                  </a:schemeClr>
                </a:solidFill>
              </a:rPr>
              <a:t>  2)   Créer un compte Ionic</a:t>
            </a:r>
          </a:p>
        </p:txBody>
      </p:sp>
      <p:pic>
        <p:nvPicPr>
          <p:cNvPr id="4" name="Image 3">
            <a:extLst>
              <a:ext uri="{FF2B5EF4-FFF2-40B4-BE49-F238E27FC236}">
                <a16:creationId xmlns:a16="http://schemas.microsoft.com/office/drawing/2014/main" id="{A2FEB03C-9D2A-4098-899D-EEF76771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317" y="1246356"/>
            <a:ext cx="5471483" cy="561178"/>
          </a:xfrm>
          <a:prstGeom prst="rect">
            <a:avLst/>
          </a:prstGeom>
        </p:spPr>
      </p:pic>
      <p:pic>
        <p:nvPicPr>
          <p:cNvPr id="6" name="Image 5">
            <a:extLst>
              <a:ext uri="{FF2B5EF4-FFF2-40B4-BE49-F238E27FC236}">
                <a16:creationId xmlns:a16="http://schemas.microsoft.com/office/drawing/2014/main" id="{1F78F1D7-05A2-4F57-988A-1C5EC0C4A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29577"/>
            <a:ext cx="4799886" cy="1732205"/>
          </a:xfrm>
          <a:prstGeom prst="rect">
            <a:avLst/>
          </a:prstGeom>
        </p:spPr>
      </p:pic>
      <p:pic>
        <p:nvPicPr>
          <p:cNvPr id="13" name="Image 12">
            <a:extLst>
              <a:ext uri="{FF2B5EF4-FFF2-40B4-BE49-F238E27FC236}">
                <a16:creationId xmlns:a16="http://schemas.microsoft.com/office/drawing/2014/main" id="{0269AEC4-BCA1-4314-8600-ABB516D9F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6192" y="3629796"/>
            <a:ext cx="2363011" cy="2814845"/>
          </a:xfrm>
          <a:prstGeom prst="rect">
            <a:avLst/>
          </a:prstGeom>
        </p:spPr>
      </p:pic>
      <p:pic>
        <p:nvPicPr>
          <p:cNvPr id="14" name="Image 13">
            <a:extLst>
              <a:ext uri="{FF2B5EF4-FFF2-40B4-BE49-F238E27FC236}">
                <a16:creationId xmlns:a16="http://schemas.microsoft.com/office/drawing/2014/main" id="{6216C26C-DB21-40F8-81CB-3A9E9BC8AE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7309" y="3627225"/>
            <a:ext cx="3317238" cy="2817416"/>
          </a:xfrm>
          <a:prstGeom prst="rect">
            <a:avLst/>
          </a:prstGeom>
        </p:spPr>
      </p:pic>
    </p:spTree>
    <p:extLst>
      <p:ext uri="{BB962C8B-B14F-4D97-AF65-F5344CB8AC3E}">
        <p14:creationId xmlns:p14="http://schemas.microsoft.com/office/powerpoint/2010/main" val="38508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97BBCD-1D3D-466F-9772-828D4563BD42}"/>
              </a:ext>
            </a:extLst>
          </p:cNvPr>
          <p:cNvSpPr>
            <a:spLocks noGrp="1"/>
          </p:cNvSpPr>
          <p:nvPr>
            <p:ph idx="1"/>
          </p:nvPr>
        </p:nvSpPr>
        <p:spPr>
          <a:xfrm>
            <a:off x="838200" y="1818167"/>
            <a:ext cx="10472636" cy="4723739"/>
          </a:xfrm>
        </p:spPr>
        <p:txBody>
          <a:bodyPr>
            <a:noAutofit/>
          </a:bodyPr>
          <a:lstStyle/>
          <a:p>
            <a:pPr marL="0" indent="0">
              <a:lnSpc>
                <a:spcPct val="120000"/>
              </a:lnSpc>
              <a:spcBef>
                <a:spcPts val="200"/>
              </a:spcBef>
              <a:spcAft>
                <a:spcPts val="600"/>
              </a:spcAft>
              <a:buNone/>
            </a:pPr>
            <a:r>
              <a:rPr lang="fr-FR" sz="1600" b="1"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400" b="1" spc="-5"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Créer l’App</a:t>
            </a:r>
          </a:p>
          <a:p>
            <a:pPr marL="0" indent="0">
              <a:lnSpc>
                <a:spcPct val="120000"/>
              </a:lnSpc>
              <a:spcBef>
                <a:spcPts val="200"/>
              </a:spcBef>
              <a:spcAft>
                <a:spcPts val="600"/>
              </a:spcAft>
              <a:buNone/>
            </a:pPr>
            <a:r>
              <a:rPr lang="fr-FR" sz="1600" b="1"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1)   Lancer la création de l’App</a:t>
            </a:r>
            <a:endParaRPr lang="en-150" sz="1600" b="1"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ionic</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start photo-</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gallery</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tabs</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--type=</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react</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capacitor</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ionic</a:t>
            </a: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 start photo-</a:t>
            </a: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gallery</a:t>
            </a: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tabs</a:t>
            </a: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 --type=</a:t>
            </a: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react</a:t>
            </a:r>
            <a:endParaRPr lang="en-150"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Créer une application Ionic React qui utilise le modèle de démarrage «Onglets»</a:t>
            </a:r>
          </a:p>
          <a:p>
            <a:pPr marL="0" indent="0">
              <a:lnSpc>
                <a:spcPct val="100000"/>
              </a:lnSpc>
              <a:spcBef>
                <a:spcPts val="0"/>
              </a:spcBef>
              <a:buNone/>
            </a:pPr>
            <a:r>
              <a:rPr lang="fr-FR" sz="1200" spc="-5" dirty="0">
                <a:effectLst/>
                <a:latin typeface="Calibri" panose="020F0502020204030204" pitchFamily="34" charset="0"/>
                <a:ea typeface="Calibri" panose="020F0502020204030204" pitchFamily="34" charset="0"/>
                <a:cs typeface="Calibri" panose="020F0502020204030204" pitchFamily="34" charset="0"/>
              </a:rPr>
              <a:t>Ce projet de démarrage est livré avec trois pages prédéfinies et les meilleures </a:t>
            </a:r>
          </a:p>
          <a:p>
            <a:pPr marL="0" indent="0">
              <a:lnSpc>
                <a:spcPct val="100000"/>
              </a:lnSpc>
              <a:spcBef>
                <a:spcPts val="0"/>
              </a:spcBef>
              <a:buNone/>
            </a:pPr>
            <a:r>
              <a:rPr lang="fr-FR" sz="1200" spc="-5" dirty="0">
                <a:effectLst/>
                <a:latin typeface="Calibri" panose="020F0502020204030204" pitchFamily="34" charset="0"/>
                <a:ea typeface="Calibri" panose="020F0502020204030204" pitchFamily="34" charset="0"/>
                <a:cs typeface="Calibri" panose="020F0502020204030204" pitchFamily="34" charset="0"/>
              </a:rPr>
              <a:t>pratiques pour le développement ionique</a:t>
            </a:r>
            <a:endParaRPr lang="en-US" sz="1200" spc="-5" dirty="0">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1200" b="1" spc="-5" dirty="0" err="1">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capacitor</a:t>
            </a:r>
            <a:endParaRPr lang="en-150"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spcBef>
                <a:spcPts val="0"/>
              </a:spcBef>
              <a:buNone/>
            </a:pPr>
            <a:r>
              <a:rPr lang="fr-FR" sz="1200"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Capacitor</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est un environnement d'exécution cross-platform natif qui facilite la </a:t>
            </a:r>
          </a:p>
          <a:p>
            <a:pPr marL="0" indent="0">
              <a:lnSpc>
                <a:spcPct val="10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création d'applications Web modernes, permet l’accès complet aux SDK natif </a:t>
            </a:r>
          </a:p>
          <a:p>
            <a:pPr marL="0" indent="0">
              <a:lnSpc>
                <a:spcPct val="100000"/>
              </a:lnSpc>
              <a:spcBef>
                <a:spcPts val="0"/>
              </a:spcBef>
              <a:buNone/>
            </a:pPr>
            <a:r>
              <a:rPr lang="fr-FR" sz="1200" spc="-5" dirty="0">
                <a:solidFill>
                  <a:srgbClr val="333333"/>
                </a:solidFill>
                <a:latin typeface="Calibri" panose="020F0502020204030204" pitchFamily="34" charset="0"/>
                <a:ea typeface="Calibri" panose="020F0502020204030204" pitchFamily="34" charset="0"/>
                <a:cs typeface="Arial" panose="020B0604020202020204" pitchFamily="34" charset="0"/>
              </a:rPr>
              <a:t>(Software </a:t>
            </a:r>
            <a:r>
              <a:rPr lang="fr-FR" sz="1200" spc="-5" dirty="0" err="1">
                <a:solidFill>
                  <a:srgbClr val="333333"/>
                </a:solidFill>
                <a:latin typeface="Calibri" panose="020F0502020204030204" pitchFamily="34" charset="0"/>
                <a:ea typeface="Calibri" panose="020F0502020204030204" pitchFamily="34" charset="0"/>
                <a:cs typeface="Arial" panose="020B0604020202020204" pitchFamily="34" charset="0"/>
              </a:rPr>
              <a:t>Development</a:t>
            </a:r>
            <a:r>
              <a:rPr lang="fr-FR" sz="1200" spc="-5" dirty="0">
                <a:solidFill>
                  <a:srgbClr val="333333"/>
                </a:solidFill>
                <a:latin typeface="Calibri" panose="020F0502020204030204" pitchFamily="34" charset="0"/>
                <a:ea typeface="Calibri" panose="020F0502020204030204" pitchFamily="34" charset="0"/>
                <a:cs typeface="Arial" panose="020B0604020202020204" pitchFamily="34" charset="0"/>
              </a:rPr>
              <a:t> Kit)</a:t>
            </a:r>
            <a:endPar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600" b="1"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2)   Entrer dans le dossier de l’App</a:t>
            </a:r>
            <a:endParaRPr lang="en-150" sz="1600" b="1"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cd photo-</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gallery</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lvl="0" indent="0">
              <a:spcBef>
                <a:spcPts val="600"/>
              </a:spcBef>
              <a:spcAft>
                <a:spcPts val="600"/>
              </a:spcAft>
              <a:buNone/>
            </a:pP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4" name="Image 3">
            <a:extLst>
              <a:ext uri="{FF2B5EF4-FFF2-40B4-BE49-F238E27FC236}">
                <a16:creationId xmlns:a16="http://schemas.microsoft.com/office/drawing/2014/main" id="{A1EBC4A7-35E0-4E1E-AD6F-6E48DCD92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694" y="3054486"/>
            <a:ext cx="5132106" cy="2123423"/>
          </a:xfrm>
          <a:prstGeom prst="rect">
            <a:avLst/>
          </a:prstGeom>
        </p:spPr>
      </p:pic>
      <p:pic>
        <p:nvPicPr>
          <p:cNvPr id="6" name="Image 5">
            <a:extLst>
              <a:ext uri="{FF2B5EF4-FFF2-40B4-BE49-F238E27FC236}">
                <a16:creationId xmlns:a16="http://schemas.microsoft.com/office/drawing/2014/main" id="{269F7EE9-33D1-4DFC-AE57-DC513B54738A}"/>
              </a:ext>
            </a:extLst>
          </p:cNvPr>
          <p:cNvPicPr>
            <a:picLocks noChangeAspect="1"/>
          </p:cNvPicPr>
          <p:nvPr/>
        </p:nvPicPr>
        <p:blipFill>
          <a:blip r:embed="rId3"/>
          <a:stretch>
            <a:fillRect/>
          </a:stretch>
        </p:blipFill>
        <p:spPr>
          <a:xfrm>
            <a:off x="4693702" y="2380146"/>
            <a:ext cx="6660098" cy="369354"/>
          </a:xfrm>
          <a:prstGeom prst="rect">
            <a:avLst/>
          </a:prstGeom>
        </p:spPr>
      </p:pic>
      <p:pic>
        <p:nvPicPr>
          <p:cNvPr id="8" name="Image 7">
            <a:extLst>
              <a:ext uri="{FF2B5EF4-FFF2-40B4-BE49-F238E27FC236}">
                <a16:creationId xmlns:a16="http://schemas.microsoft.com/office/drawing/2014/main" id="{2604CEB9-F084-456F-B921-78D360314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767824"/>
            <a:ext cx="5454930" cy="615982"/>
          </a:xfrm>
          <a:prstGeom prst="rect">
            <a:avLst/>
          </a:prstGeom>
        </p:spPr>
      </p:pic>
      <p:sp>
        <p:nvSpPr>
          <p:cNvPr id="9" name="Titre 1">
            <a:extLst>
              <a:ext uri="{FF2B5EF4-FFF2-40B4-BE49-F238E27FC236}">
                <a16:creationId xmlns:a16="http://schemas.microsoft.com/office/drawing/2014/main" id="{EDDB6127-03B9-492E-88D8-49C20DF7C495}"/>
              </a:ext>
            </a:extLst>
          </p:cNvPr>
          <p:cNvSpPr>
            <a:spLocks noGrp="1"/>
          </p:cNvSpPr>
          <p:nvPr>
            <p:ph type="title"/>
          </p:nvPr>
        </p:nvSpPr>
        <p:spPr>
          <a:xfrm>
            <a:off x="795236" y="365168"/>
            <a:ext cx="10515600" cy="1325563"/>
          </a:xfrm>
          <a:solidFill>
            <a:schemeClr val="dk1"/>
          </a:solidFill>
          <a:ln>
            <a:noFill/>
          </a:ln>
        </p:spPr>
        <p:style>
          <a:lnRef idx="0">
            <a:scrgbClr r="0" g="0" b="0"/>
          </a:lnRef>
          <a:fillRef idx="0">
            <a:scrgbClr r="0" g="0" b="0"/>
          </a:fillRef>
          <a:effectRef idx="0">
            <a:scrgbClr r="0" g="0" b="0"/>
          </a:effectRef>
          <a:fontRef idx="minor">
            <a:schemeClr val="lt1"/>
          </a:fontRef>
        </p:style>
        <p:txBody>
          <a:bodyPr/>
          <a:lstStyle/>
          <a:p>
            <a:pPr algn="ctr"/>
            <a:r>
              <a:rPr lang="fr-FR" b="1" dirty="0"/>
              <a:t>Création de l’ Application</a:t>
            </a:r>
          </a:p>
        </p:txBody>
      </p:sp>
    </p:spTree>
    <p:extLst>
      <p:ext uri="{BB962C8B-B14F-4D97-AF65-F5344CB8AC3E}">
        <p14:creationId xmlns:p14="http://schemas.microsoft.com/office/powerpoint/2010/main" val="417888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4AAE210-368A-4E89-B7E5-6F0110E69F1E}"/>
              </a:ext>
            </a:extLst>
          </p:cNvPr>
          <p:cNvSpPr>
            <a:spLocks noGrp="1"/>
          </p:cNvSpPr>
          <p:nvPr>
            <p:ph idx="1"/>
          </p:nvPr>
        </p:nvSpPr>
        <p:spPr>
          <a:xfrm>
            <a:off x="838199" y="312358"/>
            <a:ext cx="10535433" cy="6163597"/>
          </a:xfrm>
        </p:spPr>
        <p:txBody>
          <a:bodyPr>
            <a:noAutofit/>
          </a:bodyPr>
          <a:lstStyle/>
          <a:p>
            <a:pPr marL="0" lvl="0" indent="0">
              <a:spcBef>
                <a:spcPts val="600"/>
              </a:spcBef>
              <a:spcAft>
                <a:spcPts val="600"/>
              </a:spcAft>
              <a:buNone/>
            </a:pPr>
            <a:r>
              <a:rPr lang="fr-FR" sz="2400" b="1" spc="-5" dirty="0" err="1">
                <a:solidFill>
                  <a:srgbClr val="1F3864"/>
                </a:solidFill>
                <a:effectLst/>
                <a:latin typeface="Calibri" panose="020F0502020204030204" pitchFamily="34" charset="0"/>
                <a:ea typeface="Times New Roman" panose="02020603050405020304" pitchFamily="18" charset="0"/>
                <a:cs typeface="Arial" panose="020B0604020202020204" pitchFamily="34" charset="0"/>
              </a:rPr>
              <a:t>Hooks</a:t>
            </a:r>
            <a:r>
              <a:rPr lang="fr-FR" sz="2400" b="1" spc="-5" dirty="0">
                <a:solidFill>
                  <a:srgbClr val="1F3864"/>
                </a:solidFill>
                <a:effectLst/>
                <a:latin typeface="Calibri" panose="020F0502020204030204" pitchFamily="34" charset="0"/>
                <a:ea typeface="Times New Roman" panose="02020603050405020304" pitchFamily="18" charset="0"/>
                <a:cs typeface="Arial" panose="020B0604020202020204" pitchFamily="34" charset="0"/>
              </a:rPr>
              <a:t> React et éléments PWA</a:t>
            </a:r>
          </a:p>
          <a:p>
            <a:pPr marL="0" lvl="0" indent="0">
              <a:spcBef>
                <a:spcPts val="600"/>
              </a:spcBef>
              <a:spcAft>
                <a:spcPts val="600"/>
              </a:spcAft>
              <a:buNone/>
            </a:pPr>
            <a:endParaRPr lang="en-150" sz="1200" b="1" spc="-5" dirty="0">
              <a:solidFill>
                <a:srgbClr val="1F3864"/>
              </a:solidFill>
              <a:effectLst/>
              <a:latin typeface="Calibri" panose="020F0502020204030204" pitchFamily="34" charset="0"/>
              <a:ea typeface="Times New Roman" panose="02020603050405020304" pitchFamily="18" charset="0"/>
              <a:cs typeface="Arial" panose="020B0604020202020204" pitchFamily="34" charset="0"/>
            </a:endParaRPr>
          </a:p>
          <a:p>
            <a:pPr marL="0" indent="0">
              <a:spcBef>
                <a:spcPts val="200"/>
              </a:spcBef>
              <a:buNone/>
            </a:pPr>
            <a:r>
              <a:rPr lang="fr-FR" sz="1600" b="1"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1)   Installer les bibliothèques React </a:t>
            </a:r>
            <a:r>
              <a:rPr lang="fr-FR" sz="1600" b="1" spc="-5" dirty="0" err="1">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Hooks</a:t>
            </a:r>
            <a:r>
              <a:rPr lang="fr-FR" sz="1600" b="1"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et </a:t>
            </a:r>
            <a:r>
              <a:rPr lang="fr-FR" sz="1600" b="1" u="none" strike="noStrike" spc="-5"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PWA Elements</a:t>
            </a:r>
            <a:endParaRPr lang="en-150" sz="16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Les deux packages sont des dépendances distinctes à installer:</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npm</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install</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@ionic/react-hooks @ionic/pwa-elements</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@ionic/react-hooks </a:t>
            </a:r>
            <a:endParaRPr lang="en-150"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La bibliothèque React </a:t>
            </a:r>
            <a:r>
              <a:rPr lang="fr-FR" sz="1200"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Hooks</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facilite le travail avec </a:t>
            </a:r>
            <a:r>
              <a:rPr lang="fr-FR" sz="1200"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Capacitor</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dans React en </a:t>
            </a: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fournissant des </a:t>
            </a:r>
            <a:r>
              <a:rPr lang="fr-FR" sz="1200"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hooks</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personnalisés pour chacun des plugins spécifiques</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rPr>
              <a:t>@ionic/pwa-elements</a:t>
            </a:r>
            <a:endParaRPr lang="en-150" sz="1200" b="1" spc="-5" dirty="0">
              <a:solidFill>
                <a:srgbClr val="2CD81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Certains plugins </a:t>
            </a:r>
            <a:r>
              <a:rPr lang="fr-FR" sz="1200"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Capacitor</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y compris l'API Camera, fournissent la fonctionnalité </a:t>
            </a: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Web et l'interface utilisateur via la </a:t>
            </a:r>
            <a:r>
              <a:rPr lang="fr-FR" sz="1200" u="none" strike="noStrike" spc="-5" dirty="0">
                <a:solidFill>
                  <a:srgbClr val="333333"/>
                </a:solidFill>
                <a:effectLst/>
                <a:latin typeface="Calibri" panose="020F0502020204030204" pitchFamily="34" charset="0"/>
                <a:ea typeface="Calibri" panose="020F0502020204030204" pitchFamily="34" charset="0"/>
                <a:cs typeface="Arial" panose="020B0604020202020204" pitchFamily="34" charset="0"/>
                <a:hlinkClick r:id="rId2"/>
              </a:rPr>
              <a:t>bibliothèque</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Ionic </a:t>
            </a:r>
            <a:r>
              <a:rPr lang="fr-FR" sz="1200" u="none" strike="noStrike" spc="-5" dirty="0">
                <a:solidFill>
                  <a:srgbClr val="333333"/>
                </a:solidFill>
                <a:effectLst/>
                <a:latin typeface="Calibri" panose="020F0502020204030204" pitchFamily="34" charset="0"/>
                <a:ea typeface="Calibri" panose="020F0502020204030204" pitchFamily="34" charset="0"/>
                <a:cs typeface="Arial" panose="020B0604020202020204" pitchFamily="34" charset="0"/>
                <a:hlinkClick r:id="rId2"/>
              </a:rPr>
              <a:t>PWA Elements</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28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endParaRPr lang="en-150" sz="28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200"/>
              </a:spcBef>
              <a:buNone/>
            </a:pPr>
            <a:r>
              <a:rPr lang="fr-FR" sz="1600" b="1" spc="-5" dirty="0">
                <a:solidFill>
                  <a:schemeClr val="accent5">
                    <a:lumMod val="75000"/>
                  </a:schemeClr>
                </a:solidFill>
                <a:latin typeface="Calibri" panose="020F0502020204030204" pitchFamily="34" charset="0"/>
                <a:ea typeface="Times New Roman" panose="02020603050405020304" pitchFamily="18" charset="0"/>
                <a:cs typeface="Times New Roman" panose="02020603050405020304" pitchFamily="18" charset="0"/>
              </a:rPr>
              <a:t>  2)   importez @ionic/pwa-elements</a:t>
            </a:r>
            <a:endParaRPr lang="en-150" sz="1600" b="1" spc="-5" dirty="0">
              <a:solidFill>
                <a:schemeClr val="accent5">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fr-FR" sz="1200" spc="-5" dirty="0">
                <a:solidFill>
                  <a:srgbClr val="333333"/>
                </a:solidFill>
                <a:latin typeface="Calibri" panose="020F0502020204030204" pitchFamily="34" charset="0"/>
                <a:ea typeface="Calibri" panose="020F0502020204030204" pitchFamily="34" charset="0"/>
                <a:cs typeface="Arial" panose="020B0604020202020204" pitchFamily="34" charset="0"/>
              </a:rPr>
              <a:t>O</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uvrir le projet dans l'éditeur de code de votre choix</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Editer « </a:t>
            </a: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src/</a:t>
            </a:r>
            <a:r>
              <a:rPr lang="fr-FR" sz="1200" i="1" spc="-5" dirty="0" err="1">
                <a:solidFill>
                  <a:srgbClr val="767171"/>
                </a:solidFill>
                <a:effectLst/>
                <a:latin typeface="Calibri" panose="020F0502020204030204" pitchFamily="34" charset="0"/>
                <a:ea typeface="Calibri" panose="020F0502020204030204" pitchFamily="34" charset="0"/>
                <a:cs typeface="Arial" panose="020B0604020202020204" pitchFamily="34" charset="0"/>
              </a:rPr>
              <a:t>index.tsx</a:t>
            </a: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 , ajouter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import { </a:t>
            </a:r>
            <a:r>
              <a:rPr lang="fr-FR" sz="1200" i="1" spc="-5" dirty="0" err="1">
                <a:solidFill>
                  <a:srgbClr val="767171"/>
                </a:solidFill>
                <a:effectLst/>
                <a:latin typeface="Calibri" panose="020F0502020204030204" pitchFamily="34" charset="0"/>
                <a:ea typeface="Calibri" panose="020F0502020204030204" pitchFamily="34" charset="0"/>
                <a:cs typeface="Arial" panose="020B0604020202020204" pitchFamily="34" charset="0"/>
              </a:rPr>
              <a:t>defineCustomElements</a:t>
            </a: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 } </a:t>
            </a:r>
            <a:r>
              <a:rPr lang="fr-FR" sz="1200" i="1" spc="-5" dirty="0" err="1">
                <a:solidFill>
                  <a:srgbClr val="767171"/>
                </a:solidFill>
                <a:effectLst/>
                <a:latin typeface="Calibri" panose="020F0502020204030204" pitchFamily="34" charset="0"/>
                <a:ea typeface="Calibri" panose="020F0502020204030204" pitchFamily="34" charset="0"/>
                <a:cs typeface="Arial" panose="020B0604020202020204" pitchFamily="34" charset="0"/>
              </a:rPr>
              <a:t>from</a:t>
            </a: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 '@</a:t>
            </a:r>
            <a:r>
              <a:rPr lang="fr-FR" sz="1200" i="1" spc="-5" dirty="0" err="1">
                <a:solidFill>
                  <a:srgbClr val="767171"/>
                </a:solidFill>
                <a:effectLst/>
                <a:latin typeface="Calibri" panose="020F0502020204030204" pitchFamily="34" charset="0"/>
                <a:ea typeface="Calibri" panose="020F0502020204030204" pitchFamily="34" charset="0"/>
                <a:cs typeface="Arial" panose="020B0604020202020204" pitchFamily="34" charset="0"/>
              </a:rPr>
              <a:t>ionic</a:t>
            </a: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a:t>
            </a:r>
            <a:r>
              <a:rPr lang="fr-FR" sz="1200" i="1" spc="-5" dirty="0" err="1">
                <a:solidFill>
                  <a:srgbClr val="767171"/>
                </a:solidFill>
                <a:effectLst/>
                <a:latin typeface="Calibri" panose="020F0502020204030204" pitchFamily="34" charset="0"/>
                <a:ea typeface="Calibri" panose="020F0502020204030204" pitchFamily="34" charset="0"/>
                <a:cs typeface="Arial" panose="020B0604020202020204" pitchFamily="34" charset="0"/>
              </a:rPr>
              <a:t>pwa-elements</a:t>
            </a: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/loader';</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150"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pPr>
            <a:r>
              <a:rPr lang="fr-FR" sz="1200" i="1" spc="-5" dirty="0" err="1">
                <a:solidFill>
                  <a:srgbClr val="767171"/>
                </a:solidFill>
                <a:effectLst/>
                <a:latin typeface="Calibri" panose="020F0502020204030204" pitchFamily="34" charset="0"/>
                <a:ea typeface="Calibri" panose="020F0502020204030204" pitchFamily="34" charset="0"/>
                <a:cs typeface="Arial" panose="020B0604020202020204" pitchFamily="34" charset="0"/>
              </a:rPr>
              <a:t>defineCustomElements</a:t>
            </a: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a:t>
            </a:r>
            <a:r>
              <a:rPr lang="fr-FR" sz="1200" i="1" spc="-5" dirty="0" err="1">
                <a:solidFill>
                  <a:srgbClr val="767171"/>
                </a:solidFill>
                <a:effectLst/>
                <a:latin typeface="Calibri" panose="020F0502020204030204" pitchFamily="34" charset="0"/>
                <a:ea typeface="Calibri" panose="020F0502020204030204" pitchFamily="34" charset="0"/>
                <a:cs typeface="Arial" panose="020B0604020202020204" pitchFamily="34" charset="0"/>
              </a:rPr>
              <a:t>window</a:t>
            </a:r>
            <a:r>
              <a:rPr lang="fr-FR"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i="1" spc="-5" dirty="0">
                <a:solidFill>
                  <a:srgbClr val="767171"/>
                </a:solidFill>
                <a:effectLst/>
                <a:latin typeface="Calibri" panose="020F0502020204030204" pitchFamily="34" charset="0"/>
                <a:ea typeface="Calibri" panose="020F0502020204030204" pitchFamily="34" charset="0"/>
                <a:cs typeface="Arial" panose="020B0604020202020204" pitchFamily="34" charset="0"/>
              </a:rPr>
              <a:t>»</a:t>
            </a:r>
            <a:endParaRPr lang="fr-FR" sz="1200" dirty="0"/>
          </a:p>
        </p:txBody>
      </p:sp>
      <p:pic>
        <p:nvPicPr>
          <p:cNvPr id="5" name="Image 4">
            <a:extLst>
              <a:ext uri="{FF2B5EF4-FFF2-40B4-BE49-F238E27FC236}">
                <a16:creationId xmlns:a16="http://schemas.microsoft.com/office/drawing/2014/main" id="{E55A6C0D-B4C8-4A32-BF34-EC53FABAE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802" y="407889"/>
            <a:ext cx="5102489" cy="446022"/>
          </a:xfrm>
          <a:prstGeom prst="rect">
            <a:avLst/>
          </a:prstGeom>
        </p:spPr>
      </p:pic>
      <p:pic>
        <p:nvPicPr>
          <p:cNvPr id="7" name="Image 6">
            <a:extLst>
              <a:ext uri="{FF2B5EF4-FFF2-40B4-BE49-F238E27FC236}">
                <a16:creationId xmlns:a16="http://schemas.microsoft.com/office/drawing/2014/main" id="{90B819C1-2046-4649-8413-0485041E41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802" y="897520"/>
            <a:ext cx="5091644" cy="2106683"/>
          </a:xfrm>
          <a:prstGeom prst="rect">
            <a:avLst/>
          </a:prstGeom>
        </p:spPr>
      </p:pic>
      <p:pic>
        <p:nvPicPr>
          <p:cNvPr id="9" name="Image 8">
            <a:extLst>
              <a:ext uri="{FF2B5EF4-FFF2-40B4-BE49-F238E27FC236}">
                <a16:creationId xmlns:a16="http://schemas.microsoft.com/office/drawing/2014/main" id="{6FAC13F4-EF93-43BF-9F1E-AF5D8DB9DB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4875" y="3183714"/>
            <a:ext cx="5955416" cy="3361928"/>
          </a:xfrm>
          <a:prstGeom prst="rect">
            <a:avLst/>
          </a:prstGeom>
        </p:spPr>
      </p:pic>
    </p:spTree>
    <p:extLst>
      <p:ext uri="{BB962C8B-B14F-4D97-AF65-F5344CB8AC3E}">
        <p14:creationId xmlns:p14="http://schemas.microsoft.com/office/powerpoint/2010/main" val="331821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44D945-77A4-45CF-B786-1DD34ABAB26E}"/>
              </a:ext>
            </a:extLst>
          </p:cNvPr>
          <p:cNvSpPr>
            <a:spLocks noGrp="1"/>
          </p:cNvSpPr>
          <p:nvPr>
            <p:ph idx="1"/>
          </p:nvPr>
        </p:nvSpPr>
        <p:spPr>
          <a:xfrm>
            <a:off x="838200" y="1646623"/>
            <a:ext cx="10515600" cy="4804281"/>
          </a:xfrm>
        </p:spPr>
        <p:txBody>
          <a:bodyPr>
            <a:noAutofit/>
          </a:bodyPr>
          <a:lstStyle/>
          <a:p>
            <a:pPr marL="0" lvl="0" indent="0">
              <a:spcBef>
                <a:spcPts val="600"/>
              </a:spcBef>
              <a:spcAft>
                <a:spcPts val="600"/>
              </a:spcAft>
              <a:buNone/>
            </a:pPr>
            <a:r>
              <a:rPr lang="fr-FR" sz="2400" b="1" spc="-5" dirty="0">
                <a:solidFill>
                  <a:srgbClr val="1F3864"/>
                </a:solidFill>
                <a:latin typeface="Calibri" panose="020F0502020204030204" pitchFamily="34" charset="0"/>
                <a:ea typeface="Times New Roman" panose="02020603050405020304" pitchFamily="18" charset="0"/>
                <a:cs typeface="Arial" panose="020B0604020202020204" pitchFamily="34" charset="0"/>
              </a:rPr>
              <a:t>Ouvrir dans un N</a:t>
            </a:r>
            <a:r>
              <a:rPr lang="fr-FR" sz="2400" b="1" u="none" strike="noStrike" spc="-5" dirty="0">
                <a:solidFill>
                  <a:srgbClr val="1F3864"/>
                </a:solidFill>
                <a:effectLst/>
                <a:latin typeface="Calibri" panose="020F0502020204030204" pitchFamily="34" charset="0"/>
                <a:ea typeface="Times New Roman" panose="02020603050405020304" pitchFamily="18" charset="0"/>
                <a:cs typeface="Arial" panose="020B0604020202020204" pitchFamily="34" charset="0"/>
              </a:rPr>
              <a:t>avigateur Web</a:t>
            </a:r>
            <a:endParaRPr lang="en-150" sz="2400" b="1" spc="-5" dirty="0">
              <a:solidFill>
                <a:srgbClr val="1F3864"/>
              </a:solidFill>
              <a:effectLst/>
              <a:latin typeface="Calibri" panose="020F0502020204030204" pitchFamily="34" charset="0"/>
              <a:ea typeface="Times New Roman" panose="02020603050405020304" pitchFamily="18" charset="0"/>
              <a:cs typeface="Arial" panose="020B0604020202020204" pitchFamily="34" charset="0"/>
            </a:endParaRPr>
          </a:p>
          <a:p>
            <a:pPr marL="0" indent="0">
              <a:spcBef>
                <a:spcPts val="100"/>
              </a:spcBef>
              <a:spcAft>
                <a:spcPts val="100"/>
              </a:spcAft>
              <a:buNone/>
            </a:pPr>
            <a:endPar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Exécuter cette commande :</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150"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ionic serve</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p>
          <a:p>
            <a:pPr marL="0" indent="0">
              <a:spcBef>
                <a:spcPts val="100"/>
              </a:spcBef>
              <a:spcAft>
                <a:spcPts val="100"/>
              </a:spcAft>
              <a:buNone/>
            </a:pPr>
            <a:endParaRPr lang="fr-FR"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US"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Et voilà! Votre application Ionic s'exécute maintenant dans un navigateur Web.</a:t>
            </a:r>
          </a:p>
          <a:p>
            <a:pPr marL="0" indent="0">
              <a:spcBef>
                <a:spcPts val="100"/>
              </a:spcBef>
              <a:spcAft>
                <a:spcPts val="100"/>
              </a:spcAft>
              <a:buNone/>
            </a:pPr>
            <a:r>
              <a:rPr lang="fr-FR"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La plupart de vos applications peuvent être créées et testées directement dans le navigateur.</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fr-FR" dirty="0"/>
          </a:p>
        </p:txBody>
      </p:sp>
      <p:sp>
        <p:nvSpPr>
          <p:cNvPr id="4" name="Titre 1">
            <a:extLst>
              <a:ext uri="{FF2B5EF4-FFF2-40B4-BE49-F238E27FC236}">
                <a16:creationId xmlns:a16="http://schemas.microsoft.com/office/drawing/2014/main" id="{9C82A235-C63B-4FF2-B30F-2E4EB2ED4315}"/>
              </a:ext>
            </a:extLst>
          </p:cNvPr>
          <p:cNvSpPr>
            <a:spLocks noGrp="1"/>
          </p:cNvSpPr>
          <p:nvPr>
            <p:ph type="title"/>
          </p:nvPr>
        </p:nvSpPr>
        <p:spPr>
          <a:xfrm>
            <a:off x="795236" y="365169"/>
            <a:ext cx="10515600" cy="1075014"/>
          </a:xfrm>
          <a:solidFill>
            <a:schemeClr val="dk1"/>
          </a:solidFill>
          <a:ln>
            <a:noFill/>
          </a:ln>
        </p:spPr>
        <p:style>
          <a:lnRef idx="0">
            <a:scrgbClr r="0" g="0" b="0"/>
          </a:lnRef>
          <a:fillRef idx="0">
            <a:scrgbClr r="0" g="0" b="0"/>
          </a:fillRef>
          <a:effectRef idx="0">
            <a:scrgbClr r="0" g="0" b="0"/>
          </a:effectRef>
          <a:fontRef idx="minor">
            <a:schemeClr val="lt1"/>
          </a:fontRef>
        </p:style>
        <p:txBody>
          <a:bodyPr/>
          <a:lstStyle/>
          <a:p>
            <a:pPr algn="ctr"/>
            <a:r>
              <a:rPr lang="fr-FR" b="1" dirty="0"/>
              <a:t>Lancer l’ Application</a:t>
            </a:r>
          </a:p>
        </p:txBody>
      </p:sp>
      <p:pic>
        <p:nvPicPr>
          <p:cNvPr id="5" name="Image 4">
            <a:extLst>
              <a:ext uri="{FF2B5EF4-FFF2-40B4-BE49-F238E27FC236}">
                <a16:creationId xmlns:a16="http://schemas.microsoft.com/office/drawing/2014/main" id="{97A7485C-1D8D-4A63-8FAC-4610B8711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054" y="2211717"/>
            <a:ext cx="5448580" cy="425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 6">
            <a:extLst>
              <a:ext uri="{FF2B5EF4-FFF2-40B4-BE49-F238E27FC236}">
                <a16:creationId xmlns:a16="http://schemas.microsoft.com/office/drawing/2014/main" id="{4912491C-9265-41BE-91DA-8AB37441D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13" y="2892062"/>
            <a:ext cx="4502141" cy="2955845"/>
          </a:xfrm>
          <a:prstGeom prst="rect">
            <a:avLst/>
          </a:prstGeom>
        </p:spPr>
      </p:pic>
      <p:pic>
        <p:nvPicPr>
          <p:cNvPr id="9" name="Image 8">
            <a:extLst>
              <a:ext uri="{FF2B5EF4-FFF2-40B4-BE49-F238E27FC236}">
                <a16:creationId xmlns:a16="http://schemas.microsoft.com/office/drawing/2014/main" id="{2AFA4A7F-18B3-4647-8FDE-3E4F8FCB1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0635" y="3104707"/>
            <a:ext cx="4570201" cy="3224235"/>
          </a:xfrm>
          <a:prstGeom prst="rect">
            <a:avLst/>
          </a:prstGeom>
          <a:ln>
            <a:noFill/>
          </a:ln>
          <a:effectLst>
            <a:outerShdw blurRad="292100" dist="139700" dir="2700000" algn="tl" rotWithShape="0">
              <a:srgbClr val="333333">
                <a:alpha val="65000"/>
              </a:srgbClr>
            </a:outerShdw>
          </a:effectLst>
        </p:spPr>
      </p:pic>
      <p:sp>
        <p:nvSpPr>
          <p:cNvPr id="10" name="Flèche : droite 9">
            <a:extLst>
              <a:ext uri="{FF2B5EF4-FFF2-40B4-BE49-F238E27FC236}">
                <a16:creationId xmlns:a16="http://schemas.microsoft.com/office/drawing/2014/main" id="{2A3BAD52-35E3-4F74-9478-CEDD3B771BEA}"/>
              </a:ext>
            </a:extLst>
          </p:cNvPr>
          <p:cNvSpPr/>
          <p:nvPr/>
        </p:nvSpPr>
        <p:spPr>
          <a:xfrm>
            <a:off x="5374698" y="4785905"/>
            <a:ext cx="1004837" cy="42547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4667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44D945-77A4-45CF-B786-1DD34ABAB26E}"/>
              </a:ext>
            </a:extLst>
          </p:cNvPr>
          <p:cNvSpPr>
            <a:spLocks noGrp="1"/>
          </p:cNvSpPr>
          <p:nvPr>
            <p:ph idx="1"/>
          </p:nvPr>
        </p:nvSpPr>
        <p:spPr>
          <a:xfrm>
            <a:off x="6198606" y="308346"/>
            <a:ext cx="4519014" cy="1839108"/>
          </a:xfrm>
        </p:spPr>
        <p:txBody>
          <a:bodyPr>
            <a:noAutofit/>
          </a:bodyPr>
          <a:lstStyle/>
          <a:p>
            <a:pPr marL="0" indent="0">
              <a:spcBef>
                <a:spcPts val="100"/>
              </a:spcBef>
              <a:spcAft>
                <a:spcPts val="100"/>
              </a:spcAft>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npm</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run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build</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npx</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cap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add</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android</a:t>
            </a:r>
            <a:endParaRPr lang="fr-FR" sz="1200" b="1" i="1"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(d’</a:t>
            </a:r>
            <a:r>
              <a:rPr lang="fr-FR" sz="1200"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abbord</a:t>
            </a:r>
            <a:r>
              <a:rPr lang="fr-FR" sz="1200"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a:t>
            </a:r>
            <a:r>
              <a:rPr lang="fr-FR" sz="1200"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executer</a:t>
            </a:r>
            <a:r>
              <a:rPr lang="fr-FR" sz="1200"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run </a:t>
            </a:r>
            <a:r>
              <a:rPr lang="fr-FR" sz="1200"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build</a:t>
            </a:r>
            <a:r>
              <a:rPr lang="fr-FR" sz="1200"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en</a:t>
            </a:r>
          </a:p>
          <a:p>
            <a:pPr marL="0" indent="0">
              <a:spcBef>
                <a:spcPts val="100"/>
              </a:spcBef>
              <a:spcAft>
                <a:spcPts val="100"/>
              </a:spcAft>
              <a:buNone/>
            </a:pPr>
            <a:r>
              <a:rPr lang="fr-FR" sz="1200"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cas d’erreur)</a:t>
            </a:r>
          </a:p>
          <a:p>
            <a:pPr marL="0" indent="0">
              <a:spcBef>
                <a:spcPts val="100"/>
              </a:spcBef>
              <a:spcAft>
                <a:spcPts val="100"/>
              </a:spcAft>
              <a:buNone/>
            </a:pPr>
            <a:endParaRPr lang="fr-FR" sz="1200"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ionic</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cap copy</a:t>
            </a:r>
          </a:p>
          <a:p>
            <a:pPr marL="0" indent="0">
              <a:spcBef>
                <a:spcPts val="100"/>
              </a:spcBef>
              <a:spcAft>
                <a:spcPts val="100"/>
              </a:spcAft>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ionic</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cap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sync</a:t>
            </a:r>
            <a:endPar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npx</a:t>
            </a:r>
            <a:r>
              <a:rPr lang="fr-FR" sz="1200" b="1" i="1" spc="-5" dirty="0">
                <a:solidFill>
                  <a:srgbClr val="333333"/>
                </a:solidFill>
                <a:effectLst/>
                <a:latin typeface="Calibri" panose="020F0502020204030204" pitchFamily="34" charset="0"/>
                <a:ea typeface="Calibri" panose="020F0502020204030204" pitchFamily="34" charset="0"/>
                <a:cs typeface="Arial" panose="020B0604020202020204" pitchFamily="34" charset="0"/>
              </a:rPr>
              <a:t> cap open </a:t>
            </a:r>
            <a:r>
              <a:rPr lang="fr-FR" sz="1200" b="1" i="1" spc="-5" dirty="0" err="1">
                <a:solidFill>
                  <a:srgbClr val="333333"/>
                </a:solidFill>
                <a:effectLst/>
                <a:latin typeface="Calibri" panose="020F0502020204030204" pitchFamily="34" charset="0"/>
                <a:ea typeface="Calibri" panose="020F0502020204030204" pitchFamily="34" charset="0"/>
                <a:cs typeface="Arial" panose="020B0604020202020204" pitchFamily="34" charset="0"/>
              </a:rPr>
              <a:t>android</a:t>
            </a:r>
            <a:endParaRPr lang="en-150" sz="1200" spc="-5"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fr-FR" dirty="0"/>
          </a:p>
        </p:txBody>
      </p:sp>
      <p:pic>
        <p:nvPicPr>
          <p:cNvPr id="5" name="Image 4">
            <a:extLst>
              <a:ext uri="{FF2B5EF4-FFF2-40B4-BE49-F238E27FC236}">
                <a16:creationId xmlns:a16="http://schemas.microsoft.com/office/drawing/2014/main" id="{285C40FE-F52E-4B7D-9BAE-BCC1AF5C6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90" y="2583709"/>
            <a:ext cx="3433608" cy="4068727"/>
          </a:xfrm>
          <a:prstGeom prst="rect">
            <a:avLst/>
          </a:prstGeom>
        </p:spPr>
      </p:pic>
      <p:pic>
        <p:nvPicPr>
          <p:cNvPr id="7" name="Image 6">
            <a:extLst>
              <a:ext uri="{FF2B5EF4-FFF2-40B4-BE49-F238E27FC236}">
                <a16:creationId xmlns:a16="http://schemas.microsoft.com/office/drawing/2014/main" id="{BF6098CA-270D-442B-8066-8C3B65F77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835" y="2583709"/>
            <a:ext cx="3440468" cy="4068727"/>
          </a:xfrm>
          <a:prstGeom prst="rect">
            <a:avLst/>
          </a:prstGeom>
        </p:spPr>
      </p:pic>
      <p:sp>
        <p:nvSpPr>
          <p:cNvPr id="8" name="Espace réservé du contenu 2">
            <a:extLst>
              <a:ext uri="{FF2B5EF4-FFF2-40B4-BE49-F238E27FC236}">
                <a16:creationId xmlns:a16="http://schemas.microsoft.com/office/drawing/2014/main" id="{69047F13-8EB2-4C3C-B47E-CF133A3032BD}"/>
              </a:ext>
            </a:extLst>
          </p:cNvPr>
          <p:cNvSpPr txBox="1">
            <a:spLocks/>
          </p:cNvSpPr>
          <p:nvPr/>
        </p:nvSpPr>
        <p:spPr>
          <a:xfrm>
            <a:off x="990600" y="308345"/>
            <a:ext cx="5002795" cy="27750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Font typeface="Arial" panose="020B0604020202020204" pitchFamily="34" charset="0"/>
              <a:buNone/>
            </a:pPr>
            <a:r>
              <a:rPr lang="fr-FR" sz="2400" b="1" spc="-5" dirty="0">
                <a:solidFill>
                  <a:schemeClr val="accent1">
                    <a:lumMod val="50000"/>
                  </a:schemeClr>
                </a:solidFill>
                <a:latin typeface="Calibri" panose="020F0502020204030204" pitchFamily="34" charset="0"/>
                <a:ea typeface="Times New Roman" panose="02020603050405020304" pitchFamily="18" charset="0"/>
                <a:cs typeface="Arial" panose="020B0604020202020204" pitchFamily="34" charset="0"/>
              </a:rPr>
              <a:t>Emulateur</a:t>
            </a:r>
            <a:endParaRPr lang="en-150" sz="2400" b="1" spc="-5" dirty="0">
              <a:solidFill>
                <a:schemeClr val="accent1">
                  <a:lumMod val="50000"/>
                </a:schemeClr>
              </a:solidFill>
              <a:latin typeface="Calibri" panose="020F0502020204030204" pitchFamily="34" charset="0"/>
              <a:ea typeface="Times New Roman" panose="02020603050405020304" pitchFamily="18" charset="0"/>
              <a:cs typeface="Arial" panose="020B0604020202020204" pitchFamily="34" charset="0"/>
            </a:endParaRPr>
          </a:p>
          <a:p>
            <a:pPr marL="0" indent="0">
              <a:spcBef>
                <a:spcPts val="200"/>
              </a:spcBef>
              <a:buFont typeface="Arial" panose="020B0604020202020204" pitchFamily="34" charset="0"/>
              <a:buNone/>
            </a:pPr>
            <a:r>
              <a:rPr lang="fr-FR" sz="1600" b="1" spc="-5" dirty="0">
                <a:solidFill>
                  <a:srgbClr val="2F5496"/>
                </a:solidFill>
                <a:latin typeface="Calibri" panose="020F0502020204030204" pitchFamily="34" charset="0"/>
                <a:ea typeface="Times New Roman" panose="02020603050405020304" pitchFamily="18" charset="0"/>
                <a:cs typeface="Times New Roman" panose="02020603050405020304" pitchFamily="18" charset="0"/>
              </a:rPr>
              <a:t>CAPACITOR EMULATOR</a:t>
            </a:r>
            <a:endParaRPr lang="en-150" sz="1600" b="1" spc="-5" dirty="0">
              <a:solidFill>
                <a:srgbClr val="2F5496"/>
              </a:solidFill>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100"/>
              </a:spcBef>
              <a:spcAft>
                <a:spcPts val="100"/>
              </a:spcAft>
              <a:buFont typeface="Arial" panose="020B0604020202020204" pitchFamily="34" charset="0"/>
              <a:buNone/>
            </a:pP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A </a:t>
            </a:r>
            <a:r>
              <a:rPr lang="fr-FR" sz="1200" spc="-5" dirty="0" err="1">
                <a:solidFill>
                  <a:srgbClr val="333333"/>
                </a:solidFill>
                <a:latin typeface="Calibri" panose="020F0502020204030204" pitchFamily="34" charset="0"/>
                <a:ea typeface="Calibri" panose="020F0502020204030204" pitchFamily="34" charset="0"/>
                <a:cs typeface="Calibri" panose="020F0502020204030204" pitchFamily="34" charset="0"/>
              </a:rPr>
              <a:t>executer</a:t>
            </a: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 dans le dossier de l'App (</a:t>
            </a:r>
            <a:r>
              <a:rPr lang="fr-FR" sz="1200" b="1" spc="-5" dirty="0">
                <a:solidFill>
                  <a:srgbClr val="333333"/>
                </a:solidFill>
                <a:latin typeface="Calibri" panose="020F0502020204030204" pitchFamily="34" charset="0"/>
                <a:ea typeface="Calibri" panose="020F0502020204030204" pitchFamily="34" charset="0"/>
                <a:cs typeface="Calibri" panose="020F0502020204030204" pitchFamily="34" charset="0"/>
              </a:rPr>
              <a:t>cd chemin/</a:t>
            </a:r>
            <a:r>
              <a:rPr lang="fr-FR" sz="1200" b="1" spc="-5" dirty="0" err="1">
                <a:solidFill>
                  <a:srgbClr val="333333"/>
                </a:solidFill>
                <a:latin typeface="Calibri" panose="020F0502020204030204" pitchFamily="34" charset="0"/>
                <a:ea typeface="Calibri" panose="020F0502020204030204" pitchFamily="34" charset="0"/>
                <a:cs typeface="Calibri" panose="020F0502020204030204" pitchFamily="34" charset="0"/>
              </a:rPr>
              <a:t>myApp</a:t>
            </a: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 l’ensemble de ces commandes:</a:t>
            </a:r>
            <a:endParaRPr lang="en-150"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Font typeface="Arial" panose="020B0604020202020204" pitchFamily="34" charset="0"/>
              <a:buNone/>
            </a:pPr>
            <a:r>
              <a:rPr lang="fr-FR" sz="1200" b="1" i="1" spc="-5" dirty="0" err="1">
                <a:solidFill>
                  <a:srgbClr val="333333"/>
                </a:solidFill>
                <a:latin typeface="Calibri" panose="020F0502020204030204" pitchFamily="34" charset="0"/>
                <a:ea typeface="Calibri" panose="020F0502020204030204" pitchFamily="34" charset="0"/>
                <a:cs typeface="Arial" panose="020B0604020202020204" pitchFamily="34" charset="0"/>
              </a:rPr>
              <a:t>npm</a:t>
            </a:r>
            <a:r>
              <a:rPr lang="fr-FR" sz="1200" b="1" i="1" spc="-5" dirty="0">
                <a:solidFill>
                  <a:srgbClr val="333333"/>
                </a:solidFill>
                <a:latin typeface="Calibri" panose="020F0502020204030204" pitchFamily="34" charset="0"/>
                <a:ea typeface="Calibri" panose="020F0502020204030204" pitchFamily="34" charset="0"/>
                <a:cs typeface="Arial" panose="020B0604020202020204" pitchFamily="34" charset="0"/>
              </a:rPr>
              <a:t> </a:t>
            </a:r>
            <a:r>
              <a:rPr lang="fr-FR" sz="1200" b="1" i="1" spc="-5" dirty="0" err="1">
                <a:solidFill>
                  <a:srgbClr val="333333"/>
                </a:solidFill>
                <a:latin typeface="Calibri" panose="020F0502020204030204" pitchFamily="34" charset="0"/>
                <a:ea typeface="Calibri" panose="020F0502020204030204" pitchFamily="34" charset="0"/>
                <a:cs typeface="Arial" panose="020B0604020202020204" pitchFamily="34" charset="0"/>
              </a:rPr>
              <a:t>install</a:t>
            </a:r>
            <a:r>
              <a:rPr lang="fr-FR" sz="1200" b="1" i="1" spc="-5" dirty="0">
                <a:solidFill>
                  <a:srgbClr val="333333"/>
                </a:solidFill>
                <a:latin typeface="Calibri" panose="020F0502020204030204" pitchFamily="34" charset="0"/>
                <a:ea typeface="Calibri" panose="020F0502020204030204" pitchFamily="34" charset="0"/>
                <a:cs typeface="Arial" panose="020B0604020202020204" pitchFamily="34" charset="0"/>
              </a:rPr>
              <a:t> @capacitor/core @capacitor/cli</a:t>
            </a:r>
          </a:p>
          <a:p>
            <a:pPr marL="0" indent="0">
              <a:spcBef>
                <a:spcPts val="100"/>
              </a:spcBef>
              <a:spcAft>
                <a:spcPts val="100"/>
              </a:spcAft>
              <a:buFont typeface="Arial" panose="020B0604020202020204" pitchFamily="34" charset="0"/>
              <a:buNone/>
            </a:pPr>
            <a:endParaRPr lang="en-150"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Font typeface="Arial" panose="020B0604020202020204" pitchFamily="34" charset="0"/>
              <a:buNone/>
            </a:pPr>
            <a:r>
              <a:rPr lang="fr-FR" sz="1200" b="1" i="1" spc="-5" dirty="0" err="1">
                <a:solidFill>
                  <a:srgbClr val="333333"/>
                </a:solidFill>
                <a:latin typeface="Calibri" panose="020F0502020204030204" pitchFamily="34" charset="0"/>
                <a:ea typeface="Calibri" panose="020F0502020204030204" pitchFamily="34" charset="0"/>
                <a:cs typeface="Arial" panose="020B0604020202020204" pitchFamily="34" charset="0"/>
              </a:rPr>
              <a:t>npx</a:t>
            </a:r>
            <a:r>
              <a:rPr lang="fr-FR" sz="1200" b="1" i="1" spc="-5" dirty="0">
                <a:solidFill>
                  <a:srgbClr val="333333"/>
                </a:solidFill>
                <a:latin typeface="Calibri" panose="020F0502020204030204" pitchFamily="34" charset="0"/>
                <a:ea typeface="Calibri" panose="020F0502020204030204" pitchFamily="34" charset="0"/>
                <a:cs typeface="Arial" panose="020B0604020202020204" pitchFamily="34" charset="0"/>
              </a:rPr>
              <a:t> cap init</a:t>
            </a:r>
            <a:endParaRPr lang="en-150"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Font typeface="Arial" panose="020B0604020202020204" pitchFamily="34" charset="0"/>
              <a:buNone/>
            </a:pP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=&gt; App </a:t>
            </a:r>
            <a:r>
              <a:rPr lang="fr-FR" sz="1200" spc="-5" dirty="0" err="1">
                <a:solidFill>
                  <a:srgbClr val="333333"/>
                </a:solidFill>
                <a:latin typeface="Calibri" panose="020F0502020204030204" pitchFamily="34" charset="0"/>
                <a:ea typeface="Calibri" panose="020F0502020204030204" pitchFamily="34" charset="0"/>
                <a:cs typeface="Calibri" panose="020F0502020204030204" pitchFamily="34" charset="0"/>
              </a:rPr>
              <a:t>name</a:t>
            </a: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 photo-</a:t>
            </a:r>
            <a:r>
              <a:rPr lang="fr-FR" sz="1200" spc="-5" dirty="0" err="1">
                <a:solidFill>
                  <a:srgbClr val="333333"/>
                </a:solidFill>
                <a:latin typeface="Calibri" panose="020F0502020204030204" pitchFamily="34" charset="0"/>
                <a:ea typeface="Calibri" panose="020F0502020204030204" pitchFamily="34" charset="0"/>
                <a:cs typeface="Calibri" panose="020F0502020204030204" pitchFamily="34" charset="0"/>
              </a:rPr>
              <a:t>gallery</a:t>
            </a: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	(nom et id que vous voulez)</a:t>
            </a:r>
            <a:endParaRPr lang="en-150"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Font typeface="Arial" panose="020B0604020202020204" pitchFamily="34" charset="0"/>
              <a:buNone/>
            </a:pP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=&gt; id: </a:t>
            </a:r>
            <a:r>
              <a:rPr lang="fr-FR" sz="1200" spc="-5" dirty="0" err="1">
                <a:solidFill>
                  <a:srgbClr val="333333"/>
                </a:solidFill>
                <a:latin typeface="Calibri" panose="020F0502020204030204" pitchFamily="34" charset="0"/>
                <a:ea typeface="Calibri" panose="020F0502020204030204" pitchFamily="34" charset="0"/>
                <a:cs typeface="Calibri" panose="020F0502020204030204" pitchFamily="34" charset="0"/>
              </a:rPr>
              <a:t>io.ionic.photogallery</a:t>
            </a: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	(ne pas écrire de caractères spéciaux)</a:t>
            </a:r>
            <a:endParaRPr lang="en-150"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a:spcBef>
                <a:spcPts val="100"/>
              </a:spcBef>
              <a:spcAft>
                <a:spcPts val="100"/>
              </a:spcAft>
              <a:buFont typeface="Symbol" panose="05050102010706020507" pitchFamily="18" charset="2"/>
              <a:buChar char="Þ"/>
            </a:pP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choisir « </a:t>
            </a:r>
            <a:r>
              <a:rPr lang="fr-FR" sz="1200" spc="-5" dirty="0" err="1">
                <a:solidFill>
                  <a:srgbClr val="333333"/>
                </a:solidFill>
                <a:latin typeface="Calibri" panose="020F0502020204030204" pitchFamily="34" charset="0"/>
                <a:ea typeface="Calibri" panose="020F0502020204030204" pitchFamily="34" charset="0"/>
                <a:cs typeface="Calibri" panose="020F0502020204030204" pitchFamily="34" charset="0"/>
              </a:rPr>
              <a:t>npm</a:t>
            </a: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 » ou « </a:t>
            </a:r>
            <a:r>
              <a:rPr lang="fr-FR" sz="1200" spc="-5" dirty="0" err="1">
                <a:solidFill>
                  <a:srgbClr val="333333"/>
                </a:solidFill>
                <a:latin typeface="Calibri" panose="020F0502020204030204" pitchFamily="34" charset="0"/>
                <a:ea typeface="Calibri" panose="020F0502020204030204" pitchFamily="34" charset="0"/>
                <a:cs typeface="Calibri" panose="020F0502020204030204" pitchFamily="34" charset="0"/>
              </a:rPr>
              <a:t>yarn</a:t>
            </a:r>
            <a:r>
              <a:rPr lang="fr-FR" sz="1200" spc="-5" dirty="0">
                <a:solidFill>
                  <a:srgbClr val="333333"/>
                </a:solidFill>
                <a:latin typeface="Calibri" panose="020F0502020204030204" pitchFamily="34" charset="0"/>
                <a:ea typeface="Calibri" panose="020F0502020204030204" pitchFamily="34" charset="0"/>
                <a:cs typeface="Calibri" panose="020F0502020204030204" pitchFamily="34" charset="0"/>
              </a:rPr>
              <a:t> »</a:t>
            </a:r>
          </a:p>
          <a:p>
            <a:pPr marL="0" indent="0">
              <a:spcBef>
                <a:spcPts val="100"/>
              </a:spcBef>
              <a:spcAft>
                <a:spcPts val="100"/>
              </a:spcAft>
              <a:buNone/>
            </a:pPr>
            <a:endParaRPr lang="en-150" sz="12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p:txBody>
      </p:sp>
      <p:pic>
        <p:nvPicPr>
          <p:cNvPr id="10" name="Image 9">
            <a:extLst>
              <a:ext uri="{FF2B5EF4-FFF2-40B4-BE49-F238E27FC236}">
                <a16:creationId xmlns:a16="http://schemas.microsoft.com/office/drawing/2014/main" id="{681475EC-7E1C-4483-9C3B-B43268622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371" y="308345"/>
            <a:ext cx="3573344" cy="930612"/>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DCC2E37B-E3E4-488A-8DF2-9D377640D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9946" y="2620542"/>
            <a:ext cx="1816193" cy="3530781"/>
          </a:xfrm>
          <a:prstGeom prst="rect">
            <a:avLst/>
          </a:prstGeom>
          <a:ln>
            <a:noFill/>
          </a:ln>
          <a:effectLst>
            <a:outerShdw blurRad="190500" algn="tl" rotWithShape="0">
              <a:srgbClr val="000000">
                <a:alpha val="70000"/>
              </a:srgbClr>
            </a:outerShdw>
          </a:effectLst>
        </p:spPr>
      </p:pic>
      <p:sp>
        <p:nvSpPr>
          <p:cNvPr id="17" name="Flèche : courbe vers la droite 16">
            <a:extLst>
              <a:ext uri="{FF2B5EF4-FFF2-40B4-BE49-F238E27FC236}">
                <a16:creationId xmlns:a16="http://schemas.microsoft.com/office/drawing/2014/main" id="{3702B964-EE1D-4933-8265-0A563B774729}"/>
              </a:ext>
            </a:extLst>
          </p:cNvPr>
          <p:cNvSpPr/>
          <p:nvPr/>
        </p:nvSpPr>
        <p:spPr>
          <a:xfrm>
            <a:off x="180753" y="1998920"/>
            <a:ext cx="552894" cy="1690577"/>
          </a:xfrm>
          <a:prstGeom prst="curvedRightArrow">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Flèche : angle droit 18">
            <a:extLst>
              <a:ext uri="{FF2B5EF4-FFF2-40B4-BE49-F238E27FC236}">
                <a16:creationId xmlns:a16="http://schemas.microsoft.com/office/drawing/2014/main" id="{C5D0C2C6-2160-485D-9821-A3D6A19C8DB5}"/>
              </a:ext>
            </a:extLst>
          </p:cNvPr>
          <p:cNvSpPr/>
          <p:nvPr/>
        </p:nvSpPr>
        <p:spPr>
          <a:xfrm rot="10800000">
            <a:off x="5619482" y="545843"/>
            <a:ext cx="630865" cy="1910277"/>
          </a:xfrm>
          <a:prstGeom prst="bentUpArrow">
            <a:avLst>
              <a:gd name="adj1" fmla="val 18258"/>
              <a:gd name="adj2" fmla="val 25000"/>
              <a:gd name="adj3" fmla="val 48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 bas 19">
            <a:extLst>
              <a:ext uri="{FF2B5EF4-FFF2-40B4-BE49-F238E27FC236}">
                <a16:creationId xmlns:a16="http://schemas.microsoft.com/office/drawing/2014/main" id="{86B0906C-D906-41AE-ADE6-EBF1DFFF579A}"/>
              </a:ext>
            </a:extLst>
          </p:cNvPr>
          <p:cNvSpPr/>
          <p:nvPr/>
        </p:nvSpPr>
        <p:spPr>
          <a:xfrm rot="14285453">
            <a:off x="7916495" y="1235215"/>
            <a:ext cx="237614" cy="44373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 droite rayée 20">
            <a:extLst>
              <a:ext uri="{FF2B5EF4-FFF2-40B4-BE49-F238E27FC236}">
                <a16:creationId xmlns:a16="http://schemas.microsoft.com/office/drawing/2014/main" id="{55336E03-C4E8-4EF2-8301-B717840F286B}"/>
              </a:ext>
            </a:extLst>
          </p:cNvPr>
          <p:cNvSpPr/>
          <p:nvPr/>
        </p:nvSpPr>
        <p:spPr>
          <a:xfrm rot="5400000">
            <a:off x="9542810" y="1689837"/>
            <a:ext cx="1188563" cy="399743"/>
          </a:xfrm>
          <a:prstGeom prst="stripedRightArrow">
            <a:avLst>
              <a:gd name="adj1" fmla="val 37879"/>
              <a:gd name="adj2" fmla="val 50000"/>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854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A9443F5C-EC4D-482B-9F3F-C7AAB3678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1770" y="1339702"/>
            <a:ext cx="8257839" cy="4576820"/>
          </a:xfrm>
        </p:spPr>
      </p:pic>
      <p:sp>
        <p:nvSpPr>
          <p:cNvPr id="7" name="Espace réservé du contenu 2">
            <a:extLst>
              <a:ext uri="{FF2B5EF4-FFF2-40B4-BE49-F238E27FC236}">
                <a16:creationId xmlns:a16="http://schemas.microsoft.com/office/drawing/2014/main" id="{68C2A153-DC85-4188-ADCF-364242BA3040}"/>
              </a:ext>
            </a:extLst>
          </p:cNvPr>
          <p:cNvSpPr txBox="1">
            <a:spLocks/>
          </p:cNvSpPr>
          <p:nvPr/>
        </p:nvSpPr>
        <p:spPr>
          <a:xfrm>
            <a:off x="508592" y="466657"/>
            <a:ext cx="4658832" cy="10112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
              </a:spcBef>
              <a:spcAft>
                <a:spcPts val="100"/>
              </a:spcAft>
              <a:buNone/>
            </a:pPr>
            <a:r>
              <a:rPr lang="fr-FR" sz="2400" b="1" i="1" spc="-5" dirty="0">
                <a:solidFill>
                  <a:srgbClr val="333333"/>
                </a:solidFill>
                <a:latin typeface="Calibri" panose="020F0502020204030204" pitchFamily="34" charset="0"/>
                <a:ea typeface="Calibri" panose="020F0502020204030204" pitchFamily="34" charset="0"/>
                <a:cs typeface="Arial" panose="020B0604020202020204" pitchFamily="34" charset="0"/>
              </a:rPr>
              <a:t>Liste des Components Ionic :</a:t>
            </a:r>
            <a:endParaRPr lang="en-150" sz="24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a:p>
            <a:pPr marL="0" indent="0">
              <a:spcBef>
                <a:spcPts val="100"/>
              </a:spcBef>
              <a:spcAft>
                <a:spcPts val="100"/>
              </a:spcAft>
              <a:buNone/>
            </a:pPr>
            <a:r>
              <a:rPr lang="fr-FR" sz="1800" u="sng" spc="-5" dirty="0">
                <a:solidFill>
                  <a:srgbClr val="333333"/>
                </a:solidFill>
                <a:latin typeface="Calibri" panose="020F0502020204030204" pitchFamily="34" charset="0"/>
                <a:ea typeface="Calibri" panose="020F0502020204030204" pitchFamily="34" charset="0"/>
                <a:cs typeface="Arial" panose="020B0604020202020204" pitchFamily="34" charset="0"/>
                <a:hlinkClick r:id="rId3"/>
              </a:rPr>
              <a:t>https://ionicframework.com/docs/components</a:t>
            </a:r>
            <a:endParaRPr lang="en-150" sz="1800" spc="-5" dirty="0">
              <a:solidFill>
                <a:srgbClr val="333333"/>
              </a:solidFill>
              <a:latin typeface="Calibri" panose="020F0502020204030204" pitchFamily="34" charset="0"/>
              <a:ea typeface="Calibri" panose="020F0502020204030204" pitchFamily="34" charset="0"/>
              <a:cs typeface="Arial" panose="020B0604020202020204" pitchFamily="34" charset="0"/>
            </a:endParaRPr>
          </a:p>
        </p:txBody>
      </p:sp>
      <p:sp>
        <p:nvSpPr>
          <p:cNvPr id="8" name="Espace réservé du contenu 2">
            <a:extLst>
              <a:ext uri="{FF2B5EF4-FFF2-40B4-BE49-F238E27FC236}">
                <a16:creationId xmlns:a16="http://schemas.microsoft.com/office/drawing/2014/main" id="{5F9859B5-87CC-4834-9395-172C27AB1D0F}"/>
              </a:ext>
            </a:extLst>
          </p:cNvPr>
          <p:cNvSpPr txBox="1">
            <a:spLocks/>
          </p:cNvSpPr>
          <p:nvPr/>
        </p:nvSpPr>
        <p:spPr>
          <a:xfrm>
            <a:off x="508593" y="1477925"/>
            <a:ext cx="3074580" cy="4561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fr-FR" sz="1200" b="1" dirty="0"/>
              <a:t>&lt;</a:t>
            </a:r>
            <a:r>
              <a:rPr lang="fr-FR" sz="1200" b="1" dirty="0" err="1"/>
              <a:t>IonPage</a:t>
            </a:r>
            <a:r>
              <a:rPr lang="fr-FR" sz="1200" b="1" dirty="0"/>
              <a:t>&gt;</a:t>
            </a:r>
          </a:p>
          <a:p>
            <a:pPr marL="0" indent="0">
              <a:lnSpc>
                <a:spcPct val="100000"/>
              </a:lnSpc>
              <a:spcBef>
                <a:spcPts val="0"/>
              </a:spcBef>
              <a:buNone/>
            </a:pPr>
            <a:r>
              <a:rPr lang="fr-FR" sz="1200" dirty="0"/>
              <a:t>component </a:t>
            </a:r>
            <a:r>
              <a:rPr lang="fr-FR" sz="1200" dirty="0" err="1"/>
              <a:t>that</a:t>
            </a:r>
            <a:r>
              <a:rPr lang="fr-FR" sz="1200" dirty="0"/>
              <a:t> </a:t>
            </a:r>
            <a:r>
              <a:rPr lang="fr-FR" sz="1200" dirty="0" err="1"/>
              <a:t>creates</a:t>
            </a:r>
            <a:r>
              <a:rPr lang="fr-FR" sz="1200" dirty="0"/>
              <a:t> a div </a:t>
            </a:r>
            <a:r>
              <a:rPr lang="fr-FR" sz="1200" dirty="0" err="1"/>
              <a:t>with</a:t>
            </a:r>
            <a:r>
              <a:rPr lang="fr-FR" sz="1200" dirty="0"/>
              <a:t> a class of ion-page (spécifique à React)</a:t>
            </a:r>
          </a:p>
          <a:p>
            <a:pPr marL="0" indent="0">
              <a:lnSpc>
                <a:spcPct val="100000"/>
              </a:lnSpc>
              <a:spcBef>
                <a:spcPts val="0"/>
              </a:spcBef>
              <a:buNone/>
            </a:pPr>
            <a:r>
              <a:rPr lang="fr-FR" sz="1200" b="1" dirty="0"/>
              <a:t>&lt;</a:t>
            </a:r>
            <a:r>
              <a:rPr lang="fr-FR" sz="1200" b="1" dirty="0" err="1"/>
              <a:t>IonHeader</a:t>
            </a:r>
            <a:r>
              <a:rPr lang="fr-FR" sz="1200" b="1" dirty="0"/>
              <a:t>&gt;</a:t>
            </a:r>
          </a:p>
          <a:p>
            <a:pPr marL="0" indent="0">
              <a:lnSpc>
                <a:spcPct val="100000"/>
              </a:lnSpc>
              <a:spcBef>
                <a:spcPts val="0"/>
              </a:spcBef>
              <a:buNone/>
            </a:pPr>
            <a:r>
              <a:rPr lang="fr-FR" sz="1200" dirty="0"/>
              <a:t>représente la navigation supérieure et la barre d'outils, avec "Tab 2" comme titre</a:t>
            </a:r>
          </a:p>
          <a:p>
            <a:pPr marL="0" indent="0">
              <a:lnSpc>
                <a:spcPct val="100000"/>
              </a:lnSpc>
              <a:spcBef>
                <a:spcPts val="0"/>
              </a:spcBef>
              <a:buNone/>
            </a:pPr>
            <a:r>
              <a:rPr lang="fr-FR" sz="1200" b="1" dirty="0"/>
              <a:t>&lt;</a:t>
            </a:r>
            <a:r>
              <a:rPr lang="fr-FR" sz="1200" b="1" dirty="0" err="1"/>
              <a:t>IonToolbar</a:t>
            </a:r>
            <a:r>
              <a:rPr lang="fr-FR" sz="1200" b="1" dirty="0"/>
              <a:t>&gt;</a:t>
            </a:r>
          </a:p>
          <a:p>
            <a:pPr marL="0" indent="0">
              <a:lnSpc>
                <a:spcPct val="100000"/>
              </a:lnSpc>
              <a:spcBef>
                <a:spcPts val="0"/>
              </a:spcBef>
              <a:buNone/>
            </a:pPr>
            <a:r>
              <a:rPr lang="fr-FR" sz="1200" dirty="0"/>
              <a:t>la barre d'outils</a:t>
            </a:r>
          </a:p>
          <a:p>
            <a:pPr marL="0" indent="0">
              <a:lnSpc>
                <a:spcPct val="100000"/>
              </a:lnSpc>
              <a:spcBef>
                <a:spcPts val="0"/>
              </a:spcBef>
              <a:buNone/>
            </a:pPr>
            <a:r>
              <a:rPr lang="fr-FR" sz="1200" b="1" dirty="0"/>
              <a:t>&lt;</a:t>
            </a:r>
            <a:r>
              <a:rPr lang="fr-FR" sz="1200" b="1" dirty="0" err="1"/>
              <a:t>IonTitle</a:t>
            </a:r>
            <a:r>
              <a:rPr lang="fr-FR" sz="1200" b="1" dirty="0"/>
              <a:t>&gt;</a:t>
            </a:r>
          </a:p>
          <a:p>
            <a:pPr marL="0" indent="0">
              <a:lnSpc>
                <a:spcPct val="100000"/>
              </a:lnSpc>
              <a:spcBef>
                <a:spcPts val="0"/>
              </a:spcBef>
              <a:buNone/>
            </a:pPr>
            <a:r>
              <a:rPr lang="fr-FR" sz="1200" dirty="0"/>
              <a:t>Le Titre</a:t>
            </a:r>
          </a:p>
          <a:p>
            <a:pPr marL="0" indent="0">
              <a:lnSpc>
                <a:spcPct val="100000"/>
              </a:lnSpc>
              <a:spcBef>
                <a:spcPts val="0"/>
              </a:spcBef>
              <a:buNone/>
            </a:pPr>
            <a:r>
              <a:rPr lang="fr-FR" sz="1200" b="1" dirty="0"/>
              <a:t>&lt;</a:t>
            </a:r>
            <a:r>
              <a:rPr lang="fr-FR" sz="1200" b="1" dirty="0" err="1"/>
              <a:t>IonContent</a:t>
            </a:r>
            <a:r>
              <a:rPr lang="fr-FR" sz="1200" b="1" dirty="0"/>
              <a:t>&gt;</a:t>
            </a:r>
          </a:p>
          <a:p>
            <a:pPr marL="0" indent="0">
              <a:lnSpc>
                <a:spcPct val="100000"/>
              </a:lnSpc>
              <a:spcBef>
                <a:spcPts val="0"/>
              </a:spcBef>
              <a:buNone/>
            </a:pPr>
            <a:r>
              <a:rPr lang="fr-FR" sz="1200" dirty="0"/>
              <a:t>// </a:t>
            </a:r>
            <a:r>
              <a:rPr lang="fr-FR" sz="1200" dirty="0" err="1"/>
              <a:t>intégre</a:t>
            </a:r>
            <a:r>
              <a:rPr lang="fr-FR" sz="1200" dirty="0"/>
              <a:t> les aspects visuels de notre application</a:t>
            </a:r>
          </a:p>
        </p:txBody>
      </p:sp>
    </p:spTree>
    <p:extLst>
      <p:ext uri="{BB962C8B-B14F-4D97-AF65-F5344CB8AC3E}">
        <p14:creationId xmlns:p14="http://schemas.microsoft.com/office/powerpoint/2010/main" val="36382980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1246</Words>
  <Application>Microsoft Office PowerPoint</Application>
  <PresentationFormat>Grand écran</PresentationFormat>
  <Paragraphs>171</Paragraphs>
  <Slides>17</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Calibri Light</vt:lpstr>
      <vt:lpstr>Courier New</vt:lpstr>
      <vt:lpstr>Segoe UI</vt:lpstr>
      <vt:lpstr>Symbol</vt:lpstr>
      <vt:lpstr>Thème Office</vt:lpstr>
      <vt:lpstr>Ionic-React</vt:lpstr>
      <vt:lpstr>Ionic-React VS React Native</vt:lpstr>
      <vt:lpstr>Commencer avec Ionic</vt:lpstr>
      <vt:lpstr>Présentation PowerPoint</vt:lpstr>
      <vt:lpstr>Création de l’ Application</vt:lpstr>
      <vt:lpstr>Présentation PowerPoint</vt:lpstr>
      <vt:lpstr>Lancer l’ Application</vt:lpstr>
      <vt:lpstr>Présentation PowerPoint</vt:lpstr>
      <vt:lpstr>Présentation PowerPoint</vt:lpstr>
      <vt:lpstr>Un peu de code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Ionic-React</dc:title>
  <dc:creator>Thomas GT</dc:creator>
  <cp:lastModifiedBy>Thomas GT</cp:lastModifiedBy>
  <cp:revision>70</cp:revision>
  <dcterms:created xsi:type="dcterms:W3CDTF">2021-01-18T11:40:25Z</dcterms:created>
  <dcterms:modified xsi:type="dcterms:W3CDTF">2021-01-19T14:59:02Z</dcterms:modified>
</cp:coreProperties>
</file>