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F350-6126-4295-9737-71AF809ED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99626"/>
            <a:ext cx="9448800" cy="2428875"/>
          </a:xfrm>
        </p:spPr>
        <p:txBody>
          <a:bodyPr>
            <a:normAutofit/>
          </a:bodyPr>
          <a:lstStyle/>
          <a:p>
            <a:pPr defTabSz="1600200" hangingPunct="0">
              <a:lnSpc>
                <a:spcPct val="100000"/>
              </a:lnSpc>
              <a:spcBef>
                <a:spcPts val="0"/>
              </a:spcBef>
            </a:pPr>
            <a:r>
              <a:rPr lang="en-US" b="1" cap="none" dirty="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rPr>
              <a:t>Finite Difference Method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26587-12DB-455F-A0D3-C5EFB779B5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A Numerical Technique for PDEs</a:t>
            </a:r>
          </a:p>
          <a:p>
            <a:r>
              <a:rPr lang="en-US" sz="1900" b="1" dirty="0"/>
              <a:t>Thomas Gartman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06612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BA15-A442-4634-944F-AFCD73AA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06318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1D Heat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95BC6-C405-43AB-A1A7-D18E4C789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chose to model the 1D heat equation of the form U</a:t>
            </a:r>
            <a:r>
              <a:rPr lang="en-US" baseline="-25000" dirty="0"/>
              <a:t>t </a:t>
            </a:r>
            <a:r>
              <a:rPr lang="en-US" dirty="0"/>
              <a:t>= c</a:t>
            </a:r>
            <a:r>
              <a:rPr lang="en-US" baseline="30000" dirty="0"/>
              <a:t>2 </a:t>
            </a:r>
            <a:r>
              <a:rPr lang="en-US" dirty="0" err="1"/>
              <a:t>U</a:t>
            </a:r>
            <a:r>
              <a:rPr lang="en-US" baseline="-25000" dirty="0" err="1"/>
              <a:t>xx</a:t>
            </a:r>
            <a:r>
              <a:rPr lang="en-US" baseline="-25000" dirty="0"/>
              <a:t> </a:t>
            </a:r>
            <a:r>
              <a:rPr lang="en-US" dirty="0"/>
              <a:t>where U(x, t) is the temperature at a given position and time with initial and boundary conditions to be determined.</a:t>
            </a:r>
          </a:p>
          <a:p>
            <a:endParaRPr lang="en-US" dirty="0"/>
          </a:p>
          <a:p>
            <a:r>
              <a:rPr lang="en-US" dirty="0"/>
              <a:t>Remember that physically, this equation models a rod of length L where the temperature at any cross sectional area at point x is homogeneous.</a:t>
            </a:r>
          </a:p>
          <a:p>
            <a:pPr lvl="3"/>
            <a:endParaRPr lang="en-US" baseline="30000" dirty="0"/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74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92F91-3543-411A-A922-DC5D5C39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72762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Forward Finite Difference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F0FE0-511B-4E9D-BBB5-3629C788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</a:t>
            </a:r>
            <a:r>
              <a:rPr lang="en-US" i="1" dirty="0"/>
              <a:t>Numerical Analysis </a:t>
            </a:r>
            <a:r>
              <a:rPr lang="en-US" dirty="0"/>
              <a:t>(Burden &amp; </a:t>
            </a:r>
            <a:r>
              <a:rPr lang="en-US" dirty="0" err="1"/>
              <a:t>Faires</a:t>
            </a:r>
            <a:r>
              <a:rPr lang="en-US" dirty="0"/>
              <a:t>, 2 ed., pg. 704), the forward finite difference method is given by </a:t>
            </a:r>
          </a:p>
          <a:p>
            <a:r>
              <a:rPr lang="en-US" dirty="0"/>
              <a:t>u</a:t>
            </a:r>
            <a:r>
              <a:rPr lang="en-US" baseline="-25000" dirty="0"/>
              <a:t>i,j+1 </a:t>
            </a:r>
            <a:r>
              <a:rPr lang="en-US" dirty="0"/>
              <a:t>= (1 – 2c</a:t>
            </a:r>
            <a:r>
              <a:rPr lang="en-US" baseline="30000" dirty="0"/>
              <a:t>2</a:t>
            </a:r>
            <a:r>
              <a:rPr lang="en-US" dirty="0"/>
              <a:t>(k/h</a:t>
            </a:r>
            <a:r>
              <a:rPr lang="en-US" baseline="30000" dirty="0"/>
              <a:t>2</a:t>
            </a:r>
            <a:r>
              <a:rPr lang="en-US" dirty="0"/>
              <a:t>))</a:t>
            </a:r>
            <a:r>
              <a:rPr lang="en-US" dirty="0" err="1"/>
              <a:t>u</a:t>
            </a:r>
            <a:r>
              <a:rPr lang="en-US" baseline="-25000" dirty="0" err="1"/>
              <a:t>ij</a:t>
            </a:r>
            <a:r>
              <a:rPr lang="en-US" dirty="0"/>
              <a:t> + c</a:t>
            </a:r>
            <a:r>
              <a:rPr lang="en-US" baseline="30000" dirty="0"/>
              <a:t>2</a:t>
            </a:r>
            <a:r>
              <a:rPr lang="en-US" dirty="0"/>
              <a:t>(k/h</a:t>
            </a:r>
            <a:r>
              <a:rPr lang="en-US" baseline="30000" dirty="0"/>
              <a:t>2</a:t>
            </a:r>
            <a:r>
              <a:rPr lang="en-US" dirty="0"/>
              <a:t>)(u</a:t>
            </a:r>
            <a:r>
              <a:rPr lang="en-US" baseline="-25000" dirty="0"/>
              <a:t>i+1,j </a:t>
            </a:r>
            <a:r>
              <a:rPr lang="en-US" dirty="0"/>
              <a:t>+ u</a:t>
            </a:r>
            <a:r>
              <a:rPr lang="en-US" baseline="-25000" dirty="0"/>
              <a:t>i-1, j</a:t>
            </a:r>
            <a:r>
              <a:rPr lang="en-US" dirty="0"/>
              <a:t>)</a:t>
            </a:r>
          </a:p>
          <a:p>
            <a:r>
              <a:rPr lang="en-US" dirty="0"/>
              <a:t>Where x is split into n discrete steps and t is split into m discrete steps such that k =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/m, h = L/n, 0 ≤ </a:t>
            </a:r>
            <a:r>
              <a:rPr lang="en-US" dirty="0" err="1"/>
              <a:t>i</a:t>
            </a:r>
            <a:r>
              <a:rPr lang="en-US" dirty="0"/>
              <a:t> ≤ n, and 0 ≤ j ≤ m.</a:t>
            </a:r>
          </a:p>
          <a:p>
            <a:r>
              <a:rPr lang="en-US" dirty="0"/>
              <a:t>We derive this expression by taking the Taylor series expansion in t and x then taking the difference of the two expressions.</a:t>
            </a:r>
          </a:p>
          <a:p>
            <a:r>
              <a:rPr lang="en-US" dirty="0"/>
              <a:t>The Forward FDM is </a:t>
            </a:r>
            <a:r>
              <a:rPr lang="en-US" b="1" dirty="0"/>
              <a:t>conditionally stable</a:t>
            </a:r>
            <a:r>
              <a:rPr lang="en-US" dirty="0"/>
              <a:t>. I.e. it converges at rate O(k + h</a:t>
            </a:r>
            <a:r>
              <a:rPr lang="en-US" baseline="30000" dirty="0"/>
              <a:t>2</a:t>
            </a:r>
            <a:r>
              <a:rPr lang="en-US" dirty="0"/>
              <a:t>) only when c</a:t>
            </a:r>
            <a:r>
              <a:rPr lang="en-US" baseline="30000" dirty="0"/>
              <a:t>2</a:t>
            </a:r>
            <a:r>
              <a:rPr lang="en-US" dirty="0"/>
              <a:t>k/h</a:t>
            </a:r>
            <a:r>
              <a:rPr lang="en-US" baseline="30000" dirty="0"/>
              <a:t>2</a:t>
            </a:r>
            <a:r>
              <a:rPr lang="en-US" dirty="0"/>
              <a:t> ≤ .5. Note: This is usually slow (relative to other methods).</a:t>
            </a:r>
          </a:p>
        </p:txBody>
      </p:sp>
    </p:spTree>
    <p:extLst>
      <p:ext uri="{BB962C8B-B14F-4D97-AF65-F5344CB8AC3E}">
        <p14:creationId xmlns:p14="http://schemas.microsoft.com/office/powerpoint/2010/main" val="220495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92F91-3543-411A-A922-DC5D5C39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72762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Example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393F83-4941-46AB-A8EF-5EF7C224B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223537"/>
            <a:ext cx="5333559" cy="3998645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7C1482-1C9C-4F5F-BF58-988B1B840261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5236828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Take the initial condition to be f(x) = 100</a:t>
            </a:r>
          </a:p>
          <a:p>
            <a:r>
              <a:rPr lang="en-US" dirty="0"/>
              <a:t>Take the boundary conditions to be 0 at both ends</a:t>
            </a:r>
          </a:p>
          <a:p>
            <a:r>
              <a:rPr lang="en-US" dirty="0"/>
              <a:t>Let k = .01, h = .1, c = .5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8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92F91-3543-411A-A922-DC5D5C39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72762"/>
            <a:ext cx="8610600" cy="1293028"/>
          </a:xfrm>
        </p:spPr>
        <p:txBody>
          <a:bodyPr/>
          <a:lstStyle/>
          <a:p>
            <a:pPr algn="l"/>
            <a:r>
              <a:rPr lang="en-US" dirty="0" err="1"/>
              <a:t>Nonconstant</a:t>
            </a:r>
            <a:r>
              <a:rPr lang="en-US" dirty="0"/>
              <a:t> initial conditions - Problem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E42AFE-D635-4A03-A3F4-97C1EE32B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180914"/>
            <a:ext cx="5333333" cy="40000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3ECD7A-F244-4E8C-B2B2-EB0307D95BB5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5236828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Take the initial condition to be f(x) = x(1 – x)</a:t>
            </a:r>
          </a:p>
          <a:p>
            <a:r>
              <a:rPr lang="en-US" dirty="0"/>
              <a:t>Take the boundary conditions to be 0 at both ends</a:t>
            </a:r>
          </a:p>
          <a:p>
            <a:r>
              <a:rPr lang="en-US" dirty="0"/>
              <a:t>Let k = .01, h = .1, c = .5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56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92F91-3543-411A-A922-DC5D5C39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72762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Nonhomogeneous Boundary Conditions – Problem 19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44D9E8-21A5-4669-8F63-A7223ECC0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0529" y="2085238"/>
            <a:ext cx="5333333" cy="40000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7308499-70DE-411F-A97E-4F3217DCE798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5236828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Take the initial condition to be f(x) = 0</a:t>
            </a:r>
          </a:p>
          <a:p>
            <a:r>
              <a:rPr lang="en-US" dirty="0"/>
              <a:t>Take u(0, t) = 60, u(1, t) = 0</a:t>
            </a:r>
          </a:p>
          <a:p>
            <a:r>
              <a:rPr lang="en-US" dirty="0"/>
              <a:t>Let k = .01, h = .1, c = .5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4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AE1A9-3198-4754-9542-720ADF44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14039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Just for fun – problem 19 unstable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38228-A543-4442-9E71-681A9193F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410200" cy="4024125"/>
          </a:xfrm>
        </p:spPr>
        <p:txBody>
          <a:bodyPr/>
          <a:lstStyle/>
          <a:p>
            <a:r>
              <a:rPr lang="en-US" dirty="0"/>
              <a:t>This is problem 19 as before but now c</a:t>
            </a:r>
            <a:r>
              <a:rPr lang="en-US" baseline="30000" dirty="0"/>
              <a:t>2</a:t>
            </a:r>
            <a:r>
              <a:rPr lang="en-US" dirty="0"/>
              <a:t>k/h</a:t>
            </a:r>
            <a:r>
              <a:rPr lang="en-US" baseline="30000" dirty="0"/>
              <a:t>2</a:t>
            </a:r>
            <a:r>
              <a:rPr lang="en-US" dirty="0"/>
              <a:t> &gt; .5.</a:t>
            </a:r>
          </a:p>
          <a:p>
            <a:r>
              <a:rPr lang="en-US" dirty="0"/>
              <a:t>Take the initial condition to be f(x) = 0</a:t>
            </a:r>
          </a:p>
          <a:p>
            <a:r>
              <a:rPr lang="en-US" dirty="0"/>
              <a:t>Take u(0, t) = 60, u(1, t) = 0</a:t>
            </a:r>
          </a:p>
          <a:p>
            <a:r>
              <a:rPr lang="en-US" dirty="0"/>
              <a:t>Let k = .01, h = .1, c = 1.5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C01446-3E20-4F74-9D8A-3D2A5B574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14893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2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AE1A9-3198-4754-9542-720ADF44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14039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Just for fun – problem 19 Truncation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38228-A543-4442-9E71-681A9193F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410200" cy="4024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problem 19 as before but now k is very small</a:t>
            </a:r>
          </a:p>
          <a:p>
            <a:r>
              <a:rPr lang="en-US" dirty="0"/>
              <a:t>Take the initial condition to be f(x) = 0</a:t>
            </a:r>
          </a:p>
          <a:p>
            <a:r>
              <a:rPr lang="en-US" dirty="0"/>
              <a:t>Take u(0, t) = 60, u(1, t) = 0</a:t>
            </a:r>
          </a:p>
          <a:p>
            <a:r>
              <a:rPr lang="en-US" dirty="0"/>
              <a:t>Let k = .01, h = .01, c = .2</a:t>
            </a:r>
          </a:p>
          <a:p>
            <a:r>
              <a:rPr lang="en-US" dirty="0"/>
              <a:t>Fun Fact 1: MATLAB crashed while generating this plot with k and h &lt; .001 and I got a warning upon restarting stating that MATLAB was going to use OpenGL instead of my CPU.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AC8B0-FD2E-4936-B4A7-B984A0FC7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867" y="1529668"/>
            <a:ext cx="5745426" cy="430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6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92F91-3543-411A-A922-DC5D5C39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72762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Conclusions and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F0FE0-511B-4E9D-BBB5-3629C788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Knowing that the derivation of the FDM involves Taylor series, you could derive FDMs for any given variant of the heat equation (see 9.1.10-13)</a:t>
            </a:r>
          </a:p>
          <a:p>
            <a:r>
              <a:rPr lang="en-US" dirty="0"/>
              <a:t>More stable methods of FDM exist, specifically the backwards and central finite methods. The proof of the formulas are exercises, 9.1.15 and 9.1.16 respectively.</a:t>
            </a:r>
          </a:p>
          <a:p>
            <a:r>
              <a:rPr lang="en-US" dirty="0"/>
              <a:t>All numerical approximations carry an error due to the fact that machines are not infinitely precise. This is the round-off error and is usually very small.</a:t>
            </a:r>
          </a:p>
          <a:p>
            <a:r>
              <a:rPr lang="en-US" dirty="0"/>
              <a:t>FDMs are discretizing processes, and truncation error is introduced when moving from continuous to discrete quantities. This error can accumulate rather quickly if either k or h are very small.</a:t>
            </a:r>
          </a:p>
          <a:p>
            <a:r>
              <a:rPr lang="en-US" dirty="0" err="1"/>
              <a:t>Github</a:t>
            </a:r>
            <a:r>
              <a:rPr lang="en-US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05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87</TotalTime>
  <Words>675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Finite Difference Method</vt:lpstr>
      <vt:lpstr>1D Heat equation</vt:lpstr>
      <vt:lpstr>Forward Finite Difference Method</vt:lpstr>
      <vt:lpstr>Example 1</vt:lpstr>
      <vt:lpstr>Nonconstant initial conditions - Problem 4</vt:lpstr>
      <vt:lpstr>Nonhomogeneous Boundary Conditions – Problem 19</vt:lpstr>
      <vt:lpstr>Just for fun – problem 19 unstable </vt:lpstr>
      <vt:lpstr>Just for fun – problem 19 Truncation Error</vt:lpstr>
      <vt:lpstr>Conclusions and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Difference Method</dc:title>
  <dc:creator>Thomas Gartman</dc:creator>
  <cp:lastModifiedBy>Thomas Gartman</cp:lastModifiedBy>
  <cp:revision>9</cp:revision>
  <dcterms:created xsi:type="dcterms:W3CDTF">2018-12-06T13:59:26Z</dcterms:created>
  <dcterms:modified xsi:type="dcterms:W3CDTF">2018-12-06T15:27:03Z</dcterms:modified>
</cp:coreProperties>
</file>