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3"/>
  </p:normalViewPr>
  <p:slideViewPr>
    <p:cSldViewPr snapToGrid="0" snapToObjects="1">
      <p:cViewPr>
        <p:scale>
          <a:sx n="104" d="100"/>
          <a:sy n="104" d="100"/>
        </p:scale>
        <p:origin x="-680" y="-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989483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474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</a:p>
          <a:p>
            <a:pPr lvl="1">
              <a:defRPr sz="1800"/>
            </a:pPr>
            <a:r>
              <a:rPr sz="3200"/>
              <a:t>Textebene 2</a:t>
            </a:r>
          </a:p>
          <a:p>
            <a:pPr lvl="2">
              <a:defRPr sz="1800"/>
            </a:pPr>
            <a:r>
              <a:rPr sz="3200"/>
              <a:t>Textebene 3</a:t>
            </a:r>
          </a:p>
          <a:p>
            <a:pPr lvl="3">
              <a:defRPr sz="1800"/>
            </a:pPr>
            <a:r>
              <a:rPr sz="3200"/>
              <a:t>Textebene 4</a:t>
            </a:r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</a:p>
          <a:p>
            <a:pPr lvl="1">
              <a:defRPr sz="1800"/>
            </a:pPr>
            <a:r>
              <a:rPr sz="3200"/>
              <a:t>Textebene 2</a:t>
            </a:r>
          </a:p>
          <a:p>
            <a:pPr lvl="2">
              <a:defRPr sz="1800"/>
            </a:pPr>
            <a:r>
              <a:rPr sz="3200"/>
              <a:t>Textebene 3</a:t>
            </a:r>
          </a:p>
          <a:p>
            <a:pPr lvl="3">
              <a:defRPr sz="1800"/>
            </a:pPr>
            <a:r>
              <a:rPr sz="3200"/>
              <a:t>Textebene 4</a:t>
            </a:r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Titeltext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</a:p>
          <a:p>
            <a:pPr lvl="1">
              <a:defRPr sz="1800"/>
            </a:pPr>
            <a:r>
              <a:rPr sz="3200"/>
              <a:t>Textebene 2</a:t>
            </a:r>
          </a:p>
          <a:p>
            <a:pPr lvl="2">
              <a:defRPr sz="1800"/>
            </a:pPr>
            <a:r>
              <a:rPr sz="3200"/>
              <a:t>Textebene 3</a:t>
            </a:r>
          </a:p>
          <a:p>
            <a:pPr lvl="3">
              <a:defRPr sz="1800"/>
            </a:pPr>
            <a:r>
              <a:rPr sz="3200"/>
              <a:t>Textebene 4</a:t>
            </a:r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</a:p>
          <a:p>
            <a:pPr lvl="1">
              <a:defRPr sz="1800"/>
            </a:pPr>
            <a:r>
              <a:rPr sz="3600"/>
              <a:t>Textebene 2</a:t>
            </a:r>
          </a:p>
          <a:p>
            <a:pPr lvl="2">
              <a:defRPr sz="1800"/>
            </a:pPr>
            <a:r>
              <a:rPr sz="3600"/>
              <a:t>Textebene 3</a:t>
            </a:r>
          </a:p>
          <a:p>
            <a:pPr lvl="3">
              <a:defRPr sz="1800"/>
            </a:pPr>
            <a:r>
              <a:rPr sz="3600"/>
              <a:t>Textebene 4</a:t>
            </a:r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Textebene 1</a:t>
            </a:r>
          </a:p>
          <a:p>
            <a:pPr lvl="1">
              <a:defRPr sz="1800"/>
            </a:pPr>
            <a:r>
              <a:rPr sz="2800"/>
              <a:t>Textebene 2</a:t>
            </a:r>
          </a:p>
          <a:p>
            <a:pPr lvl="2">
              <a:defRPr sz="1800"/>
            </a:pPr>
            <a:r>
              <a:rPr sz="2800"/>
              <a:t>Textebene 3</a:t>
            </a:r>
          </a:p>
          <a:p>
            <a:pPr lvl="3">
              <a:defRPr sz="1800"/>
            </a:pPr>
            <a:r>
              <a:rPr sz="2800"/>
              <a:t>Textebene 4</a:t>
            </a:r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</a:p>
          <a:p>
            <a:pPr lvl="1">
              <a:defRPr sz="1800"/>
            </a:pPr>
            <a:r>
              <a:rPr sz="3600"/>
              <a:t>Textebene 2</a:t>
            </a:r>
          </a:p>
          <a:p>
            <a:pPr lvl="2">
              <a:defRPr sz="1800"/>
            </a:pPr>
            <a:r>
              <a:rPr sz="3600"/>
              <a:t>Textebene 3</a:t>
            </a:r>
          </a:p>
          <a:p>
            <a:pPr lvl="3">
              <a:defRPr sz="1800"/>
            </a:pPr>
            <a:r>
              <a:rPr sz="3600"/>
              <a:t>Textebene 4</a:t>
            </a:r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Textebene 1</a:t>
            </a:r>
          </a:p>
          <a:p>
            <a:pPr lvl="1">
              <a:defRPr sz="1800"/>
            </a:pPr>
            <a:r>
              <a:rPr sz="3600"/>
              <a:t>Textebene 2</a:t>
            </a:r>
          </a:p>
          <a:p>
            <a:pPr lvl="2">
              <a:defRPr sz="1800"/>
            </a:pPr>
            <a:r>
              <a:rPr sz="3600"/>
              <a:t>Textebene 3</a:t>
            </a:r>
          </a:p>
          <a:p>
            <a:pPr lvl="3">
              <a:defRPr sz="1800"/>
            </a:pPr>
            <a:r>
              <a:rPr sz="3600"/>
              <a:t>Textebene 4</a:t>
            </a:r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/>
            </a:pPr>
            <a:r>
              <a:rPr sz="7519"/>
              <a:t>Bootstrapping the Support Vector Machine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maybe names or something else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6000" dirty="0"/>
              <a:t>C parameter</a:t>
            </a:r>
          </a:p>
        </p:txBody>
      </p:sp>
      <p:pic>
        <p:nvPicPr>
          <p:cNvPr id="76" name="change_C_2016-06-24 18:19:36_n=100_replication=1000_numver_of_datasets=10_kernel=linear_data= dataSimulation([0.8, 0.7, 0.9, -0.3], 1, 0, n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770" y="3797527"/>
            <a:ext cx="5582249" cy="418668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feld 5"/>
          <p:cNvSpPr txBox="1"/>
          <p:nvPr/>
        </p:nvSpPr>
        <p:spPr>
          <a:xfrm>
            <a:off x="3035403" y="2603500"/>
            <a:ext cx="13849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Linear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635244" y="2638006"/>
            <a:ext cx="205184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Gaussian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280" y="3858728"/>
            <a:ext cx="5569857" cy="4064283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8017329" y="4980214"/>
            <a:ext cx="473528" cy="2286000"/>
          </a:xfrm>
          <a:prstGeom prst="rect">
            <a:avLst/>
          </a:prstGeom>
          <a:blipFill rotWithShape="1">
            <a:blip r:embed="rId4">
              <a:biLevel thresh="25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6000" dirty="0"/>
              <a:t>Balance of Data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323" y="3720859"/>
            <a:ext cx="5873633" cy="4405225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61" y="3686354"/>
            <a:ext cx="5722550" cy="443973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035403" y="2603500"/>
            <a:ext cx="13849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Linear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635244" y="2638006"/>
            <a:ext cx="205184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Gaussian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25779">
              <a:defRPr sz="7200"/>
            </a:lvl1pPr>
          </a:lstStyle>
          <a:p>
            <a:pPr lvl="0">
              <a:defRPr sz="1800"/>
            </a:pPr>
            <a:r>
              <a:rPr sz="6000" dirty="0"/>
              <a:t>Number of support vectors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3755366"/>
            <a:ext cx="5290868" cy="3968151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031" y="3755366"/>
            <a:ext cx="5290269" cy="396770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035403" y="2603500"/>
            <a:ext cx="13849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Linear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635244" y="2638006"/>
            <a:ext cx="205184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Gaussian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8017329" y="4980214"/>
            <a:ext cx="473528" cy="2286000"/>
          </a:xfrm>
          <a:prstGeom prst="rect">
            <a:avLst/>
          </a:prstGeom>
          <a:blipFill rotWithShape="1">
            <a:blip r:embed="rId4">
              <a:biLevel thresh="25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446876" y="4724841"/>
            <a:ext cx="940669" cy="2286000"/>
          </a:xfrm>
          <a:prstGeom prst="rect">
            <a:avLst/>
          </a:prstGeom>
          <a:blipFill rotWithShape="1">
            <a:blip r:embed="rId4">
              <a:biLevel thresh="25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0345168" y="4446462"/>
            <a:ext cx="940669" cy="2286000"/>
          </a:xfrm>
          <a:prstGeom prst="rect">
            <a:avLst/>
          </a:prstGeom>
          <a:blipFill rotWithShape="1">
            <a:blip r:embed="rId4">
              <a:biLevel thresh="25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6000" dirty="0"/>
              <a:t>Conclusion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952500" y="4065785"/>
            <a:ext cx="11099800" cy="359231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DE" sz="3600" b="1" dirty="0" smtClean="0"/>
              <a:t>C-Parameter</a:t>
            </a:r>
            <a:r>
              <a:rPr lang="de-DE" sz="3600" dirty="0" smtClean="0"/>
              <a:t>: </a:t>
            </a:r>
            <a:r>
              <a:rPr lang="de-DE" sz="3600" dirty="0" err="1" smtClean="0"/>
              <a:t>both</a:t>
            </a:r>
            <a:r>
              <a:rPr lang="de-DE" sz="3600" dirty="0" smtClean="0"/>
              <a:t> same</a:t>
            </a:r>
            <a:endParaRPr sz="3600" dirty="0" smtClean="0"/>
          </a:p>
          <a:p>
            <a:pPr lvl="0">
              <a:defRPr sz="1800"/>
            </a:pPr>
            <a:r>
              <a:rPr lang="de-DE" sz="3600" b="1" dirty="0" smtClean="0"/>
              <a:t>Balance </a:t>
            </a:r>
            <a:r>
              <a:rPr lang="de-DE" sz="3600" b="1" dirty="0" err="1" smtClean="0"/>
              <a:t>of</a:t>
            </a:r>
            <a:r>
              <a:rPr lang="de-DE" sz="3600" b="1" dirty="0" smtClean="0"/>
              <a:t> Data</a:t>
            </a:r>
            <a:r>
              <a:rPr lang="de-DE" sz="3600" dirty="0" smtClean="0"/>
              <a:t>: </a:t>
            </a:r>
            <a:r>
              <a:rPr lang="de-DE" sz="3600" dirty="0" err="1" smtClean="0"/>
              <a:t>differnt</a:t>
            </a:r>
            <a:endParaRPr lang="de-DE" sz="3600" dirty="0" smtClean="0"/>
          </a:p>
          <a:p>
            <a:pPr lvl="0">
              <a:defRPr sz="1800"/>
            </a:pPr>
            <a:r>
              <a:rPr lang="de-DE" sz="3600" b="1" dirty="0" smtClean="0"/>
              <a:t>The </a:t>
            </a:r>
            <a:r>
              <a:rPr lang="de-DE" sz="3600" b="1" dirty="0" err="1" smtClean="0"/>
              <a:t>attribute</a:t>
            </a:r>
            <a:r>
              <a:rPr lang="de-DE" sz="3600" b="1" dirty="0" smtClean="0"/>
              <a:t> </a:t>
            </a:r>
            <a:r>
              <a:rPr sz="3600" b="1" dirty="0" smtClean="0"/>
              <a:t>number </a:t>
            </a:r>
            <a:r>
              <a:rPr sz="3600" b="1" dirty="0"/>
              <a:t>of support </a:t>
            </a:r>
            <a:r>
              <a:rPr sz="3600" b="1" dirty="0" smtClean="0"/>
              <a:t>vector</a:t>
            </a:r>
            <a:r>
              <a:rPr lang="de-DE" sz="3600" b="1" dirty="0" smtClean="0"/>
              <a:t>s: </a:t>
            </a:r>
            <a:r>
              <a:rPr lang="de-DE" sz="3600" dirty="0" smtClean="0"/>
              <a:t>different</a:t>
            </a:r>
            <a:endParaRPr sz="3600" dirty="0"/>
          </a:p>
        </p:txBody>
      </p:sp>
      <p:sp>
        <p:nvSpPr>
          <p:cNvPr id="86" name="Shape 86"/>
          <p:cNvSpPr/>
          <p:nvPr/>
        </p:nvSpPr>
        <p:spPr>
          <a:xfrm>
            <a:off x="2180722" y="2910206"/>
            <a:ext cx="864339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de-DE" sz="3600" dirty="0" err="1" smtClean="0"/>
              <a:t>Influence</a:t>
            </a:r>
            <a:r>
              <a:rPr lang="de-DE" sz="3600" dirty="0" smtClean="0"/>
              <a:t> </a:t>
            </a:r>
            <a:r>
              <a:rPr lang="de-DE" sz="3600" dirty="0" err="1" smtClean="0"/>
              <a:t>of</a:t>
            </a:r>
            <a:r>
              <a:rPr lang="de-DE" sz="3600" dirty="0" smtClean="0"/>
              <a:t> different </a:t>
            </a:r>
            <a:r>
              <a:rPr lang="de-DE" sz="3600" dirty="0" err="1" smtClean="0"/>
              <a:t>aspects</a:t>
            </a:r>
            <a:r>
              <a:rPr lang="de-DE" sz="3600" dirty="0" smtClean="0"/>
              <a:t> on </a:t>
            </a:r>
            <a:r>
              <a:rPr lang="de-DE" sz="3600" dirty="0" err="1" smtClean="0"/>
              <a:t>variance</a:t>
            </a:r>
            <a:endParaRPr sz="3600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270000" y="6362700"/>
            <a:ext cx="1046480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Herr Einstein</a:t>
            </a:r>
          </a:p>
        </p:txBody>
      </p:sp>
      <p:sp>
        <p:nvSpPr>
          <p:cNvPr id="89" name="Shape 89"/>
          <p:cNvSpPr/>
          <p:nvPr/>
        </p:nvSpPr>
        <p:spPr>
          <a:xfrm>
            <a:off x="1270000" y="4267200"/>
            <a:ext cx="104648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„Kernels are powerfull!“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6000" dirty="0"/>
              <a:t>Support Vector Machine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952500" y="3609244"/>
            <a:ext cx="5155002" cy="516027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defRPr sz="1800"/>
            </a:pPr>
            <a:r>
              <a:rPr lang="de-DE" sz="3600" dirty="0" err="1" smtClean="0"/>
              <a:t>Uses</a:t>
            </a:r>
            <a:r>
              <a:rPr lang="de-DE" sz="3600" dirty="0" smtClean="0"/>
              <a:t> hyperplane in </a:t>
            </a:r>
            <a:r>
              <a:rPr lang="de-DE" sz="3600" dirty="0" err="1" smtClean="0"/>
              <a:t>feature</a:t>
            </a:r>
            <a:r>
              <a:rPr lang="de-DE" sz="3600" dirty="0" smtClean="0"/>
              <a:t> </a:t>
            </a:r>
            <a:r>
              <a:rPr lang="de-DE" sz="3600" dirty="0" err="1" smtClean="0"/>
              <a:t>space</a:t>
            </a:r>
            <a:r>
              <a:rPr lang="de-DE" sz="3600" dirty="0" smtClean="0"/>
              <a:t> </a:t>
            </a:r>
            <a:r>
              <a:rPr lang="de-DE" sz="3600" dirty="0" err="1" smtClean="0"/>
              <a:t>to</a:t>
            </a:r>
            <a:r>
              <a:rPr lang="de-DE" sz="3600" dirty="0" smtClean="0"/>
              <a:t> </a:t>
            </a:r>
            <a:r>
              <a:rPr lang="de-DE" sz="3600" dirty="0" err="1" smtClean="0"/>
              <a:t>seperate</a:t>
            </a:r>
            <a:r>
              <a:rPr lang="de-DE" sz="3600" dirty="0" smtClean="0"/>
              <a:t> </a:t>
            </a:r>
            <a:r>
              <a:rPr lang="de-DE" sz="3600" dirty="0" err="1" smtClean="0"/>
              <a:t>data</a:t>
            </a:r>
            <a:endParaRPr lang="de-DE" sz="3600" dirty="0" smtClean="0"/>
          </a:p>
          <a:p>
            <a:pPr lvl="0">
              <a:defRPr sz="1800"/>
            </a:pPr>
            <a:r>
              <a:rPr lang="de-DE" sz="3600" dirty="0" smtClean="0"/>
              <a:t>Dimension </a:t>
            </a:r>
            <a:r>
              <a:rPr lang="de-DE" sz="3600" dirty="0" err="1" smtClean="0"/>
              <a:t>of</a:t>
            </a:r>
            <a:r>
              <a:rPr lang="de-DE" sz="3600" dirty="0" smtClean="0"/>
              <a:t> </a:t>
            </a:r>
            <a:r>
              <a:rPr lang="de-DE" sz="3600" dirty="0" err="1" smtClean="0"/>
              <a:t>feature</a:t>
            </a:r>
            <a:r>
              <a:rPr lang="de-DE" sz="3600" dirty="0" smtClean="0"/>
              <a:t> </a:t>
            </a:r>
            <a:r>
              <a:rPr lang="de-DE" sz="3600" dirty="0" err="1" smtClean="0"/>
              <a:t>space</a:t>
            </a:r>
            <a:r>
              <a:rPr lang="de-DE" sz="3600" dirty="0" smtClean="0"/>
              <a:t> </a:t>
            </a:r>
            <a:r>
              <a:rPr lang="de-DE" sz="3600" dirty="0" err="1" smtClean="0"/>
              <a:t>controlled</a:t>
            </a:r>
            <a:r>
              <a:rPr lang="de-DE" sz="3600" dirty="0" smtClean="0"/>
              <a:t> </a:t>
            </a:r>
            <a:r>
              <a:rPr lang="de-DE" sz="3600" dirty="0" err="1" smtClean="0"/>
              <a:t>by</a:t>
            </a:r>
            <a:r>
              <a:rPr lang="de-DE" sz="3600" dirty="0" smtClean="0"/>
              <a:t> </a:t>
            </a:r>
            <a:r>
              <a:rPr lang="de-DE" sz="3600" dirty="0" err="1" smtClean="0"/>
              <a:t>choice</a:t>
            </a:r>
            <a:r>
              <a:rPr lang="de-DE" sz="3600" dirty="0" smtClean="0"/>
              <a:t> </a:t>
            </a:r>
            <a:r>
              <a:rPr lang="de-DE" sz="3600" dirty="0" err="1" smtClean="0"/>
              <a:t>of</a:t>
            </a:r>
            <a:r>
              <a:rPr lang="de-DE" sz="3600" dirty="0" smtClean="0"/>
              <a:t> </a:t>
            </a:r>
            <a:r>
              <a:rPr lang="de-DE" sz="3600" dirty="0" err="1" smtClean="0"/>
              <a:t>kernel</a:t>
            </a:r>
            <a:r>
              <a:rPr lang="de-DE" sz="3600" dirty="0" smtClean="0"/>
              <a:t> </a:t>
            </a:r>
            <a:r>
              <a:rPr lang="de-DE" sz="3600" dirty="0" err="1" smtClean="0"/>
              <a:t>function</a:t>
            </a:r>
            <a:endParaRPr lang="de-DE" sz="3600" dirty="0" smtClean="0"/>
          </a:p>
          <a:p>
            <a:pPr lvl="0">
              <a:defRPr sz="1800"/>
            </a:pPr>
            <a:r>
              <a:rPr lang="de-DE" sz="3600" dirty="0" err="1" smtClean="0"/>
              <a:t>Commen</a:t>
            </a:r>
            <a:r>
              <a:rPr lang="de-DE" sz="3600" dirty="0" smtClean="0"/>
              <a:t> Kernels: linear, </a:t>
            </a:r>
            <a:r>
              <a:rPr lang="de-DE" sz="3600" dirty="0" err="1" smtClean="0"/>
              <a:t>polynomial</a:t>
            </a:r>
            <a:r>
              <a:rPr lang="de-DE" sz="3600" dirty="0" smtClean="0"/>
              <a:t>, </a:t>
            </a:r>
            <a:r>
              <a:rPr lang="de-DE" sz="3600" dirty="0" err="1" smtClean="0"/>
              <a:t>gaussian</a:t>
            </a:r>
            <a:r>
              <a:rPr lang="de-DE" sz="3600" dirty="0" smtClean="0"/>
              <a:t>(</a:t>
            </a:r>
            <a:r>
              <a:rPr lang="de-DE" sz="3600" dirty="0" err="1" smtClean="0"/>
              <a:t>rbf</a:t>
            </a:r>
            <a:r>
              <a:rPr lang="de-DE" sz="3600" dirty="0" smtClean="0"/>
              <a:t>)</a:t>
            </a:r>
          </a:p>
          <a:p>
            <a:pPr lvl="0">
              <a:defRPr sz="1800"/>
            </a:pPr>
            <a:endParaRPr sz="3600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74" y="3593669"/>
            <a:ext cx="5883724" cy="44127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de-DE" sz="6000" dirty="0" err="1" smtClean="0"/>
              <a:t>Why</a:t>
            </a:r>
            <a:r>
              <a:rPr lang="de-DE" sz="6000" dirty="0" smtClean="0"/>
              <a:t> </a:t>
            </a:r>
            <a:r>
              <a:rPr lang="de-DE" sz="6000" dirty="0" err="1" smtClean="0"/>
              <a:t>use</a:t>
            </a:r>
            <a:r>
              <a:rPr lang="de-DE" sz="6000" dirty="0" smtClean="0"/>
              <a:t> Bootstrapping ?</a:t>
            </a:r>
            <a:endParaRPr sz="6000" dirty="0"/>
          </a:p>
        </p:txBody>
      </p:sp>
      <p:sp>
        <p:nvSpPr>
          <p:cNvPr id="39" name="Shape 39"/>
          <p:cNvSpPr/>
          <p:nvPr/>
        </p:nvSpPr>
        <p:spPr>
          <a:xfrm>
            <a:off x="6407150" y="4648199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sz="1200"/>
              <a:t> 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7504434" y="2871393"/>
            <a:ext cx="4210238" cy="650264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264" indent="-342264" defTabSz="449833">
              <a:spcBef>
                <a:spcPts val="3200"/>
              </a:spcBef>
              <a:defRPr sz="1800"/>
            </a:pPr>
            <a:r>
              <a:rPr lang="de-DE" sz="2772" b="1" dirty="0"/>
              <a:t>Goal: </a:t>
            </a:r>
            <a:r>
              <a:rPr lang="de-DE" sz="2772" dirty="0"/>
              <a:t>Find </a:t>
            </a:r>
            <a:r>
              <a:rPr lang="de-DE" sz="2772" dirty="0" err="1"/>
              <a:t>influence</a:t>
            </a:r>
            <a:r>
              <a:rPr lang="de-DE" sz="2772" dirty="0"/>
              <a:t> </a:t>
            </a:r>
            <a:r>
              <a:rPr lang="de-DE" sz="2772" dirty="0" err="1"/>
              <a:t>of</a:t>
            </a:r>
            <a:r>
              <a:rPr lang="de-DE" sz="2772" dirty="0"/>
              <a:t> </a:t>
            </a:r>
            <a:r>
              <a:rPr lang="de-DE" sz="2772" dirty="0" err="1"/>
              <a:t>tuning</a:t>
            </a:r>
            <a:r>
              <a:rPr lang="de-DE" sz="2772" dirty="0"/>
              <a:t> </a:t>
            </a:r>
            <a:r>
              <a:rPr lang="de-DE" sz="2772" dirty="0" err="1"/>
              <a:t>parameters</a:t>
            </a:r>
            <a:r>
              <a:rPr lang="de-DE" sz="2772" dirty="0"/>
              <a:t>, </a:t>
            </a:r>
            <a:r>
              <a:rPr lang="de-DE" sz="2772" dirty="0" err="1"/>
              <a:t>data</a:t>
            </a:r>
            <a:r>
              <a:rPr lang="de-DE" sz="2772" dirty="0"/>
              <a:t>-distribution </a:t>
            </a:r>
            <a:r>
              <a:rPr lang="de-DE" sz="2772" dirty="0" err="1"/>
              <a:t>and</a:t>
            </a:r>
            <a:r>
              <a:rPr lang="de-DE" sz="2772" dirty="0"/>
              <a:t> </a:t>
            </a:r>
            <a:r>
              <a:rPr lang="de-DE" sz="2772" dirty="0" err="1"/>
              <a:t>svm</a:t>
            </a:r>
            <a:r>
              <a:rPr lang="de-DE" sz="2772" dirty="0"/>
              <a:t>-attributes on </a:t>
            </a:r>
            <a:r>
              <a:rPr lang="de-DE" sz="2772" dirty="0" err="1"/>
              <a:t>variances</a:t>
            </a:r>
            <a:r>
              <a:rPr lang="de-DE" sz="2772" dirty="0"/>
              <a:t> </a:t>
            </a:r>
            <a:r>
              <a:rPr lang="de-DE" sz="2772" dirty="0" err="1"/>
              <a:t>of</a:t>
            </a:r>
            <a:r>
              <a:rPr lang="de-DE" sz="2772" dirty="0"/>
              <a:t> </a:t>
            </a:r>
            <a:r>
              <a:rPr lang="de-DE" sz="2772" dirty="0" err="1" smtClean="0"/>
              <a:t>predictions</a:t>
            </a:r>
            <a:endParaRPr lang="de-DE" sz="2772" dirty="0" smtClean="0"/>
          </a:p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lang="de-DE" sz="2772" b="1" dirty="0" smtClean="0"/>
              <a:t>Problem: </a:t>
            </a:r>
            <a:r>
              <a:rPr lang="de-DE" sz="2772" dirty="0"/>
              <a:t>N</a:t>
            </a:r>
            <a:r>
              <a:rPr sz="2772" dirty="0" smtClean="0"/>
              <a:t>o </a:t>
            </a:r>
            <a:r>
              <a:rPr lang="de-DE" sz="2772" dirty="0" err="1" smtClean="0"/>
              <a:t>way</a:t>
            </a:r>
            <a:r>
              <a:rPr lang="de-DE" sz="2772" dirty="0" smtClean="0"/>
              <a:t> </a:t>
            </a:r>
            <a:r>
              <a:rPr lang="de-DE" sz="2772" dirty="0" err="1" smtClean="0"/>
              <a:t>to</a:t>
            </a:r>
            <a:r>
              <a:rPr lang="de-DE" sz="2772" dirty="0" smtClean="0"/>
              <a:t> </a:t>
            </a:r>
            <a:r>
              <a:rPr lang="de-DE" sz="2772" dirty="0" err="1" smtClean="0"/>
              <a:t>calculate</a:t>
            </a:r>
            <a:r>
              <a:rPr lang="de-DE" sz="2772" dirty="0" smtClean="0"/>
              <a:t> </a:t>
            </a:r>
            <a:r>
              <a:rPr lang="de-DE" sz="2772" dirty="0" err="1" smtClean="0"/>
              <a:t>uncertaincy</a:t>
            </a:r>
            <a:r>
              <a:rPr lang="de-DE" sz="2772" dirty="0" smtClean="0"/>
              <a:t> (</a:t>
            </a:r>
            <a:r>
              <a:rPr lang="de-DE" sz="2772" dirty="0" err="1" smtClean="0"/>
              <a:t>variance</a:t>
            </a:r>
            <a:r>
              <a:rPr lang="de-DE" sz="2772" dirty="0" smtClean="0"/>
              <a:t>) </a:t>
            </a:r>
            <a:r>
              <a:rPr lang="de-DE" sz="2772" dirty="0" err="1" smtClean="0"/>
              <a:t>of</a:t>
            </a:r>
            <a:r>
              <a:rPr lang="de-DE" sz="2772" dirty="0" smtClean="0"/>
              <a:t> </a:t>
            </a:r>
            <a:r>
              <a:rPr lang="de-DE" sz="2772" dirty="0" err="1" smtClean="0"/>
              <a:t>predicitons</a:t>
            </a:r>
            <a:endParaRPr sz="2772" dirty="0"/>
          </a:p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lang="de-DE" sz="2772" b="1" dirty="0" smtClean="0"/>
              <a:t>Solution</a:t>
            </a:r>
            <a:r>
              <a:rPr lang="de-DE" sz="2772" b="1" dirty="0" smtClean="0"/>
              <a:t>: </a:t>
            </a:r>
            <a:r>
              <a:rPr lang="de-DE" sz="2772" dirty="0" err="1"/>
              <a:t>C</a:t>
            </a:r>
            <a:r>
              <a:rPr lang="de-DE" sz="2772" dirty="0" err="1" smtClean="0"/>
              <a:t>alculate</a:t>
            </a:r>
            <a:r>
              <a:rPr lang="de-DE" sz="2772" dirty="0" smtClean="0"/>
              <a:t> sample </a:t>
            </a:r>
            <a:r>
              <a:rPr lang="de-DE" sz="2772" dirty="0" err="1" smtClean="0"/>
              <a:t>variance</a:t>
            </a:r>
            <a:r>
              <a:rPr lang="de-DE" sz="2772" dirty="0" smtClean="0"/>
              <a:t> </a:t>
            </a:r>
            <a:r>
              <a:rPr lang="de-DE" sz="2772" dirty="0" err="1" smtClean="0"/>
              <a:t>based</a:t>
            </a:r>
            <a:r>
              <a:rPr lang="de-DE" sz="2772" dirty="0" smtClean="0"/>
              <a:t> on bootstrapping</a:t>
            </a:r>
          </a:p>
          <a:p>
            <a:pPr marL="342264" lvl="0" indent="-342264" defTabSz="449833">
              <a:spcBef>
                <a:spcPts val="3200"/>
              </a:spcBef>
              <a:defRPr sz="1800"/>
            </a:pPr>
            <a:endParaRPr sz="2772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5" y="2603500"/>
            <a:ext cx="7028159" cy="52711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de-DE" sz="6000" dirty="0" err="1" smtClean="0"/>
              <a:t>Application</a:t>
            </a:r>
            <a:r>
              <a:rPr lang="de-DE" sz="6000" dirty="0" smtClean="0"/>
              <a:t> </a:t>
            </a:r>
            <a:r>
              <a:rPr lang="de-DE" sz="6000" dirty="0" err="1" smtClean="0"/>
              <a:t>of</a:t>
            </a:r>
            <a:r>
              <a:rPr sz="6000" dirty="0" smtClean="0"/>
              <a:t> Bootstrap</a:t>
            </a:r>
            <a:endParaRPr sz="6000" dirty="0"/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DE" sz="3600" dirty="0" smtClean="0"/>
              <a:t>PSEUDO CODE OF </a:t>
            </a:r>
            <a:r>
              <a:rPr lang="de-DE" sz="3600" dirty="0" err="1" smtClean="0"/>
              <a:t>BOOTSTRAPt</a:t>
            </a:r>
            <a:endParaRPr sz="36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de-DE" sz="6000" dirty="0" err="1" smtClean="0"/>
              <a:t>Why</a:t>
            </a:r>
            <a:r>
              <a:rPr lang="de-DE" sz="6000" dirty="0" smtClean="0"/>
              <a:t> </a:t>
            </a:r>
            <a:r>
              <a:rPr lang="de-DE" sz="6000" dirty="0" err="1" smtClean="0"/>
              <a:t>use</a:t>
            </a:r>
            <a:r>
              <a:rPr lang="de-DE" sz="6000" dirty="0" smtClean="0"/>
              <a:t> </a:t>
            </a:r>
            <a:r>
              <a:rPr lang="de-DE" sz="6000" dirty="0" err="1" smtClean="0"/>
              <a:t>distance</a:t>
            </a:r>
            <a:r>
              <a:rPr lang="de-DE" sz="6000" dirty="0" smtClean="0"/>
              <a:t>?</a:t>
            </a:r>
            <a:endParaRPr sz="6000" dirty="0"/>
          </a:p>
        </p:txBody>
      </p:sp>
      <p:sp>
        <p:nvSpPr>
          <p:cNvPr id="48" name="Shape 48"/>
          <p:cNvSpPr/>
          <p:nvPr/>
        </p:nvSpPr>
        <p:spPr>
          <a:xfrm flipV="1">
            <a:off x="5392985" y="6232521"/>
            <a:ext cx="6659315" cy="286643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49" name="Shape 49"/>
          <p:cNvSpPr/>
          <p:nvPr/>
        </p:nvSpPr>
        <p:spPr>
          <a:xfrm flipV="1">
            <a:off x="5350965" y="7418383"/>
            <a:ext cx="6743354" cy="494706"/>
          </a:xfrm>
          <a:prstGeom prst="line">
            <a:avLst/>
          </a:prstGeom>
          <a:ln w="25400">
            <a:solidFill>
              <a:srgbClr val="00882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0" name="Shape 50"/>
          <p:cNvSpPr/>
          <p:nvPr/>
        </p:nvSpPr>
        <p:spPr>
          <a:xfrm flipV="1">
            <a:off x="5176539" y="6729805"/>
            <a:ext cx="7092207" cy="1871862"/>
          </a:xfrm>
          <a:prstGeom prst="line">
            <a:avLst/>
          </a:prstGeom>
          <a:ln w="25400">
            <a:solidFill>
              <a:srgbClr val="DE6A1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9778156" y="5292965"/>
            <a:ext cx="163116" cy="151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2" name="Shape 52"/>
          <p:cNvSpPr/>
          <p:nvPr/>
        </p:nvSpPr>
        <p:spPr>
          <a:xfrm flipH="1" flipV="1">
            <a:off x="9887619" y="5459755"/>
            <a:ext cx="658813" cy="1445172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53" name="Shape 53"/>
          <p:cNvSpPr/>
          <p:nvPr/>
        </p:nvSpPr>
        <p:spPr>
          <a:xfrm flipH="1" flipV="1">
            <a:off x="9864501" y="5401812"/>
            <a:ext cx="495252" cy="1848248"/>
          </a:xfrm>
          <a:prstGeom prst="line">
            <a:avLst/>
          </a:prstGeom>
          <a:ln w="38100" cap="rnd">
            <a:solidFill>
              <a:srgbClr val="BD5B0C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 flipV="1">
            <a:off x="9849320" y="5457032"/>
            <a:ext cx="118760" cy="2105120"/>
          </a:xfrm>
          <a:prstGeom prst="line">
            <a:avLst/>
          </a:prstGeom>
          <a:ln w="38100" cap="rnd">
            <a:solidFill>
              <a:srgbClr val="00882B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5" name="Shape 40"/>
          <p:cNvSpPr>
            <a:spLocks noGrp="1"/>
          </p:cNvSpPr>
          <p:nvPr>
            <p:ph type="body" idx="1"/>
          </p:nvPr>
        </p:nvSpPr>
        <p:spPr>
          <a:xfrm>
            <a:off x="1136335" y="3391994"/>
            <a:ext cx="6784092" cy="3485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lang="de-DE" sz="2772" b="1" dirty="0" smtClean="0"/>
              <a:t>Problem</a:t>
            </a:r>
            <a:r>
              <a:rPr lang="de-DE" sz="2772" dirty="0" smtClean="0"/>
              <a:t>: </a:t>
            </a:r>
            <a:r>
              <a:rPr lang="de-DE" sz="2772" dirty="0" err="1" smtClean="0"/>
              <a:t>Predictions</a:t>
            </a:r>
            <a:r>
              <a:rPr lang="de-DE" sz="2772" dirty="0" smtClean="0"/>
              <a:t> </a:t>
            </a:r>
            <a:r>
              <a:rPr lang="de-DE" sz="2772" dirty="0" err="1" smtClean="0"/>
              <a:t>are</a:t>
            </a:r>
            <a:r>
              <a:rPr lang="de-DE" sz="2772" dirty="0" smtClean="0"/>
              <a:t> </a:t>
            </a:r>
            <a:r>
              <a:rPr lang="de-DE" sz="2772" dirty="0" err="1" smtClean="0"/>
              <a:t>only</a:t>
            </a:r>
            <a:r>
              <a:rPr lang="de-DE" sz="2772" dirty="0" smtClean="0"/>
              <a:t> </a:t>
            </a:r>
            <a:r>
              <a:rPr lang="de-DE" sz="2772" dirty="0" err="1" smtClean="0"/>
              <a:t>binary</a:t>
            </a:r>
            <a:r>
              <a:rPr lang="de-DE" sz="2772" dirty="0" smtClean="0"/>
              <a:t> variables</a:t>
            </a:r>
            <a:r>
              <a:rPr lang="de-DE" sz="2772" dirty="0"/>
              <a:t> </a:t>
            </a:r>
            <a:r>
              <a:rPr lang="de-DE" sz="2772" dirty="0" err="1" smtClean="0"/>
              <a:t>and</a:t>
            </a:r>
            <a:r>
              <a:rPr lang="de-DE" sz="2772" dirty="0" smtClean="0"/>
              <a:t> </a:t>
            </a:r>
            <a:r>
              <a:rPr lang="de-DE" sz="2772" dirty="0" err="1" smtClean="0"/>
              <a:t>therefore</a:t>
            </a:r>
            <a:r>
              <a:rPr lang="de-DE" sz="2772" dirty="0" smtClean="0"/>
              <a:t> </a:t>
            </a:r>
            <a:r>
              <a:rPr lang="de-DE" sz="2772" dirty="0" err="1" smtClean="0"/>
              <a:t>might</a:t>
            </a:r>
            <a:r>
              <a:rPr lang="de-DE" sz="2772" dirty="0" smtClean="0"/>
              <a:t> </a:t>
            </a:r>
            <a:r>
              <a:rPr lang="de-DE" sz="2772" dirty="0" err="1" smtClean="0"/>
              <a:t>be</a:t>
            </a:r>
            <a:r>
              <a:rPr lang="de-DE" sz="2772" dirty="0" smtClean="0"/>
              <a:t> </a:t>
            </a:r>
            <a:r>
              <a:rPr lang="de-DE" sz="2772" dirty="0" err="1" smtClean="0"/>
              <a:t>identical</a:t>
            </a:r>
            <a:r>
              <a:rPr lang="de-DE" sz="2772" dirty="0"/>
              <a:t> </a:t>
            </a:r>
            <a:r>
              <a:rPr lang="de-DE" sz="2772" dirty="0" err="1" smtClean="0"/>
              <a:t>across</a:t>
            </a:r>
            <a:r>
              <a:rPr lang="de-DE" sz="2772" dirty="0" smtClean="0"/>
              <a:t> all </a:t>
            </a:r>
            <a:r>
              <a:rPr lang="de-DE" sz="2772" dirty="0" err="1" smtClean="0"/>
              <a:t>bootstrap</a:t>
            </a:r>
            <a:r>
              <a:rPr lang="de-DE" sz="2772" dirty="0" smtClean="0"/>
              <a:t> </a:t>
            </a:r>
            <a:r>
              <a:rPr lang="de-DE" sz="2772" dirty="0" err="1" smtClean="0"/>
              <a:t>samples</a:t>
            </a:r>
            <a:endParaRPr lang="de-DE" sz="2772" dirty="0" smtClean="0"/>
          </a:p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lang="de-DE" sz="2772" b="1" dirty="0" smtClean="0"/>
              <a:t>Solution</a:t>
            </a:r>
            <a:r>
              <a:rPr lang="de-DE" sz="2772" dirty="0" smtClean="0"/>
              <a:t>: </a:t>
            </a:r>
            <a:r>
              <a:rPr lang="de-DE" sz="2772" dirty="0" err="1" smtClean="0"/>
              <a:t>Use</a:t>
            </a:r>
            <a:r>
              <a:rPr lang="de-DE" sz="2772" dirty="0" smtClean="0"/>
              <a:t> minimal </a:t>
            </a:r>
            <a:r>
              <a:rPr lang="de-DE" sz="2772" dirty="0" err="1" smtClean="0"/>
              <a:t>distance</a:t>
            </a:r>
            <a:r>
              <a:rPr lang="de-DE" sz="2772" dirty="0" smtClean="0"/>
              <a:t> </a:t>
            </a:r>
            <a:r>
              <a:rPr lang="de-DE" sz="2772" dirty="0" err="1" smtClean="0"/>
              <a:t>of</a:t>
            </a:r>
            <a:r>
              <a:rPr lang="de-DE" sz="2772" dirty="0" smtClean="0"/>
              <a:t> </a:t>
            </a:r>
            <a:r>
              <a:rPr lang="de-DE" sz="2772" dirty="0" err="1" smtClean="0"/>
              <a:t>predictionpoint</a:t>
            </a:r>
            <a:r>
              <a:rPr lang="de-DE" sz="2772" dirty="0" smtClean="0"/>
              <a:t> </a:t>
            </a:r>
            <a:r>
              <a:rPr lang="de-DE" sz="2772" dirty="0" err="1" smtClean="0"/>
              <a:t>to</a:t>
            </a:r>
            <a:r>
              <a:rPr lang="de-DE" sz="2772" dirty="0" smtClean="0"/>
              <a:t> </a:t>
            </a:r>
            <a:r>
              <a:rPr lang="de-DE" sz="2772" dirty="0" err="1" smtClean="0"/>
              <a:t>decision</a:t>
            </a:r>
            <a:r>
              <a:rPr lang="de-DE" sz="2772" dirty="0" smtClean="0"/>
              <a:t> </a:t>
            </a:r>
            <a:r>
              <a:rPr lang="de-DE" sz="2772" dirty="0" err="1" smtClean="0"/>
              <a:t>boundary</a:t>
            </a:r>
            <a:r>
              <a:rPr lang="de-DE" sz="2772" dirty="0" smtClean="0"/>
              <a:t> </a:t>
            </a:r>
            <a:r>
              <a:rPr lang="de-DE" sz="2772" dirty="0" err="1" smtClean="0"/>
              <a:t>as</a:t>
            </a:r>
            <a:r>
              <a:rPr lang="de-DE" sz="2772" dirty="0" smtClean="0"/>
              <a:t> real </a:t>
            </a:r>
            <a:r>
              <a:rPr lang="de-DE" sz="2772" dirty="0" err="1" smtClean="0"/>
              <a:t>valued</a:t>
            </a:r>
            <a:r>
              <a:rPr lang="de-DE" sz="2772" dirty="0" smtClean="0"/>
              <a:t> </a:t>
            </a:r>
            <a:r>
              <a:rPr lang="de-DE" sz="2772" dirty="0" err="1" smtClean="0"/>
              <a:t>substitue</a:t>
            </a:r>
            <a:r>
              <a:rPr lang="de-DE" sz="2772" dirty="0" smtClean="0"/>
              <a:t> </a:t>
            </a:r>
            <a:endParaRPr sz="2772" dirty="0"/>
          </a:p>
          <a:p>
            <a:pPr marL="342264" lvl="0" indent="-342264" defTabSz="449833">
              <a:spcBef>
                <a:spcPts val="3200"/>
              </a:spcBef>
              <a:defRPr sz="1800"/>
            </a:pPr>
            <a:endParaRPr sz="2772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DE" sz="6000" dirty="0" err="1" smtClean="0"/>
              <a:t>Example</a:t>
            </a:r>
            <a:endParaRPr sz="6000" dirty="0"/>
          </a:p>
        </p:txBody>
      </p:sp>
      <p:sp>
        <p:nvSpPr>
          <p:cNvPr id="61" name="Shape 61"/>
          <p:cNvSpPr/>
          <p:nvPr/>
        </p:nvSpPr>
        <p:spPr>
          <a:xfrm>
            <a:off x="2763885" y="5170806"/>
            <a:ext cx="17697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de-DE" sz="3600" dirty="0" smtClean="0"/>
              <a:t>0.20950</a:t>
            </a:r>
            <a:endParaRPr sz="3600" dirty="0"/>
          </a:p>
        </p:txBody>
      </p:sp>
      <p:sp>
        <p:nvSpPr>
          <p:cNvPr id="62" name="Shape 62"/>
          <p:cNvSpPr/>
          <p:nvPr/>
        </p:nvSpPr>
        <p:spPr>
          <a:xfrm>
            <a:off x="8803520" y="5222101"/>
            <a:ext cx="166712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lang="de-DE" sz="3600" dirty="0" smtClean="0"/>
              <a:t>0.26697</a:t>
            </a:r>
            <a:endParaRPr sz="3600" dirty="0"/>
          </a:p>
        </p:txBody>
      </p:sp>
      <p:sp>
        <p:nvSpPr>
          <p:cNvPr id="63" name="Shape 63"/>
          <p:cNvSpPr/>
          <p:nvPr/>
        </p:nvSpPr>
        <p:spPr>
          <a:xfrm>
            <a:off x="2815181" y="9051151"/>
            <a:ext cx="166712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lang="de-DE" sz="3600" dirty="0" smtClean="0"/>
              <a:t>0.12684</a:t>
            </a:r>
            <a:endParaRPr sz="3600" dirty="0"/>
          </a:p>
        </p:txBody>
      </p:sp>
      <p:sp>
        <p:nvSpPr>
          <p:cNvPr id="64" name="Shape 64"/>
          <p:cNvSpPr/>
          <p:nvPr/>
        </p:nvSpPr>
        <p:spPr>
          <a:xfrm>
            <a:off x="8803520" y="9051151"/>
            <a:ext cx="166712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lang="de-DE" sz="3600" dirty="0" smtClean="0"/>
              <a:t>0.15181</a:t>
            </a:r>
            <a:endParaRPr sz="3600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68" y="2166019"/>
            <a:ext cx="3916946" cy="2937710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584" y="2208995"/>
            <a:ext cx="3916947" cy="2937710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607" y="5817938"/>
            <a:ext cx="3916947" cy="293771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68" y="5761455"/>
            <a:ext cx="3916947" cy="29377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 dirty="0"/>
              <a:t>Implementation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dirty="0"/>
              <a:t>what we did</a:t>
            </a:r>
          </a:p>
          <a:p>
            <a:pPr lvl="0">
              <a:defRPr sz="1800"/>
            </a:pPr>
            <a:r>
              <a:rPr sz="3600" dirty="0"/>
              <a:t>keine Ahnung was wir da genau hinschreiben. uns fällt was ein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Simulation of Data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what we did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6000" dirty="0"/>
              <a:t>What we found out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374" y="212932"/>
            <a:ext cx="9168052" cy="68760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Macintosh PowerPoint</Application>
  <PresentationFormat>Benutzerdefiniert</PresentationFormat>
  <Paragraphs>43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Helvetica Light</vt:lpstr>
      <vt:lpstr>Helvetica Neue</vt:lpstr>
      <vt:lpstr>Times</vt:lpstr>
      <vt:lpstr>White</vt:lpstr>
      <vt:lpstr>Bootstrapping the Support Vector Machine</vt:lpstr>
      <vt:lpstr>Support Vector Machine</vt:lpstr>
      <vt:lpstr>Why use Bootstrapping ?</vt:lpstr>
      <vt:lpstr>Application of Bootstrap</vt:lpstr>
      <vt:lpstr>Why use distance?</vt:lpstr>
      <vt:lpstr>Example</vt:lpstr>
      <vt:lpstr>Implementation</vt:lpstr>
      <vt:lpstr>Simulation of Data</vt:lpstr>
      <vt:lpstr>What we found out</vt:lpstr>
      <vt:lpstr>C parameter</vt:lpstr>
      <vt:lpstr>Balance of Data</vt:lpstr>
      <vt:lpstr>Number of support vectors</vt:lpstr>
      <vt:lpstr>Conclusion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Bootstrapping the Support Vector Machine</dc:title>
  <cp:lastModifiedBy>GYiy0ZmvJnCoehLW</cp:lastModifiedBy>
  <cp:revision>15</cp:revision>
  <dcterms:modified xsi:type="dcterms:W3CDTF">2016-06-25T13:30:47Z</dcterms:modified>
</cp:coreProperties>
</file>