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13"/>
  </p:normalViewPr>
  <p:slideViewPr>
    <p:cSldViewPr snapToGrid="0" snapToObjects="1">
      <p:cViewPr varScale="1">
        <p:scale>
          <a:sx n="83" d="100"/>
          <a:sy n="83" d="100"/>
        </p:scale>
        <p:origin x="47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49894832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Textebene 1</a:t>
            </a:r>
          </a:p>
          <a:p>
            <a:pPr lvl="1">
              <a:defRPr sz="1800"/>
            </a:pPr>
            <a:r>
              <a:rPr sz="3200"/>
              <a:t>Textebene 2</a:t>
            </a:r>
          </a:p>
          <a:p>
            <a:pPr lvl="2">
              <a:defRPr sz="1800"/>
            </a:pPr>
            <a:r>
              <a:rPr sz="3200"/>
              <a:t>Textebene 3</a:t>
            </a:r>
          </a:p>
          <a:p>
            <a:pPr lvl="3">
              <a:defRPr sz="1800"/>
            </a:pPr>
            <a:r>
              <a:rPr sz="3200"/>
              <a:t>Textebene 4</a:t>
            </a:r>
          </a:p>
          <a:p>
            <a:pPr lvl="4">
              <a:defRPr sz="1800"/>
            </a:pPr>
            <a:r>
              <a:rPr sz="3200"/>
              <a:t>Textebene 5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Textebene 1</a:t>
            </a:r>
          </a:p>
          <a:p>
            <a:pPr lvl="1">
              <a:defRPr sz="1800"/>
            </a:pPr>
            <a:r>
              <a:rPr sz="3200"/>
              <a:t>Textebene 2</a:t>
            </a:r>
          </a:p>
          <a:p>
            <a:pPr lvl="2">
              <a:defRPr sz="1800"/>
            </a:pPr>
            <a:r>
              <a:rPr sz="3200"/>
              <a:t>Textebene 3</a:t>
            </a:r>
          </a:p>
          <a:p>
            <a:pPr lvl="3">
              <a:defRPr sz="1800"/>
            </a:pPr>
            <a:r>
              <a:rPr sz="3200"/>
              <a:t>Textebene 4</a:t>
            </a:r>
          </a:p>
          <a:p>
            <a:pPr lvl="4">
              <a:defRPr sz="1800"/>
            </a:pPr>
            <a:r>
              <a:rPr sz="3200"/>
              <a:t>Textebene 5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Mi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Titeltext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Textebene 1</a:t>
            </a:r>
          </a:p>
          <a:p>
            <a:pPr lvl="1">
              <a:defRPr sz="1800"/>
            </a:pPr>
            <a:r>
              <a:rPr sz="3200"/>
              <a:t>Textebene 2</a:t>
            </a:r>
          </a:p>
          <a:p>
            <a:pPr lvl="2">
              <a:defRPr sz="1800"/>
            </a:pPr>
            <a:r>
              <a:rPr sz="3200"/>
              <a:t>Textebene 3</a:t>
            </a:r>
          </a:p>
          <a:p>
            <a:pPr lvl="3">
              <a:defRPr sz="1800"/>
            </a:pPr>
            <a:r>
              <a:rPr sz="3200"/>
              <a:t>Textebene 4</a:t>
            </a:r>
          </a:p>
          <a:p>
            <a:pPr lvl="4">
              <a:defRPr sz="1800"/>
            </a:pPr>
            <a:r>
              <a:rPr sz="3200"/>
              <a:t>Textebene 5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Textebene 1</a:t>
            </a:r>
          </a:p>
          <a:p>
            <a:pPr lvl="1">
              <a:defRPr sz="1800"/>
            </a:pPr>
            <a:r>
              <a:rPr sz="3600"/>
              <a:t>Textebene 2</a:t>
            </a:r>
          </a:p>
          <a:p>
            <a:pPr lvl="2">
              <a:defRPr sz="1800"/>
            </a:pPr>
            <a:r>
              <a:rPr sz="3600"/>
              <a:t>Textebene 3</a:t>
            </a:r>
          </a:p>
          <a:p>
            <a:pPr lvl="3">
              <a:defRPr sz="1800"/>
            </a:pPr>
            <a:r>
              <a:rPr sz="3600"/>
              <a:t>Textebene 4</a:t>
            </a:r>
          </a:p>
          <a:p>
            <a:pPr lvl="4">
              <a:defRPr sz="1800"/>
            </a:pPr>
            <a:r>
              <a:rPr sz="3600"/>
              <a:t>Textebene 5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, Aufzählung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Textebene 1</a:t>
            </a:r>
          </a:p>
          <a:p>
            <a:pPr lvl="1">
              <a:defRPr sz="1800"/>
            </a:pPr>
            <a:r>
              <a:rPr sz="2800"/>
              <a:t>Textebene 2</a:t>
            </a:r>
          </a:p>
          <a:p>
            <a:pPr lvl="2">
              <a:defRPr sz="1800"/>
            </a:pPr>
            <a:r>
              <a:rPr sz="2800"/>
              <a:t>Textebene 3</a:t>
            </a:r>
          </a:p>
          <a:p>
            <a:pPr lvl="3">
              <a:defRPr sz="1800"/>
            </a:pPr>
            <a:r>
              <a:rPr sz="2800"/>
              <a:t>Textebene 4</a:t>
            </a:r>
          </a:p>
          <a:p>
            <a:pPr lvl="4">
              <a:defRPr sz="1800"/>
            </a:pPr>
            <a:r>
              <a:rPr sz="2800"/>
              <a:t>Textebene 5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Textebene 1</a:t>
            </a:r>
          </a:p>
          <a:p>
            <a:pPr lvl="1">
              <a:defRPr sz="1800"/>
            </a:pPr>
            <a:r>
              <a:rPr sz="3600"/>
              <a:t>Textebene 2</a:t>
            </a:r>
          </a:p>
          <a:p>
            <a:pPr lvl="2">
              <a:defRPr sz="1800"/>
            </a:pPr>
            <a:r>
              <a:rPr sz="3600"/>
              <a:t>Textebene 3</a:t>
            </a:r>
          </a:p>
          <a:p>
            <a:pPr lvl="3">
              <a:defRPr sz="1800"/>
            </a:pPr>
            <a:r>
              <a:rPr sz="3600"/>
              <a:t>Textebene 4</a:t>
            </a:r>
          </a:p>
          <a:p>
            <a:pPr lvl="4">
              <a:defRPr sz="1800"/>
            </a:pPr>
            <a:r>
              <a:rPr sz="3600"/>
              <a:t>Textebene 5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600"/>
              <a:t>Textebene 1</a:t>
            </a:r>
          </a:p>
          <a:p>
            <a:pPr lvl="1">
              <a:defRPr sz="1800"/>
            </a:pPr>
            <a:r>
              <a:rPr sz="3600"/>
              <a:t>Textebene 2</a:t>
            </a:r>
          </a:p>
          <a:p>
            <a:pPr lvl="2">
              <a:defRPr sz="1800"/>
            </a:pPr>
            <a:r>
              <a:rPr sz="3600"/>
              <a:t>Textebene 3</a:t>
            </a:r>
          </a:p>
          <a:p>
            <a:pPr lvl="3">
              <a:defRPr sz="1800"/>
            </a:pPr>
            <a:r>
              <a:rPr sz="3600"/>
              <a:t>Textebene 4</a:t>
            </a:r>
          </a:p>
          <a:p>
            <a:pPr lvl="4">
              <a:defRPr sz="1800"/>
            </a:pPr>
            <a:r>
              <a:rPr sz="3600"/>
              <a:t>Textebene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9148">
              <a:defRPr sz="7519"/>
            </a:lvl1pPr>
          </a:lstStyle>
          <a:p>
            <a:pPr lvl="0">
              <a:defRPr sz="1800"/>
            </a:pPr>
            <a:r>
              <a:rPr sz="7519"/>
              <a:t>Bootstrapping the Support Vector Machine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maybe names or something else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 parameter</a:t>
            </a:r>
          </a:p>
        </p:txBody>
      </p:sp>
      <p:pic>
        <p:nvPicPr>
          <p:cNvPr id="76" name="change_C_2016-06-24 18:19:36_n=100_replication=1000_numver_of_datasets=10_kernel=linear_data= dataSimulation([0.8, 0.7, 0.9, -0.3], 1, 0, n)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2400" y="2089497"/>
            <a:ext cx="10160000" cy="762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Balance of Data</a:t>
            </a:r>
          </a:p>
        </p:txBody>
      </p:sp>
      <p:pic>
        <p:nvPicPr>
          <p:cNvPr id="79" name="change_Balances_2016-06-24 21:36:55_n=500_replication=200_C=1_kernel=linear_data= dataSimulation([0.8, 0.7, 0.9, -0.3], 1, intercept, n)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2400" y="2259756"/>
            <a:ext cx="10160000" cy="762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7200"/>
            </a:lvl1pPr>
          </a:lstStyle>
          <a:p>
            <a:pPr lvl="0">
              <a:defRPr sz="1800"/>
            </a:pPr>
            <a:r>
              <a:rPr sz="7200"/>
              <a:t>Number of support vectors</a:t>
            </a:r>
          </a:p>
        </p:txBody>
      </p:sp>
      <p:pic>
        <p:nvPicPr>
          <p:cNvPr id="82" name="change_Support_Vectors_2016-06-24 20:51:56_n=1000_replication=100_C=1_kernel=linear_data= dataSimulation([0.8, 0.7, 0.9, -0.3], error, 0, n)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2400" y="1943100"/>
            <a:ext cx="10160000" cy="762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Conclusion</a:t>
            </a:r>
          </a:p>
        </p:txBody>
      </p:sp>
      <p:sp>
        <p:nvSpPr>
          <p:cNvPr id="85" name="Shape 85"/>
          <p:cNvSpPr>
            <a:spLocks noGrp="1"/>
          </p:cNvSpPr>
          <p:nvPr>
            <p:ph type="body" idx="1"/>
          </p:nvPr>
        </p:nvSpPr>
        <p:spPr>
          <a:xfrm>
            <a:off x="952500" y="4065785"/>
            <a:ext cx="11099800" cy="359231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the C parameter</a:t>
            </a:r>
          </a:p>
          <a:p>
            <a:pPr lvl="0">
              <a:defRPr sz="1800"/>
            </a:pPr>
            <a:r>
              <a:rPr sz="3600"/>
              <a:t>the balance of the data</a:t>
            </a:r>
          </a:p>
          <a:p>
            <a:pPr lvl="0">
              <a:defRPr sz="1800"/>
            </a:pPr>
            <a:r>
              <a:rPr sz="3600"/>
              <a:t>the number of support vectors</a:t>
            </a:r>
          </a:p>
        </p:txBody>
      </p:sp>
      <p:sp>
        <p:nvSpPr>
          <p:cNvPr id="86" name="Shape 86"/>
          <p:cNvSpPr/>
          <p:nvPr/>
        </p:nvSpPr>
        <p:spPr>
          <a:xfrm>
            <a:off x="825118" y="2914650"/>
            <a:ext cx="1135456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The variance of a support vector machine depends on 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1270000" y="6362700"/>
            <a:ext cx="10464800" cy="469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Herr Einstein</a:t>
            </a:r>
          </a:p>
        </p:txBody>
      </p:sp>
      <p:sp>
        <p:nvSpPr>
          <p:cNvPr id="89" name="Shape 89"/>
          <p:cNvSpPr/>
          <p:nvPr/>
        </p:nvSpPr>
        <p:spPr>
          <a:xfrm>
            <a:off x="1270000" y="4267200"/>
            <a:ext cx="10464800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3800"/>
            </a:lvl1pPr>
          </a:lstStyle>
          <a:p>
            <a:pPr lvl="0">
              <a:defRPr sz="1800"/>
            </a:pPr>
            <a:r>
              <a:rPr sz="3800"/>
              <a:t>„Kernels are powerfull!“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 dirty="0"/>
              <a:t>Support Vector Machine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 dirty="0"/>
              <a:t>repetition</a:t>
            </a:r>
          </a:p>
          <a:p>
            <a:pPr lvl="0">
              <a:defRPr sz="1800"/>
            </a:pPr>
            <a:r>
              <a:rPr sz="3600" dirty="0"/>
              <a:t>no distribution</a:t>
            </a:r>
          </a:p>
          <a:p>
            <a:pPr lvl="0">
              <a:defRPr sz="1800"/>
            </a:pPr>
            <a:r>
              <a:rPr sz="3600" dirty="0"/>
              <a:t>no variance</a:t>
            </a:r>
          </a:p>
          <a:p>
            <a:pPr lvl="0">
              <a:defRPr sz="1800"/>
            </a:pPr>
            <a:r>
              <a:rPr sz="3600" dirty="0"/>
              <a:t>no confidence intervals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Problem</a:t>
            </a:r>
          </a:p>
        </p:txBody>
      </p:sp>
      <p:sp>
        <p:nvSpPr>
          <p:cNvPr id="39" name="Shape 39"/>
          <p:cNvSpPr/>
          <p:nvPr/>
        </p:nvSpPr>
        <p:spPr>
          <a:xfrm>
            <a:off x="6407150" y="4648199"/>
            <a:ext cx="190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 lvl="0">
              <a:defRPr sz="1800"/>
            </a:pPr>
            <a:r>
              <a:rPr sz="1200"/>
              <a:t> 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2159000"/>
          </a:xfrm>
          <a:prstGeom prst="rect">
            <a:avLst/>
          </a:prstGeom>
        </p:spPr>
        <p:txBody>
          <a:bodyPr/>
          <a:lstStyle/>
          <a:p>
            <a:pPr marL="342264" lvl="0" indent="-342264" defTabSz="449833">
              <a:spcBef>
                <a:spcPts val="3200"/>
              </a:spcBef>
              <a:defRPr sz="1800"/>
            </a:pPr>
            <a:r>
              <a:rPr sz="2772"/>
              <a:t>no distribution</a:t>
            </a:r>
          </a:p>
          <a:p>
            <a:pPr marL="342264" lvl="0" indent="-342264" defTabSz="449833">
              <a:spcBef>
                <a:spcPts val="3200"/>
              </a:spcBef>
              <a:defRPr sz="1800"/>
            </a:pPr>
            <a:r>
              <a:rPr sz="2772"/>
              <a:t>no variance</a:t>
            </a:r>
          </a:p>
          <a:p>
            <a:pPr marL="342264" lvl="0" indent="-342264" defTabSz="449833">
              <a:spcBef>
                <a:spcPts val="3200"/>
              </a:spcBef>
              <a:defRPr sz="1800"/>
            </a:pPr>
            <a:r>
              <a:rPr sz="2772"/>
              <a:t>no confidence intervals</a:t>
            </a:r>
          </a:p>
        </p:txBody>
      </p:sp>
      <p:sp>
        <p:nvSpPr>
          <p:cNvPr id="41" name="Shape 41"/>
          <p:cNvSpPr/>
          <p:nvPr/>
        </p:nvSpPr>
        <p:spPr>
          <a:xfrm>
            <a:off x="972489" y="7283450"/>
            <a:ext cx="542102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-&gt; Bootstrapping the SVM</a:t>
            </a:r>
          </a:p>
        </p:txBody>
      </p:sp>
      <p:pic>
        <p:nvPicPr>
          <p:cNvPr id="42" name="n=1000_error=0__0.1198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40363" y="2415331"/>
            <a:ext cx="5863281" cy="43974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What is Bootstrap</a:t>
            </a:r>
          </a:p>
        </p:txBody>
      </p:sp>
      <p:sp>
        <p:nvSpPr>
          <p:cNvPr id="45" name="Shape 4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practice to estimate properties of an estimator</a:t>
            </a:r>
          </a:p>
          <a:p>
            <a:pPr lvl="1">
              <a:defRPr sz="1800"/>
            </a:pPr>
            <a:r>
              <a:rPr sz="3600"/>
              <a:t>for example the variance</a:t>
            </a:r>
          </a:p>
          <a:p>
            <a:pPr lvl="0">
              <a:defRPr sz="1800"/>
            </a:pPr>
            <a:r>
              <a:rPr sz="3600"/>
              <a:t>samples from sample</a:t>
            </a:r>
          </a:p>
          <a:p>
            <a:pPr lvl="0">
              <a:defRPr sz="1800"/>
            </a:pPr>
            <a:r>
              <a:rPr sz="3600"/>
              <a:t>… maybe with formula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Idea</a:t>
            </a:r>
          </a:p>
        </p:txBody>
      </p:sp>
      <p:sp>
        <p:nvSpPr>
          <p:cNvPr id="48" name="Shape 48"/>
          <p:cNvSpPr/>
          <p:nvPr/>
        </p:nvSpPr>
        <p:spPr>
          <a:xfrm flipV="1">
            <a:off x="2970783" y="4319885"/>
            <a:ext cx="6659315" cy="2866430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49" name="Shape 49"/>
          <p:cNvSpPr/>
          <p:nvPr/>
        </p:nvSpPr>
        <p:spPr>
          <a:xfrm flipV="1">
            <a:off x="2928763" y="5505747"/>
            <a:ext cx="6743354" cy="494706"/>
          </a:xfrm>
          <a:prstGeom prst="line">
            <a:avLst/>
          </a:prstGeom>
          <a:ln w="25400">
            <a:solidFill>
              <a:srgbClr val="00882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50" name="Shape 50"/>
          <p:cNvSpPr/>
          <p:nvPr/>
        </p:nvSpPr>
        <p:spPr>
          <a:xfrm flipV="1">
            <a:off x="2754337" y="4817169"/>
            <a:ext cx="7092207" cy="1871862"/>
          </a:xfrm>
          <a:prstGeom prst="line">
            <a:avLst/>
          </a:prstGeom>
          <a:ln w="25400">
            <a:solidFill>
              <a:srgbClr val="DE6A1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7355954" y="3380329"/>
            <a:ext cx="163116" cy="1510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>
            <a:solidFill>
              <a:srgbClr val="85888D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52" name="Shape 52"/>
          <p:cNvSpPr/>
          <p:nvPr/>
        </p:nvSpPr>
        <p:spPr>
          <a:xfrm flipH="1" flipV="1">
            <a:off x="7465417" y="3547119"/>
            <a:ext cx="658813" cy="1445172"/>
          </a:xfrm>
          <a:prstGeom prst="line">
            <a:avLst/>
          </a:prstGeom>
          <a:ln w="38100" cap="rnd">
            <a:solidFill/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53" name="Shape 53"/>
          <p:cNvSpPr/>
          <p:nvPr/>
        </p:nvSpPr>
        <p:spPr>
          <a:xfrm flipH="1" flipV="1">
            <a:off x="7442299" y="3489176"/>
            <a:ext cx="495252" cy="1848248"/>
          </a:xfrm>
          <a:prstGeom prst="line">
            <a:avLst/>
          </a:prstGeom>
          <a:ln w="38100" cap="rnd">
            <a:solidFill>
              <a:srgbClr val="BD5B0C"/>
            </a:solidFill>
            <a:custDash>
              <a:ds d="100000" sp="200000"/>
            </a:custDash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54" name="Shape 54"/>
          <p:cNvSpPr/>
          <p:nvPr/>
        </p:nvSpPr>
        <p:spPr>
          <a:xfrm flipH="1" flipV="1">
            <a:off x="7427118" y="3544396"/>
            <a:ext cx="118760" cy="2105120"/>
          </a:xfrm>
          <a:prstGeom prst="line">
            <a:avLst/>
          </a:prstGeom>
          <a:ln w="38100" cap="rnd">
            <a:solidFill>
              <a:srgbClr val="00882B"/>
            </a:solidFill>
            <a:custDash>
              <a:ds d="100000" sp="200000"/>
            </a:custDash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10" name="Shape 52"/>
          <p:cNvSpPr/>
          <p:nvPr/>
        </p:nvSpPr>
        <p:spPr>
          <a:xfrm rot="-3960000" flipH="1" flipV="1">
            <a:off x="7360519" y="6632053"/>
            <a:ext cx="658813" cy="1445172"/>
          </a:xfrm>
          <a:prstGeom prst="line">
            <a:avLst/>
          </a:prstGeom>
          <a:ln w="38100" cap="rnd">
            <a:solidFill/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11" name="Shape 53"/>
          <p:cNvSpPr/>
          <p:nvPr/>
        </p:nvSpPr>
        <p:spPr>
          <a:xfrm rot="6300000" flipH="1" flipV="1">
            <a:off x="7689924" y="6716000"/>
            <a:ext cx="495252" cy="1848248"/>
          </a:xfrm>
          <a:prstGeom prst="line">
            <a:avLst/>
          </a:prstGeom>
          <a:ln w="38100" cap="rnd">
            <a:solidFill>
              <a:srgbClr val="BD5B0C"/>
            </a:solidFill>
            <a:custDash>
              <a:ds d="100000" sp="200000"/>
            </a:custDash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12" name="Shape 54"/>
          <p:cNvSpPr/>
          <p:nvPr/>
        </p:nvSpPr>
        <p:spPr>
          <a:xfrm rot="5580000" flipH="1" flipV="1">
            <a:off x="7975668" y="6867037"/>
            <a:ext cx="118760" cy="2105120"/>
          </a:xfrm>
          <a:prstGeom prst="line">
            <a:avLst/>
          </a:prstGeom>
          <a:ln w="38100" cap="rnd">
            <a:solidFill>
              <a:srgbClr val="00882B"/>
            </a:solidFill>
            <a:custDash>
              <a:ds d="100000" sp="200000"/>
            </a:custDash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952500" y="-25400"/>
            <a:ext cx="11099800" cy="2159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Idea</a:t>
            </a:r>
          </a:p>
        </p:txBody>
      </p:sp>
      <p:pic>
        <p:nvPicPr>
          <p:cNvPr id="57" name="n=100_error=0__0.22828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1201" y="1701800"/>
            <a:ext cx="4715082" cy="3536311"/>
          </a:xfrm>
          <a:prstGeom prst="rect">
            <a:avLst/>
          </a:prstGeom>
          <a:ln w="12700">
            <a:miter lim="400000"/>
          </a:ln>
        </p:spPr>
      </p:pic>
      <p:pic>
        <p:nvPicPr>
          <p:cNvPr id="58" name="n=100_error&gt;0__0.2812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79540" y="1701800"/>
            <a:ext cx="4715082" cy="3536311"/>
          </a:xfrm>
          <a:prstGeom prst="rect">
            <a:avLst/>
          </a:prstGeom>
          <a:ln w="12700">
            <a:miter lim="400000"/>
          </a:ln>
        </p:spPr>
      </p:pic>
      <p:pic>
        <p:nvPicPr>
          <p:cNvPr id="59" name="n=1000_error=0__0.11981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91201" y="5577627"/>
            <a:ext cx="4715082" cy="3536312"/>
          </a:xfrm>
          <a:prstGeom prst="rect">
            <a:avLst/>
          </a:prstGeom>
          <a:ln w="12700">
            <a:miter lim="400000"/>
          </a:ln>
        </p:spPr>
      </p:pic>
      <p:pic>
        <p:nvPicPr>
          <p:cNvPr id="60" name="n=1000_error&gt;0__0.13468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279540" y="5666527"/>
            <a:ext cx="4715082" cy="3536312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Shape 61"/>
          <p:cNvSpPr/>
          <p:nvPr/>
        </p:nvSpPr>
        <p:spPr>
          <a:xfrm>
            <a:off x="2765431" y="5175250"/>
            <a:ext cx="176662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0.22828</a:t>
            </a:r>
          </a:p>
        </p:txBody>
      </p:sp>
      <p:sp>
        <p:nvSpPr>
          <p:cNvPr id="62" name="Shape 62"/>
          <p:cNvSpPr/>
          <p:nvPr/>
        </p:nvSpPr>
        <p:spPr>
          <a:xfrm>
            <a:off x="8753771" y="5175250"/>
            <a:ext cx="176662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0.28122</a:t>
            </a:r>
          </a:p>
        </p:txBody>
      </p:sp>
      <p:sp>
        <p:nvSpPr>
          <p:cNvPr id="63" name="Shape 63"/>
          <p:cNvSpPr/>
          <p:nvPr/>
        </p:nvSpPr>
        <p:spPr>
          <a:xfrm>
            <a:off x="2765431" y="9004300"/>
            <a:ext cx="176662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0.11981</a:t>
            </a:r>
          </a:p>
        </p:txBody>
      </p:sp>
      <p:sp>
        <p:nvSpPr>
          <p:cNvPr id="64" name="Shape 64"/>
          <p:cNvSpPr/>
          <p:nvPr/>
        </p:nvSpPr>
        <p:spPr>
          <a:xfrm>
            <a:off x="8753771" y="9004300"/>
            <a:ext cx="176662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0.13468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Implementation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what we did</a:t>
            </a:r>
          </a:p>
          <a:p>
            <a:pPr lvl="0">
              <a:defRPr sz="1800"/>
            </a:pPr>
            <a:r>
              <a:rPr sz="3600"/>
              <a:t>keine Ahnung was wir da genau hinschreiben. uns fällt was ein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Simulation of Data</a:t>
            </a:r>
          </a:p>
        </p:txBody>
      </p:sp>
      <p:sp>
        <p:nvSpPr>
          <p:cNvPr id="70" name="Shape 7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what we did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What we found out</a:t>
            </a:r>
          </a:p>
        </p:txBody>
      </p:sp>
      <p:pic>
        <p:nvPicPr>
          <p:cNvPr id="73" name="n=100_error=0__0.22828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88089" y="133367"/>
            <a:ext cx="9228622" cy="69214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</Words>
  <Application>Microsoft Macintosh PowerPoint</Application>
  <PresentationFormat>Benutzerdefiniert</PresentationFormat>
  <Paragraphs>40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Helvetica Light</vt:lpstr>
      <vt:lpstr>Helvetica Neue</vt:lpstr>
      <vt:lpstr>Times</vt:lpstr>
      <vt:lpstr>White</vt:lpstr>
      <vt:lpstr>Bootstrapping the Support Vector Machine</vt:lpstr>
      <vt:lpstr>Support Vector Machine</vt:lpstr>
      <vt:lpstr>Problem</vt:lpstr>
      <vt:lpstr>What is Bootstrap</vt:lpstr>
      <vt:lpstr>Idea</vt:lpstr>
      <vt:lpstr>Idea</vt:lpstr>
      <vt:lpstr>Implementation</vt:lpstr>
      <vt:lpstr>Simulation of Data</vt:lpstr>
      <vt:lpstr>What we found out</vt:lpstr>
      <vt:lpstr>C parameter</vt:lpstr>
      <vt:lpstr>Balance of Data</vt:lpstr>
      <vt:lpstr>Number of support vectors</vt:lpstr>
      <vt:lpstr>Conclusion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Bootstrapping the Support Vector Machine</dc:title>
  <cp:lastModifiedBy>GYiy0ZmvJnCoehLW</cp:lastModifiedBy>
  <cp:revision>2</cp:revision>
  <dcterms:modified xsi:type="dcterms:W3CDTF">2016-06-25T09:51:44Z</dcterms:modified>
</cp:coreProperties>
</file>