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70" r:id="rId9"/>
    <p:sldId id="265" r:id="rId10"/>
    <p:sldId id="266" r:id="rId11"/>
    <p:sldId id="267" r:id="rId12"/>
    <p:sldId id="268" r:id="rId13"/>
    <p:sldId id="271" r:id="rId14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3"/>
  </p:normalViewPr>
  <p:slideViewPr>
    <p:cSldViewPr snapToGrid="0" snapToObjects="1">
      <p:cViewPr>
        <p:scale>
          <a:sx n="104" d="100"/>
          <a:sy n="104" d="100"/>
        </p:scale>
        <p:origin x="632" y="-66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9894832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474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Textebene 1</a:t>
            </a:r>
          </a:p>
          <a:p>
            <a:pPr lvl="1">
              <a:defRPr sz="1800"/>
            </a:pPr>
            <a:r>
              <a:rPr sz="3200"/>
              <a:t>Textebene 2</a:t>
            </a:r>
          </a:p>
          <a:p>
            <a:pPr lvl="2">
              <a:defRPr sz="1800"/>
            </a:pPr>
            <a:r>
              <a:rPr sz="3200"/>
              <a:t>Textebene 3</a:t>
            </a:r>
          </a:p>
          <a:p>
            <a:pPr lvl="3">
              <a:defRPr sz="1800"/>
            </a:pPr>
            <a:r>
              <a:rPr sz="3200"/>
              <a:t>Textebene 4</a:t>
            </a:r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Titeltext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Textebene 1</a:t>
            </a:r>
          </a:p>
          <a:p>
            <a:pPr lvl="1">
              <a:defRPr sz="1800"/>
            </a:pPr>
            <a:r>
              <a:rPr sz="3200"/>
              <a:t>Textebene 2</a:t>
            </a:r>
          </a:p>
          <a:p>
            <a:pPr lvl="2">
              <a:defRPr sz="1800"/>
            </a:pPr>
            <a:r>
              <a:rPr sz="3200"/>
              <a:t>Textebene 3</a:t>
            </a:r>
          </a:p>
          <a:p>
            <a:pPr lvl="3">
              <a:defRPr sz="1800"/>
            </a:pPr>
            <a:r>
              <a:rPr sz="3200"/>
              <a:t>Textebene 4</a:t>
            </a:r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Textebene 1</a:t>
            </a:r>
          </a:p>
          <a:p>
            <a:pPr lvl="1">
              <a:defRPr sz="1800"/>
            </a:pPr>
            <a:r>
              <a:rPr sz="3600"/>
              <a:t>Textebene 2</a:t>
            </a:r>
          </a:p>
          <a:p>
            <a:pPr lvl="2">
              <a:defRPr sz="1800"/>
            </a:pPr>
            <a:r>
              <a:rPr sz="3600"/>
              <a:t>Textebene 3</a:t>
            </a:r>
          </a:p>
          <a:p>
            <a:pPr lvl="3">
              <a:defRPr sz="1800"/>
            </a:pPr>
            <a:r>
              <a:rPr sz="3600"/>
              <a:t>Textebene 4</a:t>
            </a:r>
          </a:p>
          <a:p>
            <a:pPr lvl="4">
              <a:defRPr sz="1800"/>
            </a:pPr>
            <a:r>
              <a:rPr sz="3600"/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Textebene 1</a:t>
            </a:r>
          </a:p>
          <a:p>
            <a:pPr lvl="1">
              <a:defRPr sz="1800"/>
            </a:pPr>
            <a:r>
              <a:rPr sz="2800"/>
              <a:t>Textebene 2</a:t>
            </a:r>
          </a:p>
          <a:p>
            <a:pPr lvl="2">
              <a:defRPr sz="1800"/>
            </a:pPr>
            <a:r>
              <a:rPr sz="2800"/>
              <a:t>Textebene 3</a:t>
            </a:r>
          </a:p>
          <a:p>
            <a:pPr lvl="3">
              <a:defRPr sz="1800"/>
            </a:pPr>
            <a:r>
              <a:rPr sz="2800"/>
              <a:t>Textebene 4</a:t>
            </a:r>
          </a:p>
          <a:p>
            <a:pPr lvl="4">
              <a:defRPr sz="1800"/>
            </a:pPr>
            <a:r>
              <a:rPr sz="2800"/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Textebene 1</a:t>
            </a:r>
          </a:p>
          <a:p>
            <a:pPr lvl="1">
              <a:defRPr sz="1800"/>
            </a:pPr>
            <a:r>
              <a:rPr sz="3600"/>
              <a:t>Textebene 2</a:t>
            </a:r>
          </a:p>
          <a:p>
            <a:pPr lvl="2">
              <a:defRPr sz="1800"/>
            </a:pPr>
            <a:r>
              <a:rPr sz="3600"/>
              <a:t>Textebene 3</a:t>
            </a:r>
          </a:p>
          <a:p>
            <a:pPr lvl="3">
              <a:defRPr sz="1800"/>
            </a:pPr>
            <a:r>
              <a:rPr sz="3600"/>
              <a:t>Textebene 4</a:t>
            </a:r>
          </a:p>
          <a:p>
            <a:pPr lvl="4">
              <a:defRPr sz="1800"/>
            </a:pPr>
            <a:r>
              <a:rPr sz="3600"/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Textebene 1</a:t>
            </a:r>
          </a:p>
          <a:p>
            <a:pPr lvl="1">
              <a:defRPr sz="1800"/>
            </a:pPr>
            <a:r>
              <a:rPr sz="3600"/>
              <a:t>Textebene 2</a:t>
            </a:r>
          </a:p>
          <a:p>
            <a:pPr lvl="2">
              <a:defRPr sz="1800"/>
            </a:pPr>
            <a:r>
              <a:rPr sz="3600"/>
              <a:t>Textebene 3</a:t>
            </a:r>
          </a:p>
          <a:p>
            <a:pPr lvl="3">
              <a:defRPr sz="1800"/>
            </a:pPr>
            <a:r>
              <a:rPr sz="3600"/>
              <a:t>Textebene 4</a:t>
            </a:r>
          </a:p>
          <a:p>
            <a:pPr lvl="4">
              <a:defRPr sz="1800"/>
            </a:pPr>
            <a:r>
              <a:rPr sz="3600"/>
              <a:t>Textebene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0" r:id="rId10"/>
  </p:sldLayoutIdLst>
  <p:transition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 lvl="0">
              <a:defRPr sz="1800"/>
            </a:pPr>
            <a:r>
              <a:rPr sz="7519"/>
              <a:t>Bootstrapping the Support Vector Machine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GB" sz="3200" dirty="0" smtClean="0"/>
              <a:t>Patricia </a:t>
            </a:r>
            <a:r>
              <a:rPr lang="en-GB" sz="3200" dirty="0" err="1" smtClean="0"/>
              <a:t>Craja</a:t>
            </a:r>
            <a:r>
              <a:rPr lang="en-GB" sz="3200" dirty="0" smtClean="0"/>
              <a:t>, Thomas </a:t>
            </a:r>
            <a:r>
              <a:rPr lang="en-GB" sz="3200" dirty="0" err="1" smtClean="0"/>
              <a:t>Goerttler</a:t>
            </a:r>
            <a:r>
              <a:rPr lang="en-GB" sz="3200" dirty="0" smtClean="0"/>
              <a:t>, Christian </a:t>
            </a:r>
            <a:r>
              <a:rPr lang="en-GB" sz="3200" dirty="0" err="1" smtClean="0"/>
              <a:t>Koopmann</a:t>
            </a:r>
            <a:endParaRPr sz="32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6000" dirty="0"/>
              <a:t>Balance of Data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035403" y="2603500"/>
            <a:ext cx="138499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Linear</a:t>
            </a:r>
            <a:endParaRPr kumimoji="0" lang="de-D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635244" y="2638006"/>
            <a:ext cx="205184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Gaussian</a:t>
            </a:r>
            <a:endParaRPr kumimoji="0" lang="de-D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848790" y="8136701"/>
            <a:ext cx="33137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 algn="l">
              <a:buFont typeface="Arial" charset="0"/>
              <a:buChar char="•"/>
            </a:pPr>
            <a:r>
              <a:rPr lang="de-DE" sz="2400" dirty="0" err="1" smtClean="0"/>
              <a:t>Datasize</a:t>
            </a:r>
            <a:r>
              <a:rPr lang="de-DE" sz="2400" dirty="0" smtClean="0"/>
              <a:t>: 500</a:t>
            </a:r>
          </a:p>
          <a:p>
            <a:pPr marL="571500" indent="-571500" algn="l">
              <a:buFont typeface="Arial" charset="0"/>
              <a:buChar char="•"/>
            </a:pPr>
            <a:r>
              <a:rPr lang="de-DE" sz="2400" dirty="0" err="1" smtClean="0"/>
              <a:t>Replications</a:t>
            </a:r>
            <a:r>
              <a:rPr lang="de-DE" sz="2400" dirty="0" smtClean="0"/>
              <a:t>: 1000</a:t>
            </a:r>
            <a:endParaRPr lang="de-DE" sz="2400" dirty="0"/>
          </a:p>
        </p:txBody>
      </p:sp>
      <p:sp>
        <p:nvSpPr>
          <p:cNvPr id="10" name="Rechteck 9"/>
          <p:cNvSpPr/>
          <p:nvPr/>
        </p:nvSpPr>
        <p:spPr>
          <a:xfrm>
            <a:off x="7963498" y="8171353"/>
            <a:ext cx="33137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 algn="l">
              <a:buFont typeface="Arial" charset="0"/>
              <a:buChar char="•"/>
            </a:pPr>
            <a:r>
              <a:rPr lang="de-DE" sz="2400" dirty="0" err="1" smtClean="0"/>
              <a:t>Datasize</a:t>
            </a:r>
            <a:r>
              <a:rPr lang="de-DE" sz="2400" dirty="0" smtClean="0"/>
              <a:t>: 500</a:t>
            </a:r>
          </a:p>
          <a:p>
            <a:pPr marL="571500" indent="-571500" algn="l">
              <a:buFont typeface="Arial" charset="0"/>
              <a:buChar char="•"/>
            </a:pPr>
            <a:r>
              <a:rPr lang="de-DE" sz="2400" dirty="0" err="1" smtClean="0"/>
              <a:t>Replications</a:t>
            </a:r>
            <a:r>
              <a:rPr lang="de-DE" sz="2400" dirty="0" smtClean="0"/>
              <a:t>: 1000</a:t>
            </a:r>
            <a:endParaRPr lang="de-DE" sz="2400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611" y="3329102"/>
            <a:ext cx="5755501" cy="4316626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11" y="3329102"/>
            <a:ext cx="5760378" cy="432028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25779">
              <a:defRPr sz="7200"/>
            </a:lvl1pPr>
          </a:lstStyle>
          <a:p>
            <a:pPr lvl="0">
              <a:defRPr sz="1800"/>
            </a:pPr>
            <a:r>
              <a:rPr sz="6000" dirty="0"/>
              <a:t>Number of support vectors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727395" y="2612081"/>
            <a:ext cx="138499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Linear</a:t>
            </a:r>
            <a:endParaRPr kumimoji="0" lang="de-D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508678" y="2655478"/>
            <a:ext cx="205184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Gaussian</a:t>
            </a:r>
            <a:endParaRPr kumimoji="0" lang="de-D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8017329" y="4980214"/>
            <a:ext cx="473528" cy="2286000"/>
          </a:xfrm>
          <a:prstGeom prst="rect">
            <a:avLst/>
          </a:prstGeom>
          <a:blipFill rotWithShape="1">
            <a:blip r:embed="rId2">
              <a:biLevel thresh="25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446876" y="4724841"/>
            <a:ext cx="940669" cy="2286000"/>
          </a:xfrm>
          <a:prstGeom prst="rect">
            <a:avLst/>
          </a:prstGeom>
          <a:blipFill rotWithShape="1">
            <a:blip r:embed="rId2">
              <a:biLevel thresh="25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0345168" y="4446462"/>
            <a:ext cx="940669" cy="2286000"/>
          </a:xfrm>
          <a:prstGeom prst="rect">
            <a:avLst/>
          </a:prstGeom>
          <a:blipFill rotWithShape="1">
            <a:blip r:embed="rId2">
              <a:biLevel thresh="25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848790" y="8136701"/>
            <a:ext cx="31422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 algn="l">
              <a:buFont typeface="Arial" charset="0"/>
              <a:buChar char="•"/>
            </a:pPr>
            <a:r>
              <a:rPr lang="de-DE" sz="2400" dirty="0" err="1" smtClean="0"/>
              <a:t>Datasize</a:t>
            </a:r>
            <a:r>
              <a:rPr lang="de-DE" sz="2400" dirty="0" smtClean="0"/>
              <a:t>: 1000</a:t>
            </a:r>
          </a:p>
          <a:p>
            <a:pPr marL="571500" indent="-571500" algn="l">
              <a:buFont typeface="Arial" charset="0"/>
              <a:buChar char="•"/>
            </a:pPr>
            <a:r>
              <a:rPr lang="de-DE" sz="2400" dirty="0" err="1" smtClean="0"/>
              <a:t>Replications</a:t>
            </a:r>
            <a:r>
              <a:rPr lang="de-DE" sz="2400" dirty="0" smtClean="0"/>
              <a:t>: 500</a:t>
            </a:r>
            <a:endParaRPr lang="de-DE" sz="2400" dirty="0"/>
          </a:p>
        </p:txBody>
      </p:sp>
      <p:sp>
        <p:nvSpPr>
          <p:cNvPr id="13" name="Rechteck 12"/>
          <p:cNvSpPr/>
          <p:nvPr/>
        </p:nvSpPr>
        <p:spPr>
          <a:xfrm>
            <a:off x="7963498" y="8171353"/>
            <a:ext cx="31422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 algn="l">
              <a:buFont typeface="Arial" charset="0"/>
              <a:buChar char="•"/>
            </a:pPr>
            <a:r>
              <a:rPr lang="de-DE" sz="2400" dirty="0" err="1" smtClean="0"/>
              <a:t>Datasize</a:t>
            </a:r>
            <a:r>
              <a:rPr lang="de-DE" sz="2400" dirty="0" smtClean="0"/>
              <a:t>: 1000</a:t>
            </a:r>
          </a:p>
          <a:p>
            <a:pPr marL="571500" indent="-571500" algn="l">
              <a:buFont typeface="Arial" charset="0"/>
              <a:buChar char="•"/>
            </a:pPr>
            <a:r>
              <a:rPr lang="de-DE" sz="2400" dirty="0" err="1" smtClean="0"/>
              <a:t>Replications</a:t>
            </a:r>
            <a:r>
              <a:rPr lang="de-DE" sz="2400" dirty="0" smtClean="0"/>
              <a:t>: 500</a:t>
            </a:r>
            <a:endParaRPr lang="de-DE" sz="2400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75" y="3433648"/>
            <a:ext cx="5748836" cy="4311627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987" y="3403862"/>
            <a:ext cx="5753228" cy="431492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6000" dirty="0"/>
              <a:t>Conclusion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xfrm>
            <a:off x="952500" y="4065785"/>
            <a:ext cx="11099800" cy="359231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defRPr sz="1800"/>
            </a:pPr>
            <a:r>
              <a:rPr lang="de-DE" sz="2800" b="1" dirty="0" smtClean="0"/>
              <a:t>C-Parameter</a:t>
            </a:r>
            <a:r>
              <a:rPr lang="de-DE" sz="2800" dirty="0" smtClean="0"/>
              <a:t>: </a:t>
            </a:r>
            <a:r>
              <a:rPr lang="en-GB" sz="2800" dirty="0" smtClean="0"/>
              <a:t>Positive but decreasing influence on variance</a:t>
            </a:r>
            <a:endParaRPr sz="2800" dirty="0" smtClean="0"/>
          </a:p>
          <a:p>
            <a:pPr lvl="0">
              <a:defRPr sz="1800"/>
            </a:pPr>
            <a:r>
              <a:rPr lang="de-DE" sz="2800" b="1" dirty="0" smtClean="0"/>
              <a:t>Balance </a:t>
            </a:r>
            <a:r>
              <a:rPr lang="de-DE" sz="2800" b="1" dirty="0" err="1" smtClean="0"/>
              <a:t>of</a:t>
            </a:r>
            <a:r>
              <a:rPr lang="de-DE" sz="2800" b="1" dirty="0" smtClean="0"/>
              <a:t> Data</a:t>
            </a:r>
            <a:r>
              <a:rPr lang="de-DE" sz="2800" dirty="0" smtClean="0"/>
              <a:t>: Positive </a:t>
            </a:r>
            <a:r>
              <a:rPr lang="de-DE" sz="2800" dirty="0" err="1" smtClean="0"/>
              <a:t>Quadratic</a:t>
            </a:r>
            <a:r>
              <a:rPr lang="de-DE" sz="2800" dirty="0" smtClean="0"/>
              <a:t> </a:t>
            </a:r>
            <a:r>
              <a:rPr lang="de-DE" sz="2800" dirty="0" err="1" smtClean="0"/>
              <a:t>influence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Linear </a:t>
            </a:r>
            <a:r>
              <a:rPr lang="de-DE" sz="2800" dirty="0" err="1" smtClean="0"/>
              <a:t>and</a:t>
            </a:r>
            <a:r>
              <a:rPr lang="de-DE" sz="2800" dirty="0" smtClean="0"/>
              <a:t> negative </a:t>
            </a:r>
            <a:r>
              <a:rPr lang="de-DE" sz="2800" dirty="0" err="1" smtClean="0"/>
              <a:t>quadratic</a:t>
            </a:r>
            <a:r>
              <a:rPr lang="de-DE" sz="2800" dirty="0" smtClean="0"/>
              <a:t> </a:t>
            </a:r>
            <a:r>
              <a:rPr lang="de-DE" sz="2800" dirty="0" err="1" smtClean="0"/>
              <a:t>influence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Gaussian</a:t>
            </a:r>
            <a:r>
              <a:rPr lang="de-DE" sz="2800" dirty="0" smtClean="0"/>
              <a:t> SVM. </a:t>
            </a:r>
            <a:r>
              <a:rPr lang="de-DE" sz="2800" dirty="0" err="1" smtClean="0"/>
              <a:t>Both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 err="1" smtClean="0"/>
              <a:t>extremum</a:t>
            </a:r>
            <a:r>
              <a:rPr lang="de-DE" sz="2800" dirty="0" smtClean="0"/>
              <a:t> </a:t>
            </a:r>
            <a:r>
              <a:rPr lang="de-DE" sz="2800" dirty="0" err="1" smtClean="0"/>
              <a:t>around</a:t>
            </a:r>
            <a:r>
              <a:rPr lang="de-DE" sz="2800" dirty="0" smtClean="0"/>
              <a:t> 0.5 (</a:t>
            </a:r>
            <a:r>
              <a:rPr lang="de-DE" sz="2800" dirty="0" err="1" smtClean="0"/>
              <a:t>perfect</a:t>
            </a:r>
            <a:r>
              <a:rPr lang="de-DE" sz="2800" dirty="0" smtClean="0"/>
              <a:t> </a:t>
            </a:r>
            <a:r>
              <a:rPr lang="de-DE" sz="2800" dirty="0" err="1" smtClean="0"/>
              <a:t>balance</a:t>
            </a:r>
            <a:r>
              <a:rPr lang="de-DE" sz="2800" dirty="0" smtClean="0"/>
              <a:t>).</a:t>
            </a:r>
          </a:p>
          <a:p>
            <a:pPr lvl="0">
              <a:defRPr sz="1800"/>
            </a:pPr>
            <a:r>
              <a:rPr lang="de-DE" sz="2800" b="1" dirty="0"/>
              <a:t>N</a:t>
            </a:r>
            <a:r>
              <a:rPr sz="2800" b="1" dirty="0" smtClean="0"/>
              <a:t>umber </a:t>
            </a:r>
            <a:r>
              <a:rPr sz="2800" b="1" dirty="0"/>
              <a:t>of support </a:t>
            </a:r>
            <a:r>
              <a:rPr sz="2800" b="1" dirty="0" smtClean="0"/>
              <a:t>vector</a:t>
            </a:r>
            <a:r>
              <a:rPr lang="de-DE" sz="2800" b="1" dirty="0" smtClean="0"/>
              <a:t>s: </a:t>
            </a:r>
            <a:r>
              <a:rPr lang="de-DE" sz="2800" dirty="0" smtClean="0"/>
              <a:t>Positive </a:t>
            </a:r>
            <a:r>
              <a:rPr lang="de-DE" sz="2800" dirty="0" err="1" smtClean="0"/>
              <a:t>influence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/>
              <a:t> </a:t>
            </a:r>
            <a:r>
              <a:rPr lang="de-DE" sz="2800" dirty="0" err="1" smtClean="0"/>
              <a:t>Gaussian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negative </a:t>
            </a:r>
            <a:r>
              <a:rPr lang="de-DE" sz="2800" dirty="0" err="1" smtClean="0"/>
              <a:t>influence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linear SVMs</a:t>
            </a:r>
            <a:endParaRPr sz="2800" dirty="0"/>
          </a:p>
        </p:txBody>
      </p:sp>
      <p:sp>
        <p:nvSpPr>
          <p:cNvPr id="86" name="Shape 86"/>
          <p:cNvSpPr/>
          <p:nvPr/>
        </p:nvSpPr>
        <p:spPr>
          <a:xfrm>
            <a:off x="2180722" y="2910206"/>
            <a:ext cx="864339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de-DE" sz="3600" dirty="0" err="1" smtClean="0"/>
              <a:t>Influence</a:t>
            </a:r>
            <a:r>
              <a:rPr lang="de-DE" sz="3600" dirty="0" smtClean="0"/>
              <a:t> </a:t>
            </a:r>
            <a:r>
              <a:rPr lang="de-DE" sz="3600" dirty="0" err="1" smtClean="0"/>
              <a:t>of</a:t>
            </a:r>
            <a:r>
              <a:rPr lang="de-DE" sz="3600" dirty="0" smtClean="0"/>
              <a:t> different </a:t>
            </a:r>
            <a:r>
              <a:rPr lang="de-DE" sz="3600" dirty="0" err="1" smtClean="0"/>
              <a:t>aspects</a:t>
            </a:r>
            <a:r>
              <a:rPr lang="de-DE" sz="3600" dirty="0" smtClean="0"/>
              <a:t> on </a:t>
            </a:r>
            <a:r>
              <a:rPr lang="de-DE" sz="3600" dirty="0" err="1" smtClean="0"/>
              <a:t>variance</a:t>
            </a:r>
            <a:endParaRPr sz="3600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GB" sz="6000" dirty="0" smtClean="0"/>
              <a:t>Outlook</a:t>
            </a:r>
            <a:endParaRPr sz="6000" dirty="0"/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xfrm>
            <a:off x="952500" y="4065785"/>
            <a:ext cx="11099800" cy="359231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GB" sz="2800" dirty="0" smtClean="0"/>
              <a:t>Analyse influence of dimensionality on variances</a:t>
            </a:r>
            <a:endParaRPr sz="2800" dirty="0" smtClean="0"/>
          </a:p>
          <a:p>
            <a:pPr lvl="0">
              <a:defRPr sz="1800"/>
            </a:pPr>
            <a:r>
              <a:rPr lang="de-DE" sz="2800" dirty="0" smtClean="0"/>
              <a:t>Analyse Data </a:t>
            </a:r>
            <a:r>
              <a:rPr lang="de-DE" sz="2800" dirty="0" err="1" smtClean="0"/>
              <a:t>simulated</a:t>
            </a:r>
            <a:r>
              <a:rPr lang="de-DE" sz="2800" dirty="0" smtClean="0"/>
              <a:t> </a:t>
            </a:r>
            <a:r>
              <a:rPr lang="de-DE" sz="2800" dirty="0" err="1" smtClean="0"/>
              <a:t>from</a:t>
            </a:r>
            <a:r>
              <a:rPr lang="de-DE" sz="2800" dirty="0" smtClean="0"/>
              <a:t> </a:t>
            </a:r>
            <a:r>
              <a:rPr lang="de-DE" sz="2800" dirty="0" err="1" smtClean="0"/>
              <a:t>more</a:t>
            </a:r>
            <a:r>
              <a:rPr lang="de-DE" sz="2800" dirty="0" smtClean="0"/>
              <a:t> "</a:t>
            </a:r>
            <a:r>
              <a:rPr lang="de-DE" sz="2800" dirty="0" err="1" smtClean="0"/>
              <a:t>exotic</a:t>
            </a:r>
            <a:r>
              <a:rPr lang="de-DE" sz="2800" dirty="0" smtClean="0"/>
              <a:t>" </a:t>
            </a:r>
            <a:r>
              <a:rPr lang="de-DE" sz="2800" dirty="0" err="1" smtClean="0"/>
              <a:t>distributions</a:t>
            </a:r>
            <a:endParaRPr lang="de-DE" sz="2800" dirty="0" smtClean="0"/>
          </a:p>
          <a:p>
            <a:pPr lvl="0">
              <a:defRPr sz="1800"/>
            </a:pPr>
            <a:r>
              <a:rPr lang="en-GB" sz="2800" dirty="0" smtClean="0"/>
              <a:t>Analyse influence of other tuning parameters e.g. "Gamma" of </a:t>
            </a:r>
            <a:r>
              <a:rPr lang="en-GB" sz="2800" dirty="0" err="1" smtClean="0"/>
              <a:t>rbf</a:t>
            </a:r>
            <a:r>
              <a:rPr lang="en-GB" sz="2800" dirty="0" smtClean="0"/>
              <a:t>-kernel, degree of polynomial kernel etc.</a:t>
            </a:r>
            <a:endParaRPr sz="2800" dirty="0"/>
          </a:p>
        </p:txBody>
      </p:sp>
      <p:sp>
        <p:nvSpPr>
          <p:cNvPr id="86" name="Shape 86"/>
          <p:cNvSpPr/>
          <p:nvPr/>
        </p:nvSpPr>
        <p:spPr>
          <a:xfrm>
            <a:off x="2730600" y="2910206"/>
            <a:ext cx="754365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de-DE" sz="3600" dirty="0" smtClean="0"/>
              <a:t>Further </a:t>
            </a:r>
            <a:r>
              <a:rPr lang="de-DE" sz="3600" dirty="0" err="1" smtClean="0"/>
              <a:t>analysis</a:t>
            </a:r>
            <a:r>
              <a:rPr lang="de-DE" sz="3600" dirty="0" smtClean="0"/>
              <a:t> </a:t>
            </a:r>
            <a:r>
              <a:rPr lang="de-DE" sz="3600" dirty="0" err="1" smtClean="0"/>
              <a:t>of</a:t>
            </a:r>
            <a:r>
              <a:rPr lang="de-DE" sz="3600" dirty="0" smtClean="0"/>
              <a:t> potential </a:t>
            </a:r>
            <a:r>
              <a:rPr lang="de-DE" sz="3600" dirty="0" err="1" smtClean="0"/>
              <a:t>interest</a:t>
            </a:r>
            <a:r>
              <a:rPr lang="de-DE" sz="3600" dirty="0" smtClean="0"/>
              <a:t>: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21404997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6000" dirty="0"/>
              <a:t>Support Vector Machine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952500" y="3609244"/>
            <a:ext cx="5155002" cy="516027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>
              <a:defRPr sz="1800"/>
            </a:pPr>
            <a:r>
              <a:rPr lang="de-DE" sz="3600" dirty="0" err="1" smtClean="0"/>
              <a:t>Uses</a:t>
            </a:r>
            <a:r>
              <a:rPr lang="de-DE" sz="3600" dirty="0" smtClean="0"/>
              <a:t> hyperplane in </a:t>
            </a:r>
            <a:r>
              <a:rPr lang="de-DE" sz="3600" dirty="0" err="1" smtClean="0"/>
              <a:t>feature</a:t>
            </a:r>
            <a:r>
              <a:rPr lang="de-DE" sz="3600" dirty="0" smtClean="0"/>
              <a:t> </a:t>
            </a:r>
            <a:r>
              <a:rPr lang="de-DE" sz="3600" dirty="0" err="1" smtClean="0"/>
              <a:t>space</a:t>
            </a:r>
            <a:r>
              <a:rPr lang="de-DE" sz="3600" dirty="0" smtClean="0"/>
              <a:t> </a:t>
            </a:r>
            <a:r>
              <a:rPr lang="de-DE" sz="3600" dirty="0" err="1" smtClean="0"/>
              <a:t>to</a:t>
            </a:r>
            <a:r>
              <a:rPr lang="de-DE" sz="3600" dirty="0" smtClean="0"/>
              <a:t> </a:t>
            </a:r>
            <a:r>
              <a:rPr lang="de-DE" sz="3600" dirty="0" err="1" smtClean="0"/>
              <a:t>seperate</a:t>
            </a:r>
            <a:r>
              <a:rPr lang="de-DE" sz="3600" dirty="0" smtClean="0"/>
              <a:t> </a:t>
            </a:r>
            <a:r>
              <a:rPr lang="de-DE" sz="3600" dirty="0" err="1" smtClean="0"/>
              <a:t>data</a:t>
            </a:r>
            <a:endParaRPr lang="de-DE" sz="3600" dirty="0" smtClean="0"/>
          </a:p>
          <a:p>
            <a:pPr lvl="0">
              <a:defRPr sz="1800"/>
            </a:pPr>
            <a:r>
              <a:rPr lang="de-DE" sz="3600" dirty="0" smtClean="0"/>
              <a:t>Dimension </a:t>
            </a:r>
            <a:r>
              <a:rPr lang="de-DE" sz="3600" dirty="0" err="1" smtClean="0"/>
              <a:t>of</a:t>
            </a:r>
            <a:r>
              <a:rPr lang="de-DE" sz="3600" dirty="0" smtClean="0"/>
              <a:t> </a:t>
            </a:r>
            <a:r>
              <a:rPr lang="de-DE" sz="3600" dirty="0" err="1" smtClean="0"/>
              <a:t>feature</a:t>
            </a:r>
            <a:r>
              <a:rPr lang="de-DE" sz="3600" dirty="0" smtClean="0"/>
              <a:t> </a:t>
            </a:r>
            <a:r>
              <a:rPr lang="de-DE" sz="3600" dirty="0" err="1" smtClean="0"/>
              <a:t>space</a:t>
            </a:r>
            <a:r>
              <a:rPr lang="de-DE" sz="3600" dirty="0" smtClean="0"/>
              <a:t> </a:t>
            </a:r>
            <a:r>
              <a:rPr lang="de-DE" sz="3600" dirty="0" err="1" smtClean="0"/>
              <a:t>controlled</a:t>
            </a:r>
            <a:r>
              <a:rPr lang="de-DE" sz="3600" dirty="0" smtClean="0"/>
              <a:t> </a:t>
            </a:r>
            <a:r>
              <a:rPr lang="de-DE" sz="3600" dirty="0" err="1" smtClean="0"/>
              <a:t>by</a:t>
            </a:r>
            <a:r>
              <a:rPr lang="de-DE" sz="3600" dirty="0" smtClean="0"/>
              <a:t> </a:t>
            </a:r>
            <a:r>
              <a:rPr lang="de-DE" sz="3600" dirty="0" err="1" smtClean="0"/>
              <a:t>choice</a:t>
            </a:r>
            <a:r>
              <a:rPr lang="de-DE" sz="3600" dirty="0" smtClean="0"/>
              <a:t> </a:t>
            </a:r>
            <a:r>
              <a:rPr lang="de-DE" sz="3600" dirty="0" err="1" smtClean="0"/>
              <a:t>of</a:t>
            </a:r>
            <a:r>
              <a:rPr lang="de-DE" sz="3600" dirty="0" smtClean="0"/>
              <a:t> </a:t>
            </a:r>
            <a:r>
              <a:rPr lang="de-DE" sz="3600" dirty="0" err="1" smtClean="0"/>
              <a:t>kernel</a:t>
            </a:r>
            <a:r>
              <a:rPr lang="de-DE" sz="3600" dirty="0" smtClean="0"/>
              <a:t> </a:t>
            </a:r>
            <a:r>
              <a:rPr lang="de-DE" sz="3600" dirty="0" err="1" smtClean="0"/>
              <a:t>function</a:t>
            </a:r>
            <a:endParaRPr lang="de-DE" sz="3600" dirty="0" smtClean="0"/>
          </a:p>
          <a:p>
            <a:pPr lvl="0">
              <a:defRPr sz="1800"/>
            </a:pPr>
            <a:r>
              <a:rPr lang="de-DE" sz="3600" dirty="0" err="1" smtClean="0"/>
              <a:t>Commen</a:t>
            </a:r>
            <a:r>
              <a:rPr lang="de-DE" sz="3600" dirty="0" smtClean="0"/>
              <a:t> Kernels: linear, </a:t>
            </a:r>
            <a:r>
              <a:rPr lang="de-DE" sz="3600" dirty="0" err="1" smtClean="0"/>
              <a:t>polynomial</a:t>
            </a:r>
            <a:r>
              <a:rPr lang="de-DE" sz="3600" dirty="0" smtClean="0"/>
              <a:t>, </a:t>
            </a:r>
            <a:r>
              <a:rPr lang="de-DE" sz="3600" dirty="0" err="1" smtClean="0"/>
              <a:t>gaussian</a:t>
            </a:r>
            <a:r>
              <a:rPr lang="de-DE" sz="3600" dirty="0" smtClean="0"/>
              <a:t>(</a:t>
            </a:r>
            <a:r>
              <a:rPr lang="de-DE" sz="3600" dirty="0" err="1" smtClean="0"/>
              <a:t>rbf</a:t>
            </a:r>
            <a:r>
              <a:rPr lang="de-DE" sz="3600" dirty="0" smtClean="0"/>
              <a:t>)</a:t>
            </a:r>
          </a:p>
          <a:p>
            <a:pPr lvl="0">
              <a:defRPr sz="1800"/>
            </a:pPr>
            <a:endParaRPr sz="3600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774" y="3593669"/>
            <a:ext cx="5883724" cy="441279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de-DE" sz="6000" dirty="0" err="1" smtClean="0"/>
              <a:t>Why</a:t>
            </a:r>
            <a:r>
              <a:rPr lang="de-DE" sz="6000" dirty="0" smtClean="0"/>
              <a:t> </a:t>
            </a:r>
            <a:r>
              <a:rPr lang="de-DE" sz="6000" dirty="0" err="1" smtClean="0"/>
              <a:t>use</a:t>
            </a:r>
            <a:r>
              <a:rPr lang="de-DE" sz="6000" dirty="0" smtClean="0"/>
              <a:t> Bootstrapping ?</a:t>
            </a:r>
            <a:endParaRPr sz="6000" dirty="0"/>
          </a:p>
        </p:txBody>
      </p:sp>
      <p:sp>
        <p:nvSpPr>
          <p:cNvPr id="39" name="Shape 39"/>
          <p:cNvSpPr/>
          <p:nvPr/>
        </p:nvSpPr>
        <p:spPr>
          <a:xfrm>
            <a:off x="6407150" y="4648199"/>
            <a:ext cx="190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/>
            </a:pPr>
            <a:r>
              <a:rPr sz="1200"/>
              <a:t> 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7504434" y="2871393"/>
            <a:ext cx="4210238" cy="650264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264" indent="-342264" defTabSz="449833">
              <a:spcBef>
                <a:spcPts val="3200"/>
              </a:spcBef>
              <a:defRPr sz="1800"/>
            </a:pPr>
            <a:r>
              <a:rPr lang="de-DE" sz="2772" b="1" dirty="0"/>
              <a:t>Goal: </a:t>
            </a:r>
            <a:r>
              <a:rPr lang="de-DE" sz="2772" dirty="0"/>
              <a:t>Find </a:t>
            </a:r>
            <a:r>
              <a:rPr lang="de-DE" sz="2772" dirty="0" err="1"/>
              <a:t>influence</a:t>
            </a:r>
            <a:r>
              <a:rPr lang="de-DE" sz="2772" dirty="0"/>
              <a:t> </a:t>
            </a:r>
            <a:r>
              <a:rPr lang="de-DE" sz="2772" dirty="0" err="1"/>
              <a:t>of</a:t>
            </a:r>
            <a:r>
              <a:rPr lang="de-DE" sz="2772" dirty="0"/>
              <a:t> </a:t>
            </a:r>
            <a:r>
              <a:rPr lang="de-DE" sz="2772" dirty="0" err="1"/>
              <a:t>tuning</a:t>
            </a:r>
            <a:r>
              <a:rPr lang="de-DE" sz="2772" dirty="0"/>
              <a:t> </a:t>
            </a:r>
            <a:r>
              <a:rPr lang="de-DE" sz="2772" dirty="0" err="1"/>
              <a:t>parameters</a:t>
            </a:r>
            <a:r>
              <a:rPr lang="de-DE" sz="2772" dirty="0"/>
              <a:t>, </a:t>
            </a:r>
            <a:r>
              <a:rPr lang="de-DE" sz="2772" dirty="0" err="1"/>
              <a:t>data</a:t>
            </a:r>
            <a:r>
              <a:rPr lang="de-DE" sz="2772" dirty="0"/>
              <a:t>-distribution </a:t>
            </a:r>
            <a:r>
              <a:rPr lang="de-DE" sz="2772" dirty="0" err="1"/>
              <a:t>and</a:t>
            </a:r>
            <a:r>
              <a:rPr lang="de-DE" sz="2772" dirty="0"/>
              <a:t> </a:t>
            </a:r>
            <a:r>
              <a:rPr lang="de-DE" sz="2772" dirty="0" err="1"/>
              <a:t>svm</a:t>
            </a:r>
            <a:r>
              <a:rPr lang="de-DE" sz="2772" dirty="0"/>
              <a:t>-attributes on </a:t>
            </a:r>
            <a:r>
              <a:rPr lang="de-DE" sz="2772" dirty="0" err="1"/>
              <a:t>variances</a:t>
            </a:r>
            <a:r>
              <a:rPr lang="de-DE" sz="2772" dirty="0"/>
              <a:t> </a:t>
            </a:r>
            <a:r>
              <a:rPr lang="de-DE" sz="2772" dirty="0" err="1"/>
              <a:t>of</a:t>
            </a:r>
            <a:r>
              <a:rPr lang="de-DE" sz="2772" dirty="0"/>
              <a:t> </a:t>
            </a:r>
            <a:r>
              <a:rPr lang="de-DE" sz="2772" dirty="0" err="1" smtClean="0"/>
              <a:t>predictions</a:t>
            </a:r>
            <a:endParaRPr lang="de-DE" sz="2772" dirty="0" smtClean="0"/>
          </a:p>
          <a:p>
            <a:pPr marL="342264" lvl="0" indent="-342264" defTabSz="449833">
              <a:spcBef>
                <a:spcPts val="3200"/>
              </a:spcBef>
              <a:defRPr sz="1800"/>
            </a:pPr>
            <a:r>
              <a:rPr lang="de-DE" sz="2772" b="1" dirty="0" smtClean="0"/>
              <a:t>Problem: </a:t>
            </a:r>
            <a:r>
              <a:rPr lang="de-DE" sz="2772" dirty="0"/>
              <a:t>N</a:t>
            </a:r>
            <a:r>
              <a:rPr sz="2772" dirty="0" smtClean="0"/>
              <a:t>o </a:t>
            </a:r>
            <a:r>
              <a:rPr lang="de-DE" sz="2772" dirty="0" err="1" smtClean="0"/>
              <a:t>way</a:t>
            </a:r>
            <a:r>
              <a:rPr lang="de-DE" sz="2772" dirty="0" smtClean="0"/>
              <a:t> </a:t>
            </a:r>
            <a:r>
              <a:rPr lang="de-DE" sz="2772" dirty="0" err="1" smtClean="0"/>
              <a:t>to</a:t>
            </a:r>
            <a:r>
              <a:rPr lang="de-DE" sz="2772" dirty="0" smtClean="0"/>
              <a:t> </a:t>
            </a:r>
            <a:r>
              <a:rPr lang="de-DE" sz="2772" dirty="0" err="1" smtClean="0"/>
              <a:t>calculate</a:t>
            </a:r>
            <a:r>
              <a:rPr lang="de-DE" sz="2772" dirty="0" smtClean="0"/>
              <a:t> </a:t>
            </a:r>
            <a:r>
              <a:rPr lang="de-DE" sz="2772" dirty="0" err="1" smtClean="0"/>
              <a:t>uncertaincy</a:t>
            </a:r>
            <a:r>
              <a:rPr lang="de-DE" sz="2772" dirty="0" smtClean="0"/>
              <a:t> (</a:t>
            </a:r>
            <a:r>
              <a:rPr lang="de-DE" sz="2772" dirty="0" err="1" smtClean="0"/>
              <a:t>variance</a:t>
            </a:r>
            <a:r>
              <a:rPr lang="de-DE" sz="2772" dirty="0" smtClean="0"/>
              <a:t>) </a:t>
            </a:r>
            <a:r>
              <a:rPr lang="de-DE" sz="2772" dirty="0" err="1" smtClean="0"/>
              <a:t>of</a:t>
            </a:r>
            <a:r>
              <a:rPr lang="de-DE" sz="2772" dirty="0" smtClean="0"/>
              <a:t> </a:t>
            </a:r>
            <a:r>
              <a:rPr lang="de-DE" sz="2772" dirty="0" err="1" smtClean="0"/>
              <a:t>predicitons</a:t>
            </a:r>
            <a:endParaRPr sz="2772" dirty="0"/>
          </a:p>
          <a:p>
            <a:pPr marL="342264" lvl="0" indent="-342264" defTabSz="449833">
              <a:spcBef>
                <a:spcPts val="3200"/>
              </a:spcBef>
              <a:defRPr sz="1800"/>
            </a:pPr>
            <a:r>
              <a:rPr lang="de-DE" sz="2772" b="1" dirty="0" smtClean="0"/>
              <a:t>Solution: </a:t>
            </a:r>
            <a:r>
              <a:rPr lang="de-DE" sz="2772" dirty="0" err="1"/>
              <a:t>C</a:t>
            </a:r>
            <a:r>
              <a:rPr lang="de-DE" sz="2772" dirty="0" err="1" smtClean="0"/>
              <a:t>alculate</a:t>
            </a:r>
            <a:r>
              <a:rPr lang="de-DE" sz="2772" dirty="0" smtClean="0"/>
              <a:t> sample </a:t>
            </a:r>
            <a:r>
              <a:rPr lang="de-DE" sz="2772" dirty="0" err="1" smtClean="0"/>
              <a:t>variance</a:t>
            </a:r>
            <a:r>
              <a:rPr lang="de-DE" sz="2772" dirty="0" smtClean="0"/>
              <a:t> </a:t>
            </a:r>
            <a:r>
              <a:rPr lang="de-DE" sz="2772" dirty="0" err="1" smtClean="0"/>
              <a:t>based</a:t>
            </a:r>
            <a:r>
              <a:rPr lang="de-DE" sz="2772" dirty="0" smtClean="0"/>
              <a:t> on bootstrapping</a:t>
            </a:r>
          </a:p>
          <a:p>
            <a:pPr marL="342264" lvl="0" indent="-342264" defTabSz="449833">
              <a:spcBef>
                <a:spcPts val="3200"/>
              </a:spcBef>
              <a:defRPr sz="1800"/>
            </a:pPr>
            <a:endParaRPr sz="2772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75" y="2603500"/>
            <a:ext cx="7028159" cy="52711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de-DE" sz="6000" dirty="0" smtClean="0"/>
              <a:t>Implementation </a:t>
            </a:r>
            <a:r>
              <a:rPr lang="de-DE" sz="6000" dirty="0" err="1" smtClean="0"/>
              <a:t>of</a:t>
            </a:r>
            <a:r>
              <a:rPr sz="6000" dirty="0" smtClean="0"/>
              <a:t> Bootstrap</a:t>
            </a:r>
            <a:endParaRPr sz="6000" dirty="0"/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 algn="l">
              <a:spcBef>
                <a:spcPts val="1800"/>
              </a:spcBef>
              <a:buNone/>
              <a:defRPr sz="1800"/>
            </a:pPr>
            <a:r>
              <a:rPr lang="de-DE" sz="2400" dirty="0" smtClean="0"/>
              <a:t>Input: Training-Data, Test-Data, SVM-Parameters, N =  #Bootstrap-</a:t>
            </a:r>
            <a:r>
              <a:rPr lang="de-DE" sz="2400" dirty="0" err="1" smtClean="0"/>
              <a:t>Replications</a:t>
            </a:r>
            <a:endParaRPr lang="de-DE" sz="2400" dirty="0"/>
          </a:p>
          <a:p>
            <a:pPr marL="0" indent="0" algn="l">
              <a:spcBef>
                <a:spcPts val="1800"/>
              </a:spcBef>
              <a:buNone/>
              <a:defRPr sz="1800"/>
            </a:pPr>
            <a:r>
              <a:rPr lang="de-DE" sz="2400" dirty="0" smtClean="0"/>
              <a:t>Output: </a:t>
            </a:r>
            <a:r>
              <a:rPr lang="de-DE" sz="2400" dirty="0" err="1" smtClean="0"/>
              <a:t>Full</a:t>
            </a:r>
            <a:r>
              <a:rPr lang="de-DE" sz="2400" dirty="0" smtClean="0"/>
              <a:t>-SVM, </a:t>
            </a:r>
            <a:r>
              <a:rPr lang="de-DE" sz="2400" dirty="0" err="1" smtClean="0"/>
              <a:t>Variance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TestData-Distances</a:t>
            </a:r>
            <a:endParaRPr lang="de-DE" sz="2400" dirty="0" smtClean="0"/>
          </a:p>
          <a:p>
            <a:pPr marL="457200" indent="-457200" algn="l">
              <a:spcBef>
                <a:spcPts val="1800"/>
              </a:spcBef>
              <a:buFont typeface="+mj-lt"/>
              <a:buAutoNum type="arabicPeriod"/>
              <a:defRPr sz="1800"/>
            </a:pPr>
            <a:r>
              <a:rPr lang="de-DE" sz="2400" dirty="0" smtClean="0"/>
              <a:t>Train SVM on </a:t>
            </a:r>
            <a:r>
              <a:rPr lang="de-DE" sz="2400" dirty="0" err="1" smtClean="0"/>
              <a:t>full</a:t>
            </a:r>
            <a:r>
              <a:rPr lang="de-DE" sz="2400" dirty="0" smtClean="0"/>
              <a:t> Training-Data</a:t>
            </a:r>
          </a:p>
          <a:p>
            <a:pPr marL="457200" indent="-457200" algn="l">
              <a:spcBef>
                <a:spcPts val="1800"/>
              </a:spcBef>
              <a:buFont typeface="+mj-lt"/>
              <a:buAutoNum type="arabicPeriod"/>
              <a:defRPr sz="1800"/>
            </a:pPr>
            <a:r>
              <a:rPr lang="de-DE" sz="2400" dirty="0" smtClean="0"/>
              <a:t>Repeat N-times:</a:t>
            </a:r>
          </a:p>
          <a:p>
            <a:pPr marL="901700" lvl="1" indent="-457200" algn="l">
              <a:spcBef>
                <a:spcPts val="1800"/>
              </a:spcBef>
              <a:buFont typeface="+mj-lt"/>
              <a:buAutoNum type="arabicPeriod"/>
              <a:defRPr sz="1800"/>
            </a:pPr>
            <a:r>
              <a:rPr lang="de-DE" sz="2400" dirty="0" smtClean="0"/>
              <a:t>Draw </a:t>
            </a:r>
            <a:r>
              <a:rPr lang="de-DE" sz="2400" dirty="0" err="1" smtClean="0"/>
              <a:t>random</a:t>
            </a:r>
            <a:r>
              <a:rPr lang="de-DE" sz="2400" dirty="0" smtClean="0"/>
              <a:t> sample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full</a:t>
            </a:r>
            <a:r>
              <a:rPr lang="de-DE" sz="2400" dirty="0" smtClean="0"/>
              <a:t> </a:t>
            </a:r>
            <a:r>
              <a:rPr lang="de-DE" sz="2400" dirty="0" err="1" smtClean="0"/>
              <a:t>size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replacement</a:t>
            </a:r>
            <a:r>
              <a:rPr lang="de-DE" sz="2400" dirty="0" smtClean="0"/>
              <a:t> </a:t>
            </a:r>
            <a:r>
              <a:rPr lang="de-DE" sz="2400" dirty="0" err="1" smtClean="0"/>
              <a:t>from</a:t>
            </a:r>
            <a:r>
              <a:rPr lang="de-DE" sz="2400" dirty="0" smtClean="0"/>
              <a:t> Training-Data</a:t>
            </a:r>
          </a:p>
          <a:p>
            <a:pPr marL="901700" lvl="1" indent="-457200" algn="l">
              <a:spcBef>
                <a:spcPts val="1800"/>
              </a:spcBef>
              <a:buFont typeface="+mj-lt"/>
              <a:buAutoNum type="arabicPeriod"/>
              <a:defRPr sz="1800"/>
            </a:pPr>
            <a:r>
              <a:rPr lang="de-DE" sz="2400" dirty="0" smtClean="0"/>
              <a:t>Train SVM on </a:t>
            </a:r>
            <a:r>
              <a:rPr lang="de-DE" sz="2400" dirty="0" err="1" smtClean="0"/>
              <a:t>sampled</a:t>
            </a:r>
            <a:r>
              <a:rPr lang="de-DE" sz="2400" dirty="0" smtClean="0"/>
              <a:t> Data</a:t>
            </a:r>
          </a:p>
          <a:p>
            <a:pPr marL="901700" lvl="1" indent="-457200" algn="l">
              <a:spcBef>
                <a:spcPts val="1800"/>
              </a:spcBef>
              <a:buFont typeface="+mj-lt"/>
              <a:buAutoNum type="arabicPeriod"/>
              <a:defRPr sz="1800"/>
            </a:pPr>
            <a:r>
              <a:rPr lang="de-DE" sz="2400" dirty="0" smtClean="0"/>
              <a:t>Return </a:t>
            </a:r>
            <a:r>
              <a:rPr lang="de-DE" sz="2400" dirty="0" err="1" smtClean="0"/>
              <a:t>distance</a:t>
            </a:r>
            <a:r>
              <a:rPr lang="de-DE" sz="2400" dirty="0" smtClean="0"/>
              <a:t> </a:t>
            </a:r>
            <a:r>
              <a:rPr lang="de-DE" sz="2400" dirty="0" err="1" smtClean="0"/>
              <a:t>from</a:t>
            </a:r>
            <a:r>
              <a:rPr lang="de-DE" sz="2400" dirty="0" smtClean="0"/>
              <a:t> </a:t>
            </a:r>
            <a:r>
              <a:rPr lang="de-DE" sz="2400" dirty="0" err="1" smtClean="0"/>
              <a:t>decision</a:t>
            </a:r>
            <a:r>
              <a:rPr lang="de-DE" sz="2400" dirty="0" smtClean="0"/>
              <a:t> </a:t>
            </a:r>
            <a:r>
              <a:rPr lang="de-DE" sz="2400" dirty="0" err="1" smtClean="0"/>
              <a:t>boundary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each</a:t>
            </a:r>
            <a:r>
              <a:rPr lang="de-DE" sz="2400" dirty="0" smtClean="0"/>
              <a:t> </a:t>
            </a:r>
            <a:r>
              <a:rPr lang="de-DE" sz="2400" dirty="0" err="1" smtClean="0"/>
              <a:t>point</a:t>
            </a:r>
            <a:r>
              <a:rPr lang="de-DE" sz="2400" dirty="0" smtClean="0"/>
              <a:t> in Test-Data</a:t>
            </a:r>
          </a:p>
          <a:p>
            <a:pPr marL="457200" indent="-457200" algn="l">
              <a:spcBef>
                <a:spcPts val="1800"/>
              </a:spcBef>
              <a:buFont typeface="+mj-lt"/>
              <a:buAutoNum type="arabicPeriod"/>
              <a:defRPr sz="1800"/>
            </a:pPr>
            <a:r>
              <a:rPr lang="de-DE" sz="2400" dirty="0" err="1" smtClean="0"/>
              <a:t>Calculate</a:t>
            </a:r>
            <a:r>
              <a:rPr lang="de-DE" sz="2400" dirty="0" smtClean="0"/>
              <a:t> </a:t>
            </a:r>
            <a:r>
              <a:rPr lang="de-DE" sz="2400" dirty="0" err="1" smtClean="0"/>
              <a:t>Variance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distances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each</a:t>
            </a:r>
            <a:r>
              <a:rPr lang="de-DE" sz="2400" dirty="0" smtClean="0"/>
              <a:t> Test-Point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average</a:t>
            </a:r>
            <a:r>
              <a:rPr lang="de-DE" sz="2400" dirty="0" smtClean="0"/>
              <a:t> </a:t>
            </a:r>
            <a:r>
              <a:rPr lang="de-DE" sz="2400" dirty="0" err="1" smtClean="0"/>
              <a:t>those</a:t>
            </a:r>
            <a:r>
              <a:rPr lang="de-DE" sz="2400" dirty="0" smtClean="0"/>
              <a:t> </a:t>
            </a:r>
            <a:r>
              <a:rPr lang="de-DE" sz="2400" dirty="0" err="1" smtClean="0"/>
              <a:t>Variances</a:t>
            </a:r>
            <a:endParaRPr lang="de-DE" sz="2400" dirty="0" smtClean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de-DE" sz="6000" dirty="0" err="1" smtClean="0"/>
              <a:t>Why</a:t>
            </a:r>
            <a:r>
              <a:rPr lang="de-DE" sz="6000" dirty="0" smtClean="0"/>
              <a:t> </a:t>
            </a:r>
            <a:r>
              <a:rPr lang="de-DE" sz="6000" dirty="0" err="1" smtClean="0"/>
              <a:t>use</a:t>
            </a:r>
            <a:r>
              <a:rPr lang="de-DE" sz="6000" dirty="0" smtClean="0"/>
              <a:t> </a:t>
            </a:r>
            <a:r>
              <a:rPr lang="de-DE" sz="6000" dirty="0" err="1" smtClean="0"/>
              <a:t>distance</a:t>
            </a:r>
            <a:r>
              <a:rPr lang="de-DE" sz="6000" dirty="0" smtClean="0"/>
              <a:t>?</a:t>
            </a:r>
            <a:endParaRPr sz="6000" dirty="0"/>
          </a:p>
        </p:txBody>
      </p:sp>
      <p:sp>
        <p:nvSpPr>
          <p:cNvPr id="48" name="Shape 48"/>
          <p:cNvSpPr/>
          <p:nvPr/>
        </p:nvSpPr>
        <p:spPr>
          <a:xfrm flipV="1">
            <a:off x="5392985" y="6232521"/>
            <a:ext cx="6659315" cy="286643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49" name="Shape 49"/>
          <p:cNvSpPr/>
          <p:nvPr/>
        </p:nvSpPr>
        <p:spPr>
          <a:xfrm flipV="1">
            <a:off x="5350965" y="7418383"/>
            <a:ext cx="6743354" cy="494706"/>
          </a:xfrm>
          <a:prstGeom prst="line">
            <a:avLst/>
          </a:prstGeom>
          <a:ln w="25400">
            <a:solidFill>
              <a:srgbClr val="00882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0" name="Shape 50"/>
          <p:cNvSpPr/>
          <p:nvPr/>
        </p:nvSpPr>
        <p:spPr>
          <a:xfrm flipV="1">
            <a:off x="5176539" y="6729805"/>
            <a:ext cx="7092207" cy="1871862"/>
          </a:xfrm>
          <a:prstGeom prst="line">
            <a:avLst/>
          </a:prstGeom>
          <a:ln w="25400">
            <a:solidFill>
              <a:srgbClr val="DE6A1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9778156" y="5292965"/>
            <a:ext cx="163116" cy="151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>
              <a:srgbClr val="85888D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2" name="Shape 52"/>
          <p:cNvSpPr/>
          <p:nvPr/>
        </p:nvSpPr>
        <p:spPr>
          <a:xfrm flipH="1" flipV="1">
            <a:off x="9887619" y="5459755"/>
            <a:ext cx="658813" cy="1445172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53" name="Shape 53"/>
          <p:cNvSpPr/>
          <p:nvPr/>
        </p:nvSpPr>
        <p:spPr>
          <a:xfrm flipH="1" flipV="1">
            <a:off x="9864501" y="5401812"/>
            <a:ext cx="495252" cy="1848248"/>
          </a:xfrm>
          <a:prstGeom prst="line">
            <a:avLst/>
          </a:prstGeom>
          <a:ln w="38100" cap="rnd">
            <a:solidFill>
              <a:srgbClr val="BD5B0C"/>
            </a:solidFill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4" name="Shape 54"/>
          <p:cNvSpPr/>
          <p:nvPr/>
        </p:nvSpPr>
        <p:spPr>
          <a:xfrm flipH="1" flipV="1">
            <a:off x="9849320" y="5457032"/>
            <a:ext cx="118760" cy="2105120"/>
          </a:xfrm>
          <a:prstGeom prst="line">
            <a:avLst/>
          </a:prstGeom>
          <a:ln w="38100" cap="rnd">
            <a:solidFill>
              <a:srgbClr val="00882B"/>
            </a:solidFill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5" name="Shape 40"/>
          <p:cNvSpPr>
            <a:spLocks noGrp="1"/>
          </p:cNvSpPr>
          <p:nvPr>
            <p:ph type="body" idx="1"/>
          </p:nvPr>
        </p:nvSpPr>
        <p:spPr>
          <a:xfrm>
            <a:off x="1136335" y="3391994"/>
            <a:ext cx="6784092" cy="34852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264" lvl="0" indent="-342264" defTabSz="449833">
              <a:spcBef>
                <a:spcPts val="3200"/>
              </a:spcBef>
              <a:defRPr sz="1800"/>
            </a:pPr>
            <a:r>
              <a:rPr lang="de-DE" sz="2772" b="1" dirty="0" smtClean="0"/>
              <a:t>Problem</a:t>
            </a:r>
            <a:r>
              <a:rPr lang="de-DE" sz="2772" dirty="0" smtClean="0"/>
              <a:t>: </a:t>
            </a:r>
            <a:r>
              <a:rPr lang="de-DE" sz="2772" dirty="0" err="1" smtClean="0"/>
              <a:t>Predictions</a:t>
            </a:r>
            <a:r>
              <a:rPr lang="de-DE" sz="2772" dirty="0" smtClean="0"/>
              <a:t> </a:t>
            </a:r>
            <a:r>
              <a:rPr lang="de-DE" sz="2772" dirty="0" err="1" smtClean="0"/>
              <a:t>are</a:t>
            </a:r>
            <a:r>
              <a:rPr lang="de-DE" sz="2772" dirty="0" smtClean="0"/>
              <a:t> </a:t>
            </a:r>
            <a:r>
              <a:rPr lang="de-DE" sz="2772" dirty="0" err="1" smtClean="0"/>
              <a:t>only</a:t>
            </a:r>
            <a:r>
              <a:rPr lang="de-DE" sz="2772" dirty="0" smtClean="0"/>
              <a:t> </a:t>
            </a:r>
            <a:r>
              <a:rPr lang="de-DE" sz="2772" dirty="0" err="1" smtClean="0"/>
              <a:t>binary</a:t>
            </a:r>
            <a:r>
              <a:rPr lang="de-DE" sz="2772" dirty="0" smtClean="0"/>
              <a:t> variables</a:t>
            </a:r>
            <a:r>
              <a:rPr lang="de-DE" sz="2772" dirty="0"/>
              <a:t> </a:t>
            </a:r>
            <a:r>
              <a:rPr lang="de-DE" sz="2772" dirty="0" err="1" smtClean="0"/>
              <a:t>and</a:t>
            </a:r>
            <a:r>
              <a:rPr lang="de-DE" sz="2772" dirty="0" smtClean="0"/>
              <a:t> </a:t>
            </a:r>
            <a:r>
              <a:rPr lang="de-DE" sz="2772" dirty="0" err="1" smtClean="0"/>
              <a:t>therefore</a:t>
            </a:r>
            <a:r>
              <a:rPr lang="de-DE" sz="2772" dirty="0" smtClean="0"/>
              <a:t> </a:t>
            </a:r>
            <a:r>
              <a:rPr lang="de-DE" sz="2772" dirty="0" err="1" smtClean="0"/>
              <a:t>might</a:t>
            </a:r>
            <a:r>
              <a:rPr lang="de-DE" sz="2772" dirty="0" smtClean="0"/>
              <a:t> </a:t>
            </a:r>
            <a:r>
              <a:rPr lang="de-DE" sz="2772" dirty="0" err="1" smtClean="0"/>
              <a:t>be</a:t>
            </a:r>
            <a:r>
              <a:rPr lang="de-DE" sz="2772" dirty="0" smtClean="0"/>
              <a:t> </a:t>
            </a:r>
            <a:r>
              <a:rPr lang="de-DE" sz="2772" dirty="0" err="1" smtClean="0"/>
              <a:t>identical</a:t>
            </a:r>
            <a:r>
              <a:rPr lang="de-DE" sz="2772" dirty="0"/>
              <a:t> </a:t>
            </a:r>
            <a:r>
              <a:rPr lang="de-DE" sz="2772" dirty="0" err="1" smtClean="0"/>
              <a:t>across</a:t>
            </a:r>
            <a:r>
              <a:rPr lang="de-DE" sz="2772" dirty="0" smtClean="0"/>
              <a:t> all </a:t>
            </a:r>
            <a:r>
              <a:rPr lang="de-DE" sz="2772" dirty="0" err="1" smtClean="0"/>
              <a:t>bootstrap</a:t>
            </a:r>
            <a:r>
              <a:rPr lang="de-DE" sz="2772" dirty="0" smtClean="0"/>
              <a:t> </a:t>
            </a:r>
            <a:r>
              <a:rPr lang="de-DE" sz="2772" dirty="0" err="1" smtClean="0"/>
              <a:t>samples</a:t>
            </a:r>
            <a:endParaRPr lang="de-DE" sz="2772" dirty="0" smtClean="0"/>
          </a:p>
          <a:p>
            <a:pPr marL="342264" lvl="0" indent="-342264" defTabSz="449833">
              <a:spcBef>
                <a:spcPts val="3200"/>
              </a:spcBef>
              <a:defRPr sz="1800"/>
            </a:pPr>
            <a:r>
              <a:rPr lang="de-DE" sz="2772" b="1" dirty="0" smtClean="0"/>
              <a:t>Solution</a:t>
            </a:r>
            <a:r>
              <a:rPr lang="de-DE" sz="2772" dirty="0" smtClean="0"/>
              <a:t>: </a:t>
            </a:r>
            <a:r>
              <a:rPr lang="de-DE" sz="2772" dirty="0" err="1" smtClean="0"/>
              <a:t>Use</a:t>
            </a:r>
            <a:r>
              <a:rPr lang="de-DE" sz="2772" dirty="0" smtClean="0"/>
              <a:t> minimal </a:t>
            </a:r>
            <a:r>
              <a:rPr lang="de-DE" sz="2772" dirty="0" err="1" smtClean="0"/>
              <a:t>distance</a:t>
            </a:r>
            <a:r>
              <a:rPr lang="de-DE" sz="2772" dirty="0" smtClean="0"/>
              <a:t> </a:t>
            </a:r>
            <a:r>
              <a:rPr lang="de-DE" sz="2772" dirty="0" err="1" smtClean="0"/>
              <a:t>of</a:t>
            </a:r>
            <a:r>
              <a:rPr lang="de-DE" sz="2772" dirty="0" smtClean="0"/>
              <a:t> </a:t>
            </a:r>
            <a:r>
              <a:rPr lang="de-DE" sz="2772" dirty="0" err="1" smtClean="0"/>
              <a:t>predictionpoint</a:t>
            </a:r>
            <a:r>
              <a:rPr lang="de-DE" sz="2772" dirty="0" smtClean="0"/>
              <a:t> </a:t>
            </a:r>
            <a:r>
              <a:rPr lang="de-DE" sz="2772" dirty="0" err="1" smtClean="0"/>
              <a:t>to</a:t>
            </a:r>
            <a:r>
              <a:rPr lang="de-DE" sz="2772" dirty="0" smtClean="0"/>
              <a:t> </a:t>
            </a:r>
            <a:r>
              <a:rPr lang="de-DE" sz="2772" dirty="0" err="1" smtClean="0"/>
              <a:t>decision</a:t>
            </a:r>
            <a:r>
              <a:rPr lang="de-DE" sz="2772" dirty="0" smtClean="0"/>
              <a:t> </a:t>
            </a:r>
            <a:r>
              <a:rPr lang="de-DE" sz="2772" dirty="0" err="1" smtClean="0"/>
              <a:t>boundary</a:t>
            </a:r>
            <a:r>
              <a:rPr lang="de-DE" sz="2772" dirty="0" smtClean="0"/>
              <a:t> </a:t>
            </a:r>
            <a:r>
              <a:rPr lang="de-DE" sz="2772" dirty="0" err="1" smtClean="0"/>
              <a:t>as</a:t>
            </a:r>
            <a:r>
              <a:rPr lang="de-DE" sz="2772" dirty="0" smtClean="0"/>
              <a:t> real </a:t>
            </a:r>
            <a:r>
              <a:rPr lang="de-DE" sz="2772" dirty="0" err="1" smtClean="0"/>
              <a:t>valued</a:t>
            </a:r>
            <a:r>
              <a:rPr lang="de-DE" sz="2772" dirty="0" smtClean="0"/>
              <a:t> </a:t>
            </a:r>
            <a:r>
              <a:rPr lang="de-DE" sz="2772" dirty="0" err="1" smtClean="0"/>
              <a:t>substitue</a:t>
            </a:r>
            <a:r>
              <a:rPr lang="de-DE" sz="2772" dirty="0" smtClean="0"/>
              <a:t> </a:t>
            </a:r>
            <a:endParaRPr sz="2772" dirty="0"/>
          </a:p>
          <a:p>
            <a:pPr marL="342264" lvl="0" indent="-342264" defTabSz="449833">
              <a:spcBef>
                <a:spcPts val="3200"/>
              </a:spcBef>
              <a:defRPr sz="1800"/>
            </a:pPr>
            <a:endParaRPr sz="2772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 dirty="0"/>
              <a:t>Simulation of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1737663" y="2993712"/>
            <a:ext cx="4172503" cy="471924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Hyperplane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-Approach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49872" y="3478452"/>
            <a:ext cx="4172502" cy="4862944"/>
          </a:xfrm>
          <a:prstGeom prst="rect">
            <a:avLst/>
          </a:prstGeom>
          <a:noFill/>
          <a:ln w="12700" cap="flat">
            <a:solidFill>
              <a:schemeClr val="bg2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lvl="2" indent="0" algn="l" rtl="0" latinLnBrk="1" hangingPunct="0"/>
            <a:r>
              <a:rPr lang="en-US" sz="1800" dirty="0" smtClean="0">
                <a:solidFill>
                  <a:srgbClr val="000000"/>
                </a:solidFill>
              </a:rPr>
              <a:t>Input: </a:t>
            </a:r>
          </a:p>
          <a:p>
            <a:pPr marL="285750" marR="0" indent="-2857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1800" dirty="0" err="1" smtClean="0">
                <a:solidFill>
                  <a:srgbClr val="000000"/>
                </a:solidFill>
              </a:rPr>
              <a:t>Hyperplane</a:t>
            </a:r>
            <a:r>
              <a:rPr lang="en-US" sz="1800" dirty="0" smtClean="0">
                <a:solidFill>
                  <a:srgbClr val="000000"/>
                </a:solidFill>
              </a:rPr>
              <a:t>-Parameters w</a:t>
            </a:r>
          </a:p>
          <a:p>
            <a:pPr marL="285750" marR="0" indent="-2857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1800" dirty="0" smtClean="0">
                <a:solidFill>
                  <a:srgbClr val="000000"/>
                </a:solidFill>
              </a:rPr>
              <a:t>Constant c</a:t>
            </a:r>
            <a:endParaRPr lang="en-US" sz="1800" dirty="0">
              <a:solidFill>
                <a:srgbClr val="000000"/>
              </a:solidFill>
            </a:endParaRPr>
          </a:p>
          <a:p>
            <a:pPr marL="285750" marR="0" indent="-2857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1800" dirty="0" smtClean="0">
                <a:solidFill>
                  <a:srgbClr val="000000"/>
                </a:solidFill>
              </a:rPr>
              <a:t>X-Distribution</a:t>
            </a:r>
          </a:p>
          <a:p>
            <a:pPr marL="285750" marR="0" indent="-2857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1800" dirty="0" smtClean="0">
                <a:solidFill>
                  <a:srgbClr val="000000"/>
                </a:solidFill>
              </a:rPr>
              <a:t>error-distribution</a:t>
            </a:r>
          </a:p>
          <a:p>
            <a:pPr marL="285750" marR="0" indent="-2857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1800" dirty="0">
              <a:solidFill>
                <a:srgbClr val="000000"/>
              </a:solidFill>
            </a:endParaRPr>
          </a:p>
          <a:p>
            <a:pPr marL="285750" marR="0" indent="-2857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285750" marR="0" indent="-2857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1800" dirty="0" smtClean="0">
              <a:solidFill>
                <a:srgbClr val="000000"/>
              </a:solidFill>
            </a:endParaRP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800" dirty="0" smtClean="0">
                <a:solidFill>
                  <a:srgbClr val="000000"/>
                </a:solidFill>
              </a:rPr>
              <a:t>Algorithm: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342900" marR="0" indent="-3429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800" dirty="0" smtClean="0">
                <a:solidFill>
                  <a:srgbClr val="000000"/>
                </a:solidFill>
              </a:rPr>
              <a:t>Randomly d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raw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n-observations from X- and error-distribution</a:t>
            </a:r>
          </a:p>
          <a:p>
            <a:pPr marL="342900" marR="0" indent="-3429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sz="18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342900" marR="0" indent="-3429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800" baseline="0" dirty="0" smtClean="0">
                <a:solidFill>
                  <a:srgbClr val="000000"/>
                </a:solidFill>
              </a:rPr>
              <a:t>Calculate</a:t>
            </a:r>
            <a:r>
              <a:rPr lang="en-US" sz="1800" dirty="0" smtClean="0">
                <a:solidFill>
                  <a:srgbClr val="000000"/>
                </a:solidFill>
              </a:rPr>
              <a:t> Latent variable</a:t>
            </a:r>
            <a:br>
              <a:rPr lang="en-US" sz="1800" dirty="0" smtClean="0">
                <a:solidFill>
                  <a:srgbClr val="000000"/>
                </a:solidFill>
              </a:rPr>
            </a:br>
            <a:r>
              <a:rPr lang="en-US" sz="1800" dirty="0" smtClean="0">
                <a:solidFill>
                  <a:srgbClr val="000000"/>
                </a:solidFill>
              </a:rPr>
              <a:t> y* = c +  </a:t>
            </a:r>
            <a:r>
              <a:rPr lang="en-US" sz="1800" dirty="0" err="1" smtClean="0">
                <a:solidFill>
                  <a:srgbClr val="000000"/>
                </a:solidFill>
              </a:rPr>
              <a:t>w’x</a:t>
            </a:r>
            <a:r>
              <a:rPr lang="en-US" sz="1800" dirty="0" smtClean="0">
                <a:solidFill>
                  <a:srgbClr val="000000"/>
                </a:solidFill>
              </a:rPr>
              <a:t> + error</a:t>
            </a:r>
          </a:p>
          <a:p>
            <a:pPr marL="342900" marR="0" indent="-3429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342900" marR="0" indent="-3429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Calculate labels as y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= sign(y*)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66496" y="3004592"/>
            <a:ext cx="4172503" cy="471924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Centroid-Approach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78705" y="3493188"/>
            <a:ext cx="4172502" cy="4811575"/>
          </a:xfrm>
          <a:prstGeom prst="rect">
            <a:avLst/>
          </a:prstGeom>
          <a:noFill/>
          <a:ln w="12700" cap="flat">
            <a:solidFill>
              <a:srgbClr val="686F7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000000"/>
                </a:solidFill>
              </a:rPr>
              <a:t>Input: </a:t>
            </a:r>
          </a:p>
          <a:p>
            <a:pPr marL="285750" marR="0" indent="-2857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1800" dirty="0" smtClean="0">
                <a:solidFill>
                  <a:srgbClr val="000000"/>
                </a:solidFill>
              </a:rPr>
              <a:t>Centroid-Locations </a:t>
            </a:r>
            <a:r>
              <a:rPr lang="en-US" sz="1800" dirty="0" err="1" smtClean="0">
                <a:solidFill>
                  <a:srgbClr val="000000"/>
                </a:solidFill>
              </a:rPr>
              <a:t>z</a:t>
            </a:r>
            <a:r>
              <a:rPr lang="en-US" sz="1800" baseline="-25000" dirty="0" err="1" smtClean="0">
                <a:solidFill>
                  <a:srgbClr val="000000"/>
                </a:solidFill>
              </a:rPr>
              <a:t>i</a:t>
            </a:r>
            <a:endParaRPr lang="en-US" sz="1800" baseline="-25000" dirty="0" smtClean="0">
              <a:solidFill>
                <a:srgbClr val="000000"/>
              </a:solidFill>
            </a:endParaRPr>
          </a:p>
          <a:p>
            <a:pPr marL="285750" marR="0" indent="-2857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GB" sz="1800" dirty="0" smtClean="0">
                <a:solidFill>
                  <a:srgbClr val="000000"/>
                </a:solidFill>
              </a:rPr>
              <a:t>Centroid-Parameters </a:t>
            </a:r>
            <a:r>
              <a:rPr lang="en-GB" sz="1800" dirty="0" err="1" smtClean="0">
                <a:solidFill>
                  <a:srgbClr val="000000"/>
                </a:solidFill>
              </a:rPr>
              <a:t>a</a:t>
            </a:r>
            <a:r>
              <a:rPr lang="en-GB" sz="1800" baseline="-25000" dirty="0" err="1" smtClean="0">
                <a:solidFill>
                  <a:srgbClr val="000000"/>
                </a:solidFill>
              </a:rPr>
              <a:t>i</a:t>
            </a:r>
            <a:r>
              <a:rPr lang="en-GB" sz="1800" dirty="0" smtClean="0">
                <a:solidFill>
                  <a:srgbClr val="000000"/>
                </a:solidFill>
              </a:rPr>
              <a:t> </a:t>
            </a:r>
          </a:p>
          <a:p>
            <a:pPr marL="285750" marR="0" indent="-2857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GB" sz="1800" dirty="0" smtClean="0">
                <a:solidFill>
                  <a:srgbClr val="000000"/>
                </a:solidFill>
              </a:rPr>
              <a:t>Constant c</a:t>
            </a:r>
            <a:endParaRPr lang="en-US" sz="1800" dirty="0">
              <a:solidFill>
                <a:srgbClr val="000000"/>
              </a:solidFill>
            </a:endParaRPr>
          </a:p>
          <a:p>
            <a:pPr marL="285750" marR="0" indent="-2857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1800" dirty="0" smtClean="0">
                <a:solidFill>
                  <a:srgbClr val="000000"/>
                </a:solidFill>
              </a:rPr>
              <a:t>X-Distribution</a:t>
            </a:r>
          </a:p>
          <a:p>
            <a:pPr marL="285750" marR="0" indent="-2857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1800" dirty="0" smtClean="0">
                <a:solidFill>
                  <a:srgbClr val="000000"/>
                </a:solidFill>
              </a:rPr>
              <a:t>error-distribution</a:t>
            </a:r>
          </a:p>
          <a:p>
            <a:pPr marL="285750" marR="0" indent="-2857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1800" dirty="0" smtClean="0">
                <a:solidFill>
                  <a:srgbClr val="000000"/>
                </a:solidFill>
              </a:rPr>
              <a:t>Distance function d(</a:t>
            </a:r>
            <a:r>
              <a:rPr lang="en-US" sz="1800" dirty="0" err="1" smtClean="0">
                <a:solidFill>
                  <a:srgbClr val="000000"/>
                </a:solidFill>
              </a:rPr>
              <a:t>a,b</a:t>
            </a:r>
            <a:r>
              <a:rPr lang="en-US" sz="1800" dirty="0" smtClean="0">
                <a:solidFill>
                  <a:srgbClr val="000000"/>
                </a:solidFill>
              </a:rPr>
              <a:t>)</a:t>
            </a:r>
          </a:p>
          <a:p>
            <a:pPr marL="285750" marR="0" indent="-28575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1800" dirty="0" smtClean="0">
              <a:solidFill>
                <a:srgbClr val="000000"/>
              </a:solidFill>
            </a:endParaRP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800" dirty="0" smtClean="0">
                <a:solidFill>
                  <a:srgbClr val="000000"/>
                </a:solidFill>
              </a:rPr>
              <a:t>Algorithm: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342900" marR="0" indent="-3429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800" dirty="0" smtClean="0">
                <a:solidFill>
                  <a:srgbClr val="000000"/>
                </a:solidFill>
              </a:rPr>
              <a:t>Randomly d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raw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n-observations from X- and error-distribution</a:t>
            </a:r>
          </a:p>
          <a:p>
            <a:pPr marL="342900" marR="0" indent="-3429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sz="18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342900" marR="0" indent="-3429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800" baseline="0" dirty="0" smtClean="0">
                <a:solidFill>
                  <a:srgbClr val="000000"/>
                </a:solidFill>
              </a:rPr>
              <a:t>Calculate</a:t>
            </a:r>
            <a:r>
              <a:rPr lang="en-US" sz="1800" dirty="0" smtClean="0">
                <a:solidFill>
                  <a:srgbClr val="000000"/>
                </a:solidFill>
              </a:rPr>
              <a:t> Latent variable </a:t>
            </a:r>
            <a:br>
              <a:rPr lang="en-US" sz="1800" dirty="0" smtClean="0">
                <a:solidFill>
                  <a:srgbClr val="000000"/>
                </a:solidFill>
              </a:rPr>
            </a:br>
            <a:r>
              <a:rPr lang="en-US" sz="1800" dirty="0" smtClean="0">
                <a:solidFill>
                  <a:srgbClr val="000000"/>
                </a:solidFill>
              </a:rPr>
              <a:t>y* = c + a</a:t>
            </a:r>
            <a:r>
              <a:rPr lang="en-US" sz="1800" baseline="-25000" dirty="0" smtClean="0">
                <a:solidFill>
                  <a:srgbClr val="000000"/>
                </a:solidFill>
              </a:rPr>
              <a:t>1</a:t>
            </a:r>
            <a:r>
              <a:rPr lang="en-US" sz="1800" dirty="0" smtClean="0">
                <a:solidFill>
                  <a:srgbClr val="000000"/>
                </a:solidFill>
              </a:rPr>
              <a:t>*(d(x,z</a:t>
            </a:r>
            <a:r>
              <a:rPr lang="en-US" sz="1800" baseline="-25000" dirty="0" smtClean="0">
                <a:solidFill>
                  <a:srgbClr val="000000"/>
                </a:solidFill>
              </a:rPr>
              <a:t>1</a:t>
            </a:r>
            <a:r>
              <a:rPr lang="en-US" sz="1800" dirty="0" smtClean="0">
                <a:solidFill>
                  <a:srgbClr val="000000"/>
                </a:solidFill>
              </a:rPr>
              <a:t>)</a:t>
            </a:r>
            <a:r>
              <a:rPr lang="en-US" sz="1800" baseline="30000" dirty="0" smtClean="0">
                <a:solidFill>
                  <a:srgbClr val="000000"/>
                </a:solidFill>
              </a:rPr>
              <a:t>-1</a:t>
            </a:r>
            <a:r>
              <a:rPr lang="en-US" sz="1800" dirty="0" smtClean="0">
                <a:solidFill>
                  <a:srgbClr val="000000"/>
                </a:solidFill>
              </a:rPr>
              <a:t>.... + error</a:t>
            </a:r>
          </a:p>
          <a:p>
            <a:pPr marL="342900" marR="0" indent="-3429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342900" marR="0" indent="-3429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Calculate labels as y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= sign(y*)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952500" y="-254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de-DE" sz="6000" dirty="0" err="1" smtClean="0"/>
              <a:t>Example</a:t>
            </a:r>
            <a:endParaRPr sz="6000" dirty="0"/>
          </a:p>
        </p:txBody>
      </p:sp>
      <p:sp>
        <p:nvSpPr>
          <p:cNvPr id="61" name="Shape 61"/>
          <p:cNvSpPr/>
          <p:nvPr/>
        </p:nvSpPr>
        <p:spPr>
          <a:xfrm>
            <a:off x="2763885" y="5170806"/>
            <a:ext cx="176971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de-DE" sz="3600" dirty="0" smtClean="0"/>
              <a:t>0.20950</a:t>
            </a:r>
            <a:endParaRPr sz="3600" dirty="0"/>
          </a:p>
        </p:txBody>
      </p:sp>
      <p:sp>
        <p:nvSpPr>
          <p:cNvPr id="62" name="Shape 62"/>
          <p:cNvSpPr/>
          <p:nvPr/>
        </p:nvSpPr>
        <p:spPr>
          <a:xfrm>
            <a:off x="8803520" y="5222101"/>
            <a:ext cx="166712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lang="de-DE" sz="3600" dirty="0" smtClean="0"/>
              <a:t>0.26697</a:t>
            </a:r>
            <a:endParaRPr sz="3600" dirty="0"/>
          </a:p>
        </p:txBody>
      </p:sp>
      <p:sp>
        <p:nvSpPr>
          <p:cNvPr id="63" name="Shape 63"/>
          <p:cNvSpPr/>
          <p:nvPr/>
        </p:nvSpPr>
        <p:spPr>
          <a:xfrm>
            <a:off x="2815181" y="9051151"/>
            <a:ext cx="166712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lang="de-DE" sz="3600" dirty="0" smtClean="0"/>
              <a:t>0.12684</a:t>
            </a:r>
            <a:endParaRPr sz="3600" dirty="0"/>
          </a:p>
        </p:txBody>
      </p:sp>
      <p:sp>
        <p:nvSpPr>
          <p:cNvPr id="64" name="Shape 64"/>
          <p:cNvSpPr/>
          <p:nvPr/>
        </p:nvSpPr>
        <p:spPr>
          <a:xfrm>
            <a:off x="8803520" y="9051151"/>
            <a:ext cx="166712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lang="de-DE" sz="3600" dirty="0" smtClean="0"/>
              <a:t>0.15181</a:t>
            </a:r>
            <a:endParaRPr sz="3600" dirty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68" y="2166019"/>
            <a:ext cx="3916946" cy="2937710"/>
          </a:xfrm>
          <a:prstGeom prst="rect">
            <a:avLst/>
          </a:prstGeom>
        </p:spPr>
      </p:pic>
      <p:pic>
        <p:nvPicPr>
          <p:cNvPr id="3" name="Bild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584" y="2208995"/>
            <a:ext cx="3916947" cy="2937710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607" y="5817938"/>
            <a:ext cx="3916947" cy="2937710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68" y="5761455"/>
            <a:ext cx="3916947" cy="293771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GB" sz="6000" dirty="0" smtClean="0"/>
              <a:t>Results</a:t>
            </a:r>
            <a:endParaRPr sz="6000" dirty="0"/>
          </a:p>
        </p:txBody>
      </p:sp>
      <p:sp>
        <p:nvSpPr>
          <p:cNvPr id="3" name="Rechteck 2"/>
          <p:cNvSpPr/>
          <p:nvPr/>
        </p:nvSpPr>
        <p:spPr>
          <a:xfrm>
            <a:off x="8017329" y="4980214"/>
            <a:ext cx="473528" cy="2286000"/>
          </a:xfrm>
          <a:prstGeom prst="rect">
            <a:avLst/>
          </a:prstGeom>
          <a:blipFill rotWithShape="1">
            <a:blip r:embed="rId2">
              <a:biLevel thresh="25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Shape 45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 algn="l">
              <a:spcBef>
                <a:spcPts val="1800"/>
              </a:spcBef>
              <a:buNone/>
              <a:defRPr sz="1800"/>
            </a:pPr>
            <a:r>
              <a:rPr lang="de-DE" sz="2800" dirty="0" err="1" smtClean="0"/>
              <a:t>We</a:t>
            </a:r>
            <a:r>
              <a:rPr lang="de-DE" sz="2800" dirty="0" smtClean="0"/>
              <a:t> </a:t>
            </a:r>
            <a:r>
              <a:rPr lang="de-DE" sz="2800" dirty="0" err="1" smtClean="0"/>
              <a:t>analysed</a:t>
            </a:r>
            <a:r>
              <a:rPr lang="de-DE" sz="2800" dirty="0" smtClean="0"/>
              <a:t> </a:t>
            </a:r>
            <a:r>
              <a:rPr lang="de-DE" sz="2800" dirty="0" err="1" smtClean="0"/>
              <a:t>impact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following</a:t>
            </a:r>
            <a:r>
              <a:rPr lang="de-DE" sz="2800" dirty="0" smtClean="0"/>
              <a:t> </a:t>
            </a:r>
            <a:r>
              <a:rPr lang="de-DE" sz="2800" dirty="0" err="1" smtClean="0"/>
              <a:t>factors</a:t>
            </a:r>
            <a:r>
              <a:rPr lang="de-DE" sz="2800" dirty="0" smtClean="0"/>
              <a:t> on </a:t>
            </a:r>
            <a:r>
              <a:rPr lang="de-DE" sz="2800" dirty="0" err="1" smtClean="0"/>
              <a:t>prediction</a:t>
            </a:r>
            <a:r>
              <a:rPr lang="de-DE" sz="2800" dirty="0" smtClean="0"/>
              <a:t> </a:t>
            </a:r>
            <a:r>
              <a:rPr lang="de-DE" sz="2800" dirty="0" err="1" smtClean="0"/>
              <a:t>variance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both</a:t>
            </a:r>
            <a:r>
              <a:rPr lang="de-DE" sz="2800" dirty="0" smtClean="0"/>
              <a:t> linear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gaussian</a:t>
            </a:r>
            <a:r>
              <a:rPr lang="de-DE" sz="2800" dirty="0" smtClean="0"/>
              <a:t> </a:t>
            </a:r>
            <a:r>
              <a:rPr lang="de-DE" sz="2800" dirty="0" err="1" smtClean="0"/>
              <a:t>kernel</a:t>
            </a:r>
            <a:r>
              <a:rPr lang="de-DE" sz="2800" dirty="0" smtClean="0"/>
              <a:t> SVMs:</a:t>
            </a:r>
          </a:p>
          <a:p>
            <a:pPr marL="457200" indent="-457200" algn="l">
              <a:spcBef>
                <a:spcPts val="1800"/>
              </a:spcBef>
              <a:buFont typeface="+mj-lt"/>
              <a:buAutoNum type="arabicPeriod"/>
              <a:defRPr sz="1800"/>
            </a:pPr>
            <a:r>
              <a:rPr lang="de-DE" sz="2800" dirty="0" smtClean="0"/>
              <a:t>Choice </a:t>
            </a:r>
            <a:r>
              <a:rPr lang="de-DE" sz="2800" dirty="0" err="1" smtClean="0"/>
              <a:t>of</a:t>
            </a:r>
            <a:r>
              <a:rPr lang="de-DE" sz="2800" dirty="0" smtClean="0"/>
              <a:t> C-Parameter</a:t>
            </a:r>
          </a:p>
          <a:p>
            <a:pPr marL="457200" indent="-457200" algn="l">
              <a:spcBef>
                <a:spcPts val="1800"/>
              </a:spcBef>
              <a:buFont typeface="+mj-lt"/>
              <a:buAutoNum type="arabicPeriod"/>
              <a:defRPr sz="1800"/>
            </a:pPr>
            <a:r>
              <a:rPr lang="de-DE" sz="2800" dirty="0" smtClean="0"/>
              <a:t>Balance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Training-Data (relative Proportion </a:t>
            </a:r>
            <a:r>
              <a:rPr lang="de-DE" sz="2800" dirty="0" err="1" smtClean="0"/>
              <a:t>of</a:t>
            </a:r>
            <a:r>
              <a:rPr lang="de-DE" sz="2800" dirty="0" smtClean="0"/>
              <a:t> 1 Label-</a:t>
            </a:r>
            <a:r>
              <a:rPr lang="de-DE" sz="2800" dirty="0" err="1" smtClean="0"/>
              <a:t>category</a:t>
            </a:r>
            <a:r>
              <a:rPr lang="de-DE" sz="2800" dirty="0" smtClean="0"/>
              <a:t>)</a:t>
            </a:r>
          </a:p>
          <a:p>
            <a:pPr marL="457200" indent="-457200" algn="l">
              <a:spcBef>
                <a:spcPts val="1800"/>
              </a:spcBef>
              <a:buFont typeface="+mj-lt"/>
              <a:buAutoNum type="arabicPeriod"/>
              <a:defRPr sz="1800"/>
            </a:pPr>
            <a:r>
              <a:rPr lang="de-DE" sz="2800" dirty="0" err="1" smtClean="0"/>
              <a:t>Number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support</a:t>
            </a:r>
            <a:r>
              <a:rPr lang="de-DE" sz="2800" dirty="0" smtClean="0"/>
              <a:t> </a:t>
            </a:r>
            <a:r>
              <a:rPr lang="de-DE" sz="2800" dirty="0" err="1" smtClean="0"/>
              <a:t>vectors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original SVM</a:t>
            </a:r>
          </a:p>
          <a:p>
            <a:pPr algn="l">
              <a:spcBef>
                <a:spcPts val="1800"/>
              </a:spcBef>
              <a:defRPr sz="1800"/>
            </a:pPr>
            <a:endParaRPr lang="de-DE" sz="2800" dirty="0" smtClean="0"/>
          </a:p>
          <a:p>
            <a:pPr marL="0" indent="0" algn="l">
              <a:spcBef>
                <a:spcPts val="1800"/>
              </a:spcBef>
              <a:buNone/>
              <a:defRPr sz="1800"/>
            </a:pPr>
            <a:r>
              <a:rPr lang="de-DE" sz="2800" dirty="0" smtClean="0"/>
              <a:t>Model ........</a:t>
            </a:r>
          </a:p>
        </p:txBody>
      </p:sp>
    </p:spTree>
    <p:extLst>
      <p:ext uri="{BB962C8B-B14F-4D97-AF65-F5344CB8AC3E}">
        <p14:creationId xmlns:p14="http://schemas.microsoft.com/office/powerpoint/2010/main" val="7532560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6000" dirty="0"/>
              <a:t>C parameter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2813155" y="2619146"/>
            <a:ext cx="138499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Linear</a:t>
            </a:r>
            <a:endParaRPr kumimoji="0" lang="de-D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574045" y="2645426"/>
            <a:ext cx="205184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Gaussian</a:t>
            </a:r>
            <a:endParaRPr kumimoji="0" lang="de-D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8017329" y="4980214"/>
            <a:ext cx="473528" cy="2286000"/>
          </a:xfrm>
          <a:prstGeom prst="rect">
            <a:avLst/>
          </a:prstGeom>
          <a:blipFill rotWithShape="1">
            <a:blip r:embed="rId2">
              <a:biLevel thresh="25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667157" y="8531500"/>
            <a:ext cx="1026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848790" y="8136701"/>
            <a:ext cx="331372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 algn="l">
              <a:buFont typeface="Arial" charset="0"/>
              <a:buChar char="•"/>
            </a:pPr>
            <a:r>
              <a:rPr lang="de-DE" sz="2400" dirty="0" smtClean="0"/>
              <a:t>Datasets: 20</a:t>
            </a:r>
          </a:p>
          <a:p>
            <a:pPr marL="571500" indent="-571500" algn="l">
              <a:buFont typeface="Arial" charset="0"/>
              <a:buChar char="•"/>
            </a:pPr>
            <a:r>
              <a:rPr lang="de-DE" sz="2400" dirty="0" err="1" smtClean="0"/>
              <a:t>Datasize</a:t>
            </a:r>
            <a:r>
              <a:rPr lang="de-DE" sz="2400" dirty="0" smtClean="0"/>
              <a:t>: 100</a:t>
            </a:r>
          </a:p>
          <a:p>
            <a:pPr marL="571500" indent="-571500" algn="l">
              <a:buFont typeface="Arial" charset="0"/>
              <a:buChar char="•"/>
            </a:pPr>
            <a:r>
              <a:rPr lang="de-DE" sz="2400" dirty="0" err="1" smtClean="0"/>
              <a:t>Replications</a:t>
            </a:r>
            <a:r>
              <a:rPr lang="de-DE" sz="2400" dirty="0" smtClean="0"/>
              <a:t>: 1000</a:t>
            </a:r>
            <a:endParaRPr lang="de-DE" sz="2400" dirty="0"/>
          </a:p>
        </p:txBody>
      </p:sp>
      <p:sp>
        <p:nvSpPr>
          <p:cNvPr id="10" name="Rechteck 9"/>
          <p:cNvSpPr/>
          <p:nvPr/>
        </p:nvSpPr>
        <p:spPr>
          <a:xfrm>
            <a:off x="7943104" y="8136700"/>
            <a:ext cx="331372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 algn="l">
              <a:buFont typeface="Arial" charset="0"/>
              <a:buChar char="•"/>
            </a:pPr>
            <a:r>
              <a:rPr lang="de-DE" sz="2400" dirty="0" smtClean="0"/>
              <a:t>Datasets: 20</a:t>
            </a:r>
          </a:p>
          <a:p>
            <a:pPr marL="571500" indent="-571500" algn="l">
              <a:buFont typeface="Arial" charset="0"/>
              <a:buChar char="•"/>
            </a:pPr>
            <a:r>
              <a:rPr lang="de-DE" sz="2400" dirty="0" err="1" smtClean="0"/>
              <a:t>Datasize</a:t>
            </a:r>
            <a:r>
              <a:rPr lang="de-DE" sz="2400" dirty="0" smtClean="0"/>
              <a:t>: 100</a:t>
            </a:r>
          </a:p>
          <a:p>
            <a:pPr marL="571500" indent="-571500" algn="l">
              <a:buFont typeface="Arial" charset="0"/>
              <a:buChar char="•"/>
            </a:pPr>
            <a:r>
              <a:rPr lang="de-DE" sz="2400" dirty="0" err="1" smtClean="0"/>
              <a:t>Replications</a:t>
            </a:r>
            <a:r>
              <a:rPr lang="de-DE" sz="2400" dirty="0" smtClean="0"/>
              <a:t>: 1000</a:t>
            </a:r>
            <a:endParaRPr lang="de-DE" sz="2400" dirty="0"/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785" y="3473986"/>
            <a:ext cx="5758366" cy="4318774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71" y="3473986"/>
            <a:ext cx="5758365" cy="431877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Microsoft Macintosh PowerPoint</Application>
  <PresentationFormat>Benutzerdefiniert</PresentationFormat>
  <Paragraphs>101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Helvetica Light</vt:lpstr>
      <vt:lpstr>Helvetica Neue</vt:lpstr>
      <vt:lpstr>Times</vt:lpstr>
      <vt:lpstr>White</vt:lpstr>
      <vt:lpstr>Bootstrapping the Support Vector Machine</vt:lpstr>
      <vt:lpstr>Support Vector Machine</vt:lpstr>
      <vt:lpstr>Why use Bootstrapping ?</vt:lpstr>
      <vt:lpstr>Implementation of Bootstrap</vt:lpstr>
      <vt:lpstr>Why use distance?</vt:lpstr>
      <vt:lpstr>Simulation of Data</vt:lpstr>
      <vt:lpstr>Example</vt:lpstr>
      <vt:lpstr>Results</vt:lpstr>
      <vt:lpstr>C parameter</vt:lpstr>
      <vt:lpstr>Balance of Data</vt:lpstr>
      <vt:lpstr>Number of support vectors</vt:lpstr>
      <vt:lpstr>Conclusion</vt:lpstr>
      <vt:lpstr>Outlook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Bootstrapping the Support Vector Machine</dc:title>
  <cp:lastModifiedBy>GYiy0ZmvJnCoehLW</cp:lastModifiedBy>
  <cp:revision>34</cp:revision>
  <dcterms:modified xsi:type="dcterms:W3CDTF">2016-06-30T13:52:12Z</dcterms:modified>
</cp:coreProperties>
</file>