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80" r:id="rId10"/>
    <p:sldId id="263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B53-D6D9-4317-9DC6-6B992237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BAA1F-0CC9-48B2-9B8E-1474A559E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396C-6FA4-4AD8-BD01-046E24B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7532-57D9-4163-93BF-85F44B3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E658-F2FD-4752-BA40-0841E794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C20B-1DC3-4387-8BFB-B72FB900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97BD-6EED-471F-8697-4D018D08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DB57-B02A-4777-B905-98C7F659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C1A5-0552-4586-B1CE-C2FC6E29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E55D-FB67-43AA-AC4A-39BD44B5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6833-6678-4F16-BEEC-60BFA0AD3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75FF-F227-4097-BF70-9004F8D9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D8CE-CA2B-4B44-83DB-67B4CAD2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2239-2667-4880-9B29-86A0F0C8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A224-201A-4924-8FFD-45FBB0C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D8B3-BA73-471F-88A4-6CB97B1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9EA2-D743-486C-8A72-08B6520F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B77D-3C02-4484-93DB-BCC173A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14C7-7FED-499F-9A50-A3733586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AA8C-D49D-4B2C-8C3C-4ED9B29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D736-369B-434D-B89E-3157CB7E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2067-60D4-4F9A-B1CE-57698073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0B9D-2D27-4F09-9247-7E810B3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DD74-68C5-499D-86CF-8734E33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0BF6-CE08-4A2F-B2F0-3F58C9E6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876-902B-4B25-AB6F-1CFCCC51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D047-3AB2-4AC7-A97C-D337AD9C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CF7F-25B3-4338-887E-288DE99B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F9B9-2B08-4EE6-B529-64D2F3F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0D6F-6D26-4077-898C-4E472BE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2979-3244-483F-8A86-728B10A1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279-7FA6-448D-8970-6F56610E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9A44-1E1C-4039-B123-FBF8056A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FDD2B-B6A3-4D4B-9AFC-3C2B15CB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2629B-742F-4306-BF95-1FA67530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25A9F-60DD-44F3-A32A-B2D9936A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A313F-DC57-418C-A14C-17BF5FC6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8CCA5-F802-44AA-93A6-7FDF8406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E8144-5C55-48E5-99E8-4B13569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299-F0C0-4A2F-861C-179A8D04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CE855-2639-4042-871C-C6966BBF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CEF89-659C-4AEF-AF11-82011BA1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72C5-B530-4229-891E-B91CAD0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F1F14-E268-49F6-BC04-AFE597C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0ED6-590D-4C7A-985F-440155E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8003-B1C8-4230-8FCC-918FC98B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8607-361A-44F7-8495-BEE94B3D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8AAC-E674-408D-A482-8950E9D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6E1B-D803-4595-BFC5-FC0F2ACCB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D211-9CE8-4B10-ABA1-8CFFB8DD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AA71-475E-4383-9B78-47118FB9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EA26D-8378-46FC-872D-1706929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4CA4-3116-45F8-A974-C260BE94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131B5-D2BB-4A1F-A0DA-D675F2D08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A8BE9-4D69-48DC-9967-878A8AB1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4E951-E556-4A8E-A3FC-8003727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849B-10A9-4D25-A07E-60A51E6E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8C19-ACAA-460F-9828-1BAA402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7677E-94BC-438A-A27A-F5A12D9C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308B-5C6B-4CE0-BD69-F2630D9B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3F1F-2731-443C-B393-3DA574DD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F525-C6F0-44FD-B99C-64DA053E8B7B}" type="datetimeFigureOut">
              <a:rPr lang="en-US" smtClean="0"/>
              <a:t>2021-07-22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3AAD-CF52-4349-9A84-25D9BD3A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5D83-D3AD-4303-8381-A3631145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0192-B375-4AFE-A938-F369A4954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CubedOS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80881-069B-419C-A865-67BAD8B5B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Vermont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19641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4545-9E72-4096-B27E-0B5DF935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vs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F00F-1A69-4936-93A7-75E2AC6D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CubedOS application can also make use of ordinary Ada package libraries. However…</a:t>
            </a:r>
          </a:p>
          <a:p>
            <a:pPr lvl="1"/>
            <a:r>
              <a:rPr lang="en-US" dirty="0"/>
              <a:t>Communication between modules is only intended to be done via stand alone POs that are touched by the primary tasks; not via shared data inside a library package.</a:t>
            </a:r>
          </a:p>
          <a:p>
            <a:pPr lvl="1"/>
            <a:r>
              <a:rPr lang="en-US" dirty="0"/>
              <a:t>Package libraries must therefor be task-safe and contain only pure (</a:t>
            </a:r>
            <a:r>
              <a:rPr lang="en-US" dirty="0" err="1"/>
              <a:t>i</a:t>
            </a:r>
            <a:r>
              <a:rPr lang="en-US" dirty="0"/>
              <a:t>. e., side effect-free) code.</a:t>
            </a:r>
          </a:p>
          <a:p>
            <a:pPr lvl="1"/>
            <a:r>
              <a:rPr lang="en-US" dirty="0"/>
              <a:t>Currently there is no automatic checking of this, but SPARK will prevent egregious violations.</a:t>
            </a:r>
          </a:p>
          <a:p>
            <a:pPr lvl="1"/>
            <a:r>
              <a:rPr lang="en-US" i="1" dirty="0"/>
              <a:t>There is no back door method for modules to communicate!</a:t>
            </a:r>
          </a:p>
        </p:txBody>
      </p:sp>
    </p:spTree>
    <p:extLst>
      <p:ext uri="{BB962C8B-B14F-4D97-AF65-F5344CB8AC3E}">
        <p14:creationId xmlns:p14="http://schemas.microsoft.com/office/powerpoint/2010/main" val="322341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4359-A3AE-4CA5-AFB7-7F9CF217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Ravenscar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F623-7294-46A2-B346-31020D1C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 standard allows </a:t>
            </a:r>
            <a:r>
              <a:rPr lang="en-US" i="1" dirty="0"/>
              <a:t>profiles</a:t>
            </a:r>
            <a:r>
              <a:rPr lang="en-US" dirty="0"/>
              <a:t> that limit the language in various ways</a:t>
            </a:r>
          </a:p>
          <a:p>
            <a:r>
              <a:rPr lang="en-US" dirty="0"/>
              <a:t>Ravenscar is a profile that limits the tasking features of Ada</a:t>
            </a:r>
          </a:p>
          <a:p>
            <a:pPr lvl="1"/>
            <a:r>
              <a:rPr lang="en-US" dirty="0"/>
              <a:t>… to make programs more analyzable.</a:t>
            </a:r>
          </a:p>
          <a:p>
            <a:pPr lvl="1"/>
            <a:r>
              <a:rPr lang="en-US" dirty="0"/>
              <a:t>… to simplify the runtime system requirements.</a:t>
            </a:r>
          </a:p>
          <a:p>
            <a:r>
              <a:rPr lang="en-US" dirty="0"/>
              <a:t>Under Ravenscar:</a:t>
            </a:r>
          </a:p>
          <a:p>
            <a:pPr lvl="1"/>
            <a:r>
              <a:rPr lang="en-US" dirty="0"/>
              <a:t>POs can have only a single entry (full Ada allows multiple entries).</a:t>
            </a:r>
          </a:p>
          <a:p>
            <a:pPr lvl="1"/>
            <a:r>
              <a:rPr lang="en-US" dirty="0"/>
              <a:t>Barrier conditions must be “simple” (full Ada allows complex expressions).</a:t>
            </a:r>
          </a:p>
          <a:p>
            <a:pPr lvl="1"/>
            <a:r>
              <a:rPr lang="en-US" dirty="0"/>
              <a:t>Only one task can be queued waiting on an entry (full Ada allows multiple tasks to be queued).</a:t>
            </a:r>
          </a:p>
          <a:p>
            <a:pPr lvl="1"/>
            <a:r>
              <a:rPr lang="en-US" dirty="0"/>
              <a:t>All tasks must be at </a:t>
            </a:r>
            <a:r>
              <a:rPr lang="en-US" i="1" dirty="0"/>
              <a:t>library level </a:t>
            </a:r>
            <a:r>
              <a:rPr lang="en-US" dirty="0"/>
              <a:t>and be infinite loops (full Ada allows nested tasks, tasks inside subprograms, and task termination).</a:t>
            </a:r>
          </a:p>
        </p:txBody>
      </p:sp>
    </p:spTree>
    <p:extLst>
      <p:ext uri="{BB962C8B-B14F-4D97-AF65-F5344CB8AC3E}">
        <p14:creationId xmlns:p14="http://schemas.microsoft.com/office/powerpoint/2010/main" val="22408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E860-C560-4EB7-AD8D-048FAA14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Jorvik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5B3F-C721-4F12-B32F-6A000BAD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2022 will also support the </a:t>
            </a:r>
            <a:r>
              <a:rPr lang="en-US" dirty="0" err="1"/>
              <a:t>Jorvik</a:t>
            </a:r>
            <a:r>
              <a:rPr lang="en-US" dirty="0"/>
              <a:t> profile. It is like Ravenscar, but less limited</a:t>
            </a:r>
          </a:p>
          <a:p>
            <a:pPr lvl="1"/>
            <a:r>
              <a:rPr lang="en-US" dirty="0"/>
              <a:t>POs can have multiple entries.</a:t>
            </a:r>
          </a:p>
          <a:p>
            <a:pPr lvl="1"/>
            <a:r>
              <a:rPr lang="en-US" dirty="0"/>
              <a:t>Barrier conditions can be less “simple.”</a:t>
            </a:r>
          </a:p>
          <a:p>
            <a:r>
              <a:rPr lang="en-US" dirty="0"/>
              <a:t>CubedOS uses Ravenscar, but does not use </a:t>
            </a:r>
            <a:r>
              <a:rPr lang="en-US" dirty="0" err="1"/>
              <a:t>Jorvik</a:t>
            </a:r>
            <a:r>
              <a:rPr lang="en-US" dirty="0"/>
              <a:t> at this time</a:t>
            </a:r>
          </a:p>
          <a:p>
            <a:pPr lvl="1"/>
            <a:r>
              <a:rPr lang="en-US" dirty="0"/>
              <a:t>… but may in the future if it seems necessary or useful.</a:t>
            </a:r>
          </a:p>
          <a:p>
            <a:pPr lvl="1"/>
            <a:r>
              <a:rPr lang="en-US" dirty="0"/>
              <a:t>The “simple” barrier conditions do cause some difficulties for CubedOS, and </a:t>
            </a:r>
            <a:r>
              <a:rPr lang="en-US" dirty="0" err="1"/>
              <a:t>Jorvik</a:t>
            </a:r>
            <a:r>
              <a:rPr lang="en-US" dirty="0"/>
              <a:t> eliminates that issue.</a:t>
            </a:r>
          </a:p>
        </p:txBody>
      </p:sp>
    </p:spTree>
    <p:extLst>
      <p:ext uri="{BB962C8B-B14F-4D97-AF65-F5344CB8AC3E}">
        <p14:creationId xmlns:p14="http://schemas.microsoft.com/office/powerpoint/2010/main" val="173219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4640-6503-4EED-B8DC-F6E191E3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Ravenscar System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7CB1DDB-A130-4009-9839-30B503588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36866"/>
              </p:ext>
            </p:extLst>
          </p:nvPr>
        </p:nvGraphicFramePr>
        <p:xfrm>
          <a:off x="3764756" y="2629694"/>
          <a:ext cx="46624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4663262" imgH="2743200" progId="Acrobat.Document.DC">
                  <p:embed/>
                </p:oleObj>
              </mc:Choice>
              <mc:Fallback>
                <p:oleObj name="Acrobat Document" r:id="rId3" imgW="4663262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756" y="2629694"/>
                        <a:ext cx="466248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12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0480-03F7-47BC-8CDF-0FE30F88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0E0E-EAB5-4971-8DFD-D7642EDB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objects can be tuned to transmit only the information needed so the overhead can be kept minimal</a:t>
            </a:r>
          </a:p>
          <a:p>
            <a:r>
              <a:rPr lang="en-US" dirty="0"/>
              <a:t>The parameters of the protected procedures and entries specify the precise types of the data transferred so compile-time type safety is provided</a:t>
            </a:r>
          </a:p>
          <a:p>
            <a:r>
              <a:rPr lang="en-US" dirty="0"/>
              <a:t>The communication patterns of the application are known statically, facilitating analysis</a:t>
            </a:r>
          </a:p>
        </p:txBody>
      </p:sp>
    </p:spTree>
    <p:extLst>
      <p:ext uri="{BB962C8B-B14F-4D97-AF65-F5344CB8AC3E}">
        <p14:creationId xmlns:p14="http://schemas.microsoft.com/office/powerpoint/2010/main" val="386024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2AA1-3AB5-4D43-A3A7-AACB725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B02F-1D6C-4EF8-80C5-338C7A2E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protected objects must all be custom designed and individually implemented, creating a burden for the application developer</a:t>
            </a:r>
          </a:p>
          <a:p>
            <a:r>
              <a:rPr lang="en-US" dirty="0"/>
              <a:t>The communication patterns are relatively inflexible. Changing them requires overhauling the application</a:t>
            </a:r>
          </a:p>
          <a:p>
            <a:r>
              <a:rPr lang="en-US" dirty="0"/>
              <a:t>Third-party library components are awkward to write since they would have to know about the protected objects that are available in the application in order to communicate. This is a particular problem for client/server oriented systems where a general purpose, reusable server component needs some way to send replies to clients for which it has no prior knowledge.</a:t>
            </a:r>
          </a:p>
        </p:txBody>
      </p:sp>
    </p:spTree>
    <p:extLst>
      <p:ext uri="{BB962C8B-B14F-4D97-AF65-F5344CB8AC3E}">
        <p14:creationId xmlns:p14="http://schemas.microsoft.com/office/powerpoint/2010/main" val="219087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55C7-C6A2-4680-94E9-52E678B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CubedOS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B309DDB-FD00-4AD5-95DA-2A813237A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165529"/>
              </p:ext>
            </p:extLst>
          </p:nvPr>
        </p:nvGraphicFramePr>
        <p:xfrm>
          <a:off x="3764756" y="2608898"/>
          <a:ext cx="466248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3" imgW="4663262" imgH="2743200" progId="Acrobat.Document.DC">
                  <p:embed/>
                </p:oleObj>
              </mc:Choice>
              <mc:Fallback>
                <p:oleObj name="Acrobat Document" r:id="rId3" imgW="4663262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756" y="2608898"/>
                        <a:ext cx="4662487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DA7AD1-52FC-46E9-B40B-88E4F814B78F}"/>
              </a:ext>
            </a:extLst>
          </p:cNvPr>
          <p:cNvSpPr txBox="1"/>
          <p:nvPr/>
        </p:nvSpPr>
        <p:spPr>
          <a:xfrm>
            <a:off x="7599286" y="2424232"/>
            <a:ext cx="259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POs: “Mailboxes”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39D44-45A8-42A4-941A-C1204CD82D29}"/>
              </a:ext>
            </a:extLst>
          </p:cNvPr>
          <p:cNvCxnSpPr>
            <a:stCxn id="4" idx="1"/>
          </p:cNvCxnSpPr>
          <p:nvPr/>
        </p:nvCxnSpPr>
        <p:spPr>
          <a:xfrm flipH="1">
            <a:off x="7261934" y="2608898"/>
            <a:ext cx="337352" cy="2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2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12D8-B172-472F-BC8F-73A7D9E3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A1C1-A253-4435-AB42-F05EA385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corresponds to one and only one mailbox (PO)</a:t>
            </a:r>
          </a:p>
          <a:p>
            <a:pPr lvl="1"/>
            <a:r>
              <a:rPr lang="en-US" dirty="0"/>
              <a:t>The primary task of a module reads data from its mailbox and processes it.</a:t>
            </a:r>
          </a:p>
          <a:p>
            <a:pPr lvl="2"/>
            <a:r>
              <a:rPr lang="en-US" dirty="0"/>
              <a:t>… sends data to other modules by installing that data into other mailboxes.</a:t>
            </a:r>
          </a:p>
          <a:p>
            <a:pPr lvl="2"/>
            <a:r>
              <a:rPr lang="en-US" dirty="0"/>
              <a:t>… loops back to read more data (if available).</a:t>
            </a:r>
          </a:p>
          <a:p>
            <a:pPr lvl="1"/>
            <a:r>
              <a:rPr lang="en-US" dirty="0"/>
              <a:t>All tasks run concurrently</a:t>
            </a:r>
          </a:p>
          <a:p>
            <a:pPr lvl="1"/>
            <a:r>
              <a:rPr lang="en-US" dirty="0"/>
              <a:t>A module with nothing to do is suspended on the entry of its mailbox</a:t>
            </a:r>
          </a:p>
          <a:p>
            <a:pPr lvl="2"/>
            <a:r>
              <a:rPr lang="en-US" dirty="0"/>
              <a:t>This could potentially be true for most (or even all!) of the modules at any given time.</a:t>
            </a:r>
          </a:p>
          <a:p>
            <a:pPr lvl="2"/>
            <a:r>
              <a:rPr lang="en-US" dirty="0"/>
              <a:t>… but internal tasks in certain modules might “generate” data to deliver to other mailboxes (from handling hardware interrupts, for example).</a:t>
            </a:r>
          </a:p>
          <a:p>
            <a:pPr lvl="1"/>
            <a:r>
              <a:rPr lang="en-US" dirty="0"/>
              <a:t>Very “reactive” design</a:t>
            </a:r>
          </a:p>
          <a:p>
            <a:pPr lvl="2"/>
            <a:r>
              <a:rPr lang="en-US" dirty="0"/>
              <a:t>The system does nothing until it must react to some input event (via a hardware interrupt).</a:t>
            </a:r>
          </a:p>
        </p:txBody>
      </p:sp>
    </p:spTree>
    <p:extLst>
      <p:ext uri="{BB962C8B-B14F-4D97-AF65-F5344CB8AC3E}">
        <p14:creationId xmlns:p14="http://schemas.microsoft.com/office/powerpoint/2010/main" val="196458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FB71-53CB-4163-9260-A9A71F30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Mailboxes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7C29-A086-42F4-AF96-7D352BA0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 in the mailbox array has the same type. Thus:</a:t>
            </a:r>
          </a:p>
          <a:p>
            <a:pPr lvl="1"/>
            <a:r>
              <a:rPr lang="en-US" dirty="0"/>
              <a:t>… the same entry</a:t>
            </a:r>
          </a:p>
          <a:p>
            <a:pPr lvl="1"/>
            <a:r>
              <a:rPr lang="en-US" dirty="0"/>
              <a:t>… the same protected procedures</a:t>
            </a:r>
          </a:p>
          <a:p>
            <a:pPr lvl="1"/>
            <a:r>
              <a:rPr lang="en-US" dirty="0"/>
              <a:t>… the same internal data storage area</a:t>
            </a:r>
          </a:p>
          <a:p>
            <a:r>
              <a:rPr lang="en-US" dirty="0"/>
              <a:t>Yet, the communication needs of different modules will be different!</a:t>
            </a:r>
          </a:p>
          <a:p>
            <a:r>
              <a:rPr lang="en-US" dirty="0"/>
              <a:t>In CubedOS, the mailboxes hold low-level octet arrays</a:t>
            </a:r>
          </a:p>
          <a:p>
            <a:pPr lvl="1"/>
            <a:r>
              <a:rPr lang="en-US" dirty="0"/>
              <a:t>Sending modules are expected to </a:t>
            </a:r>
            <a:r>
              <a:rPr lang="en-US" i="1" dirty="0"/>
              <a:t>encode</a:t>
            </a:r>
            <a:r>
              <a:rPr lang="en-US" dirty="0"/>
              <a:t> the data they need to send into raw octets (a </a:t>
            </a:r>
            <a:r>
              <a:rPr lang="en-US" i="1" dirty="0"/>
              <a:t>message</a:t>
            </a:r>
            <a:r>
              <a:rPr lang="en-US" dirty="0"/>
              <a:t>) before installing that data into a mailbox.</a:t>
            </a:r>
          </a:p>
          <a:p>
            <a:pPr lvl="1"/>
            <a:r>
              <a:rPr lang="en-US" dirty="0"/>
              <a:t>Receiving modules are expected to </a:t>
            </a:r>
            <a:r>
              <a:rPr lang="en-US" i="1" dirty="0"/>
              <a:t>decode</a:t>
            </a:r>
            <a:r>
              <a:rPr lang="en-US" dirty="0"/>
              <a:t> the messages they receive back into meaningful data items with appropriate types.</a:t>
            </a:r>
          </a:p>
        </p:txBody>
      </p:sp>
    </p:spTree>
    <p:extLst>
      <p:ext uri="{BB962C8B-B14F-4D97-AF65-F5344CB8AC3E}">
        <p14:creationId xmlns:p14="http://schemas.microsoft.com/office/powerpoint/2010/main" val="255532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2B15-C865-4835-97A3-7541D4A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That Bad??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EE58-870A-441E-8E50-9939CC66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pPr lvl="1"/>
            <a:r>
              <a:rPr lang="en-US" dirty="0"/>
              <a:t>The type safety of specifically typed protected procedures has been lost. Compile time errors are now runtime errors when a message fails to decode in a meaningful way.</a:t>
            </a:r>
          </a:p>
          <a:p>
            <a:pPr lvl="1"/>
            <a:r>
              <a:rPr lang="en-US" dirty="0"/>
              <a:t>The destination of a message is specified using an integer index into an array… a runtime quantity. It is now possible to install a message in the wrong mailbox by accident.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Servers can now communicate with clients without a priori knowledge of them. They just need the index of the client’s mailbox (part of the request).</a:t>
            </a:r>
          </a:p>
          <a:p>
            <a:pPr lvl="1"/>
            <a:r>
              <a:rPr lang="en-US" dirty="0"/>
              <a:t>Communication patterns can now dynamically change.</a:t>
            </a:r>
          </a:p>
        </p:txBody>
      </p:sp>
    </p:spTree>
    <p:extLst>
      <p:ext uri="{BB962C8B-B14F-4D97-AF65-F5344CB8AC3E}">
        <p14:creationId xmlns:p14="http://schemas.microsoft.com/office/powerpoint/2010/main" val="397467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05C1-0C56-4599-8814-D3C6D55E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8B32-0504-4AD3-BFD7-2228D90B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</p:spTree>
    <p:extLst>
      <p:ext uri="{BB962C8B-B14F-4D97-AF65-F5344CB8AC3E}">
        <p14:creationId xmlns:p14="http://schemas.microsoft.com/office/powerpoint/2010/main" val="108697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3E6-D956-4472-9051-7BD0932C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62A2-82A0-4473-815A-C95AF925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CubedOS convention is for every module to have an API package with encoding/decoding subprograms for module messages</a:t>
            </a:r>
          </a:p>
          <a:p>
            <a:pPr lvl="1"/>
            <a:r>
              <a:rPr lang="en-US" dirty="0"/>
              <a:t>Example: A random number generating server module.</a:t>
            </a:r>
          </a:p>
          <a:p>
            <a:pPr lvl="1"/>
            <a:r>
              <a:rPr lang="en-US" dirty="0"/>
              <a:t>Client: Calls API function </a:t>
            </a:r>
            <a:r>
              <a:rPr lang="en-US" dirty="0" err="1"/>
              <a:t>Get_Number_Request_Encode</a:t>
            </a:r>
            <a:r>
              <a:rPr lang="en-US" dirty="0"/>
              <a:t> to construct a message asking for a random number. Sends the resulting message to the server’s mailbox.</a:t>
            </a:r>
          </a:p>
          <a:p>
            <a:pPr lvl="1"/>
            <a:r>
              <a:rPr lang="en-US" dirty="0"/>
              <a:t>Server: Reads message from mailbox. Decodes the request using API procedure </a:t>
            </a:r>
            <a:r>
              <a:rPr lang="en-US" dirty="0" err="1"/>
              <a:t>Get_Number_Request_Decode</a:t>
            </a:r>
            <a:r>
              <a:rPr lang="en-US" dirty="0"/>
              <a:t>. Generates a random number.</a:t>
            </a:r>
          </a:p>
          <a:p>
            <a:pPr lvl="1"/>
            <a:r>
              <a:rPr lang="en-US" dirty="0"/>
              <a:t>Server: Calls API function </a:t>
            </a:r>
            <a:r>
              <a:rPr lang="en-US" dirty="0" err="1"/>
              <a:t>Get_Number_Reply_Encode</a:t>
            </a:r>
            <a:r>
              <a:rPr lang="en-US" dirty="0"/>
              <a:t> to construct a message containing the random number. Sends the resulting message to the client’s mailbox (array index taken from message header).</a:t>
            </a:r>
          </a:p>
          <a:p>
            <a:pPr lvl="1"/>
            <a:r>
              <a:rPr lang="en-US" dirty="0"/>
              <a:t>Client: Reads message from mailbox. Decodes using API procedure </a:t>
            </a:r>
            <a:r>
              <a:rPr lang="en-US" dirty="0" err="1"/>
              <a:t>Get_Number_Reply_Decode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18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863B-E970-4A97-857A-801E85E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9848-21AE-493A-AC78-51E73E7B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CubedOS conceptualizes modules as clients or servers</a:t>
            </a:r>
          </a:p>
          <a:p>
            <a:pPr lvl="1"/>
            <a:r>
              <a:rPr lang="en-US" dirty="0"/>
              <a:t>… with the understanding that some modules act as both at different times.</a:t>
            </a:r>
          </a:p>
          <a:p>
            <a:r>
              <a:rPr lang="en-US" dirty="0"/>
              <a:t>Thus messages are either “requests” or “replies.”</a:t>
            </a:r>
          </a:p>
          <a:p>
            <a:r>
              <a:rPr lang="en-US" dirty="0"/>
              <a:t>CubedOS convention:</a:t>
            </a:r>
          </a:p>
          <a:p>
            <a:pPr lvl="1"/>
            <a:r>
              <a:rPr lang="en-US" dirty="0"/>
              <a:t>Request messages are constructed (by the client) using an API function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_Request_Encode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Request messages are decoded (by the server) using an API procedure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_Request_Decode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Reply messages are constructed (by the server) using an API function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_Reply_Encode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Reply messages are decoded (by the client) using an API procedure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_Reply_Decode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54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5739-7513-4ACA-A520-5844D81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Messages?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17CF-30F0-4F98-9039-E3253A70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CubedOS convention: The messages a module understands are declared in that module’s API package using an enumeration type.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Get_Number_Request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Get_Number_Reply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The encoding/decoding subprograms are strongly typed. This gives back the loss of type safety incurred by going to general mailboxes.</a:t>
            </a:r>
          </a:p>
        </p:txBody>
      </p:sp>
    </p:spTree>
    <p:extLst>
      <p:ext uri="{BB962C8B-B14F-4D97-AF65-F5344CB8AC3E}">
        <p14:creationId xmlns:p14="http://schemas.microsoft.com/office/powerpoint/2010/main" val="419225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9EE6-02AB-4FCA-A595-FB37CD62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Difficult?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EA35-7586-496D-B0D6-486C2491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developers have to write a tedious API package for every module. How is that better than hand tuning POs?</a:t>
            </a:r>
          </a:p>
          <a:p>
            <a:r>
              <a:rPr lang="en-US" dirty="0"/>
              <a:t>It isn’t!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CubedOS includes a tool called </a:t>
            </a:r>
            <a:r>
              <a:rPr lang="en-US" b="1" i="1" dirty="0"/>
              <a:t>Merc</a:t>
            </a:r>
            <a:r>
              <a:rPr lang="en-US" dirty="0"/>
              <a:t> that takes a high level interface specification and automatically generates a </a:t>
            </a:r>
            <a:r>
              <a:rPr lang="en-US" dirty="0" err="1"/>
              <a:t>SPARKable</a:t>
            </a:r>
            <a:r>
              <a:rPr lang="en-US" dirty="0"/>
              <a:t> API package based on that specification.</a:t>
            </a:r>
          </a:p>
          <a:p>
            <a:pPr lvl="1"/>
            <a:r>
              <a:rPr lang="en-US" dirty="0"/>
              <a:t>Unfortunately Merc isn’t quite ready for the prime time, but it is close.</a:t>
            </a:r>
          </a:p>
        </p:txBody>
      </p:sp>
    </p:spTree>
    <p:extLst>
      <p:ext uri="{BB962C8B-B14F-4D97-AF65-F5344CB8AC3E}">
        <p14:creationId xmlns:p14="http://schemas.microsoft.com/office/powerpoint/2010/main" val="374579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7FF-7D25-4EA3-A80B-B4F54C9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C59F-DA24-4FDB-9B30-D8F66E1E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  <a:p>
            <a:pPr lvl="1"/>
            <a:r>
              <a:rPr lang="en-US" dirty="0"/>
              <a:t>Each message has a message ID number (its position in the </a:t>
            </a:r>
            <a:r>
              <a:rPr lang="en-US" dirty="0" err="1"/>
              <a:t>Message_Type</a:t>
            </a:r>
            <a:r>
              <a:rPr lang="en-US" dirty="0"/>
              <a:t> enumeration). The message IDs can be thought of as “ports” for raw messages. Each module defines a collection of such ports.</a:t>
            </a:r>
          </a:p>
          <a:p>
            <a:pPr lvl="1"/>
            <a:r>
              <a:rPr lang="en-US" dirty="0"/>
              <a:t>Each module has a module ID number (its position in the mailbox array). The module IDs can be thought of as addresses on a network link.</a:t>
            </a:r>
          </a:p>
          <a:p>
            <a:r>
              <a:rPr lang="en-US" dirty="0"/>
              <a:t>Thus (</a:t>
            </a:r>
            <a:r>
              <a:rPr lang="en-US" dirty="0" err="1"/>
              <a:t>Module_ID</a:t>
            </a:r>
            <a:r>
              <a:rPr lang="en-US" dirty="0"/>
              <a:t>, </a:t>
            </a:r>
            <a:r>
              <a:rPr lang="en-US" dirty="0" err="1"/>
              <a:t>Message_ID</a:t>
            </a:r>
            <a:r>
              <a:rPr lang="en-US" dirty="0"/>
              <a:t>) is a pair of integers that define the “address” of where a message can be delivered. Think of it as (IP address, port number).</a:t>
            </a:r>
          </a:p>
        </p:txBody>
      </p:sp>
    </p:spTree>
    <p:extLst>
      <p:ext uri="{BB962C8B-B14F-4D97-AF65-F5344CB8AC3E}">
        <p14:creationId xmlns:p14="http://schemas.microsoft.com/office/powerpoint/2010/main" val="876123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4A8E-5105-4D8A-A7BE-67DFAA3F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79A-8F7D-458B-91F6-D9A32FDF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addressing</a:t>
            </a:r>
          </a:p>
          <a:p>
            <a:pPr lvl="1"/>
            <a:r>
              <a:rPr lang="en-US" dirty="0"/>
              <a:t>So far we’ve only looked at one </a:t>
            </a:r>
            <a:r>
              <a:rPr lang="en-US" i="1" dirty="0"/>
              <a:t>communication domain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Multiple mailbox arrays can be created (potentially holding different sized messages). Potentially in different processes or on different machines.</a:t>
            </a:r>
          </a:p>
          <a:p>
            <a:pPr lvl="1"/>
            <a:r>
              <a:rPr lang="en-US" dirty="0"/>
              <a:t>Each domain has a domain ID, similar to a network address in an IP network.</a:t>
            </a:r>
          </a:p>
          <a:p>
            <a:r>
              <a:rPr lang="en-US" dirty="0"/>
              <a:t>Thus (</a:t>
            </a:r>
            <a:r>
              <a:rPr lang="en-US" dirty="0" err="1"/>
              <a:t>Domain_ID</a:t>
            </a:r>
            <a:r>
              <a:rPr lang="en-US" dirty="0"/>
              <a:t>, </a:t>
            </a:r>
            <a:r>
              <a:rPr lang="en-US" dirty="0" err="1"/>
              <a:t>Module_ID</a:t>
            </a:r>
            <a:r>
              <a:rPr lang="en-US" dirty="0"/>
              <a:t>, </a:t>
            </a:r>
            <a:r>
              <a:rPr lang="en-US" dirty="0" err="1"/>
              <a:t>Message_ID</a:t>
            </a:r>
            <a:r>
              <a:rPr lang="en-US" dirty="0"/>
              <a:t>) is the extended address of where a message can be delivered.</a:t>
            </a:r>
          </a:p>
          <a:p>
            <a:pPr lvl="1"/>
            <a:r>
              <a:rPr lang="en-US" dirty="0"/>
              <a:t>Messages passing between domains must be routed. Implementing this is a work in progress, but it will ultimately support distributed CubedOS systems.</a:t>
            </a:r>
          </a:p>
        </p:txBody>
      </p:sp>
    </p:spTree>
    <p:extLst>
      <p:ext uri="{BB962C8B-B14F-4D97-AF65-F5344CB8AC3E}">
        <p14:creationId xmlns:p14="http://schemas.microsoft.com/office/powerpoint/2010/main" val="2238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A1C3-B22B-4832-AE5F-325CE678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29DF-FADB-43B4-AB23-5C6BF8E60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BF08-8D49-4ABC-B90C-653B8090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vs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3F52-3603-4C29-B4A1-DC636AC4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CubedOS applications are composed from a collection of </a:t>
            </a:r>
            <a:r>
              <a:rPr lang="en-US" i="1" dirty="0"/>
              <a:t>modules</a:t>
            </a:r>
          </a:p>
          <a:p>
            <a:pPr lvl="1"/>
            <a:r>
              <a:rPr lang="en-US" dirty="0"/>
              <a:t>All modules are treated equally by the system.</a:t>
            </a:r>
          </a:p>
          <a:p>
            <a:pPr lvl="1"/>
            <a:r>
              <a:rPr lang="en-US" dirty="0"/>
              <a:t>Developers distinguish between low level modules (drivers, etc.) and high level modules (controllers, etc.). CubedOS makes no distinction on its own.</a:t>
            </a:r>
          </a:p>
          <a:p>
            <a:pPr lvl="1"/>
            <a:r>
              <a:rPr lang="en-US" dirty="0"/>
              <a:t>Modules are intended to be reusable. </a:t>
            </a:r>
            <a:r>
              <a:rPr lang="en-US" b="1" i="1" dirty="0"/>
              <a:t>Module libraries </a:t>
            </a:r>
            <a:r>
              <a:rPr lang="en-US" dirty="0"/>
              <a:t>can be created. This facilities code sharing between missions.</a:t>
            </a:r>
          </a:p>
          <a:p>
            <a:r>
              <a:rPr lang="en-US" dirty="0"/>
              <a:t>Each module has at least one Ada </a:t>
            </a:r>
            <a:r>
              <a:rPr lang="en-US" i="1" dirty="0"/>
              <a:t>task</a:t>
            </a:r>
            <a:r>
              <a:rPr lang="en-US" dirty="0"/>
              <a:t>, called the </a:t>
            </a:r>
            <a:r>
              <a:rPr lang="en-US" i="1" dirty="0"/>
              <a:t>primary task</a:t>
            </a:r>
          </a:p>
          <a:p>
            <a:pPr lvl="1"/>
            <a:r>
              <a:rPr lang="en-US" dirty="0"/>
              <a:t>Modules can have additional, internal tasks that are hidden from other modules.</a:t>
            </a:r>
          </a:p>
          <a:p>
            <a:pPr lvl="1"/>
            <a:r>
              <a:rPr lang="en-US" dirty="0"/>
              <a:t>The primary tasks of the various modules are (statically) assigned priorities.</a:t>
            </a:r>
          </a:p>
          <a:p>
            <a:pPr lvl="1"/>
            <a:r>
              <a:rPr lang="en-US" b="1" i="1" dirty="0"/>
              <a:t>Highly concurrent!</a:t>
            </a:r>
          </a:p>
        </p:txBody>
      </p:sp>
    </p:spTree>
    <p:extLst>
      <p:ext uri="{BB962C8B-B14F-4D97-AF65-F5344CB8AC3E}">
        <p14:creationId xmlns:p14="http://schemas.microsoft.com/office/powerpoint/2010/main" val="30601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5CD-586F-468E-9256-C57E6298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8B37-5285-4836-BAEB-B8C5085C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communicate by way of Ada </a:t>
            </a:r>
            <a:r>
              <a:rPr lang="en-US" i="1" dirty="0"/>
              <a:t>protected objects </a:t>
            </a:r>
            <a:r>
              <a:rPr lang="en-US" dirty="0"/>
              <a:t>(POs)</a:t>
            </a:r>
          </a:p>
          <a:p>
            <a:pPr lvl="1"/>
            <a:r>
              <a:rPr lang="en-US" dirty="0"/>
              <a:t>A PO is like a monitor. It holds data and enforces mutually exclusive access.</a:t>
            </a:r>
          </a:p>
          <a:p>
            <a:pPr lvl="1"/>
            <a:r>
              <a:rPr lang="en-US" dirty="0"/>
              <a:t>POs can be acted on by </a:t>
            </a:r>
            <a:r>
              <a:rPr lang="en-US" i="1" dirty="0"/>
              <a:t>protected operations</a:t>
            </a:r>
            <a:r>
              <a:rPr lang="en-US" dirty="0"/>
              <a:t>.</a:t>
            </a:r>
          </a:p>
          <a:p>
            <a:pPr lvl="2"/>
            <a:r>
              <a:rPr lang="en-US" u="sng" dirty="0"/>
              <a:t>Protected functions</a:t>
            </a:r>
            <a:r>
              <a:rPr lang="en-US" dirty="0"/>
              <a:t>: read-only access to the data in the PO. Multiple calls are allowed at once (many readers okay).</a:t>
            </a:r>
          </a:p>
          <a:p>
            <a:pPr lvl="2"/>
            <a:r>
              <a:rPr lang="en-US" u="sng" dirty="0"/>
              <a:t>Protected procedures</a:t>
            </a:r>
            <a:r>
              <a:rPr lang="en-US" dirty="0"/>
              <a:t>: read/write access to the data in the PO. Only a single call at a time; all other access to the PO must wait.</a:t>
            </a:r>
          </a:p>
          <a:p>
            <a:pPr lvl="2"/>
            <a:r>
              <a:rPr lang="en-US" u="sng" dirty="0"/>
              <a:t>Entries</a:t>
            </a:r>
            <a:r>
              <a:rPr lang="en-US" dirty="0"/>
              <a:t>: read/write access to the data and an associated </a:t>
            </a:r>
            <a:r>
              <a:rPr lang="en-US" i="1" dirty="0"/>
              <a:t>barrier</a:t>
            </a:r>
            <a:r>
              <a:rPr lang="en-US" dirty="0"/>
              <a:t> condition. Calls to the entry suspend until the barrier is True.</a:t>
            </a:r>
          </a:p>
          <a:p>
            <a:pPr lvl="1"/>
            <a:r>
              <a:rPr lang="en-US" dirty="0"/>
              <a:t>Sending module calls a procedure in a PO to “install” data in that PO for later.</a:t>
            </a:r>
          </a:p>
          <a:p>
            <a:pPr lvl="1"/>
            <a:r>
              <a:rPr lang="en-US" dirty="0"/>
              <a:t>Receiving module calls an entry in PO to pick up the data. The entry call suspends if no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7124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A843-3C0E-40C3-90E1-6BC5615B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Protected Objects (Spec)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F5CA-4F95-4434-AE88-E3A6E9434820}"/>
              </a:ext>
            </a:extLst>
          </p:cNvPr>
          <p:cNvSpPr txBox="1"/>
          <p:nvPr/>
        </p:nvSpPr>
        <p:spPr>
          <a:xfrm>
            <a:off x="1233996" y="1690688"/>
            <a:ext cx="70775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(Delta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 : Natural :=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</p:spTree>
    <p:extLst>
      <p:ext uri="{BB962C8B-B14F-4D97-AF65-F5344CB8AC3E}">
        <p14:creationId xmlns:p14="http://schemas.microsoft.com/office/powerpoint/2010/main" val="355513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A843-3C0E-40C3-90E1-6BC5615B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Protected Objects (Body #1)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F5CA-4F95-4434-AE88-E3A6E9434820}"/>
              </a:ext>
            </a:extLst>
          </p:cNvPr>
          <p:cNvSpPr txBox="1"/>
          <p:nvPr/>
        </p:nvSpPr>
        <p:spPr>
          <a:xfrm>
            <a:off x="1233996" y="1690688"/>
            <a:ext cx="59747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</p:spTree>
    <p:extLst>
      <p:ext uri="{BB962C8B-B14F-4D97-AF65-F5344CB8AC3E}">
        <p14:creationId xmlns:p14="http://schemas.microsoft.com/office/powerpoint/2010/main" val="29524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A843-3C0E-40C3-90E1-6BC5615B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Protected Objects (Body 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F5CA-4F95-4434-AE88-E3A6E9434820}"/>
              </a:ext>
            </a:extLst>
          </p:cNvPr>
          <p:cNvSpPr txBox="1"/>
          <p:nvPr/>
        </p:nvSpPr>
        <p:spPr>
          <a:xfrm>
            <a:off x="1233996" y="1690688"/>
            <a:ext cx="72154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procedure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(Delta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+ Delta &lt; 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:=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:= Value + Delta;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</p:spTree>
    <p:extLst>
      <p:ext uri="{BB962C8B-B14F-4D97-AF65-F5344CB8AC3E}">
        <p14:creationId xmlns:p14="http://schemas.microsoft.com/office/powerpoint/2010/main" val="96330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A843-3C0E-40C3-90E1-6BC5615B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Protected Objects (Body #3)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F5CA-4F95-4434-AE88-E3A6E9434820}"/>
              </a:ext>
            </a:extLst>
          </p:cNvPr>
          <p:cNvSpPr txBox="1"/>
          <p:nvPr/>
        </p:nvSpPr>
        <p:spPr>
          <a:xfrm>
            <a:off x="1233996" y="1690688"/>
            <a:ext cx="84561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 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-- Include check for negative?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</p:spTree>
    <p:extLst>
      <p:ext uri="{BB962C8B-B14F-4D97-AF65-F5344CB8AC3E}">
        <p14:creationId xmlns:p14="http://schemas.microsoft.com/office/powerpoint/2010/main" val="172215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1983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Acrobat Document</vt:lpstr>
      <vt:lpstr>CubedOS Architecture</vt:lpstr>
      <vt:lpstr>Outline</vt:lpstr>
      <vt:lpstr>General Concepts</vt:lpstr>
      <vt:lpstr>Modules vs Tasks</vt:lpstr>
      <vt:lpstr>Module Communication</vt:lpstr>
      <vt:lpstr>Ada Protected Objects (Spec)</vt:lpstr>
      <vt:lpstr>Ada Protected Objects (Body #1)</vt:lpstr>
      <vt:lpstr>Ada Protected Objects (Body #2)</vt:lpstr>
      <vt:lpstr>Ada Protected Objects (Body #3)</vt:lpstr>
      <vt:lpstr>Modules vs Libraries</vt:lpstr>
      <vt:lpstr>Ravenscar</vt:lpstr>
      <vt:lpstr>Jorvik</vt:lpstr>
      <vt:lpstr>General Ravenscar System</vt:lpstr>
      <vt:lpstr>Advantages</vt:lpstr>
      <vt:lpstr>Disadvantages</vt:lpstr>
      <vt:lpstr>CubedOS</vt:lpstr>
      <vt:lpstr>Mailboxes</vt:lpstr>
      <vt:lpstr>Generalized Mailboxes</vt:lpstr>
      <vt:lpstr>Isn’t That Bad??</vt:lpstr>
      <vt:lpstr>Not That Bad</vt:lpstr>
      <vt:lpstr>Conventions</vt:lpstr>
      <vt:lpstr>What Messages?</vt:lpstr>
      <vt:lpstr>Still Difficult?</vt:lpstr>
      <vt:lpstr>Generalization</vt:lpstr>
      <vt:lpstr>Domains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CubedOS Architecture</dc:title>
  <dc:creator>Chapin, Peter C.</dc:creator>
  <cp:lastModifiedBy>Chapin, Peter C.</cp:lastModifiedBy>
  <cp:revision>19</cp:revision>
  <dcterms:created xsi:type="dcterms:W3CDTF">2021-07-15T15:42:32Z</dcterms:created>
  <dcterms:modified xsi:type="dcterms:W3CDTF">2021-07-22T21:58:14Z</dcterms:modified>
</cp:coreProperties>
</file>