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6020" r:id="rId5"/>
    <p:sldMasterId id="2147486002" r:id="rId6"/>
    <p:sldMasterId id="2147486033" r:id="rId7"/>
  </p:sldMasterIdLst>
  <p:notesMasterIdLst>
    <p:notesMasterId r:id="rId27"/>
  </p:notesMasterIdLst>
  <p:handoutMasterIdLst>
    <p:handoutMasterId r:id="rId28"/>
  </p:handoutMasterIdLst>
  <p:sldIdLst>
    <p:sldId id="334" r:id="rId8"/>
    <p:sldId id="345" r:id="rId9"/>
    <p:sldId id="361" r:id="rId10"/>
    <p:sldId id="348" r:id="rId11"/>
    <p:sldId id="362" r:id="rId12"/>
    <p:sldId id="368" r:id="rId13"/>
    <p:sldId id="369" r:id="rId14"/>
    <p:sldId id="370" r:id="rId15"/>
    <p:sldId id="371" r:id="rId16"/>
    <p:sldId id="372" r:id="rId17"/>
    <p:sldId id="373" r:id="rId18"/>
    <p:sldId id="352" r:id="rId19"/>
    <p:sldId id="364" r:id="rId20"/>
    <p:sldId id="363" r:id="rId21"/>
    <p:sldId id="365" r:id="rId22"/>
    <p:sldId id="367" r:id="rId23"/>
    <p:sldId id="351" r:id="rId24"/>
    <p:sldId id="374" r:id="rId25"/>
    <p:sldId id="335" r:id="rId26"/>
  </p:sldIdLst>
  <p:sldSz cx="9144000" cy="5143500" type="screen16x9"/>
  <p:notesSz cx="6883400" cy="9906000"/>
  <p:defaultTextStyle>
    <a:defPPr>
      <a:defRPr lang="de-DE"/>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82"/>
    <a:srgbClr val="002754"/>
    <a:srgbClr val="FFFFFF"/>
    <a:srgbClr val="D4D6E8"/>
    <a:srgbClr val="5C7694"/>
    <a:srgbClr val="0095D8"/>
    <a:srgbClr val="94A6CC"/>
    <a:srgbClr val="94A66F"/>
    <a:srgbClr val="A50000"/>
    <a:srgbClr val="A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2B0CA-FC54-4496-8BCA-5EF66A818D29}">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4660"/>
  </p:normalViewPr>
  <p:slideViewPr>
    <p:cSldViewPr>
      <p:cViewPr varScale="1">
        <p:scale>
          <a:sx n="114" d="100"/>
          <a:sy n="114" d="100"/>
        </p:scale>
        <p:origin x="114" y="456"/>
      </p:cViewPr>
      <p:guideLst>
        <p:guide orient="horz" pos="1620"/>
        <p:guide pos="2880"/>
      </p:guideLst>
    </p:cSldViewPr>
  </p:slideViewPr>
  <p:notesTextViewPr>
    <p:cViewPr>
      <p:scale>
        <a:sx n="100" d="100"/>
        <a:sy n="100" d="100"/>
      </p:scale>
      <p:origin x="0" y="0"/>
    </p:cViewPr>
  </p:notesTextViewPr>
  <p:notesViewPr>
    <p:cSldViewPr>
      <p:cViewPr varScale="1">
        <p:scale>
          <a:sx n="87" d="100"/>
          <a:sy n="87" d="100"/>
        </p:scale>
        <p:origin x="-1902" y="-72"/>
      </p:cViewPr>
      <p:guideLst>
        <p:guide orient="horz" pos="312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de-DE"/>
          </a:p>
        </p:txBody>
      </p:sp>
      <p:sp>
        <p:nvSpPr>
          <p:cNvPr id="3" name="Datumsplatzhalter 2"/>
          <p:cNvSpPr>
            <a:spLocks noGrp="1"/>
          </p:cNvSpPr>
          <p:nvPr>
            <p:ph type="dt" sz="quarter" idx="1"/>
          </p:nvPr>
        </p:nvSpPr>
        <p:spPr>
          <a:xfrm>
            <a:off x="3899000" y="0"/>
            <a:ext cx="2982807" cy="495300"/>
          </a:xfrm>
          <a:prstGeom prst="rect">
            <a:avLst/>
          </a:prstGeom>
        </p:spPr>
        <p:txBody>
          <a:bodyPr vert="horz" lIns="95939" tIns="47969" rIns="95939" bIns="47969" rtlCol="0"/>
          <a:lstStyle>
            <a:lvl1pPr algn="r">
              <a:defRPr sz="1300"/>
            </a:lvl1pPr>
          </a:lstStyle>
          <a:p>
            <a:fld id="{81CD9070-DBFC-4CF9-BCA1-D82221F14D9E}" type="datetimeFigureOut">
              <a:rPr lang="de-DE" smtClean="0"/>
              <a:pPr/>
              <a:t>31.03.2017</a:t>
            </a:fld>
            <a:endParaRPr lang="de-DE"/>
          </a:p>
        </p:txBody>
      </p:sp>
      <p:sp>
        <p:nvSpPr>
          <p:cNvPr id="4" name="Fußzeilenplatzhalter 3"/>
          <p:cNvSpPr>
            <a:spLocks noGrp="1"/>
          </p:cNvSpPr>
          <p:nvPr>
            <p:ph type="ftr" sz="quarter" idx="2"/>
          </p:nvPr>
        </p:nvSpPr>
        <p:spPr>
          <a:xfrm>
            <a:off x="0" y="9408981"/>
            <a:ext cx="2982807" cy="495300"/>
          </a:xfrm>
          <a:prstGeom prst="rect">
            <a:avLst/>
          </a:prstGeom>
        </p:spPr>
        <p:txBody>
          <a:bodyPr vert="horz" lIns="95939" tIns="47969" rIns="95939" bIns="47969" rtlCol="0" anchor="b"/>
          <a:lstStyle>
            <a:lvl1pPr algn="l">
              <a:defRPr sz="1300"/>
            </a:lvl1pPr>
          </a:lstStyle>
          <a:p>
            <a:endParaRPr lang="de-DE"/>
          </a:p>
        </p:txBody>
      </p:sp>
      <p:sp>
        <p:nvSpPr>
          <p:cNvPr id="5" name="Foliennummernplatzhalter 4"/>
          <p:cNvSpPr>
            <a:spLocks noGrp="1"/>
          </p:cNvSpPr>
          <p:nvPr>
            <p:ph type="sldNum" sz="quarter" idx="3"/>
          </p:nvPr>
        </p:nvSpPr>
        <p:spPr>
          <a:xfrm>
            <a:off x="3899000" y="9408981"/>
            <a:ext cx="2982807" cy="495300"/>
          </a:xfrm>
          <a:prstGeom prst="rect">
            <a:avLst/>
          </a:prstGeom>
        </p:spPr>
        <p:txBody>
          <a:bodyPr vert="horz" lIns="95939" tIns="47969" rIns="95939" bIns="47969" rtlCol="0" anchor="b"/>
          <a:lstStyle>
            <a:lvl1pPr algn="r">
              <a:defRPr sz="1300"/>
            </a:lvl1pPr>
          </a:lstStyle>
          <a:p>
            <a:fld id="{188C7D69-B25F-42B4-8558-1A3B11BB1F26}" type="slidenum">
              <a:rPr lang="de-DE" smtClean="0"/>
              <a:pPr/>
              <a:t>‹Nr.›</a:t>
            </a:fld>
            <a:endParaRPr lang="de-DE"/>
          </a:p>
        </p:txBody>
      </p:sp>
    </p:spTree>
    <p:extLst>
      <p:ext uri="{BB962C8B-B14F-4D97-AF65-F5344CB8AC3E}">
        <p14:creationId xmlns:p14="http://schemas.microsoft.com/office/powerpoint/2010/main" val="304054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fontAlgn="auto">
              <a:spcBef>
                <a:spcPts val="0"/>
              </a:spcBef>
              <a:spcAft>
                <a:spcPts val="0"/>
              </a:spcAft>
              <a:defRPr sz="1300">
                <a:latin typeface="+mn-lt"/>
                <a:ea typeface="+mn-ea"/>
                <a:cs typeface="+mn-cs"/>
              </a:defRPr>
            </a:lvl1pPr>
          </a:lstStyle>
          <a:p>
            <a:pPr>
              <a:defRPr/>
            </a:pPr>
            <a:endParaRPr lang="de-DE"/>
          </a:p>
        </p:txBody>
      </p:sp>
      <p:sp>
        <p:nvSpPr>
          <p:cNvPr id="3" name="Datumsplatzhalter 2"/>
          <p:cNvSpPr>
            <a:spLocks noGrp="1"/>
          </p:cNvSpPr>
          <p:nvPr>
            <p:ph type="dt" idx="1"/>
          </p:nvPr>
        </p:nvSpPr>
        <p:spPr>
          <a:xfrm>
            <a:off x="3899000" y="0"/>
            <a:ext cx="2982807" cy="495300"/>
          </a:xfrm>
          <a:prstGeom prst="rect">
            <a:avLst/>
          </a:prstGeom>
        </p:spPr>
        <p:txBody>
          <a:bodyPr vert="horz" wrap="square" lIns="95939" tIns="47969" rIns="95939" bIns="47969" numCol="1" anchor="t" anchorCtr="0" compatLnSpc="1">
            <a:prstTxWarp prst="textNoShape">
              <a:avLst/>
            </a:prstTxWarp>
          </a:bodyPr>
          <a:lstStyle>
            <a:lvl1pPr algn="r">
              <a:defRPr sz="1300">
                <a:latin typeface="Calibri" pitchFamily="34" charset="0"/>
                <a:cs typeface="Arial" pitchFamily="34" charset="0"/>
              </a:defRPr>
            </a:lvl1pPr>
          </a:lstStyle>
          <a:p>
            <a:pPr>
              <a:defRPr/>
            </a:pPr>
            <a:fld id="{A6BF44F7-141A-4C1E-A2D4-07FC17256405}" type="datetimeFigureOut">
              <a:rPr lang="de-DE"/>
              <a:pPr>
                <a:defRPr/>
              </a:pPr>
              <a:t>31.03.2017</a:t>
            </a:fld>
            <a:endParaRPr lang="de-DE"/>
          </a:p>
        </p:txBody>
      </p:sp>
      <p:sp>
        <p:nvSpPr>
          <p:cNvPr id="4" name="Folienbildplatzhalt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pPr lvl="0"/>
            <a:endParaRPr lang="de-DE" noProof="0"/>
          </a:p>
        </p:txBody>
      </p:sp>
      <p:sp>
        <p:nvSpPr>
          <p:cNvPr id="5" name="Notizenplatzhalter 4"/>
          <p:cNvSpPr>
            <a:spLocks noGrp="1"/>
          </p:cNvSpPr>
          <p:nvPr>
            <p:ph type="body" sz="quarter" idx="3"/>
          </p:nvPr>
        </p:nvSpPr>
        <p:spPr>
          <a:xfrm>
            <a:off x="688340" y="4705350"/>
            <a:ext cx="5506720" cy="4457700"/>
          </a:xfrm>
          <a:prstGeom prst="rect">
            <a:avLst/>
          </a:prstGeom>
        </p:spPr>
        <p:txBody>
          <a:bodyPr vert="horz" wrap="square" lIns="95939" tIns="47969" rIns="95939" bIns="47969" numCol="1" anchor="t" anchorCtr="0" compatLnSpc="1">
            <a:prstTxWarp prst="textNoShape">
              <a:avLst/>
            </a:prstTxWarp>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fontAlgn="auto">
              <a:spcBef>
                <a:spcPts val="0"/>
              </a:spcBef>
              <a:spcAft>
                <a:spcPts val="0"/>
              </a:spcAft>
              <a:defRPr sz="1300">
                <a:latin typeface="+mn-lt"/>
                <a:ea typeface="+mn-ea"/>
                <a:cs typeface="+mn-cs"/>
              </a:defRPr>
            </a:lvl1pPr>
          </a:lstStyle>
          <a:p>
            <a:pPr>
              <a:defRPr/>
            </a:pPr>
            <a:endParaRPr lang="de-DE"/>
          </a:p>
        </p:txBody>
      </p:sp>
      <p:sp>
        <p:nvSpPr>
          <p:cNvPr id="7" name="Foliennummernplatzhalter 6"/>
          <p:cNvSpPr>
            <a:spLocks noGrp="1"/>
          </p:cNvSpPr>
          <p:nvPr>
            <p:ph type="sldNum" sz="quarter" idx="5"/>
          </p:nvPr>
        </p:nvSpPr>
        <p:spPr>
          <a:xfrm>
            <a:off x="3899000" y="9408981"/>
            <a:ext cx="2982807" cy="495300"/>
          </a:xfrm>
          <a:prstGeom prst="rect">
            <a:avLst/>
          </a:prstGeom>
        </p:spPr>
        <p:txBody>
          <a:bodyPr vert="horz" wrap="square" lIns="95939" tIns="47969" rIns="95939" bIns="47969" numCol="1" anchor="b" anchorCtr="0" compatLnSpc="1">
            <a:prstTxWarp prst="textNoShape">
              <a:avLst/>
            </a:prstTxWarp>
          </a:bodyPr>
          <a:lstStyle>
            <a:lvl1pPr algn="r">
              <a:defRPr sz="1300">
                <a:latin typeface="Calibri" pitchFamily="34" charset="0"/>
                <a:cs typeface="Arial" pitchFamily="34" charset="0"/>
              </a:defRPr>
            </a:lvl1pPr>
          </a:lstStyle>
          <a:p>
            <a:pPr>
              <a:defRPr/>
            </a:pPr>
            <a:fld id="{1E25A641-1A11-4DD9-9C30-5A193660B841}" type="slidenum">
              <a:rPr lang="de-DE"/>
              <a:pPr>
                <a:defRPr/>
              </a:pPr>
              <a:t>‹Nr.›</a:t>
            </a:fld>
            <a:endParaRPr lang="de-DE"/>
          </a:p>
        </p:txBody>
      </p:sp>
    </p:spTree>
    <p:extLst>
      <p:ext uri="{BB962C8B-B14F-4D97-AF65-F5344CB8AC3E}">
        <p14:creationId xmlns:p14="http://schemas.microsoft.com/office/powerpoint/2010/main" val="1567821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lienbildplatzhalter 1"/>
          <p:cNvSpPr>
            <a:spLocks noGrp="1" noRot="1" noChangeAspect="1" noTextEdit="1"/>
          </p:cNvSpPr>
          <p:nvPr>
            <p:ph type="sldImg"/>
          </p:nvPr>
        </p:nvSpPr>
        <p:spPr bwMode="auto">
          <a:noFill/>
          <a:ln>
            <a:solidFill>
              <a:srgbClr val="000000"/>
            </a:solidFill>
            <a:miter lim="800000"/>
            <a:headEnd/>
            <a:tailEnd/>
          </a:ln>
        </p:spPr>
      </p:sp>
      <p:sp>
        <p:nvSpPr>
          <p:cNvPr id="96259"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6260" name="Foliennummernplatzhalter 3"/>
          <p:cNvSpPr>
            <a:spLocks noGrp="1"/>
          </p:cNvSpPr>
          <p:nvPr>
            <p:ph type="sldNum" sz="quarter" idx="5"/>
          </p:nvPr>
        </p:nvSpPr>
        <p:spPr bwMode="auto">
          <a:noFill/>
          <a:ln>
            <a:miter lim="800000"/>
            <a:headEnd/>
            <a:tailEnd/>
          </a:ln>
        </p:spPr>
        <p:txBody>
          <a:bodyPr/>
          <a:lstStyle/>
          <a:p>
            <a:fld id="{E138A658-E782-4271-A8F3-F31E0F303D7B}" type="slidenum">
              <a:rPr lang="de-DE" smtClean="0">
                <a:cs typeface="Arial" charset="0"/>
              </a:rPr>
              <a:pPr/>
              <a:t>1</a:t>
            </a:fld>
            <a:endParaRPr lang="de-DE">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lienbildplatzhalter 1"/>
          <p:cNvSpPr>
            <a:spLocks noGrp="1" noRot="1" noChangeAspect="1" noTextEdit="1"/>
          </p:cNvSpPr>
          <p:nvPr>
            <p:ph type="sldImg"/>
          </p:nvPr>
        </p:nvSpPr>
        <p:spPr bwMode="auto">
          <a:noFill/>
          <a:ln>
            <a:solidFill>
              <a:srgbClr val="000000"/>
            </a:solidFill>
            <a:miter lim="800000"/>
            <a:headEnd/>
            <a:tailEnd/>
          </a:ln>
        </p:spPr>
      </p:sp>
      <p:sp>
        <p:nvSpPr>
          <p:cNvPr id="99331"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9332" name="Foliennummernplatzhalter 3"/>
          <p:cNvSpPr>
            <a:spLocks noGrp="1"/>
          </p:cNvSpPr>
          <p:nvPr>
            <p:ph type="sldNum" sz="quarter" idx="5"/>
          </p:nvPr>
        </p:nvSpPr>
        <p:spPr bwMode="auto">
          <a:noFill/>
          <a:ln>
            <a:miter lim="800000"/>
            <a:headEnd/>
            <a:tailEnd/>
          </a:ln>
        </p:spPr>
        <p:txBody>
          <a:bodyPr/>
          <a:lstStyle/>
          <a:p>
            <a:fld id="{D92F6006-C082-441F-BA35-1F7CC4288A98}" type="slidenum">
              <a:rPr lang="de-DE" smtClean="0">
                <a:cs typeface="Arial" charset="0"/>
              </a:rPr>
              <a:pPr/>
              <a:t>2</a:t>
            </a:fld>
            <a:endParaRPr lang="de-DE">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lienbildplatzhalter 1"/>
          <p:cNvSpPr>
            <a:spLocks noGrp="1" noRot="1" noChangeAspect="1" noTextEdit="1"/>
          </p:cNvSpPr>
          <p:nvPr>
            <p:ph type="sldImg"/>
          </p:nvPr>
        </p:nvSpPr>
        <p:spPr bwMode="auto">
          <a:noFill/>
          <a:ln>
            <a:solidFill>
              <a:srgbClr val="000000"/>
            </a:solidFill>
            <a:miter lim="800000"/>
            <a:headEnd/>
            <a:tailEnd/>
          </a:ln>
        </p:spPr>
      </p:sp>
      <p:sp>
        <p:nvSpPr>
          <p:cNvPr id="100355"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100356" name="Foliennummernplatzhalter 3"/>
          <p:cNvSpPr>
            <a:spLocks noGrp="1"/>
          </p:cNvSpPr>
          <p:nvPr>
            <p:ph type="sldNum" sz="quarter" idx="5"/>
          </p:nvPr>
        </p:nvSpPr>
        <p:spPr bwMode="auto">
          <a:noFill/>
          <a:ln>
            <a:miter lim="800000"/>
            <a:headEnd/>
            <a:tailEnd/>
          </a:ln>
        </p:spPr>
        <p:txBody>
          <a:bodyPr/>
          <a:lstStyle/>
          <a:p>
            <a:fld id="{E8169783-4A6D-42D8-A612-0BEEC20217DE}" type="slidenum">
              <a:rPr lang="de-DE" smtClean="0">
                <a:cs typeface="Arial" charset="0"/>
              </a:rPr>
              <a:pPr/>
              <a:t>19</a:t>
            </a:fld>
            <a:endParaRPr lang="de-DE">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Canvas mit Schrift 18pt">
    <p:spTree>
      <p:nvGrpSpPr>
        <p:cNvPr id="1" name=""/>
        <p:cNvGrpSpPr/>
        <p:nvPr/>
      </p:nvGrpSpPr>
      <p:grpSpPr>
        <a:xfrm>
          <a:off x="0" y="0"/>
          <a:ext cx="0" cy="0"/>
          <a:chOff x="0" y="0"/>
          <a:chExt cx="0" cy="0"/>
        </a:xfrm>
      </p:grpSpPr>
      <p:sp>
        <p:nvSpPr>
          <p:cNvPr id="4" name="Rechteck 3"/>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Textplatzhalter 2"/>
          <p:cNvSpPr>
            <a:spLocks noGrp="1"/>
          </p:cNvSpPr>
          <p:nvPr>
            <p:ph type="body" sz="quarter" idx="14"/>
          </p:nvPr>
        </p:nvSpPr>
        <p:spPr>
          <a:xfrm>
            <a:off x="395288" y="1131888"/>
            <a:ext cx="8353425" cy="3600450"/>
          </a:xfrm>
        </p:spPr>
        <p:txBody>
          <a:bodyPr/>
          <a:lstStyle>
            <a:lvl1pPr>
              <a:lnSpc>
                <a:spcPct val="100000"/>
              </a:lnSpc>
              <a:defRPr sz="1800"/>
            </a:lvl1pPr>
            <a:lvl2pPr>
              <a:lnSpc>
                <a:spcPct val="100000"/>
              </a:lnSpc>
              <a:defRPr sz="1800"/>
            </a:lvl2pPr>
            <a:lvl3pPr>
              <a:lnSpc>
                <a:spcPct val="100000"/>
              </a:lnSpc>
              <a:defRPr sz="1800"/>
            </a:lvl3pPr>
            <a:lvl4pPr>
              <a:lnSpc>
                <a:spcPct val="100000"/>
              </a:lnSpc>
              <a:defRPr sz="1800"/>
            </a:lvl4pPr>
            <a:lvl5pPr>
              <a:lnSpc>
                <a:spcPct val="100000"/>
              </a:lnSpc>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chts 1/2 Canvas mit Schrift 18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chts 1/2 Canvas mit Schrift 16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chts 1/2 Canvas mit Schrift 14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ks 2/3 Canvas mit Schrift 18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ks 2/3 Canvas mit Schrift 16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nks 2/3 Canvas mit Schrift 14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chts 2/3 Canvas mit Schrift 18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780"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 Canvas mit Schrift 16pt ">
    <p:spTree>
      <p:nvGrpSpPr>
        <p:cNvPr id="1" name=""/>
        <p:cNvGrpSpPr/>
        <p:nvPr/>
      </p:nvGrpSpPr>
      <p:grpSpPr>
        <a:xfrm>
          <a:off x="0" y="0"/>
          <a:ext cx="0" cy="0"/>
          <a:chOff x="0" y="0"/>
          <a:chExt cx="0" cy="0"/>
        </a:xfrm>
      </p:grpSpPr>
      <p:sp>
        <p:nvSpPr>
          <p:cNvPr id="4" name="Rechteck 3"/>
          <p:cNvSpPr/>
          <p:nvPr/>
        </p:nvSpPr>
        <p:spPr>
          <a:xfrm>
            <a:off x="251520" y="987574"/>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5" name="Textplatzhalter 2"/>
          <p:cNvSpPr>
            <a:spLocks noGrp="1"/>
          </p:cNvSpPr>
          <p:nvPr>
            <p:ph idx="1"/>
          </p:nvPr>
        </p:nvSpPr>
        <p:spPr bwMode="auto">
          <a:xfrm>
            <a:off x="395478" y="1131570"/>
            <a:ext cx="8353044" cy="3600450"/>
          </a:xfrm>
          <a:prstGeom prst="rect">
            <a:avLst/>
          </a:prstGeom>
          <a:noFill/>
          <a:ln>
            <a:noFill/>
          </a:ln>
          <a:extLst/>
        </p:spPr>
        <p:txBody>
          <a:bodyPr/>
          <a:lstStyle>
            <a:lvl1pPr>
              <a:lnSpc>
                <a:spcPts val="1800"/>
              </a:lnSpc>
              <a:spcAft>
                <a:spcPts val="500"/>
              </a:spcAft>
              <a:defRPr/>
            </a:lvl1pPr>
            <a:lvl2pPr>
              <a:lnSpc>
                <a:spcPts val="1800"/>
              </a:lnSpc>
              <a:spcAft>
                <a:spcPts val="500"/>
              </a:spcAft>
              <a:defRPr/>
            </a:lvl2pPr>
            <a:lvl3pPr>
              <a:lnSpc>
                <a:spcPts val="1800"/>
              </a:lnSpc>
              <a:spcAft>
                <a:spcPts val="500"/>
              </a:spcAft>
              <a:defRPr/>
            </a:lvl3pPr>
            <a:lvl4pPr>
              <a:lnSpc>
                <a:spcPts val="1800"/>
              </a:lnSpc>
              <a:spcAft>
                <a:spcPts val="500"/>
              </a:spcAft>
              <a:defRPr/>
            </a:lvl4pPr>
            <a:lvl5pPr>
              <a:lnSpc>
                <a:spcPts val="1800"/>
              </a:lnSpc>
              <a:spcAft>
                <a:spcPts val="500"/>
              </a:spcAft>
              <a:defRPr/>
            </a:lvl5pPr>
            <a:lvl6pPr>
              <a:lnSpc>
                <a:spcPts val="1800"/>
              </a:lnSpc>
              <a:spcAft>
                <a:spcPts val="500"/>
              </a:spcAft>
              <a:defRPr/>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chts 2/3 Canvas mit Schrift 16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chts 2/3 Canvas mit Schrift 14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x 1/3 Fond mit Schrift 16pt">
    <p:spTree>
      <p:nvGrpSpPr>
        <p:cNvPr id="1" name=""/>
        <p:cNvGrpSpPr/>
        <p:nvPr/>
      </p:nvGrpSpPr>
      <p:grpSpPr>
        <a:xfrm>
          <a:off x="0" y="0"/>
          <a:ext cx="0" cy="0"/>
          <a:chOff x="0" y="0"/>
          <a:chExt cx="0" cy="0"/>
        </a:xfrm>
      </p:grpSpPr>
      <p:sp>
        <p:nvSpPr>
          <p:cNvPr id="9" name="Rechteck 8"/>
          <p:cNvSpPr/>
          <p:nvPr/>
        </p:nvSpPr>
        <p:spPr>
          <a:xfrm>
            <a:off x="250825" y="987574"/>
            <a:ext cx="2772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18" name="Textplatzhalter 2"/>
          <p:cNvSpPr>
            <a:spLocks noGrp="1"/>
          </p:cNvSpPr>
          <p:nvPr>
            <p:ph idx="19"/>
          </p:nvPr>
        </p:nvSpPr>
        <p:spPr bwMode="auto">
          <a:xfrm>
            <a:off x="3347864"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19" name="Textplatzhalter 2"/>
          <p:cNvSpPr>
            <a:spLocks noGrp="1"/>
          </p:cNvSpPr>
          <p:nvPr>
            <p:ph idx="20"/>
          </p:nvPr>
        </p:nvSpPr>
        <p:spPr bwMode="auto">
          <a:xfrm>
            <a:off x="6300192"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x 1/3 Fond mit Schrift 14pt">
    <p:spTree>
      <p:nvGrpSpPr>
        <p:cNvPr id="1" name=""/>
        <p:cNvGrpSpPr/>
        <p:nvPr/>
      </p:nvGrpSpPr>
      <p:grpSpPr>
        <a:xfrm>
          <a:off x="0" y="0"/>
          <a:ext cx="0" cy="0"/>
          <a:chOff x="0" y="0"/>
          <a:chExt cx="0" cy="0"/>
        </a:xfrm>
      </p:grpSpPr>
      <p:sp>
        <p:nvSpPr>
          <p:cNvPr id="9" name="Rechteck 8"/>
          <p:cNvSpPr/>
          <p:nvPr/>
        </p:nvSpPr>
        <p:spPr>
          <a:xfrm>
            <a:off x="250825"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x unten 1/3 Fond mit Schrift 16pt">
    <p:spTree>
      <p:nvGrpSpPr>
        <p:cNvPr id="1" name=""/>
        <p:cNvGrpSpPr/>
        <p:nvPr/>
      </p:nvGrpSpPr>
      <p:grpSpPr>
        <a:xfrm>
          <a:off x="0" y="0"/>
          <a:ext cx="0" cy="0"/>
          <a:chOff x="0" y="0"/>
          <a:chExt cx="0" cy="0"/>
        </a:xfrm>
      </p:grpSpPr>
      <p:sp>
        <p:nvSpPr>
          <p:cNvPr id="9" name="Rechteck 8"/>
          <p:cNvSpPr/>
          <p:nvPr/>
        </p:nvSpPr>
        <p:spPr>
          <a:xfrm>
            <a:off x="250824"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userDrawn="1"/>
        </p:nvSpPr>
        <p:spPr>
          <a:xfrm>
            <a:off x="2459302"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331429"/>
            <a:ext cx="1728251"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18" name="Textplatzhalter 2"/>
          <p:cNvSpPr>
            <a:spLocks noGrp="1"/>
          </p:cNvSpPr>
          <p:nvPr>
            <p:ph idx="19"/>
          </p:nvPr>
        </p:nvSpPr>
        <p:spPr bwMode="auto">
          <a:xfrm>
            <a:off x="2627783" y="3319724"/>
            <a:ext cx="1728193"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
        <p:nvSpPr>
          <p:cNvPr id="16" name="Rechteck 15"/>
          <p:cNvSpPr/>
          <p:nvPr userDrawn="1"/>
        </p:nvSpPr>
        <p:spPr>
          <a:xfrm>
            <a:off x="4667780" y="3147814"/>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7" name="Rechteck 16"/>
          <p:cNvSpPr/>
          <p:nvPr userDrawn="1"/>
        </p:nvSpPr>
        <p:spPr>
          <a:xfrm>
            <a:off x="6876257" y="3147814"/>
            <a:ext cx="2016006"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0" name="Textplatzhalter 2"/>
          <p:cNvSpPr>
            <a:spLocks noGrp="1"/>
          </p:cNvSpPr>
          <p:nvPr>
            <p:ph idx="20"/>
          </p:nvPr>
        </p:nvSpPr>
        <p:spPr bwMode="auto">
          <a:xfrm>
            <a:off x="4788025" y="3303328"/>
            <a:ext cx="180020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1" name="Textplatzhalter 2"/>
          <p:cNvSpPr>
            <a:spLocks noGrp="1"/>
          </p:cNvSpPr>
          <p:nvPr>
            <p:ph idx="21"/>
          </p:nvPr>
        </p:nvSpPr>
        <p:spPr bwMode="auto">
          <a:xfrm>
            <a:off x="7020273" y="3314924"/>
            <a:ext cx="175517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x unten 1/3 Fond mit Schrift 14pt">
    <p:spTree>
      <p:nvGrpSpPr>
        <p:cNvPr id="1" name=""/>
        <p:cNvGrpSpPr/>
        <p:nvPr/>
      </p:nvGrpSpPr>
      <p:grpSpPr>
        <a:xfrm>
          <a:off x="0" y="0"/>
          <a:ext cx="0" cy="0"/>
          <a:chOff x="0" y="0"/>
          <a:chExt cx="0" cy="0"/>
        </a:xfrm>
      </p:grpSpPr>
      <p:sp>
        <p:nvSpPr>
          <p:cNvPr id="9" name="Rechteck 8"/>
          <p:cNvSpPr/>
          <p:nvPr/>
        </p:nvSpPr>
        <p:spPr>
          <a:xfrm>
            <a:off x="250825"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3291830"/>
            <a:ext cx="2773362"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2076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05943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5"/>
            <a:ext cx="7772400" cy="102235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29371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0614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 Canvas mit Schrift 14pt">
    <p:spTree>
      <p:nvGrpSpPr>
        <p:cNvPr id="1" name=""/>
        <p:cNvGrpSpPr/>
        <p:nvPr/>
      </p:nvGrpSpPr>
      <p:grpSpPr>
        <a:xfrm>
          <a:off x="0" y="0"/>
          <a:ext cx="0" cy="0"/>
          <a:chOff x="0" y="0"/>
          <a:chExt cx="0" cy="0"/>
        </a:xfrm>
      </p:grpSpPr>
      <p:sp>
        <p:nvSpPr>
          <p:cNvPr id="5" name="Rechteck 4"/>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4" name="Textplatzhalter 2"/>
          <p:cNvSpPr>
            <a:spLocks noGrp="1"/>
          </p:cNvSpPr>
          <p:nvPr>
            <p:ph idx="1"/>
          </p:nvPr>
        </p:nvSpPr>
        <p:spPr bwMode="auto">
          <a:xfrm>
            <a:off x="395478" y="1131570"/>
            <a:ext cx="8353044"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C56F25-E008-454B-8C69-80127ABB9DE1}"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25786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C56F25-E008-454B-8C69-80127ABB9DE1}"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469931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C56F25-E008-454B-8C69-80127ABB9DE1}"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701199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04788"/>
            <a:ext cx="3008313" cy="87153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578203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976573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68971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6375"/>
            <a:ext cx="2057400" cy="43878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06375"/>
            <a:ext cx="6019800" cy="43878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20624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Unt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4013683"/>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Ob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554400"/>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extLst>
      <p:ext uri="{BB962C8B-B14F-4D97-AF65-F5344CB8AC3E}">
        <p14:creationId xmlns:p14="http://schemas.microsoft.com/office/powerpoint/2010/main" val="4036975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313816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 Canvas ohne Schrift">
    <p:spTree>
      <p:nvGrpSpPr>
        <p:cNvPr id="1" name=""/>
        <p:cNvGrpSpPr/>
        <p:nvPr/>
      </p:nvGrpSpPr>
      <p:grpSpPr>
        <a:xfrm>
          <a:off x="0" y="0"/>
          <a:ext cx="0" cy="0"/>
          <a:chOff x="0" y="0"/>
          <a:chExt cx="0" cy="0"/>
        </a:xfrm>
      </p:grpSpPr>
      <p:sp>
        <p:nvSpPr>
          <p:cNvPr id="3" name="Rechteck 2"/>
          <p:cNvSpPr/>
          <p:nvPr/>
        </p:nvSpPr>
        <p:spPr>
          <a:xfrm>
            <a:off x="251520" y="988006"/>
            <a:ext cx="8640000" cy="38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 ohne Canvas ohne Titel ohne Kopfzeile">
    <p:spTree>
      <p:nvGrpSpPr>
        <p:cNvPr id="1" name=""/>
        <p:cNvGrpSpPr/>
        <p:nvPr/>
      </p:nvGrpSpPr>
      <p:grpSpPr>
        <a:xfrm>
          <a:off x="0" y="0"/>
          <a:ext cx="0" cy="0"/>
          <a:chOff x="0" y="0"/>
          <a:chExt cx="0" cy="0"/>
        </a:xfrm>
      </p:grpSpPr>
      <p:pic>
        <p:nvPicPr>
          <p:cNvPr id="3" name="Bild 6" descr="03_INME_Himmel_72dpi_rh.jpg"/>
          <p:cNvPicPr>
            <a:picLocks noChangeAspect="1"/>
          </p:cNvPicPr>
          <p:nvPr userDrawn="1"/>
        </p:nvPicPr>
        <p:blipFill>
          <a:blip r:embed="rId2" cstate="print"/>
          <a:srcRect/>
          <a:stretch>
            <a:fillRect/>
          </a:stretch>
        </p:blipFill>
        <p:spPr bwMode="auto">
          <a:xfrm>
            <a:off x="0" y="0"/>
            <a:ext cx="9236075" cy="5143500"/>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defRPr lang="de-DE" sz="1800" b="1" kern="1200" noProof="0" dirty="0" smtClean="0">
                <a:solidFill>
                  <a:srgbClr val="0095D8"/>
                </a:solidFill>
                <a:latin typeface="Arial"/>
                <a:ea typeface="ＭＳ Ｐゴシック" charset="0"/>
                <a:cs typeface="ＭＳ Ｐゴシック" charset="0"/>
              </a:defRPr>
            </a:lvl1pPr>
            <a:lvl2pPr>
              <a:defRPr lang="de-DE" sz="1800" kern="1200" noProof="0" dirty="0" smtClean="0">
                <a:solidFill>
                  <a:srgbClr val="003882"/>
                </a:solidFill>
                <a:latin typeface="Arial"/>
                <a:ea typeface="ＭＳ Ｐゴシック" charset="0"/>
                <a:cs typeface="+mn-cs"/>
              </a:defRPr>
            </a:lvl2pPr>
            <a:lvl3pPr>
              <a:defRPr lang="de-DE" sz="1800" b="1" kern="1200" noProof="0" dirty="0" smtClean="0">
                <a:solidFill>
                  <a:srgbClr val="003882"/>
                </a:solidFill>
                <a:latin typeface="Arial"/>
                <a:ea typeface="ＭＳ Ｐゴシック" charset="0"/>
                <a:cs typeface="+mn-cs"/>
              </a:defRPr>
            </a:lvl3pPr>
            <a:lvl4pPr>
              <a:defRPr lang="de-DE" sz="1800" kern="1200" noProof="0" dirty="0" smtClean="0">
                <a:solidFill>
                  <a:srgbClr val="003882"/>
                </a:solidFill>
                <a:latin typeface="Arial"/>
                <a:ea typeface="ＭＳ Ｐゴシック" charset="0"/>
                <a:cs typeface="+mn-cs"/>
              </a:defRPr>
            </a:lvl4pPr>
            <a:lvl5pPr>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dirty="0"/>
              <a:t>Textmasterformate durch Klicken bearbeiten</a:t>
            </a:r>
          </a:p>
          <a:p>
            <a:pPr lvl="1" algn="l" defTabSz="863600" rtl="0" eaLnBrk="1" fontAlgn="base" hangingPunct="1">
              <a:lnSpc>
                <a:spcPct val="100000"/>
              </a:lnSpc>
              <a:spcBef>
                <a:spcPts val="163"/>
              </a:spcBef>
              <a:spcAft>
                <a:spcPts val="500"/>
              </a:spcAft>
              <a:buSzPct val="100000"/>
            </a:pPr>
            <a:r>
              <a:rPr lang="de-DE" noProof="0" dirty="0"/>
              <a:t>Zweite Ebene</a:t>
            </a:r>
          </a:p>
          <a:p>
            <a:pPr marL="207963" lvl="2" indent="-207963" algn="l" defTabSz="863600" rtl="0" eaLnBrk="1" fontAlgn="base" hangingPunct="1">
              <a:lnSpc>
                <a:spcPct val="100000"/>
              </a:lnSpc>
              <a:spcBef>
                <a:spcPts val="163"/>
              </a:spcBef>
              <a:spcAft>
                <a:spcPts val="500"/>
              </a:spcAft>
              <a:buSzPct val="100000"/>
              <a:buFontTx/>
              <a:buBlip>
                <a:blip r:embed="rId2"/>
              </a:buBlip>
            </a:pPr>
            <a:r>
              <a:rPr lang="de-DE" noProof="0" dirty="0"/>
              <a:t>Dritte Ebene</a:t>
            </a:r>
          </a:p>
          <a:p>
            <a:pPr marL="431800" lvl="3" indent="-215900" algn="l" defTabSz="863600" rtl="0" eaLnBrk="1" fontAlgn="base" hangingPunct="1">
              <a:lnSpc>
                <a:spcPct val="100000"/>
              </a:lnSpc>
              <a:spcBef>
                <a:spcPts val="163"/>
              </a:spcBef>
              <a:spcAft>
                <a:spcPts val="500"/>
              </a:spcAft>
              <a:buSzPct val="100000"/>
              <a:buFontTx/>
              <a:buBlip>
                <a:blip r:embed="rId2"/>
              </a:buBlip>
            </a:pPr>
            <a:r>
              <a:rPr lang="de-DE" noProof="0" dirty="0"/>
              <a:t>Vierte Ebene</a:t>
            </a:r>
          </a:p>
          <a:p>
            <a:pPr marL="647700" lvl="4" indent="-215900" algn="l" defTabSz="863600" rtl="0" eaLnBrk="1" fontAlgn="base" hangingPunct="1">
              <a:lnSpc>
                <a:spcPct val="100000"/>
              </a:lnSpc>
              <a:spcBef>
                <a:spcPts val="163"/>
              </a:spcBef>
              <a:spcAft>
                <a:spcPts val="500"/>
              </a:spcAft>
              <a:buSzPct val="100000"/>
              <a:buFontTx/>
              <a:buBlip>
                <a:blip r:embed="rId3"/>
              </a:buBlip>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841772"/>
            <a:ext cx="6858000" cy="17907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26859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6735433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282304"/>
            <a:ext cx="7886700" cy="2139553"/>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808767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4956348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273844"/>
            <a:ext cx="7886700" cy="994172"/>
          </a:xfrm>
        </p:spPr>
        <p:txBody>
          <a:bodyPr/>
          <a:lstStyle/>
          <a:p>
            <a:r>
              <a:rPr lang="de-DE"/>
              <a:t>Titelmasterformat durch Klicken bearbeiten</a:t>
            </a:r>
          </a:p>
        </p:txBody>
      </p:sp>
      <p:sp>
        <p:nvSpPr>
          <p:cNvPr id="3" name="Textplatzhalt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1878806"/>
            <a:ext cx="3868340"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1878806"/>
            <a:ext cx="3887391"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C44F7930-81CD-4D63-BA62-1FB6F8E0FA4C}"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8706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C44F7930-81CD-4D63-BA62-1FB6F8E0FA4C}"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5053665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4F7930-81CD-4D63-BA62-1FB6F8E0FA4C}"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0002016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41390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742878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2941693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273844"/>
            <a:ext cx="1971675" cy="43588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273844"/>
            <a:ext cx="5800725" cy="435887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0601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x 1/2 Canvas mit Schrift 18pt">
    <p:spTree>
      <p:nvGrpSpPr>
        <p:cNvPr id="1" name=""/>
        <p:cNvGrpSpPr/>
        <p:nvPr/>
      </p:nvGrpSpPr>
      <p:grpSpPr>
        <a:xfrm>
          <a:off x="0" y="0"/>
          <a:ext cx="0" cy="0"/>
          <a:chOff x="0" y="0"/>
          <a:chExt cx="0" cy="0"/>
        </a:xfrm>
      </p:grpSpPr>
      <p:sp>
        <p:nvSpPr>
          <p:cNvPr id="5" name="Rechteck 4"/>
          <p:cNvSpPr/>
          <p:nvPr/>
        </p:nvSpPr>
        <p:spPr>
          <a:xfrm>
            <a:off x="251520" y="988006"/>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x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48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9" name="Textplatzhalter 2"/>
          <p:cNvSpPr>
            <a:spLocks noGrp="1"/>
          </p:cNvSpPr>
          <p:nvPr>
            <p:ph idx="14"/>
          </p:nvPr>
        </p:nvSpPr>
        <p:spPr bwMode="auto">
          <a:xfrm>
            <a:off x="4860671"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 Id="rId30" Type="http://schemas.openxmlformats.org/officeDocument/2006/relationships/image" Target="../media/image4.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3.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2.emf"/><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png"/><Relationship Id="rId5" Type="http://schemas.openxmlformats.org/officeDocument/2006/relationships/slideLayout" Target="../slideLayouts/slideLayout41.xml"/><Relationship Id="rId10" Type="http://schemas.openxmlformats.org/officeDocument/2006/relationships/image" Target="../media/image5.jpeg"/><Relationship Id="rId4" Type="http://schemas.openxmlformats.org/officeDocument/2006/relationships/slideLayout" Target="../slideLayouts/slideLayout40.xml"/><Relationship Id="rId9" Type="http://schemas.openxmlformats.org/officeDocument/2006/relationships/theme" Target="../theme/theme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hteck 12"/>
          <p:cNvSpPr/>
          <p:nvPr/>
        </p:nvSpPr>
        <p:spPr>
          <a:xfrm>
            <a:off x="0" y="0"/>
            <a:ext cx="9144000" cy="2716213"/>
          </a:xfrm>
          <a:prstGeom prst="rect">
            <a:avLst/>
          </a:prstGeom>
          <a:solidFill>
            <a:srgbClr val="D4D6E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solidFill>
                <a:srgbClr val="CACFE5"/>
              </a:solidFill>
            </a:endParaRPr>
          </a:p>
        </p:txBody>
      </p:sp>
      <p:sp>
        <p:nvSpPr>
          <p:cNvPr id="17" name="Rechteck 16"/>
          <p:cNvSpPr/>
          <p:nvPr/>
        </p:nvSpPr>
        <p:spPr>
          <a:xfrm>
            <a:off x="0" y="2427288"/>
            <a:ext cx="9144000" cy="2716212"/>
          </a:xfrm>
          <a:prstGeom prst="rect">
            <a:avLst/>
          </a:prstGeom>
          <a:solidFill>
            <a:srgbClr val="BDC2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de-DE">
                <a:solidFill>
                  <a:srgbClr val="CACFE5"/>
                </a:solidFill>
              </a:rPr>
              <a:t>  </a:t>
            </a:r>
          </a:p>
        </p:txBody>
      </p:sp>
      <p:cxnSp>
        <p:nvCxnSpPr>
          <p:cNvPr id="8" name="Gerade Verbindung 7"/>
          <p:cNvCxnSpPr/>
          <p:nvPr/>
        </p:nvCxnSpPr>
        <p:spPr>
          <a:xfrm>
            <a:off x="25082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27"/>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rgbClr val="0095D8"/>
                </a:solidFill>
              </a:rPr>
              <a:t>Gestensteuerung mit dem Wii Balance Board</a:t>
            </a:r>
            <a:endParaRPr lang="de-DE" dirty="0">
              <a:solidFill>
                <a:srgbClr val="0095D8"/>
              </a:solidFill>
            </a:endParaRPr>
          </a:p>
        </p:txBody>
      </p:sp>
      <p:sp>
        <p:nvSpPr>
          <p:cNvPr id="1036" name="Titelplatzhalter 3"/>
          <p:cNvSpPr>
            <a:spLocks noGrp="1"/>
          </p:cNvSpPr>
          <p:nvPr>
            <p:ph type="title"/>
          </p:nvPr>
        </p:nvSpPr>
        <p:spPr bwMode="auto">
          <a:xfrm>
            <a:off x="250825" y="411087"/>
            <a:ext cx="3054390" cy="431614"/>
          </a:xfrm>
          <a:prstGeom prst="rect">
            <a:avLst/>
          </a:prstGeom>
          <a:solidFill>
            <a:srgbClr val="003882"/>
          </a:solidFill>
          <a:ln w="9525">
            <a:noFill/>
            <a:miter lim="800000"/>
            <a:headEnd/>
            <a:tailEnd/>
          </a:ln>
        </p:spPr>
        <p:txBody>
          <a:bodyPr vert="horz" wrap="none" lIns="144000" tIns="90000" rIns="144000" bIns="93600" numCol="1"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28"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5974" r:id="rId1"/>
    <p:sldLayoutId id="2147485975" r:id="rId2"/>
    <p:sldLayoutId id="2147485976" r:id="rId3"/>
    <p:sldLayoutId id="2147485977" r:id="rId4"/>
    <p:sldLayoutId id="2147485988" r:id="rId5"/>
    <p:sldLayoutId id="2147485973" r:id="rId6"/>
    <p:sldLayoutId id="2147485989" r:id="rId7"/>
    <p:sldLayoutId id="2147485982" r:id="rId8"/>
    <p:sldLayoutId id="2147485984" r:id="rId9"/>
    <p:sldLayoutId id="2147485990" r:id="rId10"/>
    <p:sldLayoutId id="2147485981" r:id="rId11"/>
    <p:sldLayoutId id="2147485983" r:id="rId12"/>
    <p:sldLayoutId id="2147485991" r:id="rId13"/>
    <p:sldLayoutId id="2147485992" r:id="rId14"/>
    <p:sldLayoutId id="2147485993" r:id="rId15"/>
    <p:sldLayoutId id="2147485994" r:id="rId16"/>
    <p:sldLayoutId id="2147485985" r:id="rId17"/>
    <p:sldLayoutId id="2147485995" r:id="rId18"/>
    <p:sldLayoutId id="2147485996" r:id="rId19"/>
    <p:sldLayoutId id="2147485997" r:id="rId20"/>
    <p:sldLayoutId id="2147485998" r:id="rId21"/>
    <p:sldLayoutId id="2147485999" r:id="rId22"/>
    <p:sldLayoutId id="2147485987" r:id="rId23"/>
    <p:sldLayoutId id="2147486000" r:id="rId24"/>
    <p:sldLayoutId id="2147486001" r:id="rId25"/>
  </p:sldLayoutIdLst>
  <p:txStyles>
    <p:titleStyle>
      <a:lvl1pPr algn="l" rtl="0" eaLnBrk="1" fontAlgn="base" hangingPunct="1">
        <a:spcBef>
          <a:spcPct val="0"/>
        </a:spcBef>
        <a:spcAft>
          <a:spcPct val="0"/>
        </a:spcAft>
        <a:defRPr sz="1600" b="1" kern="120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9"/>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9"/>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0"/>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FC56F25-E008-454B-8C69-80127ABB9DE1}" type="datetimeFigureOut">
              <a:rPr lang="de-DE" smtClean="0"/>
              <a:t>31.03.2017</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FE610DF-5B5C-421E-956E-9ADE5F98F412}" type="slidenum">
              <a:rPr lang="de-DE" smtClean="0"/>
              <a:t>‹Nr.›</a:t>
            </a:fld>
            <a:endParaRPr lang="de-DE"/>
          </a:p>
        </p:txBody>
      </p:sp>
    </p:spTree>
    <p:extLst>
      <p:ext uri="{BB962C8B-B14F-4D97-AF65-F5344CB8AC3E}">
        <p14:creationId xmlns:p14="http://schemas.microsoft.com/office/powerpoint/2010/main" val="1624423379"/>
      </p:ext>
    </p:extLst>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24" r:id="rId4"/>
    <p:sldLayoutId id="2147486025" r:id="rId5"/>
    <p:sldLayoutId id="2147486026" r:id="rId6"/>
    <p:sldLayoutId id="2147486027" r:id="rId7"/>
    <p:sldLayoutId id="2147486028" r:id="rId8"/>
    <p:sldLayoutId id="2147486029" r:id="rId9"/>
    <p:sldLayoutId id="2147486030" r:id="rId10"/>
    <p:sldLayoutId id="21474860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Bild 6" descr="03_INME_Himmel_72dpi_rh.jpg"/>
          <p:cNvPicPr>
            <a:picLocks noChangeAspect="1"/>
          </p:cNvPicPr>
          <p:nvPr/>
        </p:nvPicPr>
        <p:blipFill>
          <a:blip r:embed="rId10" cstate="print"/>
          <a:srcRect/>
          <a:stretch>
            <a:fillRect/>
          </a:stretch>
        </p:blipFill>
        <p:spPr bwMode="auto">
          <a:xfrm>
            <a:off x="0" y="0"/>
            <a:ext cx="9236075" cy="5143500"/>
          </a:xfrm>
          <a:prstGeom prst="rect">
            <a:avLst/>
          </a:prstGeom>
          <a:noFill/>
          <a:ln w="9525">
            <a:noFill/>
            <a:miter lim="800000"/>
            <a:headEnd/>
            <a:tailEnd/>
          </a:ln>
        </p:spPr>
      </p:pic>
      <p:cxnSp>
        <p:nvCxnSpPr>
          <p:cNvPr id="8" name="Gerade Verbindung 7"/>
          <p:cNvCxnSpPr/>
          <p:nvPr/>
        </p:nvCxnSpPr>
        <p:spPr>
          <a:xfrm>
            <a:off x="25082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11"/>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chemeClr val="bg1"/>
                </a:solidFill>
              </a:rPr>
              <a:t>Gestensteuerung mit dem Wii Balance Board</a:t>
            </a:r>
            <a:endParaRPr lang="de-DE" dirty="0">
              <a:solidFill>
                <a:schemeClr val="bg1"/>
              </a:solidFill>
            </a:endParaRPr>
          </a:p>
        </p:txBody>
      </p:sp>
      <p:sp>
        <p:nvSpPr>
          <p:cNvPr id="1036" name="Titelplatzhalter 3"/>
          <p:cNvSpPr>
            <a:spLocks noGrp="1"/>
          </p:cNvSpPr>
          <p:nvPr>
            <p:ph type="title"/>
          </p:nvPr>
        </p:nvSpPr>
        <p:spPr bwMode="auto">
          <a:xfrm>
            <a:off x="250825" y="412369"/>
            <a:ext cx="3054390" cy="431614"/>
          </a:xfrm>
          <a:prstGeom prst="rect">
            <a:avLst/>
          </a:prstGeom>
          <a:solidFill>
            <a:srgbClr val="003882"/>
          </a:solidFill>
          <a:ln w="9525">
            <a:noFill/>
            <a:miter lim="800000"/>
            <a:headEnd/>
            <a:tailEnd/>
          </a:ln>
        </p:spPr>
        <p:txBody>
          <a:bodyPr vert="horz" wrap="none" lIns="144000" tIns="90000" rIns="144000" bIns="93600" numCol="1" rtlCol="0"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251520" y="987574"/>
            <a:ext cx="8640960" cy="3888432"/>
          </a:xfrm>
          <a:prstGeom prst="rect">
            <a:avLst/>
          </a:prstGeom>
          <a:solidFill>
            <a:schemeClr val="bg1"/>
          </a:solidFill>
          <a:ln w="9525">
            <a:noFill/>
            <a:miter lim="800000"/>
            <a:headEnd/>
            <a:tailEnd/>
          </a:ln>
        </p:spPr>
        <p:txBody>
          <a:bodyPr vert="horz" wrap="square" lIns="144000" tIns="144000" rIns="144000" bIns="14400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12"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6007" r:id="rId1"/>
    <p:sldLayoutId id="2147486018" r:id="rId2"/>
    <p:sldLayoutId id="2147486017" r:id="rId3"/>
    <p:sldLayoutId id="2147486008" r:id="rId4"/>
    <p:sldLayoutId id="2147486016" r:id="rId5"/>
    <p:sldLayoutId id="2147486015" r:id="rId6"/>
    <p:sldLayoutId id="2147486013" r:id="rId7"/>
    <p:sldLayoutId id="2147486014" r:id="rId8"/>
  </p:sldLayoutIdLst>
  <p:txStyles>
    <p:titleStyle>
      <a:lvl1pPr algn="l" rtl="0" eaLnBrk="1" fontAlgn="base" hangingPunct="1">
        <a:spcBef>
          <a:spcPct val="0"/>
        </a:spcBef>
        <a:spcAft>
          <a:spcPct val="0"/>
        </a:spcAft>
        <a:defRPr lang="de-DE" sz="1600" b="1" kern="1200" dirty="0" smtClean="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13"/>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13"/>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14"/>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4F7930-81CD-4D63-BA62-1FB6F8E0FA4C}" type="datetimeFigureOut">
              <a:rPr lang="de-DE" smtClean="0"/>
              <a:t>31.03.2017</a:t>
            </a:fld>
            <a:endParaRPr lang="de-DE"/>
          </a:p>
        </p:txBody>
      </p:sp>
      <p:sp>
        <p:nvSpPr>
          <p:cNvPr id="5" name="Fußzeilenplatzhalt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A636ED-4FAC-40DD-B33F-F61E9DBB46B0}" type="slidenum">
              <a:rPr lang="de-DE" smtClean="0"/>
              <a:t>‹Nr.›</a:t>
            </a:fld>
            <a:endParaRPr lang="de-DE"/>
          </a:p>
        </p:txBody>
      </p:sp>
    </p:spTree>
    <p:extLst>
      <p:ext uri="{BB962C8B-B14F-4D97-AF65-F5344CB8AC3E}">
        <p14:creationId xmlns:p14="http://schemas.microsoft.com/office/powerpoint/2010/main" val="2023882156"/>
      </p:ext>
    </p:extLst>
  </p:cSld>
  <p:clrMap bg1="lt1" tx1="dk1" bg2="lt2" tx2="dk2" accent1="accent1" accent2="accent2" accent3="accent3" accent4="accent4" accent5="accent5" accent6="accent6" hlink="hlink" folHlink="folHlink"/>
  <p:sldLayoutIdLst>
    <p:sldLayoutId id="2147486034" r:id="rId1"/>
    <p:sldLayoutId id="2147486035" r:id="rId2"/>
    <p:sldLayoutId id="2147486036" r:id="rId3"/>
    <p:sldLayoutId id="2147486037" r:id="rId4"/>
    <p:sldLayoutId id="2147486038" r:id="rId5"/>
    <p:sldLayoutId id="2147486039" r:id="rId6"/>
    <p:sldLayoutId id="2147486040" r:id="rId7"/>
    <p:sldLayoutId id="2147486041" r:id="rId8"/>
    <p:sldLayoutId id="2147486042" r:id="rId9"/>
    <p:sldLayoutId id="2147486043" r:id="rId10"/>
    <p:sldLayoutId id="214748604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7.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name@inmediasp.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feld 6"/>
          <p:cNvSpPr txBox="1">
            <a:spLocks noChangeArrowheads="1"/>
          </p:cNvSpPr>
          <p:nvPr/>
        </p:nvSpPr>
        <p:spPr bwMode="auto">
          <a:xfrm>
            <a:off x="3492500" y="1763713"/>
            <a:ext cx="4751388" cy="1731962"/>
          </a:xfrm>
          <a:prstGeom prst="rect">
            <a:avLst/>
          </a:prstGeom>
          <a:noFill/>
          <a:ln w="9525">
            <a:noFill/>
            <a:miter lim="800000"/>
            <a:headEnd/>
            <a:tailEnd/>
          </a:ln>
        </p:spPr>
        <p:txBody>
          <a:bodyPr lIns="0" tIns="0" rIns="0" bIns="0">
            <a:spAutoFit/>
          </a:bodyPr>
          <a:lstStyle/>
          <a:p>
            <a:r>
              <a:rPr lang="de-DE" sz="5400" dirty="0">
                <a:solidFill>
                  <a:srgbClr val="002754"/>
                </a:solidFill>
              </a:rPr>
              <a:t>Engineering</a:t>
            </a:r>
          </a:p>
          <a:p>
            <a:pPr>
              <a:lnSpc>
                <a:spcPct val="120000"/>
              </a:lnSpc>
            </a:pPr>
            <a:r>
              <a:rPr lang="de-DE" sz="5400" dirty="0">
                <a:solidFill>
                  <a:srgbClr val="002754"/>
                </a:solidFill>
              </a:rPr>
              <a:t>Performance</a:t>
            </a:r>
          </a:p>
        </p:txBody>
      </p:sp>
      <p:pic>
        <p:nvPicPr>
          <p:cNvPr id="4" name="Grafik 3" descr="Bild1.emf"/>
          <p:cNvPicPr>
            <a:picLocks noChangeAspect="1"/>
          </p:cNvPicPr>
          <p:nvPr/>
        </p:nvPicPr>
        <p:blipFill>
          <a:blip r:embed="rId3" cstate="print"/>
          <a:stretch>
            <a:fillRect/>
          </a:stretch>
        </p:blipFill>
        <p:spPr>
          <a:xfrm>
            <a:off x="1508400" y="1908000"/>
            <a:ext cx="1650578" cy="164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idx="1"/>
          </p:nvPr>
        </p:nvSpPr>
        <p:spPr/>
        <p:txBody>
          <a:bodyPr/>
          <a:lstStyle/>
          <a:p>
            <a:pPr lvl="3">
              <a:lnSpc>
                <a:spcPct val="150000"/>
              </a:lnSpc>
            </a:pPr>
            <a:r>
              <a:rPr lang="en-US" i="1" dirty="0" err="1"/>
              <a:t>Nicht</a:t>
            </a:r>
            <a:r>
              <a:rPr lang="en-US" i="1" dirty="0"/>
              <a:t> das </a:t>
            </a:r>
            <a:r>
              <a:rPr lang="en-US" i="1" dirty="0" err="1"/>
              <a:t>schnellste</a:t>
            </a:r>
            <a:endParaRPr lang="en-US" i="1" dirty="0"/>
          </a:p>
          <a:p>
            <a:pPr lvl="3">
              <a:lnSpc>
                <a:spcPct val="150000"/>
              </a:lnSpc>
            </a:pPr>
            <a:r>
              <a:rPr lang="en-US" i="1" dirty="0"/>
              <a:t>Babel </a:t>
            </a:r>
            <a:r>
              <a:rPr lang="en-US" i="1" dirty="0" err="1"/>
              <a:t>benötigt</a:t>
            </a:r>
            <a:endParaRPr lang="en-US" i="1" dirty="0"/>
          </a:p>
          <a:p>
            <a:pPr lvl="3">
              <a:lnSpc>
                <a:spcPct val="150000"/>
              </a:lnSpc>
            </a:pPr>
            <a:r>
              <a:rPr lang="en-US" i="1" dirty="0" err="1"/>
              <a:t>ReactDOM</a:t>
            </a:r>
            <a:r>
              <a:rPr lang="en-US" i="1" dirty="0"/>
              <a:t> </a:t>
            </a:r>
            <a:r>
              <a:rPr lang="en-US" i="1" dirty="0" err="1"/>
              <a:t>benötigt</a:t>
            </a:r>
            <a:endParaRPr lang="en-US" i="1" dirty="0"/>
          </a:p>
          <a:p>
            <a:pPr lvl="3">
              <a:lnSpc>
                <a:spcPct val="150000"/>
              </a:lnSpc>
            </a:pPr>
            <a:r>
              <a:rPr lang="en-US" i="1" dirty="0"/>
              <a:t>Klassen </a:t>
            </a:r>
            <a:r>
              <a:rPr lang="en-US" i="1" dirty="0" err="1"/>
              <a:t>groß</a:t>
            </a:r>
            <a:r>
              <a:rPr lang="en-US" i="1" dirty="0"/>
              <a:t> </a:t>
            </a:r>
            <a:r>
              <a:rPr lang="en-US" i="1" dirty="0" err="1"/>
              <a:t>schreiben</a:t>
            </a:r>
            <a:endParaRPr lang="de-DE" dirty="0"/>
          </a:p>
        </p:txBody>
      </p:sp>
      <p:sp>
        <p:nvSpPr>
          <p:cNvPr id="3" name="Titel 2"/>
          <p:cNvSpPr>
            <a:spLocks noGrp="1"/>
          </p:cNvSpPr>
          <p:nvPr>
            <p:ph type="title"/>
          </p:nvPr>
        </p:nvSpPr>
        <p:spPr>
          <a:xfrm>
            <a:off x="250825" y="411087"/>
            <a:ext cx="848658" cy="431614"/>
          </a:xfrm>
        </p:spPr>
        <p:txBody>
          <a:bodyPr/>
          <a:lstStyle/>
          <a:p>
            <a:r>
              <a:rPr lang="de-DE" dirty="0" err="1"/>
              <a:t>React</a:t>
            </a:r>
            <a:endParaRPr lang="de-DE" dirty="0"/>
          </a:p>
        </p:txBody>
      </p:sp>
      <p:pic>
        <p:nvPicPr>
          <p:cNvPr id="10" name="Bildplatzhalter 9"/>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7630" b="7630"/>
          <a:stretch>
            <a:fillRect/>
          </a:stretch>
        </p:blipFill>
        <p:spPr/>
      </p:pic>
    </p:spTree>
    <p:extLst>
      <p:ext uri="{BB962C8B-B14F-4D97-AF65-F5344CB8AC3E}">
        <p14:creationId xmlns:p14="http://schemas.microsoft.com/office/powerpoint/2010/main" val="110447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100" name="Picture 4" descr="http://www.metaphonica.com/wp-content/uploads/2012/07/Photoxpress_10045531.jpg"/>
          <p:cNvPicPr>
            <a:picLocks noGrp="1" noChangeAspect="1" noChangeArrowheads="1"/>
          </p:cNvPicPr>
          <p:nvPr>
            <p:ph type="pic" sz="quarter" idx="17"/>
          </p:nvPr>
        </p:nvPicPr>
        <p:blipFill>
          <a:blip r:embed="rId3" cstate="print">
            <a:extLst>
              <a:ext uri="{28A0092B-C50C-407E-A947-70E740481C1C}">
                <a14:useLocalDpi xmlns:a14="http://schemas.microsoft.com/office/drawing/2010/main" val="0"/>
              </a:ext>
            </a:extLst>
          </a:blip>
          <a:srcRect l="3787" r="378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pPr lvl="3"/>
            <a:endParaRPr lang="de-DE" dirty="0">
              <a:solidFill>
                <a:schemeClr val="accent1">
                  <a:lumMod val="75000"/>
                </a:schemeClr>
              </a:solidFill>
            </a:endParaRPr>
          </a:p>
          <a:p>
            <a:pPr lvl="2"/>
            <a:endParaRPr lang="de-DE" dirty="0">
              <a:solidFill>
                <a:schemeClr val="accent1">
                  <a:lumMod val="75000"/>
                </a:schemeClr>
              </a:solidFill>
            </a:endParaRPr>
          </a:p>
          <a:p>
            <a:endParaRPr lang="de-DE" dirty="0"/>
          </a:p>
        </p:txBody>
      </p:sp>
      <p:sp>
        <p:nvSpPr>
          <p:cNvPr id="5" name="Titel 4"/>
          <p:cNvSpPr>
            <a:spLocks noGrp="1"/>
          </p:cNvSpPr>
          <p:nvPr>
            <p:ph type="title"/>
          </p:nvPr>
        </p:nvSpPr>
        <p:spPr>
          <a:xfrm>
            <a:off x="250825" y="411087"/>
            <a:ext cx="1156434" cy="431614"/>
          </a:xfrm>
        </p:spPr>
        <p:txBody>
          <a:bodyPr/>
          <a:lstStyle/>
          <a:p>
            <a:r>
              <a:rPr lang="de-DE" dirty="0" err="1"/>
              <a:t>React</a:t>
            </a:r>
            <a:r>
              <a:rPr lang="de-DE" dirty="0"/>
              <a:t> JS</a:t>
            </a:r>
          </a:p>
        </p:txBody>
      </p:sp>
      <p:sp>
        <p:nvSpPr>
          <p:cNvPr id="4" name="Titel 83"/>
          <p:cNvSpPr txBox="1">
            <a:spLocks/>
          </p:cNvSpPr>
          <p:nvPr/>
        </p:nvSpPr>
        <p:spPr bwMode="auto">
          <a:xfrm>
            <a:off x="1475656" y="411087"/>
            <a:ext cx="3878718"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Was haben wir in der Praxis gelernt?</a:t>
            </a:r>
          </a:p>
        </p:txBody>
      </p:sp>
    </p:spTree>
    <p:extLst>
      <p:ext uri="{BB962C8B-B14F-4D97-AF65-F5344CB8AC3E}">
        <p14:creationId xmlns:p14="http://schemas.microsoft.com/office/powerpoint/2010/main" val="83353759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r>
              <a:rPr lang="de-DE" dirty="0">
                <a:solidFill>
                  <a:schemeClr val="accent1">
                    <a:lumMod val="75000"/>
                  </a:schemeClr>
                </a:solidFill>
                <a:cs typeface="+mn-cs"/>
              </a:rPr>
              <a:t>Benefits</a:t>
            </a:r>
          </a:p>
          <a:p>
            <a:pPr lvl="2"/>
            <a:r>
              <a:rPr lang="en-US" b="0" dirty="0"/>
              <a:t>DDD isn’t first and foremost about technology. In its most central principles, DDD is about discussion, listening, understanding, discovery, and business value</a:t>
            </a:r>
          </a:p>
          <a:p>
            <a:pPr lvl="2"/>
            <a:r>
              <a:rPr lang="en-US" b="0" dirty="0"/>
              <a:t>DDD brings domain experts and software developers together</a:t>
            </a:r>
          </a:p>
          <a:p>
            <a:pPr lvl="2"/>
            <a:r>
              <a:rPr lang="en-US" b="0" dirty="0"/>
              <a:t>DDD addresses the strategic initiatives of the business</a:t>
            </a:r>
          </a:p>
          <a:p>
            <a:pPr lvl="2"/>
            <a:r>
              <a:rPr lang="en-US" b="0" dirty="0"/>
              <a:t>DDD meets the real technical demands of the software by using tactical design modeling tools</a:t>
            </a:r>
          </a:p>
          <a:p>
            <a:pPr lvl="2"/>
            <a:r>
              <a:rPr lang="en-US" b="0" i="1" dirty="0"/>
              <a:t>the design is the code and the code is the design</a:t>
            </a:r>
          </a:p>
          <a:p>
            <a:pPr lvl="2"/>
            <a:endParaRPr lang="en-US" b="0" i="1" dirty="0"/>
          </a:p>
          <a:p>
            <a:pPr lvl="2"/>
            <a:endParaRPr lang="en-US" b="0" i="1" dirty="0"/>
          </a:p>
          <a:p>
            <a:pPr lvl="2"/>
            <a:r>
              <a:rPr lang="en-US" i="1" dirty="0" err="1"/>
              <a:t>Bessere</a:t>
            </a:r>
            <a:r>
              <a:rPr lang="en-US" i="1" dirty="0"/>
              <a:t> </a:t>
            </a:r>
            <a:r>
              <a:rPr lang="en-US" i="1" dirty="0" err="1"/>
              <a:t>Architektur</a:t>
            </a:r>
            <a:r>
              <a:rPr lang="en-US" i="1" dirty="0"/>
              <a:t> </a:t>
            </a:r>
            <a:r>
              <a:rPr lang="en-US" i="1" dirty="0" err="1"/>
              <a:t>für</a:t>
            </a:r>
            <a:r>
              <a:rPr lang="en-US" i="1" dirty="0"/>
              <a:t> </a:t>
            </a:r>
            <a:r>
              <a:rPr lang="en-US" i="1" dirty="0" err="1"/>
              <a:t>verteilte</a:t>
            </a:r>
            <a:r>
              <a:rPr lang="en-US" i="1" dirty="0"/>
              <a:t> </a:t>
            </a:r>
            <a:r>
              <a:rPr lang="en-US" i="1" dirty="0" err="1"/>
              <a:t>Webapplikation</a:t>
            </a:r>
            <a:endParaRPr lang="de-DE" dirty="0"/>
          </a:p>
        </p:txBody>
      </p:sp>
      <p:sp>
        <p:nvSpPr>
          <p:cNvPr id="5" name="Titel 4"/>
          <p:cNvSpPr>
            <a:spLocks noGrp="1"/>
          </p:cNvSpPr>
          <p:nvPr>
            <p:ph type="title"/>
          </p:nvPr>
        </p:nvSpPr>
        <p:spPr>
          <a:xfrm>
            <a:off x="250825" y="411087"/>
            <a:ext cx="2478912" cy="431614"/>
          </a:xfrm>
        </p:spPr>
        <p:txBody>
          <a:bodyPr/>
          <a:lstStyle/>
          <a:p>
            <a:r>
              <a:rPr lang="de-DE" dirty="0"/>
              <a:t>Domain </a:t>
            </a:r>
            <a:r>
              <a:rPr lang="de-DE" dirty="0" err="1"/>
              <a:t>Driven</a:t>
            </a:r>
            <a:r>
              <a:rPr lang="de-DE" dirty="0"/>
              <a:t> Design</a:t>
            </a:r>
          </a:p>
        </p:txBody>
      </p:sp>
      <p:sp>
        <p:nvSpPr>
          <p:cNvPr id="4" name="Titel 83"/>
          <p:cNvSpPr txBox="1">
            <a:spLocks/>
          </p:cNvSpPr>
          <p:nvPr/>
        </p:nvSpPr>
        <p:spPr bwMode="auto">
          <a:xfrm>
            <a:off x="2843808" y="425627"/>
            <a:ext cx="1103920"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Warum?</a:t>
            </a:r>
          </a:p>
        </p:txBody>
      </p:sp>
      <p:pic>
        <p:nvPicPr>
          <p:cNvPr id="4100" name="Picture 4" descr="http://www.metaphonica.com/wp-content/uploads/2012/07/Photoxpress_10045531.jpg"/>
          <p:cNvPicPr>
            <a:picLocks noGrp="1" noChangeAspect="1" noChangeArrowheads="1"/>
          </p:cNvPicPr>
          <p:nvPr>
            <p:ph type="pic" sz="quarter" idx="17"/>
          </p:nvPr>
        </p:nvPicPr>
        <p:blipFill>
          <a:blip r:embed="rId2" cstate="print">
            <a:extLst>
              <a:ext uri="{28A0092B-C50C-407E-A947-70E740481C1C}">
                <a14:useLocalDpi xmlns:a14="http://schemas.microsoft.com/office/drawing/2010/main" val="0"/>
              </a:ext>
            </a:extLst>
          </a:blip>
          <a:srcRect l="3856" r="38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4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7"/>
          </p:nvPr>
        </p:nvSpPr>
        <p:spPr/>
      </p:sp>
      <p:sp>
        <p:nvSpPr>
          <p:cNvPr id="3" name="Inhaltsplatzhalter 2"/>
          <p:cNvSpPr>
            <a:spLocks noGrp="1"/>
          </p:cNvSpPr>
          <p:nvPr>
            <p:ph idx="1"/>
          </p:nvPr>
        </p:nvSpPr>
        <p:spPr/>
        <p:txBody>
          <a:bodyPr/>
          <a:lstStyle/>
          <a:p>
            <a:r>
              <a:rPr lang="de-DE" dirty="0" err="1"/>
              <a:t>Ubiquitous</a:t>
            </a:r>
            <a:r>
              <a:rPr lang="de-DE" dirty="0"/>
              <a:t> Language</a:t>
            </a:r>
          </a:p>
          <a:p>
            <a:pPr lvl="1"/>
            <a:r>
              <a:rPr lang="en-US" i="1" dirty="0"/>
              <a:t>The Ubiquitous Language is a shared language developed by the team—a team composed of both domain experts and software developers.</a:t>
            </a:r>
            <a:endParaRPr lang="de-DE" dirty="0"/>
          </a:p>
        </p:txBody>
      </p:sp>
      <p:sp>
        <p:nvSpPr>
          <p:cNvPr id="4" name="Titel 3"/>
          <p:cNvSpPr>
            <a:spLocks noGrp="1"/>
          </p:cNvSpPr>
          <p:nvPr>
            <p:ph type="title"/>
          </p:nvPr>
        </p:nvSpPr>
        <p:spPr>
          <a:xfrm>
            <a:off x="250825" y="411087"/>
            <a:ext cx="1017743" cy="431614"/>
          </a:xfrm>
        </p:spPr>
        <p:txBody>
          <a:bodyPr/>
          <a:lstStyle/>
          <a:p>
            <a:r>
              <a:rPr lang="de-DE" dirty="0"/>
              <a:t>Termini</a:t>
            </a:r>
          </a:p>
        </p:txBody>
      </p:sp>
      <p:pic>
        <p:nvPicPr>
          <p:cNvPr id="5" name="Grafik 4"/>
          <p:cNvPicPr>
            <a:picLocks noChangeAspect="1"/>
          </p:cNvPicPr>
          <p:nvPr/>
        </p:nvPicPr>
        <p:blipFill>
          <a:blip r:embed="rId2"/>
          <a:stretch>
            <a:fillRect/>
          </a:stretch>
        </p:blipFill>
        <p:spPr>
          <a:xfrm>
            <a:off x="953075" y="2355726"/>
            <a:ext cx="4357489" cy="2326921"/>
          </a:xfrm>
          <a:prstGeom prst="rect">
            <a:avLst/>
          </a:prstGeom>
        </p:spPr>
      </p:pic>
    </p:spTree>
    <p:extLst>
      <p:ext uri="{BB962C8B-B14F-4D97-AF65-F5344CB8AC3E}">
        <p14:creationId xmlns:p14="http://schemas.microsoft.com/office/powerpoint/2010/main" val="191653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endParaRPr lang="de-DE"/>
          </a:p>
        </p:txBody>
      </p:sp>
      <p:pic>
        <p:nvPicPr>
          <p:cNvPr id="8" name="Inhaltsplatzhalter 7"/>
          <p:cNvPicPr>
            <a:picLocks noGrp="1" noChangeAspect="1"/>
          </p:cNvPicPr>
          <p:nvPr>
            <p:ph idx="14"/>
          </p:nvPr>
        </p:nvPicPr>
        <p:blipFill>
          <a:blip r:embed="rId2"/>
          <a:stretch>
            <a:fillRect/>
          </a:stretch>
        </p:blipFill>
        <p:spPr>
          <a:xfrm>
            <a:off x="4860032" y="1132796"/>
            <a:ext cx="3887788" cy="1522716"/>
          </a:xfrm>
          <a:prstGeom prst="rect">
            <a:avLst/>
          </a:prstGeom>
        </p:spPr>
      </p:pic>
      <p:sp>
        <p:nvSpPr>
          <p:cNvPr id="4" name="Titel 3"/>
          <p:cNvSpPr>
            <a:spLocks noGrp="1"/>
          </p:cNvSpPr>
          <p:nvPr>
            <p:ph type="title"/>
          </p:nvPr>
        </p:nvSpPr>
        <p:spPr>
          <a:xfrm>
            <a:off x="250825" y="411087"/>
            <a:ext cx="2921726" cy="431614"/>
          </a:xfrm>
        </p:spPr>
        <p:txBody>
          <a:bodyPr/>
          <a:lstStyle/>
          <a:p>
            <a:r>
              <a:rPr lang="de-DE" dirty="0"/>
              <a:t>Was stimmt hier dran nicht</a:t>
            </a:r>
          </a:p>
        </p:txBody>
      </p:sp>
      <p:pic>
        <p:nvPicPr>
          <p:cNvPr id="5" name="Grafik 4"/>
          <p:cNvPicPr>
            <a:picLocks noChangeAspect="1"/>
          </p:cNvPicPr>
          <p:nvPr/>
        </p:nvPicPr>
        <p:blipFill>
          <a:blip r:embed="rId3"/>
          <a:stretch>
            <a:fillRect/>
          </a:stretch>
        </p:blipFill>
        <p:spPr>
          <a:xfrm>
            <a:off x="250824" y="987552"/>
            <a:ext cx="3889127" cy="3904439"/>
          </a:xfrm>
          <a:prstGeom prst="rect">
            <a:avLst/>
          </a:prstGeom>
        </p:spPr>
      </p:pic>
      <p:sp>
        <p:nvSpPr>
          <p:cNvPr id="10" name="Textfeld 9"/>
          <p:cNvSpPr txBox="1"/>
          <p:nvPr/>
        </p:nvSpPr>
        <p:spPr>
          <a:xfrm>
            <a:off x="4932040" y="3075806"/>
            <a:ext cx="3815780" cy="900696"/>
          </a:xfrm>
          <a:prstGeom prst="rect">
            <a:avLst/>
          </a:prstGeom>
          <a:noFill/>
        </p:spPr>
        <p:txBody>
          <a:bodyPr wrap="square" lIns="0" tIns="0" rIns="0" bIns="0" rtlCol="0">
            <a:spAutoFit/>
          </a:bodyPr>
          <a:lstStyle/>
          <a:p>
            <a:pPr>
              <a:lnSpc>
                <a:spcPts val="1800"/>
              </a:lnSpc>
              <a:spcBef>
                <a:spcPts val="163"/>
              </a:spcBef>
              <a:spcAft>
                <a:spcPts val="500"/>
              </a:spcAft>
            </a:pPr>
            <a:r>
              <a:rPr lang="en-US" sz="1200" dirty="0"/>
              <a:t>Doesn’t this new design put your mind at ease? You can read the code and easily comprehend it. You can also test it and confirm that it does exactly what it is meant to do, and that it doesn’t do anything that it shouldn’t.</a:t>
            </a:r>
            <a:endParaRPr lang="de-DE" sz="900" dirty="0" err="1"/>
          </a:p>
        </p:txBody>
      </p:sp>
    </p:spTree>
    <p:extLst>
      <p:ext uri="{BB962C8B-B14F-4D97-AF65-F5344CB8AC3E}">
        <p14:creationId xmlns:p14="http://schemas.microsoft.com/office/powerpoint/2010/main" val="98576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4"/>
          </p:nvPr>
        </p:nvPicPr>
        <p:blipFill>
          <a:blip r:embed="rId2"/>
          <a:stretch>
            <a:fillRect/>
          </a:stretch>
        </p:blipFill>
        <p:spPr>
          <a:xfrm>
            <a:off x="4859338" y="1483519"/>
            <a:ext cx="3889375" cy="2897187"/>
          </a:xfrm>
          <a:prstGeom prst="rect">
            <a:avLst/>
          </a:prstGeom>
        </p:spPr>
      </p:pic>
      <p:sp>
        <p:nvSpPr>
          <p:cNvPr id="4" name="Titel 3"/>
          <p:cNvSpPr>
            <a:spLocks noGrp="1"/>
          </p:cNvSpPr>
          <p:nvPr>
            <p:ph type="title"/>
          </p:nvPr>
        </p:nvSpPr>
        <p:spPr>
          <a:xfrm>
            <a:off x="250825" y="411087"/>
            <a:ext cx="1191700" cy="431614"/>
          </a:xfrm>
        </p:spPr>
        <p:txBody>
          <a:bodyPr/>
          <a:lstStyle/>
          <a:p>
            <a:r>
              <a:rPr lang="de-DE" dirty="0"/>
              <a:t>Beispiele</a:t>
            </a:r>
          </a:p>
        </p:txBody>
      </p:sp>
      <p:pic>
        <p:nvPicPr>
          <p:cNvPr id="1026" name="Picture 2" descr="Dashed lines separate &#10;Subdomains &#10;This is a &#10;Subdomain &#10;Product Catalog &#10;Subdomain &#10;Shipping &#10;Subdomain &#10;Solid lines mark off &#10;Bounded Contexts &#10;Orders Subdomain &#10;whole business Domain &#10;Invoicing &#10;Subdomain &#10;e-Commerce &#10;System &#10;Inventory &#10;Inventory &#10;System &#10;Subdomain &#10;External Forecasting &#10;System &#10;Straight lines between Subdomains and Bounded &#10;Contexts indicate integration relationships "/>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387687"/>
            <a:ext cx="3889375" cy="308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04775" y="190500"/>
            <a:ext cx="8963025" cy="469582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dirty="0">
              <a:solidFill>
                <a:prstClr val="white"/>
              </a:solidFill>
              <a:latin typeface="Calibri" panose="020F0502020204030204"/>
            </a:endParaRPr>
          </a:p>
        </p:txBody>
      </p:sp>
      <p:sp>
        <p:nvSpPr>
          <p:cNvPr id="5" name="Textfeld 4"/>
          <p:cNvSpPr txBox="1"/>
          <p:nvPr/>
        </p:nvSpPr>
        <p:spPr>
          <a:xfrm>
            <a:off x="213229" y="52000"/>
            <a:ext cx="1637179"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Geile Reisen Domain</a:t>
            </a:r>
          </a:p>
        </p:txBody>
      </p:sp>
      <p:sp>
        <p:nvSpPr>
          <p:cNvPr id="6" name="Ellipse 5"/>
          <p:cNvSpPr/>
          <p:nvPr/>
        </p:nvSpPr>
        <p:spPr>
          <a:xfrm>
            <a:off x="2047875" y="328999"/>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7" name="Textfeld 6"/>
          <p:cNvSpPr txBox="1"/>
          <p:nvPr/>
        </p:nvSpPr>
        <p:spPr>
          <a:xfrm>
            <a:off x="3009900" y="1649626"/>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Reiseauswahl CORE</a:t>
            </a:r>
          </a:p>
        </p:txBody>
      </p:sp>
      <p:sp>
        <p:nvSpPr>
          <p:cNvPr id="8" name="Ellipse 7"/>
          <p:cNvSpPr/>
          <p:nvPr/>
        </p:nvSpPr>
        <p:spPr>
          <a:xfrm>
            <a:off x="2162175" y="443299"/>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9" name="Rechteck 8"/>
          <p:cNvSpPr/>
          <p:nvPr/>
        </p:nvSpPr>
        <p:spPr>
          <a:xfrm>
            <a:off x="3343275" y="816612"/>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Kunde</a:t>
            </a:r>
          </a:p>
        </p:txBody>
      </p:sp>
      <p:sp>
        <p:nvSpPr>
          <p:cNvPr id="10" name="Rechteck 9"/>
          <p:cNvSpPr/>
          <p:nvPr/>
        </p:nvSpPr>
        <p:spPr>
          <a:xfrm>
            <a:off x="3343275" y="1206974"/>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Event</a:t>
            </a:r>
          </a:p>
        </p:txBody>
      </p:sp>
      <p:sp>
        <p:nvSpPr>
          <p:cNvPr id="11" name="Rechteck 10"/>
          <p:cNvSpPr/>
          <p:nvPr/>
        </p:nvSpPr>
        <p:spPr>
          <a:xfrm>
            <a:off x="4117181" y="855062"/>
            <a:ext cx="97631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Equipment</a:t>
            </a:r>
          </a:p>
        </p:txBody>
      </p:sp>
      <p:sp>
        <p:nvSpPr>
          <p:cNvPr id="13" name="Ellipse 12"/>
          <p:cNvSpPr/>
          <p:nvPr/>
        </p:nvSpPr>
        <p:spPr>
          <a:xfrm>
            <a:off x="295275" y="1989758"/>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4" name="Textfeld 13"/>
          <p:cNvSpPr txBox="1"/>
          <p:nvPr/>
        </p:nvSpPr>
        <p:spPr>
          <a:xfrm>
            <a:off x="1195388" y="345840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Reservierungen</a:t>
            </a:r>
          </a:p>
        </p:txBody>
      </p:sp>
      <p:sp>
        <p:nvSpPr>
          <p:cNvPr id="15" name="Ellipse 14"/>
          <p:cNvSpPr/>
          <p:nvPr/>
        </p:nvSpPr>
        <p:spPr>
          <a:xfrm>
            <a:off x="447675" y="2128258"/>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6" name="Fünfeck 15"/>
          <p:cNvSpPr/>
          <p:nvPr/>
        </p:nvSpPr>
        <p:spPr>
          <a:xfrm>
            <a:off x="2419350" y="644098"/>
            <a:ext cx="923925" cy="297977"/>
          </a:xfrm>
          <a:prstGeom prst="pentag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Suche</a:t>
            </a:r>
          </a:p>
        </p:txBody>
      </p:sp>
      <p:sp>
        <p:nvSpPr>
          <p:cNvPr id="17" name="Fünfeck 16"/>
          <p:cNvSpPr/>
          <p:nvPr/>
        </p:nvSpPr>
        <p:spPr>
          <a:xfrm>
            <a:off x="2401491" y="958874"/>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8" name="Fünfeck 17"/>
          <p:cNvSpPr/>
          <p:nvPr/>
        </p:nvSpPr>
        <p:spPr>
          <a:xfrm>
            <a:off x="887612" y="2304857"/>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9" name="Fünfeck 18"/>
          <p:cNvSpPr/>
          <p:nvPr/>
        </p:nvSpPr>
        <p:spPr>
          <a:xfrm>
            <a:off x="1181100" y="2636621"/>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20" name="Fünfeck 19"/>
          <p:cNvSpPr/>
          <p:nvPr/>
        </p:nvSpPr>
        <p:spPr>
          <a:xfrm>
            <a:off x="1415654" y="2968385"/>
            <a:ext cx="1447800" cy="212639"/>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21" name="Ellipse 20"/>
          <p:cNvSpPr/>
          <p:nvPr/>
        </p:nvSpPr>
        <p:spPr>
          <a:xfrm>
            <a:off x="396479" y="45907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2" name="Ellipse 21"/>
          <p:cNvSpPr/>
          <p:nvPr/>
        </p:nvSpPr>
        <p:spPr>
          <a:xfrm>
            <a:off x="-74414" y="4087446"/>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3" name="Ellipse 22"/>
          <p:cNvSpPr/>
          <p:nvPr/>
        </p:nvSpPr>
        <p:spPr>
          <a:xfrm>
            <a:off x="697585" y="423518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4" name="Ellipse 23"/>
          <p:cNvSpPr/>
          <p:nvPr/>
        </p:nvSpPr>
        <p:spPr>
          <a:xfrm>
            <a:off x="1187054" y="47050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5" name="Ellipse 24"/>
          <p:cNvSpPr/>
          <p:nvPr/>
        </p:nvSpPr>
        <p:spPr>
          <a:xfrm>
            <a:off x="4018604" y="3114454"/>
            <a:ext cx="3143250"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6" name="Textfeld 25"/>
          <p:cNvSpPr txBox="1"/>
          <p:nvPr/>
        </p:nvSpPr>
        <p:spPr>
          <a:xfrm>
            <a:off x="4775842" y="452923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Help </a:t>
            </a:r>
            <a:r>
              <a:rPr lang="de-DE" sz="1350" dirty="0" err="1">
                <a:solidFill>
                  <a:prstClr val="black"/>
                </a:solidFill>
                <a:latin typeface="Calibri" panose="020F0502020204030204"/>
                <a:ea typeface="+mn-ea"/>
              </a:rPr>
              <a:t>Self</a:t>
            </a:r>
            <a:r>
              <a:rPr lang="de-DE" sz="1350" dirty="0">
                <a:solidFill>
                  <a:prstClr val="black"/>
                </a:solidFill>
                <a:latin typeface="Calibri" panose="020F0502020204030204"/>
                <a:ea typeface="+mn-ea"/>
              </a:rPr>
              <a:t> Service</a:t>
            </a:r>
          </a:p>
        </p:txBody>
      </p:sp>
      <p:sp>
        <p:nvSpPr>
          <p:cNvPr id="27" name="Ellipse 26"/>
          <p:cNvSpPr/>
          <p:nvPr/>
        </p:nvSpPr>
        <p:spPr>
          <a:xfrm>
            <a:off x="5708155" y="1505331"/>
            <a:ext cx="2846189"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8" name="Textfeld 27"/>
          <p:cNvSpPr txBox="1"/>
          <p:nvPr/>
        </p:nvSpPr>
        <p:spPr>
          <a:xfrm>
            <a:off x="6505575" y="1172494"/>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Kundenverwaltung</a:t>
            </a:r>
          </a:p>
        </p:txBody>
      </p:sp>
      <p:sp>
        <p:nvSpPr>
          <p:cNvPr id="29" name="Rechteck 28"/>
          <p:cNvSpPr/>
          <p:nvPr/>
        </p:nvSpPr>
        <p:spPr>
          <a:xfrm>
            <a:off x="7055651" y="182198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cxnSp>
        <p:nvCxnSpPr>
          <p:cNvPr id="31" name="Gerader Verbinder 30"/>
          <p:cNvCxnSpPr>
            <a:cxnSpLocks/>
            <a:stCxn id="56" idx="2"/>
            <a:endCxn id="22" idx="0"/>
          </p:cNvCxnSpPr>
          <p:nvPr/>
        </p:nvCxnSpPr>
        <p:spPr>
          <a:xfrm flipH="1">
            <a:off x="439341" y="3324730"/>
            <a:ext cx="545855" cy="762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56" idx="2"/>
            <a:endCxn id="23" idx="0"/>
          </p:cNvCxnSpPr>
          <p:nvPr/>
        </p:nvCxnSpPr>
        <p:spPr>
          <a:xfrm>
            <a:off x="985196" y="3324730"/>
            <a:ext cx="226144" cy="91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p:cNvCxnSpPr>
            <a:cxnSpLocks/>
            <a:endCxn id="23" idx="3"/>
          </p:cNvCxnSpPr>
          <p:nvPr/>
        </p:nvCxnSpPr>
        <p:spPr>
          <a:xfrm flipH="1">
            <a:off x="848060" y="3317521"/>
            <a:ext cx="170174" cy="1288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endCxn id="24" idx="1"/>
          </p:cNvCxnSpPr>
          <p:nvPr/>
        </p:nvCxnSpPr>
        <p:spPr>
          <a:xfrm>
            <a:off x="934171" y="3317521"/>
            <a:ext cx="403358" cy="1451106"/>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066229" y="3250573"/>
            <a:ext cx="3001321"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39" name="Ellipse 38"/>
          <p:cNvSpPr/>
          <p:nvPr/>
        </p:nvSpPr>
        <p:spPr>
          <a:xfrm>
            <a:off x="5731494" y="1639455"/>
            <a:ext cx="2667473"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45" name="Rechteck 44"/>
          <p:cNvSpPr/>
          <p:nvPr/>
        </p:nvSpPr>
        <p:spPr>
          <a:xfrm>
            <a:off x="6357355" y="3248061"/>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ACL/CS</a:t>
            </a:r>
          </a:p>
        </p:txBody>
      </p:sp>
      <p:sp>
        <p:nvSpPr>
          <p:cNvPr id="53" name="Rechteck 52"/>
          <p:cNvSpPr/>
          <p:nvPr/>
        </p:nvSpPr>
        <p:spPr>
          <a:xfrm>
            <a:off x="6061678" y="2075501"/>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Neukunde</a:t>
            </a:r>
          </a:p>
        </p:txBody>
      </p:sp>
      <p:sp>
        <p:nvSpPr>
          <p:cNvPr id="55" name="Fünfeck 54"/>
          <p:cNvSpPr/>
          <p:nvPr/>
        </p:nvSpPr>
        <p:spPr>
          <a:xfrm>
            <a:off x="5439324" y="3905251"/>
            <a:ext cx="1395212" cy="319571"/>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57" name="Fünfeck 56"/>
          <p:cNvSpPr/>
          <p:nvPr/>
        </p:nvSpPr>
        <p:spPr>
          <a:xfrm>
            <a:off x="5667374" y="3635710"/>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62" name="Rechteck 61"/>
          <p:cNvSpPr/>
          <p:nvPr/>
        </p:nvSpPr>
        <p:spPr>
          <a:xfrm>
            <a:off x="6740173" y="2406284"/>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Interessen</a:t>
            </a:r>
          </a:p>
        </p:txBody>
      </p:sp>
      <p:sp>
        <p:nvSpPr>
          <p:cNvPr id="48" name="Rechteck 47"/>
          <p:cNvSpPr/>
          <p:nvPr/>
        </p:nvSpPr>
        <p:spPr>
          <a:xfrm>
            <a:off x="4580799" y="337819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sp>
        <p:nvSpPr>
          <p:cNvPr id="49" name="Rechteck 48"/>
          <p:cNvSpPr/>
          <p:nvPr/>
        </p:nvSpPr>
        <p:spPr>
          <a:xfrm>
            <a:off x="4194228" y="3763596"/>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Beweis</a:t>
            </a:r>
          </a:p>
        </p:txBody>
      </p:sp>
      <p:sp>
        <p:nvSpPr>
          <p:cNvPr id="51" name="Rechteck 50"/>
          <p:cNvSpPr/>
          <p:nvPr/>
        </p:nvSpPr>
        <p:spPr>
          <a:xfrm>
            <a:off x="4495132" y="4090716"/>
            <a:ext cx="99839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Alternative</a:t>
            </a:r>
          </a:p>
        </p:txBody>
      </p:sp>
      <p:cxnSp>
        <p:nvCxnSpPr>
          <p:cNvPr id="12" name="Gerader Verbinder 11"/>
          <p:cNvCxnSpPr>
            <a:cxnSpLocks/>
            <a:stCxn id="8" idx="5"/>
            <a:endCxn id="84" idx="0"/>
          </p:cNvCxnSpPr>
          <p:nvPr/>
        </p:nvCxnSpPr>
        <p:spPr>
          <a:xfrm>
            <a:off x="4861367" y="1422646"/>
            <a:ext cx="1156399" cy="2650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4763517" y="1369217"/>
            <a:ext cx="277640" cy="246221"/>
          </a:xfrm>
          <a:prstGeom prst="rect">
            <a:avLst/>
          </a:prstGeom>
          <a:noFill/>
        </p:spPr>
        <p:txBody>
          <a:bodyPr wrap="none" rtlCol="0">
            <a:spAutoFit/>
          </a:bodyPr>
          <a:lstStyle/>
          <a:p>
            <a:r>
              <a:rPr lang="de-DE" sz="1000" dirty="0"/>
              <a:t>U</a:t>
            </a:r>
          </a:p>
        </p:txBody>
      </p:sp>
      <p:sp>
        <p:nvSpPr>
          <p:cNvPr id="54" name="Textfeld 53"/>
          <p:cNvSpPr txBox="1"/>
          <p:nvPr/>
        </p:nvSpPr>
        <p:spPr>
          <a:xfrm>
            <a:off x="5676300" y="1714986"/>
            <a:ext cx="277640" cy="246221"/>
          </a:xfrm>
          <a:prstGeom prst="rect">
            <a:avLst/>
          </a:prstGeom>
          <a:noFill/>
        </p:spPr>
        <p:txBody>
          <a:bodyPr wrap="none" rtlCol="0">
            <a:spAutoFit/>
          </a:bodyPr>
          <a:lstStyle/>
          <a:p>
            <a:r>
              <a:rPr lang="de-DE" sz="1000" dirty="0"/>
              <a:t>D</a:t>
            </a:r>
          </a:p>
        </p:txBody>
      </p:sp>
      <p:sp>
        <p:nvSpPr>
          <p:cNvPr id="56" name="Rechteck 55"/>
          <p:cNvSpPr/>
          <p:nvPr/>
        </p:nvSpPr>
        <p:spPr>
          <a:xfrm>
            <a:off x="655516" y="3114812"/>
            <a:ext cx="659359" cy="209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CON/ACL</a:t>
            </a:r>
          </a:p>
        </p:txBody>
      </p:sp>
      <p:sp>
        <p:nvSpPr>
          <p:cNvPr id="68" name="Textfeld 67"/>
          <p:cNvSpPr txBox="1"/>
          <p:nvPr/>
        </p:nvSpPr>
        <p:spPr>
          <a:xfrm>
            <a:off x="1184084" y="3978872"/>
            <a:ext cx="277640" cy="246221"/>
          </a:xfrm>
          <a:prstGeom prst="rect">
            <a:avLst/>
          </a:prstGeom>
          <a:noFill/>
        </p:spPr>
        <p:txBody>
          <a:bodyPr wrap="none" rtlCol="0">
            <a:spAutoFit/>
          </a:bodyPr>
          <a:lstStyle/>
          <a:p>
            <a:r>
              <a:rPr lang="de-DE" sz="1000" dirty="0"/>
              <a:t>U</a:t>
            </a:r>
          </a:p>
        </p:txBody>
      </p:sp>
      <p:sp>
        <p:nvSpPr>
          <p:cNvPr id="69" name="Textfeld 68"/>
          <p:cNvSpPr txBox="1"/>
          <p:nvPr/>
        </p:nvSpPr>
        <p:spPr>
          <a:xfrm>
            <a:off x="963075" y="3309421"/>
            <a:ext cx="277640" cy="246221"/>
          </a:xfrm>
          <a:prstGeom prst="rect">
            <a:avLst/>
          </a:prstGeom>
          <a:noFill/>
        </p:spPr>
        <p:txBody>
          <a:bodyPr wrap="none" rtlCol="0">
            <a:spAutoFit/>
          </a:bodyPr>
          <a:lstStyle/>
          <a:p>
            <a:r>
              <a:rPr lang="de-DE" sz="1000" dirty="0"/>
              <a:t>D</a:t>
            </a:r>
          </a:p>
        </p:txBody>
      </p:sp>
      <p:sp>
        <p:nvSpPr>
          <p:cNvPr id="70" name="Textfeld 69"/>
          <p:cNvSpPr txBox="1"/>
          <p:nvPr/>
        </p:nvSpPr>
        <p:spPr>
          <a:xfrm>
            <a:off x="7062716" y="2779636"/>
            <a:ext cx="277640" cy="246221"/>
          </a:xfrm>
          <a:prstGeom prst="rect">
            <a:avLst/>
          </a:prstGeom>
          <a:noFill/>
        </p:spPr>
        <p:txBody>
          <a:bodyPr wrap="none" rtlCol="0">
            <a:spAutoFit/>
          </a:bodyPr>
          <a:lstStyle/>
          <a:p>
            <a:r>
              <a:rPr lang="de-DE" sz="1000" dirty="0"/>
              <a:t>U</a:t>
            </a:r>
          </a:p>
        </p:txBody>
      </p:sp>
      <p:sp>
        <p:nvSpPr>
          <p:cNvPr id="71" name="Textfeld 70"/>
          <p:cNvSpPr txBox="1"/>
          <p:nvPr/>
        </p:nvSpPr>
        <p:spPr>
          <a:xfrm>
            <a:off x="6834536" y="3206256"/>
            <a:ext cx="277640" cy="246221"/>
          </a:xfrm>
          <a:prstGeom prst="rect">
            <a:avLst/>
          </a:prstGeom>
          <a:noFill/>
        </p:spPr>
        <p:txBody>
          <a:bodyPr wrap="none" rtlCol="0">
            <a:spAutoFit/>
          </a:bodyPr>
          <a:lstStyle/>
          <a:p>
            <a:r>
              <a:rPr lang="de-DE" sz="1000" dirty="0"/>
              <a:t>D</a:t>
            </a:r>
          </a:p>
        </p:txBody>
      </p:sp>
      <p:sp>
        <p:nvSpPr>
          <p:cNvPr id="72" name="Rechteck 71"/>
          <p:cNvSpPr/>
          <p:nvPr/>
        </p:nvSpPr>
        <p:spPr>
          <a:xfrm>
            <a:off x="3070435" y="2851893"/>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ACL/CS</a:t>
            </a:r>
          </a:p>
        </p:txBody>
      </p:sp>
      <p:cxnSp>
        <p:nvCxnSpPr>
          <p:cNvPr id="74" name="Gerader Verbinder 73"/>
          <p:cNvCxnSpPr>
            <a:endCxn id="45" idx="0"/>
          </p:cNvCxnSpPr>
          <p:nvPr/>
        </p:nvCxnSpPr>
        <p:spPr>
          <a:xfrm flipH="1">
            <a:off x="6616806" y="2786831"/>
            <a:ext cx="445692" cy="461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p:cNvCxnSpPr>
            <a:stCxn id="72" idx="2"/>
            <a:endCxn id="38" idx="1"/>
          </p:cNvCxnSpPr>
          <p:nvPr/>
        </p:nvCxnSpPr>
        <p:spPr>
          <a:xfrm>
            <a:off x="3329886" y="3045204"/>
            <a:ext cx="1175876" cy="3733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feld 76"/>
          <p:cNvSpPr txBox="1"/>
          <p:nvPr/>
        </p:nvSpPr>
        <p:spPr>
          <a:xfrm>
            <a:off x="4160716" y="3283400"/>
            <a:ext cx="277640" cy="246221"/>
          </a:xfrm>
          <a:prstGeom prst="rect">
            <a:avLst/>
          </a:prstGeom>
          <a:noFill/>
        </p:spPr>
        <p:txBody>
          <a:bodyPr wrap="none" rtlCol="0">
            <a:spAutoFit/>
          </a:bodyPr>
          <a:lstStyle/>
          <a:p>
            <a:r>
              <a:rPr lang="de-DE" sz="1000" dirty="0"/>
              <a:t>U</a:t>
            </a:r>
          </a:p>
        </p:txBody>
      </p:sp>
      <p:sp>
        <p:nvSpPr>
          <p:cNvPr id="78" name="Textfeld 77"/>
          <p:cNvSpPr txBox="1"/>
          <p:nvPr/>
        </p:nvSpPr>
        <p:spPr>
          <a:xfrm>
            <a:off x="3236745" y="3056109"/>
            <a:ext cx="277640" cy="246221"/>
          </a:xfrm>
          <a:prstGeom prst="rect">
            <a:avLst/>
          </a:prstGeom>
          <a:noFill/>
        </p:spPr>
        <p:txBody>
          <a:bodyPr wrap="none" rtlCol="0">
            <a:spAutoFit/>
          </a:bodyPr>
          <a:lstStyle/>
          <a:p>
            <a:r>
              <a:rPr lang="de-DE" sz="1000" dirty="0"/>
              <a:t>D</a:t>
            </a:r>
          </a:p>
        </p:txBody>
      </p:sp>
      <p:cxnSp>
        <p:nvCxnSpPr>
          <p:cNvPr id="80" name="Gerader Verbinder 79"/>
          <p:cNvCxnSpPr>
            <a:cxnSpLocks/>
            <a:stCxn id="8" idx="3"/>
          </p:cNvCxnSpPr>
          <p:nvPr/>
        </p:nvCxnSpPr>
        <p:spPr>
          <a:xfrm>
            <a:off x="2625283" y="1422646"/>
            <a:ext cx="3617" cy="582520"/>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hteck 80"/>
          <p:cNvSpPr/>
          <p:nvPr/>
        </p:nvSpPr>
        <p:spPr>
          <a:xfrm>
            <a:off x="2401491" y="2031602"/>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ACL/CS</a:t>
            </a:r>
          </a:p>
        </p:txBody>
      </p:sp>
      <p:sp>
        <p:nvSpPr>
          <p:cNvPr id="82" name="Textfeld 81"/>
          <p:cNvSpPr txBox="1"/>
          <p:nvPr/>
        </p:nvSpPr>
        <p:spPr>
          <a:xfrm>
            <a:off x="2633527" y="1814346"/>
            <a:ext cx="277640" cy="246221"/>
          </a:xfrm>
          <a:prstGeom prst="rect">
            <a:avLst/>
          </a:prstGeom>
          <a:noFill/>
        </p:spPr>
        <p:txBody>
          <a:bodyPr wrap="none" rtlCol="0">
            <a:spAutoFit/>
          </a:bodyPr>
          <a:lstStyle/>
          <a:p>
            <a:r>
              <a:rPr lang="de-DE" sz="1000" dirty="0"/>
              <a:t>D</a:t>
            </a:r>
          </a:p>
        </p:txBody>
      </p:sp>
      <p:sp>
        <p:nvSpPr>
          <p:cNvPr id="83" name="Textfeld 82"/>
          <p:cNvSpPr txBox="1"/>
          <p:nvPr/>
        </p:nvSpPr>
        <p:spPr>
          <a:xfrm>
            <a:off x="2617775" y="1395350"/>
            <a:ext cx="277640" cy="246221"/>
          </a:xfrm>
          <a:prstGeom prst="rect">
            <a:avLst/>
          </a:prstGeom>
          <a:noFill/>
        </p:spPr>
        <p:txBody>
          <a:bodyPr wrap="none" rtlCol="0">
            <a:spAutoFit/>
          </a:bodyPr>
          <a:lstStyle/>
          <a:p>
            <a:r>
              <a:rPr lang="de-DE" sz="1000" dirty="0"/>
              <a:t>U</a:t>
            </a:r>
          </a:p>
        </p:txBody>
      </p:sp>
      <p:sp>
        <p:nvSpPr>
          <p:cNvPr id="84" name="Rechteck 83"/>
          <p:cNvSpPr/>
          <p:nvPr/>
        </p:nvSpPr>
        <p:spPr>
          <a:xfrm>
            <a:off x="5758315" y="1687710"/>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CS</a:t>
            </a:r>
          </a:p>
        </p:txBody>
      </p:sp>
      <p:sp>
        <p:nvSpPr>
          <p:cNvPr id="86" name="Rechteck 85"/>
          <p:cNvSpPr/>
          <p:nvPr/>
        </p:nvSpPr>
        <p:spPr>
          <a:xfrm>
            <a:off x="3330671" y="414940"/>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spTree>
    <p:extLst>
      <p:ext uri="{BB962C8B-B14F-4D97-AF65-F5344CB8AC3E}">
        <p14:creationId xmlns:p14="http://schemas.microsoft.com/office/powerpoint/2010/main" val="3102634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67656" cy="431614"/>
          </a:xfrm>
        </p:spPr>
        <p:txBody>
          <a:bodyPr/>
          <a:lstStyle/>
          <a:p>
            <a:r>
              <a:rPr lang="de-DE" dirty="0"/>
              <a:t>Ergebnis</a:t>
            </a:r>
          </a:p>
        </p:txBody>
      </p:sp>
      <p:sp>
        <p:nvSpPr>
          <p:cNvPr id="4" name="Titel 83"/>
          <p:cNvSpPr txBox="1">
            <a:spLocks/>
          </p:cNvSpPr>
          <p:nvPr/>
        </p:nvSpPr>
        <p:spPr bwMode="auto">
          <a:xfrm>
            <a:off x="1534273" y="418356"/>
            <a:ext cx="1385664"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Seht selbst</a:t>
            </a:r>
          </a:p>
        </p:txBody>
      </p:sp>
    </p:spTree>
    <p:extLst>
      <p:ext uri="{BB962C8B-B14F-4D97-AF65-F5344CB8AC3E}">
        <p14:creationId xmlns:p14="http://schemas.microsoft.com/office/powerpoint/2010/main" val="13594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pPr indent="-207963"/>
            <a:r>
              <a:rPr lang="de-DE" sz="1600" dirty="0"/>
              <a:t>DDD</a:t>
            </a:r>
          </a:p>
          <a:p>
            <a:pPr lvl="2"/>
            <a:r>
              <a:rPr lang="de-DE" sz="1600" b="0" dirty="0"/>
              <a:t>Sehr viel neues</a:t>
            </a:r>
          </a:p>
          <a:p>
            <a:pPr lvl="2"/>
            <a:r>
              <a:rPr lang="de-DE" sz="1600" b="0" dirty="0"/>
              <a:t>Kann man nicht alleine machen</a:t>
            </a:r>
          </a:p>
          <a:p>
            <a:pPr lvl="2"/>
            <a:r>
              <a:rPr lang="de-DE" sz="1600" b="0" dirty="0"/>
              <a:t>Muss gewollt sein</a:t>
            </a:r>
          </a:p>
          <a:p>
            <a:pPr lvl="2"/>
            <a:r>
              <a:rPr lang="de-DE" sz="1600" b="0" dirty="0"/>
              <a:t>Hat großen Einfluss auf die Architektur</a:t>
            </a:r>
          </a:p>
          <a:p>
            <a:pPr lvl="2"/>
            <a:r>
              <a:rPr lang="de-DE" sz="1600" b="0" dirty="0"/>
              <a:t>Erstellt bessere Software</a:t>
            </a:r>
          </a:p>
          <a:p>
            <a:pPr lvl="2"/>
            <a:endParaRPr lang="de-DE" sz="1600" dirty="0"/>
          </a:p>
          <a:p>
            <a:endParaRPr lang="de-DE" sz="1600" dirty="0"/>
          </a:p>
        </p:txBody>
      </p:sp>
      <p:sp>
        <p:nvSpPr>
          <p:cNvPr id="8" name="Inhaltsplatzhalter 7"/>
          <p:cNvSpPr>
            <a:spLocks noGrp="1"/>
          </p:cNvSpPr>
          <p:nvPr>
            <p:ph idx="14"/>
          </p:nvPr>
        </p:nvSpPr>
        <p:spPr/>
        <p:txBody>
          <a:bodyPr/>
          <a:lstStyle/>
          <a:p>
            <a:r>
              <a:rPr lang="de-DE" dirty="0" err="1"/>
              <a:t>React</a:t>
            </a:r>
            <a:endParaRPr lang="de-DE" dirty="0"/>
          </a:p>
          <a:p>
            <a:pPr lvl="2"/>
            <a:r>
              <a:rPr lang="de-DE" sz="1600" b="0" dirty="0"/>
              <a:t>Relativ schwer reinzukommen</a:t>
            </a:r>
          </a:p>
          <a:p>
            <a:pPr lvl="2"/>
            <a:r>
              <a:rPr lang="de-DE" sz="1600" b="0" dirty="0"/>
              <a:t>Aufteilung des Codes in </a:t>
            </a:r>
            <a:r>
              <a:rPr lang="de-DE" sz="1600" b="0" dirty="0" err="1"/>
              <a:t>Komponeneten</a:t>
            </a:r>
            <a:endParaRPr lang="de-DE" sz="1600" b="0" dirty="0"/>
          </a:p>
          <a:p>
            <a:pPr lvl="3"/>
            <a:r>
              <a:rPr lang="de-DE" sz="1600" dirty="0"/>
              <a:t>Keine Unterteilung mehr in JS, CSS und HTML</a:t>
            </a:r>
          </a:p>
          <a:p>
            <a:pPr lvl="2"/>
            <a:r>
              <a:rPr lang="de-DE" sz="1600" b="0" dirty="0"/>
              <a:t>Benötigt relativ viele zusätzliche Bibliotheken (JSX, Babel)</a:t>
            </a:r>
          </a:p>
          <a:p>
            <a:endParaRPr lang="de-DE" dirty="0"/>
          </a:p>
          <a:p>
            <a:endParaRPr lang="de-DE" dirty="0"/>
          </a:p>
          <a:p>
            <a:r>
              <a:rPr lang="de-DE" dirty="0"/>
              <a:t>Kann man machen muss man aber nicht</a:t>
            </a:r>
          </a:p>
        </p:txBody>
      </p:sp>
      <p:sp>
        <p:nvSpPr>
          <p:cNvPr id="5" name="Titel 4"/>
          <p:cNvSpPr>
            <a:spLocks noGrp="1"/>
          </p:cNvSpPr>
          <p:nvPr>
            <p:ph type="title"/>
          </p:nvPr>
        </p:nvSpPr>
        <p:spPr>
          <a:xfrm>
            <a:off x="250825" y="411087"/>
            <a:ext cx="1202922" cy="431614"/>
          </a:xfrm>
        </p:spPr>
        <p:txBody>
          <a:bodyPr/>
          <a:lstStyle/>
          <a:p>
            <a:r>
              <a:rPr lang="de-DE" dirty="0"/>
              <a:t>Ausblick </a:t>
            </a:r>
          </a:p>
        </p:txBody>
      </p:sp>
    </p:spTree>
    <p:extLst>
      <p:ext uri="{BB962C8B-B14F-4D97-AF65-F5344CB8AC3E}">
        <p14:creationId xmlns:p14="http://schemas.microsoft.com/office/powerpoint/2010/main" val="416719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Bild 7" descr="05_INME_Flugzeug_150dpi.jpg"/>
          <p:cNvPicPr>
            <a:picLocks noChangeAspect="1"/>
          </p:cNvPicPr>
          <p:nvPr/>
        </p:nvPicPr>
        <p:blipFill>
          <a:blip r:embed="rId3" cstate="print"/>
          <a:srcRect/>
          <a:stretch>
            <a:fillRect/>
          </a:stretch>
        </p:blipFill>
        <p:spPr bwMode="auto">
          <a:xfrm>
            <a:off x="0" y="-20638"/>
            <a:ext cx="9236075" cy="5191126"/>
          </a:xfrm>
          <a:prstGeom prst="rect">
            <a:avLst/>
          </a:prstGeom>
          <a:noFill/>
          <a:ln w="9525">
            <a:noFill/>
            <a:miter lim="800000"/>
            <a:headEnd/>
            <a:tailEnd/>
          </a:ln>
        </p:spPr>
      </p:pic>
      <p:sp>
        <p:nvSpPr>
          <p:cNvPr id="94211" name="Textplatzhalter 1"/>
          <p:cNvSpPr txBox="1">
            <a:spLocks/>
          </p:cNvSpPr>
          <p:nvPr/>
        </p:nvSpPr>
        <p:spPr bwMode="auto">
          <a:xfrm>
            <a:off x="3429000" y="2351087"/>
            <a:ext cx="2007096" cy="1223963"/>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Firmenzentrale</a:t>
            </a:r>
          </a:p>
          <a:p>
            <a:pPr eaLnBrk="0" hangingPunct="0">
              <a:lnSpc>
                <a:spcPct val="130000"/>
              </a:lnSpc>
              <a:buSzPct val="100000"/>
            </a:pPr>
            <a:r>
              <a:rPr lang="de-DE" sz="1400" dirty="0">
                <a:solidFill>
                  <a:srgbClr val="002754"/>
                </a:solidFill>
              </a:rPr>
              <a:t>InMediasP GmbH</a:t>
            </a:r>
          </a:p>
          <a:p>
            <a:pPr eaLnBrk="0" hangingPunct="0">
              <a:lnSpc>
                <a:spcPct val="130000"/>
              </a:lnSpc>
              <a:buSzPct val="100000"/>
            </a:pPr>
            <a:r>
              <a:rPr lang="de-DE" sz="1400" dirty="0" err="1">
                <a:solidFill>
                  <a:srgbClr val="002754"/>
                </a:solidFill>
              </a:rPr>
              <a:t>Neuendorfstraße</a:t>
            </a:r>
            <a:r>
              <a:rPr lang="de-DE" sz="1400" dirty="0">
                <a:solidFill>
                  <a:srgbClr val="002754"/>
                </a:solidFill>
              </a:rPr>
              <a:t> 18a</a:t>
            </a:r>
          </a:p>
          <a:p>
            <a:pPr eaLnBrk="0" hangingPunct="0">
              <a:lnSpc>
                <a:spcPct val="130000"/>
              </a:lnSpc>
              <a:buSzPct val="100000"/>
            </a:pPr>
            <a:r>
              <a:rPr lang="de-DE" sz="1400" dirty="0">
                <a:solidFill>
                  <a:srgbClr val="002754"/>
                </a:solidFill>
              </a:rPr>
              <a:t>16761 Hennigsdorf</a:t>
            </a:r>
          </a:p>
        </p:txBody>
      </p:sp>
      <p:sp>
        <p:nvSpPr>
          <p:cNvPr id="94212" name="Textplatzhalter 1"/>
          <p:cNvSpPr txBox="1">
            <a:spLocks/>
          </p:cNvSpPr>
          <p:nvPr/>
        </p:nvSpPr>
        <p:spPr bwMode="auto">
          <a:xfrm>
            <a:off x="5478463" y="2927027"/>
            <a:ext cx="1871662" cy="648022"/>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www.inmediasp.de</a:t>
            </a:r>
          </a:p>
          <a:p>
            <a:pPr eaLnBrk="0" hangingPunct="0">
              <a:lnSpc>
                <a:spcPct val="130000"/>
              </a:lnSpc>
              <a:buSzPct val="100000"/>
            </a:pPr>
            <a:r>
              <a:rPr lang="de-DE" sz="1400" dirty="0">
                <a:solidFill>
                  <a:srgbClr val="002754"/>
                </a:solidFill>
              </a:rPr>
              <a:t>info@inmediasp.de</a:t>
            </a:r>
          </a:p>
        </p:txBody>
      </p:sp>
      <p:sp>
        <p:nvSpPr>
          <p:cNvPr id="94213" name="Textfeld 6"/>
          <p:cNvSpPr txBox="1">
            <a:spLocks noChangeArrowheads="1"/>
          </p:cNvSpPr>
          <p:nvPr/>
        </p:nvSpPr>
        <p:spPr bwMode="auto">
          <a:xfrm>
            <a:off x="3390900" y="1725613"/>
            <a:ext cx="4751388" cy="615950"/>
          </a:xfrm>
          <a:prstGeom prst="rect">
            <a:avLst/>
          </a:prstGeom>
          <a:noFill/>
          <a:ln w="9525">
            <a:noFill/>
            <a:miter lim="800000"/>
            <a:headEnd/>
            <a:tailEnd/>
          </a:ln>
        </p:spPr>
        <p:txBody>
          <a:bodyPr lIns="0" tIns="0" rIns="0" bIns="0">
            <a:spAutoFit/>
          </a:bodyPr>
          <a:lstStyle/>
          <a:p>
            <a:r>
              <a:rPr lang="de-DE" sz="4000">
                <a:solidFill>
                  <a:srgbClr val="002754"/>
                </a:solidFill>
              </a:rPr>
              <a:t>Vielen Dank.</a:t>
            </a:r>
          </a:p>
        </p:txBody>
      </p:sp>
      <p:sp>
        <p:nvSpPr>
          <p:cNvPr id="94214" name="Textplatzhalter 1"/>
          <p:cNvSpPr txBox="1">
            <a:spLocks/>
          </p:cNvSpPr>
          <p:nvPr/>
        </p:nvSpPr>
        <p:spPr bwMode="auto">
          <a:xfrm>
            <a:off x="3429000" y="4084638"/>
            <a:ext cx="4887416" cy="935384"/>
          </a:xfrm>
          <a:prstGeom prst="rect">
            <a:avLst/>
          </a:prstGeom>
          <a:noFill/>
          <a:ln w="9525">
            <a:noFill/>
            <a:miter lim="800000"/>
            <a:headEnd/>
            <a:tailEnd/>
          </a:ln>
        </p:spPr>
        <p:txBody>
          <a:bodyPr lIns="0" tIns="0" rIns="0" bIns="0"/>
          <a:lstStyle/>
          <a:p>
            <a:pPr eaLnBrk="0" hangingPunct="0">
              <a:lnSpc>
                <a:spcPct val="130000"/>
              </a:lnSpc>
              <a:buSzPct val="100000"/>
            </a:pPr>
            <a:r>
              <a:rPr lang="de-DE" sz="1400" b="1" dirty="0">
                <a:solidFill>
                  <a:srgbClr val="002754"/>
                </a:solidFill>
              </a:rPr>
              <a:t>Ansprechpartner</a:t>
            </a:r>
          </a:p>
          <a:p>
            <a:pPr eaLnBrk="0" hangingPunct="0">
              <a:lnSpc>
                <a:spcPct val="130000"/>
              </a:lnSpc>
              <a:buSzPct val="100000"/>
            </a:pPr>
            <a:r>
              <a:rPr lang="de-DE" sz="1400" dirty="0">
                <a:solidFill>
                  <a:srgbClr val="002754"/>
                </a:solidFill>
              </a:rPr>
              <a:t>Karsten Müller (mueller</a:t>
            </a:r>
            <a:r>
              <a:rPr lang="de-DE" sz="1400" dirty="0">
                <a:solidFill>
                  <a:srgbClr val="002754"/>
                </a:solidFill>
                <a:hlinkClick r:id="rId4"/>
              </a:rPr>
              <a:t>@inmediasp.de</a:t>
            </a:r>
            <a:r>
              <a:rPr lang="de-DE" sz="1400" dirty="0">
                <a:solidFill>
                  <a:srgbClr val="002754"/>
                </a:solidFill>
              </a:rPr>
              <a:t>)</a:t>
            </a:r>
          </a:p>
          <a:p>
            <a:pPr eaLnBrk="0" hangingPunct="0">
              <a:lnSpc>
                <a:spcPct val="130000"/>
              </a:lnSpc>
              <a:buSzPct val="100000"/>
            </a:pPr>
            <a:r>
              <a:rPr lang="de-DE" sz="1400" dirty="0">
                <a:solidFill>
                  <a:srgbClr val="002754"/>
                </a:solidFill>
              </a:rPr>
              <a:t>Laura Rieger (rieger</a:t>
            </a:r>
            <a:r>
              <a:rPr lang="de-DE" sz="1400" dirty="0">
                <a:solidFill>
                  <a:srgbClr val="002754"/>
                </a:solidFill>
                <a:hlinkClick r:id="rId4"/>
              </a:rPr>
              <a:t>@inmediasp.de</a:t>
            </a:r>
            <a:r>
              <a:rPr lang="de-DE" sz="1400" dirty="0">
                <a:solidFill>
                  <a:srgbClr val="002754"/>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feld 6"/>
          <p:cNvSpPr txBox="1">
            <a:spLocks noChangeArrowheads="1"/>
          </p:cNvSpPr>
          <p:nvPr/>
        </p:nvSpPr>
        <p:spPr bwMode="auto">
          <a:xfrm>
            <a:off x="3492500" y="1813058"/>
            <a:ext cx="5399980" cy="1569660"/>
          </a:xfrm>
          <a:prstGeom prst="rect">
            <a:avLst/>
          </a:prstGeom>
          <a:noFill/>
          <a:ln w="9525">
            <a:noFill/>
            <a:miter lim="800000"/>
            <a:headEnd/>
            <a:tailEnd/>
          </a:ln>
        </p:spPr>
        <p:txBody>
          <a:bodyPr lIns="0" tIns="0" rIns="0" bIns="0" anchor="t">
            <a:noAutofit/>
          </a:bodyPr>
          <a:lstStyle/>
          <a:p>
            <a:r>
              <a:rPr lang="de-DE" sz="3500" dirty="0" err="1">
                <a:solidFill>
                  <a:srgbClr val="002754"/>
                </a:solidFill>
              </a:rPr>
              <a:t>React</a:t>
            </a:r>
            <a:r>
              <a:rPr lang="de-DE" sz="3500" dirty="0">
                <a:solidFill>
                  <a:srgbClr val="002754"/>
                </a:solidFill>
              </a:rPr>
              <a:t> &amp; </a:t>
            </a:r>
            <a:br>
              <a:rPr lang="de-DE" sz="3500" dirty="0">
                <a:solidFill>
                  <a:srgbClr val="002754"/>
                </a:solidFill>
              </a:rPr>
            </a:br>
            <a:r>
              <a:rPr lang="de-DE" sz="3500" dirty="0">
                <a:solidFill>
                  <a:srgbClr val="002754"/>
                </a:solidFill>
              </a:rPr>
              <a:t>DDD</a:t>
            </a:r>
          </a:p>
        </p:txBody>
      </p:sp>
      <p:sp>
        <p:nvSpPr>
          <p:cNvPr id="19461" name="Textfeld 6"/>
          <p:cNvSpPr txBox="1">
            <a:spLocks noChangeArrowheads="1"/>
          </p:cNvSpPr>
          <p:nvPr/>
        </p:nvSpPr>
        <p:spPr bwMode="auto">
          <a:xfrm>
            <a:off x="3492500" y="4587875"/>
            <a:ext cx="4751388" cy="215444"/>
          </a:xfrm>
          <a:prstGeom prst="rect">
            <a:avLst/>
          </a:prstGeom>
          <a:noFill/>
          <a:ln w="9525">
            <a:noFill/>
            <a:miter lim="800000"/>
            <a:headEnd/>
            <a:tailEnd/>
          </a:ln>
        </p:spPr>
        <p:txBody>
          <a:bodyPr lIns="0" tIns="0" rIns="0" bIns="0">
            <a:spAutoFit/>
          </a:bodyPr>
          <a:lstStyle/>
          <a:p>
            <a:r>
              <a:rPr lang="de-DE" sz="1400" dirty="0">
                <a:solidFill>
                  <a:srgbClr val="002754"/>
                </a:solidFill>
              </a:rPr>
              <a:t>31.03.2017 Christin </a:t>
            </a:r>
            <a:r>
              <a:rPr lang="de-DE" sz="1400" dirty="0" err="1">
                <a:solidFill>
                  <a:srgbClr val="002754"/>
                </a:solidFill>
              </a:rPr>
              <a:t>Scheewe</a:t>
            </a:r>
            <a:r>
              <a:rPr lang="de-DE" sz="1400" dirty="0">
                <a:solidFill>
                  <a:srgbClr val="002754"/>
                </a:solidFill>
              </a:rPr>
              <a:t>, Ferris </a:t>
            </a:r>
            <a:r>
              <a:rPr lang="de-DE" sz="1400" dirty="0" err="1">
                <a:solidFill>
                  <a:srgbClr val="002754"/>
                </a:solidFill>
              </a:rPr>
              <a:t>Burock</a:t>
            </a:r>
            <a:r>
              <a:rPr lang="de-DE" sz="1400" dirty="0">
                <a:solidFill>
                  <a:srgbClr val="002754"/>
                </a:solidFill>
              </a:rPr>
              <a:t>, Thomas Hein</a:t>
            </a:r>
          </a:p>
        </p:txBody>
      </p:sp>
      <p:pic>
        <p:nvPicPr>
          <p:cNvPr id="6" name="Grafik 5" descr="Bild1.emf"/>
          <p:cNvPicPr>
            <a:picLocks noChangeAspect="1"/>
          </p:cNvPicPr>
          <p:nvPr/>
        </p:nvPicPr>
        <p:blipFill>
          <a:blip r:embed="rId3" cstate="print"/>
          <a:stretch>
            <a:fillRect/>
          </a:stretch>
        </p:blipFill>
        <p:spPr>
          <a:xfrm>
            <a:off x="1508400" y="1908000"/>
            <a:ext cx="1650578" cy="1640584"/>
          </a:xfrm>
          <a:prstGeom prst="rect">
            <a:avLst/>
          </a:prstGeom>
        </p:spPr>
      </p:pic>
      <p:sp>
        <p:nvSpPr>
          <p:cNvPr id="5" name="Rechteck 4"/>
          <p:cNvSpPr/>
          <p:nvPr/>
        </p:nvSpPr>
        <p:spPr>
          <a:xfrm>
            <a:off x="3492500" y="3092898"/>
            <a:ext cx="3017988" cy="433311"/>
          </a:xfrm>
          <a:prstGeom prst="rect">
            <a:avLst/>
          </a:prstGeom>
          <a:solidFill>
            <a:srgbClr val="0095D8"/>
          </a:solidFill>
          <a:ln>
            <a:noFill/>
          </a:ln>
          <a:effectLst/>
        </p:spPr>
        <p:style>
          <a:lnRef idx="1">
            <a:schemeClr val="accent1"/>
          </a:lnRef>
          <a:fillRef idx="3">
            <a:schemeClr val="accent1"/>
          </a:fillRef>
          <a:effectRef idx="2">
            <a:schemeClr val="accent1"/>
          </a:effectRef>
          <a:fontRef idx="minor">
            <a:schemeClr val="lt1"/>
          </a:fontRef>
        </p:style>
        <p:txBody>
          <a:bodyPr wrap="none" lIns="72000" tIns="75600" rIns="72000" bIns="79200" anchor="ctr">
            <a:spAutoFit/>
          </a:bodyPr>
          <a:lstStyle/>
          <a:p>
            <a:pPr>
              <a:defRPr/>
            </a:pPr>
            <a:r>
              <a:rPr lang="de-DE" sz="1800" dirty="0">
                <a:solidFill>
                  <a:srgbClr val="FFFFFF"/>
                </a:solidFill>
                <a:ea typeface="ＭＳ Ｐゴシック" pitchFamily="34" charset="-128"/>
              </a:rPr>
              <a:t>Reisebuchung im Jahr 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987574"/>
            <a:ext cx="2160240" cy="3888432"/>
          </a:xfrm>
        </p:spPr>
        <p:txBody>
          <a:bodyPr/>
          <a:lstStyle/>
          <a:p>
            <a:pPr lvl="2"/>
            <a:r>
              <a:rPr lang="de-DE" sz="1800" dirty="0"/>
              <a:t>Aufgabe </a:t>
            </a:r>
          </a:p>
          <a:p>
            <a:pPr lvl="2"/>
            <a:r>
              <a:rPr lang="de-DE" sz="1800" dirty="0"/>
              <a:t>Team </a:t>
            </a:r>
          </a:p>
          <a:p>
            <a:pPr lvl="2"/>
            <a:r>
              <a:rPr lang="de-DE" sz="1800" dirty="0"/>
              <a:t>Vorgehen </a:t>
            </a:r>
          </a:p>
          <a:p>
            <a:pPr lvl="2"/>
            <a:r>
              <a:rPr lang="de-DE" sz="1800" dirty="0"/>
              <a:t>Erkenntnisse</a:t>
            </a:r>
          </a:p>
          <a:p>
            <a:pPr lvl="2"/>
            <a:r>
              <a:rPr lang="de-DE" sz="1800" dirty="0"/>
              <a:t>Ausblick</a:t>
            </a:r>
          </a:p>
          <a:p>
            <a:pPr lvl="2"/>
            <a:r>
              <a:rPr lang="de-DE" sz="1800" dirty="0"/>
              <a:t>Ergebnis </a:t>
            </a:r>
          </a:p>
          <a:p>
            <a:pPr lvl="2"/>
            <a:r>
              <a:rPr lang="de-DE" sz="1800" dirty="0"/>
              <a:t>Demo</a:t>
            </a:r>
          </a:p>
          <a:p>
            <a:endParaRPr lang="de-DE" dirty="0"/>
          </a:p>
        </p:txBody>
      </p:sp>
      <p:sp>
        <p:nvSpPr>
          <p:cNvPr id="3" name="Titel 2"/>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66020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09948" cy="431614"/>
          </a:xfrm>
        </p:spPr>
        <p:txBody>
          <a:bodyPr/>
          <a:lstStyle/>
          <a:p>
            <a:r>
              <a:rPr lang="de-DE" dirty="0"/>
              <a:t>Aufgabe</a:t>
            </a:r>
          </a:p>
        </p:txBody>
      </p:sp>
      <p:sp>
        <p:nvSpPr>
          <p:cNvPr id="14" name="Inhaltsplatzhalter 10"/>
          <p:cNvSpPr txBox="1">
            <a:spLocks/>
          </p:cNvSpPr>
          <p:nvPr/>
        </p:nvSpPr>
        <p:spPr>
          <a:xfrm>
            <a:off x="395478" y="1131570"/>
            <a:ext cx="3888486" cy="3600450"/>
          </a:xfrm>
          <a:prstGeom prst="rect">
            <a:avLst/>
          </a:prstGeom>
        </p:spPr>
        <p:txBody>
          <a:bodyPr/>
          <a:lst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dirty="0"/>
          </a:p>
        </p:txBody>
      </p:sp>
      <p:pic>
        <p:nvPicPr>
          <p:cNvPr id="1030" name="Picture 6" descr="http://ecx.images-amazon.com/images/I/81nhvNRII5L._SL1500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1335640"/>
            <a:ext cx="4040385" cy="3030289"/>
          </a:xfrm>
          <a:prstGeom prst="rect">
            <a:avLst/>
          </a:prstGeom>
          <a:noFill/>
          <a:extLst>
            <a:ext uri="{909E8E84-426E-40DD-AFC4-6F175D3DCCD1}">
              <a14:hiddenFill xmlns:a14="http://schemas.microsoft.com/office/drawing/2010/main">
                <a:solidFill>
                  <a:srgbClr val="FFFFFF"/>
                </a:solidFill>
              </a14:hiddenFill>
            </a:ext>
          </a:extLst>
        </p:spPr>
      </p:pic>
      <p:sp>
        <p:nvSpPr>
          <p:cNvPr id="6" name="Titel 83"/>
          <p:cNvSpPr txBox="1">
            <a:spLocks/>
          </p:cNvSpPr>
          <p:nvPr/>
        </p:nvSpPr>
        <p:spPr bwMode="auto">
          <a:xfrm>
            <a:off x="1534273" y="418356"/>
            <a:ext cx="2857092"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Treffen der Generationen?</a:t>
            </a:r>
          </a:p>
        </p:txBody>
      </p:sp>
      <p:sp>
        <p:nvSpPr>
          <p:cNvPr id="3" name="Bildplatzhalter 2"/>
          <p:cNvSpPr>
            <a:spLocks noGrp="1"/>
          </p:cNvSpPr>
          <p:nvPr>
            <p:ph type="pic" sz="quarter" idx="17"/>
          </p:nvPr>
        </p:nvSpPr>
        <p:spPr/>
      </p:sp>
    </p:spTree>
    <p:extLst>
      <p:ext uri="{BB962C8B-B14F-4D97-AF65-F5344CB8AC3E}">
        <p14:creationId xmlns:p14="http://schemas.microsoft.com/office/powerpoint/2010/main" val="359040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4"/>
          </p:nvPr>
        </p:nvSpPr>
        <p:spPr/>
        <p:txBody>
          <a:bodyPr/>
          <a:lstStyle/>
          <a:p>
            <a:r>
              <a:rPr lang="de-DE" dirty="0"/>
              <a:t>DDD</a:t>
            </a:r>
          </a:p>
          <a:p>
            <a:endParaRPr lang="de-DE" dirty="0"/>
          </a:p>
          <a:p>
            <a:pPr lvl="1"/>
            <a:r>
              <a:rPr lang="en-US" b="0" i="1" dirty="0"/>
              <a:t>Eric Evans brought about what is a timeless work. It is my firm belief that Eric’s work will guide developers in practical ways for decades to come.</a:t>
            </a:r>
          </a:p>
          <a:p>
            <a:pPr lvl="1"/>
            <a:endParaRPr lang="en-US" i="1" dirty="0"/>
          </a:p>
          <a:p>
            <a:pPr lvl="3"/>
            <a:r>
              <a:rPr lang="en-US" i="1" dirty="0" err="1"/>
              <a:t>Ubiqious</a:t>
            </a:r>
            <a:r>
              <a:rPr lang="en-US" i="1" dirty="0"/>
              <a:t> Language</a:t>
            </a:r>
          </a:p>
          <a:p>
            <a:pPr lvl="3"/>
            <a:r>
              <a:rPr lang="en-US" i="1" dirty="0"/>
              <a:t>Bounded Context</a:t>
            </a:r>
          </a:p>
          <a:p>
            <a:pPr lvl="3"/>
            <a:r>
              <a:rPr lang="en-US" i="1" dirty="0"/>
              <a:t>Context Map</a:t>
            </a:r>
          </a:p>
          <a:p>
            <a:pPr lvl="3"/>
            <a:r>
              <a:rPr lang="en-US" i="1" dirty="0"/>
              <a:t>Value Objects</a:t>
            </a:r>
          </a:p>
          <a:p>
            <a:pPr lvl="3"/>
            <a:r>
              <a:rPr lang="en-US" i="1" dirty="0"/>
              <a:t>Entities</a:t>
            </a:r>
            <a:endParaRPr lang="de-DE" i="1" dirty="0"/>
          </a:p>
        </p:txBody>
      </p:sp>
      <p:sp>
        <p:nvSpPr>
          <p:cNvPr id="4" name="Titel 3"/>
          <p:cNvSpPr>
            <a:spLocks noGrp="1"/>
          </p:cNvSpPr>
          <p:nvPr>
            <p:ph type="title"/>
          </p:nvPr>
        </p:nvSpPr>
        <p:spPr>
          <a:xfrm>
            <a:off x="250825" y="411087"/>
            <a:ext cx="1109948" cy="431614"/>
          </a:xfrm>
        </p:spPr>
        <p:txBody>
          <a:bodyPr/>
          <a:lstStyle/>
          <a:p>
            <a:r>
              <a:rPr lang="de-DE" dirty="0"/>
              <a:t>Aufgabe</a:t>
            </a:r>
          </a:p>
        </p:txBody>
      </p:sp>
      <p:sp>
        <p:nvSpPr>
          <p:cNvPr id="5" name="Inhaltsplatzhalter 1"/>
          <p:cNvSpPr txBox="1">
            <a:spLocks/>
          </p:cNvSpPr>
          <p:nvPr/>
        </p:nvSpPr>
        <p:spPr bwMode="auto">
          <a:xfrm>
            <a:off x="395536" y="1140438"/>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a:t>React JS</a:t>
            </a:r>
          </a:p>
          <a:p>
            <a:endParaRPr lang="de-DE"/>
          </a:p>
          <a:p>
            <a:r>
              <a:rPr lang="de-DE"/>
              <a:t>	</a:t>
            </a:r>
          </a:p>
          <a:p>
            <a:pPr lvl="3"/>
            <a:r>
              <a:rPr lang="de-DE" i="1"/>
              <a:t>Bibliothek – kein Framework</a:t>
            </a:r>
          </a:p>
          <a:p>
            <a:pPr lvl="3"/>
            <a:r>
              <a:rPr lang="de-DE" i="1"/>
              <a:t>Benutzoberflächen erstellen</a:t>
            </a:r>
          </a:p>
          <a:p>
            <a:pPr lvl="3"/>
            <a:r>
              <a:rPr lang="de-DE" i="1"/>
              <a:t>Einfacher Code</a:t>
            </a:r>
          </a:p>
          <a:p>
            <a:pPr lvl="3"/>
            <a:r>
              <a:rPr lang="de-DE" i="1"/>
              <a:t>Virtual DOM</a:t>
            </a:r>
          </a:p>
          <a:p>
            <a:endParaRPr lang="de-DE"/>
          </a:p>
        </p:txBody>
      </p:sp>
    </p:spTree>
    <p:extLst>
      <p:ext uri="{BB962C8B-B14F-4D97-AF65-F5344CB8AC3E}">
        <p14:creationId xmlns:p14="http://schemas.microsoft.com/office/powerpoint/2010/main" val="42691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4"/>
          </p:nvPr>
        </p:nvSpPr>
        <p:spPr/>
        <p:txBody>
          <a:bodyPr/>
          <a:lstStyle/>
          <a:p>
            <a:pPr algn="ctr"/>
            <a:r>
              <a:rPr lang="de-DE" dirty="0"/>
              <a:t>Christin </a:t>
            </a:r>
            <a:r>
              <a:rPr lang="de-DE" dirty="0" err="1"/>
              <a:t>Mc</a:t>
            </a:r>
            <a:endParaRPr lang="de-DE" dirty="0"/>
          </a:p>
        </p:txBody>
      </p:sp>
      <p:sp>
        <p:nvSpPr>
          <p:cNvPr id="4" name="Inhaltsplatzhalter 3"/>
          <p:cNvSpPr>
            <a:spLocks noGrp="1"/>
          </p:cNvSpPr>
          <p:nvPr>
            <p:ph idx="15"/>
          </p:nvPr>
        </p:nvSpPr>
        <p:spPr/>
        <p:txBody>
          <a:bodyPr/>
          <a:lstStyle/>
          <a:p>
            <a:pPr algn="ctr"/>
            <a:r>
              <a:rPr lang="de-DE" dirty="0"/>
              <a:t>Thomas </a:t>
            </a:r>
            <a:r>
              <a:rPr lang="de-DE" dirty="0" err="1"/>
              <a:t>Mc</a:t>
            </a:r>
            <a:endParaRPr lang="de-DE" dirty="0"/>
          </a:p>
        </p:txBody>
      </p:sp>
      <p:sp>
        <p:nvSpPr>
          <p:cNvPr id="5" name="Titel 4"/>
          <p:cNvSpPr>
            <a:spLocks noGrp="1"/>
          </p:cNvSpPr>
          <p:nvPr>
            <p:ph type="title"/>
          </p:nvPr>
        </p:nvSpPr>
        <p:spPr>
          <a:xfrm>
            <a:off x="250825" y="411087"/>
            <a:ext cx="868663" cy="431614"/>
          </a:xfrm>
        </p:spPr>
        <p:txBody>
          <a:bodyPr/>
          <a:lstStyle/>
          <a:p>
            <a:r>
              <a:rPr lang="de-DE" dirty="0"/>
              <a:t>Team </a:t>
            </a:r>
          </a:p>
        </p:txBody>
      </p:sp>
      <p:sp>
        <p:nvSpPr>
          <p:cNvPr id="7" name="Inhaltsplatzhalter 6"/>
          <p:cNvSpPr>
            <a:spLocks noGrp="1"/>
          </p:cNvSpPr>
          <p:nvPr>
            <p:ph idx="1"/>
          </p:nvPr>
        </p:nvSpPr>
        <p:spPr/>
        <p:txBody>
          <a:bodyPr/>
          <a:lstStyle/>
          <a:p>
            <a:pPr algn="ctr"/>
            <a:r>
              <a:rPr lang="de-DE" dirty="0"/>
              <a:t>Ferris </a:t>
            </a:r>
            <a:r>
              <a:rPr lang="de-DE" dirty="0" err="1"/>
              <a:t>Mc</a:t>
            </a:r>
            <a:endParaRPr lang="de-DE"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93558" y="1059582"/>
            <a:ext cx="2052228" cy="2052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56176" y="1173582"/>
            <a:ext cx="2736001" cy="182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7288" y="1073054"/>
            <a:ext cx="2729424" cy="20250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3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www.bartholomes.com/typo3temp/pics/coaching_vorgehen_c29b7df5f3.jpg"/>
          <p:cNvPicPr>
            <a:picLocks noGrp="1" noChangeAspect="1" noChangeArrowheads="1"/>
          </p:cNvPicPr>
          <p:nvPr>
            <p:ph type="pic" sz="quarter" idx="17"/>
          </p:nvPr>
        </p:nvPicPr>
        <p:blipFill rotWithShape="1">
          <a:blip r:embed="rId2">
            <a:extLst>
              <a:ext uri="{28A0092B-C50C-407E-A947-70E740481C1C}">
                <a14:useLocalDpi xmlns:a14="http://schemas.microsoft.com/office/drawing/2010/main" val="0"/>
              </a:ext>
            </a:extLst>
          </a:blip>
          <a:srcRect l="643" t="245" r="12175" b="-24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r>
              <a:rPr lang="de-DE" dirty="0"/>
              <a:t>Domain </a:t>
            </a:r>
            <a:r>
              <a:rPr lang="de-DE" dirty="0" err="1"/>
              <a:t>Driven</a:t>
            </a:r>
            <a:r>
              <a:rPr lang="de-DE" dirty="0"/>
              <a:t> Design ausprobieren und umsetzen</a:t>
            </a:r>
          </a:p>
          <a:p>
            <a:pPr lvl="2"/>
            <a:r>
              <a:rPr lang="de-DE" dirty="0"/>
              <a:t>Strategisches </a:t>
            </a:r>
            <a:r>
              <a:rPr lang="de-DE" dirty="0" err="1"/>
              <a:t>Desing</a:t>
            </a:r>
            <a:endParaRPr lang="de-DE" dirty="0"/>
          </a:p>
          <a:p>
            <a:pPr lvl="2"/>
            <a:r>
              <a:rPr lang="de-DE" dirty="0"/>
              <a:t>Taktisches Design</a:t>
            </a:r>
          </a:p>
          <a:p>
            <a:pPr lvl="2"/>
            <a:r>
              <a:rPr lang="de-DE" dirty="0"/>
              <a:t>Frontend und Backend bauen mit </a:t>
            </a:r>
            <a:r>
              <a:rPr lang="de-DE" dirty="0" err="1"/>
              <a:t>React</a:t>
            </a:r>
            <a:r>
              <a:rPr lang="de-DE" dirty="0"/>
              <a:t> und </a:t>
            </a:r>
            <a:r>
              <a:rPr lang="de-DE" dirty="0" err="1"/>
              <a:t>NoSQL</a:t>
            </a:r>
            <a:endParaRPr lang="de-DE" dirty="0"/>
          </a:p>
          <a:p>
            <a:pPr lvl="2"/>
            <a:endParaRPr lang="de-DE" dirty="0"/>
          </a:p>
          <a:p>
            <a:endParaRPr lang="de-DE" dirty="0">
              <a:solidFill>
                <a:schemeClr val="accent4">
                  <a:lumMod val="75000"/>
                </a:schemeClr>
              </a:solidFill>
            </a:endParaRPr>
          </a:p>
        </p:txBody>
      </p:sp>
      <p:sp>
        <p:nvSpPr>
          <p:cNvPr id="5" name="Titel 4"/>
          <p:cNvSpPr>
            <a:spLocks noGrp="1"/>
          </p:cNvSpPr>
          <p:nvPr>
            <p:ph type="title"/>
          </p:nvPr>
        </p:nvSpPr>
        <p:spPr>
          <a:xfrm>
            <a:off x="250825" y="411087"/>
            <a:ext cx="1219721" cy="431614"/>
          </a:xfrm>
        </p:spPr>
        <p:txBody>
          <a:bodyPr/>
          <a:lstStyle/>
          <a:p>
            <a:r>
              <a:rPr lang="de-DE" dirty="0"/>
              <a:t>Vorgehen</a:t>
            </a:r>
          </a:p>
        </p:txBody>
      </p:sp>
    </p:spTree>
    <p:extLst>
      <p:ext uri="{BB962C8B-B14F-4D97-AF65-F5344CB8AC3E}">
        <p14:creationId xmlns:p14="http://schemas.microsoft.com/office/powerpoint/2010/main" val="28910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pPr lvl="3"/>
            <a:r>
              <a:rPr lang="de-DE" dirty="0"/>
              <a:t>Ist eine deklarative, effiziente und flexible JavaScript Bibliothek zu Erstellen von Benutzeroberflächen</a:t>
            </a:r>
          </a:p>
          <a:p>
            <a:pPr lvl="3"/>
            <a:r>
              <a:rPr lang="de-DE" dirty="0" err="1"/>
              <a:t>React</a:t>
            </a:r>
            <a:r>
              <a:rPr lang="de-DE" dirty="0"/>
              <a:t> rendert und </a:t>
            </a:r>
            <a:r>
              <a:rPr lang="de-DE" dirty="0" err="1"/>
              <a:t>updated</a:t>
            </a:r>
            <a:r>
              <a:rPr lang="de-DE" dirty="0"/>
              <a:t> nur die Komponenten die von der Datenänderung betroffen sind</a:t>
            </a:r>
          </a:p>
          <a:p>
            <a:pPr lvl="3"/>
            <a:r>
              <a:rPr lang="de-DE" dirty="0"/>
              <a:t>Jedes </a:t>
            </a:r>
            <a:r>
              <a:rPr lang="de-DE" dirty="0" err="1"/>
              <a:t>React</a:t>
            </a:r>
            <a:r>
              <a:rPr lang="de-DE" dirty="0"/>
              <a:t> Element ist ein JavaScript </a:t>
            </a:r>
            <a:r>
              <a:rPr lang="de-DE" dirty="0" err="1"/>
              <a:t>Object</a:t>
            </a:r>
            <a:endParaRPr lang="de-DE" dirty="0"/>
          </a:p>
          <a:p>
            <a:pPr lvl="3"/>
            <a:r>
              <a:rPr lang="de-DE" dirty="0"/>
              <a:t>Jede Komponente ist gekapselt -&gt; arbeitet unabhängig -&gt; erlaubt komplexe UI mit einfachen Komponenten</a:t>
            </a:r>
          </a:p>
          <a:p>
            <a:pPr lvl="3"/>
            <a:r>
              <a:rPr lang="de-DE" dirty="0"/>
              <a:t>Frontendcode leichter verständlich + besser wartbar</a:t>
            </a:r>
          </a:p>
          <a:p>
            <a:pPr marL="0" lvl="2" indent="0">
              <a:buNone/>
            </a:pPr>
            <a:endParaRPr lang="de-DE" dirty="0">
              <a:solidFill>
                <a:schemeClr val="accent1">
                  <a:lumMod val="75000"/>
                </a:schemeClr>
              </a:solidFill>
            </a:endParaRPr>
          </a:p>
          <a:p>
            <a:endParaRPr lang="de-DE" dirty="0"/>
          </a:p>
        </p:txBody>
      </p:sp>
      <p:sp>
        <p:nvSpPr>
          <p:cNvPr id="5" name="Titel 4"/>
          <p:cNvSpPr>
            <a:spLocks noGrp="1"/>
          </p:cNvSpPr>
          <p:nvPr>
            <p:ph type="title"/>
          </p:nvPr>
        </p:nvSpPr>
        <p:spPr>
          <a:xfrm>
            <a:off x="250825" y="411087"/>
            <a:ext cx="1156434" cy="431614"/>
          </a:xfrm>
        </p:spPr>
        <p:txBody>
          <a:bodyPr/>
          <a:lstStyle/>
          <a:p>
            <a:r>
              <a:rPr lang="de-DE" dirty="0" err="1"/>
              <a:t>React</a:t>
            </a:r>
            <a:r>
              <a:rPr lang="de-DE" dirty="0"/>
              <a:t> JS</a:t>
            </a:r>
          </a:p>
        </p:txBody>
      </p:sp>
      <p:sp>
        <p:nvSpPr>
          <p:cNvPr id="4" name="Titel 83"/>
          <p:cNvSpPr txBox="1">
            <a:spLocks/>
          </p:cNvSpPr>
          <p:nvPr/>
        </p:nvSpPr>
        <p:spPr bwMode="auto">
          <a:xfrm>
            <a:off x="1475656" y="411087"/>
            <a:ext cx="4061460"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Was haben wir in der Theorie gelernt? </a:t>
            </a:r>
          </a:p>
        </p:txBody>
      </p:sp>
      <p:pic>
        <p:nvPicPr>
          <p:cNvPr id="4100" name="Picture 4" descr="http://www.metaphonica.com/wp-content/uploads/2012/07/Photoxpress_10045531.jpg"/>
          <p:cNvPicPr>
            <a:picLocks noGrp="1" noChangeAspect="1" noChangeArrowheads="1"/>
          </p:cNvPicPr>
          <p:nvPr>
            <p:ph type="pic" sz="quarter" idx="17"/>
          </p:nvPr>
        </p:nvPicPr>
        <p:blipFill>
          <a:blip r:embed="rId2" cstate="print">
            <a:extLst>
              <a:ext uri="{28A0092B-C50C-407E-A947-70E740481C1C}">
                <a14:useLocalDpi xmlns:a14="http://schemas.microsoft.com/office/drawing/2010/main" val="0"/>
              </a:ext>
            </a:extLst>
          </a:blip>
          <a:srcRect l="3856" r="38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02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idx="1"/>
          </p:nvPr>
        </p:nvSpPr>
        <p:spPr/>
        <p:txBody>
          <a:bodyPr/>
          <a:lstStyle/>
          <a:p>
            <a:pPr lvl="3">
              <a:lnSpc>
                <a:spcPct val="150000"/>
              </a:lnSpc>
            </a:pPr>
            <a:r>
              <a:rPr lang="en-US" i="1" dirty="0" err="1"/>
              <a:t>Bibliothek</a:t>
            </a:r>
            <a:r>
              <a:rPr lang="en-US" i="1" dirty="0"/>
              <a:t> – </a:t>
            </a:r>
            <a:r>
              <a:rPr lang="en-US" i="1" dirty="0" err="1"/>
              <a:t>kein</a:t>
            </a:r>
            <a:r>
              <a:rPr lang="en-US" i="1" dirty="0"/>
              <a:t> Framework</a:t>
            </a:r>
          </a:p>
          <a:p>
            <a:pPr lvl="3">
              <a:lnSpc>
                <a:spcPct val="150000"/>
              </a:lnSpc>
            </a:pPr>
            <a:r>
              <a:rPr lang="en-US" i="1" dirty="0" err="1"/>
              <a:t>Benutzoberflächen</a:t>
            </a:r>
            <a:r>
              <a:rPr lang="en-US" i="1" dirty="0"/>
              <a:t> </a:t>
            </a:r>
            <a:r>
              <a:rPr lang="en-US" i="1" dirty="0" err="1"/>
              <a:t>erstellen</a:t>
            </a:r>
            <a:endParaRPr lang="en-US" i="1" dirty="0"/>
          </a:p>
          <a:p>
            <a:pPr lvl="3">
              <a:lnSpc>
                <a:spcPct val="150000"/>
              </a:lnSpc>
            </a:pPr>
            <a:r>
              <a:rPr lang="en-US" i="1" dirty="0"/>
              <a:t>Virtual DOM</a:t>
            </a:r>
          </a:p>
          <a:p>
            <a:pPr lvl="3">
              <a:lnSpc>
                <a:spcPct val="150000"/>
              </a:lnSpc>
            </a:pPr>
            <a:r>
              <a:rPr lang="en-US" i="1" dirty="0" err="1"/>
              <a:t>Kann</a:t>
            </a:r>
            <a:r>
              <a:rPr lang="en-US" i="1" dirty="0"/>
              <a:t> JSX </a:t>
            </a:r>
            <a:r>
              <a:rPr lang="en-US" i="1" dirty="0" err="1"/>
              <a:t>verwenden</a:t>
            </a:r>
            <a:endParaRPr lang="en-US" i="1" dirty="0"/>
          </a:p>
          <a:p>
            <a:pPr lvl="3">
              <a:lnSpc>
                <a:spcPct val="150000"/>
              </a:lnSpc>
            </a:pPr>
            <a:r>
              <a:rPr lang="en-US" i="1" dirty="0" err="1"/>
              <a:t>Einfacher</a:t>
            </a:r>
            <a:r>
              <a:rPr lang="en-US" i="1" dirty="0"/>
              <a:t> Code</a:t>
            </a:r>
          </a:p>
          <a:p>
            <a:pPr lvl="3">
              <a:lnSpc>
                <a:spcPct val="150000"/>
              </a:lnSpc>
            </a:pPr>
            <a:r>
              <a:rPr lang="en-US" i="1" dirty="0" err="1"/>
              <a:t>Weit</a:t>
            </a:r>
            <a:r>
              <a:rPr lang="en-US" i="1" dirty="0"/>
              <a:t> </a:t>
            </a:r>
            <a:r>
              <a:rPr lang="en-US" i="1" dirty="0" err="1"/>
              <a:t>verbreitet</a:t>
            </a:r>
            <a:endParaRPr lang="en-US" i="1" dirty="0"/>
          </a:p>
          <a:p>
            <a:pPr marL="285750" lvl="1" indent="-285750">
              <a:buFont typeface="Arial" panose="020B0604020202020204" pitchFamily="34" charset="0"/>
              <a:buChar char="•"/>
            </a:pPr>
            <a:endParaRPr lang="de-DE" dirty="0"/>
          </a:p>
        </p:txBody>
      </p:sp>
      <p:sp>
        <p:nvSpPr>
          <p:cNvPr id="6" name="Inhaltsplatzhalter 5"/>
          <p:cNvSpPr>
            <a:spLocks noGrp="1"/>
          </p:cNvSpPr>
          <p:nvPr>
            <p:ph idx="14"/>
          </p:nvPr>
        </p:nvSpPr>
        <p:spPr>
          <a:xfrm>
            <a:off x="4716016" y="1131570"/>
            <a:ext cx="4176464" cy="3600450"/>
          </a:xfrm>
        </p:spPr>
        <p:txBody>
          <a:bodyPr/>
          <a:lstStyle/>
          <a:p>
            <a:pPr marL="215900" lvl="3" indent="0">
              <a:buNone/>
            </a:pPr>
            <a:r>
              <a:rPr lang="en-US" i="1" dirty="0"/>
              <a:t>Class Test extends </a:t>
            </a:r>
            <a:r>
              <a:rPr lang="en-US" i="1" dirty="0" err="1"/>
              <a:t>React.Component</a:t>
            </a:r>
            <a:r>
              <a:rPr lang="en-US" i="1" dirty="0"/>
              <a:t> {</a:t>
            </a:r>
          </a:p>
          <a:p>
            <a:pPr marL="215900" lvl="3" indent="0">
              <a:buNone/>
            </a:pPr>
            <a:r>
              <a:rPr lang="en-US" i="1" dirty="0"/>
              <a:t>    render() {</a:t>
            </a:r>
          </a:p>
          <a:p>
            <a:pPr marL="215900" lvl="3" indent="0">
              <a:buNone/>
            </a:pPr>
            <a:r>
              <a:rPr lang="en-US" i="1" dirty="0"/>
              <a:t>        return (</a:t>
            </a:r>
          </a:p>
          <a:p>
            <a:pPr marL="215900" lvl="3" indent="0">
              <a:buNone/>
            </a:pPr>
            <a:r>
              <a:rPr lang="en-US" i="1" dirty="0"/>
              <a:t>            &lt;h1 id=“test”&gt;</a:t>
            </a:r>
          </a:p>
          <a:p>
            <a:pPr marL="215900" lvl="3" indent="0">
              <a:buNone/>
            </a:pPr>
            <a:r>
              <a:rPr lang="en-US" i="1" dirty="0"/>
              <a:t>                Hallo Welt</a:t>
            </a:r>
          </a:p>
          <a:p>
            <a:pPr marL="215900" lvl="3" indent="0">
              <a:buNone/>
            </a:pPr>
            <a:r>
              <a:rPr lang="en-US" i="1" dirty="0"/>
              <a:t>            &lt;/h1&gt;</a:t>
            </a:r>
          </a:p>
          <a:p>
            <a:pPr marL="215900" lvl="3" indent="0">
              <a:buNone/>
            </a:pPr>
            <a:r>
              <a:rPr lang="en-US" i="1" dirty="0"/>
              <a:t>        );</a:t>
            </a:r>
          </a:p>
          <a:p>
            <a:pPr marL="215900" lvl="3" indent="0">
              <a:buNone/>
            </a:pPr>
            <a:r>
              <a:rPr lang="en-US" i="1" dirty="0"/>
              <a:t>    }</a:t>
            </a:r>
          </a:p>
          <a:p>
            <a:pPr marL="215900" lvl="3" indent="0">
              <a:buNone/>
            </a:pPr>
            <a:r>
              <a:rPr lang="en-US" i="1" dirty="0"/>
              <a:t>}</a:t>
            </a:r>
          </a:p>
        </p:txBody>
      </p:sp>
      <p:sp>
        <p:nvSpPr>
          <p:cNvPr id="4" name="Titel 3"/>
          <p:cNvSpPr>
            <a:spLocks noGrp="1"/>
          </p:cNvSpPr>
          <p:nvPr>
            <p:ph type="title"/>
          </p:nvPr>
        </p:nvSpPr>
        <p:spPr>
          <a:xfrm>
            <a:off x="250825" y="411087"/>
            <a:ext cx="848658" cy="431614"/>
          </a:xfrm>
        </p:spPr>
        <p:txBody>
          <a:bodyPr/>
          <a:lstStyle/>
          <a:p>
            <a:r>
              <a:rPr lang="de-DE" dirty="0" err="1"/>
              <a:t>React</a:t>
            </a:r>
            <a:endParaRPr lang="de-DE" dirty="0"/>
          </a:p>
        </p:txBody>
      </p:sp>
    </p:spTree>
    <p:extLst>
      <p:ext uri="{BB962C8B-B14F-4D97-AF65-F5344CB8AC3E}">
        <p14:creationId xmlns:p14="http://schemas.microsoft.com/office/powerpoint/2010/main" val="3138605269"/>
      </p:ext>
    </p:extLst>
  </p:cSld>
  <p:clrMapOvr>
    <a:masterClrMapping/>
  </p:clrMapOvr>
</p:sld>
</file>

<file path=ppt/theme/theme1.xml><?xml version="1.0" encoding="utf-8"?>
<a:theme xmlns:a="http://schemas.openxmlformats.org/drawingml/2006/main" name="InMediasP_PPT-Master_ohne-Gestaltungsvorlag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w="19050" cap="sq">
          <a:solidFill>
            <a:srgbClr val="003882"/>
          </a:solidFill>
          <a:beve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err="1" smtClean="0"/>
        </a:defPPr>
      </a:lstStyle>
      <a:style>
        <a:lnRef idx="1">
          <a:schemeClr val="accent1"/>
        </a:lnRef>
        <a:fillRef idx="3">
          <a:schemeClr val="accent1"/>
        </a:fillRef>
        <a:effectRef idx="2">
          <a:schemeClr val="accent1"/>
        </a:effectRef>
        <a:fontRef idx="minor">
          <a:schemeClr val="lt1"/>
        </a:fontRef>
      </a:style>
    </a:spDef>
    <a:lnDef>
      <a:spPr>
        <a:ln w="19050" cap="rnd" cmpd="sng">
          <a:solidFill>
            <a:srgbClr val="003882"/>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nSpc>
            <a:spcPts val="1800"/>
          </a:lnSpc>
          <a:spcBef>
            <a:spcPts val="163"/>
          </a:spcBef>
          <a:spcAft>
            <a:spcPts val="500"/>
          </a:spcAft>
          <a:defRPr sz="1400" dirty="0" err="1" smtClean="0"/>
        </a:defPPr>
      </a:lstStyle>
    </a:txDef>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MediasP_PPT-Master_ohne-Vorlagen_Wolk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a:noFill/>
        </a:ln>
        <a:effectLst/>
      </a:spPr>
      <a:bodyPr lIns="36000" tIns="36000" rIns="36000" bIns="36000" rtlCol="0" anchor="ctr"/>
      <a:lstStyle>
        <a:defPPr algn="ctr">
          <a:defRPr sz="1600" b="0" dirty="0" err="1" smtClean="0"/>
        </a:defPPr>
      </a:lstStyle>
      <a:style>
        <a:lnRef idx="1">
          <a:schemeClr val="accent1"/>
        </a:lnRef>
        <a:fillRef idx="3">
          <a:schemeClr val="accent1"/>
        </a:fillRef>
        <a:effectRef idx="2">
          <a:schemeClr val="accent1"/>
        </a:effectRef>
        <a:fontRef idx="minor">
          <a:schemeClr val="lt1"/>
        </a:fontRef>
      </a:style>
    </a:spDef>
    <a:lnDef>
      <a:spPr>
        <a:ln w="19050" cap="sq" cmpd="sng">
          <a:solidFill>
            <a:srgbClr val="00388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nSpc>
            <a:spcPts val="1800"/>
          </a:lnSpc>
          <a:spcBef>
            <a:spcPts val="163"/>
          </a:spcBef>
          <a:spcAft>
            <a:spcPts val="500"/>
          </a:spcAft>
          <a:defRPr sz="1500" dirty="0" smtClean="0"/>
        </a:defPPr>
      </a:lstStyle>
    </a:txDef>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CE11DE9E58843A42B1F637E057635A16" ma:contentTypeVersion="0" ma:contentTypeDescription="Ein neues Dokument erstellen." ma:contentTypeScope="" ma:versionID="dfee1da9dca0f09f6848b5b8c67760e0">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9B834B3-90EC-4401-9017-D7D8CC13FBFE}">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B713E6-920B-4230-AC0E-59ED99C0923E}">
  <ds:schemaRefs>
    <ds:schemaRef ds:uri="http://schemas.microsoft.com/sharepoint/v3/contenttype/forms"/>
  </ds:schemaRefs>
</ds:datastoreItem>
</file>

<file path=customXml/itemProps3.xml><?xml version="1.0" encoding="utf-8"?>
<ds:datastoreItem xmlns:ds="http://schemas.openxmlformats.org/officeDocument/2006/customXml" ds:itemID="{F7CDCAB2-FFA3-4AA5-8951-F674AD256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InMediasP_PPT-Master_ohne-Gestaltungsvorlagen</Template>
  <TotalTime>0</TotalTime>
  <Words>496</Words>
  <Application>Microsoft Office PowerPoint</Application>
  <PresentationFormat>Bildschirmpräsentation (16:9)</PresentationFormat>
  <Paragraphs>156</Paragraphs>
  <Slides>19</Slides>
  <Notes>3</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19</vt:i4>
      </vt:variant>
    </vt:vector>
  </HeadingPairs>
  <TitlesOfParts>
    <vt:vector size="27" baseType="lpstr">
      <vt:lpstr>ＭＳ Ｐゴシック</vt:lpstr>
      <vt:lpstr>Arial</vt:lpstr>
      <vt:lpstr>Calibri</vt:lpstr>
      <vt:lpstr>Calibri Light</vt:lpstr>
      <vt:lpstr>InMediasP_PPT-Master_ohne-Gestaltungsvorlagen</vt:lpstr>
      <vt:lpstr>Benutzerdefiniertes Design</vt:lpstr>
      <vt:lpstr>InMediasP_PPT-Master_ohne-Vorlagen_Wolken</vt:lpstr>
      <vt:lpstr>Office</vt:lpstr>
      <vt:lpstr>PowerPoint-Präsentation</vt:lpstr>
      <vt:lpstr>PowerPoint-Präsentation</vt:lpstr>
      <vt:lpstr>Agenda</vt:lpstr>
      <vt:lpstr>Aufgabe</vt:lpstr>
      <vt:lpstr>Aufgabe</vt:lpstr>
      <vt:lpstr>Team </vt:lpstr>
      <vt:lpstr>Vorgehen</vt:lpstr>
      <vt:lpstr>React JS</vt:lpstr>
      <vt:lpstr>React</vt:lpstr>
      <vt:lpstr>React</vt:lpstr>
      <vt:lpstr>React JS</vt:lpstr>
      <vt:lpstr>Domain Driven Design</vt:lpstr>
      <vt:lpstr>Termini</vt:lpstr>
      <vt:lpstr>Was stimmt hier dran nicht</vt:lpstr>
      <vt:lpstr>Beispiele</vt:lpstr>
      <vt:lpstr>PowerPoint-Präsentation</vt:lpstr>
      <vt:lpstr>Ergebnis</vt:lpstr>
      <vt:lpstr>Ausblick </vt:lpstr>
      <vt:lpstr>PowerPoint-Präsentation</vt:lpstr>
    </vt:vector>
  </TitlesOfParts>
  <Company>InMediasP GmbH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Hein</dc:creator>
  <cp:lastModifiedBy>Thomas Hein</cp:lastModifiedBy>
  <cp:revision>45</cp:revision>
  <cp:lastPrinted>2017-03-29T13:01:49Z</cp:lastPrinted>
  <dcterms:created xsi:type="dcterms:W3CDTF">2014-12-10T06:24:34Z</dcterms:created>
  <dcterms:modified xsi:type="dcterms:W3CDTF">2017-03-31T07:50:22Z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0x010100CE11DE9E58843A42B1F637E057635A16</vt:lpwstr>
  </property>
  <property fmtid="{D5CDD505-2E9C-101B-9397-08002B2CF9AE}" pid="3" name="Ansprechpartner InMediasP">
    <vt:lpwstr>INMEDIASP\kkrause25</vt:lpwstr>
  </property>
  <property fmtid="{D5CDD505-2E9C-101B-9397-08002B2CF9AE}" pid="4" name="test">
    <vt:lpwstr>Präsentationstemplate InMediasP optimiert für PowerPoint2007</vt:lpwstr>
  </property>
</Properties>
</file>