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Bonjour nous sommes le groupe 1 qui est composée de Thomas Herve et Benoît Sonzogni et aujourd’hui nous allons vous montrez notre projet avec le pack P-Nucleo LRWAN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e3b2164b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e3b2164b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avons donc </a:t>
            </a:r>
            <a:r>
              <a:rPr lang="fr"/>
              <a:t>reçu</a:t>
            </a:r>
            <a:r>
              <a:rPr lang="fr"/>
              <a:t> dans notre kit P-nucleo LRWAN une gateway </a:t>
            </a:r>
            <a:r>
              <a:rPr lang="fr"/>
              <a:t>permettant</a:t>
            </a:r>
            <a:r>
              <a:rPr lang="fr"/>
              <a:t> de réceptionner les données des objets connectés et de les transmettres à un serveur via son port ethernet et une carte de type end point la LRWAN et ayant différent capteur sur elle dont  </a:t>
            </a:r>
            <a:r>
              <a:rPr lang="fr"/>
              <a:t>température</a:t>
            </a:r>
            <a:r>
              <a:rPr lang="fr"/>
              <a:t> et humidité. La carte end point va nous permettre d’envoyer des données à la gateway </a:t>
            </a:r>
            <a:r>
              <a:rPr lang="fr"/>
              <a:t>notamment</a:t>
            </a:r>
            <a:r>
              <a:rPr lang="fr"/>
              <a:t> celle de ces capteurs.</a:t>
            </a:r>
            <a:endParaRPr/>
          </a:p>
          <a:p>
            <a:pPr indent="0" lvl="0" marL="0" rtl="0" algn="l">
              <a:spcBef>
                <a:spcPts val="0"/>
              </a:spcBef>
              <a:spcAft>
                <a:spcPts val="0"/>
              </a:spcAft>
              <a:buNone/>
            </a:pPr>
            <a:r>
              <a:rPr lang="fr"/>
              <a:t>Ici un des objectifs va être d’appuyer sur le bouton du endpoint pour transmettre un paquet à la gateway . La gateway va transmettre le paquet au </a:t>
            </a:r>
            <a:r>
              <a:rPr lang="fr"/>
              <a:t>serveur</a:t>
            </a:r>
            <a:r>
              <a:rPr lang="fr"/>
              <a:t> campusiot qui va être utilisé </a:t>
            </a:r>
            <a:r>
              <a:rPr lang="fr"/>
              <a:t>par</a:t>
            </a:r>
            <a:r>
              <a:rPr lang="fr"/>
              <a:t> node red pour les </a:t>
            </a:r>
            <a:r>
              <a:rPr lang="fr"/>
              <a:t>stockées</a:t>
            </a:r>
            <a:r>
              <a:rPr lang="fr"/>
              <a:t> dans une base de donnée influxDb qui va  être </a:t>
            </a:r>
            <a:r>
              <a:rPr lang="fr"/>
              <a:t>exploité par grafanna afin de mettre en forme les données envoyé par la carte sous un dashboard . Maintenant que je vous est présentées le projet dans ca globalité je vais vous présenter les objectifs du projet plus en détail .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e3b2164b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e3b2164b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la slide précédente je vous </a:t>
            </a:r>
            <a:r>
              <a:rPr lang="fr"/>
              <a:t>est</a:t>
            </a:r>
            <a:r>
              <a:rPr lang="fr"/>
              <a:t> présenté </a:t>
            </a:r>
            <a:r>
              <a:rPr lang="fr"/>
              <a:t>globalement</a:t>
            </a:r>
            <a:r>
              <a:rPr lang="fr"/>
              <a:t> en quoi </a:t>
            </a:r>
            <a:r>
              <a:rPr lang="fr"/>
              <a:t>consistait</a:t>
            </a:r>
            <a:r>
              <a:rPr lang="fr"/>
              <a:t> le projet et le principal objectif qui est d’envoyer les paquets </a:t>
            </a:r>
            <a:r>
              <a:rPr lang="fr"/>
              <a:t>lorsqu'on</a:t>
            </a:r>
            <a:r>
              <a:rPr lang="fr"/>
              <a:t> clique sur le bouton du end point et de les exploitées avec grafana en passant par node red. Mais il existe aussi d’autres objectif au projet comme </a:t>
            </a:r>
            <a:r>
              <a:rPr lang="fr"/>
              <a:t>créer</a:t>
            </a:r>
            <a:r>
              <a:rPr lang="fr"/>
              <a:t> des alertes sur nodeRed à la </a:t>
            </a:r>
            <a:r>
              <a:rPr lang="fr"/>
              <a:t>réception</a:t>
            </a:r>
            <a:r>
              <a:rPr lang="fr"/>
              <a:t> de paquet par </a:t>
            </a:r>
            <a:r>
              <a:rPr lang="fr"/>
              <a:t>exemple</a:t>
            </a:r>
            <a:r>
              <a:rPr lang="fr"/>
              <a:t> si la </a:t>
            </a:r>
            <a:r>
              <a:rPr lang="fr"/>
              <a:t>température</a:t>
            </a:r>
            <a:r>
              <a:rPr lang="fr"/>
              <a:t> est trop élevé cela peut vouloir dire qu’il y a un incendie. Dans cette partie alerte il y a aussi un objectif de faire redescendre un message à la carte .</a:t>
            </a:r>
            <a:endParaRPr/>
          </a:p>
          <a:p>
            <a:pPr indent="0" lvl="0" marL="0" rtl="0" algn="l">
              <a:spcBef>
                <a:spcPts val="0"/>
              </a:spcBef>
              <a:spcAft>
                <a:spcPts val="0"/>
              </a:spcAft>
              <a:buNone/>
            </a:pPr>
            <a:r>
              <a:rPr lang="fr"/>
              <a:t>Maintenant que nous avons présentées les principaux objectif du projet je vais vous présenter le code sur la carte </a:t>
            </a:r>
            <a:r>
              <a:rPr lang="fr"/>
              <a:t>permettant de faire de l’envoie de paquet lors qu’un utilisateur presse el bouton . </a:t>
            </a:r>
            <a:r>
              <a:rPr lang="f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e3b2164b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e3b2164b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Je vais donc </a:t>
            </a:r>
            <a:r>
              <a:rPr lang="fr"/>
              <a:t>commencer</a:t>
            </a:r>
            <a:r>
              <a:rPr lang="fr"/>
              <a:t> par vous </a:t>
            </a:r>
            <a:r>
              <a:rPr lang="fr"/>
              <a:t>présenter</a:t>
            </a:r>
            <a:r>
              <a:rPr lang="fr"/>
              <a:t> comment nous avons activées les </a:t>
            </a:r>
            <a:r>
              <a:rPr lang="fr"/>
              <a:t>interruptions</a:t>
            </a:r>
            <a:r>
              <a:rPr lang="fr"/>
              <a:t> sur la carte donc pour cela nous avons appelées la fonction HAL_GPIO_Init avec les bon pins de notre bouton utilisateur après avoir activé les </a:t>
            </a:r>
            <a:r>
              <a:rPr lang="fr"/>
              <a:t>interruptions.</a:t>
            </a:r>
            <a:endParaRPr/>
          </a:p>
          <a:p>
            <a:pPr indent="0" lvl="0" marL="0" rtl="0" algn="l">
              <a:spcBef>
                <a:spcPts val="0"/>
              </a:spcBef>
              <a:spcAft>
                <a:spcPts val="0"/>
              </a:spcAft>
              <a:buNone/>
            </a:pPr>
            <a:r>
              <a:rPr lang="fr"/>
              <a:t>ensuite une fois l'interruption généré nous avons du créer un handler : pour cela nous avons dans notre handler  appelées une fonction du lora.c qui va set la variable bouton à vraie.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e3b2164b9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e3b2164b9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Cela va servir ici ou dans le timer de la lorawan lors du réveille nous allons regarder si la variable bouton est vrai et si la valeur est vraie alors nous allons envoyé un paquet de données . et remettre la </a:t>
            </a:r>
            <a:r>
              <a:rPr lang="fr"/>
              <a:t>variable</a:t>
            </a:r>
            <a:r>
              <a:rPr lang="fr"/>
              <a:t> </a:t>
            </a:r>
            <a:r>
              <a:rPr lang="fr"/>
              <a:t>bouton</a:t>
            </a:r>
            <a:r>
              <a:rPr lang="fr"/>
              <a:t> à faux afin que </a:t>
            </a:r>
            <a:r>
              <a:rPr lang="fr"/>
              <a:t>l'interruption</a:t>
            </a:r>
            <a:r>
              <a:rPr lang="fr"/>
              <a:t> ne soit pas trigger plusieurs fois .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e3b2164b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e3b2164b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Ici nous avons mis un switch afin de trier les </a:t>
            </a:r>
            <a:r>
              <a:rPr lang="fr">
                <a:solidFill>
                  <a:schemeClr val="dk1"/>
                </a:solidFill>
              </a:rPr>
              <a:t>paquets </a:t>
            </a:r>
            <a:r>
              <a:rPr lang="fr"/>
              <a:t>étant des paquets habituel et ce de nos alerte lorsque l’utilisateur appuie sur le bouton . Ensuite nous allons injecter une notion de temps dans notre paquets afin de les datés et de pouvoir faire un graphique sur grafana plus tard puis nous allons les </a:t>
            </a:r>
            <a:r>
              <a:rPr lang="fr"/>
              <a:t>stockées</a:t>
            </a:r>
            <a:r>
              <a:rPr lang="fr"/>
              <a:t> dans la base influxDB.</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e3b2164b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e3b2164b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Grâce</a:t>
            </a:r>
            <a:r>
              <a:rPr lang="fr"/>
              <a:t> au données stockées avec influxDB notre grafana dont il y a une capture d’écran ici  nous permet de voir les dernières alerte généré par notre nodeRed et le répartition au cours du temps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e3b2164b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e3b2164b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conclusion, nous n’avons pas </a:t>
            </a:r>
            <a:r>
              <a:rPr lang="fr"/>
              <a:t>réussi</a:t>
            </a:r>
            <a:r>
              <a:rPr lang="fr"/>
              <a:t> à remplir tous les objectifs du projet puisque nous n’avons pas </a:t>
            </a:r>
            <a:r>
              <a:rPr lang="fr"/>
              <a:t>réussit</a:t>
            </a:r>
            <a:r>
              <a:rPr lang="fr"/>
              <a:t> à redescendre un message mais nous avons réussie à </a:t>
            </a:r>
            <a:r>
              <a:rPr lang="fr"/>
              <a:t>afficher</a:t>
            </a:r>
            <a:r>
              <a:rPr lang="fr"/>
              <a:t> sur n</a:t>
            </a:r>
            <a:r>
              <a:rPr lang="fr"/>
              <a:t>otre</a:t>
            </a:r>
            <a:r>
              <a:rPr lang="fr"/>
              <a:t> dashboard grafana les alertes générées lorsque nous appuyons sur le </a:t>
            </a:r>
            <a:r>
              <a:rPr lang="fr"/>
              <a:t>bouton</a:t>
            </a:r>
            <a:r>
              <a:rPr lang="fr"/>
              <a:t> du end point . Nous avons eu beaucoup de difficulté dû à une doc peut riche et peut </a:t>
            </a:r>
            <a:r>
              <a:rPr lang="fr"/>
              <a:t>d'exemple</a:t>
            </a:r>
            <a:r>
              <a:rPr lang="fr"/>
              <a:t> existant sur internet mais à force de temps et de compréhension du code nous avons réussie à réalisé le code sur la carte.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7.jpg"/><Relationship Id="rId9"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Premier pas avec le kit P-NUCLEO LRWAN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Thomas Herve &amp; Benoît Sozogni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Présentation du Projet </a:t>
            </a:r>
            <a:endParaRPr/>
          </a:p>
        </p:txBody>
      </p:sp>
      <p:pic>
        <p:nvPicPr>
          <p:cNvPr id="135" name="Google Shape;135;p14"/>
          <p:cNvPicPr preferRelativeResize="0"/>
          <p:nvPr/>
        </p:nvPicPr>
        <p:blipFill rotWithShape="1">
          <a:blip r:embed="rId3">
            <a:alphaModFix/>
          </a:blip>
          <a:srcRect b="0" l="10143" r="47698" t="0"/>
          <a:stretch/>
        </p:blipFill>
        <p:spPr>
          <a:xfrm>
            <a:off x="1203950" y="1379250"/>
            <a:ext cx="1289450" cy="3038500"/>
          </a:xfrm>
          <a:prstGeom prst="rect">
            <a:avLst/>
          </a:prstGeom>
          <a:noFill/>
          <a:ln>
            <a:noFill/>
          </a:ln>
        </p:spPr>
      </p:pic>
      <p:pic>
        <p:nvPicPr>
          <p:cNvPr id="136" name="Google Shape;136;p14"/>
          <p:cNvPicPr preferRelativeResize="0"/>
          <p:nvPr/>
        </p:nvPicPr>
        <p:blipFill rotWithShape="1">
          <a:blip r:embed="rId4">
            <a:alphaModFix/>
          </a:blip>
          <a:srcRect b="0" l="52604" r="5652" t="20375"/>
          <a:stretch/>
        </p:blipFill>
        <p:spPr>
          <a:xfrm>
            <a:off x="6995700" y="1810100"/>
            <a:ext cx="1403425" cy="2419350"/>
          </a:xfrm>
          <a:prstGeom prst="rect">
            <a:avLst/>
          </a:prstGeom>
          <a:noFill/>
          <a:ln>
            <a:noFill/>
          </a:ln>
        </p:spPr>
      </p:pic>
      <p:sp>
        <p:nvSpPr>
          <p:cNvPr id="137" name="Google Shape;137;p14"/>
          <p:cNvSpPr txBox="1"/>
          <p:nvPr/>
        </p:nvSpPr>
        <p:spPr>
          <a:xfrm>
            <a:off x="1339300" y="1295925"/>
            <a:ext cx="115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Gateway</a:t>
            </a:r>
            <a:endParaRPr>
              <a:latin typeface="Calibri"/>
              <a:ea typeface="Calibri"/>
              <a:cs typeface="Calibri"/>
              <a:sym typeface="Calibri"/>
            </a:endParaRPr>
          </a:p>
        </p:txBody>
      </p:sp>
      <p:sp>
        <p:nvSpPr>
          <p:cNvPr id="138" name="Google Shape;138;p14"/>
          <p:cNvSpPr txBox="1"/>
          <p:nvPr/>
        </p:nvSpPr>
        <p:spPr>
          <a:xfrm>
            <a:off x="7109725" y="1481150"/>
            <a:ext cx="13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end point</a:t>
            </a:r>
            <a:endParaRPr>
              <a:latin typeface="Calibri"/>
              <a:ea typeface="Calibri"/>
              <a:cs typeface="Calibri"/>
              <a:sym typeface="Calibri"/>
            </a:endParaRPr>
          </a:p>
        </p:txBody>
      </p:sp>
      <p:pic>
        <p:nvPicPr>
          <p:cNvPr id="139" name="Google Shape;139;p14"/>
          <p:cNvPicPr preferRelativeResize="0"/>
          <p:nvPr/>
        </p:nvPicPr>
        <p:blipFill>
          <a:blip r:embed="rId5">
            <a:alphaModFix/>
          </a:blip>
          <a:stretch>
            <a:fillRect/>
          </a:stretch>
        </p:blipFill>
        <p:spPr>
          <a:xfrm>
            <a:off x="7216601" y="2186450"/>
            <a:ext cx="745225" cy="745225"/>
          </a:xfrm>
          <a:prstGeom prst="rect">
            <a:avLst/>
          </a:prstGeom>
          <a:noFill/>
          <a:ln>
            <a:noFill/>
          </a:ln>
        </p:spPr>
      </p:pic>
      <p:sp>
        <p:nvSpPr>
          <p:cNvPr id="140" name="Google Shape;140;p14"/>
          <p:cNvSpPr txBox="1"/>
          <p:nvPr/>
        </p:nvSpPr>
        <p:spPr>
          <a:xfrm>
            <a:off x="7622725" y="2358963"/>
            <a:ext cx="7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Calibri"/>
                <a:ea typeface="Calibri"/>
                <a:cs typeface="Calibri"/>
                <a:sym typeface="Calibri"/>
              </a:rPr>
              <a:t>Clique!</a:t>
            </a:r>
            <a:endParaRPr>
              <a:latin typeface="Calibri"/>
              <a:ea typeface="Calibri"/>
              <a:cs typeface="Calibri"/>
              <a:sym typeface="Calibri"/>
            </a:endParaRPr>
          </a:p>
        </p:txBody>
      </p:sp>
      <p:cxnSp>
        <p:nvCxnSpPr>
          <p:cNvPr id="141" name="Google Shape;141;p14"/>
          <p:cNvCxnSpPr/>
          <p:nvPr/>
        </p:nvCxnSpPr>
        <p:spPr>
          <a:xfrm rot="10800000">
            <a:off x="1973300" y="2122400"/>
            <a:ext cx="5428500" cy="1873500"/>
          </a:xfrm>
          <a:prstGeom prst="straightConnector1">
            <a:avLst/>
          </a:prstGeom>
          <a:noFill/>
          <a:ln cap="flat" cmpd="sng" w="9525">
            <a:solidFill>
              <a:schemeClr val="dk2"/>
            </a:solidFill>
            <a:prstDash val="solid"/>
            <a:round/>
            <a:headEnd len="med" w="med" type="none"/>
            <a:tailEnd len="med" w="med" type="triangle"/>
          </a:ln>
        </p:spPr>
      </p:cxnSp>
      <p:pic>
        <p:nvPicPr>
          <p:cNvPr id="142" name="Google Shape;142;p14"/>
          <p:cNvPicPr preferRelativeResize="0"/>
          <p:nvPr/>
        </p:nvPicPr>
        <p:blipFill>
          <a:blip r:embed="rId6">
            <a:alphaModFix/>
          </a:blip>
          <a:stretch>
            <a:fillRect/>
          </a:stretch>
        </p:blipFill>
        <p:spPr>
          <a:xfrm>
            <a:off x="6995700" y="3948100"/>
            <a:ext cx="333075" cy="333075"/>
          </a:xfrm>
          <a:prstGeom prst="rect">
            <a:avLst/>
          </a:prstGeom>
          <a:noFill/>
          <a:ln>
            <a:noFill/>
          </a:ln>
        </p:spPr>
      </p:pic>
      <p:pic>
        <p:nvPicPr>
          <p:cNvPr id="143" name="Google Shape;143;p14"/>
          <p:cNvPicPr preferRelativeResize="0"/>
          <p:nvPr/>
        </p:nvPicPr>
        <p:blipFill>
          <a:blip r:embed="rId6">
            <a:alphaModFix/>
          </a:blip>
          <a:stretch>
            <a:fillRect/>
          </a:stretch>
        </p:blipFill>
        <p:spPr>
          <a:xfrm>
            <a:off x="5911350" y="3615025"/>
            <a:ext cx="333075" cy="333075"/>
          </a:xfrm>
          <a:prstGeom prst="rect">
            <a:avLst/>
          </a:prstGeom>
          <a:noFill/>
          <a:ln>
            <a:noFill/>
          </a:ln>
        </p:spPr>
      </p:pic>
      <p:pic>
        <p:nvPicPr>
          <p:cNvPr id="144" name="Google Shape;144;p14"/>
          <p:cNvPicPr preferRelativeResize="0"/>
          <p:nvPr/>
        </p:nvPicPr>
        <p:blipFill>
          <a:blip r:embed="rId6">
            <a:alphaModFix/>
          </a:blip>
          <a:stretch>
            <a:fillRect/>
          </a:stretch>
        </p:blipFill>
        <p:spPr>
          <a:xfrm>
            <a:off x="4945300" y="3281950"/>
            <a:ext cx="333075" cy="333075"/>
          </a:xfrm>
          <a:prstGeom prst="rect">
            <a:avLst/>
          </a:prstGeom>
          <a:noFill/>
          <a:ln>
            <a:noFill/>
          </a:ln>
        </p:spPr>
      </p:pic>
      <p:pic>
        <p:nvPicPr>
          <p:cNvPr id="145" name="Google Shape;145;p14"/>
          <p:cNvPicPr preferRelativeResize="0"/>
          <p:nvPr/>
        </p:nvPicPr>
        <p:blipFill>
          <a:blip r:embed="rId6">
            <a:alphaModFix/>
          </a:blip>
          <a:stretch>
            <a:fillRect/>
          </a:stretch>
        </p:blipFill>
        <p:spPr>
          <a:xfrm>
            <a:off x="4120513" y="3000925"/>
            <a:ext cx="333075" cy="333075"/>
          </a:xfrm>
          <a:prstGeom prst="rect">
            <a:avLst/>
          </a:prstGeom>
          <a:noFill/>
          <a:ln>
            <a:noFill/>
          </a:ln>
        </p:spPr>
      </p:pic>
      <p:pic>
        <p:nvPicPr>
          <p:cNvPr id="146" name="Google Shape;146;p14"/>
          <p:cNvPicPr preferRelativeResize="0"/>
          <p:nvPr/>
        </p:nvPicPr>
        <p:blipFill>
          <a:blip r:embed="rId6">
            <a:alphaModFix/>
          </a:blip>
          <a:stretch>
            <a:fillRect/>
          </a:stretch>
        </p:blipFill>
        <p:spPr>
          <a:xfrm>
            <a:off x="3295713" y="2731963"/>
            <a:ext cx="333075" cy="333075"/>
          </a:xfrm>
          <a:prstGeom prst="rect">
            <a:avLst/>
          </a:prstGeom>
          <a:noFill/>
          <a:ln>
            <a:noFill/>
          </a:ln>
        </p:spPr>
      </p:pic>
      <p:pic>
        <p:nvPicPr>
          <p:cNvPr id="147" name="Google Shape;147;p14"/>
          <p:cNvPicPr preferRelativeResize="0"/>
          <p:nvPr/>
        </p:nvPicPr>
        <p:blipFill>
          <a:blip r:embed="rId6">
            <a:alphaModFix/>
          </a:blip>
          <a:stretch>
            <a:fillRect/>
          </a:stretch>
        </p:blipFill>
        <p:spPr>
          <a:xfrm>
            <a:off x="2582538" y="2475750"/>
            <a:ext cx="333075" cy="333075"/>
          </a:xfrm>
          <a:prstGeom prst="rect">
            <a:avLst/>
          </a:prstGeom>
          <a:noFill/>
          <a:ln>
            <a:noFill/>
          </a:ln>
        </p:spPr>
      </p:pic>
      <p:cxnSp>
        <p:nvCxnSpPr>
          <p:cNvPr id="148" name="Google Shape;148;p14"/>
          <p:cNvCxnSpPr/>
          <p:nvPr/>
        </p:nvCxnSpPr>
        <p:spPr>
          <a:xfrm flipH="1" rot="10800000">
            <a:off x="1973325" y="4808600"/>
            <a:ext cx="1289400" cy="7200"/>
          </a:xfrm>
          <a:prstGeom prst="straightConnector1">
            <a:avLst/>
          </a:prstGeom>
          <a:noFill/>
          <a:ln cap="flat" cmpd="sng" w="9525">
            <a:solidFill>
              <a:schemeClr val="dk2"/>
            </a:solidFill>
            <a:prstDash val="solid"/>
            <a:round/>
            <a:headEnd len="med" w="med" type="none"/>
            <a:tailEnd len="med" w="med" type="triangle"/>
          </a:ln>
        </p:spPr>
      </p:cxnSp>
      <p:pic>
        <p:nvPicPr>
          <p:cNvPr id="149" name="Google Shape;149;p14"/>
          <p:cNvPicPr preferRelativeResize="0"/>
          <p:nvPr/>
        </p:nvPicPr>
        <p:blipFill>
          <a:blip r:embed="rId6">
            <a:alphaModFix/>
          </a:blip>
          <a:stretch>
            <a:fillRect/>
          </a:stretch>
        </p:blipFill>
        <p:spPr>
          <a:xfrm>
            <a:off x="2582538" y="4458050"/>
            <a:ext cx="333075" cy="333075"/>
          </a:xfrm>
          <a:prstGeom prst="rect">
            <a:avLst/>
          </a:prstGeom>
          <a:noFill/>
          <a:ln>
            <a:noFill/>
          </a:ln>
        </p:spPr>
      </p:pic>
      <p:cxnSp>
        <p:nvCxnSpPr>
          <p:cNvPr id="150" name="Google Shape;150;p14"/>
          <p:cNvCxnSpPr/>
          <p:nvPr/>
        </p:nvCxnSpPr>
        <p:spPr>
          <a:xfrm flipH="1">
            <a:off x="1966350" y="4253000"/>
            <a:ext cx="14100" cy="5628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14"/>
          <p:cNvSpPr/>
          <p:nvPr/>
        </p:nvSpPr>
        <p:spPr>
          <a:xfrm>
            <a:off x="3348250" y="4423975"/>
            <a:ext cx="11052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CampusIot</a:t>
            </a:r>
            <a:endParaRPr/>
          </a:p>
        </p:txBody>
      </p:sp>
      <p:pic>
        <p:nvPicPr>
          <p:cNvPr id="152" name="Google Shape;152;p14"/>
          <p:cNvPicPr preferRelativeResize="0"/>
          <p:nvPr/>
        </p:nvPicPr>
        <p:blipFill>
          <a:blip r:embed="rId7">
            <a:alphaModFix/>
          </a:blip>
          <a:stretch>
            <a:fillRect/>
          </a:stretch>
        </p:blipFill>
        <p:spPr>
          <a:xfrm>
            <a:off x="5180100" y="4318325"/>
            <a:ext cx="575750" cy="575750"/>
          </a:xfrm>
          <a:prstGeom prst="rect">
            <a:avLst/>
          </a:prstGeom>
          <a:noFill/>
          <a:ln>
            <a:noFill/>
          </a:ln>
        </p:spPr>
      </p:pic>
      <p:cxnSp>
        <p:nvCxnSpPr>
          <p:cNvPr id="153" name="Google Shape;153;p14"/>
          <p:cNvCxnSpPr/>
          <p:nvPr/>
        </p:nvCxnSpPr>
        <p:spPr>
          <a:xfrm flipH="1" rot="10800000">
            <a:off x="4481675" y="4775300"/>
            <a:ext cx="670200" cy="36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4"/>
          <p:cNvCxnSpPr/>
          <p:nvPr/>
        </p:nvCxnSpPr>
        <p:spPr>
          <a:xfrm flipH="1" rot="10800000">
            <a:off x="5835475" y="4728450"/>
            <a:ext cx="670200" cy="3600"/>
          </a:xfrm>
          <a:prstGeom prst="straightConnector1">
            <a:avLst/>
          </a:prstGeom>
          <a:noFill/>
          <a:ln cap="flat" cmpd="sng" w="9525">
            <a:solidFill>
              <a:schemeClr val="dk2"/>
            </a:solidFill>
            <a:prstDash val="solid"/>
            <a:round/>
            <a:headEnd len="med" w="med" type="none"/>
            <a:tailEnd len="med" w="med" type="triangle"/>
          </a:ln>
        </p:spPr>
      </p:cxnSp>
      <p:pic>
        <p:nvPicPr>
          <p:cNvPr id="155" name="Google Shape;155;p14"/>
          <p:cNvPicPr preferRelativeResize="0"/>
          <p:nvPr/>
        </p:nvPicPr>
        <p:blipFill>
          <a:blip r:embed="rId8">
            <a:alphaModFix/>
          </a:blip>
          <a:stretch>
            <a:fillRect/>
          </a:stretch>
        </p:blipFill>
        <p:spPr>
          <a:xfrm>
            <a:off x="8107763" y="4399150"/>
            <a:ext cx="509562" cy="519750"/>
          </a:xfrm>
          <a:prstGeom prst="rect">
            <a:avLst/>
          </a:prstGeom>
          <a:noFill/>
          <a:ln>
            <a:noFill/>
          </a:ln>
        </p:spPr>
      </p:pic>
      <p:pic>
        <p:nvPicPr>
          <p:cNvPr id="156" name="Google Shape;156;p14"/>
          <p:cNvPicPr preferRelativeResize="0"/>
          <p:nvPr/>
        </p:nvPicPr>
        <p:blipFill>
          <a:blip r:embed="rId6">
            <a:alphaModFix/>
          </a:blip>
          <a:stretch>
            <a:fillRect/>
          </a:stretch>
        </p:blipFill>
        <p:spPr>
          <a:xfrm>
            <a:off x="4583913" y="4439650"/>
            <a:ext cx="333075" cy="333075"/>
          </a:xfrm>
          <a:prstGeom prst="rect">
            <a:avLst/>
          </a:prstGeom>
          <a:noFill/>
          <a:ln>
            <a:noFill/>
          </a:ln>
        </p:spPr>
      </p:pic>
      <p:pic>
        <p:nvPicPr>
          <p:cNvPr id="157" name="Google Shape;157;p14"/>
          <p:cNvPicPr preferRelativeResize="0"/>
          <p:nvPr/>
        </p:nvPicPr>
        <p:blipFill>
          <a:blip r:embed="rId6">
            <a:alphaModFix/>
          </a:blip>
          <a:stretch>
            <a:fillRect/>
          </a:stretch>
        </p:blipFill>
        <p:spPr>
          <a:xfrm>
            <a:off x="5968338" y="4399150"/>
            <a:ext cx="333075" cy="333075"/>
          </a:xfrm>
          <a:prstGeom prst="rect">
            <a:avLst/>
          </a:prstGeom>
          <a:noFill/>
          <a:ln>
            <a:noFill/>
          </a:ln>
        </p:spPr>
      </p:pic>
      <p:pic>
        <p:nvPicPr>
          <p:cNvPr id="158" name="Google Shape;158;p14"/>
          <p:cNvPicPr preferRelativeResize="0"/>
          <p:nvPr/>
        </p:nvPicPr>
        <p:blipFill>
          <a:blip r:embed="rId9">
            <a:alphaModFix/>
          </a:blip>
          <a:stretch>
            <a:fillRect/>
          </a:stretch>
        </p:blipFill>
        <p:spPr>
          <a:xfrm>
            <a:off x="6136375" y="4399162"/>
            <a:ext cx="1672524" cy="620225"/>
          </a:xfrm>
          <a:prstGeom prst="rect">
            <a:avLst/>
          </a:prstGeom>
          <a:noFill/>
          <a:ln>
            <a:noFill/>
          </a:ln>
        </p:spPr>
      </p:pic>
      <p:cxnSp>
        <p:nvCxnSpPr>
          <p:cNvPr id="159" name="Google Shape;159;p14"/>
          <p:cNvCxnSpPr/>
          <p:nvPr/>
        </p:nvCxnSpPr>
        <p:spPr>
          <a:xfrm flipH="1" rot="10800000">
            <a:off x="7424150" y="4692750"/>
            <a:ext cx="670200" cy="3600"/>
          </a:xfrm>
          <a:prstGeom prst="straightConnector1">
            <a:avLst/>
          </a:prstGeom>
          <a:noFill/>
          <a:ln cap="flat" cmpd="sng" w="9525">
            <a:solidFill>
              <a:schemeClr val="dk2"/>
            </a:solidFill>
            <a:prstDash val="solid"/>
            <a:round/>
            <a:headEnd len="med" w="med" type="none"/>
            <a:tailEnd len="med" w="med" type="triangle"/>
          </a:ln>
        </p:spPr>
      </p:cxnSp>
      <p:pic>
        <p:nvPicPr>
          <p:cNvPr id="160" name="Google Shape;160;p14"/>
          <p:cNvPicPr preferRelativeResize="0"/>
          <p:nvPr/>
        </p:nvPicPr>
        <p:blipFill>
          <a:blip r:embed="rId6">
            <a:alphaModFix/>
          </a:blip>
          <a:stretch>
            <a:fillRect/>
          </a:stretch>
        </p:blipFill>
        <p:spPr>
          <a:xfrm>
            <a:off x="7557013" y="4363450"/>
            <a:ext cx="333075" cy="333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par>
                          <p:cTn fill="hold">
                            <p:stCondLst>
                              <p:cond delay="1000"/>
                            </p:stCondLst>
                            <p:childTnLst>
                              <p:par>
                                <p:cTn fill="hold" nodeType="afterEffect" presetClass="exit" presetID="1" presetSubtype="0">
                                  <p:stCondLst>
                                    <p:cond delay="0"/>
                                  </p:stCondLst>
                                  <p:childTnLst>
                                    <p:set>
                                      <p:cBhvr>
                                        <p:cTn dur="1" fill="hold">
                                          <p:stCondLst>
                                            <p:cond delay="1000"/>
                                          </p:stCondLst>
                                        </p:cTn>
                                        <p:tgtEl>
                                          <p:spTgt spid="14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par>
                          <p:cTn fill="hold">
                            <p:stCondLst>
                              <p:cond delay="2000"/>
                            </p:stCondLst>
                            <p:childTnLst>
                              <p:par>
                                <p:cTn fill="hold" nodeType="afterEffect" presetClass="exit" presetID="1" presetSubtype="0">
                                  <p:stCondLst>
                                    <p:cond delay="0"/>
                                  </p:stCondLst>
                                  <p:childTnLst>
                                    <p:set>
                                      <p:cBhvr>
                                        <p:cTn dur="1" fill="hold">
                                          <p:stCondLst>
                                            <p:cond delay="1000"/>
                                          </p:stCondLst>
                                        </p:cTn>
                                        <p:tgtEl>
                                          <p:spTgt spid="14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par>
                          <p:cTn fill="hold">
                            <p:stCondLst>
                              <p:cond delay="3000"/>
                            </p:stCondLst>
                            <p:childTnLst>
                              <p:par>
                                <p:cTn fill="hold" nodeType="afterEffect" presetClass="exit" presetID="1" presetSubtype="0">
                                  <p:stCondLst>
                                    <p:cond delay="0"/>
                                  </p:stCondLst>
                                  <p:childTnLst>
                                    <p:set>
                                      <p:cBhvr>
                                        <p:cTn dur="1" fill="hold">
                                          <p:stCondLst>
                                            <p:cond delay="1000"/>
                                          </p:stCondLst>
                                        </p:cTn>
                                        <p:tgtEl>
                                          <p:spTgt spid="14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par>
                          <p:cTn fill="hold">
                            <p:stCondLst>
                              <p:cond delay="4100"/>
                            </p:stCondLst>
                            <p:childTnLst>
                              <p:par>
                                <p:cTn fill="hold" nodeType="afterEffect" presetClass="exit" presetID="1" presetSubtype="0">
                                  <p:stCondLst>
                                    <p:cond delay="0"/>
                                  </p:stCondLst>
                                  <p:childTnLst>
                                    <p:set>
                                      <p:cBhvr>
                                        <p:cTn dur="1" fill="hold">
                                          <p:stCondLst>
                                            <p:cond delay="1000"/>
                                          </p:stCondLst>
                                        </p:cTn>
                                        <p:tgtEl>
                                          <p:spTgt spid="14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par>
                          <p:cTn fill="hold">
                            <p:stCondLst>
                              <p:cond delay="5100"/>
                            </p:stCondLst>
                            <p:childTnLst>
                              <p:par>
                                <p:cTn fill="hold" nodeType="afterEffect" presetClass="exit" presetID="1" presetSubtype="0">
                                  <p:stCondLst>
                                    <p:cond delay="0"/>
                                  </p:stCondLst>
                                  <p:childTnLst>
                                    <p:set>
                                      <p:cBhvr>
                                        <p:cTn dur="1" fill="hold">
                                          <p:stCondLst>
                                            <p:cond delay="1000"/>
                                          </p:stCondLst>
                                        </p:cTn>
                                        <p:tgtEl>
                                          <p:spTgt spid="14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par>
                          <p:cTn fill="hold">
                            <p:stCondLst>
                              <p:cond delay="6100"/>
                            </p:stCondLst>
                            <p:childTnLst>
                              <p:par>
                                <p:cTn fill="hold" nodeType="afterEffect" presetClass="exit" presetID="1" presetSubtype="0">
                                  <p:stCondLst>
                                    <p:cond delay="0"/>
                                  </p:stCondLst>
                                  <p:childTnLst>
                                    <p:set>
                                      <p:cBhvr>
                                        <p:cTn dur="1" fill="hold">
                                          <p:stCondLst>
                                            <p:cond delay="1200"/>
                                          </p:stCondLst>
                                        </p:cTn>
                                        <p:tgtEl>
                                          <p:spTgt spid="1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par>
                          <p:cTn fill="hold">
                            <p:stCondLst>
                              <p:cond delay="1000"/>
                            </p:stCondLst>
                            <p:childTnLst>
                              <p:par>
                                <p:cTn fill="hold" nodeType="afterEffect" presetClass="exit" presetID="1" presetSubtype="0">
                                  <p:stCondLst>
                                    <p:cond delay="0"/>
                                  </p:stCondLst>
                                  <p:childTnLst>
                                    <p:set>
                                      <p:cBhvr>
                                        <p:cTn dur="1" fill="hold">
                                          <p:stCondLst>
                                            <p:cond delay="1000"/>
                                          </p:stCondLst>
                                        </p:cTn>
                                        <p:tgtEl>
                                          <p:spTgt spid="1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par>
                          <p:cTn fill="hold">
                            <p:stCondLst>
                              <p:cond delay="1000"/>
                            </p:stCondLst>
                            <p:childTnLst>
                              <p:par>
                                <p:cTn fill="hold" nodeType="afterEffect" presetClass="exit" presetID="1" presetSubtype="0">
                                  <p:stCondLst>
                                    <p:cond delay="0"/>
                                  </p:stCondLst>
                                  <p:childTnLst>
                                    <p:set>
                                      <p:cBhvr>
                                        <p:cTn dur="1" fill="hold">
                                          <p:stCondLst>
                                            <p:cond delay="1000"/>
                                          </p:stCondLst>
                                        </p:cTn>
                                        <p:tgtEl>
                                          <p:spTgt spid="1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par>
                          <p:cTn fill="hold">
                            <p:stCondLst>
                              <p:cond delay="1000"/>
                            </p:stCondLst>
                            <p:childTnLst>
                              <p:par>
                                <p:cTn fill="hold" nodeType="afterEffect" presetClass="exit" presetID="1" presetSubtype="0">
                                  <p:stCondLst>
                                    <p:cond delay="0"/>
                                  </p:stCondLst>
                                  <p:childTnLst>
                                    <p:set>
                                      <p:cBhvr>
                                        <p:cTn dur="1" fill="hold">
                                          <p:stCondLst>
                                            <p:cond delay="1000"/>
                                          </p:stCondLst>
                                        </p:cTn>
                                        <p:tgtEl>
                                          <p:spTgt spid="1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Présentation des Objectifs:</a:t>
            </a:r>
            <a:endParaRPr/>
          </a:p>
        </p:txBody>
      </p:sp>
      <p:sp>
        <p:nvSpPr>
          <p:cNvPr id="166" name="Google Shape;166;p15"/>
          <p:cNvSpPr txBox="1"/>
          <p:nvPr/>
        </p:nvSpPr>
        <p:spPr>
          <a:xfrm>
            <a:off x="975975" y="1731125"/>
            <a:ext cx="5784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fr">
                <a:latin typeface="Calibri"/>
                <a:ea typeface="Calibri"/>
                <a:cs typeface="Calibri"/>
                <a:sym typeface="Calibri"/>
              </a:rPr>
              <a:t>Envoyer un paquet quand on clique sur le bouton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fr">
                <a:latin typeface="Calibri"/>
                <a:ea typeface="Calibri"/>
                <a:cs typeface="Calibri"/>
                <a:sym typeface="Calibri"/>
              </a:rPr>
              <a:t>Afficher les données sur le Dashboard graffana</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fr">
                <a:latin typeface="Calibri"/>
                <a:ea typeface="Calibri"/>
                <a:cs typeface="Calibri"/>
                <a:sym typeface="Calibri"/>
              </a:rPr>
              <a:t>Réceptionner</a:t>
            </a:r>
            <a:r>
              <a:rPr lang="fr">
                <a:latin typeface="Calibri"/>
                <a:ea typeface="Calibri"/>
                <a:cs typeface="Calibri"/>
                <a:sym typeface="Calibri"/>
              </a:rPr>
              <a:t> ces données dans node red afin de </a:t>
            </a:r>
            <a:r>
              <a:rPr lang="fr">
                <a:latin typeface="Calibri"/>
                <a:ea typeface="Calibri"/>
                <a:cs typeface="Calibri"/>
                <a:sym typeface="Calibri"/>
              </a:rPr>
              <a:t>créer</a:t>
            </a:r>
            <a:r>
              <a:rPr lang="fr">
                <a:latin typeface="Calibri"/>
                <a:ea typeface="Calibri"/>
                <a:cs typeface="Calibri"/>
                <a:sym typeface="Calibri"/>
              </a:rPr>
              <a:t> des alertes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fr">
                <a:latin typeface="Calibri"/>
                <a:ea typeface="Calibri"/>
                <a:cs typeface="Calibri"/>
                <a:sym typeface="Calibri"/>
              </a:rPr>
              <a:t>Faire redescendre un paquet</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0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10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1000"/>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1000"/>
                                        <p:tgtEl>
                                          <p:spTgt spid="1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Effect filter="fade" transition="in">
                                      <p:cBhvr>
                                        <p:cTn dur="1000"/>
                                        <p:tgtEl>
                                          <p:spTgt spid="1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Effect filter="fade" transition="in">
                                      <p:cBhvr>
                                        <p:cTn dur="1000"/>
                                        <p:tgtEl>
                                          <p:spTgt spid="1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animEffect filter="fade" transition="in">
                                      <p:cBhvr>
                                        <p:cTn dur="1000"/>
                                        <p:tgtEl>
                                          <p:spTgt spid="16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Comment </a:t>
            </a:r>
            <a:r>
              <a:rPr lang="fr"/>
              <a:t>cela</a:t>
            </a:r>
            <a:r>
              <a:rPr lang="fr"/>
              <a:t> fonctionne sur la carte</a:t>
            </a:r>
            <a:endParaRPr/>
          </a:p>
        </p:txBody>
      </p:sp>
      <p:sp>
        <p:nvSpPr>
          <p:cNvPr id="172" name="Google Shape;172;p16"/>
          <p:cNvSpPr txBox="1"/>
          <p:nvPr/>
        </p:nvSpPr>
        <p:spPr>
          <a:xfrm>
            <a:off x="591300" y="1503175"/>
            <a:ext cx="23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Activation des </a:t>
            </a:r>
            <a:r>
              <a:rPr lang="fr">
                <a:latin typeface="Calibri"/>
                <a:ea typeface="Calibri"/>
                <a:cs typeface="Calibri"/>
                <a:sym typeface="Calibri"/>
              </a:rPr>
              <a:t>interruptions</a:t>
            </a:r>
            <a:endParaRPr>
              <a:latin typeface="Calibri"/>
              <a:ea typeface="Calibri"/>
              <a:cs typeface="Calibri"/>
              <a:sym typeface="Calibri"/>
            </a:endParaRPr>
          </a:p>
        </p:txBody>
      </p:sp>
      <p:sp>
        <p:nvSpPr>
          <p:cNvPr id="173" name="Google Shape;173;p16"/>
          <p:cNvSpPr txBox="1"/>
          <p:nvPr/>
        </p:nvSpPr>
        <p:spPr>
          <a:xfrm>
            <a:off x="5542425" y="1503175"/>
            <a:ext cx="23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handler </a:t>
            </a:r>
            <a:r>
              <a:rPr lang="fr">
                <a:latin typeface="Calibri"/>
                <a:ea typeface="Calibri"/>
                <a:cs typeface="Calibri"/>
                <a:sym typeface="Calibri"/>
              </a:rPr>
              <a:t>de l’</a:t>
            </a:r>
            <a:r>
              <a:rPr lang="fr">
                <a:latin typeface="Calibri"/>
                <a:ea typeface="Calibri"/>
                <a:cs typeface="Calibri"/>
                <a:sym typeface="Calibri"/>
              </a:rPr>
              <a:t>interruption</a:t>
            </a:r>
            <a:endParaRPr>
              <a:latin typeface="Calibri"/>
              <a:ea typeface="Calibri"/>
              <a:cs typeface="Calibri"/>
              <a:sym typeface="Calibri"/>
            </a:endParaRPr>
          </a:p>
        </p:txBody>
      </p:sp>
      <p:pic>
        <p:nvPicPr>
          <p:cNvPr id="174" name="Google Shape;174;p16"/>
          <p:cNvPicPr preferRelativeResize="0"/>
          <p:nvPr/>
        </p:nvPicPr>
        <p:blipFill>
          <a:blip r:embed="rId3">
            <a:alphaModFix/>
          </a:blip>
          <a:stretch>
            <a:fillRect/>
          </a:stretch>
        </p:blipFill>
        <p:spPr>
          <a:xfrm>
            <a:off x="679550" y="2055775"/>
            <a:ext cx="3810000" cy="1609725"/>
          </a:xfrm>
          <a:prstGeom prst="rect">
            <a:avLst/>
          </a:prstGeom>
          <a:noFill/>
          <a:ln>
            <a:noFill/>
          </a:ln>
        </p:spPr>
      </p:pic>
      <p:pic>
        <p:nvPicPr>
          <p:cNvPr id="175" name="Google Shape;175;p16"/>
          <p:cNvPicPr preferRelativeResize="0"/>
          <p:nvPr/>
        </p:nvPicPr>
        <p:blipFill>
          <a:blip r:embed="rId4">
            <a:alphaModFix/>
          </a:blip>
          <a:stretch>
            <a:fillRect/>
          </a:stretch>
        </p:blipFill>
        <p:spPr>
          <a:xfrm>
            <a:off x="5646450" y="2055775"/>
            <a:ext cx="3076575" cy="160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Comment cela fonctionne sur la carte</a:t>
            </a:r>
            <a:endParaRPr/>
          </a:p>
          <a:p>
            <a:pPr indent="0" lvl="0" marL="0" rtl="0" algn="l">
              <a:spcBef>
                <a:spcPts val="0"/>
              </a:spcBef>
              <a:spcAft>
                <a:spcPts val="0"/>
              </a:spcAft>
              <a:buNone/>
            </a:pPr>
            <a:r>
              <a:t/>
            </a:r>
            <a:endParaRPr/>
          </a:p>
        </p:txBody>
      </p:sp>
      <p:pic>
        <p:nvPicPr>
          <p:cNvPr id="181" name="Google Shape;181;p17"/>
          <p:cNvPicPr preferRelativeResize="0"/>
          <p:nvPr/>
        </p:nvPicPr>
        <p:blipFill>
          <a:blip r:embed="rId3">
            <a:alphaModFix/>
          </a:blip>
          <a:stretch>
            <a:fillRect/>
          </a:stretch>
        </p:blipFill>
        <p:spPr>
          <a:xfrm>
            <a:off x="2081200" y="2098988"/>
            <a:ext cx="4981575" cy="1857375"/>
          </a:xfrm>
          <a:prstGeom prst="rect">
            <a:avLst/>
          </a:prstGeom>
          <a:noFill/>
          <a:ln>
            <a:noFill/>
          </a:ln>
        </p:spPr>
      </p:pic>
      <p:sp>
        <p:nvSpPr>
          <p:cNvPr id="182" name="Google Shape;182;p17"/>
          <p:cNvSpPr txBox="1"/>
          <p:nvPr/>
        </p:nvSpPr>
        <p:spPr>
          <a:xfrm>
            <a:off x="2520300" y="1467525"/>
            <a:ext cx="410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Calibri"/>
                <a:ea typeface="Calibri"/>
                <a:cs typeface="Calibri"/>
                <a:sym typeface="Calibri"/>
              </a:rPr>
              <a:t>Envoie du paquet</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819150" y="375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Utilisation de Nodered</a:t>
            </a:r>
            <a:endParaRPr/>
          </a:p>
        </p:txBody>
      </p:sp>
      <p:pic>
        <p:nvPicPr>
          <p:cNvPr id="188" name="Google Shape;188;p18"/>
          <p:cNvPicPr preferRelativeResize="0"/>
          <p:nvPr/>
        </p:nvPicPr>
        <p:blipFill>
          <a:blip r:embed="rId3">
            <a:alphaModFix/>
          </a:blip>
          <a:stretch>
            <a:fillRect/>
          </a:stretch>
        </p:blipFill>
        <p:spPr>
          <a:xfrm>
            <a:off x="993050" y="906200"/>
            <a:ext cx="6565478" cy="3693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19150" y="304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Utilisation de Grafana</a:t>
            </a:r>
            <a:endParaRPr/>
          </a:p>
        </p:txBody>
      </p:sp>
      <p:pic>
        <p:nvPicPr>
          <p:cNvPr id="194" name="Google Shape;194;p19"/>
          <p:cNvPicPr preferRelativeResize="0"/>
          <p:nvPr/>
        </p:nvPicPr>
        <p:blipFill rotWithShape="1">
          <a:blip r:embed="rId3">
            <a:alphaModFix/>
          </a:blip>
          <a:srcRect b="0" l="0" r="0" t="8759"/>
          <a:stretch/>
        </p:blipFill>
        <p:spPr>
          <a:xfrm>
            <a:off x="625150" y="833200"/>
            <a:ext cx="7809629" cy="40082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Conclusion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