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0" r:id="rId4"/>
    <p:sldId id="261" r:id="rId5"/>
    <p:sldId id="274" r:id="rId6"/>
    <p:sldId id="262" r:id="rId7"/>
    <p:sldId id="275" r:id="rId8"/>
    <p:sldId id="277" r:id="rId9"/>
    <p:sldId id="297" r:id="rId10"/>
    <p:sldId id="280" r:id="rId11"/>
    <p:sldId id="281" r:id="rId12"/>
    <p:sldId id="282" r:id="rId13"/>
    <p:sldId id="284" r:id="rId14"/>
    <p:sldId id="285" r:id="rId15"/>
    <p:sldId id="267" r:id="rId16"/>
    <p:sldId id="298" r:id="rId17"/>
    <p:sldId id="299" r:id="rId18"/>
    <p:sldId id="300" r:id="rId19"/>
    <p:sldId id="287" r:id="rId20"/>
    <p:sldId id="288" r:id="rId21"/>
    <p:sldId id="289" r:id="rId22"/>
    <p:sldId id="296" r:id="rId23"/>
    <p:sldId id="271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24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1F128-C0E3-004B-A0D2-63E73CF2A038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BCE6C-BBA1-664A-9FFE-9D97903C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1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netic_code" TargetMode="External"/><Relationship Id="rId4" Type="http://schemas.openxmlformats.org/officeDocument/2006/relationships/hyperlink" Target="http://en.wikipedia.org/wiki/RNA" TargetMode="External"/><Relationship Id="rId5" Type="http://schemas.openxmlformats.org/officeDocument/2006/relationships/hyperlink" Target="http://en.wikipedia.org/wiki/Translation_(genetics)" TargetMode="External"/><Relationship Id="rId6" Type="http://schemas.openxmlformats.org/officeDocument/2006/relationships/hyperlink" Target="http://en.wikipedia.org/wiki/DNA" TargetMode="External"/><Relationship Id="rId7" Type="http://schemas.openxmlformats.org/officeDocument/2006/relationships/hyperlink" Target="http://en.wikipedia.org/wiki/Sense_(molecular_biology)" TargetMode="External"/><Relationship Id="rId8" Type="http://schemas.openxmlformats.org/officeDocument/2006/relationships/hyperlink" Target="http://en.wikipedia.org/wiki/Directionality_(molecular_biology)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BCE6C-BBA1-664A-9FFE-9D97903C55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68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BCE6C-BBA1-664A-9FFE-9D97903C55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49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BCE6C-BBA1-664A-9FFE-9D97903C55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49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convenient to work with than RNA.</a:t>
            </a:r>
            <a:r>
              <a:rPr lang="en-US" baseline="0" dirty="0" smtClean="0"/>
              <a:t> </a:t>
            </a:r>
            <a:r>
              <a:rPr lang="en-US" dirty="0" smtClean="0"/>
              <a:t>The </a:t>
            </a:r>
            <a:r>
              <a:rPr lang="en-US" dirty="0" smtClean="0">
                <a:hlinkClick r:id="rId3" tooltip="Genetic code"/>
              </a:rPr>
              <a:t>genetic code</a:t>
            </a:r>
            <a:r>
              <a:rPr lang="en-US" dirty="0" smtClean="0"/>
              <a:t> is traditionally represented as a </a:t>
            </a:r>
            <a:r>
              <a:rPr lang="en-US" dirty="0" smtClean="0">
                <a:hlinkClick r:id="rId4" tooltip="RNA"/>
              </a:rPr>
              <a:t>RNA</a:t>
            </a:r>
            <a:r>
              <a:rPr lang="en-US" dirty="0" smtClean="0"/>
              <a:t> codon table due to the biochemical nature of the </a:t>
            </a:r>
            <a:r>
              <a:rPr lang="en-US" dirty="0" smtClean="0">
                <a:hlinkClick r:id="rId5" tooltip="Translation (genetics)"/>
              </a:rPr>
              <a:t>protein translation</a:t>
            </a:r>
            <a:r>
              <a:rPr lang="en-US" dirty="0" smtClean="0"/>
              <a:t> process. However, with the rise of computational biology and genomics, proteins have become increasingly studied at a genomic level. As a result, the practice of representing the genetic code as a </a:t>
            </a:r>
            <a:r>
              <a:rPr lang="en-US" b="1" dirty="0" smtClean="0"/>
              <a:t>DNA codon table</a:t>
            </a:r>
            <a:r>
              <a:rPr lang="en-US" dirty="0" smtClean="0"/>
              <a:t> has become more popular. The </a:t>
            </a:r>
            <a:r>
              <a:rPr lang="en-US" dirty="0" smtClean="0">
                <a:hlinkClick r:id="rId6" tooltip="DNA"/>
              </a:rPr>
              <a:t>DNA</a:t>
            </a:r>
            <a:r>
              <a:rPr lang="en-US" dirty="0" smtClean="0"/>
              <a:t> codons in such tables occur on the </a:t>
            </a:r>
            <a:r>
              <a:rPr lang="en-US" dirty="0" smtClean="0">
                <a:hlinkClick r:id="rId7" tooltip="Sense (molecular biology)"/>
              </a:rPr>
              <a:t>sense DNA strand</a:t>
            </a:r>
            <a:r>
              <a:rPr lang="en-US" dirty="0" smtClean="0"/>
              <a:t> and are arranged in a </a:t>
            </a:r>
            <a:r>
              <a:rPr lang="en-US" dirty="0" smtClean="0">
                <a:hlinkClick r:id="rId8" tooltip="Directionality (molecular biology)"/>
              </a:rPr>
              <a:t>5' → 3' direction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BCE6C-BBA1-664A-9FFE-9D97903C55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41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BCE6C-BBA1-664A-9FFE-9D97903C55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5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BCE6C-BBA1-664A-9FFE-9D97903C55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13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beef this up a bit.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BCE6C-BBA1-664A-9FFE-9D97903C55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01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Created when</a:t>
            </a:r>
            <a:r>
              <a:rPr lang="en-US" baseline="0" dirty="0" smtClean="0"/>
              <a:t> the Amino Acids twist up on themselves and adhere using Hydrogen bonding.  Lowest energy state.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TODO: find complexity of computational problem,</a:t>
            </a:r>
            <a:r>
              <a:rPr lang="en-US" baseline="0" dirty="0" smtClean="0"/>
              <a:t> how well has this approached work.  Discuss DARPA grand challenge around shredded documents.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BCE6C-BBA1-664A-9FFE-9D97903C55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63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BCE6C-BBA1-664A-9FFE-9D97903C55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49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BCE6C-BBA1-664A-9FFE-9D97903C55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49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BCE6C-BBA1-664A-9FFE-9D97903C55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49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BCE6C-BBA1-664A-9FFE-9D97903C55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49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BCE6C-BBA1-664A-9FFE-9D97903C55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4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DBE-9717-D646-A6DB-6DC92C1DC265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52C9-8831-F349-86E5-BF215564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7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DBE-9717-D646-A6DB-6DC92C1DC265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52C9-8831-F349-86E5-BF215564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DBE-9717-D646-A6DB-6DC92C1DC265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52C9-8831-F349-86E5-BF215564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DBE-9717-D646-A6DB-6DC92C1DC265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52C9-8831-F349-86E5-BF215564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DBE-9717-D646-A6DB-6DC92C1DC265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52C9-8831-F349-86E5-BF215564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3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DBE-9717-D646-A6DB-6DC92C1DC265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52C9-8831-F349-86E5-BF215564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1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DBE-9717-D646-A6DB-6DC92C1DC265}" type="datetimeFigureOut">
              <a:rPr lang="en-US" smtClean="0"/>
              <a:t>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52C9-8831-F349-86E5-BF215564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DBE-9717-D646-A6DB-6DC92C1DC265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52C9-8831-F349-86E5-BF215564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3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DBE-9717-D646-A6DB-6DC92C1DC265}" type="datetimeFigureOut">
              <a:rPr lang="en-US" smtClean="0"/>
              <a:t>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52C9-8831-F349-86E5-BF215564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DBE-9717-D646-A6DB-6DC92C1DC265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52C9-8831-F349-86E5-BF215564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DBE-9717-D646-A6DB-6DC92C1DC265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52C9-8831-F349-86E5-BF215564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1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52DBE-9717-D646-A6DB-6DC92C1DC265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952C9-8831-F349-86E5-BF215564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7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Protein Synthesis and </a:t>
            </a:r>
            <a:r>
              <a:rPr lang="en-US" smtClean="0"/>
              <a:t>Gene Finding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68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Protein Synthesis</a:t>
            </a:r>
            <a:br>
              <a:rPr lang="en-US" dirty="0" smtClean="0"/>
            </a:br>
            <a:r>
              <a:rPr lang="en-US" dirty="0" smtClean="0"/>
              <a:t>Step 1: Transcription Initiation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5035" y="2140062"/>
            <a:ext cx="8051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/>
                <a:cs typeface="Courier New"/>
              </a:rPr>
              <a:t>5</a:t>
            </a:r>
            <a:r>
              <a:rPr lang="en-US" sz="3200" dirty="0" smtClean="0">
                <a:latin typeface="Courier New"/>
                <a:cs typeface="Courier New"/>
              </a:rPr>
              <a:t>’ – AGCAATGTTCCAGATGTAATT – 3’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5035" y="3231974"/>
            <a:ext cx="8051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3’ – TCGTTACAAGGTCTACATTAA – 5’</a:t>
            </a:r>
            <a:endParaRPr lang="en-US" sz="3200" dirty="0">
              <a:latin typeface="Courier New"/>
              <a:cs typeface="Courier New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0574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2987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400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7686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099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2512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5306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7719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0132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5085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7498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0038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2451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4864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7277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9690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1976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4135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6929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9215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895600" y="2273300"/>
            <a:ext cx="762000" cy="45125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95700" y="1941829"/>
            <a:ext cx="635000" cy="223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81500" y="1493731"/>
            <a:ext cx="368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ATG is also known as the start codon.  This is where transcription starts.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5035" y="4565134"/>
            <a:ext cx="190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Template Strand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90635" y="1562933"/>
            <a:ext cx="253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Strand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562135" y="3987684"/>
            <a:ext cx="495265" cy="577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057400" y="1932265"/>
            <a:ext cx="330165" cy="3314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932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Protein Synthesis</a:t>
            </a:r>
            <a:br>
              <a:rPr lang="en-US" dirty="0" smtClean="0"/>
            </a:br>
            <a:r>
              <a:rPr lang="en-US" dirty="0" smtClean="0"/>
              <a:t>Step 2: Messenger RNA Attaches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5035" y="3289236"/>
            <a:ext cx="8051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/>
                <a:cs typeface="Courier New"/>
              </a:rPr>
              <a:t>5</a:t>
            </a:r>
            <a:r>
              <a:rPr lang="en-US" sz="3200" dirty="0" smtClean="0">
                <a:latin typeface="Courier New"/>
                <a:cs typeface="Courier New"/>
              </a:rPr>
              <a:t>’ – AGCA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5035" y="4381148"/>
            <a:ext cx="8051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3’ – TCGTTACAAGGACTACATTAA – 5’</a:t>
            </a:r>
            <a:endParaRPr lang="en-US" sz="3200" dirty="0">
              <a:latin typeface="Courier New"/>
              <a:cs typeface="Courier New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057400" y="3968574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298700" y="3968574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40000" y="3981274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768600" y="3968574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20687662">
            <a:off x="2804144" y="2366463"/>
            <a:ext cx="6007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ATGTTCCTGATGTAATT – 3’</a:t>
            </a:r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2867644" y="3456496"/>
            <a:ext cx="6007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AUGUUCCUGAUGUAAUU </a:t>
            </a:r>
            <a:r>
              <a:rPr lang="en-US" sz="3200" dirty="0">
                <a:latin typeface="Courier New"/>
                <a:cs typeface="Courier New"/>
              </a:rPr>
              <a:t>– 3’</a:t>
            </a:r>
            <a:endParaRPr lang="en-US" sz="3200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3073400" y="4041272"/>
            <a:ext cx="0" cy="41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314700" y="4041272"/>
            <a:ext cx="0" cy="41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556000" y="4053972"/>
            <a:ext cx="0" cy="41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784600" y="4041272"/>
            <a:ext cx="0" cy="41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025900" y="4053972"/>
            <a:ext cx="0" cy="41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267200" y="4053972"/>
            <a:ext cx="0" cy="41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508500" y="4066672"/>
            <a:ext cx="0" cy="41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737100" y="4053972"/>
            <a:ext cx="0" cy="41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991100" y="4053972"/>
            <a:ext cx="0" cy="41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232400" y="4053972"/>
            <a:ext cx="0" cy="41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473700" y="4066672"/>
            <a:ext cx="0" cy="41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702300" y="4053972"/>
            <a:ext cx="0" cy="41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969000" y="4053972"/>
            <a:ext cx="0" cy="41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6210300" y="4053972"/>
            <a:ext cx="0" cy="41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6489700" y="4079372"/>
            <a:ext cx="0" cy="41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718300" y="4053972"/>
            <a:ext cx="0" cy="41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959600" y="4053972"/>
            <a:ext cx="0" cy="41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867644" y="2374900"/>
            <a:ext cx="1488456" cy="1244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78544" y="1792069"/>
            <a:ext cx="307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new strand is known as messenger RNA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52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Protein Synthesis</a:t>
            </a:r>
            <a:br>
              <a:rPr lang="en-US" dirty="0" smtClean="0"/>
            </a:br>
            <a:r>
              <a:rPr lang="en-US" dirty="0" smtClean="0"/>
              <a:t>Step 3: Messenger RNA Breaks Away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06500" y="3265996"/>
            <a:ext cx="71602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5’ - AUGUUCCUGAUGUAAUU – </a:t>
            </a:r>
            <a:r>
              <a:rPr lang="en-US" sz="3200" dirty="0">
                <a:latin typeface="Courier New"/>
                <a:cs typeface="Courier New"/>
              </a:rPr>
              <a:t>3’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3803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Protein Synthesis</a:t>
            </a:r>
            <a:br>
              <a:rPr lang="en-US" dirty="0" smtClean="0"/>
            </a:br>
            <a:r>
              <a:rPr lang="en-US" dirty="0" smtClean="0"/>
              <a:t>Step 4: Amino Acid Chain Forms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06500" y="3265996"/>
            <a:ext cx="71602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5’ - AUGUUCCUGAUGUAAUU – </a:t>
            </a:r>
            <a:r>
              <a:rPr lang="en-US" sz="3200" dirty="0">
                <a:latin typeface="Courier New"/>
                <a:cs typeface="Courier New"/>
              </a:rPr>
              <a:t>3’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425700" y="2533878"/>
            <a:ext cx="119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urier New"/>
                <a:cs typeface="Courier New"/>
              </a:rPr>
              <a:t>UAC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870200" y="24127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7000" y="1848078"/>
            <a:ext cx="4699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578100" y="3118654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870200" y="3118654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136900" y="3118654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75000" y="2539136"/>
            <a:ext cx="119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Courier New"/>
                <a:cs typeface="Courier New"/>
              </a:rPr>
              <a:t>AAG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619500" y="2417970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16300" y="1853336"/>
            <a:ext cx="4699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Courier New"/>
                <a:cs typeface="Courier New"/>
              </a:rPr>
              <a:t>F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390900" y="31239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657600" y="31239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73500" y="31239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9700" y="2539136"/>
            <a:ext cx="119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urier New"/>
                <a:cs typeface="Courier New"/>
              </a:rPr>
              <a:t>GAC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394200" y="2417970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91000" y="1853336"/>
            <a:ext cx="4699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127500" y="31239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394200" y="31239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622800" y="31239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73600" y="2539136"/>
            <a:ext cx="119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Courier New"/>
                <a:cs typeface="Courier New"/>
              </a:rPr>
              <a:t>UAC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118100" y="2417970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14900" y="1853336"/>
            <a:ext cx="4699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Courier New"/>
                <a:cs typeface="Courier New"/>
              </a:rPr>
              <a:t>M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4851400" y="31239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105400" y="31239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384800" y="31239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435600" y="3354896"/>
            <a:ext cx="762000" cy="45125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3136900" y="2209224"/>
            <a:ext cx="24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886200" y="2183248"/>
            <a:ext cx="24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610100" y="2195948"/>
            <a:ext cx="24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842000" y="3937000"/>
            <a:ext cx="495300" cy="3993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43600" y="4303155"/>
            <a:ext cx="187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Stop Codon</a:t>
            </a:r>
            <a:endParaRPr lang="en-US" sz="2400" dirty="0"/>
          </a:p>
        </p:txBody>
      </p:sp>
      <p:sp>
        <p:nvSpPr>
          <p:cNvPr id="38" name="Left Brace 37"/>
          <p:cNvSpPr/>
          <p:nvPr/>
        </p:nvSpPr>
        <p:spPr>
          <a:xfrm rot="16200000">
            <a:off x="3770086" y="2582428"/>
            <a:ext cx="491612" cy="29498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660581" y="4336342"/>
            <a:ext cx="3181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Known as an Open Reading Frame (ORF)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9856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1" grpId="0"/>
      <p:bldP spid="13" grpId="0"/>
      <p:bldP spid="17" grpId="0"/>
      <p:bldP spid="19" grpId="0"/>
      <p:bldP spid="29" grpId="0"/>
      <p:bldP spid="32" grpId="0"/>
      <p:bldP spid="36" grpId="0" animBg="1"/>
      <p:bldP spid="45" grpId="0"/>
      <p:bldP spid="38" grpId="0" animBg="1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Protein Synthesis</a:t>
            </a:r>
            <a:br>
              <a:rPr lang="en-US" dirty="0" smtClean="0"/>
            </a:br>
            <a:r>
              <a:rPr lang="en-US" dirty="0" smtClean="0"/>
              <a:t>Some things to Notice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06500" y="3265996"/>
            <a:ext cx="71602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5’ - AUGUUCCUGAUGUAAUU – </a:t>
            </a:r>
            <a:r>
              <a:rPr lang="en-US" sz="3200" dirty="0">
                <a:latin typeface="Courier New"/>
                <a:cs typeface="Courier New"/>
              </a:rPr>
              <a:t>3’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425700" y="2533878"/>
            <a:ext cx="119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urier New"/>
                <a:cs typeface="Courier New"/>
              </a:rPr>
              <a:t>UAC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870200" y="24127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7000" y="1848078"/>
            <a:ext cx="4699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578100" y="3118654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870200" y="3118654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136900" y="3118654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75000" y="2539136"/>
            <a:ext cx="119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Courier New"/>
                <a:cs typeface="Courier New"/>
              </a:rPr>
              <a:t>AAG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619500" y="2417970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16300" y="1853336"/>
            <a:ext cx="4699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Courier New"/>
                <a:cs typeface="Courier New"/>
              </a:rPr>
              <a:t>F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390900" y="31239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657600" y="31239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73500" y="31239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9700" y="2539136"/>
            <a:ext cx="119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urier New"/>
                <a:cs typeface="Courier New"/>
              </a:rPr>
              <a:t>GAC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394200" y="2417970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91000" y="1853336"/>
            <a:ext cx="4699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127500" y="31239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394200" y="31239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622800" y="31239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73600" y="2539136"/>
            <a:ext cx="119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Courier New"/>
                <a:cs typeface="Courier New"/>
              </a:rPr>
              <a:t>UAC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118100" y="2417970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14900" y="1853336"/>
            <a:ext cx="4699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Courier New"/>
                <a:cs typeface="Courier New"/>
              </a:rPr>
              <a:t>M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4851400" y="31239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105400" y="31239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384800" y="31239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136900" y="2209224"/>
            <a:ext cx="24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886200" y="2183248"/>
            <a:ext cx="24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610100" y="2195948"/>
            <a:ext cx="24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842000" y="3937000"/>
            <a:ext cx="177800" cy="546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35600" y="4432300"/>
            <a:ext cx="187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Stop Codon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4673600" y="3369692"/>
            <a:ext cx="762000" cy="45125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610100" y="3816350"/>
            <a:ext cx="266700" cy="768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54400" y="4584700"/>
            <a:ext cx="26924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Another Start Codon (Nested Reading Frame)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4191000" y="3369404"/>
            <a:ext cx="762000" cy="45125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2273300" y="3850772"/>
            <a:ext cx="1854200" cy="7339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206500" y="4293801"/>
            <a:ext cx="17145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 of frame Stop codon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4602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42" grpId="0" build="allAtOnce"/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 Codon 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25" y="1244600"/>
            <a:ext cx="6547474" cy="42641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6800" y="5778500"/>
            <a:ext cx="722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code is read from 5’ to 3’ on the DNA strand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13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 Reading Frames: Reading Frame 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5035" y="2140062"/>
            <a:ext cx="8051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5’ </a:t>
            </a:r>
            <a:r>
              <a:rPr lang="en-US" sz="3200" dirty="0">
                <a:latin typeface="Courier New"/>
                <a:cs typeface="Courier New"/>
              </a:rPr>
              <a:t>– </a:t>
            </a:r>
            <a:r>
              <a:rPr lang="en-US" sz="3200" dirty="0" smtClean="0">
                <a:latin typeface="Courier New"/>
                <a:cs typeface="Courier New"/>
              </a:rPr>
              <a:t>AGCAATGTTCCAGATGTAATT – 3’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035" y="3231974"/>
            <a:ext cx="8051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3’ – TCGTTACAAGGTCTACATTAA – 5’</a:t>
            </a:r>
            <a:endParaRPr lang="en-US" sz="3200" dirty="0">
              <a:latin typeface="Courier New"/>
              <a:cs typeface="Courier New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20574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2987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5400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7686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0099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512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5306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719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0132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2672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5085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7498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0038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2451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4864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7277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9690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1976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4135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6929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9215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 rot="5400000">
            <a:off x="3501179" y="17292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/>
          <p:cNvSpPr/>
          <p:nvPr/>
        </p:nvSpPr>
        <p:spPr>
          <a:xfrm rot="5400000">
            <a:off x="2802683" y="17292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/>
          <p:cNvSpPr/>
          <p:nvPr/>
        </p:nvSpPr>
        <p:spPr>
          <a:xfrm rot="5400000">
            <a:off x="2054352" y="17165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 rot="5400000">
            <a:off x="4237294" y="17135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/>
          <p:cNvSpPr/>
          <p:nvPr/>
        </p:nvSpPr>
        <p:spPr>
          <a:xfrm rot="5400000">
            <a:off x="4999298" y="17262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/>
          <p:cNvSpPr/>
          <p:nvPr/>
        </p:nvSpPr>
        <p:spPr>
          <a:xfrm rot="5400000">
            <a:off x="5710494" y="17419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 rot="5400000">
            <a:off x="6434394" y="17516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793515" y="1278564"/>
            <a:ext cx="48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Codons read in this             direction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749315" y="1494464"/>
            <a:ext cx="508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1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 Reading Frames: Reading Frame 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5035" y="2140062"/>
            <a:ext cx="8051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5’ </a:t>
            </a:r>
            <a:r>
              <a:rPr lang="en-US" sz="3200" dirty="0">
                <a:latin typeface="Courier New"/>
                <a:cs typeface="Courier New"/>
              </a:rPr>
              <a:t>– </a:t>
            </a:r>
            <a:r>
              <a:rPr lang="en-US" sz="3200" dirty="0" smtClean="0">
                <a:latin typeface="Courier New"/>
                <a:cs typeface="Courier New"/>
              </a:rPr>
              <a:t>AGCAATGTTCCAGATGTAATT – 3’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035" y="3231974"/>
            <a:ext cx="8051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3’ – TCGTTACAAGGTCTACATTAA – 5’</a:t>
            </a:r>
            <a:endParaRPr lang="en-US" sz="3200" dirty="0">
              <a:latin typeface="Courier New"/>
              <a:cs typeface="Courier New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20574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2987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5400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7686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0099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512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5306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719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0132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2672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5085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7498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0038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2451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4864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7277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9690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1976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4135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6929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9215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 rot="5400000">
            <a:off x="2993179" y="17292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/>
          <p:cNvSpPr/>
          <p:nvPr/>
        </p:nvSpPr>
        <p:spPr>
          <a:xfrm rot="5400000">
            <a:off x="2294683" y="17292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 rot="5400000">
            <a:off x="3729294" y="17135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/>
          <p:cNvSpPr/>
          <p:nvPr/>
        </p:nvSpPr>
        <p:spPr>
          <a:xfrm rot="5400000">
            <a:off x="4491298" y="17262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/>
          <p:cNvSpPr/>
          <p:nvPr/>
        </p:nvSpPr>
        <p:spPr>
          <a:xfrm rot="5400000">
            <a:off x="5202494" y="17419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 rot="5400000">
            <a:off x="5926394" y="17516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793515" y="1278564"/>
            <a:ext cx="48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Codons read in this             direction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749315" y="1494464"/>
            <a:ext cx="508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Left Brace 55"/>
          <p:cNvSpPr/>
          <p:nvPr/>
        </p:nvSpPr>
        <p:spPr>
          <a:xfrm rot="5400000">
            <a:off x="6623924" y="17516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Brace 60"/>
          <p:cNvSpPr/>
          <p:nvPr/>
        </p:nvSpPr>
        <p:spPr>
          <a:xfrm rot="5400000">
            <a:off x="1607424" y="17262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11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6 Reading Frames: Reading Frame 6</a:t>
            </a:r>
            <a:endParaRPr lang="en-US" sz="4000" dirty="0"/>
          </a:p>
        </p:txBody>
      </p:sp>
      <p:sp>
        <p:nvSpPr>
          <p:cNvPr id="30" name="TextBox 29"/>
          <p:cNvSpPr txBox="1"/>
          <p:nvPr/>
        </p:nvSpPr>
        <p:spPr>
          <a:xfrm>
            <a:off x="635035" y="2140062"/>
            <a:ext cx="8051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5’ </a:t>
            </a:r>
            <a:r>
              <a:rPr lang="en-US" sz="3200" dirty="0">
                <a:latin typeface="Courier New"/>
                <a:cs typeface="Courier New"/>
              </a:rPr>
              <a:t>– </a:t>
            </a:r>
            <a:r>
              <a:rPr lang="en-US" sz="3200" dirty="0" smtClean="0">
                <a:latin typeface="Courier New"/>
                <a:cs typeface="Courier New"/>
              </a:rPr>
              <a:t>AGCAATGTTCCAGATGTAATT – 3’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035" y="3231974"/>
            <a:ext cx="8051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3’ – TCGTTACAAGGTCTACATTAA – 5’</a:t>
            </a:r>
            <a:endParaRPr lang="en-US" sz="3200" dirty="0">
              <a:latin typeface="Courier New"/>
              <a:cs typeface="Courier New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20574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2987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5400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7686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0099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512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5306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719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0132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2672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5085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7498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0038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2451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4864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7277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9690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1976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4135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6929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9215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 rot="5400000">
            <a:off x="3285279" y="17292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/>
          <p:cNvSpPr/>
          <p:nvPr/>
        </p:nvSpPr>
        <p:spPr>
          <a:xfrm rot="5400000">
            <a:off x="2586783" y="17292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 rot="5400000">
            <a:off x="4021394" y="17135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/>
          <p:cNvSpPr/>
          <p:nvPr/>
        </p:nvSpPr>
        <p:spPr>
          <a:xfrm rot="5400000">
            <a:off x="4783398" y="17262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/>
          <p:cNvSpPr/>
          <p:nvPr/>
        </p:nvSpPr>
        <p:spPr>
          <a:xfrm rot="5400000">
            <a:off x="5494594" y="17419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 rot="5400000">
            <a:off x="6218494" y="17516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793515" y="1278564"/>
            <a:ext cx="48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Codons read in this             direction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749315" y="1494464"/>
            <a:ext cx="508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Left Brace 61"/>
          <p:cNvSpPr/>
          <p:nvPr/>
        </p:nvSpPr>
        <p:spPr>
          <a:xfrm rot="5400000">
            <a:off x="1862394" y="17135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 Brace 62"/>
          <p:cNvSpPr/>
          <p:nvPr/>
        </p:nvSpPr>
        <p:spPr>
          <a:xfrm rot="5400000">
            <a:off x="6916024" y="1748389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04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 Reading Frames: Reading Frame 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5035" y="2140062"/>
            <a:ext cx="8051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5’ </a:t>
            </a:r>
            <a:r>
              <a:rPr lang="en-US" sz="3200" dirty="0">
                <a:latin typeface="Courier New"/>
                <a:cs typeface="Courier New"/>
              </a:rPr>
              <a:t>– </a:t>
            </a:r>
            <a:r>
              <a:rPr lang="en-US" sz="3200" dirty="0" smtClean="0">
                <a:latin typeface="Courier New"/>
                <a:cs typeface="Courier New"/>
              </a:rPr>
              <a:t>AGCAATGTTCCAGATGTAATT – 3’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035" y="3231974"/>
            <a:ext cx="8051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3’ – TCGTTACAAGGTCTACATTAA – 5’</a:t>
            </a:r>
            <a:endParaRPr lang="en-US" sz="3200" dirty="0">
              <a:latin typeface="Courier New"/>
              <a:cs typeface="Courier New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20574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2987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5400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7686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0099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512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5306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719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0132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2672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5085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7498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0038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2451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4864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7277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9690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1976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4135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6929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9215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 rot="16200000">
            <a:off x="3501179" y="37104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/>
          <p:cNvSpPr/>
          <p:nvPr/>
        </p:nvSpPr>
        <p:spPr>
          <a:xfrm rot="16200000">
            <a:off x="2802683" y="37104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/>
          <p:cNvSpPr/>
          <p:nvPr/>
        </p:nvSpPr>
        <p:spPr>
          <a:xfrm rot="16200000">
            <a:off x="2054352" y="36977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 rot="16200000">
            <a:off x="4237294" y="36947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/>
          <p:cNvSpPr/>
          <p:nvPr/>
        </p:nvSpPr>
        <p:spPr>
          <a:xfrm rot="16200000">
            <a:off x="4999298" y="37074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/>
          <p:cNvSpPr/>
          <p:nvPr/>
        </p:nvSpPr>
        <p:spPr>
          <a:xfrm rot="16200000">
            <a:off x="5710494" y="37231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 rot="16200000">
            <a:off x="6434394" y="37328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565400" y="4475830"/>
            <a:ext cx="48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Codons read in this             direction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4515336" y="4691730"/>
            <a:ext cx="50140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31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 Crash Course: DNA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06" y="1417638"/>
            <a:ext cx="3439269" cy="3493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6504" y="4954201"/>
            <a:ext cx="4644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Photo 51: X-ray diffraction created by Raymond Gosling under the supervision of Rosalind Franklin May, 1952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284" y="1417638"/>
            <a:ext cx="3493516" cy="34935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14812" y="5036552"/>
            <a:ext cx="3439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Double Helix Structure: Watson and Crick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1377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 Reading Frames: Reading Frame 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5035" y="2140062"/>
            <a:ext cx="8051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5’ </a:t>
            </a:r>
            <a:r>
              <a:rPr lang="en-US" sz="3200" dirty="0">
                <a:latin typeface="Courier New"/>
                <a:cs typeface="Courier New"/>
              </a:rPr>
              <a:t>– </a:t>
            </a:r>
            <a:r>
              <a:rPr lang="en-US" sz="3200" dirty="0" smtClean="0">
                <a:latin typeface="Courier New"/>
                <a:cs typeface="Courier New"/>
              </a:rPr>
              <a:t>AGCAATGTTCCAGATGTAATT – 3’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035" y="3231974"/>
            <a:ext cx="8051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3’ – TCGTTACAAGGTCTACATTAA – 5’</a:t>
            </a:r>
            <a:endParaRPr lang="en-US" sz="3200" dirty="0">
              <a:latin typeface="Courier New"/>
              <a:cs typeface="Courier New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20574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2987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5400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7686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0099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512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5306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719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0132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2672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5085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7498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0038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2451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4864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7277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9690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1976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4135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6929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9215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 rot="16200000">
            <a:off x="4009179" y="37104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/>
          <p:cNvSpPr/>
          <p:nvPr/>
        </p:nvSpPr>
        <p:spPr>
          <a:xfrm rot="16200000">
            <a:off x="3310683" y="37104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/>
          <p:cNvSpPr/>
          <p:nvPr/>
        </p:nvSpPr>
        <p:spPr>
          <a:xfrm rot="16200000">
            <a:off x="2562352" y="36977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 rot="16200000">
            <a:off x="4745294" y="36947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/>
          <p:cNvSpPr/>
          <p:nvPr/>
        </p:nvSpPr>
        <p:spPr>
          <a:xfrm rot="16200000">
            <a:off x="5507298" y="37074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/>
          <p:cNvSpPr/>
          <p:nvPr/>
        </p:nvSpPr>
        <p:spPr>
          <a:xfrm rot="16200000">
            <a:off x="6218494" y="37231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565400" y="4475830"/>
            <a:ext cx="48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Codons read in this             direction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15336" y="4691730"/>
            <a:ext cx="50140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Left Brace 63"/>
          <p:cNvSpPr/>
          <p:nvPr/>
        </p:nvSpPr>
        <p:spPr>
          <a:xfrm rot="16200000">
            <a:off x="1824294" y="37104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Brace 64"/>
          <p:cNvSpPr/>
          <p:nvPr/>
        </p:nvSpPr>
        <p:spPr>
          <a:xfrm rot="16200000">
            <a:off x="6903809" y="37358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51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 Reading Frames: Reading Frame 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5035" y="2140062"/>
            <a:ext cx="8051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5’ </a:t>
            </a:r>
            <a:r>
              <a:rPr lang="en-US" sz="3200" dirty="0">
                <a:latin typeface="Courier New"/>
                <a:cs typeface="Courier New"/>
              </a:rPr>
              <a:t>– </a:t>
            </a:r>
            <a:r>
              <a:rPr lang="en-US" sz="3200" dirty="0" smtClean="0">
                <a:latin typeface="Courier New"/>
                <a:cs typeface="Courier New"/>
              </a:rPr>
              <a:t>AGCAATGTTCCAGATGTAATT – 3’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035" y="3231974"/>
            <a:ext cx="8051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3’ – TCGTTACAAGGTCTACATTAA – 5’</a:t>
            </a:r>
            <a:endParaRPr lang="en-US" sz="3200" dirty="0">
              <a:latin typeface="Courier New"/>
              <a:cs typeface="Courier New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20574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2987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5400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7686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0099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512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5306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719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0132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2672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5085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7498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0038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2451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4864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7277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9690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1976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4135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6929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9215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 rot="16200000">
            <a:off x="3805979" y="37104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/>
          <p:cNvSpPr/>
          <p:nvPr/>
        </p:nvSpPr>
        <p:spPr>
          <a:xfrm rot="16200000">
            <a:off x="3107483" y="37104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/>
          <p:cNvSpPr/>
          <p:nvPr/>
        </p:nvSpPr>
        <p:spPr>
          <a:xfrm rot="16200000">
            <a:off x="2359152" y="36977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 rot="16200000">
            <a:off x="4542094" y="36947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/>
          <p:cNvSpPr/>
          <p:nvPr/>
        </p:nvSpPr>
        <p:spPr>
          <a:xfrm rot="16200000">
            <a:off x="5304098" y="37074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/>
          <p:cNvSpPr/>
          <p:nvPr/>
        </p:nvSpPr>
        <p:spPr>
          <a:xfrm rot="16200000">
            <a:off x="6015294" y="37231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565400" y="4475830"/>
            <a:ext cx="48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Codons read in this             direction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4515336" y="4691730"/>
            <a:ext cx="50140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Left Brace 61"/>
          <p:cNvSpPr/>
          <p:nvPr/>
        </p:nvSpPr>
        <p:spPr>
          <a:xfrm rot="16200000">
            <a:off x="6675694" y="37231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 Brace 62"/>
          <p:cNvSpPr/>
          <p:nvPr/>
        </p:nvSpPr>
        <p:spPr>
          <a:xfrm rot="16200000">
            <a:off x="1673352" y="37328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1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Mini-Project: Gene Finder!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python program that performs </a:t>
            </a:r>
            <a:r>
              <a:rPr lang="en-US" dirty="0" err="1" smtClean="0"/>
              <a:t>ab</a:t>
            </a:r>
            <a:r>
              <a:rPr lang="en-US" dirty="0" smtClean="0"/>
              <a:t> initio gene finding by</a:t>
            </a:r>
          </a:p>
          <a:p>
            <a:pPr lvl="1"/>
            <a:r>
              <a:rPr lang="en-US" dirty="0" smtClean="0"/>
              <a:t>Determining which DNA segments likely code for proteins</a:t>
            </a:r>
          </a:p>
          <a:p>
            <a:pPr lvl="1"/>
            <a:r>
              <a:rPr lang="en-US" dirty="0" smtClean="0"/>
              <a:t>Outputting the amino acid sequences coded by these regions of DNA</a:t>
            </a:r>
          </a:p>
          <a:p>
            <a:r>
              <a:rPr lang="en-US" dirty="0" smtClean="0"/>
              <a:t>Run these amino acid sequences through a search engine to determine their function!</a:t>
            </a:r>
          </a:p>
        </p:txBody>
      </p:sp>
    </p:spTree>
    <p:extLst>
      <p:ext uri="{BB962C8B-B14F-4D97-AF65-F5344CB8AC3E}">
        <p14:creationId xmlns:p14="http://schemas.microsoft.com/office/powerpoint/2010/main" val="2437276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</a:t>
            </a:r>
            <a:r>
              <a:rPr lang="en-US" dirty="0" smtClean="0"/>
              <a:t>-Initio Gene Finding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Tell-tale marker: suspiciously long ORFs</a:t>
            </a:r>
          </a:p>
          <a:p>
            <a:r>
              <a:rPr lang="en-US" dirty="0" smtClean="0"/>
              <a:t>Suspicious is defined as being improbable to find in non-coding DNA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Q: </a:t>
            </a:r>
            <a:r>
              <a:rPr lang="en-US" dirty="0" smtClean="0"/>
              <a:t>How can we possibly compute the probability of finding an ORF of a particular length in non-coding DNA?</a:t>
            </a:r>
          </a:p>
        </p:txBody>
      </p:sp>
    </p:spTree>
    <p:extLst>
      <p:ext uri="{BB962C8B-B14F-4D97-AF65-F5344CB8AC3E}">
        <p14:creationId xmlns:p14="http://schemas.microsoft.com/office/powerpoint/2010/main" val="422876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(part of)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Joanne Pratt will guest lecture on a genetic search engine called BLAST (and its uses) as well as the role of BLAST in studying pathogenesis.</a:t>
            </a:r>
          </a:p>
        </p:txBody>
      </p:sp>
    </p:spTree>
    <p:extLst>
      <p:ext uri="{BB962C8B-B14F-4D97-AF65-F5344CB8AC3E}">
        <p14:creationId xmlns:p14="http://schemas.microsoft.com/office/powerpoint/2010/main" val="2044316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 and the Central Dogma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47" y="1233255"/>
            <a:ext cx="3716026" cy="37160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275" y="5133664"/>
            <a:ext cx="864467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blueprints for making all the proteins necessary for life are contained within DNA.</a:t>
            </a:r>
            <a:br>
              <a:rPr lang="en-US" sz="2400" dirty="0" smtClean="0"/>
            </a:br>
            <a:r>
              <a:rPr lang="en-US" sz="2400" b="1" dirty="0" smtClean="0"/>
              <a:t>Or, more succinctly: </a:t>
            </a:r>
            <a:r>
              <a:rPr lang="en-US" sz="2400" dirty="0" smtClean="0"/>
              <a:t>DNA Makes RNA, RNA makes Protein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4202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Proteins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50143"/>
            <a:ext cx="4008535" cy="40569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97225" y="1417638"/>
            <a:ext cx="3994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Proteins are chains of Amino Acids</a:t>
            </a:r>
          </a:p>
        </p:txBody>
      </p:sp>
    </p:spTree>
    <p:extLst>
      <p:ext uri="{BB962C8B-B14F-4D97-AF65-F5344CB8AC3E}">
        <p14:creationId xmlns:p14="http://schemas.microsoft.com/office/powerpoint/2010/main" val="4232838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Aside: Protein Secondary Structure Prediction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849" y="3439498"/>
            <a:ext cx="3395851" cy="27301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6400" y="6128441"/>
            <a:ext cx="673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Fold-it: a </a:t>
            </a:r>
            <a:r>
              <a:rPr lang="en-US" sz="2000" b="1" dirty="0" err="1" smtClean="0"/>
              <a:t>gameified</a:t>
            </a:r>
            <a:r>
              <a:rPr lang="en-US" sz="2000" b="1" dirty="0" smtClean="0"/>
              <a:t> approach to computing this structure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04800" y="1488469"/>
            <a:ext cx="87248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Goal:</a:t>
            </a:r>
            <a:r>
              <a:rPr lang="en-US" sz="2400" dirty="0" smtClean="0"/>
              <a:t> find the lowest energy configuration of an amino acid chain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2066667"/>
            <a:ext cx="87248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Unfortunately this problem is hard!</a:t>
            </a:r>
          </a:p>
          <a:p>
            <a:r>
              <a:rPr lang="en-US" sz="2400" b="1" dirty="0" smtClean="0"/>
              <a:t>How hard is it?</a:t>
            </a:r>
            <a:br>
              <a:rPr lang="en-US" sz="2400" b="1" dirty="0" smtClean="0"/>
            </a:br>
            <a:r>
              <a:rPr lang="en-US" sz="2400" b="1" dirty="0" smtClean="0"/>
              <a:t>This hard: </a:t>
            </a:r>
            <a:r>
              <a:rPr lang="en-US" sz="2400" dirty="0" smtClean="0"/>
              <a:t>http</a:t>
            </a:r>
            <a:r>
              <a:rPr lang="en-US" sz="2400" dirty="0"/>
              <a:t>://</a:t>
            </a:r>
            <a:r>
              <a:rPr lang="en-US" sz="2400" dirty="0" err="1"/>
              <a:t>www.cs.berkeley.edu</a:t>
            </a:r>
            <a:r>
              <a:rPr lang="en-US" sz="2400" dirty="0"/>
              <a:t>/~</a:t>
            </a:r>
            <a:r>
              <a:rPr lang="en-US" sz="2400" dirty="0" err="1"/>
              <a:t>christos</a:t>
            </a:r>
            <a:r>
              <a:rPr lang="en-US" sz="2400" dirty="0"/>
              <a:t>/</a:t>
            </a:r>
            <a:r>
              <a:rPr lang="en-US" sz="2400" dirty="0" err="1"/>
              <a:t>hp.ps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28080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Proteinogenic</a:t>
            </a:r>
            <a:r>
              <a:rPr lang="en-US" dirty="0" smtClean="0"/>
              <a:t> Amino Acids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44161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305" y="6105105"/>
            <a:ext cx="5735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http://</a:t>
            </a:r>
            <a:r>
              <a:rPr lang="en-US" sz="2400" dirty="0" err="1" smtClean="0"/>
              <a:t>en.wikipedia.org</a:t>
            </a:r>
            <a:r>
              <a:rPr lang="en-US" sz="2400" dirty="0" smtClean="0"/>
              <a:t>/wiki/</a:t>
            </a:r>
            <a:r>
              <a:rPr lang="en-US" sz="2400" dirty="0" err="1" smtClean="0"/>
              <a:t>Amino_acid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6788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 and Protein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Stage 1: </a:t>
            </a:r>
            <a:r>
              <a:rPr lang="en-US" dirty="0" smtClean="0"/>
              <a:t>an enzyme “decides” that it is time to synthesize a protein (epigenetics)</a:t>
            </a:r>
          </a:p>
          <a:p>
            <a:r>
              <a:rPr lang="en-US" b="1" dirty="0" smtClean="0"/>
              <a:t>Stage 2: </a:t>
            </a:r>
            <a:r>
              <a:rPr lang="en-US" dirty="0" smtClean="0"/>
              <a:t>DNA is unzipped and paired with a complementary strand of RNA (transcription)</a:t>
            </a:r>
          </a:p>
          <a:p>
            <a:r>
              <a:rPr lang="en-US" b="1" dirty="0" smtClean="0"/>
              <a:t>Stage 3: </a:t>
            </a:r>
            <a:r>
              <a:rPr lang="en-US" dirty="0" err="1" smtClean="0"/>
              <a:t>tRNA</a:t>
            </a:r>
            <a:r>
              <a:rPr lang="en-US" dirty="0" smtClean="0"/>
              <a:t> attaches amino acids to complementary segments of RNA (translation)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3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Synthesis Detailed 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5035" y="2140062"/>
            <a:ext cx="8051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5’ </a:t>
            </a:r>
            <a:r>
              <a:rPr lang="en-US" sz="3200" dirty="0">
                <a:latin typeface="Courier New"/>
                <a:cs typeface="Courier New"/>
              </a:rPr>
              <a:t>– </a:t>
            </a:r>
            <a:r>
              <a:rPr lang="en-US" sz="3200" dirty="0" smtClean="0">
                <a:latin typeface="Courier New"/>
                <a:cs typeface="Courier New"/>
              </a:rPr>
              <a:t>AGCAATGTTCCAGATGTAATT – 3’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5035" y="3231974"/>
            <a:ext cx="8051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3’ – TCGTTACAAGGTCTACATTAA – 5’</a:t>
            </a:r>
            <a:endParaRPr lang="en-US" sz="3200" dirty="0">
              <a:latin typeface="Courier New"/>
              <a:cs typeface="Courier New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0574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2987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400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7686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099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2512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5306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7719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0132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5085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7498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0038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2451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4864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7277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9690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1976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4135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6929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9215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919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Aside: 5’ vs. 3’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5035" y="3410062"/>
            <a:ext cx="8051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5’ </a:t>
            </a:r>
            <a:r>
              <a:rPr lang="en-US" sz="3200" dirty="0">
                <a:latin typeface="Courier New"/>
                <a:cs typeface="Courier New"/>
              </a:rPr>
              <a:t>– </a:t>
            </a:r>
            <a:r>
              <a:rPr lang="en-US" sz="3200" dirty="0" smtClean="0">
                <a:latin typeface="Courier New"/>
                <a:cs typeface="Courier New"/>
              </a:rPr>
              <a:t>AGCAATGTTCCAGATGTAATT – 3’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5035" y="4501974"/>
            <a:ext cx="8051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3’ – TCGTTACAAGGTCTACATTAA – 5’</a:t>
            </a:r>
            <a:endParaRPr lang="en-US" sz="3200" dirty="0">
              <a:latin typeface="Courier New"/>
              <a:cs typeface="Courier New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057400" y="408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298700" y="408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40000" y="410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768600" y="408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09900" y="408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251200" y="410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530600" y="408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771900" y="408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013200" y="410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408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508500" y="408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749800" y="410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003800" y="410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245100" y="410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486400" y="411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727700" y="411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969000" y="411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197600" y="410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413500" y="410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692900" y="410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921500" y="410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0" y="1651734"/>
            <a:ext cx="4800600" cy="14935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345654"/>
            <a:ext cx="833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Image source: http://</a:t>
            </a:r>
            <a:r>
              <a:rPr lang="en-US" sz="1600" b="1" dirty="0" err="1" smtClean="0"/>
              <a:t>www.vivo.colostate.edu</a:t>
            </a:r>
            <a:r>
              <a:rPr lang="en-US" sz="1600" b="1" dirty="0" smtClean="0"/>
              <a:t>/</a:t>
            </a:r>
            <a:r>
              <a:rPr lang="en-US" sz="1600" b="1" dirty="0" err="1" smtClean="0"/>
              <a:t>hbooks</a:t>
            </a:r>
            <a:r>
              <a:rPr lang="en-US" sz="1600" b="1" dirty="0" smtClean="0"/>
              <a:t>/genetics/biotech/basics/</a:t>
            </a:r>
            <a:r>
              <a:rPr lang="en-US" sz="1600" b="1" dirty="0" err="1" smtClean="0"/>
              <a:t>nastruct.html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04118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3718</TotalTime>
  <Words>832</Words>
  <Application>Microsoft Macintosh PowerPoint</Application>
  <PresentationFormat>On-screen Show (4:3)</PresentationFormat>
  <Paragraphs>122</Paragraphs>
  <Slides>24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Protein Synthesis and Gene Finding</vt:lpstr>
      <vt:lpstr>Bio Crash Course: DNA</vt:lpstr>
      <vt:lpstr>DNA and the Central Dogma</vt:lpstr>
      <vt:lpstr>Proteins</vt:lpstr>
      <vt:lpstr>Aside: Protein Secondary Structure Prediction</vt:lpstr>
      <vt:lpstr>Proteinogenic Amino Acids</vt:lpstr>
      <vt:lpstr>DNA and Protein Synthesis</vt:lpstr>
      <vt:lpstr>Protein Synthesis Detailed Example</vt:lpstr>
      <vt:lpstr>Quick Aside: 5’ vs. 3’</vt:lpstr>
      <vt:lpstr>Protein Synthesis Step 1: Transcription Initiation</vt:lpstr>
      <vt:lpstr>Protein Synthesis Step 2: Messenger RNA Attaches</vt:lpstr>
      <vt:lpstr>Protein Synthesis Step 3: Messenger RNA Breaks Away</vt:lpstr>
      <vt:lpstr>Protein Synthesis Step 4: Amino Acid Chain Forms</vt:lpstr>
      <vt:lpstr>Protein Synthesis Some things to Notice</vt:lpstr>
      <vt:lpstr>DNA Codon Table</vt:lpstr>
      <vt:lpstr>6 Reading Frames: Reading Frame 5</vt:lpstr>
      <vt:lpstr>6 Reading Frames: Reading Frame 5</vt:lpstr>
      <vt:lpstr>6 Reading Frames: Reading Frame 6</vt:lpstr>
      <vt:lpstr>6 Reading Frames: Reading Frame 5</vt:lpstr>
      <vt:lpstr>6 Reading Frames: Reading Frame 5</vt:lpstr>
      <vt:lpstr>6 Reading Frames: Reading Frame 5</vt:lpstr>
      <vt:lpstr>Mini-Project: Gene Finder!</vt:lpstr>
      <vt:lpstr>Ab-Initio Gene Finding Strategy</vt:lpstr>
      <vt:lpstr>(part of) Next time</vt:lpstr>
    </vt:vector>
  </TitlesOfParts>
  <Company>Olin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</dc:title>
  <dc:creator>Paul Ruvolo</dc:creator>
  <cp:lastModifiedBy>Paul Ruvolo</cp:lastModifiedBy>
  <cp:revision>398</cp:revision>
  <dcterms:created xsi:type="dcterms:W3CDTF">2014-02-02T21:01:17Z</dcterms:created>
  <dcterms:modified xsi:type="dcterms:W3CDTF">2018-01-25T20:58:57Z</dcterms:modified>
</cp:coreProperties>
</file>