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6" r:id="rId3"/>
    <p:sldMasterId id="2147483718" r:id="rId4"/>
  </p:sldMasterIdLst>
  <p:sldIdLst>
    <p:sldId id="256" r:id="rId5"/>
    <p:sldId id="257" r:id="rId6"/>
    <p:sldId id="259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77" r:id="rId17"/>
    <p:sldId id="266" r:id="rId18"/>
    <p:sldId id="267" r:id="rId19"/>
    <p:sldId id="278" r:id="rId20"/>
    <p:sldId id="268" r:id="rId21"/>
    <p:sldId id="269" r:id="rId22"/>
    <p:sldId id="279" r:id="rId23"/>
    <p:sldId id="280" r:id="rId24"/>
    <p:sldId id="270" r:id="rId25"/>
    <p:sldId id="271" r:id="rId26"/>
    <p:sldId id="281" r:id="rId27"/>
    <p:sldId id="272" r:id="rId28"/>
    <p:sldId id="273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2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9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4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80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0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4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2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72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80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3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16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75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5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029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3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085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89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9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2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34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89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62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8146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6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82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55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4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72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22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57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779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26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696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54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896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443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316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081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5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CFFCC4-4EDC-41E5-9504-A34843980629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aopaulo@gmail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Relationship Id="rId6" Type="http://schemas.openxmlformats.org/officeDocument/2006/relationships/hyperlink" Target="mailto:anacarolina@outlook.com" TargetMode="External"/><Relationship Id="rId5" Type="http://schemas.openxmlformats.org/officeDocument/2006/relationships/hyperlink" Target="mailto:pedrohenrique@yahoo.com" TargetMode="External"/><Relationship Id="rId4" Type="http://schemas.openxmlformats.org/officeDocument/2006/relationships/hyperlink" Target="mailto:marialuiza@hot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oaopedro@aluno.com.b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Relationship Id="rId5" Type="http://schemas.openxmlformats.org/officeDocument/2006/relationships/hyperlink" Target="mailto:lucasgabriel@aluno.com.br" TargetMode="External"/><Relationship Id="rId4" Type="http://schemas.openxmlformats.org/officeDocument/2006/relationships/hyperlink" Target="mailto:mariaeduarda@aluno.com.b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aclara@gmail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Relationship Id="rId6" Type="http://schemas.openxmlformats.org/officeDocument/2006/relationships/hyperlink" Target="mailto:Danielacosta@outlook.com" TargetMode="External"/><Relationship Id="rId5" Type="http://schemas.openxmlformats.org/officeDocument/2006/relationships/hyperlink" Target="mailto:carlosedu@yahoo.com" TargetMode="External"/><Relationship Id="rId4" Type="http://schemas.openxmlformats.org/officeDocument/2006/relationships/hyperlink" Target="mailto:brunolima@hot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84AB-47C2-4B50-8450-76A5CB50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MER e 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B98CC-C650-4168-8547-3897DC3A1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Faculdade de Engenharia de Sorocaba – FACENS, Sorocaba – SP</a:t>
            </a:r>
          </a:p>
          <a:p>
            <a:r>
              <a:rPr lang="pt-BR" dirty="0"/>
              <a:t>Thomas Soares da Silveira</a:t>
            </a:r>
            <a:br>
              <a:rPr lang="pt-BR" dirty="0"/>
            </a:br>
            <a:r>
              <a:rPr lang="pt-BR" b="1" dirty="0"/>
              <a:t>RA: </a:t>
            </a:r>
            <a:r>
              <a:rPr lang="pt-BR" dirty="0"/>
              <a:t>235751</a:t>
            </a:r>
          </a:p>
        </p:txBody>
      </p:sp>
    </p:spTree>
    <p:extLst>
      <p:ext uri="{BB962C8B-B14F-4D97-AF65-F5344CB8AC3E}">
        <p14:creationId xmlns:p14="http://schemas.microsoft.com/office/powerpoint/2010/main" val="16986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Biblioteca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34847"/>
              </p:ext>
            </p:extLst>
          </p:nvPr>
        </p:nvGraphicFramePr>
        <p:xfrm>
          <a:off x="405413" y="2109759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8452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33138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78228">
                  <a:extLst>
                    <a:ext uri="{9D8B030D-6E8A-4147-A177-3AD203B41FA5}">
                      <a16:colId xmlns:a16="http://schemas.microsoft.com/office/drawing/2014/main" val="302149089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Autores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E-mail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Nacionalidade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João Paulo Coelho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3"/>
                        </a:rPr>
                        <a:t>joaopaulo@gmail.com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10/04/1980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Maria Luiza Machado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4"/>
                        </a:rPr>
                        <a:t>marialuiza@hotmail.com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25/07/1985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Pedro Henrique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5"/>
                        </a:rPr>
                        <a:t>pedrohenrique@yahoo.com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13/01/1991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 Carolina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6"/>
                        </a:rPr>
                        <a:t>anacarolina@outlook.com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08/03/1996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58187D3-2341-40AC-BF38-DDA60018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72421"/>
              </p:ext>
            </p:extLst>
          </p:nvPr>
        </p:nvGraphicFramePr>
        <p:xfrm>
          <a:off x="405412" y="4421870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8452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33138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78228">
                  <a:extLst>
                    <a:ext uri="{9D8B030D-6E8A-4147-A177-3AD203B41FA5}">
                      <a16:colId xmlns:a16="http://schemas.microsoft.com/office/drawing/2014/main" val="302149089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Livros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Lançamento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Gênero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Faixa Etária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Segredo da Montanha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10/06/2021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Aventura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 anos ou 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Garota do Lago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20/08/2023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 anos ou 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Amor em 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15/10/2014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Ficção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16 anos ou 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Revolução dos Robôs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18 anos ou 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9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LOCADORA DE AUTOMÓVEIS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Enunciado: </a:t>
            </a:r>
            <a:r>
              <a:rPr lang="pt-BR" dirty="0"/>
              <a:t>Uma locadora de automóveis, mantém registro dos automóveis. Um automóvel é cadastrado com placa, modelo, ano, nome da montadora, site da montadora, logotipo da montadora.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Possui duas entidades principais: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Montadora: </a:t>
            </a:r>
            <a:r>
              <a:rPr lang="pt-BR" dirty="0"/>
              <a:t>Representa a montadora que fabricou o automóvel.</a:t>
            </a:r>
          </a:p>
          <a:p>
            <a:pPr marL="0" indent="0">
              <a:buNone/>
            </a:pPr>
            <a:r>
              <a:rPr lang="pt-BR" dirty="0"/>
              <a:t>- Atributos: Nome, site e logotipo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Automóvel: </a:t>
            </a:r>
            <a:r>
              <a:rPr lang="pt-BR" dirty="0"/>
              <a:t>Representa o automóvel que foi registrado pela locadora.</a:t>
            </a:r>
          </a:p>
          <a:p>
            <a:pPr marL="0" indent="0">
              <a:buNone/>
            </a:pPr>
            <a:r>
              <a:rPr lang="pt-BR" dirty="0"/>
              <a:t>- Atributos: Placa, modelo, ano, nome da montadora.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Relacionamentos:</a:t>
            </a:r>
          </a:p>
          <a:p>
            <a:pPr marL="0" indent="0">
              <a:buNone/>
            </a:pPr>
            <a:r>
              <a:rPr lang="pt-BR" dirty="0"/>
              <a:t>- Uma montadora pode fabricar múltiplos automóveis.</a:t>
            </a:r>
          </a:p>
          <a:p>
            <a:pPr marL="0" indent="0">
              <a:buNone/>
            </a:pPr>
            <a:r>
              <a:rPr lang="pt-BR" dirty="0"/>
              <a:t>- Um automóvel possui apenas umas montadora.</a:t>
            </a:r>
          </a:p>
        </p:txBody>
      </p:sp>
    </p:spTree>
    <p:extLst>
      <p:ext uri="{BB962C8B-B14F-4D97-AF65-F5344CB8AC3E}">
        <p14:creationId xmlns:p14="http://schemas.microsoft.com/office/powerpoint/2010/main" val="3542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LOCADORA DE AUTOMÓVEIS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922" y="2392362"/>
            <a:ext cx="8956155" cy="34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Locadora de Automóveis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79385"/>
              </p:ext>
            </p:extLst>
          </p:nvPr>
        </p:nvGraphicFramePr>
        <p:xfrm>
          <a:off x="405413" y="2109759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8452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33138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78228">
                  <a:extLst>
                    <a:ext uri="{9D8B030D-6E8A-4147-A177-3AD203B41FA5}">
                      <a16:colId xmlns:a16="http://schemas.microsoft.com/office/drawing/2014/main" val="302149089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Automóveis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Placa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Modelo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da Montadora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DEF-5678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Ac Motors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AC Motors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GHI-9012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RS Automóveis Sedan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RS Automóveis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JKL-3456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MG Veículos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Hatch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MG Veículos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AUS-1248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ZM Carros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ZM Carros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58187D3-2341-40AC-BF38-DDA60018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87482"/>
              </p:ext>
            </p:extLst>
          </p:nvPr>
        </p:nvGraphicFramePr>
        <p:xfrm>
          <a:off x="405412" y="4421870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82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3771428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4108163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Montadoras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Site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Logotipo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AC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www.acmotors.com.br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[imagem da AC Motors]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RS Automóveis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www.rsautomoveis.com.br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[imagem da RS Automóveis]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MG Veículos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www.mgveiculos.com.br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[imagem da MG Veículos]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ZM Carros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www.zmcarros.com.br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[imagem da ZM Carros]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09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Supermercado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294398" cy="4199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100" dirty="0"/>
              <a:t>Um supermercado cadastra seus produtos. Um produto é identificado por seu nome, preço, quantidade em estoque, nome da marca, SAC da marca, nacionalidade da marca.</a:t>
            </a:r>
          </a:p>
          <a:p>
            <a:pPr marL="0" indent="0">
              <a:buNone/>
            </a:pPr>
            <a:r>
              <a:rPr lang="pt-BR" sz="1100" dirty="0"/>
              <a:t>Possui duas entidades principais:</a:t>
            </a:r>
          </a:p>
          <a:p>
            <a:pPr marL="0" indent="0">
              <a:buNone/>
            </a:pPr>
            <a:r>
              <a:rPr lang="pt-BR" sz="1100" b="1" dirty="0"/>
              <a:t>Produto: </a:t>
            </a:r>
            <a:r>
              <a:rPr lang="pt-BR" sz="1100" dirty="0"/>
              <a:t>Representa o produto que é cadastrado pelo supermercado.</a:t>
            </a:r>
          </a:p>
          <a:p>
            <a:pPr>
              <a:buFontTx/>
              <a:buChar char="-"/>
            </a:pPr>
            <a:r>
              <a:rPr lang="pt-BR" sz="1100" dirty="0"/>
              <a:t>Atributos: Nome, Preço, Quantidade em Estoque, Nome da Marca</a:t>
            </a:r>
          </a:p>
          <a:p>
            <a:pPr>
              <a:buFontTx/>
              <a:buChar char="-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Marca: </a:t>
            </a:r>
            <a:r>
              <a:rPr lang="pt-BR" sz="1100" dirty="0"/>
              <a:t>Representa a marca que produz o produto.</a:t>
            </a:r>
          </a:p>
          <a:p>
            <a:pPr>
              <a:buFontTx/>
              <a:buChar char="-"/>
            </a:pPr>
            <a:r>
              <a:rPr lang="pt-BR" sz="1100" dirty="0"/>
              <a:t>Atributos: Nome, SAC, nacionalidade.</a:t>
            </a:r>
          </a:p>
          <a:p>
            <a:pPr>
              <a:buFontTx/>
              <a:buChar char="-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  </a:t>
            </a:r>
          </a:p>
          <a:p>
            <a:pPr marL="0" indent="0">
              <a:buNone/>
            </a:pPr>
            <a:r>
              <a:rPr lang="pt-BR" sz="1100" dirty="0"/>
              <a:t>- Uma marca produz múltiplos produtos.</a:t>
            </a:r>
          </a:p>
          <a:p>
            <a:pPr marL="0" indent="0">
              <a:buNone/>
            </a:pPr>
            <a:r>
              <a:rPr lang="pt-BR" sz="1100" dirty="0"/>
              <a:t>- Um produto será filiado a apenas uma marca.</a:t>
            </a:r>
          </a:p>
        </p:txBody>
      </p:sp>
    </p:spTree>
    <p:extLst>
      <p:ext uri="{BB962C8B-B14F-4D97-AF65-F5344CB8AC3E}">
        <p14:creationId xmlns:p14="http://schemas.microsoft.com/office/powerpoint/2010/main" val="370069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Supermercado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989" y="2305999"/>
            <a:ext cx="9074021" cy="39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Supermercado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17653"/>
              </p:ext>
            </p:extLst>
          </p:nvPr>
        </p:nvGraphicFramePr>
        <p:xfrm>
          <a:off x="405413" y="2109759"/>
          <a:ext cx="11381172" cy="226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81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3771428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4108163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Marcas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SAC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Nacionalidade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40666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Pão de Açúcar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0800-567-8901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0800-678-9012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Carrefour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0800-789-0123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Francesa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0800-890-1234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Espanhola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58187D3-2341-40AC-BF38-DDA60018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98657"/>
              </p:ext>
            </p:extLst>
          </p:nvPr>
        </p:nvGraphicFramePr>
        <p:xfrm>
          <a:off x="405412" y="4421870"/>
          <a:ext cx="11381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74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7115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18574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3018574">
                  <a:extLst>
                    <a:ext uri="{9D8B030D-6E8A-4147-A177-3AD203B41FA5}">
                      <a16:colId xmlns:a16="http://schemas.microsoft.com/office/drawing/2014/main" val="229541612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Produtos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Preço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da Marca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em Estoque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Leite Integral 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R$ 4,99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Pão de Açúcar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Frango Congelado 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R$ 12,90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Queijo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Mussarela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500g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R$ 14,90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Carrefour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Biscoito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Recheaso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150g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R$ 2,99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Supermercado 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VIDEOTECA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5180040" cy="4199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100" dirty="0"/>
              <a:t>Uma videoteca precisa cadastrar o título, duração, idioma original e preço de cada filme. É necessário cadastrar também o elenco de cada filme onde se registra o nome, data de nascimento, nacionalidade de cada ator/atriz. Opcionalmente, inclua o cadastro de diretores com atributos que julgar necessários.</a:t>
            </a:r>
          </a:p>
          <a:p>
            <a:pPr marL="0" indent="0">
              <a:buNone/>
            </a:pPr>
            <a:r>
              <a:rPr lang="pt-BR" sz="1100" dirty="0"/>
              <a:t>Possui três entidades principais: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Filme: </a:t>
            </a:r>
            <a:r>
              <a:rPr lang="pt-BR" sz="1100" dirty="0"/>
              <a:t>Representa o filme cadastrado na videoteca.</a:t>
            </a:r>
          </a:p>
          <a:p>
            <a:pPr marL="0" indent="0">
              <a:buNone/>
            </a:pPr>
            <a:r>
              <a:rPr lang="pt-BR" sz="1100" dirty="0"/>
              <a:t>- Atributos: Título, duração, idioma original, preço.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Ator: </a:t>
            </a:r>
            <a:r>
              <a:rPr lang="pt-BR" sz="1100" dirty="0"/>
              <a:t>Representa os atores/atrizes envolvidos no filme.</a:t>
            </a:r>
          </a:p>
          <a:p>
            <a:pPr marL="0" indent="0">
              <a:buNone/>
            </a:pPr>
            <a:r>
              <a:rPr lang="pt-BR" sz="1100" dirty="0"/>
              <a:t>- Atributos: Nome, data de nascimento, nacionalidade.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CFE9AF2-57A8-4CE0-B33F-8D75724286D4}"/>
              </a:ext>
            </a:extLst>
          </p:cNvPr>
          <p:cNvSpPr txBox="1">
            <a:spLocks/>
          </p:cNvSpPr>
          <p:nvPr/>
        </p:nvSpPr>
        <p:spPr>
          <a:xfrm>
            <a:off x="6631619" y="1853754"/>
            <a:ext cx="442323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b="1" dirty="0"/>
              <a:t>Diretor: </a:t>
            </a:r>
            <a:r>
              <a:rPr lang="pt-BR" sz="1100" dirty="0"/>
              <a:t>Representa os diretores envolvidos no filme.</a:t>
            </a:r>
          </a:p>
          <a:p>
            <a:pPr marL="0" indent="0">
              <a:buNone/>
            </a:pPr>
            <a:r>
              <a:rPr lang="pt-BR" sz="1100" dirty="0"/>
              <a:t>- Atributos: Nome, data de nascimento, nacionalidade.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</a:p>
          <a:p>
            <a:pPr>
              <a:buFontTx/>
              <a:buChar char="-"/>
            </a:pPr>
            <a:r>
              <a:rPr lang="pt-BR" sz="1100" dirty="0"/>
              <a:t>Um filme terá múltiplos atores/atrizes.</a:t>
            </a:r>
          </a:p>
          <a:p>
            <a:pPr>
              <a:buFontTx/>
              <a:buChar char="-"/>
            </a:pPr>
            <a:r>
              <a:rPr lang="pt-BR" sz="1100" dirty="0"/>
              <a:t>Um filme terá múltiplos diretores.</a:t>
            </a:r>
          </a:p>
          <a:p>
            <a:pPr>
              <a:buFontTx/>
              <a:buChar char="-"/>
            </a:pPr>
            <a:r>
              <a:rPr lang="pt-BR" sz="1100" dirty="0"/>
              <a:t>Um ator poderá participar de múltiplos filmes.</a:t>
            </a:r>
          </a:p>
          <a:p>
            <a:pPr>
              <a:buFontTx/>
              <a:buChar char="-"/>
            </a:pPr>
            <a:r>
              <a:rPr lang="pt-BR" sz="1100" dirty="0"/>
              <a:t>Um diretor poderá participar de múltiplos filmes</a:t>
            </a:r>
          </a:p>
        </p:txBody>
      </p:sp>
    </p:spTree>
    <p:extLst>
      <p:ext uri="{BB962C8B-B14F-4D97-AF65-F5344CB8AC3E}">
        <p14:creationId xmlns:p14="http://schemas.microsoft.com/office/powerpoint/2010/main" val="229144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VIDEOTECA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515" y="2084832"/>
            <a:ext cx="6432970" cy="44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Videoteca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69560"/>
              </p:ext>
            </p:extLst>
          </p:nvPr>
        </p:nvGraphicFramePr>
        <p:xfrm>
          <a:off x="405411" y="1949961"/>
          <a:ext cx="11381171" cy="226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719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1985304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18574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3018574">
                  <a:extLst>
                    <a:ext uri="{9D8B030D-6E8A-4147-A177-3AD203B41FA5}">
                      <a16:colId xmlns:a16="http://schemas.microsoft.com/office/drawing/2014/main" val="351775023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Filmes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Título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Preço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Duração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Idioma Original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40666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Fuga do Planeta 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Inglês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Casamento dos Sonhos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R$ 14,90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Português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Maldição da Casa Abandonada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R$ 16,90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Espanhol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Rei dos Ladrões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110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Francês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58187D3-2341-40AC-BF38-DDA60018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12297"/>
              </p:ext>
            </p:extLst>
          </p:nvPr>
        </p:nvGraphicFramePr>
        <p:xfrm>
          <a:off x="405412" y="4421870"/>
          <a:ext cx="113811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81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3771427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4108162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Diretores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Nacionalidade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Steven Spielberg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18/12/1946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Americano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Fernando Meirelles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09/11/1955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Guilhermo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Toro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09/10/1964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Mexicano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Luc Besson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18/03/1959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Francês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1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PETSHOP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100" dirty="0"/>
              <a:t>Um petshop deseja manter cadastrados seus clientes bem como seus pets. Um cliente deve informar seu nome, CPF, E-mail e telefone além do nome, espécie e data de nascimento de seu pet.</a:t>
            </a:r>
          </a:p>
          <a:p>
            <a:pPr marL="0" indent="0">
              <a:buNone/>
            </a:pPr>
            <a:r>
              <a:rPr lang="pt-BR" sz="1100" dirty="0"/>
              <a:t>Possui duas entidades principais: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Cliente: </a:t>
            </a:r>
            <a:r>
              <a:rPr lang="pt-BR" sz="1100" dirty="0"/>
              <a:t>Representa os clientes que são cadastrados na loja</a:t>
            </a:r>
          </a:p>
          <a:p>
            <a:pPr marL="0" indent="0">
              <a:buNone/>
            </a:pPr>
            <a:r>
              <a:rPr lang="pt-BR" sz="1100" dirty="0"/>
              <a:t>- Atributos: Nome, CPF, E-mail e Telefone.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Pet:</a:t>
            </a:r>
            <a:r>
              <a:rPr lang="pt-BR" sz="1100" dirty="0"/>
              <a:t> Representa o Animal que será cadastrado na loja, com relação ao cliente</a:t>
            </a:r>
          </a:p>
          <a:p>
            <a:pPr marL="0" indent="0">
              <a:buNone/>
            </a:pPr>
            <a:r>
              <a:rPr lang="pt-BR" sz="1100" dirty="0"/>
              <a:t>- Atributos: Espécie, Data de Nascimento, Nome e Cliente (Dono).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</a:p>
          <a:p>
            <a:pPr marL="0" indent="0">
              <a:buNone/>
            </a:pPr>
            <a:r>
              <a:rPr lang="pt-BR" sz="1100" dirty="0"/>
              <a:t>- Um cliente pode ser dono de múltiplos pets.</a:t>
            </a:r>
          </a:p>
          <a:p>
            <a:pPr marL="0" indent="0">
              <a:buNone/>
            </a:pPr>
            <a:r>
              <a:rPr lang="pt-BR" sz="1100" dirty="0"/>
              <a:t>- Um Animal terá apenas um único dono.</a:t>
            </a:r>
          </a:p>
        </p:txBody>
      </p:sp>
    </p:spTree>
    <p:extLst>
      <p:ext uri="{BB962C8B-B14F-4D97-AF65-F5344CB8AC3E}">
        <p14:creationId xmlns:p14="http://schemas.microsoft.com/office/powerpoint/2010/main" val="125708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Videoteca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76678"/>
              </p:ext>
            </p:extLst>
          </p:nvPr>
        </p:nvGraphicFramePr>
        <p:xfrm>
          <a:off x="405413" y="2109759"/>
          <a:ext cx="11381172" cy="226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81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3771428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4108163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Atores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Nacionalidade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40666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Tom Cruise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03/07/1962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Americano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Juliana Paes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06/03/1979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Brasileira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Antonio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Banderas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10/08/1979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Espanhol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Marion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Cottilard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30/09/1975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Francesa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4" cy="419972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100" b="1" dirty="0"/>
              <a:t>Enunciado: 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Crie um banco de dados para armazenar dados de alunos. Um aluno deve ter RA, nome, data de nascimento, endereço e </a:t>
            </a:r>
            <a:r>
              <a:rPr lang="pt-BR" sz="1050" b="0" i="0" dirty="0" err="1">
                <a:solidFill>
                  <a:srgbClr val="2D3B45"/>
                </a:solidFill>
                <a:effectLst/>
                <a:latin typeface="LatoWeb"/>
              </a:rPr>
              <a:t>email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marL="0" indent="0">
              <a:buNone/>
            </a:pPr>
            <a:r>
              <a:rPr lang="pt-BR" sz="1100" dirty="0"/>
              <a:t>Possui uma entidade principal: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Aluno: </a:t>
            </a:r>
            <a:r>
              <a:rPr lang="pt-BR" sz="1100" dirty="0"/>
              <a:t>Representa o aluno.</a:t>
            </a:r>
          </a:p>
          <a:p>
            <a:pPr>
              <a:buFontTx/>
              <a:buChar char="-"/>
            </a:pPr>
            <a:r>
              <a:rPr lang="pt-BR" sz="1100" dirty="0"/>
              <a:t>Atributos: RA, nome, data de nascimento, e-mail, endereço.</a:t>
            </a:r>
          </a:p>
          <a:p>
            <a:pPr>
              <a:buFontTx/>
              <a:buChar char="-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  <a:r>
              <a:rPr lang="pt-BR" sz="1100" dirty="0"/>
              <a:t> Não há.</a:t>
            </a:r>
          </a:p>
          <a:p>
            <a:pPr marL="0" indent="0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0655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Aluno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692" y="2084832"/>
            <a:ext cx="5772616" cy="44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Aluno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80803"/>
              </p:ext>
            </p:extLst>
          </p:nvPr>
        </p:nvGraphicFramePr>
        <p:xfrm>
          <a:off x="405411" y="1949961"/>
          <a:ext cx="1138117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76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676096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2748161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3517750237"/>
                    </a:ext>
                  </a:extLst>
                </a:gridCol>
                <a:gridCol w="1506241">
                  <a:extLst>
                    <a:ext uri="{9D8B030D-6E8A-4147-A177-3AD203B41FA5}">
                      <a16:colId xmlns:a16="http://schemas.microsoft.com/office/drawing/2014/main" val="62414129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Alunos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E-mail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Endereço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40666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João Pedro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3"/>
                        </a:rPr>
                        <a:t>joaopedro@aluno.com.br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Rua das Flores, 123, São Roque,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05/05/2003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Maria Eduarda de 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4"/>
                        </a:rPr>
                        <a:t>mariaeduarda@aluno.com.br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Avenida Brasil, 456, São Roque,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10/10/2004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Lucas Gabriel de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5"/>
                        </a:rPr>
                        <a:t>lucasgabriel@aluno.com.br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Rua dos Pinheiros, 789, São Roque,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15/03/2005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 Beatriz de Almeida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anabeatriz@aluno.com.br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Avenida Paulista, 101, São Roque,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20/08/2006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682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Colaboradores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F9609A-FA94-4143-85E6-785C6623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4" cy="419972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100" b="1" dirty="0"/>
              <a:t>Enunciado: 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Crie um banco de dados para armazenar dados de alunos. Um aluno deve ter RA, nome, data de nascimento, endereço e </a:t>
            </a:r>
            <a:r>
              <a:rPr lang="pt-BR" sz="1050" b="0" i="0" dirty="0" err="1">
                <a:solidFill>
                  <a:srgbClr val="2D3B45"/>
                </a:solidFill>
                <a:effectLst/>
                <a:latin typeface="LatoWeb"/>
              </a:rPr>
              <a:t>email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marL="0" indent="0">
              <a:buNone/>
            </a:pPr>
            <a:r>
              <a:rPr lang="pt-BR" sz="1100" dirty="0"/>
              <a:t>Possui uma entidade principal: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Colaborador: </a:t>
            </a:r>
            <a:r>
              <a:rPr lang="pt-BR" sz="1100" dirty="0"/>
              <a:t>Representa os colaboradores de uma empresa.</a:t>
            </a:r>
          </a:p>
          <a:p>
            <a:pPr>
              <a:buFontTx/>
              <a:buChar char="-"/>
            </a:pPr>
            <a:r>
              <a:rPr lang="pt-BR" sz="1100" dirty="0"/>
              <a:t>Atributos: ID, nome, CPF, cargo, salário.</a:t>
            </a:r>
          </a:p>
          <a:p>
            <a:pPr>
              <a:buFontTx/>
              <a:buChar char="-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  <a:r>
              <a:rPr lang="pt-BR" sz="1100" dirty="0"/>
              <a:t> Não há.</a:t>
            </a:r>
          </a:p>
          <a:p>
            <a:pPr marL="0" indent="0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3913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Colaboradores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5849" y="2084832"/>
            <a:ext cx="5380302" cy="44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Colaboradores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22947"/>
              </p:ext>
            </p:extLst>
          </p:nvPr>
        </p:nvGraphicFramePr>
        <p:xfrm>
          <a:off x="405411" y="1949961"/>
          <a:ext cx="113811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76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676096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2748161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3517750237"/>
                    </a:ext>
                  </a:extLst>
                </a:gridCol>
                <a:gridCol w="1506241">
                  <a:extLst>
                    <a:ext uri="{9D8B030D-6E8A-4147-A177-3AD203B41FA5}">
                      <a16:colId xmlns:a16="http://schemas.microsoft.com/office/drawing/2014/main" val="624141297"/>
                    </a:ext>
                  </a:extLst>
                </a:gridCol>
              </a:tblGrid>
              <a:tr h="301646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Alunos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18778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CPF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Cargo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Salário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1537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Roberto Carlos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987.654.321-00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R$ 3.000,00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0164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Maria Eduarda de 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876.543.210-10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Assistente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R$ 2.500,00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0164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Lucas Gabriel de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765.432.109-20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Gerente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R$ 4.000,00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0164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 Beatriz de Almeida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654.321.098-30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Auxiliar de Serviços Gerais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PETSHOP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89" y="2032822"/>
            <a:ext cx="8452999" cy="41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PETSHOP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CA0B9A2-A5FC-4EA8-B169-3790B18C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41272"/>
              </p:ext>
            </p:extLst>
          </p:nvPr>
        </p:nvGraphicFramePr>
        <p:xfrm>
          <a:off x="405413" y="1870063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8452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33138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78228">
                  <a:extLst>
                    <a:ext uri="{9D8B030D-6E8A-4147-A177-3AD203B41FA5}">
                      <a16:colId xmlns:a16="http://schemas.microsoft.com/office/drawing/2014/main" val="302149089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CPF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E-mail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Telefone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Ana Clara 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3"/>
                        </a:rPr>
                        <a:t>anaclara@gmail.com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(11) 98765-4321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Bruno Lima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243-567.891-20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4"/>
                        </a:rPr>
                        <a:t>brunolima@hotmail.com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(11)86754-3210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Carlos Eduardo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345.678.912-30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5"/>
                        </a:rPr>
                        <a:t>carlosedu@yahoo.com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(11) 76543-2109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Daniela Costa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456.789.123-40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hlinkClick r:id="rId6"/>
                        </a:rPr>
                        <a:t>Danielacosta@outlook.com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(11) 65432-1098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D0245466-9D59-4DF7-A83C-15641332B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58286"/>
              </p:ext>
            </p:extLst>
          </p:nvPr>
        </p:nvGraphicFramePr>
        <p:xfrm>
          <a:off x="405414" y="4329574"/>
          <a:ext cx="113811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725">
                  <a:extLst>
                    <a:ext uri="{9D8B030D-6E8A-4147-A177-3AD203B41FA5}">
                      <a16:colId xmlns:a16="http://schemas.microsoft.com/office/drawing/2014/main" val="820741480"/>
                    </a:ext>
                  </a:extLst>
                </a:gridCol>
                <a:gridCol w="3793725">
                  <a:extLst>
                    <a:ext uri="{9D8B030D-6E8A-4147-A177-3AD203B41FA5}">
                      <a16:colId xmlns:a16="http://schemas.microsoft.com/office/drawing/2014/main" val="1563734684"/>
                    </a:ext>
                  </a:extLst>
                </a:gridCol>
                <a:gridCol w="3793725">
                  <a:extLst>
                    <a:ext uri="{9D8B030D-6E8A-4147-A177-3AD203B41FA5}">
                      <a16:colId xmlns:a16="http://schemas.microsoft.com/office/drawing/2014/main" val="1969902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1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Espécie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Cachorro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01/01/2022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15/03/2022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Peixe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30/06/2022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2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Fofa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5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6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PRODUTORA DE GAMES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289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Enunciado: </a:t>
            </a:r>
            <a:r>
              <a:rPr lang="pt-BR" dirty="0"/>
              <a:t>Em uma produtora de games, há desenvolvedores, que possuem um nome, </a:t>
            </a:r>
            <a:r>
              <a:rPr lang="pt-BR" dirty="0" err="1"/>
              <a:t>cpf</a:t>
            </a:r>
            <a:r>
              <a:rPr lang="pt-BR" dirty="0"/>
              <a:t>, data de nascimento. Cada projeto tem um nome, data de lançamento, gênero e faixa etária. Segundo o gerente de projetos, “cada desenvolvedor deve estar envolvido em um projeto”.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Possui duas entidades principais: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Desenvolvedor: </a:t>
            </a:r>
            <a:r>
              <a:rPr lang="pt-BR" dirty="0"/>
              <a:t>Representa os desenvolvedores que trabalham na produtora.</a:t>
            </a:r>
          </a:p>
          <a:p>
            <a:pPr marL="0" indent="0">
              <a:buNone/>
            </a:pPr>
            <a:r>
              <a:rPr lang="pt-BR" dirty="0"/>
              <a:t>- Atributos: Nome, CPF, Data de Nascimento, Projeto Envolvido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Projeto: </a:t>
            </a:r>
            <a:r>
              <a:rPr lang="pt-BR" dirty="0"/>
              <a:t>Representa o projeto que será criado a partir da produtora, no qual os </a:t>
            </a:r>
          </a:p>
          <a:p>
            <a:pPr marL="0" indent="0">
              <a:buNone/>
            </a:pPr>
            <a:r>
              <a:rPr lang="pt-BR" dirty="0"/>
              <a:t>desenvolvedores participarão.</a:t>
            </a:r>
          </a:p>
          <a:p>
            <a:pPr marL="0" indent="0">
              <a:buNone/>
            </a:pPr>
            <a:r>
              <a:rPr lang="pt-BR" dirty="0"/>
              <a:t>- Atributos: Nome, Data de Lançamento, Gênero, Faixa Etária;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Relacionamentos:</a:t>
            </a:r>
          </a:p>
          <a:p>
            <a:pPr marL="0" indent="0">
              <a:buNone/>
            </a:pPr>
            <a:r>
              <a:rPr lang="pt-BR" dirty="0"/>
              <a:t>- Um desenvolvedor terá um projeto que será envolvido.</a:t>
            </a:r>
          </a:p>
          <a:p>
            <a:pPr marL="0" indent="0">
              <a:buNone/>
            </a:pPr>
            <a:r>
              <a:rPr lang="pt-BR" dirty="0"/>
              <a:t>- Um projeto pode ter múltiplos desenvolvedores envolvidos.</a:t>
            </a:r>
          </a:p>
        </p:txBody>
      </p:sp>
    </p:spTree>
    <p:extLst>
      <p:ext uri="{BB962C8B-B14F-4D97-AF65-F5344CB8AC3E}">
        <p14:creationId xmlns:p14="http://schemas.microsoft.com/office/powerpoint/2010/main" val="45597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PRODUTORA DE GAMES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1" y="1781899"/>
            <a:ext cx="3438524" cy="49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23072"/>
            <a:ext cx="9720072" cy="1499616"/>
          </a:xfrm>
        </p:spPr>
        <p:txBody>
          <a:bodyPr/>
          <a:lstStyle/>
          <a:p>
            <a:pPr algn="ctr"/>
            <a:r>
              <a:rPr lang="pt-BR" b="1" dirty="0"/>
              <a:t>Tabelas de dados</a:t>
            </a:r>
            <a:br>
              <a:rPr lang="pt-BR" b="1" dirty="0"/>
            </a:br>
            <a:r>
              <a:rPr lang="pt-BR" b="1" dirty="0"/>
              <a:t>Produtora de games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D0245466-9D59-4DF7-A83C-15641332B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50898"/>
              </p:ext>
            </p:extLst>
          </p:nvPr>
        </p:nvGraphicFramePr>
        <p:xfrm>
          <a:off x="405412" y="2181178"/>
          <a:ext cx="113811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725">
                  <a:extLst>
                    <a:ext uri="{9D8B030D-6E8A-4147-A177-3AD203B41FA5}">
                      <a16:colId xmlns:a16="http://schemas.microsoft.com/office/drawing/2014/main" val="820741480"/>
                    </a:ext>
                  </a:extLst>
                </a:gridCol>
                <a:gridCol w="3793725">
                  <a:extLst>
                    <a:ext uri="{9D8B030D-6E8A-4147-A177-3AD203B41FA5}">
                      <a16:colId xmlns:a16="http://schemas.microsoft.com/office/drawing/2014/main" val="1563734684"/>
                    </a:ext>
                  </a:extLst>
                </a:gridCol>
                <a:gridCol w="3793725">
                  <a:extLst>
                    <a:ext uri="{9D8B030D-6E8A-4147-A177-3AD203B41FA5}">
                      <a16:colId xmlns:a16="http://schemas.microsoft.com/office/drawing/2014/main" val="1969902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Desenvolvedor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1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CPF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Data de Nascimento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Eduardo Ferreira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567.891.234-50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20/05/1990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Fernanda Ribeiro Lima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698.912.345-60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14/08/1995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Guilherme Souza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789.123.456-70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07/12/2000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2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Helena Martins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891.234.567-80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21/02/2005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56208"/>
                  </a:ext>
                </a:extLst>
              </a:tr>
            </a:tbl>
          </a:graphicData>
        </a:graphic>
      </p:graphicFrame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015AA87E-7F53-4662-8FAB-EDF9C24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28743"/>
              </p:ext>
            </p:extLst>
          </p:nvPr>
        </p:nvGraphicFramePr>
        <p:xfrm>
          <a:off x="405412" y="4497853"/>
          <a:ext cx="11381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1334478148"/>
                    </a:ext>
                  </a:extLst>
                </a:gridCol>
                <a:gridCol w="2784520">
                  <a:extLst>
                    <a:ext uri="{9D8B030D-6E8A-4147-A177-3AD203B41FA5}">
                      <a16:colId xmlns:a16="http://schemas.microsoft.com/office/drawing/2014/main" val="1503171218"/>
                    </a:ext>
                  </a:extLst>
                </a:gridCol>
                <a:gridCol w="3033138">
                  <a:extLst>
                    <a:ext uri="{9D8B030D-6E8A-4147-A177-3AD203B41FA5}">
                      <a16:colId xmlns:a16="http://schemas.microsoft.com/office/drawing/2014/main" val="3733869717"/>
                    </a:ext>
                  </a:extLst>
                </a:gridCol>
                <a:gridCol w="2978228">
                  <a:extLst>
                    <a:ext uri="{9D8B030D-6E8A-4147-A177-3AD203B41FA5}">
                      <a16:colId xmlns:a16="http://schemas.microsoft.com/office/drawing/2014/main" val="302149089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Projetos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Gênero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Faixa Etária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de Lançamento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Aventura na Floresta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 anos ou 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15/07/2024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Mistério do 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16 anos ou 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30/09/2024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Amor em 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 anos ou 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14/02/2024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Revolução dos Robôs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Ficção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 anos ou 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01/12/2024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62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08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Enunciado: </a:t>
            </a:r>
            <a:r>
              <a:rPr lang="pt-BR" dirty="0"/>
              <a:t>Uma biblioteca faz registro de autores e livros. Um autor é cadastrado com seu nome, e-mail, nacionalidade e data de nascimento. Já um livro é registrado com o título, quantidade de páginas, acabamento e editora.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Possui duas entidades principais: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Autor: </a:t>
            </a:r>
            <a:r>
              <a:rPr lang="pt-BR" dirty="0"/>
              <a:t>Representa os autores cadastrados na biblioteca.</a:t>
            </a:r>
          </a:p>
          <a:p>
            <a:pPr marL="0" indent="0">
              <a:buNone/>
            </a:pPr>
            <a:r>
              <a:rPr lang="pt-BR" dirty="0"/>
              <a:t>- Atributos: Nome, e-mail, nacionalidade e data de nascimento.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Livro: </a:t>
            </a:r>
            <a:r>
              <a:rPr lang="pt-BR" dirty="0"/>
              <a:t>Representa os livros registrados na biblioteca</a:t>
            </a:r>
          </a:p>
          <a:p>
            <a:pPr marL="0" indent="0">
              <a:buNone/>
            </a:pPr>
            <a:r>
              <a:rPr lang="pt-BR" dirty="0"/>
              <a:t>- Atributos: Nome, Data de Lançamento, Gênero, Faixa Etária;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Relacionamentos:</a:t>
            </a:r>
          </a:p>
          <a:p>
            <a:pPr>
              <a:buFontTx/>
              <a:buChar char="-"/>
            </a:pPr>
            <a:r>
              <a:rPr lang="pt-BR" dirty="0"/>
              <a:t>Um autor pode ter vários livros.</a:t>
            </a:r>
          </a:p>
          <a:p>
            <a:pPr>
              <a:buFontTx/>
              <a:buChar char="-"/>
            </a:pPr>
            <a:r>
              <a:rPr lang="pt-BR" dirty="0"/>
              <a:t>Um livro terá apenas um autor.</a:t>
            </a:r>
          </a:p>
        </p:txBody>
      </p:sp>
    </p:spTree>
    <p:extLst>
      <p:ext uri="{BB962C8B-B14F-4D97-AF65-F5344CB8AC3E}">
        <p14:creationId xmlns:p14="http://schemas.microsoft.com/office/powerpoint/2010/main" val="39643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BIBLIOTECA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784" y="2514962"/>
            <a:ext cx="7514432" cy="36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0265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1642</Words>
  <Application>Microsoft Office PowerPoint</Application>
  <PresentationFormat>Widescreen</PresentationFormat>
  <Paragraphs>416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Arial</vt:lpstr>
      <vt:lpstr>Century Gothic</vt:lpstr>
      <vt:lpstr>Gill Sans MT</vt:lpstr>
      <vt:lpstr>LatoWeb</vt:lpstr>
      <vt:lpstr>Tw Cen MT</vt:lpstr>
      <vt:lpstr>Tw Cen MT Condensed</vt:lpstr>
      <vt:lpstr>Wingdings 3</vt:lpstr>
      <vt:lpstr>Galeria</vt:lpstr>
      <vt:lpstr>Cacho</vt:lpstr>
      <vt:lpstr>Integral</vt:lpstr>
      <vt:lpstr>1_Integral</vt:lpstr>
      <vt:lpstr> Banco de Dados MER e DER</vt:lpstr>
      <vt:lpstr>Modelo Entidade-Relacionamento PETSHOP</vt:lpstr>
      <vt:lpstr>Diagrama Entidade-Relacionamento PETSHOP</vt:lpstr>
      <vt:lpstr>Tabelas de dados PETSHOP</vt:lpstr>
      <vt:lpstr>Modelo Entidade-Relacionamento PRODUTORA DE GAMES</vt:lpstr>
      <vt:lpstr>Diagrama Entidade-Relacionamento PRODUTORA DE GAMES</vt:lpstr>
      <vt:lpstr>Tabelas de dados Produtora de games</vt:lpstr>
      <vt:lpstr>Modelo Entidade-Relacionamento BIBLIOTECA</vt:lpstr>
      <vt:lpstr>Diagrama Entidade-Relacionamento BIBLIOTECA</vt:lpstr>
      <vt:lpstr>Tabelas de dados Biblioteca</vt:lpstr>
      <vt:lpstr>Modelo Entidade-Relacionamento LOCADORA DE AUTOMÓVEIS</vt:lpstr>
      <vt:lpstr>Diagrama Entidade-Relacionamento LOCADORA DE AUTOMÓVEIS</vt:lpstr>
      <vt:lpstr>Tabelas de dados Locadora de Automóveis</vt:lpstr>
      <vt:lpstr>Modelo Entidade-Relacionamento Supermercado</vt:lpstr>
      <vt:lpstr>Diagrama Entidade-Relacionamento Supermercado</vt:lpstr>
      <vt:lpstr>Tabelas de dados Supermercado</vt:lpstr>
      <vt:lpstr>Modelo Entidade-Relacionamento VIDEOTECA</vt:lpstr>
      <vt:lpstr>Diagrama Entidade-Relacionamento VIDEOTECA</vt:lpstr>
      <vt:lpstr>Tabelas de dados Videoteca</vt:lpstr>
      <vt:lpstr>Tabelas de dados Videoteca</vt:lpstr>
      <vt:lpstr>Modelo Entidade-Relacionamento Aluno</vt:lpstr>
      <vt:lpstr>Diagrama Entidade-Relacionamento Aluno</vt:lpstr>
      <vt:lpstr>Tabelas de dados Aluno</vt:lpstr>
      <vt:lpstr>Modelo Entidade-Relacionamento Colaboradores</vt:lpstr>
      <vt:lpstr>Diagrama Entidade-Relacionamento Colaboradores</vt:lpstr>
      <vt:lpstr>Tabelas de dados Colaboradores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Banco de Dados MEI e DER</dc:title>
  <dc:creator>Thomas Janoski</dc:creator>
  <cp:lastModifiedBy>Thomas Janoski</cp:lastModifiedBy>
  <cp:revision>24</cp:revision>
  <dcterms:created xsi:type="dcterms:W3CDTF">2024-02-27T00:28:02Z</dcterms:created>
  <dcterms:modified xsi:type="dcterms:W3CDTF">2024-03-12T01:30:09Z</dcterms:modified>
</cp:coreProperties>
</file>