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76D132-555A-473F-969B-72EF5F1CC899}">
  <a:tblStyle styleId="{2976D132-555A-473F-969B-72EF5F1CC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f6965723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f6965723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f69657236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f69657236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f6965723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f6965723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f69657236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f69657236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f69657236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f69657236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f69657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f69657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f696572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f696572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f6965723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f6965723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f69657236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f69657236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f6965723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f6965723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f69657236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f69657236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f6965723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f6965723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f69657236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f69657236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31100"/>
            <a:ext cx="197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Lato"/>
                <a:ea typeface="Lato"/>
                <a:cs typeface="Lato"/>
                <a:sym typeface="Lato"/>
              </a:rPr>
              <a:t>20.10.2022</a:t>
            </a:r>
            <a:br>
              <a:rPr lang="de" sz="800">
                <a:latin typeface="Lato"/>
                <a:ea typeface="Lato"/>
                <a:cs typeface="Lato"/>
                <a:sym typeface="Lato"/>
              </a:rPr>
            </a:br>
            <a:r>
              <a:rPr lang="de" sz="800">
                <a:latin typeface="Lato"/>
                <a:ea typeface="Lato"/>
                <a:cs typeface="Lato"/>
                <a:sym typeface="Lato"/>
              </a:rPr>
              <a:t>T. Jonas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Datamanagement</a:t>
            </a:r>
            <a:br>
              <a:rPr lang="de"/>
            </a:br>
            <a:r>
              <a:rPr lang="de"/>
              <a:t>with</a:t>
            </a:r>
            <a:br>
              <a:rPr lang="de"/>
            </a:br>
            <a:r>
              <a:rPr lang="de"/>
              <a:t>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tmpfs mounts (temporary file system)</a:t>
            </a:r>
            <a:endParaRPr/>
          </a:p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Files stored in memory (RAM)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Beneficial for temporary files and increased reading/writing speed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/>
              <a:t>Limitations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</a:t>
            </a:r>
            <a:r>
              <a:rPr lang="de"/>
              <a:t>iles not shareable between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Only available on Linux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50" y="2233838"/>
            <a:ext cx="3774300" cy="19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3228700" y="4168025"/>
            <a:ext cx="129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https://docs.docker.com/storage/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tmpfs mounts</a:t>
            </a:r>
            <a:endParaRPr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95415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{2976D132-555A-473F-969B-72EF5F1CC899}</a:tableStyleId>
              </a:tblPr>
              <a:tblGrid>
                <a:gridCol w="3619500"/>
                <a:gridCol w="3619500"/>
              </a:tblGrid>
              <a:tr h="7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Start container with tmpfs mount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$ docker run -d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--name </a:t>
                      </a:r>
                      <a:r>
                        <a:rPr lang="de" sz="1200"/>
                        <a:t>miniserver_1</a:t>
                      </a:r>
                      <a:r>
                        <a:rPr lang="de" sz="1200"/>
                        <a:t>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</a:t>
                      </a: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--tmpfs /app</a:t>
                      </a:r>
                      <a:r>
                        <a:rPr lang="de" sz="1200"/>
                        <a:t>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miniserver:latest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Use with docker-compose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version: "3.8"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services: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miniserver: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  image: miniserver:latest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  </a:t>
                      </a: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volumes: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     - type: tmpfs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       target: /app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       tmpfs: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         size: 1000 # bytes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3"/>
          <p:cNvSpPr/>
          <p:nvPr/>
        </p:nvSpPr>
        <p:spPr>
          <a:xfrm>
            <a:off x="4573650" y="2850750"/>
            <a:ext cx="3400500" cy="1701000"/>
          </a:xfrm>
          <a:prstGeom prst="rect">
            <a:avLst/>
          </a:prstGeom>
          <a:solidFill>
            <a:srgbClr val="999999">
              <a:alpha val="2165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536250" y="1079250"/>
            <a:ext cx="80715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Which storage option should I use?</a:t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881988" y="15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{2976D132-555A-473F-969B-72EF5F1CC899}</a:tableStyleId>
              </a:tblPr>
              <a:tblGrid>
                <a:gridCol w="2460000"/>
                <a:gridCol w="2460000"/>
                <a:gridCol w="2460000"/>
              </a:tblGrid>
              <a:tr h="53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Volumes</a:t>
                      </a:r>
                      <a:endParaRPr b="1" sz="26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Bind mounts</a:t>
                      </a:r>
                      <a:endParaRPr b="1" sz="26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tmpfs mounts</a:t>
                      </a:r>
                      <a:endParaRPr b="1" sz="26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/>
                        <a:t>Share data</a:t>
                      </a:r>
                      <a:r>
                        <a:rPr lang="de"/>
                        <a:t> between multiple containers</a:t>
                      </a:r>
                      <a:br>
                        <a:rPr lang="de"/>
                      </a:b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/>
                        <a:t>Storing data</a:t>
                      </a:r>
                      <a:r>
                        <a:rPr lang="de"/>
                        <a:t> on </a:t>
                      </a:r>
                      <a:r>
                        <a:rPr lang="de" u="sng"/>
                        <a:t>remote</a:t>
                      </a:r>
                      <a:r>
                        <a:rPr lang="de"/>
                        <a:t> host / cloud provider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Sharing files from host machine with container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/>
                        <a:t>Security:</a:t>
                      </a:r>
                      <a:endParaRPr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Files should be deleted after</a:t>
                      </a:r>
                      <a:r>
                        <a:rPr lang="de"/>
                        <a:t> </a:t>
                      </a:r>
                      <a:r>
                        <a:rPr lang="de"/>
                        <a:t>containe</a:t>
                      </a:r>
                      <a:r>
                        <a:rPr lang="de"/>
                        <a:t>r sh</a:t>
                      </a:r>
                      <a:r>
                        <a:rPr lang="de"/>
                        <a:t>utdown</a:t>
                      </a:r>
                      <a:br>
                        <a:rPr lang="de"/>
                      </a:b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u="sng"/>
                        <a:t>Performance</a:t>
                      </a:r>
                      <a:endParaRPr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Read/Write faster in memory than file-system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29450" y="1322450"/>
            <a:ext cx="7688400" cy="24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…combined with networking-overview</a:t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6525" y="2099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Storage drivers &amp; R/W layer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Volumes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Bind mounts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tmpfs mounts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Which storage should I use?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Demo</a:t>
            </a:r>
            <a:endParaRPr sz="15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Storage drivers &amp; Writable layer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909500" y="2078875"/>
            <a:ext cx="35088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Container adds R/W layer on top of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Files created by container are stored in R/W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 does not persist after container is removed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Storage drivers save ephemeral data generated on runtime in R/W layer.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300"/>
              <a:buChar char="●"/>
            </a:pPr>
            <a:r>
              <a:rPr lang="de">
                <a:solidFill>
                  <a:srgbClr val="A61C00"/>
                </a:solidFill>
              </a:rPr>
              <a:t>Write intensive data reduces performance -&gt; User Docker volumes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180049" cy="2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3617400" y="4660825"/>
            <a:ext cx="129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https://docs.docker.com/storage/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6950" y="1415688"/>
            <a:ext cx="3405501" cy="255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24251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Where should we store our files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350" y="1415688"/>
            <a:ext cx="3405501" cy="255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Storage options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4643600" y="2078875"/>
            <a:ext cx="36117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305" u="sng"/>
              <a:t>Persistend:</a:t>
            </a:r>
            <a:endParaRPr sz="1305" u="sng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de" sz="1305"/>
              <a:t>Volume </a:t>
            </a:r>
            <a:r>
              <a:rPr lang="de" sz="1305">
                <a:solidFill>
                  <a:srgbClr val="6AA84F"/>
                </a:solidFill>
              </a:rPr>
              <a:t>(prefered)</a:t>
            </a:r>
            <a:endParaRPr sz="1305">
              <a:solidFill>
                <a:srgbClr val="6AA84F"/>
              </a:solidFill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de" sz="1135"/>
              <a:t>directory on host machine</a:t>
            </a:r>
            <a:endParaRPr sz="113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35"/>
              <a:buChar char="○"/>
            </a:pPr>
            <a:r>
              <a:rPr lang="de" sz="1135">
                <a:solidFill>
                  <a:srgbClr val="6AA84F"/>
                </a:solidFill>
              </a:rPr>
              <a:t>managed by docker</a:t>
            </a:r>
            <a:endParaRPr sz="1135" u="sng">
              <a:solidFill>
                <a:srgbClr val="6AA84F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de" sz="1305"/>
              <a:t>Bind mount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de" sz="1135"/>
              <a:t> directory on host machine	</a:t>
            </a:r>
            <a:endParaRPr sz="11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de" sz="1305" u="sng"/>
              <a:t>Temporary:</a:t>
            </a:r>
            <a:endParaRPr sz="1305" u="sng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de" sz="1305"/>
              <a:t>tmpfs mount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de" sz="1135"/>
              <a:t>saved in memory (RAM)</a:t>
            </a:r>
            <a:endParaRPr sz="1135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5" y="2250825"/>
            <a:ext cx="3766769" cy="19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3228700" y="4168025"/>
            <a:ext cx="129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https://docs.docker.com/storage/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Volumes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4643550" y="2412325"/>
            <a:ext cx="37743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Area in hosts file-system which is </a:t>
            </a:r>
            <a:r>
              <a:rPr lang="de"/>
              <a:t>managed by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Accessible via Docker CLI / Docker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Easy to share between multiple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Work with Linux and Windows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Connectable to remote hosts / cloud providers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250825"/>
            <a:ext cx="3774300" cy="19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3228700" y="4168025"/>
            <a:ext cx="129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https://docs.docker.com/storage/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Volumes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95415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{2976D132-555A-473F-969B-72EF5F1CC899}</a:tableStyleId>
              </a:tblPr>
              <a:tblGrid>
                <a:gridCol w="3619500"/>
                <a:gridCol w="3619500"/>
              </a:tblGrid>
              <a:tr h="33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Create Volume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$ docker volume create myvol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Start container with volume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$ docker run -d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--name miniserver_1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</a:t>
                      </a: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-v myvol:/app</a:t>
                      </a:r>
                      <a:r>
                        <a:rPr lang="de" sz="1200"/>
                        <a:t>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miniserver:latest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Use with docker-compose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version: "3.9"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services: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frontend: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  image: miniserver:latest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 </a:t>
                      </a: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volumes: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     - server-volume:</a:t>
                      </a: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/app/storage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volumes: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myvol: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19"/>
          <p:cNvSpPr/>
          <p:nvPr/>
        </p:nvSpPr>
        <p:spPr>
          <a:xfrm>
            <a:off x="4572000" y="3395375"/>
            <a:ext cx="3395400" cy="1533000"/>
          </a:xfrm>
          <a:prstGeom prst="rect">
            <a:avLst/>
          </a:prstGeom>
          <a:solidFill>
            <a:srgbClr val="999999">
              <a:alpha val="21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Bind mounts</a:t>
            </a:r>
            <a:endParaRPr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4643550" y="2517625"/>
            <a:ext cx="3774300" cy="1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</a:t>
            </a:r>
            <a:r>
              <a:rPr lang="de"/>
              <a:t>irectory from host</a:t>
            </a:r>
            <a:r>
              <a:rPr lang="de"/>
              <a:t> machine is mounted into container</a:t>
            </a:r>
            <a:r>
              <a:rPr lang="de"/>
              <a:t>. (created if does not exist)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Pre-</a:t>
            </a:r>
            <a:r>
              <a:rPr lang="de"/>
              <a:t>existent directory contents are obscured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</a:t>
            </a:r>
            <a:r>
              <a:rPr lang="de"/>
              <a:t>epend </a:t>
            </a:r>
            <a:r>
              <a:rPr lang="de"/>
              <a:t>on directory structure and OS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247050"/>
            <a:ext cx="3774300" cy="19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228700" y="4168025"/>
            <a:ext cx="129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latin typeface="Lato"/>
                <a:ea typeface="Lato"/>
                <a:cs typeface="Lato"/>
                <a:sym typeface="Lato"/>
              </a:rPr>
              <a:t>From: https://docs.docker.com/storage/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Bind mounts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95415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{2976D132-555A-473F-969B-72EF5F1CC899}</a:tableStyleId>
              </a:tblPr>
              <a:tblGrid>
                <a:gridCol w="3619500"/>
                <a:gridCol w="3619500"/>
              </a:tblGrid>
              <a:tr h="7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Start container with bind volume</a:t>
                      </a:r>
                      <a:br>
                        <a:rPr lang="de" sz="1200"/>
                      </a:br>
                      <a:r>
                        <a:rPr lang="de" sz="1200"/>
                        <a:t>(pwd - print working directory)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$ docker run -d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--name </a:t>
                      </a:r>
                      <a:r>
                        <a:rPr lang="de" sz="1200"/>
                        <a:t>miniserver_1</a:t>
                      </a:r>
                      <a:r>
                        <a:rPr lang="de" sz="1200"/>
                        <a:t>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</a:t>
                      </a:r>
                      <a:r>
                        <a:rPr lang="de" sz="1200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-v "$(pwd)"/target:/app</a:t>
                      </a:r>
                      <a:r>
                        <a:rPr lang="de" sz="1200"/>
                        <a:t> \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miniserver:latest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Use with docker-compose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version: "3.9"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services: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frontend: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  image: miniserver:latest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    </a:t>
                      </a: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volumes: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     - type: bind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       source: ./static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accent3"/>
                          </a:solidFill>
                        </a:rPr>
                        <a:t>        target: /app/static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1"/>
          <p:cNvSpPr/>
          <p:nvPr/>
        </p:nvSpPr>
        <p:spPr>
          <a:xfrm>
            <a:off x="4573650" y="2850750"/>
            <a:ext cx="3395400" cy="1533000"/>
          </a:xfrm>
          <a:prstGeom prst="rect">
            <a:avLst/>
          </a:prstGeom>
          <a:solidFill>
            <a:srgbClr val="999999">
              <a:alpha val="21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