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9" r:id="rId6"/>
    <p:sldId id="263" r:id="rId7"/>
    <p:sldId id="264" r:id="rId8"/>
    <p:sldId id="265" r:id="rId9"/>
    <p:sldId id="259" r:id="rId10"/>
    <p:sldId id="276" r:id="rId11"/>
    <p:sldId id="277" r:id="rId12"/>
    <p:sldId id="278" r:id="rId13"/>
    <p:sldId id="260" r:id="rId14"/>
    <p:sldId id="266" r:id="rId15"/>
    <p:sldId id="267" r:id="rId16"/>
    <p:sldId id="270" r:id="rId17"/>
    <p:sldId id="273" r:id="rId18"/>
    <p:sldId id="275" r:id="rId19"/>
    <p:sldId id="274" r:id="rId20"/>
    <p:sldId id="279" r:id="rId21"/>
    <p:sldId id="280" r:id="rId22"/>
    <p:sldId id="281" r:id="rId23"/>
    <p:sldId id="268"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8" d="100"/>
          <a:sy n="68" d="100"/>
        </p:scale>
        <p:origin x="54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7254-365C-4C68-86F2-E9F875776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843FC8-9A02-4DE6-87A4-88279C3700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C90CA9-2A99-476F-9416-9CEF71C81D61}"/>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5" name="Footer Placeholder 4">
            <a:extLst>
              <a:ext uri="{FF2B5EF4-FFF2-40B4-BE49-F238E27FC236}">
                <a16:creationId xmlns:a16="http://schemas.microsoft.com/office/drawing/2014/main" id="{ECFB93C2-D244-4AF6-AEF8-D0076351A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CA0DA-A5CB-4ACD-89F3-D5ECB8268D59}"/>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317543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AC98-E878-438D-8FBE-545CF161E3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14A806-0313-4CAC-9A5A-BD3E9F45D0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705AF-AD86-4F71-B082-28FC40472758}"/>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5" name="Footer Placeholder 4">
            <a:extLst>
              <a:ext uri="{FF2B5EF4-FFF2-40B4-BE49-F238E27FC236}">
                <a16:creationId xmlns:a16="http://schemas.microsoft.com/office/drawing/2014/main" id="{B9C99818-4D9B-4FE3-8662-67C7F02A8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B4C29-CAC3-4BE1-8D21-A1F63D443C42}"/>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193808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AE8DA-0D27-4011-AA67-42BF2A040B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C539BF-C45E-4BD1-B072-93F6A463F8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4AD7-EEBA-448D-B0E6-A2142426D90E}"/>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5" name="Footer Placeholder 4">
            <a:extLst>
              <a:ext uri="{FF2B5EF4-FFF2-40B4-BE49-F238E27FC236}">
                <a16:creationId xmlns:a16="http://schemas.microsoft.com/office/drawing/2014/main" id="{7ED7763F-F346-47CF-B589-9C7851A12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3CD50-1E19-4394-BFFF-44154B6729BF}"/>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3175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5D58-9223-4363-B8FF-8EDADCB86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F0242-C71E-408F-A086-32027B9206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32007-084F-4108-966C-A4C37D18148C}"/>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5" name="Footer Placeholder 4">
            <a:extLst>
              <a:ext uri="{FF2B5EF4-FFF2-40B4-BE49-F238E27FC236}">
                <a16:creationId xmlns:a16="http://schemas.microsoft.com/office/drawing/2014/main" id="{AE9685D1-F604-4AFC-A67F-3A2CC7F32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B71DB-E28C-4A66-901B-E881164E7DF0}"/>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150016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428F-5C1A-4A59-966B-D269F3768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5CD29-D190-4B38-B8EF-2D47743FC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161C9E-5C5B-406B-9E1F-F522B1BA59D0}"/>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5" name="Footer Placeholder 4">
            <a:extLst>
              <a:ext uri="{FF2B5EF4-FFF2-40B4-BE49-F238E27FC236}">
                <a16:creationId xmlns:a16="http://schemas.microsoft.com/office/drawing/2014/main" id="{9BF7CF89-18FB-420B-9871-7A32441F4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8F822-B09C-4A6A-8958-27A09A36E897}"/>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203169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E76C-3888-4678-B198-A551CB444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0C70A-8018-4608-B754-4A94B3CBC8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A92C2E-EF8A-492C-8CBB-1DB9E8CC5F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ECC201-CA8B-4A83-9568-EDAF712B383C}"/>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6" name="Footer Placeholder 5">
            <a:extLst>
              <a:ext uri="{FF2B5EF4-FFF2-40B4-BE49-F238E27FC236}">
                <a16:creationId xmlns:a16="http://schemas.microsoft.com/office/drawing/2014/main" id="{C9A10B6D-AF86-4CCD-9D49-3A9B782CA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E944E-78FE-46AF-9109-710E1FC83965}"/>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109065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FBB2-754C-4796-B00C-65A95D1DBA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CFD20-28B4-49E5-A3AB-3DFF693D09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1C25E4-9ECF-494C-AD61-8627868731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CF7B4-9FD5-4B43-A599-E30CBDA34F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BAB6BB-9973-4226-96CD-909200AC9D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F873A7-591B-453E-AEA7-E2FA474458EF}"/>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8" name="Footer Placeholder 7">
            <a:extLst>
              <a:ext uri="{FF2B5EF4-FFF2-40B4-BE49-F238E27FC236}">
                <a16:creationId xmlns:a16="http://schemas.microsoft.com/office/drawing/2014/main" id="{16BDE85A-B63F-4F03-AC35-705ED160B8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B3FA0B-AB6E-42E1-BB65-10522727F88C}"/>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184217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8186-1F1F-4DDC-B638-0805DFE38E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37F971-39CA-46B3-94DF-825FEDB3D419}"/>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4" name="Footer Placeholder 3">
            <a:extLst>
              <a:ext uri="{FF2B5EF4-FFF2-40B4-BE49-F238E27FC236}">
                <a16:creationId xmlns:a16="http://schemas.microsoft.com/office/drawing/2014/main" id="{3B518534-AE87-4CF8-B595-B68C3EAC9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A7C7EA-267D-4CFD-82A4-DCAD39367494}"/>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1718429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46430-A1A1-4BA8-AE03-1717E65762A2}"/>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3" name="Footer Placeholder 2">
            <a:extLst>
              <a:ext uri="{FF2B5EF4-FFF2-40B4-BE49-F238E27FC236}">
                <a16:creationId xmlns:a16="http://schemas.microsoft.com/office/drawing/2014/main" id="{2D536B8E-52D7-4CA8-92FE-145356F69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FAD71-99DB-4099-88B4-30B40A3C23B7}"/>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388680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95EB-4297-4B8D-85F8-B035B317D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687FF8-B62B-4B28-A02B-ADFBEC629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5C599-8BE1-489E-AD1E-5EB8B80BF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CBE390-6F8B-4F53-8081-0B7AA459E7BA}"/>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6" name="Footer Placeholder 5">
            <a:extLst>
              <a:ext uri="{FF2B5EF4-FFF2-40B4-BE49-F238E27FC236}">
                <a16:creationId xmlns:a16="http://schemas.microsoft.com/office/drawing/2014/main" id="{77A3D47D-3252-4AF0-8685-F08552F6B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97BB0-D5CC-46D0-B763-ED11C3E69F35}"/>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2476331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BC6B-BF23-4E6F-823A-E2BEAA22A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045305-05F1-4498-968A-7D40C41D6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1D2DCD-E8FE-4B7A-AFB9-1586DF04E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D3721F-47D5-4AED-BD13-27F6F8E8F8D3}"/>
              </a:ext>
            </a:extLst>
          </p:cNvPr>
          <p:cNvSpPr>
            <a:spLocks noGrp="1"/>
          </p:cNvSpPr>
          <p:nvPr>
            <p:ph type="dt" sz="half" idx="10"/>
          </p:nvPr>
        </p:nvSpPr>
        <p:spPr/>
        <p:txBody>
          <a:bodyPr/>
          <a:lstStyle/>
          <a:p>
            <a:fld id="{32341F34-B21A-42F1-A3BC-A2EF1D71FEB3}" type="datetimeFigureOut">
              <a:rPr lang="en-US" smtClean="0"/>
              <a:t>2/10/2025</a:t>
            </a:fld>
            <a:endParaRPr lang="en-US"/>
          </a:p>
        </p:txBody>
      </p:sp>
      <p:sp>
        <p:nvSpPr>
          <p:cNvPr id="6" name="Footer Placeholder 5">
            <a:extLst>
              <a:ext uri="{FF2B5EF4-FFF2-40B4-BE49-F238E27FC236}">
                <a16:creationId xmlns:a16="http://schemas.microsoft.com/office/drawing/2014/main" id="{6D7DB1EC-A912-4A44-92AA-C1AF4BF78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A9FD6-82DD-4C86-9273-E80C1863A988}"/>
              </a:ext>
            </a:extLst>
          </p:cNvPr>
          <p:cNvSpPr>
            <a:spLocks noGrp="1"/>
          </p:cNvSpPr>
          <p:nvPr>
            <p:ph type="sldNum" sz="quarter" idx="12"/>
          </p:nvPr>
        </p:nvSpPr>
        <p:spPr/>
        <p:txBody>
          <a:bodyPr/>
          <a:lstStyle/>
          <a:p>
            <a:fld id="{1793295C-BF14-4555-AE69-740F7339D6E5}" type="slidenum">
              <a:rPr lang="en-US" smtClean="0"/>
              <a:t>‹#›</a:t>
            </a:fld>
            <a:endParaRPr lang="en-US"/>
          </a:p>
        </p:txBody>
      </p:sp>
    </p:spTree>
    <p:extLst>
      <p:ext uri="{BB962C8B-B14F-4D97-AF65-F5344CB8AC3E}">
        <p14:creationId xmlns:p14="http://schemas.microsoft.com/office/powerpoint/2010/main" val="40584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75305-0EC6-4FD3-B954-CC4017D40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FFE96-1FA4-49AE-90D0-1244AA6B9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40C27-FFB9-4945-B6D6-E8E11CD11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41F34-B21A-42F1-A3BC-A2EF1D71FEB3}" type="datetimeFigureOut">
              <a:rPr lang="en-US" smtClean="0"/>
              <a:t>2/10/2025</a:t>
            </a:fld>
            <a:endParaRPr lang="en-US"/>
          </a:p>
        </p:txBody>
      </p:sp>
      <p:sp>
        <p:nvSpPr>
          <p:cNvPr id="5" name="Footer Placeholder 4">
            <a:extLst>
              <a:ext uri="{FF2B5EF4-FFF2-40B4-BE49-F238E27FC236}">
                <a16:creationId xmlns:a16="http://schemas.microsoft.com/office/drawing/2014/main" id="{BA904B78-EFAC-400B-8BF1-5FE4CF53ED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6CCA9B-AF10-4791-A7EA-FF1AB610EC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3295C-BF14-4555-AE69-740F7339D6E5}" type="slidenum">
              <a:rPr lang="en-US" smtClean="0"/>
              <a:t>‹#›</a:t>
            </a:fld>
            <a:endParaRPr lang="en-US"/>
          </a:p>
        </p:txBody>
      </p:sp>
    </p:spTree>
    <p:extLst>
      <p:ext uri="{BB962C8B-B14F-4D97-AF65-F5344CB8AC3E}">
        <p14:creationId xmlns:p14="http://schemas.microsoft.com/office/powerpoint/2010/main" val="1841790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5E96-61CB-45C1-AC9B-73C88A1A7FBA}"/>
              </a:ext>
            </a:extLst>
          </p:cNvPr>
          <p:cNvSpPr>
            <a:spLocks noGrp="1"/>
          </p:cNvSpPr>
          <p:nvPr>
            <p:ph type="ctrTitle"/>
          </p:nvPr>
        </p:nvSpPr>
        <p:spPr>
          <a:xfrm>
            <a:off x="1363744" y="-1476891"/>
            <a:ext cx="9144000" cy="2953782"/>
          </a:xfrm>
        </p:spPr>
        <p:txBody>
          <a:bodyPr/>
          <a:lstStyle/>
          <a:p>
            <a:r>
              <a:rPr lang="en-US" dirty="0"/>
              <a:t>Projectile motion</a:t>
            </a:r>
          </a:p>
        </p:txBody>
      </p:sp>
      <p:sp>
        <p:nvSpPr>
          <p:cNvPr id="3" name="Subtitle 2">
            <a:extLst>
              <a:ext uri="{FF2B5EF4-FFF2-40B4-BE49-F238E27FC236}">
                <a16:creationId xmlns:a16="http://schemas.microsoft.com/office/drawing/2014/main" id="{2FB6F39E-CA5F-40C1-AF07-432D5ABF889F}"/>
              </a:ext>
            </a:extLst>
          </p:cNvPr>
          <p:cNvSpPr>
            <a:spLocks noGrp="1"/>
          </p:cNvSpPr>
          <p:nvPr>
            <p:ph type="subTitle" idx="1"/>
          </p:nvPr>
        </p:nvSpPr>
        <p:spPr/>
        <p:txBody>
          <a:bodyPr/>
          <a:lstStyle/>
          <a:p>
            <a:endParaRPr lang="en-US"/>
          </a:p>
        </p:txBody>
      </p:sp>
      <p:pic>
        <p:nvPicPr>
          <p:cNvPr id="4" name="Picture 3" descr="https://qph.cf2.quoracdn.net/main-qimg-79e0d47013a985ddb15358b5321ead80-pjlq">
            <a:extLst>
              <a:ext uri="{FF2B5EF4-FFF2-40B4-BE49-F238E27FC236}">
                <a16:creationId xmlns:a16="http://schemas.microsoft.com/office/drawing/2014/main" id="{5C169938-EA89-4FBC-9B30-024CD5713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835" y="1600200"/>
            <a:ext cx="5393818" cy="465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5567E4F-0AD0-43CC-A2D8-6C227050346E}"/>
                  </a:ext>
                </a:extLst>
              </p:cNvPr>
              <p:cNvSpPr txBox="1"/>
              <p:nvPr/>
            </p:nvSpPr>
            <p:spPr>
              <a:xfrm>
                <a:off x="235670" y="197962"/>
                <a:ext cx="11180190" cy="6135141"/>
              </a:xfrm>
              <a:prstGeom prst="rect">
                <a:avLst/>
              </a:prstGeom>
              <a:noFill/>
            </p:spPr>
            <p:txBody>
              <a:bodyPr wrap="square" rtlCol="0">
                <a:spAutoFit/>
              </a:bodyPr>
              <a:lstStyle/>
              <a:p>
                <a:r>
                  <a:rPr lang="en-US" dirty="0"/>
                  <a:t>What is the impact velocity and angle?</a:t>
                </a:r>
              </a:p>
              <a:p>
                <a:endParaRPr lang="en-US" dirty="0"/>
              </a:p>
              <a:p>
                <a:r>
                  <a:rPr lang="en-US" dirty="0"/>
                  <a:t>The impact velocity is the vector sum of V</a:t>
                </a:r>
                <a:r>
                  <a:rPr lang="en-US" baseline="-25000" dirty="0"/>
                  <a:t>x</a:t>
                </a:r>
                <a:r>
                  <a:rPr lang="en-US" dirty="0"/>
                  <a:t> and V</a:t>
                </a:r>
                <a:r>
                  <a:rPr lang="en-US" baseline="-25000" dirty="0"/>
                  <a:t>yfinal</a:t>
                </a:r>
              </a:p>
              <a:p>
                <a:endParaRPr lang="en-US" baseline="-25000" dirty="0"/>
              </a:p>
              <a:p>
                <a:r>
                  <a:rPr lang="en-US" dirty="0"/>
                  <a:t>The horizontal x component, with no acceleration, does not change so it is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a:solidFill>
                          <a:srgbClr val="FF0000"/>
                        </a:solidFill>
                        <a:latin typeface="Cambria Math" panose="02040503050406030204" pitchFamily="18" charset="0"/>
                        <a:cs typeface="Calibri" panose="020F0502020204030204" pitchFamily="34" charset="0"/>
                      </a:rPr>
                      <m:t>=</m:t>
                    </m:r>
                    <m:d>
                      <m:dPr>
                        <m:ctrlPr>
                          <a:rPr lang="en-US" i="1">
                            <a:solidFill>
                              <a:srgbClr val="FF0000"/>
                            </a:solidFill>
                            <a:latin typeface="Cambria Math" panose="02040503050406030204" pitchFamily="18" charset="0"/>
                            <a:cs typeface="Calibri" panose="020F0502020204030204" pitchFamily="34" charset="0"/>
                          </a:rPr>
                        </m:ctrlPr>
                      </m:dPr>
                      <m:e>
                        <m:r>
                          <a:rPr lang="en-US" b="0" i="0" smtClean="0">
                            <a:solidFill>
                              <a:srgbClr val="FF0000"/>
                            </a:solidFill>
                            <a:latin typeface="Cambria Math" panose="02040503050406030204" pitchFamily="18" charset="0"/>
                            <a:cs typeface="Calibri" panose="020F0502020204030204" pitchFamily="34" charset="0"/>
                          </a:rPr>
                          <m:t>8.7</m:t>
                        </m:r>
                        <m:f>
                          <m:fPr>
                            <m:ctrlPr>
                              <a:rPr lang="en-US" i="1">
                                <a:solidFill>
                                  <a:srgbClr val="FF0000"/>
                                </a:solidFill>
                                <a:latin typeface="Cambria Math" panose="02040503050406030204" pitchFamily="18" charset="0"/>
                                <a:cs typeface="Calibri" panose="020F0502020204030204" pitchFamily="34" charset="0"/>
                              </a:rPr>
                            </m:ctrlPr>
                          </m:fPr>
                          <m:num>
                            <m:r>
                              <m:rPr>
                                <m:sty m:val="p"/>
                              </m:rPr>
                              <a:rPr lang="en-US">
                                <a:solidFill>
                                  <a:srgbClr val="FF0000"/>
                                </a:solidFill>
                                <a:latin typeface="Cambria Math" panose="02040503050406030204" pitchFamily="18" charset="0"/>
                                <a:cs typeface="Calibri" panose="020F0502020204030204" pitchFamily="34" charset="0"/>
                              </a:rPr>
                              <m:t>m</m:t>
                            </m:r>
                          </m:num>
                          <m:den>
                            <m:r>
                              <m:rPr>
                                <m:sty m:val="p"/>
                              </m:rPr>
                              <a:rPr lang="en-US">
                                <a:solidFill>
                                  <a:srgbClr val="FF0000"/>
                                </a:solidFill>
                                <a:latin typeface="Cambria Math" panose="02040503050406030204" pitchFamily="18" charset="0"/>
                                <a:cs typeface="Calibri" panose="020F0502020204030204" pitchFamily="34" charset="0"/>
                              </a:rPr>
                              <m:t>s</m:t>
                            </m:r>
                          </m:den>
                        </m:f>
                      </m:e>
                    </m:d>
                    <m:r>
                      <m:rPr>
                        <m:sty m:val="p"/>
                      </m:rPr>
                      <a:rPr lang="en-US">
                        <a:solidFill>
                          <a:srgbClr val="FF0000"/>
                        </a:solidFill>
                        <a:latin typeface="Cambria Math" panose="02040503050406030204" pitchFamily="18" charset="0"/>
                        <a:cs typeface="Calibri" panose="020F0502020204030204" pitchFamily="34" charset="0"/>
                      </a:rPr>
                      <m:t>cos</m:t>
                    </m:r>
                    <m:r>
                      <a:rPr lang="en-US">
                        <a:solidFill>
                          <a:srgbClr val="FF0000"/>
                        </a:solidFill>
                        <a:latin typeface="Cambria Math" panose="02040503050406030204" pitchFamily="18" charset="0"/>
                        <a:cs typeface="Calibri" panose="020F0502020204030204" pitchFamily="34" charset="0"/>
                      </a:rPr>
                      <m:t>(</m:t>
                    </m:r>
                  </m:oMath>
                </a14:m>
                <a:r>
                  <a:rPr lang="en-US" dirty="0">
                    <a:solidFill>
                      <a:srgbClr val="FF0000"/>
                    </a:solidFill>
                  </a:rPr>
                  <a:t>0</a:t>
                </a:r>
                <a:r>
                  <a:rPr lang="en-US" baseline="30000" dirty="0">
                    <a:solidFill>
                      <a:srgbClr val="FF0000"/>
                    </a:solidFill>
                  </a:rPr>
                  <a:t>o</a:t>
                </a:r>
                <a:r>
                  <a:rPr lang="en-US" dirty="0">
                    <a:solidFill>
                      <a:srgbClr val="FF0000"/>
                    </a:solidFill>
                  </a:rPr>
                  <a:t>)=  8.7 m/s</a:t>
                </a:r>
              </a:p>
              <a:p>
                <a:endParaRPr lang="en-US" dirty="0">
                  <a:solidFill>
                    <a:srgbClr val="FF0000"/>
                  </a:solidFill>
                </a:endParaRPr>
              </a:p>
              <a:p>
                <a:r>
                  <a:rPr lang="en-US" dirty="0">
                    <a:solidFill>
                      <a:srgbClr val="FF0000"/>
                    </a:solidFill>
                  </a:rPr>
                  <a:t>The y component </a:t>
                </a:r>
                <a14:m>
                  <m:oMath xmlns:m="http://schemas.openxmlformats.org/officeDocument/2006/math">
                    <m:r>
                      <a:rPr lang="en-US" i="1">
                        <a:solidFill>
                          <a:srgbClr val="FF0000"/>
                        </a:solidFill>
                        <a:latin typeface="Cambria Math" panose="02040503050406030204" pitchFamily="18" charset="0"/>
                      </a:rPr>
                      <m:t>𝑉</m:t>
                    </m:r>
                    <m:r>
                      <a:rPr lang="en-US" i="1" baseline="-25000">
                        <a:solidFill>
                          <a:srgbClr val="FF0000"/>
                        </a:solidFill>
                        <a:latin typeface="Cambria Math" panose="02040503050406030204" pitchFamily="18" charset="0"/>
                      </a:rPr>
                      <m:t>𝑓</m:t>
                    </m:r>
                    <m:r>
                      <a:rPr lang="en-US" b="0" i="1" baseline="-25000" smtClean="0">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𝑉</m:t>
                        </m:r>
                        <m:r>
                          <a:rPr lang="en-US" i="1" baseline="-25000">
                            <a:solidFill>
                              <a:srgbClr val="FF0000"/>
                            </a:solidFill>
                            <a:latin typeface="Cambria Math" panose="02040503050406030204" pitchFamily="18" charset="0"/>
                          </a:rPr>
                          <m:t>𝑜𝑦</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𝑎𝑦</m:t>
                        </m:r>
                      </m:e>
                    </m:rad>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𝑉𝑓</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0</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r>
                          <a:rPr lang="en-US" i="1">
                            <a:solidFill>
                              <a:srgbClr val="FF0000"/>
                            </a:solidFill>
                            <a:latin typeface="Cambria Math" panose="02040503050406030204" pitchFamily="18" charset="0"/>
                          </a:rPr>
                          <m:t>)</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+2(9.81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4.6</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e>
                    </m:rad>
                  </m:oMath>
                </a14:m>
                <a:r>
                  <a:rPr lang="en-US" dirty="0">
                    <a:solidFill>
                      <a:srgbClr val="FF0000"/>
                    </a:solidFill>
                  </a:rPr>
                  <a:t>  = 9.5 m/s </a:t>
                </a:r>
              </a:p>
              <a:p>
                <a:endParaRPr lang="en-US" dirty="0">
                  <a:solidFill>
                    <a:srgbClr val="FF0000"/>
                  </a:solidFill>
                </a:endParaRPr>
              </a:p>
              <a:p>
                <a:r>
                  <a:rPr lang="en-US" dirty="0">
                    <a:solidFill>
                      <a:srgbClr val="FF0000"/>
                    </a:solidFill>
                  </a:rPr>
                  <a:t>So the impact velocity </a:t>
                </a:r>
                <a:r>
                  <a:rPr lang="en-US" dirty="0" err="1">
                    <a:solidFill>
                      <a:srgbClr val="FF0000"/>
                    </a:solidFill>
                  </a:rPr>
                  <a:t>Vf</a:t>
                </a:r>
                <a:r>
                  <a:rPr lang="en-US" dirty="0">
                    <a:solidFill>
                      <a:srgbClr val="FF0000"/>
                    </a:solidFill>
                  </a:rPr>
                  <a:t> is the vector sum.</a:t>
                </a:r>
              </a:p>
              <a:p>
                <a:endParaRPr lang="en-US" dirty="0">
                  <a:solidFill>
                    <a:srgbClr val="FF0000"/>
                  </a:solidFill>
                </a:endParaRPr>
              </a:p>
              <a:p>
                <a:r>
                  <a:rPr lang="en-US" dirty="0">
                    <a:solidFill>
                      <a:srgbClr val="FF0000"/>
                    </a:solidFill>
                  </a:rPr>
                  <a:t>Using the Pythagorean theorem:   </a:t>
                </a:r>
                <a14:m>
                  <m:oMath xmlns:m="http://schemas.openxmlformats.org/officeDocument/2006/math">
                    <m:r>
                      <a:rPr lang="en-US" i="1">
                        <a:solidFill>
                          <a:srgbClr val="FF0000"/>
                        </a:solidFill>
                        <a:latin typeface="Cambria Math" panose="02040503050406030204" pitchFamily="18" charset="0"/>
                      </a:rPr>
                      <m:t>𝑉𝑓</m:t>
                    </m:r>
                    <m:r>
                      <a:rPr lang="en-US" i="1">
                        <a:solidFill>
                          <a:srgbClr val="FF0000"/>
                        </a:solidFill>
                        <a:latin typeface="Cambria Math" panose="02040503050406030204" pitchFamily="18" charset="0"/>
                      </a:rPr>
                      <m:t>= </m:t>
                    </m:r>
                    <m:rad>
                      <m:radPr>
                        <m:degHide m:val="on"/>
                        <m:ctrlPr>
                          <a:rPr lang="en-US" i="1">
                            <a:solidFill>
                              <a:srgbClr val="FF0000"/>
                            </a:solidFill>
                            <a:latin typeface="Cambria Math" panose="02040503050406030204" pitchFamily="18" charset="0"/>
                          </a:rPr>
                        </m:ctrlPr>
                      </m:radPr>
                      <m:deg/>
                      <m:e>
                        <m:d>
                          <m:dPr>
                            <m:ctrlPr>
                              <a:rPr lang="en-US" i="1">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8.7</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9.5</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e>
                        </m:d>
                        <m:r>
                          <a:rPr lang="en-US" i="1" baseline="30000">
                            <a:solidFill>
                              <a:srgbClr val="FF0000"/>
                            </a:solidFill>
                            <a:latin typeface="Cambria Math" panose="02040503050406030204" pitchFamily="18" charset="0"/>
                          </a:rPr>
                          <m:t>2</m:t>
                        </m:r>
                      </m:e>
                    </m:rad>
                  </m:oMath>
                </a14:m>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solidFill>
                      <a:srgbClr val="FF0000"/>
                    </a:solidFill>
                    <a:latin typeface="Tahoma" panose="020B0604030504040204" pitchFamily="34" charset="0"/>
                  </a:rPr>
                  <a:t>Vf = 12.9 m/s</a:t>
                </a:r>
                <a:endParaRPr lang="en-US" b="1" dirty="0">
                  <a:solidFill>
                    <a:srgbClr val="FF0000"/>
                  </a:solidFill>
                </a:endParaRPr>
              </a:p>
              <a:p>
                <a:endParaRPr lang="en-US" b="1" dirty="0">
                  <a:solidFill>
                    <a:srgbClr val="FF0000"/>
                  </a:solidFill>
                </a:endParaRPr>
              </a:p>
              <a:p>
                <a14:m>
                  <m:oMath xmlns:m="http://schemas.openxmlformats.org/officeDocument/2006/math">
                    <m:r>
                      <a:rPr lang="en-US" i="1">
                        <a:solidFill>
                          <a:srgbClr val="FF0000"/>
                        </a:solidFill>
                        <a:latin typeface="Cambria Math" panose="02040503050406030204" pitchFamily="18" charset="0"/>
                      </a:rPr>
                      <m:t>𝑡𝑎𝑛</m:t>
                    </m:r>
                    <m:r>
                      <m:rPr>
                        <m:sty m:val="p"/>
                      </m:rPr>
                      <a:rPr lang="el-GR" i="1">
                        <a:solidFill>
                          <a:srgbClr val="FF0000"/>
                        </a:solidFill>
                        <a:latin typeface="Cambria Math" panose="02040503050406030204" pitchFamily="18" charset="0"/>
                      </a:rPr>
                      <m:t>θ</m:t>
                    </m:r>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9.5 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num>
                      <m:den>
                        <m:r>
                          <a:rPr lang="en-US" b="0" i="1" smtClean="0">
                            <a:solidFill>
                              <a:srgbClr val="FF0000"/>
                            </a:solidFill>
                            <a:latin typeface="Cambria Math" panose="02040503050406030204" pitchFamily="18" charset="0"/>
                          </a:rPr>
                          <m:t>8.7</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den>
                    </m:f>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l-GR" b="1" i="1">
                        <a:solidFill>
                          <a:srgbClr val="FF0000"/>
                        </a:solidFill>
                        <a:latin typeface="Cambria Math" panose="02040503050406030204" pitchFamily="18" charset="0"/>
                      </a:rPr>
                      <m:t>𝜽</m:t>
                    </m:r>
                  </m:oMath>
                </a14:m>
                <a:r>
                  <a:rPr lang="en-US" b="1" dirty="0">
                    <a:solidFill>
                      <a:srgbClr val="FF0000"/>
                    </a:solidFill>
                  </a:rPr>
                  <a:t>= 48</a:t>
                </a:r>
                <a:r>
                  <a:rPr lang="en-US" b="1" baseline="30000" dirty="0">
                    <a:solidFill>
                      <a:srgbClr val="FF0000"/>
                    </a:solidFill>
                  </a:rPr>
                  <a:t>o</a:t>
                </a:r>
                <a:r>
                  <a:rPr lang="en-US" b="1" dirty="0">
                    <a:solidFill>
                      <a:srgbClr val="FF0000"/>
                    </a:solidFill>
                  </a:rPr>
                  <a:t> above the ground.</a:t>
                </a:r>
              </a:p>
              <a:p>
                <a:endParaRPr lang="en-US" dirty="0">
                  <a:solidFill>
                    <a:srgbClr val="FF0000"/>
                  </a:solidFill>
                </a:endParaRPr>
              </a:p>
              <a:p>
                <a:endParaRPr lang="en-US" dirty="0"/>
              </a:p>
              <a:p>
                <a:endParaRPr lang="en-US" dirty="0"/>
              </a:p>
            </p:txBody>
          </p:sp>
        </mc:Choice>
        <mc:Fallback xmlns="">
          <p:sp>
            <p:nvSpPr>
              <p:cNvPr id="2" name="TextBox 1">
                <a:extLst>
                  <a:ext uri="{FF2B5EF4-FFF2-40B4-BE49-F238E27FC236}">
                    <a16:creationId xmlns:a16="http://schemas.microsoft.com/office/drawing/2014/main" id="{55567E4F-0AD0-43CC-A2D8-6C227050346E}"/>
                  </a:ext>
                </a:extLst>
              </p:cNvPr>
              <p:cNvSpPr txBox="1">
                <a:spLocks noRot="1" noChangeAspect="1" noMove="1" noResize="1" noEditPoints="1" noAdjustHandles="1" noChangeArrowheads="1" noChangeShapeType="1" noTextEdit="1"/>
              </p:cNvSpPr>
              <p:nvPr/>
            </p:nvSpPr>
            <p:spPr>
              <a:xfrm>
                <a:off x="235670" y="197962"/>
                <a:ext cx="11180190" cy="6135141"/>
              </a:xfrm>
              <a:prstGeom prst="rect">
                <a:avLst/>
              </a:prstGeom>
              <a:blipFill>
                <a:blip r:embed="rId2"/>
                <a:stretch>
                  <a:fillRect l="-491" t="-49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829992A7-9430-4661-AC1B-7787D39D4618}"/>
              </a:ext>
            </a:extLst>
          </p:cNvPr>
          <p:cNvPicPr>
            <a:picLocks noChangeAspect="1"/>
          </p:cNvPicPr>
          <p:nvPr/>
        </p:nvPicPr>
        <p:blipFill>
          <a:blip r:embed="rId3"/>
          <a:stretch>
            <a:fillRect/>
          </a:stretch>
        </p:blipFill>
        <p:spPr>
          <a:xfrm>
            <a:off x="9067800" y="2917862"/>
            <a:ext cx="1371600" cy="2171700"/>
          </a:xfrm>
          <a:prstGeom prst="rect">
            <a:avLst/>
          </a:prstGeom>
        </p:spPr>
      </p:pic>
    </p:spTree>
    <p:extLst>
      <p:ext uri="{BB962C8B-B14F-4D97-AF65-F5344CB8AC3E}">
        <p14:creationId xmlns:p14="http://schemas.microsoft.com/office/powerpoint/2010/main" val="71919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 calcmode="lin" valueType="num">
                                      <p:cBhvr additive="base">
                                        <p:cTn id="1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 calcmode="lin" valueType="num">
                                      <p:cBhvr additive="base">
                                        <p:cTn id="1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 calcmode="lin" valueType="num">
                                      <p:cBhvr additive="base">
                                        <p:cTn id="2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anim calcmode="lin" valueType="num">
                                      <p:cBhvr additive="base">
                                        <p:cTn id="2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anim calcmode="lin" valueType="num">
                                      <p:cBhvr additive="base">
                                        <p:cTn id="35"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DDA0949-F322-4F75-81D4-6C76E6B24007}"/>
                  </a:ext>
                </a:extLst>
              </p:cNvPr>
              <p:cNvSpPr txBox="1"/>
              <p:nvPr/>
            </p:nvSpPr>
            <p:spPr>
              <a:xfrm>
                <a:off x="348792" y="197963"/>
                <a:ext cx="11302738" cy="7903510"/>
              </a:xfrm>
              <a:prstGeom prst="rect">
                <a:avLst/>
              </a:prstGeom>
              <a:noFill/>
            </p:spPr>
            <p:txBody>
              <a:bodyPr wrap="square" rtlCol="0">
                <a:spAutoFit/>
              </a:bodyPr>
              <a:lstStyle/>
              <a:p>
                <a:r>
                  <a:rPr lang="en-US" dirty="0"/>
                  <a:t>A forgetful driver parks his car near a cliff and neglects to put the car in park.  The car rolls down a 24</a:t>
                </a:r>
                <a:r>
                  <a:rPr lang="en-US" baseline="30000" dirty="0"/>
                  <a:t>o</a:t>
                </a:r>
                <a:r>
                  <a:rPr lang="en-US" dirty="0"/>
                  <a:t> incline for 14 m at an acceleration of 2.1 m/s</a:t>
                </a:r>
                <a:r>
                  <a:rPr lang="en-US" baseline="30000" dirty="0"/>
                  <a:t>2</a:t>
                </a:r>
                <a:r>
                  <a:rPr lang="en-US" dirty="0"/>
                  <a:t>.  It then reaches the edge of the vertical cliff still at the same angle and plunges vertically 84.2 meters into the ocean. </a:t>
                </a:r>
              </a:p>
              <a:p>
                <a:endParaRPr lang="en-US" dirty="0"/>
              </a:p>
              <a:p>
                <a:r>
                  <a:rPr lang="en-US" dirty="0"/>
                  <a:t>a) How far from the base of the cliff does the car hit the water?       b) What is the impact speed and angle of the car?</a:t>
                </a:r>
              </a:p>
              <a:p>
                <a:endParaRPr lang="en-US" dirty="0"/>
              </a:p>
              <a:p>
                <a:r>
                  <a:rPr lang="en-US" dirty="0"/>
                  <a:t>First find the speed of the car as it goes into freefall:</a:t>
                </a:r>
              </a:p>
              <a:p>
                <a14:m>
                  <m:oMath xmlns:m="http://schemas.openxmlformats.org/officeDocument/2006/math">
                    <m:r>
                      <a:rPr lang="en-US" i="1">
                        <a:solidFill>
                          <a:srgbClr val="FF0000"/>
                        </a:solidFill>
                        <a:latin typeface="Cambria Math" panose="02040503050406030204" pitchFamily="18" charset="0"/>
                      </a:rPr>
                      <m:t>𝑉</m:t>
                    </m:r>
                    <m:r>
                      <a:rPr lang="en-US" i="1" baseline="-25000">
                        <a:solidFill>
                          <a:srgbClr val="FF0000"/>
                        </a:solidFill>
                        <a:latin typeface="Cambria Math" panose="02040503050406030204" pitchFamily="18" charset="0"/>
                      </a:rPr>
                      <m:t>𝑓</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𝑉</m:t>
                        </m:r>
                        <m:r>
                          <a:rPr lang="en-US" i="1" baseline="-25000">
                            <a:solidFill>
                              <a:srgbClr val="FF0000"/>
                            </a:solidFill>
                            <a:latin typeface="Cambria Math" panose="02040503050406030204" pitchFamily="18" charset="0"/>
                          </a:rPr>
                          <m:t>𝑜</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𝑎𝑥</m:t>
                        </m:r>
                      </m:e>
                    </m:rad>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𝑉𝑓</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(0</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r>
                          <a:rPr lang="en-US" i="1">
                            <a:solidFill>
                              <a:srgbClr val="FF0000"/>
                            </a:solidFill>
                            <a:latin typeface="Cambria Math" panose="02040503050406030204" pitchFamily="18" charset="0"/>
                          </a:rPr>
                          <m:t>)</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+2(</m:t>
                        </m:r>
                        <m:r>
                          <a:rPr lang="en-US" b="0" i="1" smtClean="0">
                            <a:solidFill>
                              <a:srgbClr val="FF0000"/>
                            </a:solidFill>
                            <a:latin typeface="Cambria Math" panose="02040503050406030204" pitchFamily="18" charset="0"/>
                          </a:rPr>
                          <m:t>2.1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14</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e>
                    </m:rad>
                  </m:oMath>
                </a14:m>
                <a:r>
                  <a:rPr lang="en-US" dirty="0">
                    <a:solidFill>
                      <a:srgbClr val="FF0000"/>
                    </a:solidFill>
                  </a:rPr>
                  <a:t>  = 7.7 m/s </a:t>
                </a:r>
              </a:p>
              <a:p>
                <a:r>
                  <a:rPr lang="en-US" dirty="0"/>
                  <a:t>Choose down as positive:</a:t>
                </a:r>
              </a:p>
              <a:p>
                <a:endParaRPr lang="en-US" dirty="0"/>
              </a:p>
              <a:p>
                <a:r>
                  <a:rPr lang="en-US" dirty="0" err="1">
                    <a:solidFill>
                      <a:srgbClr val="FF0000"/>
                    </a:solidFill>
                  </a:rPr>
                  <a:t>Voy</a:t>
                </a:r>
                <a:r>
                  <a:rPr lang="en-US" dirty="0">
                    <a:solidFill>
                      <a:srgbClr val="FF0000"/>
                    </a:solidFill>
                  </a:rPr>
                  <a:t> = </a:t>
                </a:r>
                <a:r>
                  <a:rPr lang="en-US" dirty="0" err="1">
                    <a:solidFill>
                      <a:srgbClr val="FF0000"/>
                    </a:solidFill>
                  </a:rPr>
                  <a:t>Vosin</a:t>
                </a:r>
                <a:r>
                  <a:rPr lang="el-GR" dirty="0">
                    <a:solidFill>
                      <a:srgbClr val="FF0000"/>
                    </a:solidFill>
                  </a:rPr>
                  <a:t>θ</a:t>
                </a:r>
                <a:r>
                  <a:rPr lang="en-US" dirty="0">
                    <a:solidFill>
                      <a:srgbClr val="FF0000"/>
                    </a:solidFill>
                  </a:rPr>
                  <a:t> = (7.7 m/s)sin(24</a:t>
                </a:r>
                <a:r>
                  <a:rPr lang="en-US" baseline="30000" dirty="0">
                    <a:solidFill>
                      <a:srgbClr val="FF0000"/>
                    </a:solidFill>
                  </a:rPr>
                  <a:t>o</a:t>
                </a:r>
                <a:r>
                  <a:rPr lang="en-US" dirty="0">
                    <a:solidFill>
                      <a:srgbClr val="FF0000"/>
                    </a:solidFill>
                  </a:rPr>
                  <a:t>) = 3.1 m/s</a:t>
                </a:r>
              </a:p>
              <a:p>
                <a:r>
                  <a:rPr lang="en-US" dirty="0">
                    <a:solidFill>
                      <a:srgbClr val="FF0000"/>
                    </a:solidFill>
                  </a:rPr>
                  <a:t>a= 9.8 m/s</a:t>
                </a:r>
                <a:r>
                  <a:rPr lang="en-US" baseline="30000" dirty="0">
                    <a:solidFill>
                      <a:srgbClr val="FF0000"/>
                    </a:solidFill>
                  </a:rPr>
                  <a:t>2</a:t>
                </a:r>
              </a:p>
              <a:p>
                <a:r>
                  <a:rPr lang="en-US" dirty="0">
                    <a:solidFill>
                      <a:srgbClr val="FF0000"/>
                    </a:solidFill>
                  </a:rPr>
                  <a:t>y= 84.2 m</a:t>
                </a:r>
              </a:p>
              <a:p>
                <a:r>
                  <a:rPr lang="en-US" dirty="0">
                    <a:solidFill>
                      <a:srgbClr val="FF0000"/>
                    </a:solidFill>
                  </a:rPr>
                  <a:t>t=?</a:t>
                </a:r>
              </a:p>
              <a:p>
                <a:r>
                  <a:rPr lang="en-US" dirty="0" err="1">
                    <a:solidFill>
                      <a:srgbClr val="FF0000"/>
                    </a:solidFill>
                  </a:rPr>
                  <a:t>Vfy</a:t>
                </a:r>
                <a:r>
                  <a:rPr lang="en-US" dirty="0">
                    <a:solidFill>
                      <a:srgbClr val="FF0000"/>
                    </a:solidFill>
                  </a:rPr>
                  <a:t>=?   (since we need both time and </a:t>
                </a:r>
                <a:r>
                  <a:rPr lang="en-US" dirty="0" err="1">
                    <a:solidFill>
                      <a:srgbClr val="FF0000"/>
                    </a:solidFill>
                  </a:rPr>
                  <a:t>Vf</a:t>
                </a:r>
                <a:r>
                  <a:rPr lang="en-US" dirty="0">
                    <a:solidFill>
                      <a:srgbClr val="FF0000"/>
                    </a:solidFill>
                  </a:rPr>
                  <a:t>, find </a:t>
                </a:r>
                <a:r>
                  <a:rPr lang="en-US" dirty="0" err="1">
                    <a:solidFill>
                      <a:srgbClr val="FF0000"/>
                    </a:solidFill>
                  </a:rPr>
                  <a:t>Vf</a:t>
                </a:r>
                <a:r>
                  <a:rPr lang="en-US" dirty="0">
                    <a:solidFill>
                      <a:srgbClr val="FF0000"/>
                    </a:solidFill>
                  </a:rPr>
                  <a:t> first and use it to find t)</a:t>
                </a:r>
              </a:p>
              <a:p>
                <a:endParaRPr lang="en-US" dirty="0"/>
              </a:p>
              <a:p>
                <a14:m>
                  <m:oMath xmlns:m="http://schemas.openxmlformats.org/officeDocument/2006/math">
                    <m:r>
                      <a:rPr lang="en-US" i="1">
                        <a:solidFill>
                          <a:srgbClr val="FF0000"/>
                        </a:solidFill>
                        <a:latin typeface="Cambria Math" panose="02040503050406030204" pitchFamily="18" charset="0"/>
                      </a:rPr>
                      <m:t>𝑉𝑓</m:t>
                    </m:r>
                    <m:r>
                      <a:rPr lang="en-US" b="0" i="1" smtClean="0">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𝑉</m:t>
                        </m:r>
                        <m:r>
                          <a:rPr lang="en-US" i="1" baseline="-25000">
                            <a:solidFill>
                              <a:srgbClr val="FF0000"/>
                            </a:solidFill>
                            <a:latin typeface="Cambria Math" panose="02040503050406030204" pitchFamily="18" charset="0"/>
                          </a:rPr>
                          <m:t>𝑜𝑦</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𝑎𝑦</m:t>
                        </m:r>
                      </m:e>
                    </m:rad>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𝑉𝑓𝑦</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3.1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r>
                          <a:rPr lang="en-US" i="1">
                            <a:solidFill>
                              <a:srgbClr val="FF0000"/>
                            </a:solidFill>
                            <a:latin typeface="Cambria Math" panose="02040503050406030204" pitchFamily="18" charset="0"/>
                          </a:rPr>
                          <m:t>)</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+2(9.81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84.2</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e>
                    </m:rad>
                  </m:oMath>
                </a14:m>
                <a:r>
                  <a:rPr lang="en-US" dirty="0">
                    <a:solidFill>
                      <a:srgbClr val="FF0000"/>
                    </a:solidFill>
                  </a:rPr>
                  <a:t>  = </a:t>
                </a:r>
                <a14:m>
                  <m:oMath xmlns:m="http://schemas.openxmlformats.org/officeDocument/2006/math">
                    <m:r>
                      <a:rPr lang="en-US" b="0" i="1" smtClean="0">
                        <a:solidFill>
                          <a:srgbClr val="FF0000"/>
                        </a:solidFill>
                        <a:latin typeface="Cambria Math" panose="02040503050406030204" pitchFamily="18" charset="0"/>
                      </a:rPr>
                      <m:t>40.8 </m:t>
                    </m:r>
                  </m:oMath>
                </a14:m>
                <a:r>
                  <a:rPr lang="en-US" dirty="0">
                    <a:solidFill>
                      <a:srgbClr val="FF0000"/>
                    </a:solidFill>
                  </a:rPr>
                  <a:t>m/s</a:t>
                </a:r>
              </a:p>
              <a:p>
                <a:endParaRPr lang="en-US" dirty="0">
                  <a:solidFill>
                    <a:srgbClr val="FF0000"/>
                  </a:solidFill>
                </a:endParaRPr>
              </a:p>
              <a:p>
                <a14:m>
                  <m:oMath xmlns:m="http://schemas.openxmlformats.org/officeDocument/2006/math">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𝑉𝑓</m:t>
                        </m:r>
                        <m:r>
                          <a:rPr lang="en-US" b="0" i="1" smtClean="0">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𝑉𝑜𝑦</m:t>
                        </m:r>
                      </m:num>
                      <m:den>
                        <m:r>
                          <a:rPr lang="en-US" i="1">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𝑦</m:t>
                        </m:r>
                      </m:den>
                    </m:f>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40.8</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3.1</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num>
                      <m:den>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den>
                    </m:f>
                  </m:oMath>
                </a14:m>
                <a:r>
                  <a:rPr lang="en-US" dirty="0">
                    <a:solidFill>
                      <a:srgbClr val="FF0000"/>
                    </a:solidFill>
                  </a:rPr>
                  <a:t>	t = 3.84 s</a:t>
                </a:r>
              </a:p>
              <a:p>
                <a:endParaRPr lang="en-US" dirty="0"/>
              </a:p>
              <a:p>
                <a:endParaRPr lang="en-US" dirty="0"/>
              </a:p>
              <a:p>
                <a:endParaRPr lang="en-US" dirty="0"/>
              </a:p>
              <a:p>
                <a:endParaRPr lang="en-US" dirty="0"/>
              </a:p>
              <a:p>
                <a:r>
                  <a:rPr lang="en-US" dirty="0"/>
                  <a:t>What is the impact speed and angle of the car?</a:t>
                </a:r>
              </a:p>
            </p:txBody>
          </p:sp>
        </mc:Choice>
        <mc:Fallback xmlns="">
          <p:sp>
            <p:nvSpPr>
              <p:cNvPr id="2" name="TextBox 1">
                <a:extLst>
                  <a:ext uri="{FF2B5EF4-FFF2-40B4-BE49-F238E27FC236}">
                    <a16:creationId xmlns:a16="http://schemas.microsoft.com/office/drawing/2014/main" id="{BDDA0949-F322-4F75-81D4-6C76E6B24007}"/>
                  </a:ext>
                </a:extLst>
              </p:cNvPr>
              <p:cNvSpPr txBox="1">
                <a:spLocks noRot="1" noChangeAspect="1" noMove="1" noResize="1" noEditPoints="1" noAdjustHandles="1" noChangeArrowheads="1" noChangeShapeType="1" noTextEdit="1"/>
              </p:cNvSpPr>
              <p:nvPr/>
            </p:nvSpPr>
            <p:spPr>
              <a:xfrm>
                <a:off x="348792" y="197963"/>
                <a:ext cx="11302738" cy="7903510"/>
              </a:xfrm>
              <a:prstGeom prst="rect">
                <a:avLst/>
              </a:prstGeom>
              <a:blipFill>
                <a:blip r:embed="rId2"/>
                <a:stretch>
                  <a:fillRect l="-431" t="-386" r="-108"/>
                </a:stretch>
              </a:blipFill>
            </p:spPr>
            <p:txBody>
              <a:bodyPr/>
              <a:lstStyle/>
              <a:p>
                <a:r>
                  <a:rPr lang="en-US">
                    <a:noFill/>
                  </a:rPr>
                  <a:t> </a:t>
                </a:r>
              </a:p>
            </p:txBody>
          </p:sp>
        </mc:Fallback>
      </mc:AlternateContent>
    </p:spTree>
    <p:extLst>
      <p:ext uri="{BB962C8B-B14F-4D97-AF65-F5344CB8AC3E}">
        <p14:creationId xmlns:p14="http://schemas.microsoft.com/office/powerpoint/2010/main" val="20357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37B1133-8BEB-42D8-BD7B-F3F990624BE6}"/>
                  </a:ext>
                </a:extLst>
              </p:cNvPr>
              <p:cNvSpPr/>
              <p:nvPr/>
            </p:nvSpPr>
            <p:spPr>
              <a:xfrm>
                <a:off x="248239" y="199000"/>
                <a:ext cx="11327876" cy="5938870"/>
              </a:xfrm>
              <a:prstGeom prst="rect">
                <a:avLst/>
              </a:prstGeom>
            </p:spPr>
            <p:txBody>
              <a:bodyPr wrap="square">
                <a:spAutoFit/>
              </a:bodyPr>
              <a:lstStyle/>
              <a:p>
                <a:r>
                  <a:rPr lang="en-US" dirty="0"/>
                  <a:t>Using the x component of velocity to determine range:</a:t>
                </a:r>
              </a:p>
              <a:p>
                <a:r>
                  <a:rPr lang="en-US" dirty="0">
                    <a:solidFill>
                      <a:srgbClr val="FF0000"/>
                    </a:solidFill>
                  </a:rPr>
                  <a:t>Horizontally(x) the object travels distance </a:t>
                </a:r>
                <a:r>
                  <a:rPr lang="en-US" b="1" dirty="0" err="1">
                    <a:solidFill>
                      <a:srgbClr val="FF0000"/>
                    </a:solidFill>
                    <a:latin typeface="Calibri" panose="020F0502020204030204" pitchFamily="34" charset="0"/>
                    <a:cs typeface="Calibri" panose="020F0502020204030204" pitchFamily="34" charset="0"/>
                  </a:rPr>
                  <a:t>Δx</a:t>
                </a:r>
                <a:r>
                  <a:rPr lang="en-US" dirty="0">
                    <a:solidFill>
                      <a:srgbClr val="FF0000"/>
                    </a:solidFill>
                  </a:rPr>
                  <a:t> in that time with no acceleration.</a:t>
                </a:r>
              </a:p>
              <a:p>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a:solidFill>
                          <a:srgbClr val="FF0000"/>
                        </a:solidFill>
                        <a:latin typeface="Cambria Math" panose="02040503050406030204" pitchFamily="18" charset="0"/>
                        <a:cs typeface="Calibri" panose="020F0502020204030204" pitchFamily="34" charset="0"/>
                      </a:rPr>
                      <m:t>=</m:t>
                    </m:r>
                    <m:d>
                      <m:dPr>
                        <m:ctrlPr>
                          <a:rPr lang="en-US" i="1">
                            <a:solidFill>
                              <a:srgbClr val="FF0000"/>
                            </a:solidFill>
                            <a:latin typeface="Cambria Math" panose="02040503050406030204" pitchFamily="18" charset="0"/>
                            <a:cs typeface="Calibri" panose="020F0502020204030204" pitchFamily="34" charset="0"/>
                          </a:rPr>
                        </m:ctrlPr>
                      </m:dPr>
                      <m:e>
                        <m:r>
                          <a:rPr lang="en-US" b="0" i="0" smtClean="0">
                            <a:solidFill>
                              <a:srgbClr val="FF0000"/>
                            </a:solidFill>
                            <a:latin typeface="Cambria Math" panose="02040503050406030204" pitchFamily="18" charset="0"/>
                            <a:cs typeface="Calibri" panose="020F0502020204030204" pitchFamily="34" charset="0"/>
                          </a:rPr>
                          <m:t>7.7</m:t>
                        </m:r>
                        <m:f>
                          <m:fPr>
                            <m:ctrlPr>
                              <a:rPr lang="en-US" i="1">
                                <a:solidFill>
                                  <a:srgbClr val="FF0000"/>
                                </a:solidFill>
                                <a:latin typeface="Cambria Math" panose="02040503050406030204" pitchFamily="18" charset="0"/>
                                <a:cs typeface="Calibri" panose="020F0502020204030204" pitchFamily="34" charset="0"/>
                              </a:rPr>
                            </m:ctrlPr>
                          </m:fPr>
                          <m:num>
                            <m:r>
                              <m:rPr>
                                <m:sty m:val="p"/>
                              </m:rPr>
                              <a:rPr lang="en-US">
                                <a:solidFill>
                                  <a:srgbClr val="FF0000"/>
                                </a:solidFill>
                                <a:latin typeface="Cambria Math" panose="02040503050406030204" pitchFamily="18" charset="0"/>
                                <a:cs typeface="Calibri" panose="020F0502020204030204" pitchFamily="34" charset="0"/>
                              </a:rPr>
                              <m:t>m</m:t>
                            </m:r>
                          </m:num>
                          <m:den>
                            <m:r>
                              <m:rPr>
                                <m:sty m:val="p"/>
                              </m:rPr>
                              <a:rPr lang="en-US">
                                <a:solidFill>
                                  <a:srgbClr val="FF0000"/>
                                </a:solidFill>
                                <a:latin typeface="Cambria Math" panose="02040503050406030204" pitchFamily="18" charset="0"/>
                                <a:cs typeface="Calibri" panose="020F0502020204030204" pitchFamily="34" charset="0"/>
                              </a:rPr>
                              <m:t>s</m:t>
                            </m:r>
                          </m:den>
                        </m:f>
                      </m:e>
                    </m:d>
                    <m:r>
                      <m:rPr>
                        <m:sty m:val="p"/>
                      </m:rPr>
                      <a:rPr lang="en-US">
                        <a:solidFill>
                          <a:srgbClr val="FF0000"/>
                        </a:solidFill>
                        <a:latin typeface="Cambria Math" panose="02040503050406030204" pitchFamily="18" charset="0"/>
                        <a:cs typeface="Calibri" panose="020F0502020204030204" pitchFamily="34" charset="0"/>
                      </a:rPr>
                      <m:t>cos</m:t>
                    </m:r>
                    <m:r>
                      <a:rPr lang="en-US">
                        <a:solidFill>
                          <a:srgbClr val="FF0000"/>
                        </a:solidFill>
                        <a:latin typeface="Cambria Math" panose="02040503050406030204" pitchFamily="18" charset="0"/>
                        <a:cs typeface="Calibri" panose="020F0502020204030204" pitchFamily="34" charset="0"/>
                      </a:rPr>
                      <m:t>(</m:t>
                    </m:r>
                  </m:oMath>
                </a14:m>
                <a:r>
                  <a:rPr lang="en-US" dirty="0">
                    <a:solidFill>
                      <a:srgbClr val="FF0000"/>
                    </a:solidFill>
                  </a:rPr>
                  <a:t>24</a:t>
                </a:r>
                <a:r>
                  <a:rPr lang="en-US" baseline="30000" dirty="0">
                    <a:solidFill>
                      <a:srgbClr val="FF0000"/>
                    </a:solidFill>
                  </a:rPr>
                  <a:t>o</a:t>
                </a:r>
                <a:r>
                  <a:rPr lang="en-US" dirty="0">
                    <a:solidFill>
                      <a:srgbClr val="FF0000"/>
                    </a:solidFill>
                  </a:rPr>
                  <a:t>)= 7.0 m/s</a:t>
                </a:r>
              </a:p>
              <a:p>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a:solidFill>
                          <a:srgbClr val="FF0000"/>
                        </a:solidFill>
                        <a:latin typeface="Cambria Math" panose="02040503050406030204" pitchFamily="18" charset="0"/>
                        <a:cs typeface="Calibri" panose="020F0502020204030204" pitchFamily="34" charset="0"/>
                      </a:rPr>
                      <m:t>𝒙</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oMath>
                </a14:m>
                <a:r>
                  <a:rPr lang="en-US" dirty="0">
                    <a:solidFill>
                      <a:srgbClr val="FF0000"/>
                    </a:solidFill>
                  </a:rPr>
                  <a:t>     </a:t>
                </a:r>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d>
                          <m:dPr>
                            <m:ctrlPr>
                              <a:rPr lang="en-US" b="1" i="1">
                                <a:solidFill>
                                  <a:srgbClr val="FF0000"/>
                                </a:solidFill>
                                <a:latin typeface="Cambria Math" panose="02040503050406030204" pitchFamily="18" charset="0"/>
                                <a:cs typeface="Calibri" panose="020F0502020204030204" pitchFamily="34" charset="0"/>
                              </a:rPr>
                            </m:ctrlPr>
                          </m:dPr>
                          <m:e>
                            <m:r>
                              <a:rPr lang="en-US" b="1" i="1" smtClean="0">
                                <a:solidFill>
                                  <a:srgbClr val="FF0000"/>
                                </a:solidFill>
                                <a:latin typeface="Cambria Math" panose="02040503050406030204" pitchFamily="18" charset="0"/>
                                <a:cs typeface="Calibri" panose="020F0502020204030204" pitchFamily="34" charset="0"/>
                              </a:rPr>
                              <m:t>𝟕</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𝟎</m:t>
                            </m: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𝒎</m:t>
                                </m:r>
                              </m:num>
                              <m:den>
                                <m:r>
                                  <a:rPr lang="en-US" b="1" i="1">
                                    <a:solidFill>
                                      <a:srgbClr val="FF0000"/>
                                    </a:solidFill>
                                    <a:latin typeface="Cambria Math" panose="02040503050406030204" pitchFamily="18" charset="0"/>
                                    <a:cs typeface="Calibri" panose="020F0502020204030204" pitchFamily="34" charset="0"/>
                                  </a:rPr>
                                  <m:t>𝒔</m:t>
                                </m:r>
                              </m:den>
                            </m:f>
                          </m:e>
                        </m:d>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𝟑</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𝟖𝟒</m:t>
                        </m:r>
                        <m:r>
                          <a:rPr lang="en-US" b="1" i="1">
                            <a:solidFill>
                              <a:srgbClr val="FF0000"/>
                            </a:solidFill>
                            <a:latin typeface="Cambria Math" panose="02040503050406030204" pitchFamily="18" charset="0"/>
                            <a:cs typeface="Calibri" panose="020F0502020204030204" pitchFamily="34" charset="0"/>
                          </a:rPr>
                          <m:t>) </m:t>
                        </m:r>
                      </m:e>
                      <m:sub/>
                    </m:sSub>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𝟐𝟔</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𝟗</m:t>
                    </m:r>
                    <m:r>
                      <a:rPr lang="en-US" b="1" i="1">
                        <a:solidFill>
                          <a:srgbClr val="FF0000"/>
                        </a:solidFill>
                        <a:latin typeface="Cambria Math" panose="02040503050406030204" pitchFamily="18" charset="0"/>
                        <a:cs typeface="Calibri" panose="020F0502020204030204" pitchFamily="34" charset="0"/>
                      </a:rPr>
                      <m:t> </m:t>
                    </m:r>
                    <m:r>
                      <a:rPr lang="en-US" b="1" i="1">
                        <a:solidFill>
                          <a:srgbClr val="FF0000"/>
                        </a:solidFill>
                        <a:latin typeface="Cambria Math" panose="02040503050406030204" pitchFamily="18" charset="0"/>
                        <a:cs typeface="Calibri" panose="020F0502020204030204" pitchFamily="34" charset="0"/>
                      </a:rPr>
                      <m:t>𝒎</m:t>
                    </m:r>
                    <m:r>
                      <a:rPr lang="en-US" b="1" i="1" smtClean="0">
                        <a:solidFill>
                          <a:srgbClr val="FF0000"/>
                        </a:solidFill>
                        <a:latin typeface="Cambria Math" panose="02040503050406030204" pitchFamily="18" charset="0"/>
                        <a:cs typeface="Calibri" panose="020F0502020204030204" pitchFamily="34" charset="0"/>
                      </a:rPr>
                      <m:t> </m:t>
                    </m:r>
                    <m:r>
                      <a:rPr lang="en-US" b="1" i="1" smtClean="0">
                        <a:solidFill>
                          <a:srgbClr val="FF0000"/>
                        </a:solidFill>
                        <a:latin typeface="Cambria Math" panose="02040503050406030204" pitchFamily="18" charset="0"/>
                        <a:cs typeface="Calibri" panose="020F0502020204030204" pitchFamily="34" charset="0"/>
                      </a:rPr>
                      <m:t>𝒇𝒓𝒐𝒎</m:t>
                    </m:r>
                    <m:r>
                      <a:rPr lang="en-US" b="1" i="1" smtClean="0">
                        <a:solidFill>
                          <a:srgbClr val="FF0000"/>
                        </a:solidFill>
                        <a:latin typeface="Cambria Math" panose="02040503050406030204" pitchFamily="18" charset="0"/>
                        <a:cs typeface="Calibri" panose="020F0502020204030204" pitchFamily="34" charset="0"/>
                      </a:rPr>
                      <m:t> </m:t>
                    </m:r>
                    <m:r>
                      <a:rPr lang="en-US" b="1" i="1" smtClean="0">
                        <a:solidFill>
                          <a:srgbClr val="FF0000"/>
                        </a:solidFill>
                        <a:latin typeface="Cambria Math" panose="02040503050406030204" pitchFamily="18" charset="0"/>
                        <a:cs typeface="Calibri" panose="020F0502020204030204" pitchFamily="34" charset="0"/>
                      </a:rPr>
                      <m:t>𝒕𝒉𝒆</m:t>
                    </m:r>
                    <m:r>
                      <a:rPr lang="en-US" b="1" i="1" smtClean="0">
                        <a:solidFill>
                          <a:srgbClr val="FF0000"/>
                        </a:solidFill>
                        <a:latin typeface="Cambria Math" panose="02040503050406030204" pitchFamily="18" charset="0"/>
                        <a:cs typeface="Calibri" panose="020F0502020204030204" pitchFamily="34" charset="0"/>
                      </a:rPr>
                      <m:t> </m:t>
                    </m:r>
                    <m:r>
                      <a:rPr lang="en-US" b="1" i="1" smtClean="0">
                        <a:solidFill>
                          <a:srgbClr val="FF0000"/>
                        </a:solidFill>
                        <a:latin typeface="Cambria Math" panose="02040503050406030204" pitchFamily="18" charset="0"/>
                        <a:cs typeface="Calibri" panose="020F0502020204030204" pitchFamily="34" charset="0"/>
                      </a:rPr>
                      <m:t>𝒃𝒂𝒔𝒆</m:t>
                    </m:r>
                    <m:r>
                      <a:rPr lang="en-US" b="1" i="1" smtClean="0">
                        <a:solidFill>
                          <a:srgbClr val="FF0000"/>
                        </a:solidFill>
                        <a:latin typeface="Cambria Math" panose="02040503050406030204" pitchFamily="18" charset="0"/>
                        <a:cs typeface="Calibri" panose="020F0502020204030204" pitchFamily="34" charset="0"/>
                      </a:rPr>
                      <m:t> </m:t>
                    </m:r>
                    <m:r>
                      <a:rPr lang="en-US" b="1" i="1" smtClean="0">
                        <a:solidFill>
                          <a:srgbClr val="FF0000"/>
                        </a:solidFill>
                        <a:latin typeface="Cambria Math" panose="02040503050406030204" pitchFamily="18" charset="0"/>
                        <a:cs typeface="Calibri" panose="020F0502020204030204" pitchFamily="34" charset="0"/>
                      </a:rPr>
                      <m:t>𝒐𝒇</m:t>
                    </m:r>
                    <m:r>
                      <a:rPr lang="en-US" b="1" i="1" smtClean="0">
                        <a:solidFill>
                          <a:srgbClr val="FF0000"/>
                        </a:solidFill>
                        <a:latin typeface="Cambria Math" panose="02040503050406030204" pitchFamily="18" charset="0"/>
                        <a:cs typeface="Calibri" panose="020F0502020204030204" pitchFamily="34" charset="0"/>
                      </a:rPr>
                      <m:t> </m:t>
                    </m:r>
                    <m:r>
                      <a:rPr lang="en-US" b="1" i="1" smtClean="0">
                        <a:solidFill>
                          <a:srgbClr val="FF0000"/>
                        </a:solidFill>
                        <a:latin typeface="Cambria Math" panose="02040503050406030204" pitchFamily="18" charset="0"/>
                        <a:cs typeface="Calibri" panose="020F0502020204030204" pitchFamily="34" charset="0"/>
                      </a:rPr>
                      <m:t>𝒕𝒉𝒆</m:t>
                    </m:r>
                    <m:r>
                      <a:rPr lang="en-US" b="1" i="1" smtClean="0">
                        <a:solidFill>
                          <a:srgbClr val="FF0000"/>
                        </a:solidFill>
                        <a:latin typeface="Cambria Math" panose="02040503050406030204" pitchFamily="18" charset="0"/>
                        <a:cs typeface="Calibri" panose="020F0502020204030204" pitchFamily="34" charset="0"/>
                      </a:rPr>
                      <m:t> </m:t>
                    </m:r>
                    <m:r>
                      <a:rPr lang="en-US" b="1" i="1" smtClean="0">
                        <a:solidFill>
                          <a:srgbClr val="FF0000"/>
                        </a:solidFill>
                        <a:latin typeface="Cambria Math" panose="02040503050406030204" pitchFamily="18" charset="0"/>
                        <a:cs typeface="Calibri" panose="020F0502020204030204" pitchFamily="34" charset="0"/>
                      </a:rPr>
                      <m:t>𝒄𝒍𝒊𝒇𝒇</m:t>
                    </m:r>
                  </m:oMath>
                </a14:m>
                <a:endParaRPr lang="en-US" b="1" dirty="0">
                  <a:solidFill>
                    <a:srgbClr val="FF0000"/>
                  </a:solidFill>
                  <a:latin typeface="Calibri" panose="020F0502020204030204" pitchFamily="34" charset="0"/>
                  <a:cs typeface="Calibri" panose="020F0502020204030204" pitchFamily="34" charset="0"/>
                </a:endParaRPr>
              </a:p>
              <a:p>
                <a:endParaRPr lang="en-US" dirty="0">
                  <a:solidFill>
                    <a:srgbClr val="FF0000"/>
                  </a:solidFill>
                </a:endParaRPr>
              </a:p>
              <a:p>
                <a:r>
                  <a:rPr lang="en-US" dirty="0"/>
                  <a:t>b) What is the impact speed and angle of the car?</a:t>
                </a:r>
              </a:p>
              <a:p>
                <a:endParaRPr lang="en-US" dirty="0">
                  <a:solidFill>
                    <a:srgbClr val="FF0000"/>
                  </a:solidFill>
                </a:endParaRPr>
              </a:p>
              <a:p>
                <a:r>
                  <a:rPr lang="en-US" dirty="0">
                    <a:solidFill>
                      <a:srgbClr val="FF0000"/>
                    </a:solidFill>
                  </a:rPr>
                  <a:t>Vfy = 40.8 m/s   (from part a)        Since the x component of the velocity has 0 acceleration, it does not change</a:t>
                </a:r>
              </a:p>
              <a:p>
                <a:endParaRPr lang="en-US" dirty="0">
                  <a:solidFill>
                    <a:srgbClr val="FF0000"/>
                  </a:solidFill>
                </a:endParaRPr>
              </a:p>
              <a:p>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a:solidFill>
                          <a:srgbClr val="FF0000"/>
                        </a:solidFill>
                        <a:latin typeface="Cambria Math" panose="02040503050406030204" pitchFamily="18" charset="0"/>
                        <a:cs typeface="Calibri" panose="020F0502020204030204" pitchFamily="34" charset="0"/>
                      </a:rPr>
                      <m:t>=</m:t>
                    </m:r>
                    <m:d>
                      <m:dPr>
                        <m:ctrlPr>
                          <a:rPr lang="en-US" i="1">
                            <a:solidFill>
                              <a:srgbClr val="FF0000"/>
                            </a:solidFill>
                            <a:latin typeface="Cambria Math" panose="02040503050406030204" pitchFamily="18" charset="0"/>
                            <a:cs typeface="Calibri" panose="020F0502020204030204" pitchFamily="34" charset="0"/>
                          </a:rPr>
                        </m:ctrlPr>
                      </m:dPr>
                      <m:e>
                        <m:r>
                          <a:rPr lang="en-US">
                            <a:solidFill>
                              <a:srgbClr val="FF0000"/>
                            </a:solidFill>
                            <a:latin typeface="Cambria Math" panose="02040503050406030204" pitchFamily="18" charset="0"/>
                            <a:cs typeface="Calibri" panose="020F0502020204030204" pitchFamily="34" charset="0"/>
                          </a:rPr>
                          <m:t>7.7</m:t>
                        </m:r>
                        <m:f>
                          <m:fPr>
                            <m:ctrlPr>
                              <a:rPr lang="en-US" i="1">
                                <a:solidFill>
                                  <a:srgbClr val="FF0000"/>
                                </a:solidFill>
                                <a:latin typeface="Cambria Math" panose="02040503050406030204" pitchFamily="18" charset="0"/>
                                <a:cs typeface="Calibri" panose="020F0502020204030204" pitchFamily="34" charset="0"/>
                              </a:rPr>
                            </m:ctrlPr>
                          </m:fPr>
                          <m:num>
                            <m:r>
                              <m:rPr>
                                <m:sty m:val="p"/>
                              </m:rPr>
                              <a:rPr lang="en-US">
                                <a:solidFill>
                                  <a:srgbClr val="FF0000"/>
                                </a:solidFill>
                                <a:latin typeface="Cambria Math" panose="02040503050406030204" pitchFamily="18" charset="0"/>
                                <a:cs typeface="Calibri" panose="020F0502020204030204" pitchFamily="34" charset="0"/>
                              </a:rPr>
                              <m:t>m</m:t>
                            </m:r>
                          </m:num>
                          <m:den>
                            <m:r>
                              <m:rPr>
                                <m:sty m:val="p"/>
                              </m:rPr>
                              <a:rPr lang="en-US">
                                <a:solidFill>
                                  <a:srgbClr val="FF0000"/>
                                </a:solidFill>
                                <a:latin typeface="Cambria Math" panose="02040503050406030204" pitchFamily="18" charset="0"/>
                                <a:cs typeface="Calibri" panose="020F0502020204030204" pitchFamily="34" charset="0"/>
                              </a:rPr>
                              <m:t>s</m:t>
                            </m:r>
                          </m:den>
                        </m:f>
                      </m:e>
                    </m:d>
                    <m:r>
                      <m:rPr>
                        <m:sty m:val="p"/>
                      </m:rPr>
                      <a:rPr lang="en-US">
                        <a:solidFill>
                          <a:srgbClr val="FF0000"/>
                        </a:solidFill>
                        <a:latin typeface="Cambria Math" panose="02040503050406030204" pitchFamily="18" charset="0"/>
                        <a:cs typeface="Calibri" panose="020F0502020204030204" pitchFamily="34" charset="0"/>
                      </a:rPr>
                      <m:t>cos</m:t>
                    </m:r>
                    <m:r>
                      <a:rPr lang="en-US">
                        <a:solidFill>
                          <a:srgbClr val="FF0000"/>
                        </a:solidFill>
                        <a:latin typeface="Cambria Math" panose="02040503050406030204" pitchFamily="18" charset="0"/>
                        <a:cs typeface="Calibri" panose="020F0502020204030204" pitchFamily="34" charset="0"/>
                      </a:rPr>
                      <m:t>(</m:t>
                    </m:r>
                  </m:oMath>
                </a14:m>
                <a:r>
                  <a:rPr lang="en-US" dirty="0">
                    <a:solidFill>
                      <a:srgbClr val="FF0000"/>
                    </a:solidFill>
                  </a:rPr>
                  <a:t>24</a:t>
                </a:r>
                <a:r>
                  <a:rPr lang="en-US" baseline="30000" dirty="0">
                    <a:solidFill>
                      <a:srgbClr val="FF0000"/>
                    </a:solidFill>
                  </a:rPr>
                  <a:t>o</a:t>
                </a:r>
                <a:r>
                  <a:rPr lang="en-US" dirty="0">
                    <a:solidFill>
                      <a:srgbClr val="FF0000"/>
                    </a:solidFill>
                  </a:rPr>
                  <a:t>)= 7.0 m/s</a:t>
                </a:r>
              </a:p>
              <a:p>
                <a:endParaRPr lang="en-US" dirty="0">
                  <a:solidFill>
                    <a:srgbClr val="FF0000"/>
                  </a:solidFill>
                </a:endParaRPr>
              </a:p>
              <a:p>
                <a:r>
                  <a:rPr lang="en-US" dirty="0">
                    <a:solidFill>
                      <a:srgbClr val="FF0000"/>
                    </a:solidFill>
                  </a:rPr>
                  <a:t>Using the Pythagorean theorem:   </a:t>
                </a:r>
                <a14:m>
                  <m:oMath xmlns:m="http://schemas.openxmlformats.org/officeDocument/2006/math">
                    <m:r>
                      <a:rPr lang="en-US" i="1">
                        <a:solidFill>
                          <a:srgbClr val="FF0000"/>
                        </a:solidFill>
                        <a:latin typeface="Cambria Math" panose="02040503050406030204" pitchFamily="18" charset="0"/>
                      </a:rPr>
                      <m:t>𝑉𝑓</m:t>
                    </m:r>
                    <m:r>
                      <a:rPr lang="en-US" i="1">
                        <a:solidFill>
                          <a:srgbClr val="FF0000"/>
                        </a:solidFill>
                        <a:latin typeface="Cambria Math" panose="02040503050406030204" pitchFamily="18" charset="0"/>
                      </a:rPr>
                      <m:t>= </m:t>
                    </m:r>
                    <m:rad>
                      <m:radPr>
                        <m:degHide m:val="on"/>
                        <m:ctrlPr>
                          <a:rPr lang="en-US" i="1">
                            <a:solidFill>
                              <a:srgbClr val="FF0000"/>
                            </a:solidFill>
                            <a:latin typeface="Cambria Math" panose="02040503050406030204" pitchFamily="18" charset="0"/>
                          </a:rPr>
                        </m:ctrlPr>
                      </m:radPr>
                      <m:deg/>
                      <m:e>
                        <m:d>
                          <m:dPr>
                            <m:ctrlPr>
                              <a:rPr lang="en-US" i="1">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40.8 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7.0</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e>
                        </m:d>
                        <m:r>
                          <a:rPr lang="en-US" i="1" baseline="30000">
                            <a:solidFill>
                              <a:srgbClr val="FF0000"/>
                            </a:solidFill>
                            <a:latin typeface="Cambria Math" panose="02040503050406030204" pitchFamily="18" charset="0"/>
                          </a:rPr>
                          <m:t>2</m:t>
                        </m:r>
                      </m:e>
                    </m:rad>
                  </m:oMath>
                </a14:m>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solidFill>
                      <a:srgbClr val="FF0000"/>
                    </a:solidFill>
                    <a:latin typeface="Tahoma" panose="020B0604030504040204" pitchFamily="34" charset="0"/>
                  </a:rPr>
                  <a:t>Vf = 41.5 m/s</a:t>
                </a:r>
                <a:endParaRPr lang="en-US" b="1" dirty="0">
                  <a:solidFill>
                    <a:srgbClr val="FF0000"/>
                  </a:solidFill>
                </a:endParaRPr>
              </a:p>
              <a:p>
                <a:endParaRPr lang="en-US" b="1" dirty="0">
                  <a:solidFill>
                    <a:srgbClr val="FF0000"/>
                  </a:solidFill>
                </a:endParaRPr>
              </a:p>
              <a:p>
                <a14:m>
                  <m:oMath xmlns:m="http://schemas.openxmlformats.org/officeDocument/2006/math">
                    <m:r>
                      <a:rPr lang="en-US" i="1">
                        <a:solidFill>
                          <a:srgbClr val="FF0000"/>
                        </a:solidFill>
                        <a:latin typeface="Cambria Math" panose="02040503050406030204" pitchFamily="18" charset="0"/>
                      </a:rPr>
                      <m:t>𝑡𝑎𝑛</m:t>
                    </m:r>
                    <m:r>
                      <m:rPr>
                        <m:sty m:val="p"/>
                      </m:rPr>
                      <a:rPr lang="el-GR" i="1">
                        <a:solidFill>
                          <a:srgbClr val="FF0000"/>
                        </a:solidFill>
                        <a:latin typeface="Cambria Math" panose="02040503050406030204" pitchFamily="18" charset="0"/>
                      </a:rPr>
                      <m:t>θ</m:t>
                    </m:r>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40.8</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num>
                      <m:den>
                        <m:r>
                          <a:rPr lang="en-US" b="0" i="1" smtClean="0">
                            <a:solidFill>
                              <a:srgbClr val="FF0000"/>
                            </a:solidFill>
                            <a:latin typeface="Cambria Math" panose="02040503050406030204" pitchFamily="18" charset="0"/>
                          </a:rPr>
                          <m:t>7.0</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den>
                    </m:f>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l-GR" b="1" i="1">
                        <a:solidFill>
                          <a:srgbClr val="FF0000"/>
                        </a:solidFill>
                        <a:latin typeface="Cambria Math" panose="02040503050406030204" pitchFamily="18" charset="0"/>
                      </a:rPr>
                      <m:t>𝜽</m:t>
                    </m:r>
                  </m:oMath>
                </a14:m>
                <a:r>
                  <a:rPr lang="en-US" b="1" dirty="0">
                    <a:solidFill>
                      <a:srgbClr val="FF0000"/>
                    </a:solidFill>
                  </a:rPr>
                  <a:t>= 80</a:t>
                </a:r>
                <a:r>
                  <a:rPr lang="en-US" b="1" baseline="30000" dirty="0">
                    <a:solidFill>
                      <a:srgbClr val="FF0000"/>
                    </a:solidFill>
                  </a:rPr>
                  <a:t>o</a:t>
                </a:r>
                <a:r>
                  <a:rPr lang="en-US" b="1" dirty="0">
                    <a:solidFill>
                      <a:srgbClr val="FF0000"/>
                    </a:solidFill>
                  </a:rPr>
                  <a:t> above the water.</a:t>
                </a:r>
              </a:p>
              <a:p>
                <a:endParaRPr lang="en-US" dirty="0">
                  <a:solidFill>
                    <a:srgbClr val="FF0000"/>
                  </a:solidFill>
                </a:endParaRPr>
              </a:p>
            </p:txBody>
          </p:sp>
        </mc:Choice>
        <mc:Fallback xmlns="">
          <p:sp>
            <p:nvSpPr>
              <p:cNvPr id="3" name="Rectangle 2">
                <a:extLst>
                  <a:ext uri="{FF2B5EF4-FFF2-40B4-BE49-F238E27FC236}">
                    <a16:creationId xmlns:a16="http://schemas.microsoft.com/office/drawing/2014/main" id="{A37B1133-8BEB-42D8-BD7B-F3F990624BE6}"/>
                  </a:ext>
                </a:extLst>
              </p:cNvPr>
              <p:cNvSpPr>
                <a:spLocks noRot="1" noChangeAspect="1" noMove="1" noResize="1" noEditPoints="1" noAdjustHandles="1" noChangeArrowheads="1" noChangeShapeType="1" noTextEdit="1"/>
              </p:cNvSpPr>
              <p:nvPr/>
            </p:nvSpPr>
            <p:spPr>
              <a:xfrm>
                <a:off x="248239" y="199000"/>
                <a:ext cx="11327876" cy="5938870"/>
              </a:xfrm>
              <a:prstGeom prst="rect">
                <a:avLst/>
              </a:prstGeom>
              <a:blipFill>
                <a:blip r:embed="rId2"/>
                <a:stretch>
                  <a:fillRect l="-484" t="-61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7121D63-A285-49DA-8054-DC66CA12B9FF}"/>
              </a:ext>
            </a:extLst>
          </p:cNvPr>
          <p:cNvPicPr>
            <a:picLocks noChangeAspect="1"/>
          </p:cNvPicPr>
          <p:nvPr/>
        </p:nvPicPr>
        <p:blipFill>
          <a:blip r:embed="rId3"/>
          <a:stretch>
            <a:fillRect/>
          </a:stretch>
        </p:blipFill>
        <p:spPr>
          <a:xfrm>
            <a:off x="9900502" y="2769645"/>
            <a:ext cx="2291498" cy="3628205"/>
          </a:xfrm>
          <a:prstGeom prst="rect">
            <a:avLst/>
          </a:prstGeom>
        </p:spPr>
      </p:pic>
    </p:spTree>
    <p:extLst>
      <p:ext uri="{BB962C8B-B14F-4D97-AF65-F5344CB8AC3E}">
        <p14:creationId xmlns:p14="http://schemas.microsoft.com/office/powerpoint/2010/main" val="74505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D827EE5-CB04-40B4-BAA2-139DD2C7EA50}"/>
                  </a:ext>
                </a:extLst>
              </p:cNvPr>
              <p:cNvSpPr txBox="1"/>
              <p:nvPr/>
            </p:nvSpPr>
            <p:spPr>
              <a:xfrm>
                <a:off x="548640" y="314960"/>
                <a:ext cx="11643360" cy="6610528"/>
              </a:xfrm>
              <a:prstGeom prst="rect">
                <a:avLst/>
              </a:prstGeom>
              <a:noFill/>
            </p:spPr>
            <p:txBody>
              <a:bodyPr wrap="square" rtlCol="0">
                <a:spAutoFit/>
              </a:bodyPr>
              <a:lstStyle/>
              <a:p>
                <a:r>
                  <a:rPr lang="en-US" dirty="0"/>
                  <a:t>A horizontal rifle is fired at a bull’s-eye. The muzzle speed of the bullet is 590.0 m/s. The gun is pointed directly at the center of the bull’s-eye, but the bullet strikes the target 2.5 cm below the center. What is the horizontal distance between the end of the rifle and the </a:t>
                </a:r>
                <a:r>
                  <a:rPr lang="en-US" dirty="0" err="1"/>
                  <a:t>bull’seye</a:t>
                </a:r>
                <a:r>
                  <a:rPr lang="en-US" dirty="0"/>
                  <a:t>?</a:t>
                </a:r>
              </a:p>
              <a:p>
                <a:endParaRPr lang="en-US" dirty="0"/>
              </a:p>
              <a:p>
                <a:r>
                  <a:rPr lang="en-US" dirty="0">
                    <a:solidFill>
                      <a:srgbClr val="FF0000"/>
                    </a:solidFill>
                  </a:rPr>
                  <a:t>We first look at the vertical(y) component.</a:t>
                </a:r>
              </a:p>
              <a:p>
                <a:endParaRPr lang="en-US" dirty="0">
                  <a:solidFill>
                    <a:srgbClr val="FF0000"/>
                  </a:solidFill>
                </a:endParaRPr>
              </a:p>
              <a:p>
                <a:r>
                  <a:rPr lang="en-US" dirty="0">
                    <a:solidFill>
                      <a:srgbClr val="FF0000"/>
                    </a:solidFill>
                  </a:rPr>
                  <a:t>The bullet falls vertically 2.5 cm.  How long does that take?</a:t>
                </a:r>
              </a:p>
              <a:p>
                <a:endParaRPr lang="en-US" dirty="0">
                  <a:solidFill>
                    <a:srgbClr val="FF0000"/>
                  </a:solidFill>
                </a:endParaRPr>
              </a:p>
              <a:p>
                <a:r>
                  <a:rPr lang="en-US" b="1" dirty="0">
                    <a:solidFill>
                      <a:srgbClr val="FF0000"/>
                    </a:solidFill>
                    <a:latin typeface="Calibri" panose="020F0502020204030204" pitchFamily="34" charset="0"/>
                    <a:cs typeface="Calibri" panose="020F0502020204030204" pitchFamily="34" charset="0"/>
                  </a:rPr>
                  <a:t>Δy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r>
                          <a:rPr lang="en-US" b="1" i="1" smtClean="0">
                            <a:solidFill>
                              <a:srgbClr val="FF0000"/>
                            </a:solidFill>
                            <a:latin typeface="Cambria Math" panose="02040503050406030204" pitchFamily="18" charset="0"/>
                            <a:cs typeface="Calibri" panose="020F0502020204030204" pitchFamily="34" charset="0"/>
                          </a:rPr>
                          <m:t>𝒚</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a:solidFill>
                          <a:srgbClr val="FF0000"/>
                        </a:solidFill>
                        <a:latin typeface="Cambria Math" panose="02040503050406030204" pitchFamily="18" charset="0"/>
                        <a:cs typeface="Calibri" panose="020F0502020204030204" pitchFamily="34" charset="0"/>
                      </a:rPr>
                      <m:t>𝒚</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14:m>
                  <m:oMath xmlns:m="http://schemas.openxmlformats.org/officeDocument/2006/math">
                    <m:r>
                      <a:rPr lang="en-US" i="1" dirty="0">
                        <a:solidFill>
                          <a:srgbClr val="FF0000"/>
                        </a:solidFill>
                        <a:latin typeface="Cambria Math" panose="02040503050406030204" pitchFamily="18" charset="0"/>
                      </a:rPr>
                      <m:t>𝑡</m:t>
                    </m:r>
                    <m:r>
                      <a:rPr lang="en-US" i="1" dirty="0">
                        <a:solidFill>
                          <a:srgbClr val="FF0000"/>
                        </a:solidFill>
                        <a:latin typeface="Cambria Math" panose="02040503050406030204" pitchFamily="18" charset="0"/>
                      </a:rPr>
                      <m:t>=</m:t>
                    </m:r>
                    <m:rad>
                      <m:radPr>
                        <m:degHide m:val="on"/>
                        <m:ctrlPr>
                          <a:rPr lang="en-US" i="1" dirty="0">
                            <a:solidFill>
                              <a:srgbClr val="FF0000"/>
                            </a:solidFill>
                            <a:latin typeface="Cambria Math" panose="02040503050406030204" pitchFamily="18" charset="0"/>
                          </a:rPr>
                        </m:ctrlPr>
                      </m:radPr>
                      <m:deg/>
                      <m:e>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2</m:t>
                            </m:r>
                            <m:r>
                              <a:rPr lang="en-US" i="1" dirty="0">
                                <a:solidFill>
                                  <a:srgbClr val="FF0000"/>
                                </a:solidFill>
                                <a:latin typeface="Cambria Math" panose="02040503050406030204" pitchFamily="18" charset="0"/>
                              </a:rPr>
                              <m:t>𝑦</m:t>
                            </m:r>
                          </m:num>
                          <m:den>
                            <m:r>
                              <a:rPr lang="en-US" i="1" dirty="0">
                                <a:solidFill>
                                  <a:srgbClr val="FF0000"/>
                                </a:solidFill>
                                <a:latin typeface="Cambria Math" panose="02040503050406030204" pitchFamily="18" charset="0"/>
                              </a:rPr>
                              <m:t>𝑎</m:t>
                            </m:r>
                          </m:den>
                        </m:f>
                      </m:e>
                    </m:rad>
                  </m:oMath>
                </a14:m>
                <a:r>
                  <a:rPr lang="en-US" dirty="0">
                    <a:solidFill>
                      <a:srgbClr val="FF0000"/>
                    </a:solidFill>
                  </a:rPr>
                  <a:t>	  =   </a:t>
                </a:r>
                <a14:m>
                  <m:oMath xmlns:m="http://schemas.openxmlformats.org/officeDocument/2006/math">
                    <m:rad>
                      <m:radPr>
                        <m:degHide m:val="on"/>
                        <m:ctrlPr>
                          <a:rPr lang="en-US" i="1" dirty="0">
                            <a:solidFill>
                              <a:srgbClr val="FF0000"/>
                            </a:solidFill>
                            <a:latin typeface="Cambria Math" panose="02040503050406030204" pitchFamily="18" charset="0"/>
                          </a:rPr>
                        </m:ctrlPr>
                      </m:radPr>
                      <m:deg/>
                      <m:e>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2(</m:t>
                            </m:r>
                            <m:r>
                              <a:rPr lang="en-US" b="0" i="1" dirty="0" smtClean="0">
                                <a:solidFill>
                                  <a:srgbClr val="FF0000"/>
                                </a:solidFill>
                                <a:latin typeface="Cambria Math" panose="02040503050406030204" pitchFamily="18" charset="0"/>
                              </a:rPr>
                              <m:t>.025</m:t>
                            </m:r>
                            <m:r>
                              <a:rPr lang="en-US" i="1" dirty="0">
                                <a:solidFill>
                                  <a:srgbClr val="FF0000"/>
                                </a:solidFill>
                                <a:latin typeface="Cambria Math" panose="02040503050406030204" pitchFamily="18" charset="0"/>
                              </a:rPr>
                              <m:t>𝑚</m:t>
                            </m:r>
                            <m:r>
                              <a:rPr lang="en-US" i="1" dirty="0">
                                <a:solidFill>
                                  <a:srgbClr val="FF0000"/>
                                </a:solidFill>
                                <a:latin typeface="Cambria Math" panose="02040503050406030204" pitchFamily="18" charset="0"/>
                              </a:rPr>
                              <m:t>)</m:t>
                            </m:r>
                          </m:num>
                          <m:den>
                            <m:r>
                              <a:rPr lang="en-US" i="1" dirty="0">
                                <a:solidFill>
                                  <a:srgbClr val="FF0000"/>
                                </a:solidFill>
                                <a:latin typeface="Cambria Math" panose="02040503050406030204" pitchFamily="18" charset="0"/>
                              </a:rPr>
                              <m:t>(9.81</m:t>
                            </m:r>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𝑚</m:t>
                                </m:r>
                              </m:num>
                              <m:den>
                                <m:r>
                                  <a:rPr lang="en-US" i="1" dirty="0">
                                    <a:solidFill>
                                      <a:srgbClr val="FF0000"/>
                                    </a:solidFill>
                                    <a:latin typeface="Cambria Math" panose="02040503050406030204" pitchFamily="18" charset="0"/>
                                  </a:rPr>
                                  <m:t>𝑠</m:t>
                                </m:r>
                                <m:r>
                                  <a:rPr lang="en-US" i="1" dirty="0">
                                    <a:solidFill>
                                      <a:srgbClr val="FF0000"/>
                                    </a:solidFill>
                                    <a:latin typeface="Cambria Math" panose="02040503050406030204" pitchFamily="18" charset="0"/>
                                  </a:rPr>
                                  <m:t>2</m:t>
                                </m:r>
                              </m:den>
                            </m:f>
                            <m:r>
                              <a:rPr lang="en-US" i="1" dirty="0">
                                <a:solidFill>
                                  <a:srgbClr val="FF0000"/>
                                </a:solidFill>
                                <a:latin typeface="Cambria Math" panose="02040503050406030204" pitchFamily="18" charset="0"/>
                              </a:rPr>
                              <m:t>)</m:t>
                            </m:r>
                          </m:den>
                        </m:f>
                      </m:e>
                    </m:rad>
                  </m:oMath>
                </a14:m>
                <a:r>
                  <a:rPr lang="en-US" dirty="0">
                    <a:solidFill>
                      <a:srgbClr val="FF0000"/>
                    </a:solidFill>
                  </a:rPr>
                  <a:t>	=  .071 s</a:t>
                </a:r>
              </a:p>
              <a:p>
                <a:endParaRPr lang="en-US" dirty="0">
                  <a:solidFill>
                    <a:srgbClr val="FF0000"/>
                  </a:solidFill>
                </a:endParaRPr>
              </a:p>
              <a:p>
                <a:r>
                  <a:rPr lang="en-US" dirty="0">
                    <a:solidFill>
                      <a:srgbClr val="FF0000"/>
                    </a:solidFill>
                  </a:rPr>
                  <a:t>Horizontally(x) the bullet travels distance </a:t>
                </a:r>
                <a:r>
                  <a:rPr lang="en-US" b="1" dirty="0" err="1">
                    <a:solidFill>
                      <a:srgbClr val="FF0000"/>
                    </a:solidFill>
                    <a:latin typeface="Calibri" panose="020F0502020204030204" pitchFamily="34" charset="0"/>
                    <a:cs typeface="Calibri" panose="020F0502020204030204" pitchFamily="34" charset="0"/>
                  </a:rPr>
                  <a:t>Δx</a:t>
                </a:r>
                <a:r>
                  <a:rPr lang="en-US" dirty="0">
                    <a:solidFill>
                      <a:srgbClr val="FF0000"/>
                    </a:solidFill>
                  </a:rPr>
                  <a:t> in that time with no acceleration.</a:t>
                </a:r>
              </a:p>
              <a:p>
                <a:endParaRPr lang="en-US" dirty="0">
                  <a:solidFill>
                    <a:srgbClr val="FF0000"/>
                  </a:solidFill>
                </a:endParaRPr>
              </a:p>
              <a:p>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r>
                          <a:rPr lang="en-US" b="1" i="1" smtClean="0">
                            <a:solidFill>
                              <a:srgbClr val="FF0000"/>
                            </a:solidFill>
                            <a:latin typeface="Cambria Math" panose="02040503050406030204" pitchFamily="18" charset="0"/>
                            <a:cs typeface="Calibri" panose="020F0502020204030204" pitchFamily="34" charset="0"/>
                          </a:rPr>
                          <m:t>𝒙</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smtClean="0">
                        <a:solidFill>
                          <a:srgbClr val="FF0000"/>
                        </a:solidFill>
                        <a:latin typeface="Cambria Math" panose="02040503050406030204" pitchFamily="18" charset="0"/>
                        <a:cs typeface="Calibri" panose="020F0502020204030204" pitchFamily="34" charset="0"/>
                      </a:rPr>
                      <m:t>𝒙</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oMath>
                </a14:m>
                <a:r>
                  <a:rPr lang="en-US" dirty="0">
                    <a:solidFill>
                      <a:srgbClr val="FF0000"/>
                    </a:solidFill>
                  </a:rPr>
                  <a:t>     </a:t>
                </a:r>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d>
                          <m:dPr>
                            <m:ctrlPr>
                              <a:rPr lang="en-US" b="1" i="1" smtClean="0">
                                <a:solidFill>
                                  <a:srgbClr val="FF0000"/>
                                </a:solidFill>
                                <a:latin typeface="Cambria Math" panose="02040503050406030204" pitchFamily="18" charset="0"/>
                                <a:cs typeface="Calibri" panose="020F0502020204030204" pitchFamily="34" charset="0"/>
                              </a:rPr>
                            </m:ctrlPr>
                          </m:dPr>
                          <m:e>
                            <m:r>
                              <a:rPr lang="en-US" b="1" i="1" smtClean="0">
                                <a:solidFill>
                                  <a:srgbClr val="FF0000"/>
                                </a:solidFill>
                                <a:latin typeface="Cambria Math" panose="02040503050406030204" pitchFamily="18" charset="0"/>
                                <a:cs typeface="Calibri" panose="020F0502020204030204" pitchFamily="34" charset="0"/>
                              </a:rPr>
                              <m:t>𝟓𝟗𝟎</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𝟎</m:t>
                            </m:r>
                            <m:f>
                              <m:fPr>
                                <m:ctrlPr>
                                  <a:rPr lang="en-US" b="1" i="1" smtClean="0">
                                    <a:solidFill>
                                      <a:srgbClr val="FF0000"/>
                                    </a:solidFill>
                                    <a:latin typeface="Cambria Math" panose="02040503050406030204" pitchFamily="18" charset="0"/>
                                    <a:cs typeface="Calibri" panose="020F0502020204030204" pitchFamily="34" charset="0"/>
                                  </a:rPr>
                                </m:ctrlPr>
                              </m:fPr>
                              <m:num>
                                <m:r>
                                  <a:rPr lang="en-US" b="1" i="1" smtClean="0">
                                    <a:solidFill>
                                      <a:srgbClr val="FF0000"/>
                                    </a:solidFill>
                                    <a:latin typeface="Cambria Math" panose="02040503050406030204" pitchFamily="18" charset="0"/>
                                    <a:cs typeface="Calibri" panose="020F0502020204030204" pitchFamily="34" charset="0"/>
                                  </a:rPr>
                                  <m:t>𝒎</m:t>
                                </m:r>
                              </m:num>
                              <m:den>
                                <m:r>
                                  <a:rPr lang="en-US" b="1" i="1" smtClean="0">
                                    <a:solidFill>
                                      <a:srgbClr val="FF0000"/>
                                    </a:solidFill>
                                    <a:latin typeface="Cambria Math" panose="02040503050406030204" pitchFamily="18" charset="0"/>
                                    <a:cs typeface="Calibri" panose="020F0502020204030204" pitchFamily="34" charset="0"/>
                                  </a:rPr>
                                  <m:t>𝒔</m:t>
                                </m:r>
                              </m:den>
                            </m:f>
                          </m:e>
                        </m:d>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𝟎𝟕𝟏</m:t>
                        </m:r>
                        <m:r>
                          <a:rPr lang="en-US" b="1" i="1" smtClean="0">
                            <a:solidFill>
                              <a:srgbClr val="FF0000"/>
                            </a:solidFill>
                            <a:latin typeface="Cambria Math" panose="02040503050406030204" pitchFamily="18" charset="0"/>
                            <a:cs typeface="Calibri" panose="020F0502020204030204" pitchFamily="34" charset="0"/>
                          </a:rPr>
                          <m:t>𝒔</m:t>
                        </m:r>
                        <m:r>
                          <a:rPr lang="en-US" b="1" i="1" smtClean="0">
                            <a:solidFill>
                              <a:srgbClr val="FF0000"/>
                            </a:solidFill>
                            <a:latin typeface="Cambria Math" panose="02040503050406030204" pitchFamily="18" charset="0"/>
                            <a:cs typeface="Calibri" panose="020F0502020204030204" pitchFamily="34" charset="0"/>
                          </a:rPr>
                          <m:t>) </m:t>
                        </m:r>
                      </m:e>
                      <m:sub/>
                    </m:sSub>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𝟒𝟐</m:t>
                    </m:r>
                    <m:r>
                      <a:rPr lang="en-US" b="1" i="1" smtClean="0">
                        <a:solidFill>
                          <a:srgbClr val="FF0000"/>
                        </a:solidFill>
                        <a:latin typeface="Cambria Math" panose="02040503050406030204" pitchFamily="18" charset="0"/>
                        <a:cs typeface="Calibri" panose="020F0502020204030204" pitchFamily="34" charset="0"/>
                      </a:rPr>
                      <m:t>𝒎</m:t>
                    </m:r>
                  </m:oMath>
                </a14:m>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p>
              <a:p>
                <a:endParaRPr lang="en-US" dirty="0"/>
              </a:p>
              <a:p>
                <a:endParaRPr lang="en-US" dirty="0"/>
              </a:p>
              <a:p>
                <a:endParaRPr lang="en-US" dirty="0"/>
              </a:p>
              <a:p>
                <a:endParaRPr lang="en-US" dirty="0">
                  <a:solidFill>
                    <a:srgbClr val="FF0000"/>
                  </a:solidFill>
                </a:endParaRPr>
              </a:p>
              <a:p>
                <a:endParaRPr lang="en-US" dirty="0"/>
              </a:p>
              <a:p>
                <a:endParaRPr lang="en-US" dirty="0"/>
              </a:p>
            </p:txBody>
          </p:sp>
        </mc:Choice>
        <mc:Fallback xmlns="">
          <p:sp>
            <p:nvSpPr>
              <p:cNvPr id="2" name="TextBox 1">
                <a:extLst>
                  <a:ext uri="{FF2B5EF4-FFF2-40B4-BE49-F238E27FC236}">
                    <a16:creationId xmlns:a16="http://schemas.microsoft.com/office/drawing/2014/main" id="{ED827EE5-CB04-40B4-BAA2-139DD2C7EA50}"/>
                  </a:ext>
                </a:extLst>
              </p:cNvPr>
              <p:cNvSpPr txBox="1">
                <a:spLocks noRot="1" noChangeAspect="1" noMove="1" noResize="1" noEditPoints="1" noAdjustHandles="1" noChangeArrowheads="1" noChangeShapeType="1" noTextEdit="1"/>
              </p:cNvSpPr>
              <p:nvPr/>
            </p:nvSpPr>
            <p:spPr>
              <a:xfrm>
                <a:off x="548640" y="314960"/>
                <a:ext cx="11643360" cy="6610528"/>
              </a:xfrm>
              <a:prstGeom prst="rect">
                <a:avLst/>
              </a:prstGeom>
              <a:blipFill>
                <a:blip r:embed="rId2"/>
                <a:stretch>
                  <a:fillRect l="-419" t="-554"/>
                </a:stretch>
              </a:blipFill>
            </p:spPr>
            <p:txBody>
              <a:bodyPr/>
              <a:lstStyle/>
              <a:p>
                <a:r>
                  <a:rPr lang="en-US">
                    <a:noFill/>
                  </a:rPr>
                  <a:t> </a:t>
                </a:r>
              </a:p>
            </p:txBody>
          </p:sp>
        </mc:Fallback>
      </mc:AlternateContent>
    </p:spTree>
    <p:extLst>
      <p:ext uri="{BB962C8B-B14F-4D97-AF65-F5344CB8AC3E}">
        <p14:creationId xmlns:p14="http://schemas.microsoft.com/office/powerpoint/2010/main" val="330387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 calcmode="lin" valueType="num">
                                      <p:cBhvr additive="base">
                                        <p:cTn id="1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 calcmode="lin" valueType="num">
                                      <p:cBhvr additive="base">
                                        <p:cTn id="2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1EF1ED2-1183-4B54-9C31-ACBDC231BE38}"/>
                  </a:ext>
                </a:extLst>
              </p:cNvPr>
              <p:cNvSpPr txBox="1"/>
              <p:nvPr/>
            </p:nvSpPr>
            <p:spPr>
              <a:xfrm>
                <a:off x="320511" y="367645"/>
                <a:ext cx="11623250" cy="6950108"/>
              </a:xfrm>
              <a:prstGeom prst="rect">
                <a:avLst/>
              </a:prstGeom>
              <a:noFill/>
            </p:spPr>
            <p:txBody>
              <a:bodyPr wrap="square" rtlCol="0">
                <a:spAutoFit/>
              </a:bodyPr>
              <a:lstStyle/>
              <a:p>
                <a:r>
                  <a:rPr lang="en-US" dirty="0"/>
                  <a:t>A plane is flying level at 540 m of altitude at a speed of 288 km/hr.  Its mission is to drop a rescue package to a stranded hiker. Ignoring air resistance, how far in front of the hiker should the plane drop the package so it lands near the hiker?</a:t>
                </a:r>
              </a:p>
              <a:p>
                <a:endParaRPr lang="en-US" dirty="0"/>
              </a:p>
              <a:p>
                <a:r>
                  <a:rPr lang="en-US" dirty="0">
                    <a:solidFill>
                      <a:srgbClr val="FF0000"/>
                    </a:solidFill>
                  </a:rPr>
                  <a:t>First we find t in the y direction:</a:t>
                </a:r>
              </a:p>
              <a:p>
                <a:endParaRPr lang="en-US" dirty="0">
                  <a:solidFill>
                    <a:srgbClr val="FF0000"/>
                  </a:solidFill>
                </a:endParaRPr>
              </a:p>
              <a:p>
                <a:r>
                  <a:rPr lang="en-US" b="1" dirty="0">
                    <a:solidFill>
                      <a:srgbClr val="FF0000"/>
                    </a:solidFill>
                    <a:latin typeface="Calibri" panose="020F0502020204030204" pitchFamily="34" charset="0"/>
                    <a:cs typeface="Calibri" panose="020F0502020204030204" pitchFamily="34" charset="0"/>
                  </a:rPr>
                  <a:t>Δy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r>
                          <a:rPr lang="en-US" b="1" i="1" smtClean="0">
                            <a:solidFill>
                              <a:srgbClr val="FF0000"/>
                            </a:solidFill>
                            <a:latin typeface="Cambria Math" panose="02040503050406030204" pitchFamily="18" charset="0"/>
                            <a:cs typeface="Calibri" panose="020F0502020204030204" pitchFamily="34" charset="0"/>
                          </a:rPr>
                          <m:t>𝒚</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a:solidFill>
                          <a:srgbClr val="FF0000"/>
                        </a:solidFill>
                        <a:latin typeface="Cambria Math" panose="02040503050406030204" pitchFamily="18" charset="0"/>
                        <a:cs typeface="Calibri" panose="020F0502020204030204" pitchFamily="34" charset="0"/>
                      </a:rPr>
                      <m:t>𝒚</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14:m>
                  <m:oMath xmlns:m="http://schemas.openxmlformats.org/officeDocument/2006/math">
                    <m:r>
                      <a:rPr lang="en-US" i="1" dirty="0">
                        <a:solidFill>
                          <a:srgbClr val="FF0000"/>
                        </a:solidFill>
                        <a:latin typeface="Cambria Math" panose="02040503050406030204" pitchFamily="18" charset="0"/>
                      </a:rPr>
                      <m:t>𝑡</m:t>
                    </m:r>
                    <m:r>
                      <a:rPr lang="en-US" i="1" dirty="0">
                        <a:solidFill>
                          <a:srgbClr val="FF0000"/>
                        </a:solidFill>
                        <a:latin typeface="Cambria Math" panose="02040503050406030204" pitchFamily="18" charset="0"/>
                      </a:rPr>
                      <m:t>=</m:t>
                    </m:r>
                    <m:rad>
                      <m:radPr>
                        <m:degHide m:val="on"/>
                        <m:ctrlPr>
                          <a:rPr lang="en-US" i="1" dirty="0">
                            <a:solidFill>
                              <a:srgbClr val="FF0000"/>
                            </a:solidFill>
                            <a:latin typeface="Cambria Math" panose="02040503050406030204" pitchFamily="18" charset="0"/>
                          </a:rPr>
                        </m:ctrlPr>
                      </m:radPr>
                      <m:deg/>
                      <m:e>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2</m:t>
                            </m:r>
                            <m:r>
                              <a:rPr lang="en-US" i="1" dirty="0">
                                <a:solidFill>
                                  <a:srgbClr val="FF0000"/>
                                </a:solidFill>
                                <a:latin typeface="Cambria Math" panose="02040503050406030204" pitchFamily="18" charset="0"/>
                              </a:rPr>
                              <m:t>𝑦</m:t>
                            </m:r>
                          </m:num>
                          <m:den>
                            <m:r>
                              <a:rPr lang="en-US" i="1" dirty="0">
                                <a:solidFill>
                                  <a:srgbClr val="FF0000"/>
                                </a:solidFill>
                                <a:latin typeface="Cambria Math" panose="02040503050406030204" pitchFamily="18" charset="0"/>
                              </a:rPr>
                              <m:t>𝑎</m:t>
                            </m:r>
                          </m:den>
                        </m:f>
                      </m:e>
                    </m:rad>
                  </m:oMath>
                </a14:m>
                <a:r>
                  <a:rPr lang="en-US" dirty="0">
                    <a:solidFill>
                      <a:srgbClr val="FF0000"/>
                    </a:solidFill>
                  </a:rPr>
                  <a:t>	  =   </a:t>
                </a:r>
                <a14:m>
                  <m:oMath xmlns:m="http://schemas.openxmlformats.org/officeDocument/2006/math">
                    <m:rad>
                      <m:radPr>
                        <m:degHide m:val="on"/>
                        <m:ctrlPr>
                          <a:rPr lang="en-US" i="1" dirty="0">
                            <a:solidFill>
                              <a:srgbClr val="FF0000"/>
                            </a:solidFill>
                            <a:latin typeface="Cambria Math" panose="02040503050406030204" pitchFamily="18" charset="0"/>
                          </a:rPr>
                        </m:ctrlPr>
                      </m:radPr>
                      <m:deg/>
                      <m:e>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2(</m:t>
                            </m:r>
                            <m:r>
                              <a:rPr lang="en-US" b="0" i="1" dirty="0" smtClean="0">
                                <a:solidFill>
                                  <a:srgbClr val="FF0000"/>
                                </a:solidFill>
                                <a:latin typeface="Cambria Math" panose="02040503050406030204" pitchFamily="18" charset="0"/>
                              </a:rPr>
                              <m:t>540</m:t>
                            </m:r>
                            <m:r>
                              <a:rPr lang="en-US" i="1" dirty="0">
                                <a:solidFill>
                                  <a:srgbClr val="FF0000"/>
                                </a:solidFill>
                                <a:latin typeface="Cambria Math" panose="02040503050406030204" pitchFamily="18" charset="0"/>
                              </a:rPr>
                              <m:t>𝑚</m:t>
                            </m:r>
                            <m:r>
                              <a:rPr lang="en-US" i="1" dirty="0">
                                <a:solidFill>
                                  <a:srgbClr val="FF0000"/>
                                </a:solidFill>
                                <a:latin typeface="Cambria Math" panose="02040503050406030204" pitchFamily="18" charset="0"/>
                              </a:rPr>
                              <m:t>)</m:t>
                            </m:r>
                          </m:num>
                          <m:den>
                            <m:r>
                              <a:rPr lang="en-US" i="1" dirty="0">
                                <a:solidFill>
                                  <a:srgbClr val="FF0000"/>
                                </a:solidFill>
                                <a:latin typeface="Cambria Math" panose="02040503050406030204" pitchFamily="18" charset="0"/>
                              </a:rPr>
                              <m:t>(9.81</m:t>
                            </m:r>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𝑚</m:t>
                                </m:r>
                              </m:num>
                              <m:den>
                                <m:r>
                                  <a:rPr lang="en-US" i="1" dirty="0">
                                    <a:solidFill>
                                      <a:srgbClr val="FF0000"/>
                                    </a:solidFill>
                                    <a:latin typeface="Cambria Math" panose="02040503050406030204" pitchFamily="18" charset="0"/>
                                  </a:rPr>
                                  <m:t>𝑠</m:t>
                                </m:r>
                                <m:r>
                                  <a:rPr lang="en-US" i="1" dirty="0">
                                    <a:solidFill>
                                      <a:srgbClr val="FF0000"/>
                                    </a:solidFill>
                                    <a:latin typeface="Cambria Math" panose="02040503050406030204" pitchFamily="18" charset="0"/>
                                  </a:rPr>
                                  <m:t>2</m:t>
                                </m:r>
                              </m:den>
                            </m:f>
                            <m:r>
                              <a:rPr lang="en-US" i="1" dirty="0">
                                <a:solidFill>
                                  <a:srgbClr val="FF0000"/>
                                </a:solidFill>
                                <a:latin typeface="Cambria Math" panose="02040503050406030204" pitchFamily="18" charset="0"/>
                              </a:rPr>
                              <m:t>)</m:t>
                            </m:r>
                          </m:den>
                        </m:f>
                      </m:e>
                    </m:rad>
                  </m:oMath>
                </a14:m>
                <a:r>
                  <a:rPr lang="en-US" dirty="0">
                    <a:solidFill>
                      <a:srgbClr val="FF0000"/>
                    </a:solidFill>
                  </a:rPr>
                  <a:t>	=  10.5s</a:t>
                </a:r>
              </a:p>
              <a:p>
                <a:endParaRPr lang="en-US" dirty="0">
                  <a:solidFill>
                    <a:srgbClr val="FF0000"/>
                  </a:solidFill>
                </a:endParaRPr>
              </a:p>
              <a:p>
                <a:r>
                  <a:rPr lang="en-US" dirty="0">
                    <a:solidFill>
                      <a:srgbClr val="FF0000"/>
                    </a:solidFill>
                  </a:rPr>
                  <a:t>Then use the air time to find the horizontal distance.</a:t>
                </a:r>
              </a:p>
              <a:p>
                <a:endParaRPr lang="en-US" dirty="0">
                  <a:solidFill>
                    <a:srgbClr val="FF0000"/>
                  </a:solidFill>
                </a:endParaRPr>
              </a:p>
              <a:p>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r>
                          <a:rPr lang="en-US" b="1" i="1" smtClean="0">
                            <a:solidFill>
                              <a:srgbClr val="FF0000"/>
                            </a:solidFill>
                            <a:latin typeface="Cambria Math" panose="02040503050406030204" pitchFamily="18" charset="0"/>
                            <a:cs typeface="Calibri" panose="020F0502020204030204" pitchFamily="34" charset="0"/>
                          </a:rPr>
                          <m:t>𝒙</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a:solidFill>
                          <a:srgbClr val="FF0000"/>
                        </a:solidFill>
                        <a:latin typeface="Cambria Math" panose="02040503050406030204" pitchFamily="18" charset="0"/>
                        <a:cs typeface="Calibri" panose="020F0502020204030204" pitchFamily="34" charset="0"/>
                      </a:rPr>
                      <m:t>𝒙</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Since  there is no acceleration of gravity in the x direction,</a:t>
                </a:r>
              </a:p>
              <a:p>
                <a:endParaRPr lang="en-US" dirty="0">
                  <a:solidFill>
                    <a:srgbClr val="FF0000"/>
                  </a:solidFill>
                </a:endParaRPr>
              </a:p>
              <a:p>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r>
                          <a:rPr lang="en-US" b="1" i="1" smtClean="0">
                            <a:solidFill>
                              <a:srgbClr val="FF0000"/>
                            </a:solidFill>
                            <a:latin typeface="Cambria Math" panose="02040503050406030204" pitchFamily="18" charset="0"/>
                            <a:cs typeface="Calibri" panose="020F0502020204030204" pitchFamily="34" charset="0"/>
                          </a:rPr>
                          <m:t>𝒙</m:t>
                        </m:r>
                      </m:sub>
                    </m:sSub>
                    <m:r>
                      <a:rPr lang="en-US" b="1" i="1">
                        <a:solidFill>
                          <a:srgbClr val="FF0000"/>
                        </a:solidFill>
                        <a:latin typeface="Cambria Math" panose="02040503050406030204" pitchFamily="18" charset="0"/>
                        <a:cs typeface="Calibri" panose="020F0502020204030204" pitchFamily="34" charset="0"/>
                      </a:rPr>
                      <m:t>𝒕</m:t>
                    </m:r>
                  </m:oMath>
                </a14:m>
                <a:r>
                  <a:rPr lang="en-US" dirty="0">
                    <a:solidFill>
                      <a:srgbClr val="FF0000"/>
                    </a:solidFill>
                  </a:rPr>
                  <a:t>		</a:t>
                </a:r>
                <a:r>
                  <a:rPr lang="en-US" b="1" dirty="0">
                    <a:solidFill>
                      <a:srgbClr val="FF0000"/>
                    </a:solidFill>
                    <a:latin typeface="Calibri" panose="020F0502020204030204" pitchFamily="34" charset="0"/>
                    <a:cs typeface="Calibri" panose="020F0502020204030204" pitchFamily="34" charset="0"/>
                  </a:rPr>
                  <a:t> </a:t>
                </a:r>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(80 m/s)(10.5s) = 840 m horizontally ahead of the hiker. </a:t>
                </a:r>
                <a:endParaRPr lang="en-US" dirty="0">
                  <a:solidFill>
                    <a:srgbClr val="FF0000"/>
                  </a:solidFill>
                </a:endParaRPr>
              </a:p>
              <a:p>
                <a:endParaRPr lang="en-US" dirty="0"/>
              </a:p>
              <a:p>
                <a:r>
                  <a:rPr lang="en-US" dirty="0"/>
                  <a:t>Suppose the plane is only 600.0 meters horizontally ahead of the stranded hiker.  At what velocity vertically should the package be released to get to the hiker?</a:t>
                </a:r>
              </a:p>
              <a:p>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oMath>
                </a14:m>
                <a:r>
                  <a:rPr lang="en-US" dirty="0">
                    <a:solidFill>
                      <a:srgbClr val="FF0000"/>
                    </a:solidFill>
                  </a:rPr>
                  <a:t>            </a:t>
                </a:r>
                <a14:m>
                  <m:oMath xmlns:m="http://schemas.openxmlformats.org/officeDocument/2006/math">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m:rPr>
                            <m:nor/>
                          </m:rPr>
                          <a:rPr lang="en-US" b="1" dirty="0">
                            <a:solidFill>
                              <a:srgbClr val="FF0000"/>
                            </a:solidFill>
                            <a:latin typeface="Calibri" panose="020F0502020204030204" pitchFamily="34" charset="0"/>
                            <a:cs typeface="Calibri" panose="020F0502020204030204" pitchFamily="34" charset="0"/>
                          </a:rPr>
                          <m:t>Δx</m:t>
                        </m:r>
                      </m:num>
                      <m:den>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den>
                    </m:f>
                  </m:oMath>
                </a14:m>
                <a:r>
                  <a:rPr lang="en-US" dirty="0">
                    <a:solidFill>
                      <a:srgbClr val="FF0000"/>
                    </a:solidFill>
                  </a:rPr>
                  <a:t> = </a:t>
                </a:r>
                <a14:m>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600</m:t>
                        </m:r>
                        <m:r>
                          <a:rPr lang="en-US" b="0" i="1" smtClean="0">
                            <a:solidFill>
                              <a:srgbClr val="FF0000"/>
                            </a:solidFill>
                            <a:latin typeface="Cambria Math" panose="02040503050406030204" pitchFamily="18" charset="0"/>
                          </a:rPr>
                          <m:t>𝑚</m:t>
                        </m:r>
                      </m:num>
                      <m:den>
                        <m:r>
                          <a:rPr lang="en-US" b="0" i="1" smtClean="0">
                            <a:solidFill>
                              <a:srgbClr val="FF0000"/>
                            </a:solidFill>
                            <a:latin typeface="Cambria Math" panose="02040503050406030204" pitchFamily="18" charset="0"/>
                          </a:rPr>
                          <m:t>80 </m:t>
                        </m:r>
                        <m:r>
                          <a:rPr lang="en-US" b="0" i="1" smtClean="0">
                            <a:solidFill>
                              <a:srgbClr val="FF0000"/>
                            </a:solidFill>
                            <a:latin typeface="Cambria Math" panose="02040503050406030204" pitchFamily="18" charset="0"/>
                          </a:rPr>
                          <m:t>𝑚</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m:t>
                        </m:r>
                      </m:den>
                    </m:f>
                  </m:oMath>
                </a14:m>
                <a:r>
                  <a:rPr lang="en-US" dirty="0">
                    <a:solidFill>
                      <a:srgbClr val="FF0000"/>
                    </a:solidFill>
                  </a:rPr>
                  <a:t>  =  7.5 seconds  Since 7.5 s &lt; 10.5 s, the package needs to have an initial downward velocity:</a:t>
                </a:r>
              </a:p>
              <a:p>
                <a14:m>
                  <m:oMath xmlns:m="http://schemas.openxmlformats.org/officeDocument/2006/math">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𝑉𝑜𝑦𝑡</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e>
                    </m:d>
                    <m:r>
                      <a:rPr lang="en-US" i="1">
                        <a:solidFill>
                          <a:srgbClr val="FF0000"/>
                        </a:solidFill>
                        <a:latin typeface="Cambria Math" panose="02040503050406030204" pitchFamily="18" charset="0"/>
                      </a:rPr>
                      <m:t>𝑎𝑡</m:t>
                    </m:r>
                    <m:r>
                      <a:rPr lang="en-US" i="1" baseline="30000">
                        <a:solidFill>
                          <a:srgbClr val="FF0000"/>
                        </a:solidFill>
                        <a:latin typeface="Cambria Math" panose="02040503050406030204" pitchFamily="18" charset="0"/>
                      </a:rPr>
                      <m:t>2</m:t>
                    </m:r>
                    <m:r>
                      <a:rPr lang="en-US" b="0" i="1" baseline="30000"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𝑉</m:t>
                    </m:r>
                    <m:r>
                      <a:rPr lang="en-US" i="1" baseline="-25000">
                        <a:solidFill>
                          <a:srgbClr val="FF0000"/>
                        </a:solidFill>
                        <a:latin typeface="Cambria Math" panose="02040503050406030204" pitchFamily="18" charset="0"/>
                      </a:rPr>
                      <m:t>𝑜𝑦</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 −</m:t>
                        </m:r>
                        <m:d>
                          <m:dPr>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e>
                        </m:d>
                        <m:r>
                          <a:rPr lang="en-US" i="1">
                            <a:solidFill>
                              <a:srgbClr val="FF0000"/>
                            </a:solidFill>
                            <a:latin typeface="Cambria Math" panose="02040503050406030204" pitchFamily="18" charset="0"/>
                          </a:rPr>
                          <m:t>𝑎𝑡</m:t>
                        </m:r>
                        <m:r>
                          <a:rPr lang="en-US" i="1" baseline="30000">
                            <a:solidFill>
                              <a:srgbClr val="FF0000"/>
                            </a:solidFill>
                            <a:latin typeface="Cambria Math" panose="02040503050406030204" pitchFamily="18" charset="0"/>
                          </a:rPr>
                          <m:t>2</m:t>
                        </m:r>
                      </m:num>
                      <m:den>
                        <m:r>
                          <a:rPr lang="en-US" i="1">
                            <a:solidFill>
                              <a:srgbClr val="FF0000"/>
                            </a:solidFill>
                            <a:latin typeface="Cambria Math" panose="02040503050406030204" pitchFamily="18" charset="0"/>
                          </a:rPr>
                          <m:t>𝑡</m:t>
                        </m:r>
                      </m:den>
                    </m:f>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𝑉</m:t>
                    </m:r>
                    <m:r>
                      <a:rPr lang="en-US" i="1" baseline="-25000">
                        <a:solidFill>
                          <a:srgbClr val="FF0000"/>
                        </a:solidFill>
                        <a:latin typeface="Cambria Math" panose="02040503050406030204" pitchFamily="18" charset="0"/>
                      </a:rPr>
                      <m:t>𝑜𝑦</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540</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 −</m:t>
                        </m:r>
                        <m:d>
                          <m:dPr>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e>
                        </m:d>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7.5</m:t>
                        </m:r>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num>
                      <m:den>
                        <m:r>
                          <a:rPr lang="en-US" b="0" i="1" smtClean="0">
                            <a:solidFill>
                              <a:srgbClr val="FF0000"/>
                            </a:solidFill>
                            <a:latin typeface="Cambria Math" panose="02040503050406030204" pitchFamily="18" charset="0"/>
                          </a:rPr>
                          <m:t>7.5</m:t>
                        </m:r>
                        <m:r>
                          <a:rPr lang="en-US" i="1">
                            <a:solidFill>
                              <a:srgbClr val="FF0000"/>
                            </a:solidFill>
                            <a:latin typeface="Cambria Math" panose="02040503050406030204" pitchFamily="18" charset="0"/>
                          </a:rPr>
                          <m:t>𝑠</m:t>
                        </m:r>
                      </m:den>
                    </m:f>
                  </m:oMath>
                </a14:m>
                <a:r>
                  <a:rPr lang="en-US" dirty="0">
                    <a:solidFill>
                      <a:srgbClr val="FF0000"/>
                    </a:solidFill>
                  </a:rPr>
                  <a:t>     =   35.3 m/s downward</a:t>
                </a:r>
              </a:p>
              <a:p>
                <a:endParaRPr lang="en-US" dirty="0"/>
              </a:p>
              <a:p>
                <a:endParaRPr lang="en-US" dirty="0"/>
              </a:p>
              <a:p>
                <a:endParaRPr lang="en-US" dirty="0"/>
              </a:p>
              <a:p>
                <a:endParaRPr lang="en-US" dirty="0"/>
              </a:p>
            </p:txBody>
          </p:sp>
        </mc:Choice>
        <mc:Fallback xmlns="">
          <p:sp>
            <p:nvSpPr>
              <p:cNvPr id="2" name="TextBox 1">
                <a:extLst>
                  <a:ext uri="{FF2B5EF4-FFF2-40B4-BE49-F238E27FC236}">
                    <a16:creationId xmlns:a16="http://schemas.microsoft.com/office/drawing/2014/main" id="{E1EF1ED2-1183-4B54-9C31-ACBDC231BE38}"/>
                  </a:ext>
                </a:extLst>
              </p:cNvPr>
              <p:cNvSpPr txBox="1">
                <a:spLocks noRot="1" noChangeAspect="1" noMove="1" noResize="1" noEditPoints="1" noAdjustHandles="1" noChangeArrowheads="1" noChangeShapeType="1" noTextEdit="1"/>
              </p:cNvSpPr>
              <p:nvPr/>
            </p:nvSpPr>
            <p:spPr>
              <a:xfrm>
                <a:off x="320511" y="367645"/>
                <a:ext cx="11623250" cy="6950108"/>
              </a:xfrm>
              <a:prstGeom prst="rect">
                <a:avLst/>
              </a:prstGeom>
              <a:blipFill>
                <a:blip r:embed="rId2"/>
                <a:stretch>
                  <a:fillRect l="-472" t="-439"/>
                </a:stretch>
              </a:blipFill>
            </p:spPr>
            <p:txBody>
              <a:bodyPr/>
              <a:lstStyle/>
              <a:p>
                <a:r>
                  <a:rPr lang="en-US">
                    <a:noFill/>
                  </a:rPr>
                  <a:t> </a:t>
                </a:r>
              </a:p>
            </p:txBody>
          </p:sp>
        </mc:Fallback>
      </mc:AlternateContent>
    </p:spTree>
    <p:extLst>
      <p:ext uri="{BB962C8B-B14F-4D97-AF65-F5344CB8AC3E}">
        <p14:creationId xmlns:p14="http://schemas.microsoft.com/office/powerpoint/2010/main" val="187861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 calcmode="lin" valueType="num">
                                      <p:cBhvr additive="base">
                                        <p:cTn id="1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 calcmode="lin" valueType="num">
                                      <p:cBhvr additive="base">
                                        <p:cTn id="2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anim calcmode="lin" valueType="num">
                                      <p:cBhvr additive="base">
                                        <p:cTn id="25"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 calcmode="lin" valueType="num">
                                      <p:cBhvr additive="base">
                                        <p:cTn id="3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anim calcmode="lin" valueType="num">
                                      <p:cBhvr additive="base">
                                        <p:cTn id="37"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anim calcmode="lin" valueType="num">
                                      <p:cBhvr additive="base">
                                        <p:cTn id="4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urope1.discourse-cdn.com/arduino/original/4X/0/b/3/0b3542e5c00d6de8a2d52e8f46e7c1fd1fea4121.jpeg">
            <a:extLst>
              <a:ext uri="{FF2B5EF4-FFF2-40B4-BE49-F238E27FC236}">
                <a16:creationId xmlns:a16="http://schemas.microsoft.com/office/drawing/2014/main" id="{DC734004-E17F-448C-AD49-546F98456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12" y="3959766"/>
            <a:ext cx="4476191" cy="22662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E2D6C6-E667-4B97-9090-180D2E6F131F}"/>
              </a:ext>
            </a:extLst>
          </p:cNvPr>
          <p:cNvSpPr txBox="1"/>
          <p:nvPr/>
        </p:nvSpPr>
        <p:spPr>
          <a:xfrm>
            <a:off x="377072" y="235670"/>
            <a:ext cx="11161336" cy="3724096"/>
          </a:xfrm>
          <a:prstGeom prst="rect">
            <a:avLst/>
          </a:prstGeom>
          <a:noFill/>
        </p:spPr>
        <p:txBody>
          <a:bodyPr wrap="square" rtlCol="0">
            <a:spAutoFit/>
          </a:bodyPr>
          <a:lstStyle/>
          <a:p>
            <a:r>
              <a:rPr lang="en-US" sz="2800" dirty="0"/>
              <a:t>The Range Equation: A handy tool for a </a:t>
            </a:r>
            <a:r>
              <a:rPr lang="en-US" sz="2800" i="1" dirty="0"/>
              <a:t>special case</a:t>
            </a:r>
            <a:r>
              <a:rPr lang="en-US" sz="2800" dirty="0"/>
              <a:t>.  </a:t>
            </a:r>
          </a:p>
          <a:p>
            <a:endParaRPr lang="en-US" sz="2800" dirty="0"/>
          </a:p>
          <a:p>
            <a:r>
              <a:rPr lang="en-US" b="1" dirty="0">
                <a:solidFill>
                  <a:srgbClr val="FF0000"/>
                </a:solidFill>
              </a:rPr>
              <a:t>**Be careful not to use it in the wrong situation!!**</a:t>
            </a:r>
          </a:p>
          <a:p>
            <a:endParaRPr lang="en-US" dirty="0"/>
          </a:p>
          <a:p>
            <a:r>
              <a:rPr lang="en-US" dirty="0"/>
              <a:t>The range equation only works for projectile motion that starts and ends at the same vertical displacement.  Only for </a:t>
            </a:r>
            <a:r>
              <a:rPr lang="en-US" b="1" dirty="0"/>
              <a:t>a level to level projectile flight</a:t>
            </a:r>
            <a:r>
              <a:rPr lang="en-US" dirty="0"/>
              <a:t>.  It </a:t>
            </a:r>
            <a:r>
              <a:rPr lang="en-US" b="1" u="sng" dirty="0"/>
              <a:t>will not </a:t>
            </a:r>
            <a:r>
              <a:rPr lang="en-US" dirty="0"/>
              <a:t>give a correct range if the projectile lands at a </a:t>
            </a:r>
            <a:r>
              <a:rPr lang="en-US" b="1" i="1" dirty="0"/>
              <a:t>different height </a:t>
            </a:r>
            <a:r>
              <a:rPr lang="en-US" dirty="0"/>
              <a:t>than it started at.</a:t>
            </a:r>
          </a:p>
          <a:p>
            <a:endParaRPr lang="en-US" dirty="0"/>
          </a:p>
          <a:p>
            <a:r>
              <a:rPr lang="en-US" dirty="0"/>
              <a:t>The range equation does not use the components of the velocity but instead the starting velocity at the angle.  </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103D0B24-120B-4B45-A7FA-300AF31BFE4B}"/>
              </a:ext>
            </a:extLst>
          </p:cNvPr>
          <p:cNvPicPr>
            <a:picLocks noChangeAspect="1"/>
          </p:cNvPicPr>
          <p:nvPr/>
        </p:nvPicPr>
        <p:blipFill>
          <a:blip r:embed="rId3"/>
          <a:stretch>
            <a:fillRect/>
          </a:stretch>
        </p:blipFill>
        <p:spPr>
          <a:xfrm>
            <a:off x="5749221" y="3752328"/>
            <a:ext cx="5271591" cy="2473685"/>
          </a:xfrm>
          <a:prstGeom prst="rect">
            <a:avLst/>
          </a:prstGeom>
        </p:spPr>
      </p:pic>
    </p:spTree>
    <p:extLst>
      <p:ext uri="{BB962C8B-B14F-4D97-AF65-F5344CB8AC3E}">
        <p14:creationId xmlns:p14="http://schemas.microsoft.com/office/powerpoint/2010/main" val="35734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layer.slideplayer.com/86/14024489/slides/slide_17.jpg">
            <a:extLst>
              <a:ext uri="{FF2B5EF4-FFF2-40B4-BE49-F238E27FC236}">
                <a16:creationId xmlns:a16="http://schemas.microsoft.com/office/drawing/2014/main" id="{DBEE0061-3C1E-4863-8DDA-1163EBE4F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269" y="2191581"/>
            <a:ext cx="5989163" cy="4491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73E448-4211-4CC0-AC46-037610179616}"/>
              </a:ext>
            </a:extLst>
          </p:cNvPr>
          <p:cNvSpPr txBox="1"/>
          <p:nvPr/>
        </p:nvSpPr>
        <p:spPr>
          <a:xfrm>
            <a:off x="197963" y="160256"/>
            <a:ext cx="10331777" cy="2031325"/>
          </a:xfrm>
          <a:prstGeom prst="rect">
            <a:avLst/>
          </a:prstGeom>
          <a:noFill/>
        </p:spPr>
        <p:txBody>
          <a:bodyPr wrap="square" rtlCol="0">
            <a:spAutoFit/>
          </a:bodyPr>
          <a:lstStyle/>
          <a:p>
            <a:r>
              <a:rPr lang="en-US" dirty="0"/>
              <a:t>The </a:t>
            </a:r>
            <a:r>
              <a:rPr lang="en-US" b="1" dirty="0"/>
              <a:t>maximum range </a:t>
            </a:r>
            <a:r>
              <a:rPr lang="en-US" dirty="0"/>
              <a:t>for a projectile occurs at </a:t>
            </a:r>
            <a:r>
              <a:rPr lang="en-US" b="1" dirty="0"/>
              <a:t>45</a:t>
            </a:r>
            <a:r>
              <a:rPr lang="en-US" b="1" baseline="30000" dirty="0"/>
              <a:t>o</a:t>
            </a:r>
            <a:r>
              <a:rPr lang="en-US" b="1" dirty="0"/>
              <a:t>.</a:t>
            </a:r>
            <a:r>
              <a:rPr lang="en-US" dirty="0"/>
              <a:t>  For ranges shorter than the maximum there are 2 angles that will have equal ranges.  Those angles are the same number of degrees above or below 45</a:t>
            </a:r>
            <a:r>
              <a:rPr lang="en-US" baseline="30000" dirty="0"/>
              <a:t>o</a:t>
            </a:r>
            <a:endParaRPr lang="en-US" dirty="0"/>
          </a:p>
          <a:p>
            <a:endParaRPr lang="en-US" dirty="0"/>
          </a:p>
          <a:p>
            <a:r>
              <a:rPr lang="en-US" dirty="0"/>
              <a:t>Example:  45</a:t>
            </a:r>
            <a:r>
              <a:rPr lang="en-US" baseline="30000" dirty="0"/>
              <a:t>o</a:t>
            </a:r>
            <a:r>
              <a:rPr lang="en-US" dirty="0"/>
              <a:t> + 15</a:t>
            </a:r>
            <a:r>
              <a:rPr lang="en-US" baseline="30000" dirty="0"/>
              <a:t>o</a:t>
            </a:r>
            <a:r>
              <a:rPr lang="en-US" dirty="0"/>
              <a:t> = 60</a:t>
            </a:r>
            <a:r>
              <a:rPr lang="en-US" baseline="30000" dirty="0"/>
              <a:t>o</a:t>
            </a:r>
            <a:r>
              <a:rPr lang="en-US" dirty="0"/>
              <a:t>       45</a:t>
            </a:r>
            <a:r>
              <a:rPr lang="en-US" baseline="30000" dirty="0"/>
              <a:t>o</a:t>
            </a:r>
            <a:r>
              <a:rPr lang="en-US" dirty="0"/>
              <a:t> – 15</a:t>
            </a:r>
            <a:r>
              <a:rPr lang="en-US" baseline="30000" dirty="0"/>
              <a:t>o</a:t>
            </a:r>
            <a:r>
              <a:rPr lang="en-US" dirty="0"/>
              <a:t> = 30</a:t>
            </a:r>
            <a:r>
              <a:rPr lang="en-US" baseline="30000" dirty="0"/>
              <a:t>o</a:t>
            </a:r>
            <a:r>
              <a:rPr lang="en-US" dirty="0"/>
              <a:t>       Since 60</a:t>
            </a:r>
            <a:r>
              <a:rPr lang="en-US" baseline="30000" dirty="0"/>
              <a:t>o  </a:t>
            </a:r>
            <a:r>
              <a:rPr lang="en-US" dirty="0"/>
              <a:t>is 15</a:t>
            </a:r>
            <a:r>
              <a:rPr lang="en-US" baseline="30000" dirty="0"/>
              <a:t>o</a:t>
            </a:r>
            <a:r>
              <a:rPr lang="en-US" dirty="0"/>
              <a:t> above 45</a:t>
            </a:r>
            <a:r>
              <a:rPr lang="en-US" baseline="30000" dirty="0"/>
              <a:t>o</a:t>
            </a:r>
            <a:r>
              <a:rPr lang="en-US" dirty="0"/>
              <a:t> and 30</a:t>
            </a:r>
            <a:r>
              <a:rPr lang="en-US" baseline="30000" dirty="0"/>
              <a:t>o </a:t>
            </a:r>
            <a:r>
              <a:rPr lang="en-US" dirty="0"/>
              <a:t>is 15</a:t>
            </a:r>
            <a:r>
              <a:rPr lang="en-US" baseline="30000" dirty="0"/>
              <a:t>o</a:t>
            </a:r>
            <a:r>
              <a:rPr lang="en-US" dirty="0"/>
              <a:t> below 45</a:t>
            </a:r>
            <a:r>
              <a:rPr lang="en-US" baseline="30000" dirty="0"/>
              <a:t>o</a:t>
            </a:r>
            <a:r>
              <a:rPr lang="en-US" dirty="0"/>
              <a:t> ,  60</a:t>
            </a:r>
            <a:r>
              <a:rPr lang="en-US" baseline="30000" dirty="0"/>
              <a:t>o </a:t>
            </a:r>
            <a:r>
              <a:rPr lang="en-US" dirty="0"/>
              <a:t>and 30</a:t>
            </a:r>
            <a:r>
              <a:rPr lang="en-US" baseline="30000" dirty="0"/>
              <a:t>o </a:t>
            </a:r>
            <a:r>
              <a:rPr lang="en-US" dirty="0"/>
              <a:t>will have the same range.  </a:t>
            </a:r>
          </a:p>
          <a:p>
            <a:endParaRPr lang="en-US" dirty="0"/>
          </a:p>
          <a:p>
            <a:r>
              <a:rPr lang="en-US" dirty="0"/>
              <a:t>Since 30</a:t>
            </a:r>
            <a:r>
              <a:rPr lang="en-US" baseline="30000" dirty="0"/>
              <a:t>o</a:t>
            </a:r>
            <a:r>
              <a:rPr lang="en-US" dirty="0"/>
              <a:t> + 60</a:t>
            </a:r>
            <a:r>
              <a:rPr lang="en-US" baseline="30000" dirty="0"/>
              <a:t>o</a:t>
            </a:r>
            <a:r>
              <a:rPr lang="en-US" dirty="0"/>
              <a:t> add to 90</a:t>
            </a:r>
            <a:r>
              <a:rPr lang="en-US" baseline="30000" dirty="0"/>
              <a:t>o</a:t>
            </a:r>
            <a:r>
              <a:rPr lang="en-US" dirty="0"/>
              <a:t>, another way to look at it is that </a:t>
            </a:r>
            <a:r>
              <a:rPr lang="en-US" b="1" dirty="0"/>
              <a:t>complementary angles </a:t>
            </a:r>
            <a:r>
              <a:rPr lang="en-US" dirty="0"/>
              <a:t>have the same range.</a:t>
            </a:r>
          </a:p>
        </p:txBody>
      </p:sp>
    </p:spTree>
    <p:extLst>
      <p:ext uri="{BB962C8B-B14F-4D97-AF65-F5344CB8AC3E}">
        <p14:creationId xmlns:p14="http://schemas.microsoft.com/office/powerpoint/2010/main" val="246383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C0A6298-BA5A-42FD-B9FA-19A466EB0C82}"/>
                  </a:ext>
                </a:extLst>
              </p:cNvPr>
              <p:cNvSpPr txBox="1"/>
              <p:nvPr/>
            </p:nvSpPr>
            <p:spPr>
              <a:xfrm>
                <a:off x="311085" y="197964"/>
                <a:ext cx="10275217" cy="4749762"/>
              </a:xfrm>
              <a:prstGeom prst="rect">
                <a:avLst/>
              </a:prstGeom>
              <a:noFill/>
            </p:spPr>
            <p:txBody>
              <a:bodyPr wrap="square" rtlCol="0">
                <a:spAutoFit/>
              </a:bodyPr>
              <a:lstStyle/>
              <a:p>
                <a:r>
                  <a:rPr lang="en-US" dirty="0"/>
                  <a:t>Use the range equation to find the range of a projectile which is launched from level ground and lands on the same height.  Find the range if it launched at 34 m/s at:</a:t>
                </a:r>
              </a:p>
              <a:p>
                <a:endParaRPr lang="en-US" dirty="0"/>
              </a:p>
              <a:p>
                <a:r>
                  <a:rPr lang="en-US" dirty="0"/>
                  <a:t>30</a:t>
                </a:r>
                <a:r>
                  <a:rPr lang="en-US" baseline="30000" dirty="0"/>
                  <a:t>o</a:t>
                </a:r>
                <a:r>
                  <a:rPr lang="en-US" dirty="0"/>
                  <a:t>   ?		60</a:t>
                </a:r>
                <a:r>
                  <a:rPr lang="en-US" baseline="30000" dirty="0"/>
                  <a:t>o</a:t>
                </a:r>
                <a:r>
                  <a:rPr lang="en-US" dirty="0"/>
                  <a:t>   ?		45</a:t>
                </a:r>
                <a:r>
                  <a:rPr lang="en-US" baseline="30000" dirty="0"/>
                  <a:t>o</a:t>
                </a:r>
                <a:r>
                  <a:rPr lang="en-US" dirty="0"/>
                  <a:t>   ?</a:t>
                </a:r>
              </a:p>
              <a:p>
                <a:endParaRPr lang="en-US" dirty="0"/>
              </a:p>
              <a:p>
                <a14:m>
                  <m:oMath xmlns:m="http://schemas.openxmlformats.org/officeDocument/2006/math">
                    <m:r>
                      <a:rPr lang="en-US" b="0" i="1" smtClean="0">
                        <a:solidFill>
                          <a:srgbClr val="FF0000"/>
                        </a:solidFill>
                        <a:latin typeface="Cambria Math" panose="02040503050406030204" pitchFamily="18" charset="0"/>
                      </a:rPr>
                      <m:t>𝑅</m:t>
                    </m:r>
                    <m:r>
                      <a:rPr lang="en-US" b="0" i="1" smtClean="0">
                        <a:solidFill>
                          <a:srgbClr val="FF0000"/>
                        </a:solidFill>
                        <a:latin typeface="Cambria Math" panose="02040503050406030204" pitchFamily="18" charset="0"/>
                      </a:rPr>
                      <m:t>= </m:t>
                    </m:r>
                    <m:f>
                      <m:fPr>
                        <m:ctrlPr>
                          <a:rPr lang="en-US" b="0" i="1" smtClean="0">
                            <a:solidFill>
                              <a:srgbClr val="FF0000"/>
                            </a:solidFill>
                            <a:latin typeface="Cambria Math" panose="02040503050406030204" pitchFamily="18" charset="0"/>
                          </a:rPr>
                        </m:ctrlPr>
                      </m:fPr>
                      <m:num>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𝑉𝑜</m:t>
                            </m:r>
                          </m:e>
                        </m:d>
                        <m:r>
                          <a:rPr lang="en-US" b="0" i="1" baseline="30000" smtClean="0">
                            <a:solidFill>
                              <a:srgbClr val="FF0000"/>
                            </a:solidFill>
                            <a:latin typeface="Cambria Math" panose="02040503050406030204" pitchFamily="18" charset="0"/>
                          </a:rPr>
                          <m:t>2</m:t>
                        </m:r>
                        <m:r>
                          <a:rPr lang="en-US" b="0" i="1" smtClean="0">
                            <a:solidFill>
                              <a:srgbClr val="FF0000"/>
                            </a:solidFill>
                            <a:latin typeface="Cambria Math" panose="02040503050406030204" pitchFamily="18" charset="0"/>
                          </a:rPr>
                          <m:t> </m:t>
                        </m:r>
                        <m:r>
                          <m:rPr>
                            <m:sty m:val="p"/>
                          </m:rPr>
                          <a:rPr lang="en-US" b="0" i="0" smtClean="0">
                            <a:solidFill>
                              <a:srgbClr val="FF0000"/>
                            </a:solidFill>
                            <a:latin typeface="Cambria Math" panose="02040503050406030204" pitchFamily="18" charset="0"/>
                          </a:rPr>
                          <m:t>sin</m:t>
                        </m:r>
                        <m:r>
                          <a:rPr lang="en-US" b="0" i="1" smtClean="0">
                            <a:solidFill>
                              <a:srgbClr val="FF0000"/>
                            </a:solidFill>
                            <a:latin typeface="Cambria Math" panose="02040503050406030204" pitchFamily="18" charset="0"/>
                          </a:rPr>
                          <m:t>⁡(2</m:t>
                        </m:r>
                        <m:r>
                          <m:rPr>
                            <m:sty m:val="p"/>
                          </m:rPr>
                          <a:rPr lang="el-GR" b="0" i="1" smtClean="0">
                            <a:solidFill>
                              <a:srgbClr val="FF0000"/>
                            </a:solidFill>
                            <a:latin typeface="Cambria Math" panose="02040503050406030204" pitchFamily="18" charset="0"/>
                          </a:rPr>
                          <m:t>θ</m:t>
                        </m:r>
                        <m:r>
                          <a:rPr lang="en-US" b="0" i="1" smtClean="0">
                            <a:solidFill>
                              <a:srgbClr val="FF0000"/>
                            </a:solidFill>
                            <a:latin typeface="Cambria Math" panose="02040503050406030204" pitchFamily="18" charset="0"/>
                          </a:rPr>
                          <m:t>)</m:t>
                        </m:r>
                      </m:num>
                      <m:den>
                        <m:r>
                          <a:rPr lang="en-US" b="0" i="1" smtClean="0">
                            <a:solidFill>
                              <a:srgbClr val="FF0000"/>
                            </a:solidFill>
                            <a:latin typeface="Cambria Math" panose="02040503050406030204" pitchFamily="18" charset="0"/>
                          </a:rPr>
                          <m:t>𝑔</m:t>
                        </m:r>
                      </m:den>
                    </m:f>
                  </m:oMath>
                </a14:m>
                <a:r>
                  <a:rPr lang="en-US" dirty="0">
                    <a:solidFill>
                      <a:srgbClr val="FF0000"/>
                    </a:solidFill>
                  </a:rPr>
                  <a:t> </a:t>
                </a:r>
                <a14:m>
                  <m:oMath xmlns:m="http://schemas.openxmlformats.org/officeDocument/2006/math">
                    <m:r>
                      <a:rPr lang="en-US" b="0" i="0"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34 </m:t>
                            </m:r>
                            <m:r>
                              <a:rPr lang="en-US" b="0" i="1" smtClean="0">
                                <a:solidFill>
                                  <a:srgbClr val="FF0000"/>
                                </a:solidFill>
                                <a:latin typeface="Cambria Math" panose="02040503050406030204" pitchFamily="18" charset="0"/>
                              </a:rPr>
                              <m:t>𝑚</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m:t>
                        </m:r>
                        <m:r>
                          <m:rPr>
                            <m:nor/>
                          </m:rPr>
                          <a:rPr lang="en-US" b="0" i="0" smtClean="0">
                            <a:solidFill>
                              <a:srgbClr val="FF0000"/>
                            </a:solidFill>
                            <a:latin typeface="Cambria Math" panose="02040503050406030204" pitchFamily="18" charset="0"/>
                          </a:rPr>
                          <m:t>2*30</m:t>
                        </m:r>
                        <m:r>
                          <m:rPr>
                            <m:nor/>
                          </m:rPr>
                          <a:rPr lang="en-US" baseline="30000" dirty="0">
                            <a:solidFill>
                              <a:srgbClr val="FF0000"/>
                            </a:solidFill>
                          </a:rPr>
                          <m:t>o</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den>
                    </m:f>
                  </m:oMath>
                </a14:m>
                <a:r>
                  <a:rPr lang="en-US" dirty="0">
                    <a:solidFill>
                      <a:srgbClr val="FF0000"/>
                    </a:solidFill>
                  </a:rPr>
                  <a:t>  =  102 m</a:t>
                </a:r>
              </a:p>
              <a:p>
                <a:endParaRPr lang="en-US" dirty="0">
                  <a:solidFill>
                    <a:srgbClr val="FF0000"/>
                  </a:solidFill>
                </a:endParaRPr>
              </a:p>
              <a:p>
                <a:endParaRPr lang="en-US" dirty="0">
                  <a:solidFill>
                    <a:srgbClr val="FF0000"/>
                  </a:solidFill>
                </a:endParaRPr>
              </a:p>
              <a:p>
                <a14:m>
                  <m:oMath xmlns:m="http://schemas.openxmlformats.org/officeDocument/2006/math">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𝑉𝑜</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⁡(2</m:t>
                        </m:r>
                        <m:r>
                          <m:rPr>
                            <m:sty m:val="p"/>
                          </m:rPr>
                          <a:rPr lang="el-GR" i="1">
                            <a:solidFill>
                              <a:srgbClr val="FF0000"/>
                            </a:solidFill>
                            <a:latin typeface="Cambria Math" panose="02040503050406030204" pitchFamily="18" charset="0"/>
                          </a:rPr>
                          <m:t>θ</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𝑔</m:t>
                        </m:r>
                      </m:den>
                    </m:f>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34 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m:t>
                        </m:r>
                        <m:r>
                          <m:rPr>
                            <m:nor/>
                          </m:rPr>
                          <a:rPr lang="en-US" b="0" i="0" smtClean="0">
                            <a:solidFill>
                              <a:srgbClr val="FF0000"/>
                            </a:solidFill>
                            <a:latin typeface="Cambria Math" panose="02040503050406030204" pitchFamily="18" charset="0"/>
                          </a:rPr>
                          <m:t>2*6</m:t>
                        </m:r>
                        <m:r>
                          <m:rPr>
                            <m:nor/>
                          </m:rPr>
                          <a:rPr lang="en-US" dirty="0">
                            <a:solidFill>
                              <a:srgbClr val="FF0000"/>
                            </a:solidFill>
                          </a:rPr>
                          <m:t>0</m:t>
                        </m:r>
                        <m:r>
                          <m:rPr>
                            <m:nor/>
                          </m:rPr>
                          <a:rPr lang="en-US" baseline="30000" dirty="0">
                            <a:solidFill>
                              <a:srgbClr val="FF0000"/>
                            </a:solidFill>
                          </a:rPr>
                          <m:t>o</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den>
                    </m:f>
                  </m:oMath>
                </a14:m>
                <a:r>
                  <a:rPr lang="en-US" dirty="0">
                    <a:solidFill>
                      <a:srgbClr val="FF0000"/>
                    </a:solidFill>
                  </a:rPr>
                  <a:t> = 102m</a:t>
                </a:r>
              </a:p>
              <a:p>
                <a:endParaRPr lang="en-US" dirty="0">
                  <a:solidFill>
                    <a:srgbClr val="FF0000"/>
                  </a:solidFill>
                </a:endParaRPr>
              </a:p>
              <a:p>
                <a14:m>
                  <m:oMath xmlns:m="http://schemas.openxmlformats.org/officeDocument/2006/math">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𝑉𝑜</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⁡(2</m:t>
                        </m:r>
                        <m:r>
                          <m:rPr>
                            <m:sty m:val="p"/>
                          </m:rPr>
                          <a:rPr lang="el-GR" i="1">
                            <a:solidFill>
                              <a:srgbClr val="FF0000"/>
                            </a:solidFill>
                            <a:latin typeface="Cambria Math" panose="02040503050406030204" pitchFamily="18" charset="0"/>
                          </a:rPr>
                          <m:t>θ</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𝑔</m:t>
                        </m:r>
                      </m:den>
                    </m:f>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34 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m:t>
                        </m:r>
                        <m:r>
                          <m:rPr>
                            <m:nor/>
                          </m:rPr>
                          <a:rPr lang="en-US" b="0" i="1" smtClean="0">
                            <a:solidFill>
                              <a:srgbClr val="FF0000"/>
                            </a:solidFill>
                            <a:latin typeface="Cambria Math" panose="02040503050406030204" pitchFamily="18" charset="0"/>
                          </a:rPr>
                          <m:t>2*45</m:t>
                        </m:r>
                        <m:r>
                          <m:rPr>
                            <m:nor/>
                          </m:rPr>
                          <a:rPr lang="en-US" baseline="30000" dirty="0">
                            <a:solidFill>
                              <a:srgbClr val="FF0000"/>
                            </a:solidFill>
                          </a:rPr>
                          <m:t>o</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den>
                    </m:f>
                  </m:oMath>
                </a14:m>
                <a:r>
                  <a:rPr lang="en-US" dirty="0">
                    <a:solidFill>
                      <a:srgbClr val="FF0000"/>
                    </a:solidFill>
                  </a:rPr>
                  <a:t> = 118m</a:t>
                </a:r>
              </a:p>
              <a:p>
                <a:endParaRPr lang="en-US" dirty="0">
                  <a:solidFill>
                    <a:srgbClr val="FF0000"/>
                  </a:solidFill>
                </a:endParaRPr>
              </a:p>
              <a:p>
                <a:endParaRPr lang="en-US" dirty="0"/>
              </a:p>
              <a:p>
                <a:endParaRPr lang="en-US" dirty="0"/>
              </a:p>
            </p:txBody>
          </p:sp>
        </mc:Choice>
        <mc:Fallback>
          <p:sp>
            <p:nvSpPr>
              <p:cNvPr id="2" name="TextBox 1">
                <a:extLst>
                  <a:ext uri="{FF2B5EF4-FFF2-40B4-BE49-F238E27FC236}">
                    <a16:creationId xmlns:a16="http://schemas.microsoft.com/office/drawing/2014/main" id="{AC0A6298-BA5A-42FD-B9FA-19A466EB0C82}"/>
                  </a:ext>
                </a:extLst>
              </p:cNvPr>
              <p:cNvSpPr txBox="1">
                <a:spLocks noRot="1" noChangeAspect="1" noMove="1" noResize="1" noEditPoints="1" noAdjustHandles="1" noChangeArrowheads="1" noChangeShapeType="1" noTextEdit="1"/>
              </p:cNvSpPr>
              <p:nvPr/>
            </p:nvSpPr>
            <p:spPr>
              <a:xfrm>
                <a:off x="311085" y="197964"/>
                <a:ext cx="10275217" cy="4749762"/>
              </a:xfrm>
              <a:prstGeom prst="rect">
                <a:avLst/>
              </a:prstGeom>
              <a:blipFill>
                <a:blip r:embed="rId2"/>
                <a:stretch>
                  <a:fillRect l="-474" t="-641"/>
                </a:stretch>
              </a:blipFill>
            </p:spPr>
            <p:txBody>
              <a:bodyPr/>
              <a:lstStyle/>
              <a:p>
                <a:r>
                  <a:rPr lang="en-US">
                    <a:noFill/>
                  </a:rPr>
                  <a:t> </a:t>
                </a:r>
              </a:p>
            </p:txBody>
          </p:sp>
        </mc:Fallback>
      </mc:AlternateContent>
    </p:spTree>
    <p:extLst>
      <p:ext uri="{BB962C8B-B14F-4D97-AF65-F5344CB8AC3E}">
        <p14:creationId xmlns:p14="http://schemas.microsoft.com/office/powerpoint/2010/main" val="18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 calcmode="lin" valueType="num">
                                      <p:cBhvr additive="base">
                                        <p:cTn id="1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 calcmode="lin" valueType="num">
                                      <p:cBhvr additive="base">
                                        <p:cTn id="1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A638F9-00D4-4A92-AA56-4FC1EED16FB0}"/>
              </a:ext>
            </a:extLst>
          </p:cNvPr>
          <p:cNvSpPr txBox="1"/>
          <p:nvPr/>
        </p:nvSpPr>
        <p:spPr>
          <a:xfrm>
            <a:off x="150830" y="0"/>
            <a:ext cx="10463753" cy="7940635"/>
          </a:xfrm>
          <a:prstGeom prst="rect">
            <a:avLst/>
          </a:prstGeom>
          <a:noFill/>
        </p:spPr>
        <p:txBody>
          <a:bodyPr wrap="square" rtlCol="0">
            <a:spAutoFit/>
          </a:bodyPr>
          <a:lstStyle/>
          <a:p>
            <a:r>
              <a:rPr lang="en-US" sz="2800" b="1" dirty="0"/>
              <a:t>Which angle is better?</a:t>
            </a:r>
          </a:p>
          <a:p>
            <a:endParaRPr lang="en-US" dirty="0"/>
          </a:p>
          <a:p>
            <a:endParaRPr lang="en-US" dirty="0"/>
          </a:p>
          <a:p>
            <a:r>
              <a:rPr lang="en-US" u="sng" dirty="0"/>
              <a:t>Higher angle</a:t>
            </a:r>
            <a:r>
              <a:rPr lang="en-US" dirty="0"/>
              <a:t>:  Longer air time.  Approaches target at a steeper angle</a:t>
            </a:r>
          </a:p>
          <a:p>
            <a:endParaRPr lang="en-US" dirty="0"/>
          </a:p>
          <a:p>
            <a:r>
              <a:rPr lang="en-US" u="sng" dirty="0"/>
              <a:t>Lower angle</a:t>
            </a:r>
            <a:r>
              <a:rPr lang="en-US" dirty="0"/>
              <a:t>:  Shorter air time.  Approaches target at a lower angle.</a:t>
            </a:r>
          </a:p>
          <a:p>
            <a:endParaRPr lang="en-US" dirty="0"/>
          </a:p>
          <a:p>
            <a:r>
              <a:rPr lang="en-US" i="1" u="sng" dirty="0"/>
              <a:t>Each can be an advantage in different situations</a:t>
            </a:r>
          </a:p>
          <a:p>
            <a:endParaRPr lang="en-US" dirty="0"/>
          </a:p>
          <a:p>
            <a:r>
              <a:rPr lang="en-US" sz="1400" b="1" dirty="0"/>
              <a:t>In some sports the higher angle is often chosen:</a:t>
            </a:r>
          </a:p>
          <a:p>
            <a:endParaRPr lang="en-US" sz="1400" dirty="0"/>
          </a:p>
          <a:p>
            <a:r>
              <a:rPr lang="en-US" sz="1400" b="1" dirty="0"/>
              <a:t>Basket ball:  </a:t>
            </a:r>
            <a:r>
              <a:rPr lang="en-US" sz="1400" dirty="0"/>
              <a:t>Shoot over a defender and the basket is a larger target from a steeper angle.</a:t>
            </a:r>
          </a:p>
          <a:p>
            <a:r>
              <a:rPr lang="en-US" sz="1400" b="1" dirty="0"/>
              <a:t>Golf</a:t>
            </a:r>
            <a:r>
              <a:rPr lang="en-US" sz="1400" dirty="0"/>
              <a:t>: Approach the green at a high angle so the ball stays closer to where it lands.</a:t>
            </a:r>
          </a:p>
          <a:p>
            <a:endParaRPr lang="en-US" sz="1400" dirty="0"/>
          </a:p>
          <a:p>
            <a:r>
              <a:rPr lang="en-US" sz="1400" b="1" dirty="0"/>
              <a:t>However, a lower angle may be better in some circumstances:</a:t>
            </a:r>
          </a:p>
          <a:p>
            <a:endParaRPr lang="en-US" sz="1400" dirty="0"/>
          </a:p>
          <a:p>
            <a:r>
              <a:rPr lang="en-US" sz="1400" dirty="0"/>
              <a:t>On </a:t>
            </a:r>
            <a:r>
              <a:rPr lang="en-US" sz="1400" b="1" dirty="0"/>
              <a:t>a golf drive </a:t>
            </a:r>
            <a:r>
              <a:rPr lang="en-US" sz="1400" dirty="0"/>
              <a:t>on a windy day a lower angle may be chosen to avoid airtime in the wind and landing at a lower angle may allow the ball to run.</a:t>
            </a:r>
          </a:p>
          <a:p>
            <a:endParaRPr lang="en-US" sz="1400" dirty="0"/>
          </a:p>
          <a:p>
            <a:r>
              <a:rPr lang="en-US" sz="1400" dirty="0"/>
              <a:t>In </a:t>
            </a:r>
            <a:r>
              <a:rPr lang="en-US" sz="1400" b="1" dirty="0"/>
              <a:t>archery </a:t>
            </a:r>
            <a:r>
              <a:rPr lang="en-US" sz="1400" dirty="0"/>
              <a:t>or competitive </a:t>
            </a:r>
            <a:r>
              <a:rPr lang="en-US" sz="1400" b="1" dirty="0"/>
              <a:t>shooting</a:t>
            </a:r>
            <a:r>
              <a:rPr lang="en-US" sz="1400" dirty="0"/>
              <a:t>, a lower angle is chosen to help with aim and avoid the extra air time in wind.  You would choose a 5 degree elevation angle of aim over an 85 degree angle!</a:t>
            </a:r>
          </a:p>
          <a:p>
            <a:endParaRPr lang="en-US" sz="1400" dirty="0"/>
          </a:p>
          <a:p>
            <a:r>
              <a:rPr lang="en-US" sz="1400" b="1" dirty="0"/>
              <a:t>In some sports its either depending on the strategy:</a:t>
            </a:r>
          </a:p>
          <a:p>
            <a:endParaRPr lang="en-US" sz="1400" dirty="0"/>
          </a:p>
          <a:p>
            <a:r>
              <a:rPr lang="en-US" sz="1400" dirty="0"/>
              <a:t>In </a:t>
            </a:r>
            <a:r>
              <a:rPr lang="en-US" sz="1400" b="1" dirty="0"/>
              <a:t>footbal</a:t>
            </a:r>
            <a:r>
              <a:rPr lang="en-US" sz="1400" dirty="0"/>
              <a:t>l a lower pass gets to the receiver quicker but may be harder to catch while a higher pass can be dropped in over defenders, so it depends on the defensive coverage.  For a “Hail Mary” pass for maximum distance choose 45 degrees!</a:t>
            </a:r>
          </a:p>
          <a:p>
            <a:endParaRPr lang="en-US" sz="1400" dirty="0"/>
          </a:p>
          <a:p>
            <a:r>
              <a:rPr lang="en-US" sz="1400" b="1" dirty="0"/>
              <a:t>Tennis</a:t>
            </a:r>
            <a:r>
              <a:rPr lang="en-US" sz="1400" dirty="0"/>
              <a:t>: most shots are at a low angle but a “lob shot” is often the best choice!</a:t>
            </a:r>
          </a:p>
          <a:p>
            <a:endParaRPr lang="en-US" dirty="0"/>
          </a:p>
          <a:p>
            <a:endParaRPr lang="en-US" dirty="0"/>
          </a:p>
          <a:p>
            <a:endParaRPr lang="en-US" dirty="0"/>
          </a:p>
          <a:p>
            <a:endParaRPr lang="en-US" dirty="0"/>
          </a:p>
        </p:txBody>
      </p:sp>
      <p:pic>
        <p:nvPicPr>
          <p:cNvPr id="4" name="Picture 2" descr="https://player.slideplayer.com/86/14024489/slides/slide_17.jpg">
            <a:extLst>
              <a:ext uri="{FF2B5EF4-FFF2-40B4-BE49-F238E27FC236}">
                <a16:creationId xmlns:a16="http://schemas.microsoft.com/office/drawing/2014/main" id="{B5026431-5D3C-47B8-9192-833EC1D48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294" y="0"/>
            <a:ext cx="5382706" cy="4037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69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additive="base">
                                        <p:cTn id="3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 calcmode="lin" valueType="num">
                                      <p:cBhvr additive="base">
                                        <p:cTn id="4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 calcmode="lin" valueType="num">
                                      <p:cBhvr additive="base">
                                        <p:cTn id="4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 calcmode="lin" valueType="num">
                                      <p:cBhvr additive="base">
                                        <p:cTn id="5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 calcmode="lin" valueType="num">
                                      <p:cBhvr additive="base">
                                        <p:cTn id="59"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 calcmode="lin" valueType="num">
                                      <p:cBhvr additive="base">
                                        <p:cTn id="65"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 calcmode="lin" valueType="num">
                                      <p:cBhvr additive="base">
                                        <p:cTn id="71"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24" end="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F056586-A670-472E-A7D7-993317B63ABC}"/>
                  </a:ext>
                </a:extLst>
              </p:cNvPr>
              <p:cNvSpPr txBox="1"/>
              <p:nvPr/>
            </p:nvSpPr>
            <p:spPr>
              <a:xfrm>
                <a:off x="39278" y="275762"/>
                <a:ext cx="12113443" cy="7118808"/>
              </a:xfrm>
              <a:prstGeom prst="rect">
                <a:avLst/>
              </a:prstGeom>
              <a:noFill/>
            </p:spPr>
            <p:txBody>
              <a:bodyPr wrap="square" rtlCol="0">
                <a:spAutoFit/>
              </a:bodyPr>
              <a:lstStyle/>
              <a:p>
                <a:r>
                  <a:rPr lang="en-US" dirty="0"/>
                  <a:t>A projectile is fired at 42.3 m/s.  </a:t>
                </a:r>
              </a:p>
              <a:p>
                <a:endParaRPr lang="en-US" dirty="0"/>
              </a:p>
              <a:p>
                <a:r>
                  <a:rPr lang="en-US" dirty="0"/>
                  <a:t>What is its maximum range across a level surface if it is fired from the ground?</a:t>
                </a:r>
              </a:p>
              <a:p>
                <a14:m>
                  <m:oMath xmlns:m="http://schemas.openxmlformats.org/officeDocument/2006/math">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𝑉𝑜</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⁡(2</m:t>
                        </m:r>
                        <m:r>
                          <m:rPr>
                            <m:sty m:val="p"/>
                          </m:rPr>
                          <a:rPr lang="el-GR" i="1">
                            <a:solidFill>
                              <a:srgbClr val="FF0000"/>
                            </a:solidFill>
                            <a:latin typeface="Cambria Math" panose="02040503050406030204" pitchFamily="18" charset="0"/>
                          </a:rPr>
                          <m:t>θ</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𝑔</m:t>
                        </m:r>
                      </m:den>
                    </m:f>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42.3</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m:t>
                        </m:r>
                        <m:r>
                          <m:rPr>
                            <m:nor/>
                          </m:rPr>
                          <a:rPr lang="en-US" b="0" i="0" smtClean="0">
                            <a:solidFill>
                              <a:srgbClr val="FF0000"/>
                            </a:solidFill>
                            <a:latin typeface="Cambria Math" panose="02040503050406030204" pitchFamily="18" charset="0"/>
                          </a:rPr>
                          <m:t>2∗45</m:t>
                        </m:r>
                        <m:r>
                          <m:rPr>
                            <m:nor/>
                          </m:rPr>
                          <a:rPr lang="en-US" baseline="30000" dirty="0">
                            <a:solidFill>
                              <a:srgbClr val="FF0000"/>
                            </a:solidFill>
                          </a:rPr>
                          <m:t>o</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den>
                    </m:f>
                  </m:oMath>
                </a14:m>
                <a:r>
                  <a:rPr lang="en-US" dirty="0">
                    <a:solidFill>
                      <a:srgbClr val="FF0000"/>
                    </a:solidFill>
                  </a:rPr>
                  <a:t> = 182m</a:t>
                </a:r>
              </a:p>
              <a:p>
                <a:endParaRPr lang="en-US" dirty="0"/>
              </a:p>
              <a:p>
                <a:r>
                  <a:rPr lang="en-US" dirty="0"/>
                  <a:t>What is its maximum height at 45</a:t>
                </a:r>
                <a:r>
                  <a:rPr lang="en-US" baseline="30000" dirty="0"/>
                  <a:t>o</a:t>
                </a:r>
                <a:r>
                  <a:rPr lang="en-US" dirty="0"/>
                  <a:t>?</a:t>
                </a:r>
              </a:p>
              <a:p>
                <a:r>
                  <a:rPr lang="en-US" dirty="0" err="1">
                    <a:solidFill>
                      <a:srgbClr val="FF0000"/>
                    </a:solidFill>
                  </a:rPr>
                  <a:t>Voy</a:t>
                </a:r>
                <a:r>
                  <a:rPr lang="en-US" dirty="0">
                    <a:solidFill>
                      <a:srgbClr val="FF0000"/>
                    </a:solidFill>
                  </a:rPr>
                  <a:t> = </a:t>
                </a:r>
                <a:r>
                  <a:rPr lang="en-US" dirty="0" err="1">
                    <a:solidFill>
                      <a:srgbClr val="FF0000"/>
                    </a:solidFill>
                  </a:rPr>
                  <a:t>Vosin</a:t>
                </a:r>
                <a:r>
                  <a:rPr lang="el-GR" dirty="0">
                    <a:solidFill>
                      <a:srgbClr val="FF0000"/>
                    </a:solidFill>
                  </a:rPr>
                  <a:t>θ</a:t>
                </a:r>
                <a:r>
                  <a:rPr lang="en-US" dirty="0">
                    <a:solidFill>
                      <a:srgbClr val="FF0000"/>
                    </a:solidFill>
                  </a:rPr>
                  <a:t> = (42.3m/s)sin(45</a:t>
                </a:r>
                <a:r>
                  <a:rPr lang="en-US" baseline="30000" dirty="0">
                    <a:solidFill>
                      <a:srgbClr val="FF0000"/>
                    </a:solidFill>
                  </a:rPr>
                  <a:t>o</a:t>
                </a:r>
                <a:r>
                  <a:rPr lang="en-US" dirty="0">
                    <a:solidFill>
                      <a:srgbClr val="FF0000"/>
                    </a:solidFill>
                  </a:rPr>
                  <a:t>) = 29.9 m/s</a:t>
                </a:r>
              </a:p>
              <a:p>
                <a:r>
                  <a:rPr lang="en-US" dirty="0">
                    <a:solidFill>
                      <a:srgbClr val="FF0000"/>
                    </a:solidFill>
                  </a:rPr>
                  <a:t>a= - 9.8 m/s</a:t>
                </a:r>
                <a:r>
                  <a:rPr lang="en-US" baseline="30000" dirty="0">
                    <a:solidFill>
                      <a:srgbClr val="FF0000"/>
                    </a:solidFill>
                  </a:rPr>
                  <a:t>2</a:t>
                </a:r>
              </a:p>
              <a:p>
                <a:r>
                  <a:rPr lang="en-US" dirty="0" err="1">
                    <a:solidFill>
                      <a:srgbClr val="FF0000"/>
                    </a:solidFill>
                  </a:rPr>
                  <a:t>Vfy</a:t>
                </a:r>
                <a:r>
                  <a:rPr lang="en-US" dirty="0">
                    <a:solidFill>
                      <a:srgbClr val="FF0000"/>
                    </a:solidFill>
                  </a:rPr>
                  <a:t> = 0</a:t>
                </a:r>
              </a:p>
              <a:p>
                <a:endParaRPr lang="en-US" dirty="0">
                  <a:solidFill>
                    <a:srgbClr val="FF0000"/>
                  </a:solidFill>
                </a:endParaRPr>
              </a:p>
              <a:p>
                <a14:m>
                  <m:oMath xmlns:m="http://schemas.openxmlformats.org/officeDocument/2006/math">
                    <m:r>
                      <m:rPr>
                        <m:sty m:val="p"/>
                      </m:rPr>
                      <a:rPr lang="el-GR" i="1">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𝑉</m:t>
                            </m:r>
                          </m:e>
                          <m:sub>
                            <m:r>
                              <a:rPr lang="en-US" i="1">
                                <a:solidFill>
                                  <a:srgbClr val="FF0000"/>
                                </a:solidFill>
                                <a:latin typeface="Cambria Math" panose="02040503050406030204" pitchFamily="18" charset="0"/>
                              </a:rPr>
                              <m:t>𝑓</m:t>
                            </m:r>
                            <m:r>
                              <a:rPr lang="en-US" b="0" i="1" smtClean="0">
                                <a:solidFill>
                                  <a:srgbClr val="FF0000"/>
                                </a:solidFill>
                                <a:latin typeface="Cambria Math" panose="02040503050406030204" pitchFamily="18" charset="0"/>
                              </a:rPr>
                              <m:t>𝑦</m:t>
                            </m:r>
                          </m:sub>
                          <m:sup>
                            <m:r>
                              <a:rPr lang="en-US" i="1">
                                <a:solidFill>
                                  <a:srgbClr val="FF0000"/>
                                </a:solidFill>
                                <a:latin typeface="Cambria Math" panose="02040503050406030204" pitchFamily="18" charset="0"/>
                              </a:rPr>
                              <m:t>2</m:t>
                            </m:r>
                          </m:sup>
                        </m:sSubSup>
                        <m:r>
                          <a:rPr lang="en-US" i="1">
                            <a:solidFill>
                              <a:srgbClr val="FF0000"/>
                            </a:solidFill>
                            <a:latin typeface="Cambria Math" panose="02040503050406030204" pitchFamily="18" charset="0"/>
                          </a:rPr>
                          <m:t>−</m:t>
                        </m:r>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𝑉</m:t>
                            </m:r>
                          </m:e>
                          <m:sub>
                            <m:r>
                              <a:rPr lang="en-US" i="1">
                                <a:solidFill>
                                  <a:srgbClr val="FF0000"/>
                                </a:solidFill>
                                <a:latin typeface="Cambria Math" panose="02040503050406030204" pitchFamily="18" charset="0"/>
                              </a:rPr>
                              <m:t>𝑜</m:t>
                            </m:r>
                            <m:r>
                              <a:rPr lang="en-US" b="0" i="1" smtClean="0">
                                <a:solidFill>
                                  <a:srgbClr val="FF0000"/>
                                </a:solidFill>
                                <a:latin typeface="Cambria Math" panose="02040503050406030204" pitchFamily="18" charset="0"/>
                              </a:rPr>
                              <m:t>𝑦</m:t>
                            </m:r>
                          </m:sub>
                          <m:sup>
                            <m:r>
                              <a:rPr lang="en-US" i="1">
                                <a:solidFill>
                                  <a:srgbClr val="FF0000"/>
                                </a:solidFill>
                                <a:latin typeface="Cambria Math" panose="02040503050406030204" pitchFamily="18" charset="0"/>
                              </a:rPr>
                              <m:t>2</m:t>
                            </m:r>
                          </m:sup>
                        </m:sSubSup>
                      </m:num>
                      <m:den>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𝑎𝑦</m:t>
                        </m:r>
                      </m:den>
                    </m:f>
                  </m:oMath>
                </a14:m>
                <a:r>
                  <a:rPr lang="el-GR"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m:rPr>
                        <m:sty m:val="p"/>
                      </m:rPr>
                      <a:rPr lang="el-GR" i="1">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0 −</m:t>
                        </m:r>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29.9</m:t>
                            </m:r>
                            <m:r>
                              <m:rPr>
                                <m:sty m:val="p"/>
                              </m:rPr>
                              <a:rPr lang="en-US">
                                <a:solidFill>
                                  <a:srgbClr val="FF0000"/>
                                </a:solidFill>
                                <a:latin typeface="Cambria Math" panose="02040503050406030204" pitchFamily="18" charset="0"/>
                              </a:rPr>
                              <m:t>m</m:t>
                            </m:r>
                            <m:r>
                              <a:rPr lang="en-US">
                                <a:solidFill>
                                  <a:srgbClr val="FF0000"/>
                                </a:solidFill>
                                <a:latin typeface="Cambria Math" panose="02040503050406030204" pitchFamily="18" charset="0"/>
                              </a:rPr>
                              <m:t>/</m:t>
                            </m:r>
                            <m:r>
                              <m:rPr>
                                <m:sty m:val="p"/>
                              </m:rPr>
                              <a:rPr lang="en-US">
                                <a:solidFill>
                                  <a:srgbClr val="FF0000"/>
                                </a:solidFill>
                                <a:latin typeface="Cambria Math" panose="02040503050406030204" pitchFamily="18" charset="0"/>
                              </a:rPr>
                              <m:t>s</m:t>
                            </m:r>
                            <m:r>
                              <a:rPr lang="en-US" i="1">
                                <a:solidFill>
                                  <a:srgbClr val="FF0000"/>
                                </a:solidFill>
                                <a:latin typeface="Cambria Math" panose="02040503050406030204" pitchFamily="18" charset="0"/>
                              </a:rPr>
                              <m:t>)</m:t>
                            </m:r>
                          </m:e>
                          <m:sub/>
                          <m:sup>
                            <m:r>
                              <a:rPr lang="en-US" i="1">
                                <a:solidFill>
                                  <a:srgbClr val="FF0000"/>
                                </a:solidFill>
                                <a:latin typeface="Cambria Math" panose="02040503050406030204" pitchFamily="18" charset="0"/>
                              </a:rPr>
                              <m:t>2</m:t>
                            </m:r>
                          </m:sup>
                        </m:sSubSup>
                      </m:num>
                      <m:den>
                        <m:eqArr>
                          <m:eqArrPr>
                            <m:ctrlPr>
                              <a:rPr lang="en-US" i="1">
                                <a:solidFill>
                                  <a:srgbClr val="FF0000"/>
                                </a:solidFill>
                                <a:latin typeface="Cambria Math" panose="02040503050406030204" pitchFamily="18" charset="0"/>
                              </a:rPr>
                            </m:ctrlPr>
                          </m:eqArrPr>
                          <m:e>
                            <m:r>
                              <a:rPr lang="en-US" i="1">
                                <a:solidFill>
                                  <a:srgbClr val="FF0000"/>
                                </a:solidFill>
                                <a:latin typeface="Cambria Math" panose="02040503050406030204" pitchFamily="18" charset="0"/>
                              </a:rPr>
                              <m:t>2∗</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baseline="30000">
                                        <a:solidFill>
                                          <a:srgbClr val="FF0000"/>
                                        </a:solidFill>
                                        <a:latin typeface="Cambria Math" panose="02040503050406030204" pitchFamily="18" charset="0"/>
                                      </a:rPr>
                                      <m:t>2</m:t>
                                    </m:r>
                                  </m:den>
                                </m:f>
                              </m:e>
                            </m:d>
                          </m:e>
                          <m:e/>
                        </m:eqArr>
                      </m:den>
                    </m:f>
                  </m:oMath>
                </a14:m>
                <a:r>
                  <a:rPr lang="en-US" dirty="0">
                    <a:solidFill>
                      <a:srgbClr val="FF0000"/>
                    </a:solidFill>
                  </a:rPr>
                  <a:t>     =    45.6 m</a:t>
                </a:r>
              </a:p>
              <a:p>
                <a:r>
                  <a:rPr lang="en-US" dirty="0"/>
                  <a:t>At what 2 angles could it be fired at to have a same level range of 137m?</a:t>
                </a:r>
              </a:p>
              <a:p>
                <a:endParaRPr lang="en-US" dirty="0"/>
              </a:p>
              <a:p>
                <a14:m>
                  <m:oMath xmlns:m="http://schemas.openxmlformats.org/officeDocument/2006/math">
                    <m:r>
                      <a:rPr lang="en-US" i="1" smtClean="0">
                        <a:solidFill>
                          <a:srgbClr val="FF0000"/>
                        </a:solidFill>
                        <a:latin typeface="Cambria Math" panose="02040503050406030204" pitchFamily="18" charset="0"/>
                      </a:rPr>
                      <m:t>𝑅</m:t>
                    </m:r>
                    <m:r>
                      <a:rPr lang="en-US" i="1" smtClean="0">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𝑉𝑜</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⁡(2</m:t>
                        </m:r>
                        <m:r>
                          <m:rPr>
                            <m:sty m:val="p"/>
                          </m:rPr>
                          <a:rPr lang="el-GR" i="1">
                            <a:solidFill>
                              <a:srgbClr val="FF0000"/>
                            </a:solidFill>
                            <a:latin typeface="Cambria Math" panose="02040503050406030204" pitchFamily="18" charset="0"/>
                          </a:rPr>
                          <m:t>θ</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𝑔</m:t>
                        </m:r>
                      </m:den>
                    </m:f>
                  </m:oMath>
                </a14:m>
                <a:r>
                  <a:rPr lang="en-US" dirty="0">
                    <a:solidFill>
                      <a:srgbClr val="FF0000"/>
                    </a:solidFill>
                  </a:rPr>
                  <a:t>  </a:t>
                </a:r>
                <a14:m>
                  <m:oMath xmlns:m="http://schemas.openxmlformats.org/officeDocument/2006/math">
                    <m:r>
                      <a:rPr lang="en-US" b="0" i="0" dirty="0" smtClean="0">
                        <a:solidFill>
                          <a:srgbClr val="FF0000"/>
                        </a:solidFill>
                        <a:latin typeface="Cambria Math" panose="02040503050406030204" pitchFamily="18" charset="0"/>
                      </a:rPr>
                      <m:t>        </m:t>
                    </m:r>
                    <m:r>
                      <m:rPr>
                        <m:sty m:val="p"/>
                      </m:rPr>
                      <a:rPr lang="el-GR" i="1" dirty="0" smtClean="0">
                        <a:solidFill>
                          <a:srgbClr val="FF0000"/>
                        </a:solidFill>
                        <a:latin typeface="Cambria Math" panose="02040503050406030204" pitchFamily="18" charset="0"/>
                      </a:rPr>
                      <m:t>θ</m:t>
                    </m:r>
                    <m:r>
                      <a:rPr lang="en-US" b="0" i="1" dirty="0" smtClean="0">
                        <a:solidFill>
                          <a:srgbClr val="FF0000"/>
                        </a:solidFill>
                        <a:latin typeface="Cambria Math" panose="02040503050406030204" pitchFamily="18" charset="0"/>
                      </a:rPr>
                      <m:t>=</m:t>
                    </m:r>
                    <m:box>
                      <m:boxPr>
                        <m:ctrlPr>
                          <a:rPr lang="en-US" b="0" i="1" dirty="0" smtClean="0">
                            <a:solidFill>
                              <a:srgbClr val="FF0000"/>
                            </a:solidFill>
                            <a:latin typeface="Cambria Math" panose="02040503050406030204" pitchFamily="18" charset="0"/>
                          </a:rPr>
                        </m:ctrlPr>
                      </m:boxPr>
                      <m:e>
                        <m:argPr>
                          <m:argSz m:val="-1"/>
                        </m:argPr>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1</m:t>
                            </m:r>
                          </m:num>
                          <m:den>
                            <m:r>
                              <a:rPr lang="en-US" b="0" i="1" dirty="0" smtClean="0">
                                <a:solidFill>
                                  <a:srgbClr val="FF0000"/>
                                </a:solidFill>
                                <a:latin typeface="Cambria Math" panose="02040503050406030204" pitchFamily="18" charset="0"/>
                              </a:rPr>
                              <m:t>2</m:t>
                            </m:r>
                          </m:den>
                        </m:f>
                      </m:e>
                    </m:box>
                    <m:sSup>
                      <m:sSupPr>
                        <m:ctrlPr>
                          <a:rPr lang="en-US" b="0" i="1" dirty="0" smtClean="0">
                            <a:solidFill>
                              <a:srgbClr val="FF0000"/>
                            </a:solidFill>
                            <a:latin typeface="Cambria Math" panose="02040503050406030204" pitchFamily="18" charset="0"/>
                          </a:rPr>
                        </m:ctrlPr>
                      </m:sSupPr>
                      <m:e>
                        <m:r>
                          <a:rPr lang="en-US" b="0" i="1" dirty="0" smtClean="0">
                            <a:solidFill>
                              <a:srgbClr val="FF0000"/>
                            </a:solidFill>
                            <a:latin typeface="Cambria Math" panose="02040503050406030204" pitchFamily="18" charset="0"/>
                          </a:rPr>
                          <m:t>𝑠𝑖𝑛</m:t>
                        </m:r>
                      </m:e>
                      <m:sup>
                        <m:r>
                          <a:rPr lang="en-US" b="0" i="1" dirty="0" smtClean="0">
                            <a:solidFill>
                              <a:srgbClr val="FF0000"/>
                            </a:solidFill>
                            <a:latin typeface="Cambria Math" panose="02040503050406030204" pitchFamily="18" charset="0"/>
                          </a:rPr>
                          <m:t>−1</m:t>
                        </m:r>
                      </m:sup>
                    </m:sSup>
                    <m:d>
                      <m:dPr>
                        <m:ctrlPr>
                          <a:rPr lang="en-US" b="0" i="1" dirty="0" smtClean="0">
                            <a:solidFill>
                              <a:srgbClr val="FF0000"/>
                            </a:solidFill>
                            <a:latin typeface="Cambria Math" panose="02040503050406030204" pitchFamily="18" charset="0"/>
                          </a:rPr>
                        </m:ctrlPr>
                      </m:dPr>
                      <m:e>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𝑅𝑔</m:t>
                            </m:r>
                          </m:num>
                          <m:den>
                            <m:r>
                              <a:rPr lang="en-US" b="0" i="1" dirty="0" smtClean="0">
                                <a:solidFill>
                                  <a:srgbClr val="FF0000"/>
                                </a:solidFill>
                                <a:latin typeface="Cambria Math" panose="02040503050406030204" pitchFamily="18" charset="0"/>
                              </a:rPr>
                              <m:t>𝑉𝑜</m:t>
                            </m:r>
                            <m:r>
                              <a:rPr lang="en-US" b="0" i="1" baseline="30000" dirty="0" smtClean="0">
                                <a:solidFill>
                                  <a:srgbClr val="FF0000"/>
                                </a:solidFill>
                                <a:latin typeface="Cambria Math" panose="02040503050406030204" pitchFamily="18" charset="0"/>
                              </a:rPr>
                              <m:t>2</m:t>
                            </m:r>
                          </m:den>
                        </m:f>
                      </m:e>
                    </m:d>
                  </m:oMath>
                </a14:m>
                <a:r>
                  <a:rPr lang="en-US" dirty="0">
                    <a:solidFill>
                      <a:srgbClr val="FF0000"/>
                    </a:solidFill>
                  </a:rPr>
                  <a:t> </a:t>
                </a:r>
                <a14:m>
                  <m:oMath xmlns:m="http://schemas.openxmlformats.org/officeDocument/2006/math">
                    <m:r>
                      <a:rPr lang="en-US" b="0" i="0" dirty="0" smtClean="0">
                        <a:solidFill>
                          <a:srgbClr val="FF0000"/>
                        </a:solidFill>
                        <a:latin typeface="Cambria Math" panose="02040503050406030204" pitchFamily="18" charset="0"/>
                      </a:rPr>
                      <m:t>      </m:t>
                    </m:r>
                    <m:r>
                      <m:rPr>
                        <m:sty m:val="p"/>
                      </m:rPr>
                      <a:rPr lang="el-GR" i="1" dirty="0">
                        <a:solidFill>
                          <a:srgbClr val="FF0000"/>
                        </a:solidFill>
                        <a:latin typeface="Cambria Math" panose="02040503050406030204" pitchFamily="18" charset="0"/>
                      </a:rPr>
                      <m:t>θ</m:t>
                    </m:r>
                    <m:r>
                      <a:rPr lang="en-US" i="1" dirty="0">
                        <a:solidFill>
                          <a:srgbClr val="FF0000"/>
                        </a:solidFill>
                        <a:latin typeface="Cambria Math" panose="02040503050406030204" pitchFamily="18" charset="0"/>
                      </a:rPr>
                      <m:t>=</m:t>
                    </m:r>
                    <m:box>
                      <m:boxPr>
                        <m:ctrlPr>
                          <a:rPr lang="en-US" i="1" dirty="0">
                            <a:solidFill>
                              <a:srgbClr val="FF0000"/>
                            </a:solidFill>
                            <a:latin typeface="Cambria Math" panose="02040503050406030204" pitchFamily="18" charset="0"/>
                          </a:rPr>
                        </m:ctrlPr>
                      </m:boxPr>
                      <m:e>
                        <m:argPr>
                          <m:argSz m:val="-1"/>
                        </m:argPr>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1</m:t>
                            </m:r>
                          </m:num>
                          <m:den>
                            <m:r>
                              <a:rPr lang="en-US" i="1" dirty="0">
                                <a:solidFill>
                                  <a:srgbClr val="FF0000"/>
                                </a:solidFill>
                                <a:latin typeface="Cambria Math" panose="02040503050406030204" pitchFamily="18" charset="0"/>
                              </a:rPr>
                              <m:t>2</m:t>
                            </m:r>
                          </m:den>
                        </m:f>
                      </m:e>
                    </m:box>
                    <m:sSup>
                      <m:sSupPr>
                        <m:ctrlPr>
                          <a:rPr lang="en-US" i="1" dirty="0">
                            <a:solidFill>
                              <a:srgbClr val="FF0000"/>
                            </a:solidFill>
                            <a:latin typeface="Cambria Math" panose="02040503050406030204" pitchFamily="18" charset="0"/>
                          </a:rPr>
                        </m:ctrlPr>
                      </m:sSupPr>
                      <m:e>
                        <m:r>
                          <a:rPr lang="en-US" i="1" dirty="0">
                            <a:solidFill>
                              <a:srgbClr val="FF0000"/>
                            </a:solidFill>
                            <a:latin typeface="Cambria Math" panose="02040503050406030204" pitchFamily="18" charset="0"/>
                          </a:rPr>
                          <m:t>𝑠𝑖𝑛</m:t>
                        </m:r>
                      </m:e>
                      <m:sup>
                        <m:r>
                          <a:rPr lang="en-US" i="1" dirty="0">
                            <a:solidFill>
                              <a:srgbClr val="FF0000"/>
                            </a:solidFill>
                            <a:latin typeface="Cambria Math" panose="02040503050406030204" pitchFamily="18" charset="0"/>
                          </a:rPr>
                          <m:t>−1</m:t>
                        </m:r>
                      </m:sup>
                    </m:sSup>
                    <m:d>
                      <m:dPr>
                        <m:ctrlPr>
                          <a:rPr lang="en-US" i="1" dirty="0">
                            <a:solidFill>
                              <a:srgbClr val="FF0000"/>
                            </a:solidFill>
                            <a:latin typeface="Cambria Math" panose="02040503050406030204" pitchFamily="18" charset="0"/>
                          </a:rPr>
                        </m:ctrlPr>
                      </m:dPr>
                      <m:e>
                        <m:f>
                          <m:fPr>
                            <m:ctrlPr>
                              <a:rPr lang="en-US" i="1" dirty="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(137</m:t>
                            </m:r>
                            <m:r>
                              <a:rPr lang="en-US" b="0" i="1" dirty="0" smtClean="0">
                                <a:solidFill>
                                  <a:srgbClr val="FF0000"/>
                                </a:solidFill>
                                <a:latin typeface="Cambria Math" panose="02040503050406030204" pitchFamily="18" charset="0"/>
                              </a:rPr>
                              <m:t>𝑚</m:t>
                            </m:r>
                            <m:r>
                              <a:rPr lang="en-US" b="0" i="1" dirty="0" smtClean="0">
                                <a:solidFill>
                                  <a:srgbClr val="FF0000"/>
                                </a:solidFill>
                                <a:latin typeface="Cambria Math" panose="02040503050406030204" pitchFamily="18" charset="0"/>
                              </a:rPr>
                              <m:t>)(9.81</m:t>
                            </m:r>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𝑚</m:t>
                                </m:r>
                              </m:num>
                              <m:den>
                                <m:r>
                                  <a:rPr lang="en-US" b="0"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2</m:t>
                                </m:r>
                              </m:den>
                            </m:f>
                            <m:r>
                              <a:rPr lang="en-US" b="0"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 </m:t>
                            </m:r>
                          </m:num>
                          <m:den>
                            <m:r>
                              <a:rPr lang="en-US" b="0" i="1" dirty="0" smtClean="0">
                                <a:solidFill>
                                  <a:srgbClr val="FF0000"/>
                                </a:solidFill>
                                <a:latin typeface="Cambria Math" panose="02040503050406030204" pitchFamily="18" charset="0"/>
                              </a:rPr>
                              <m:t>(42.3)</m:t>
                            </m:r>
                            <m:r>
                              <a:rPr lang="en-US" i="1" baseline="30000" dirty="0">
                                <a:solidFill>
                                  <a:srgbClr val="FF0000"/>
                                </a:solidFill>
                                <a:latin typeface="Cambria Math" panose="02040503050406030204" pitchFamily="18" charset="0"/>
                              </a:rPr>
                              <m:t>2</m:t>
                            </m:r>
                          </m:den>
                        </m:f>
                      </m:e>
                    </m:d>
                  </m:oMath>
                </a14:m>
                <a:r>
                  <a:rPr lang="en-US" dirty="0">
                    <a:solidFill>
                      <a:srgbClr val="FF0000"/>
                    </a:solidFill>
                  </a:rPr>
                  <a:t>    =  24.3</a:t>
                </a:r>
                <a:r>
                  <a:rPr lang="en-US" baseline="30000" dirty="0">
                    <a:solidFill>
                      <a:srgbClr val="FF0000"/>
                    </a:solidFill>
                  </a:rPr>
                  <a:t>o</a:t>
                </a:r>
                <a:r>
                  <a:rPr lang="en-US" dirty="0">
                    <a:solidFill>
                      <a:srgbClr val="FF0000"/>
                    </a:solidFill>
                  </a:rPr>
                  <a:t>,    and  90 – 24.3 = 65.7</a:t>
                </a:r>
                <a:r>
                  <a:rPr lang="en-US" baseline="30000" dirty="0">
                    <a:solidFill>
                      <a:srgbClr val="FF0000"/>
                    </a:solidFill>
                  </a:rPr>
                  <a:t>o</a:t>
                </a:r>
              </a:p>
              <a:p>
                <a:endParaRPr lang="en-US" baseline="30000" dirty="0"/>
              </a:p>
              <a:p>
                <a:r>
                  <a:rPr lang="en-US" dirty="0"/>
                  <a:t>Use the range equation to verify your answer.</a:t>
                </a:r>
              </a:p>
              <a:p>
                <a:endParaRPr lang="en-US" dirty="0"/>
              </a:p>
              <a:p>
                <a14:m>
                  <m:oMath xmlns:m="http://schemas.openxmlformats.org/officeDocument/2006/math">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𝑉𝑜</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⁡(2</m:t>
                        </m:r>
                        <m:r>
                          <m:rPr>
                            <m:sty m:val="p"/>
                          </m:rPr>
                          <a:rPr lang="el-GR" i="1">
                            <a:solidFill>
                              <a:srgbClr val="FF0000"/>
                            </a:solidFill>
                            <a:latin typeface="Cambria Math" panose="02040503050406030204" pitchFamily="18" charset="0"/>
                          </a:rPr>
                          <m:t>θ</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𝑔</m:t>
                        </m:r>
                      </m:den>
                    </m:f>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42.3 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m:t>
                        </m:r>
                        <m:r>
                          <m:rPr>
                            <m:nor/>
                          </m:rPr>
                          <a:rPr lang="en-US" b="0" i="0" smtClean="0">
                            <a:solidFill>
                              <a:srgbClr val="FF0000"/>
                            </a:solidFill>
                            <a:latin typeface="Cambria Math" panose="02040503050406030204" pitchFamily="18" charset="0"/>
                          </a:rPr>
                          <m:t>24.3</m:t>
                        </m:r>
                        <m:r>
                          <m:rPr>
                            <m:nor/>
                          </m:rPr>
                          <a:rPr lang="en-US" baseline="30000" dirty="0">
                            <a:solidFill>
                              <a:srgbClr val="FF0000"/>
                            </a:solidFill>
                          </a:rPr>
                          <m:t>o</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den>
                    </m:f>
                  </m:oMath>
                </a14:m>
                <a:r>
                  <a:rPr lang="en-US" dirty="0">
                    <a:solidFill>
                      <a:srgbClr val="FF0000"/>
                    </a:solidFill>
                  </a:rPr>
                  <a:t> = 137m </a:t>
                </a:r>
                <a14:m>
                  <m:oMath xmlns:m="http://schemas.openxmlformats.org/officeDocument/2006/math">
                    <m:r>
                      <a:rPr lang="en-US" b="0" i="0"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42.3 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m:t>
                        </m:r>
                        <m:r>
                          <m:rPr>
                            <m:nor/>
                          </m:rPr>
                          <a:rPr lang="en-US" b="0" i="0" smtClean="0">
                            <a:solidFill>
                              <a:srgbClr val="FF0000"/>
                            </a:solidFill>
                            <a:latin typeface="Cambria Math" panose="02040503050406030204" pitchFamily="18" charset="0"/>
                          </a:rPr>
                          <m:t>2∗65.7</m:t>
                        </m:r>
                        <m:r>
                          <m:rPr>
                            <m:nor/>
                          </m:rPr>
                          <a:rPr lang="en-US" baseline="30000" dirty="0">
                            <a:solidFill>
                              <a:srgbClr val="FF0000"/>
                            </a:solidFill>
                          </a:rPr>
                          <m:t>o</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den>
                    </m:f>
                  </m:oMath>
                </a14:m>
                <a:r>
                  <a:rPr lang="en-US" dirty="0">
                    <a:solidFill>
                      <a:srgbClr val="FF0000"/>
                    </a:solidFill>
                  </a:rPr>
                  <a:t> = 137m</a:t>
                </a:r>
              </a:p>
              <a:p>
                <a:endParaRPr lang="en-US" dirty="0"/>
              </a:p>
              <a:p>
                <a:endParaRPr lang="en-US" dirty="0"/>
              </a:p>
              <a:p>
                <a:endParaRPr lang="en-US" dirty="0"/>
              </a:p>
            </p:txBody>
          </p:sp>
        </mc:Choice>
        <mc:Fallback xmlns="">
          <p:sp>
            <p:nvSpPr>
              <p:cNvPr id="2" name="TextBox 1">
                <a:extLst>
                  <a:ext uri="{FF2B5EF4-FFF2-40B4-BE49-F238E27FC236}">
                    <a16:creationId xmlns:a16="http://schemas.microsoft.com/office/drawing/2014/main" id="{CF056586-A670-472E-A7D7-993317B63ABC}"/>
                  </a:ext>
                </a:extLst>
              </p:cNvPr>
              <p:cNvSpPr txBox="1">
                <a:spLocks noRot="1" noChangeAspect="1" noMove="1" noResize="1" noEditPoints="1" noAdjustHandles="1" noChangeArrowheads="1" noChangeShapeType="1" noTextEdit="1"/>
              </p:cNvSpPr>
              <p:nvPr/>
            </p:nvSpPr>
            <p:spPr>
              <a:xfrm>
                <a:off x="39278" y="275762"/>
                <a:ext cx="12113443" cy="7118808"/>
              </a:xfrm>
              <a:prstGeom prst="rect">
                <a:avLst/>
              </a:prstGeom>
              <a:blipFill>
                <a:blip r:embed="rId2"/>
                <a:stretch>
                  <a:fillRect l="-402" t="-4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70967D2-4B67-4FBB-846D-9781A6E96387}"/>
              </a:ext>
            </a:extLst>
          </p:cNvPr>
          <p:cNvPicPr>
            <a:picLocks noChangeAspect="1"/>
          </p:cNvPicPr>
          <p:nvPr/>
        </p:nvPicPr>
        <p:blipFill>
          <a:blip r:embed="rId3"/>
          <a:stretch>
            <a:fillRect/>
          </a:stretch>
        </p:blipFill>
        <p:spPr>
          <a:xfrm>
            <a:off x="7005686" y="1195231"/>
            <a:ext cx="5186314" cy="2325385"/>
          </a:xfrm>
          <a:prstGeom prst="rect">
            <a:avLst/>
          </a:prstGeom>
        </p:spPr>
      </p:pic>
    </p:spTree>
    <p:extLst>
      <p:ext uri="{BB962C8B-B14F-4D97-AF65-F5344CB8AC3E}">
        <p14:creationId xmlns:p14="http://schemas.microsoft.com/office/powerpoint/2010/main" val="84846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5EB692-DAA9-44EF-9B10-F0255F5B4734}"/>
              </a:ext>
            </a:extLst>
          </p:cNvPr>
          <p:cNvSpPr txBox="1"/>
          <p:nvPr/>
        </p:nvSpPr>
        <p:spPr>
          <a:xfrm>
            <a:off x="599440" y="355600"/>
            <a:ext cx="11196320" cy="2031325"/>
          </a:xfrm>
          <a:prstGeom prst="rect">
            <a:avLst/>
          </a:prstGeom>
          <a:noFill/>
        </p:spPr>
        <p:txBody>
          <a:bodyPr wrap="square" rtlCol="0">
            <a:spAutoFit/>
          </a:bodyPr>
          <a:lstStyle/>
          <a:p>
            <a:r>
              <a:rPr lang="en-US" dirty="0"/>
              <a:t>If an object is fired in a horizontal (x) direction, the x and y components both start and end at the same time.  Therefore the “link” between the horizontal and vertical components is always freefall time.  In the vertical (y) component, gravity is the acceleration.  Gravity, however, does not pull in the horizontal direction, so the horizontal (x) component moves with an acceleration of zero or a constant velocity.</a:t>
            </a:r>
          </a:p>
          <a:p>
            <a:endParaRPr lang="en-US" dirty="0"/>
          </a:p>
          <a:p>
            <a:r>
              <a:rPr lang="en-US" dirty="0"/>
              <a:t>The time for all three paths shown is the same.  The time it takes for the cannonball fired horizontally to hit the ground is the same as if a vertical only cannonball is dropped when horizontal ball is fired.</a:t>
            </a:r>
          </a:p>
        </p:txBody>
      </p:sp>
      <p:pic>
        <p:nvPicPr>
          <p:cNvPr id="5" name="Picture 4" descr="http://www.physicsclassroom.com/Class/vectors/u3l2b3.gif">
            <a:extLst>
              <a:ext uri="{FF2B5EF4-FFF2-40B4-BE49-F238E27FC236}">
                <a16:creationId xmlns:a16="http://schemas.microsoft.com/office/drawing/2014/main" id="{8F493C9D-9A7D-441A-8253-0BD4F6DA7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67" y="2495548"/>
            <a:ext cx="6179420" cy="4220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42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5AFF490-BBFF-45BA-BE8B-3CBABFAE6B56}"/>
                  </a:ext>
                </a:extLst>
              </p:cNvPr>
              <p:cNvSpPr/>
              <p:nvPr/>
            </p:nvSpPr>
            <p:spPr>
              <a:xfrm>
                <a:off x="135118" y="152761"/>
                <a:ext cx="11818070" cy="5952848"/>
              </a:xfrm>
              <a:prstGeom prst="rect">
                <a:avLst/>
              </a:prstGeom>
            </p:spPr>
            <p:txBody>
              <a:bodyPr wrap="square">
                <a:spAutoFit/>
              </a:bodyPr>
              <a:lstStyle/>
              <a:p>
                <a:r>
                  <a:rPr lang="en-US" dirty="0"/>
                  <a:t>At what 2 angles could it be fired at to have a same level range of 137m?</a:t>
                </a:r>
              </a:p>
              <a:p>
                <a:endParaRPr lang="en-US" dirty="0"/>
              </a:p>
              <a:p>
                <a14:m>
                  <m:oMath xmlns:m="http://schemas.openxmlformats.org/officeDocument/2006/math">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𝑉𝑜</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⁡(2</m:t>
                        </m:r>
                        <m:r>
                          <m:rPr>
                            <m:sty m:val="p"/>
                          </m:rPr>
                          <a:rPr lang="el-GR" i="1">
                            <a:solidFill>
                              <a:srgbClr val="FF0000"/>
                            </a:solidFill>
                            <a:latin typeface="Cambria Math" panose="02040503050406030204" pitchFamily="18" charset="0"/>
                          </a:rPr>
                          <m:t>θ</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𝑔</m:t>
                        </m:r>
                      </m:den>
                    </m:f>
                  </m:oMath>
                </a14:m>
                <a:r>
                  <a:rPr lang="en-US" dirty="0">
                    <a:solidFill>
                      <a:srgbClr val="FF0000"/>
                    </a:solidFill>
                  </a:rPr>
                  <a:t>  </a:t>
                </a:r>
                <a14:m>
                  <m:oMath xmlns:m="http://schemas.openxmlformats.org/officeDocument/2006/math">
                    <m:r>
                      <a:rPr lang="en-US" dirty="0">
                        <a:solidFill>
                          <a:srgbClr val="FF0000"/>
                        </a:solidFill>
                        <a:latin typeface="Cambria Math" panose="02040503050406030204" pitchFamily="18" charset="0"/>
                      </a:rPr>
                      <m:t>        </m:t>
                    </m:r>
                    <m:r>
                      <m:rPr>
                        <m:sty m:val="p"/>
                      </m:rPr>
                      <a:rPr lang="el-GR" i="1" dirty="0">
                        <a:solidFill>
                          <a:srgbClr val="FF0000"/>
                        </a:solidFill>
                        <a:latin typeface="Cambria Math" panose="02040503050406030204" pitchFamily="18" charset="0"/>
                      </a:rPr>
                      <m:t>θ</m:t>
                    </m:r>
                    <m:r>
                      <a:rPr lang="en-US" i="1" dirty="0">
                        <a:solidFill>
                          <a:srgbClr val="FF0000"/>
                        </a:solidFill>
                        <a:latin typeface="Cambria Math" panose="02040503050406030204" pitchFamily="18" charset="0"/>
                      </a:rPr>
                      <m:t>=</m:t>
                    </m:r>
                    <m:box>
                      <m:boxPr>
                        <m:ctrlPr>
                          <a:rPr lang="en-US" i="1" dirty="0">
                            <a:solidFill>
                              <a:srgbClr val="FF0000"/>
                            </a:solidFill>
                            <a:latin typeface="Cambria Math" panose="02040503050406030204" pitchFamily="18" charset="0"/>
                          </a:rPr>
                        </m:ctrlPr>
                      </m:boxPr>
                      <m:e>
                        <m:argPr>
                          <m:argSz m:val="-1"/>
                        </m:argPr>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1</m:t>
                            </m:r>
                          </m:num>
                          <m:den>
                            <m:r>
                              <a:rPr lang="en-US" i="1" dirty="0">
                                <a:solidFill>
                                  <a:srgbClr val="FF0000"/>
                                </a:solidFill>
                                <a:latin typeface="Cambria Math" panose="02040503050406030204" pitchFamily="18" charset="0"/>
                              </a:rPr>
                              <m:t>2</m:t>
                            </m:r>
                          </m:den>
                        </m:f>
                      </m:e>
                    </m:box>
                    <m:sSup>
                      <m:sSupPr>
                        <m:ctrlPr>
                          <a:rPr lang="en-US" i="1" dirty="0">
                            <a:solidFill>
                              <a:srgbClr val="FF0000"/>
                            </a:solidFill>
                            <a:latin typeface="Cambria Math" panose="02040503050406030204" pitchFamily="18" charset="0"/>
                          </a:rPr>
                        </m:ctrlPr>
                      </m:sSupPr>
                      <m:e>
                        <m:r>
                          <a:rPr lang="en-US" i="1" dirty="0">
                            <a:solidFill>
                              <a:srgbClr val="FF0000"/>
                            </a:solidFill>
                            <a:latin typeface="Cambria Math" panose="02040503050406030204" pitchFamily="18" charset="0"/>
                          </a:rPr>
                          <m:t>𝑠𝑖𝑛</m:t>
                        </m:r>
                      </m:e>
                      <m:sup>
                        <m:r>
                          <a:rPr lang="en-US" i="1" dirty="0">
                            <a:solidFill>
                              <a:srgbClr val="FF0000"/>
                            </a:solidFill>
                            <a:latin typeface="Cambria Math" panose="02040503050406030204" pitchFamily="18" charset="0"/>
                          </a:rPr>
                          <m:t>−1</m:t>
                        </m:r>
                      </m:sup>
                    </m:sSup>
                    <m:d>
                      <m:dPr>
                        <m:ctrlPr>
                          <a:rPr lang="en-US" i="1" dirty="0">
                            <a:solidFill>
                              <a:srgbClr val="FF0000"/>
                            </a:solidFill>
                            <a:latin typeface="Cambria Math" panose="02040503050406030204" pitchFamily="18" charset="0"/>
                          </a:rPr>
                        </m:ctrlPr>
                      </m:dPr>
                      <m:e>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𝑅𝑔</m:t>
                            </m:r>
                          </m:num>
                          <m:den>
                            <m:r>
                              <a:rPr lang="en-US" i="1" dirty="0">
                                <a:solidFill>
                                  <a:srgbClr val="FF0000"/>
                                </a:solidFill>
                                <a:latin typeface="Cambria Math" panose="02040503050406030204" pitchFamily="18" charset="0"/>
                              </a:rPr>
                              <m:t>𝑉𝑜</m:t>
                            </m:r>
                            <m:r>
                              <a:rPr lang="en-US" i="1" baseline="30000" dirty="0">
                                <a:solidFill>
                                  <a:srgbClr val="FF0000"/>
                                </a:solidFill>
                                <a:latin typeface="Cambria Math" panose="02040503050406030204" pitchFamily="18" charset="0"/>
                              </a:rPr>
                              <m:t>2</m:t>
                            </m:r>
                          </m:den>
                        </m:f>
                      </m:e>
                    </m:d>
                  </m:oMath>
                </a14:m>
                <a:r>
                  <a:rPr lang="en-US" dirty="0">
                    <a:solidFill>
                      <a:srgbClr val="FF0000"/>
                    </a:solidFill>
                  </a:rPr>
                  <a:t> </a:t>
                </a:r>
                <a14:m>
                  <m:oMath xmlns:m="http://schemas.openxmlformats.org/officeDocument/2006/math">
                    <m:r>
                      <a:rPr lang="en-US" dirty="0">
                        <a:solidFill>
                          <a:srgbClr val="FF0000"/>
                        </a:solidFill>
                        <a:latin typeface="Cambria Math" panose="02040503050406030204" pitchFamily="18" charset="0"/>
                      </a:rPr>
                      <m:t>      </m:t>
                    </m:r>
                    <m:r>
                      <m:rPr>
                        <m:sty m:val="p"/>
                      </m:rPr>
                      <a:rPr lang="el-GR" i="1" dirty="0">
                        <a:solidFill>
                          <a:srgbClr val="FF0000"/>
                        </a:solidFill>
                        <a:latin typeface="Cambria Math" panose="02040503050406030204" pitchFamily="18" charset="0"/>
                      </a:rPr>
                      <m:t>θ</m:t>
                    </m:r>
                    <m:r>
                      <a:rPr lang="en-US" i="1" dirty="0">
                        <a:solidFill>
                          <a:srgbClr val="FF0000"/>
                        </a:solidFill>
                        <a:latin typeface="Cambria Math" panose="02040503050406030204" pitchFamily="18" charset="0"/>
                      </a:rPr>
                      <m:t>=</m:t>
                    </m:r>
                    <m:box>
                      <m:boxPr>
                        <m:ctrlPr>
                          <a:rPr lang="en-US" i="1" dirty="0">
                            <a:solidFill>
                              <a:srgbClr val="FF0000"/>
                            </a:solidFill>
                            <a:latin typeface="Cambria Math" panose="02040503050406030204" pitchFamily="18" charset="0"/>
                          </a:rPr>
                        </m:ctrlPr>
                      </m:boxPr>
                      <m:e>
                        <m:argPr>
                          <m:argSz m:val="-1"/>
                        </m:argPr>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1</m:t>
                            </m:r>
                          </m:num>
                          <m:den>
                            <m:r>
                              <a:rPr lang="en-US" i="1" dirty="0">
                                <a:solidFill>
                                  <a:srgbClr val="FF0000"/>
                                </a:solidFill>
                                <a:latin typeface="Cambria Math" panose="02040503050406030204" pitchFamily="18" charset="0"/>
                              </a:rPr>
                              <m:t>2</m:t>
                            </m:r>
                          </m:den>
                        </m:f>
                      </m:e>
                    </m:box>
                    <m:sSup>
                      <m:sSupPr>
                        <m:ctrlPr>
                          <a:rPr lang="en-US" i="1" dirty="0">
                            <a:solidFill>
                              <a:srgbClr val="FF0000"/>
                            </a:solidFill>
                            <a:latin typeface="Cambria Math" panose="02040503050406030204" pitchFamily="18" charset="0"/>
                          </a:rPr>
                        </m:ctrlPr>
                      </m:sSupPr>
                      <m:e>
                        <m:r>
                          <a:rPr lang="en-US" i="1" dirty="0">
                            <a:solidFill>
                              <a:srgbClr val="FF0000"/>
                            </a:solidFill>
                            <a:latin typeface="Cambria Math" panose="02040503050406030204" pitchFamily="18" charset="0"/>
                          </a:rPr>
                          <m:t>𝑠𝑖𝑛</m:t>
                        </m:r>
                      </m:e>
                      <m:sup>
                        <m:r>
                          <a:rPr lang="en-US" i="1" dirty="0">
                            <a:solidFill>
                              <a:srgbClr val="FF0000"/>
                            </a:solidFill>
                            <a:latin typeface="Cambria Math" panose="02040503050406030204" pitchFamily="18" charset="0"/>
                          </a:rPr>
                          <m:t>−1</m:t>
                        </m:r>
                      </m:sup>
                    </m:sSup>
                    <m:d>
                      <m:dPr>
                        <m:ctrlPr>
                          <a:rPr lang="en-US" i="1" dirty="0">
                            <a:solidFill>
                              <a:srgbClr val="FF0000"/>
                            </a:solidFill>
                            <a:latin typeface="Cambria Math" panose="02040503050406030204" pitchFamily="18" charset="0"/>
                          </a:rPr>
                        </m:ctrlPr>
                      </m:dPr>
                      <m:e>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(137</m:t>
                            </m:r>
                            <m:r>
                              <a:rPr lang="en-US" i="1" dirty="0">
                                <a:solidFill>
                                  <a:srgbClr val="FF0000"/>
                                </a:solidFill>
                                <a:latin typeface="Cambria Math" panose="02040503050406030204" pitchFamily="18" charset="0"/>
                              </a:rPr>
                              <m:t>𝑚</m:t>
                            </m:r>
                            <m:r>
                              <a:rPr lang="en-US" i="1" dirty="0">
                                <a:solidFill>
                                  <a:srgbClr val="FF0000"/>
                                </a:solidFill>
                                <a:latin typeface="Cambria Math" panose="02040503050406030204" pitchFamily="18" charset="0"/>
                              </a:rPr>
                              <m:t>)(9.81</m:t>
                            </m:r>
                            <m:f>
                              <m:fPr>
                                <m:ctrlPr>
                                  <a:rPr lang="en-US" i="1" dirty="0">
                                    <a:solidFill>
                                      <a:srgbClr val="FF0000"/>
                                    </a:solidFill>
                                    <a:latin typeface="Cambria Math" panose="02040503050406030204" pitchFamily="18" charset="0"/>
                                  </a:rPr>
                                </m:ctrlPr>
                              </m:fPr>
                              <m:num>
                                <m:r>
                                  <a:rPr lang="en-US" i="1" dirty="0">
                                    <a:solidFill>
                                      <a:srgbClr val="FF0000"/>
                                    </a:solidFill>
                                    <a:latin typeface="Cambria Math" panose="02040503050406030204" pitchFamily="18" charset="0"/>
                                  </a:rPr>
                                  <m:t>𝑚</m:t>
                                </m:r>
                              </m:num>
                              <m:den>
                                <m:r>
                                  <a:rPr lang="en-US" i="1" dirty="0">
                                    <a:solidFill>
                                      <a:srgbClr val="FF0000"/>
                                    </a:solidFill>
                                    <a:latin typeface="Cambria Math" panose="02040503050406030204" pitchFamily="18" charset="0"/>
                                  </a:rPr>
                                  <m:t>𝑠</m:t>
                                </m:r>
                                <m:r>
                                  <a:rPr lang="en-US" i="1" dirty="0">
                                    <a:solidFill>
                                      <a:srgbClr val="FF0000"/>
                                    </a:solidFill>
                                    <a:latin typeface="Cambria Math" panose="02040503050406030204" pitchFamily="18" charset="0"/>
                                  </a:rPr>
                                  <m:t>2</m:t>
                                </m:r>
                              </m:den>
                            </m:f>
                            <m:r>
                              <a:rPr lang="en-US" i="1" dirty="0">
                                <a:solidFill>
                                  <a:srgbClr val="FF0000"/>
                                </a:solidFill>
                                <a:latin typeface="Cambria Math" panose="02040503050406030204" pitchFamily="18" charset="0"/>
                              </a:rPr>
                              <m:t>) </m:t>
                            </m:r>
                          </m:num>
                          <m:den>
                            <m:r>
                              <a:rPr lang="en-US" i="1" dirty="0">
                                <a:solidFill>
                                  <a:srgbClr val="FF0000"/>
                                </a:solidFill>
                                <a:latin typeface="Cambria Math" panose="02040503050406030204" pitchFamily="18" charset="0"/>
                              </a:rPr>
                              <m:t>(42.3)</m:t>
                            </m:r>
                            <m:r>
                              <a:rPr lang="en-US" i="1" baseline="30000" dirty="0">
                                <a:solidFill>
                                  <a:srgbClr val="FF0000"/>
                                </a:solidFill>
                                <a:latin typeface="Cambria Math" panose="02040503050406030204" pitchFamily="18" charset="0"/>
                              </a:rPr>
                              <m:t>2</m:t>
                            </m:r>
                          </m:den>
                        </m:f>
                      </m:e>
                    </m:d>
                  </m:oMath>
                </a14:m>
                <a:r>
                  <a:rPr lang="en-US" dirty="0">
                    <a:solidFill>
                      <a:srgbClr val="FF0000"/>
                    </a:solidFill>
                  </a:rPr>
                  <a:t>    =  24.3</a:t>
                </a:r>
                <a:r>
                  <a:rPr lang="en-US" baseline="30000" dirty="0">
                    <a:solidFill>
                      <a:srgbClr val="FF0000"/>
                    </a:solidFill>
                  </a:rPr>
                  <a:t>o</a:t>
                </a:r>
                <a:r>
                  <a:rPr lang="en-US" dirty="0">
                    <a:solidFill>
                      <a:srgbClr val="FF0000"/>
                    </a:solidFill>
                  </a:rPr>
                  <a:t>,    and 65.7</a:t>
                </a:r>
                <a:r>
                  <a:rPr lang="en-US" baseline="30000" dirty="0">
                    <a:solidFill>
                      <a:srgbClr val="FF0000"/>
                    </a:solidFill>
                  </a:rPr>
                  <a:t>o</a:t>
                </a:r>
              </a:p>
              <a:p>
                <a:endParaRPr lang="en-US" baseline="30000" dirty="0">
                  <a:solidFill>
                    <a:srgbClr val="FF0000"/>
                  </a:solidFill>
                </a:endParaRPr>
              </a:p>
              <a:p>
                <a:endParaRPr lang="en-US" baseline="30000" dirty="0">
                  <a:solidFill>
                    <a:srgbClr val="FF0000"/>
                  </a:solidFill>
                </a:endParaRPr>
              </a:p>
              <a:p>
                <a:r>
                  <a:rPr lang="en-US" dirty="0"/>
                  <a:t>How much higher is the higher angle fired projectile at its maximum height than the lower fired projectile?</a:t>
                </a:r>
              </a:p>
              <a:p>
                <a:endParaRPr lang="en-US" dirty="0">
                  <a:solidFill>
                    <a:srgbClr val="FF0000"/>
                  </a:solidFill>
                </a:endParaRPr>
              </a:p>
              <a:p>
                <a:r>
                  <a:rPr lang="en-US" dirty="0">
                    <a:solidFill>
                      <a:srgbClr val="FF0000"/>
                    </a:solidFill>
                  </a:rPr>
                  <a:t>Higher angle (65.7</a:t>
                </a:r>
                <a:r>
                  <a:rPr lang="en-US" baseline="30000" dirty="0">
                    <a:solidFill>
                      <a:srgbClr val="FF0000"/>
                    </a:solidFill>
                  </a:rPr>
                  <a:t>o</a:t>
                </a:r>
                <a:r>
                  <a:rPr lang="en-US" dirty="0">
                    <a:solidFill>
                      <a:srgbClr val="FF0000"/>
                    </a:solidFill>
                  </a:rPr>
                  <a:t>)</a:t>
                </a:r>
              </a:p>
              <a:p>
                <a:endParaRPr lang="en-US" dirty="0">
                  <a:solidFill>
                    <a:srgbClr val="FF0000"/>
                  </a:solidFill>
                </a:endParaRPr>
              </a:p>
              <a:p>
                <a:r>
                  <a:rPr lang="en-US" dirty="0">
                    <a:solidFill>
                      <a:srgbClr val="FF0000"/>
                    </a:solidFill>
                  </a:rPr>
                  <a:t>Voy = </a:t>
                </a:r>
                <a:r>
                  <a:rPr lang="en-US" dirty="0" err="1">
                    <a:solidFill>
                      <a:srgbClr val="FF0000"/>
                    </a:solidFill>
                  </a:rPr>
                  <a:t>Vosin</a:t>
                </a:r>
                <a:r>
                  <a:rPr lang="el-GR" dirty="0">
                    <a:solidFill>
                      <a:srgbClr val="FF0000"/>
                    </a:solidFill>
                  </a:rPr>
                  <a:t>θ</a:t>
                </a:r>
                <a:r>
                  <a:rPr lang="en-US" dirty="0">
                    <a:solidFill>
                      <a:srgbClr val="FF0000"/>
                    </a:solidFill>
                  </a:rPr>
                  <a:t> = (42.3m/s)sin(65.7</a:t>
                </a:r>
                <a:r>
                  <a:rPr lang="en-US" baseline="30000" dirty="0">
                    <a:solidFill>
                      <a:srgbClr val="FF0000"/>
                    </a:solidFill>
                  </a:rPr>
                  <a:t>o</a:t>
                </a:r>
                <a:r>
                  <a:rPr lang="en-US" dirty="0">
                    <a:solidFill>
                      <a:srgbClr val="FF0000"/>
                    </a:solidFill>
                  </a:rPr>
                  <a:t>) = 38.6 m/s</a:t>
                </a:r>
              </a:p>
              <a:p>
                <a:r>
                  <a:rPr lang="en-US" dirty="0">
                    <a:solidFill>
                      <a:srgbClr val="FF0000"/>
                    </a:solidFill>
                  </a:rPr>
                  <a:t>a= - 9.8 m/s</a:t>
                </a:r>
                <a:r>
                  <a:rPr lang="en-US" baseline="30000" dirty="0">
                    <a:solidFill>
                      <a:srgbClr val="FF0000"/>
                    </a:solidFill>
                  </a:rPr>
                  <a:t>2</a:t>
                </a:r>
              </a:p>
              <a:p>
                <a:r>
                  <a:rPr lang="en-US" dirty="0" err="1">
                    <a:solidFill>
                      <a:srgbClr val="FF0000"/>
                    </a:solidFill>
                  </a:rPr>
                  <a:t>Vfy</a:t>
                </a:r>
                <a:r>
                  <a:rPr lang="en-US" dirty="0">
                    <a:solidFill>
                      <a:srgbClr val="FF0000"/>
                    </a:solidFill>
                  </a:rPr>
                  <a:t> = 0</a:t>
                </a:r>
              </a:p>
              <a:p>
                <a:endParaRPr lang="en-US" dirty="0">
                  <a:solidFill>
                    <a:srgbClr val="FF0000"/>
                  </a:solidFill>
                </a:endParaRPr>
              </a:p>
              <a:p>
                <a14:m>
                  <m:oMath xmlns:m="http://schemas.openxmlformats.org/officeDocument/2006/math">
                    <m:r>
                      <m:rPr>
                        <m:sty m:val="p"/>
                      </m:rPr>
                      <a:rPr lang="el-GR" i="1">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𝑉</m:t>
                            </m:r>
                          </m:e>
                          <m:sub>
                            <m:r>
                              <a:rPr lang="en-US" i="1">
                                <a:solidFill>
                                  <a:srgbClr val="FF0000"/>
                                </a:solidFill>
                                <a:latin typeface="Cambria Math" panose="02040503050406030204" pitchFamily="18" charset="0"/>
                              </a:rPr>
                              <m:t>𝑓𝑦</m:t>
                            </m:r>
                          </m:sub>
                          <m:sup>
                            <m:r>
                              <a:rPr lang="en-US" i="1">
                                <a:solidFill>
                                  <a:srgbClr val="FF0000"/>
                                </a:solidFill>
                                <a:latin typeface="Cambria Math" panose="02040503050406030204" pitchFamily="18" charset="0"/>
                              </a:rPr>
                              <m:t>2</m:t>
                            </m:r>
                          </m:sup>
                        </m:sSubSup>
                        <m:r>
                          <a:rPr lang="en-US" i="1">
                            <a:solidFill>
                              <a:srgbClr val="FF0000"/>
                            </a:solidFill>
                            <a:latin typeface="Cambria Math" panose="02040503050406030204" pitchFamily="18" charset="0"/>
                          </a:rPr>
                          <m:t>−</m:t>
                        </m:r>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𝑉</m:t>
                            </m:r>
                          </m:e>
                          <m:sub>
                            <m:r>
                              <a:rPr lang="en-US" i="1">
                                <a:solidFill>
                                  <a:srgbClr val="FF0000"/>
                                </a:solidFill>
                                <a:latin typeface="Cambria Math" panose="02040503050406030204" pitchFamily="18" charset="0"/>
                              </a:rPr>
                              <m:t>𝑜𝑦</m:t>
                            </m:r>
                          </m:sub>
                          <m:sup>
                            <m:r>
                              <a:rPr lang="en-US" i="1">
                                <a:solidFill>
                                  <a:srgbClr val="FF0000"/>
                                </a:solidFill>
                                <a:latin typeface="Cambria Math" panose="02040503050406030204" pitchFamily="18" charset="0"/>
                              </a:rPr>
                              <m:t>2</m:t>
                            </m:r>
                          </m:sup>
                        </m:sSubSup>
                      </m:num>
                      <m:den>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𝑎𝑦</m:t>
                        </m:r>
                      </m:den>
                    </m:f>
                  </m:oMath>
                </a14:m>
                <a:r>
                  <a:rPr lang="el-GR"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m:rPr>
                        <m:sty m:val="p"/>
                      </m:rPr>
                      <a:rPr lang="el-GR" i="1">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0 −</m:t>
                        </m:r>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38.6</m:t>
                            </m:r>
                            <m:r>
                              <m:rPr>
                                <m:sty m:val="p"/>
                              </m:rPr>
                              <a:rPr lang="en-US">
                                <a:solidFill>
                                  <a:srgbClr val="FF0000"/>
                                </a:solidFill>
                                <a:latin typeface="Cambria Math" panose="02040503050406030204" pitchFamily="18" charset="0"/>
                              </a:rPr>
                              <m:t>m</m:t>
                            </m:r>
                            <m:r>
                              <a:rPr lang="en-US">
                                <a:solidFill>
                                  <a:srgbClr val="FF0000"/>
                                </a:solidFill>
                                <a:latin typeface="Cambria Math" panose="02040503050406030204" pitchFamily="18" charset="0"/>
                              </a:rPr>
                              <m:t>/</m:t>
                            </m:r>
                            <m:r>
                              <m:rPr>
                                <m:sty m:val="p"/>
                              </m:rPr>
                              <a:rPr lang="en-US">
                                <a:solidFill>
                                  <a:srgbClr val="FF0000"/>
                                </a:solidFill>
                                <a:latin typeface="Cambria Math" panose="02040503050406030204" pitchFamily="18" charset="0"/>
                              </a:rPr>
                              <m:t>s</m:t>
                            </m:r>
                            <m:r>
                              <a:rPr lang="en-US" i="1">
                                <a:solidFill>
                                  <a:srgbClr val="FF0000"/>
                                </a:solidFill>
                                <a:latin typeface="Cambria Math" panose="02040503050406030204" pitchFamily="18" charset="0"/>
                              </a:rPr>
                              <m:t>)</m:t>
                            </m:r>
                          </m:e>
                          <m:sub/>
                          <m:sup>
                            <m:r>
                              <a:rPr lang="en-US" i="1">
                                <a:solidFill>
                                  <a:srgbClr val="FF0000"/>
                                </a:solidFill>
                                <a:latin typeface="Cambria Math" panose="02040503050406030204" pitchFamily="18" charset="0"/>
                              </a:rPr>
                              <m:t>2</m:t>
                            </m:r>
                          </m:sup>
                        </m:sSubSup>
                      </m:num>
                      <m:den>
                        <m:eqArr>
                          <m:eqArrPr>
                            <m:ctrlPr>
                              <a:rPr lang="en-US" i="1">
                                <a:solidFill>
                                  <a:srgbClr val="FF0000"/>
                                </a:solidFill>
                                <a:latin typeface="Cambria Math" panose="02040503050406030204" pitchFamily="18" charset="0"/>
                              </a:rPr>
                            </m:ctrlPr>
                          </m:eqArrPr>
                          <m:e>
                            <m:r>
                              <a:rPr lang="en-US" i="1">
                                <a:solidFill>
                                  <a:srgbClr val="FF0000"/>
                                </a:solidFill>
                                <a:latin typeface="Cambria Math" panose="02040503050406030204" pitchFamily="18" charset="0"/>
                              </a:rPr>
                              <m:t>2∗</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baseline="30000">
                                        <a:solidFill>
                                          <a:srgbClr val="FF0000"/>
                                        </a:solidFill>
                                        <a:latin typeface="Cambria Math" panose="02040503050406030204" pitchFamily="18" charset="0"/>
                                      </a:rPr>
                                      <m:t>2</m:t>
                                    </m:r>
                                  </m:den>
                                </m:f>
                              </m:e>
                            </m:d>
                          </m:e>
                          <m:e/>
                        </m:eqArr>
                      </m:den>
                    </m:f>
                  </m:oMath>
                </a14:m>
                <a:r>
                  <a:rPr lang="en-US" dirty="0">
                    <a:solidFill>
                      <a:srgbClr val="FF0000"/>
                    </a:solidFill>
                  </a:rPr>
                  <a:t>     =    76.0 m</a:t>
                </a:r>
              </a:p>
              <a:p>
                <a:endParaRPr lang="en-US" dirty="0">
                  <a:solidFill>
                    <a:srgbClr val="FF0000"/>
                  </a:solidFill>
                </a:endParaRPr>
              </a:p>
              <a:p>
                <a:r>
                  <a:rPr lang="en-US" dirty="0">
                    <a:solidFill>
                      <a:srgbClr val="FF0000"/>
                    </a:solidFill>
                  </a:rPr>
                  <a:t>76.4 m – 15.4 m = 61m,  So the Higher angled flight is 61 m higher than the lower angled flight.</a:t>
                </a:r>
              </a:p>
              <a:p>
                <a:endParaRPr lang="en-US" dirty="0">
                  <a:solidFill>
                    <a:srgbClr val="FF0000"/>
                  </a:solidFill>
                </a:endParaRPr>
              </a:p>
              <a:p>
                <a:endParaRPr lang="en-US" baseline="30000" dirty="0">
                  <a:solidFill>
                    <a:srgbClr val="FF0000"/>
                  </a:solidFill>
                </a:endParaRPr>
              </a:p>
              <a:p>
                <a:endParaRPr lang="en-US" baseline="30000" dirty="0">
                  <a:solidFill>
                    <a:srgbClr val="FF0000"/>
                  </a:solidFill>
                </a:endParaRPr>
              </a:p>
              <a:p>
                <a:endParaRPr lang="en-US" baseline="30000" dirty="0">
                  <a:solidFill>
                    <a:srgbClr val="FF0000"/>
                  </a:solidFill>
                </a:endParaRPr>
              </a:p>
            </p:txBody>
          </p:sp>
        </mc:Choice>
        <mc:Fallback xmlns="">
          <p:sp>
            <p:nvSpPr>
              <p:cNvPr id="2" name="Rectangle 1">
                <a:extLst>
                  <a:ext uri="{FF2B5EF4-FFF2-40B4-BE49-F238E27FC236}">
                    <a16:creationId xmlns:a16="http://schemas.microsoft.com/office/drawing/2014/main" id="{65AFF490-BBFF-45BA-BE8B-3CBABFAE6B56}"/>
                  </a:ext>
                </a:extLst>
              </p:cNvPr>
              <p:cNvSpPr>
                <a:spLocks noRot="1" noChangeAspect="1" noMove="1" noResize="1" noEditPoints="1" noAdjustHandles="1" noChangeArrowheads="1" noChangeShapeType="1" noTextEdit="1"/>
              </p:cNvSpPr>
              <p:nvPr/>
            </p:nvSpPr>
            <p:spPr>
              <a:xfrm>
                <a:off x="135118" y="152761"/>
                <a:ext cx="11818070" cy="5952848"/>
              </a:xfrm>
              <a:prstGeom prst="rect">
                <a:avLst/>
              </a:prstGeom>
              <a:blipFill>
                <a:blip r:embed="rId2"/>
                <a:stretch>
                  <a:fillRect l="-413" t="-5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D12DC1B-942C-4D97-B350-DBA34DA3B3B8}"/>
                  </a:ext>
                </a:extLst>
              </p:cNvPr>
              <p:cNvSpPr txBox="1"/>
              <p:nvPr/>
            </p:nvSpPr>
            <p:spPr>
              <a:xfrm>
                <a:off x="5976594" y="2422688"/>
                <a:ext cx="5769204" cy="2745175"/>
              </a:xfrm>
              <a:prstGeom prst="rect">
                <a:avLst/>
              </a:prstGeom>
              <a:noFill/>
            </p:spPr>
            <p:txBody>
              <a:bodyPr wrap="square" rtlCol="0">
                <a:spAutoFit/>
              </a:bodyPr>
              <a:lstStyle/>
              <a:p>
                <a:r>
                  <a:rPr lang="en-US" dirty="0">
                    <a:solidFill>
                      <a:srgbClr val="FF0000"/>
                    </a:solidFill>
                  </a:rPr>
                  <a:t>Lower angle (24.3</a:t>
                </a:r>
                <a:r>
                  <a:rPr lang="en-US" baseline="30000" dirty="0">
                    <a:solidFill>
                      <a:srgbClr val="FF0000"/>
                    </a:solidFill>
                  </a:rPr>
                  <a:t>o</a:t>
                </a:r>
                <a:r>
                  <a:rPr lang="en-US" dirty="0">
                    <a:solidFill>
                      <a:srgbClr val="FF0000"/>
                    </a:solidFill>
                  </a:rPr>
                  <a:t>)</a:t>
                </a:r>
              </a:p>
              <a:p>
                <a:endParaRPr lang="en-US" dirty="0">
                  <a:solidFill>
                    <a:srgbClr val="FF0000"/>
                  </a:solidFill>
                </a:endParaRPr>
              </a:p>
              <a:p>
                <a:r>
                  <a:rPr lang="en-US" dirty="0">
                    <a:solidFill>
                      <a:srgbClr val="FF0000"/>
                    </a:solidFill>
                  </a:rPr>
                  <a:t>Voy = </a:t>
                </a:r>
                <a:r>
                  <a:rPr lang="en-US" dirty="0" err="1">
                    <a:solidFill>
                      <a:srgbClr val="FF0000"/>
                    </a:solidFill>
                  </a:rPr>
                  <a:t>Vosin</a:t>
                </a:r>
                <a:r>
                  <a:rPr lang="el-GR" dirty="0">
                    <a:solidFill>
                      <a:srgbClr val="FF0000"/>
                    </a:solidFill>
                  </a:rPr>
                  <a:t>θ</a:t>
                </a:r>
                <a:r>
                  <a:rPr lang="en-US" dirty="0">
                    <a:solidFill>
                      <a:srgbClr val="FF0000"/>
                    </a:solidFill>
                  </a:rPr>
                  <a:t> = (42.3m/s)sin(24.3</a:t>
                </a:r>
                <a:r>
                  <a:rPr lang="en-US" baseline="30000" dirty="0">
                    <a:solidFill>
                      <a:srgbClr val="FF0000"/>
                    </a:solidFill>
                  </a:rPr>
                  <a:t>o</a:t>
                </a:r>
                <a:r>
                  <a:rPr lang="en-US" dirty="0">
                    <a:solidFill>
                      <a:srgbClr val="FF0000"/>
                    </a:solidFill>
                  </a:rPr>
                  <a:t>) = 17.4 m/s</a:t>
                </a:r>
              </a:p>
              <a:p>
                <a:r>
                  <a:rPr lang="en-US" dirty="0">
                    <a:solidFill>
                      <a:srgbClr val="FF0000"/>
                    </a:solidFill>
                  </a:rPr>
                  <a:t>a= - 9.8 m/s</a:t>
                </a:r>
                <a:r>
                  <a:rPr lang="en-US" baseline="30000" dirty="0">
                    <a:solidFill>
                      <a:srgbClr val="FF0000"/>
                    </a:solidFill>
                  </a:rPr>
                  <a:t>2</a:t>
                </a:r>
              </a:p>
              <a:p>
                <a:r>
                  <a:rPr lang="en-US" dirty="0" err="1">
                    <a:solidFill>
                      <a:srgbClr val="FF0000"/>
                    </a:solidFill>
                  </a:rPr>
                  <a:t>Vfy</a:t>
                </a:r>
                <a:r>
                  <a:rPr lang="en-US" dirty="0">
                    <a:solidFill>
                      <a:srgbClr val="FF0000"/>
                    </a:solidFill>
                  </a:rPr>
                  <a:t> = 0</a:t>
                </a:r>
              </a:p>
              <a:p>
                <a:endParaRPr lang="en-US" dirty="0">
                  <a:solidFill>
                    <a:srgbClr val="FF0000"/>
                  </a:solidFill>
                </a:endParaRPr>
              </a:p>
              <a:p>
                <a14:m>
                  <m:oMath xmlns:m="http://schemas.openxmlformats.org/officeDocument/2006/math">
                    <m:r>
                      <m:rPr>
                        <m:sty m:val="p"/>
                      </m:rPr>
                      <a:rPr lang="el-GR" i="1">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𝑉</m:t>
                            </m:r>
                          </m:e>
                          <m:sub>
                            <m:r>
                              <a:rPr lang="en-US" i="1">
                                <a:solidFill>
                                  <a:srgbClr val="FF0000"/>
                                </a:solidFill>
                                <a:latin typeface="Cambria Math" panose="02040503050406030204" pitchFamily="18" charset="0"/>
                              </a:rPr>
                              <m:t>𝑓𝑦</m:t>
                            </m:r>
                          </m:sub>
                          <m:sup>
                            <m:r>
                              <a:rPr lang="en-US" i="1">
                                <a:solidFill>
                                  <a:srgbClr val="FF0000"/>
                                </a:solidFill>
                                <a:latin typeface="Cambria Math" panose="02040503050406030204" pitchFamily="18" charset="0"/>
                              </a:rPr>
                              <m:t>2</m:t>
                            </m:r>
                          </m:sup>
                        </m:sSubSup>
                        <m:r>
                          <a:rPr lang="en-US" i="1">
                            <a:solidFill>
                              <a:srgbClr val="FF0000"/>
                            </a:solidFill>
                            <a:latin typeface="Cambria Math" panose="02040503050406030204" pitchFamily="18" charset="0"/>
                          </a:rPr>
                          <m:t>−</m:t>
                        </m:r>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𝑉</m:t>
                            </m:r>
                          </m:e>
                          <m:sub>
                            <m:r>
                              <a:rPr lang="en-US" i="1">
                                <a:solidFill>
                                  <a:srgbClr val="FF0000"/>
                                </a:solidFill>
                                <a:latin typeface="Cambria Math" panose="02040503050406030204" pitchFamily="18" charset="0"/>
                              </a:rPr>
                              <m:t>𝑜𝑦</m:t>
                            </m:r>
                          </m:sub>
                          <m:sup>
                            <m:r>
                              <a:rPr lang="en-US" i="1">
                                <a:solidFill>
                                  <a:srgbClr val="FF0000"/>
                                </a:solidFill>
                                <a:latin typeface="Cambria Math" panose="02040503050406030204" pitchFamily="18" charset="0"/>
                              </a:rPr>
                              <m:t>2</m:t>
                            </m:r>
                          </m:sup>
                        </m:sSubSup>
                      </m:num>
                      <m:den>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𝑎𝑦</m:t>
                        </m:r>
                      </m:den>
                    </m:f>
                  </m:oMath>
                </a14:m>
                <a:r>
                  <a:rPr lang="el-GR"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m:rPr>
                        <m:sty m:val="p"/>
                      </m:rPr>
                      <a:rPr lang="el-GR" i="1">
                        <a:solidFill>
                          <a:srgbClr val="FF0000"/>
                        </a:solidFill>
                        <a:latin typeface="Cambria Math" panose="02040503050406030204" pitchFamily="18" charset="0"/>
                      </a:rPr>
                      <m:t>Δ</m:t>
                    </m:r>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0 −</m:t>
                        </m:r>
                        <m:sSubSup>
                          <m:sSubSupPr>
                            <m:ctrlPr>
                              <a:rPr lang="en-US" i="1">
                                <a:solidFill>
                                  <a:srgbClr val="FF0000"/>
                                </a:solidFill>
                                <a:latin typeface="Cambria Math" panose="02040503050406030204" pitchFamily="18" charset="0"/>
                              </a:rPr>
                            </m:ctrlPr>
                          </m:sSubSupPr>
                          <m:e>
                            <m:r>
                              <a:rPr lang="en-US" i="1">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17.4</m:t>
                            </m:r>
                            <m:r>
                              <m:rPr>
                                <m:sty m:val="p"/>
                              </m:rPr>
                              <a:rPr lang="en-US">
                                <a:solidFill>
                                  <a:srgbClr val="FF0000"/>
                                </a:solidFill>
                                <a:latin typeface="Cambria Math" panose="02040503050406030204" pitchFamily="18" charset="0"/>
                              </a:rPr>
                              <m:t>m</m:t>
                            </m:r>
                            <m:r>
                              <a:rPr lang="en-US">
                                <a:solidFill>
                                  <a:srgbClr val="FF0000"/>
                                </a:solidFill>
                                <a:latin typeface="Cambria Math" panose="02040503050406030204" pitchFamily="18" charset="0"/>
                              </a:rPr>
                              <m:t>/</m:t>
                            </m:r>
                            <m:r>
                              <m:rPr>
                                <m:sty m:val="p"/>
                              </m:rPr>
                              <a:rPr lang="en-US">
                                <a:solidFill>
                                  <a:srgbClr val="FF0000"/>
                                </a:solidFill>
                                <a:latin typeface="Cambria Math" panose="02040503050406030204" pitchFamily="18" charset="0"/>
                              </a:rPr>
                              <m:t>s</m:t>
                            </m:r>
                            <m:r>
                              <a:rPr lang="en-US" i="1">
                                <a:solidFill>
                                  <a:srgbClr val="FF0000"/>
                                </a:solidFill>
                                <a:latin typeface="Cambria Math" panose="02040503050406030204" pitchFamily="18" charset="0"/>
                              </a:rPr>
                              <m:t>)</m:t>
                            </m:r>
                          </m:e>
                          <m:sub/>
                          <m:sup>
                            <m:r>
                              <a:rPr lang="en-US" i="1">
                                <a:solidFill>
                                  <a:srgbClr val="FF0000"/>
                                </a:solidFill>
                                <a:latin typeface="Cambria Math" panose="02040503050406030204" pitchFamily="18" charset="0"/>
                              </a:rPr>
                              <m:t>2</m:t>
                            </m:r>
                          </m:sup>
                        </m:sSubSup>
                      </m:num>
                      <m:den>
                        <m:eqArr>
                          <m:eqArrPr>
                            <m:ctrlPr>
                              <a:rPr lang="en-US" i="1">
                                <a:solidFill>
                                  <a:srgbClr val="FF0000"/>
                                </a:solidFill>
                                <a:latin typeface="Cambria Math" panose="02040503050406030204" pitchFamily="18" charset="0"/>
                              </a:rPr>
                            </m:ctrlPr>
                          </m:eqArrPr>
                          <m:e>
                            <m:r>
                              <a:rPr lang="en-US" i="1">
                                <a:solidFill>
                                  <a:srgbClr val="FF0000"/>
                                </a:solidFill>
                                <a:latin typeface="Cambria Math" panose="02040503050406030204" pitchFamily="18" charset="0"/>
                              </a:rPr>
                              <m:t>2∗</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baseline="30000">
                                        <a:solidFill>
                                          <a:srgbClr val="FF0000"/>
                                        </a:solidFill>
                                        <a:latin typeface="Cambria Math" panose="02040503050406030204" pitchFamily="18" charset="0"/>
                                      </a:rPr>
                                      <m:t>2</m:t>
                                    </m:r>
                                  </m:den>
                                </m:f>
                              </m:e>
                            </m:d>
                          </m:e>
                          <m:e/>
                        </m:eqArr>
                      </m:den>
                    </m:f>
                  </m:oMath>
                </a14:m>
                <a:r>
                  <a:rPr lang="en-US" dirty="0">
                    <a:solidFill>
                      <a:srgbClr val="FF0000"/>
                    </a:solidFill>
                  </a:rPr>
                  <a:t>     =    15.4 m</a:t>
                </a:r>
              </a:p>
              <a:p>
                <a:endParaRPr lang="en-US" dirty="0"/>
              </a:p>
            </p:txBody>
          </p:sp>
        </mc:Choice>
        <mc:Fallback xmlns="">
          <p:sp>
            <p:nvSpPr>
              <p:cNvPr id="3" name="TextBox 2">
                <a:extLst>
                  <a:ext uri="{FF2B5EF4-FFF2-40B4-BE49-F238E27FC236}">
                    <a16:creationId xmlns:a16="http://schemas.microsoft.com/office/drawing/2014/main" id="{CD12DC1B-942C-4D97-B350-DBA34DA3B3B8}"/>
                  </a:ext>
                </a:extLst>
              </p:cNvPr>
              <p:cNvSpPr txBox="1">
                <a:spLocks noRot="1" noChangeAspect="1" noMove="1" noResize="1" noEditPoints="1" noAdjustHandles="1" noChangeArrowheads="1" noChangeShapeType="1" noTextEdit="1"/>
              </p:cNvSpPr>
              <p:nvPr/>
            </p:nvSpPr>
            <p:spPr>
              <a:xfrm>
                <a:off x="5976594" y="2422688"/>
                <a:ext cx="5769204" cy="2745175"/>
              </a:xfrm>
              <a:prstGeom prst="rect">
                <a:avLst/>
              </a:prstGeom>
              <a:blipFill>
                <a:blip r:embed="rId3"/>
                <a:stretch>
                  <a:fillRect l="-845" t="-1109"/>
                </a:stretch>
              </a:blipFill>
            </p:spPr>
            <p:txBody>
              <a:bodyPr/>
              <a:lstStyle/>
              <a:p>
                <a:r>
                  <a:rPr lang="en-US">
                    <a:noFill/>
                  </a:rPr>
                  <a:t> </a:t>
                </a:r>
              </a:p>
            </p:txBody>
          </p:sp>
        </mc:Fallback>
      </mc:AlternateContent>
    </p:spTree>
    <p:extLst>
      <p:ext uri="{BB962C8B-B14F-4D97-AF65-F5344CB8AC3E}">
        <p14:creationId xmlns:p14="http://schemas.microsoft.com/office/powerpoint/2010/main" val="192526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9" end="9"/>
                                            </p:txEl>
                                          </p:spTgt>
                                        </p:tgtEl>
                                        <p:attrNameLst>
                                          <p:attrName>style.visibility</p:attrName>
                                        </p:attrNameLst>
                                      </p:cBhvr>
                                      <p:to>
                                        <p:strVal val="visible"/>
                                      </p:to>
                                    </p:set>
                                    <p:animEffect transition="in" filter="fade">
                                      <p:cBhvr>
                                        <p:cTn id="12" dur="500"/>
                                        <p:tgtEl>
                                          <p:spTgt spid="2">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animEffect transition="in" filter="fade">
                                      <p:cBhvr>
                                        <p:cTn id="17" dur="500"/>
                                        <p:tgtEl>
                                          <p:spTgt spid="2">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11" end="11"/>
                                            </p:txEl>
                                          </p:spTgt>
                                        </p:tgtEl>
                                        <p:attrNameLst>
                                          <p:attrName>style.visibility</p:attrName>
                                        </p:attrNameLst>
                                      </p:cBhvr>
                                      <p:to>
                                        <p:strVal val="visible"/>
                                      </p:to>
                                    </p:set>
                                    <p:animEffect transition="in" filter="fade">
                                      <p:cBhvr>
                                        <p:cTn id="22" dur="500"/>
                                        <p:tgtEl>
                                          <p:spTgt spid="2">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animEffect transition="in" filter="fade">
                                      <p:cBhvr>
                                        <p:cTn id="27" dur="500"/>
                                        <p:tgtEl>
                                          <p:spTgt spid="2">
                                            <p:txEl>
                                              <p:pRg st="13"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7E55A67-7D63-4963-9C26-216DB4E56E61}"/>
                  </a:ext>
                </a:extLst>
              </p:cNvPr>
              <p:cNvSpPr txBox="1"/>
              <p:nvPr/>
            </p:nvSpPr>
            <p:spPr>
              <a:xfrm>
                <a:off x="433633" y="452487"/>
                <a:ext cx="9935852" cy="6601744"/>
              </a:xfrm>
              <a:prstGeom prst="rect">
                <a:avLst/>
              </a:prstGeom>
              <a:noFill/>
            </p:spPr>
            <p:txBody>
              <a:bodyPr wrap="square" rtlCol="0">
                <a:spAutoFit/>
              </a:bodyPr>
              <a:lstStyle/>
              <a:p>
                <a:r>
                  <a:rPr lang="en-US" dirty="0"/>
                  <a:t>A football is thrown toward a receiver with an initial velocity of 18.0 m/s at an angle of 35</a:t>
                </a:r>
                <a:r>
                  <a:rPr lang="en-US" baseline="30000" dirty="0"/>
                  <a:t>o</a:t>
                </a:r>
                <a:r>
                  <a:rPr lang="en-US" dirty="0"/>
                  <a:t>.  At that instant the receiver is 18.0 m from the quarter back.  In what direction (toward or away from the quarterback) and with what constant speed should the receiver run to catch the ball at the same level as it was thrown? </a:t>
                </a:r>
              </a:p>
              <a:p>
                <a:endParaRPr lang="en-US" dirty="0"/>
              </a:p>
              <a:p>
                <a:r>
                  <a:rPr lang="en-US" dirty="0"/>
                  <a:t>Find the range of the ball:</a:t>
                </a:r>
              </a:p>
              <a:p>
                <a:endParaRPr lang="en-US" dirty="0"/>
              </a:p>
              <a:p>
                <a14:m>
                  <m:oMath xmlns:m="http://schemas.openxmlformats.org/officeDocument/2006/math">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𝑉𝑜</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⁡(2</m:t>
                        </m:r>
                        <m:r>
                          <m:rPr>
                            <m:sty m:val="p"/>
                          </m:rPr>
                          <a:rPr lang="el-GR" i="1">
                            <a:solidFill>
                              <a:srgbClr val="FF0000"/>
                            </a:solidFill>
                            <a:latin typeface="Cambria Math" panose="02040503050406030204" pitchFamily="18" charset="0"/>
                          </a:rPr>
                          <m:t>θ</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𝑔</m:t>
                        </m:r>
                      </m:den>
                    </m:f>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𝑅</m:t>
                    </m:r>
                    <m:r>
                      <a:rPr lang="en-US" i="1">
                        <a:solidFill>
                          <a:srgbClr val="FF0000"/>
                        </a:solidFill>
                        <a:latin typeface="Cambria Math" panose="02040503050406030204" pitchFamily="18" charset="0"/>
                      </a:rPr>
                      <m:t>= </m:t>
                    </m:r>
                    <m:f>
                      <m:fPr>
                        <m:ctrlPr>
                          <a:rPr lang="en-US" i="1">
                            <a:solidFill>
                              <a:srgbClr val="FF0000"/>
                            </a:solidFill>
                            <a:latin typeface="Cambria Math" panose="02040503050406030204" pitchFamily="18" charset="0"/>
                          </a:rPr>
                        </m:ctrlPr>
                      </m:fPr>
                      <m:num>
                        <m:d>
                          <m:dPr>
                            <m:ctrlPr>
                              <a:rPr lang="en-US" i="1">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18.0</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 </m:t>
                        </m:r>
                        <m:r>
                          <m:rPr>
                            <m:sty m:val="p"/>
                          </m:rPr>
                          <a:rPr lang="en-US">
                            <a:solidFill>
                              <a:srgbClr val="FF0000"/>
                            </a:solidFill>
                            <a:latin typeface="Cambria Math" panose="02040503050406030204" pitchFamily="18" charset="0"/>
                          </a:rPr>
                          <m:t>sin</m:t>
                        </m:r>
                        <m:r>
                          <a:rPr lang="en-US" i="1">
                            <a:solidFill>
                              <a:srgbClr val="FF0000"/>
                            </a:solidFill>
                            <a:latin typeface="Cambria Math" panose="02040503050406030204" pitchFamily="18" charset="0"/>
                          </a:rPr>
                          <m:t>⁡(</m:t>
                        </m:r>
                        <m:r>
                          <m:rPr>
                            <m:nor/>
                          </m:rPr>
                          <a:rPr lang="en-US" b="0" i="0" smtClean="0">
                            <a:solidFill>
                              <a:srgbClr val="FF0000"/>
                            </a:solidFill>
                            <a:latin typeface="Cambria Math" panose="02040503050406030204" pitchFamily="18" charset="0"/>
                          </a:rPr>
                          <m:t>2*35</m:t>
                        </m:r>
                        <m:r>
                          <m:rPr>
                            <m:nor/>
                          </m:rPr>
                          <a:rPr lang="en-US" baseline="30000" dirty="0">
                            <a:solidFill>
                              <a:srgbClr val="FF0000"/>
                            </a:solidFill>
                          </a:rPr>
                          <m:t>o</m:t>
                        </m:r>
                        <m:r>
                          <a:rPr lang="en-US" i="1">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den>
                    </m:f>
                  </m:oMath>
                </a14:m>
                <a:r>
                  <a:rPr lang="en-US" dirty="0">
                    <a:solidFill>
                      <a:srgbClr val="FF0000"/>
                    </a:solidFill>
                  </a:rPr>
                  <a:t> = 31 m</a:t>
                </a:r>
              </a:p>
              <a:p>
                <a:endParaRPr lang="en-US" dirty="0">
                  <a:solidFill>
                    <a:srgbClr val="FF0000"/>
                  </a:solidFill>
                </a:endParaRPr>
              </a:p>
              <a:p>
                <a:r>
                  <a:rPr lang="en-US" dirty="0">
                    <a:solidFill>
                      <a:srgbClr val="FF0000"/>
                    </a:solidFill>
                  </a:rPr>
                  <a:t>31m – 18 m = 13 m (the receiver needs to run away from the QB.)</a:t>
                </a:r>
              </a:p>
              <a:p>
                <a:endParaRPr lang="en-US" dirty="0">
                  <a:solidFill>
                    <a:srgbClr val="FF0000"/>
                  </a:solidFill>
                </a:endParaRPr>
              </a:p>
              <a:p>
                <a:r>
                  <a:rPr lang="en-US" dirty="0">
                    <a:solidFill>
                      <a:srgbClr val="FF0000"/>
                    </a:solidFill>
                  </a:rPr>
                  <a:t>How long is the ball in the air?</a:t>
                </a:r>
              </a:p>
              <a:p>
                <a:r>
                  <a:rPr lang="en-US" dirty="0" err="1">
                    <a:solidFill>
                      <a:srgbClr val="FF0000"/>
                    </a:solidFill>
                  </a:rPr>
                  <a:t>Voy</a:t>
                </a:r>
                <a:r>
                  <a:rPr lang="en-US" dirty="0">
                    <a:solidFill>
                      <a:srgbClr val="FF0000"/>
                    </a:solidFill>
                  </a:rPr>
                  <a:t> = </a:t>
                </a:r>
                <a:r>
                  <a:rPr lang="en-US" dirty="0" err="1">
                    <a:solidFill>
                      <a:srgbClr val="FF0000"/>
                    </a:solidFill>
                  </a:rPr>
                  <a:t>Vosin</a:t>
                </a:r>
                <a:r>
                  <a:rPr lang="el-GR" dirty="0">
                    <a:solidFill>
                      <a:srgbClr val="FF0000"/>
                    </a:solidFill>
                  </a:rPr>
                  <a:t>θ</a:t>
                </a:r>
                <a:r>
                  <a:rPr lang="en-US" dirty="0">
                    <a:solidFill>
                      <a:srgbClr val="FF0000"/>
                    </a:solidFill>
                  </a:rPr>
                  <a:t> = (18.0m/s)sin(35</a:t>
                </a:r>
                <a:r>
                  <a:rPr lang="en-US" baseline="30000" dirty="0">
                    <a:solidFill>
                      <a:srgbClr val="FF0000"/>
                    </a:solidFill>
                  </a:rPr>
                  <a:t>o</a:t>
                </a:r>
                <a:r>
                  <a:rPr lang="en-US" dirty="0">
                    <a:solidFill>
                      <a:srgbClr val="FF0000"/>
                    </a:solidFill>
                  </a:rPr>
                  <a:t>) = 10.3 m/s</a:t>
                </a:r>
              </a:p>
              <a:p>
                <a:r>
                  <a:rPr lang="en-US" dirty="0">
                    <a:solidFill>
                      <a:srgbClr val="FF0000"/>
                    </a:solidFill>
                  </a:rPr>
                  <a:t>a= - 9.8 m/s</a:t>
                </a:r>
                <a:r>
                  <a:rPr lang="en-US" baseline="30000" dirty="0">
                    <a:solidFill>
                      <a:srgbClr val="FF0000"/>
                    </a:solidFill>
                  </a:rPr>
                  <a:t>2</a:t>
                </a:r>
              </a:p>
              <a:p>
                <a:r>
                  <a:rPr lang="en-US" dirty="0">
                    <a:solidFill>
                      <a:srgbClr val="FF0000"/>
                    </a:solidFill>
                  </a:rPr>
                  <a:t>Y = 0</a:t>
                </a:r>
              </a:p>
              <a:p>
                <a:endParaRPr lang="en-US" dirty="0">
                  <a:solidFill>
                    <a:srgbClr val="FF0000"/>
                  </a:solidFill>
                </a:endParaRPr>
              </a:p>
              <a:p>
                <a:r>
                  <a:rPr lang="en-US" b="1" dirty="0" err="1">
                    <a:solidFill>
                      <a:srgbClr val="FF0000"/>
                    </a:solidFill>
                    <a:latin typeface="Calibri" panose="020F0502020204030204" pitchFamily="34" charset="0"/>
                    <a:cs typeface="Calibri" panose="020F0502020204030204" pitchFamily="34" charset="0"/>
                  </a:rPr>
                  <a:t>Δy</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r>
                          <a:rPr lang="en-US" b="1" i="1" smtClean="0">
                            <a:solidFill>
                              <a:srgbClr val="FF0000"/>
                            </a:solidFill>
                            <a:latin typeface="Cambria Math" panose="02040503050406030204" pitchFamily="18" charset="0"/>
                            <a:cs typeface="Calibri" panose="020F0502020204030204" pitchFamily="34" charset="0"/>
                          </a:rPr>
                          <m:t>𝒚</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t>              </a:t>
                </a:r>
                <a:r>
                  <a:rPr lang="en-US" b="1" dirty="0">
                    <a:solidFill>
                      <a:srgbClr val="FF0000"/>
                    </a:solidFill>
                    <a:latin typeface="Calibri" panose="020F0502020204030204" pitchFamily="34" charset="0"/>
                    <a:cs typeface="Calibri" panose="020F0502020204030204" pitchFamily="34" charset="0"/>
                  </a:rPr>
                  <a:t>Δy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r>
                  <a:rPr lang="en-US" b="1" dirty="0">
                    <a:solidFill>
                      <a:srgbClr val="FF0000"/>
                    </a:solidFill>
                    <a:latin typeface="Calibri" panose="020F0502020204030204" pitchFamily="34" charset="0"/>
                    <a:cs typeface="Calibri" panose="020F0502020204030204" pitchFamily="34" charset="0"/>
                  </a:rPr>
                  <a:t>0 = </a:t>
                </a:r>
                <a14:m>
                  <m:oMath xmlns:m="http://schemas.openxmlformats.org/officeDocument/2006/math">
                    <m:r>
                      <a:rPr lang="en-US" b="1" i="1">
                        <a:solidFill>
                          <a:srgbClr val="FF0000"/>
                        </a:solidFill>
                        <a:latin typeface="Cambria Math" panose="02040503050406030204" pitchFamily="18" charset="0"/>
                        <a:cs typeface="Calibri" panose="020F0502020204030204" pitchFamily="34" charset="0"/>
                      </a:rPr>
                      <m:t>𝟏𝟎</m:t>
                    </m:r>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𝟑</m:t>
                    </m:r>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r>
                      <a:rPr lang="en-US" b="1" i="1">
                        <a:solidFill>
                          <a:srgbClr val="FF0000"/>
                        </a:solidFill>
                        <a:latin typeface="Cambria Math" panose="02040503050406030204" pitchFamily="18" charset="0"/>
                        <a:cs typeface="Calibri" panose="020F0502020204030204" pitchFamily="34" charset="0"/>
                      </a:rPr>
                      <m:t>𝟒</m:t>
                    </m:r>
                    <m:r>
                      <a:rPr lang="en-US" b="1" i="1">
                        <a:solidFill>
                          <a:srgbClr val="FF0000"/>
                        </a:solidFill>
                        <a:latin typeface="Cambria Math" panose="02040503050406030204" pitchFamily="18" charset="0"/>
                        <a:cs typeface="Calibri" panose="020F0502020204030204" pitchFamily="34" charset="0"/>
                      </a:rPr>
                      <m:t>.</m:t>
                    </m:r>
                    <m:r>
                      <a:rPr lang="en-US" b="1" i="1">
                        <a:solidFill>
                          <a:srgbClr val="FF0000"/>
                        </a:solidFill>
                        <a:latin typeface="Cambria Math" panose="02040503050406030204" pitchFamily="18" charset="0"/>
                        <a:cs typeface="Calibri" panose="020F0502020204030204" pitchFamily="34" charset="0"/>
                      </a:rPr>
                      <m:t>𝟗</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r>
                  <a:rPr lang="en-US" b="1" dirty="0">
                    <a:solidFill>
                      <a:srgbClr val="FF0000"/>
                    </a:solidFill>
                    <a:latin typeface="Calibri" panose="020F0502020204030204" pitchFamily="34" charset="0"/>
                    <a:cs typeface="Calibri" panose="020F0502020204030204" pitchFamily="34" charset="0"/>
                  </a:rPr>
                  <a:t>0 = </a:t>
                </a:r>
                <a14:m>
                  <m:oMath xmlns:m="http://schemas.openxmlformats.org/officeDocument/2006/math">
                    <m:r>
                      <a:rPr lang="en-US" b="1">
                        <a:solidFill>
                          <a:srgbClr val="FF0000"/>
                        </a:solidFill>
                        <a:latin typeface="Cambria Math" panose="02040503050406030204" pitchFamily="18" charset="0"/>
                        <a:cs typeface="Calibri" panose="020F0502020204030204" pitchFamily="34" charset="0"/>
                      </a:rPr>
                      <m:t>𝐭</m:t>
                    </m:r>
                    <m:r>
                      <a:rPr lang="en-US" b="1">
                        <a:solidFill>
                          <a:srgbClr val="FF0000"/>
                        </a:solidFill>
                        <a:latin typeface="Cambria Math" panose="02040503050406030204" pitchFamily="18" charset="0"/>
                        <a:cs typeface="Calibri" panose="020F0502020204030204" pitchFamily="34" charset="0"/>
                      </a:rPr>
                      <m:t>(</m:t>
                    </m:r>
                    <m:r>
                      <a:rPr lang="en-US" b="1" i="1">
                        <a:solidFill>
                          <a:srgbClr val="FF0000"/>
                        </a:solidFill>
                        <a:latin typeface="Cambria Math" panose="02040503050406030204" pitchFamily="18" charset="0"/>
                        <a:cs typeface="Calibri" panose="020F0502020204030204" pitchFamily="34" charset="0"/>
                      </a:rPr>
                      <m:t>𝟏𝟎</m:t>
                    </m:r>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𝟑</m:t>
                    </m:r>
                    <m:r>
                      <a:rPr lang="en-US" b="1" i="1">
                        <a:solidFill>
                          <a:srgbClr val="FF0000"/>
                        </a:solidFill>
                        <a:latin typeface="Cambria Math" panose="02040503050406030204" pitchFamily="18" charset="0"/>
                        <a:cs typeface="Calibri" panose="020F0502020204030204" pitchFamily="34" charset="0"/>
                      </a:rPr>
                      <m:t>−</m:t>
                    </m:r>
                    <m:r>
                      <a:rPr lang="en-US" b="1" i="1">
                        <a:solidFill>
                          <a:srgbClr val="FF0000"/>
                        </a:solidFill>
                        <a:latin typeface="Cambria Math" panose="02040503050406030204" pitchFamily="18" charset="0"/>
                        <a:cs typeface="Calibri" panose="020F0502020204030204" pitchFamily="34" charset="0"/>
                      </a:rPr>
                      <m:t>𝟒</m:t>
                    </m:r>
                    <m:r>
                      <a:rPr lang="en-US" b="1" i="1">
                        <a:solidFill>
                          <a:srgbClr val="FF0000"/>
                        </a:solidFill>
                        <a:latin typeface="Cambria Math" panose="02040503050406030204" pitchFamily="18" charset="0"/>
                        <a:cs typeface="Calibri" panose="020F0502020204030204" pitchFamily="34" charset="0"/>
                      </a:rPr>
                      <m:t>.</m:t>
                    </m:r>
                    <m:r>
                      <a:rPr lang="en-US" b="1" i="1">
                        <a:solidFill>
                          <a:srgbClr val="FF0000"/>
                        </a:solidFill>
                        <a:latin typeface="Cambria Math" panose="02040503050406030204" pitchFamily="18" charset="0"/>
                        <a:cs typeface="Calibri" panose="020F0502020204030204" pitchFamily="34" charset="0"/>
                      </a:rPr>
                      <m:t>𝟗</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e>
                      <m:sup/>
                    </m:sSup>
                  </m:oMath>
                </a14:m>
                <a:endParaRPr lang="en-US" b="1" dirty="0">
                  <a:solidFill>
                    <a:srgbClr val="FF0000"/>
                  </a:solidFill>
                  <a:latin typeface="Calibri" panose="020F0502020204030204" pitchFamily="34" charset="0"/>
                  <a:cs typeface="Calibri" panose="020F0502020204030204" pitchFamily="34" charset="0"/>
                </a:endParaRPr>
              </a:p>
              <a:p>
                <a:r>
                  <a:rPr lang="en-US" dirty="0">
                    <a:solidFill>
                      <a:srgbClr val="FF0000"/>
                    </a:solidFill>
                  </a:rPr>
                  <a:t>t= 0 s or 2.1 seconds</a:t>
                </a:r>
              </a:p>
              <a:p>
                <a:endParaRPr lang="en-US" dirty="0">
                  <a:solidFill>
                    <a:srgbClr val="FF0000"/>
                  </a:solidFill>
                </a:endParaRPr>
              </a:p>
              <a:p>
                <a:r>
                  <a:rPr lang="en-US" dirty="0">
                    <a:solidFill>
                      <a:srgbClr val="FF0000"/>
                    </a:solidFill>
                  </a:rPr>
                  <a:t>The receiver needs to run with a velocity = </a:t>
                </a:r>
                <a14:m>
                  <m:oMath xmlns:m="http://schemas.openxmlformats.org/officeDocument/2006/math">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13</m:t>
                        </m:r>
                        <m:r>
                          <a:rPr lang="en-US" b="0" i="1" smtClean="0">
                            <a:solidFill>
                              <a:srgbClr val="FF0000"/>
                            </a:solidFill>
                            <a:latin typeface="Cambria Math" panose="02040503050406030204" pitchFamily="18" charset="0"/>
                          </a:rPr>
                          <m:t>𝑚</m:t>
                        </m:r>
                      </m:num>
                      <m:den>
                        <m:r>
                          <a:rPr lang="en-US" b="0" i="1" smtClean="0">
                            <a:solidFill>
                              <a:srgbClr val="FF0000"/>
                            </a:solidFill>
                            <a:latin typeface="Cambria Math" panose="02040503050406030204" pitchFamily="18" charset="0"/>
                          </a:rPr>
                          <m:t>2.1</m:t>
                        </m:r>
                        <m:r>
                          <a:rPr lang="en-US" b="0" i="1" smtClean="0">
                            <a:solidFill>
                              <a:srgbClr val="FF0000"/>
                            </a:solidFill>
                            <a:latin typeface="Cambria Math" panose="02040503050406030204" pitchFamily="18" charset="0"/>
                          </a:rPr>
                          <m:t>𝑠</m:t>
                        </m:r>
                      </m:den>
                    </m:f>
                  </m:oMath>
                </a14:m>
                <a:r>
                  <a:rPr lang="en-US" dirty="0">
                    <a:solidFill>
                      <a:srgbClr val="FF0000"/>
                    </a:solidFill>
                  </a:rPr>
                  <a:t> = 6.2 m/s away from the </a:t>
                </a:r>
                <a:r>
                  <a:rPr lang="en-US" dirty="0" err="1">
                    <a:solidFill>
                      <a:srgbClr val="FF0000"/>
                    </a:solidFill>
                  </a:rPr>
                  <a:t>qb</a:t>
                </a:r>
                <a:r>
                  <a:rPr lang="en-US" dirty="0">
                    <a:solidFill>
                      <a:srgbClr val="FF0000"/>
                    </a:solidFill>
                  </a:rPr>
                  <a:t>.</a:t>
                </a:r>
              </a:p>
              <a:p>
                <a:endParaRPr lang="en-US" dirty="0">
                  <a:solidFill>
                    <a:srgbClr val="FF0000"/>
                  </a:solidFill>
                </a:endParaRPr>
              </a:p>
              <a:p>
                <a:endParaRPr lang="en-US" dirty="0"/>
              </a:p>
            </p:txBody>
          </p:sp>
        </mc:Choice>
        <mc:Fallback>
          <p:sp>
            <p:nvSpPr>
              <p:cNvPr id="2" name="TextBox 1">
                <a:extLst>
                  <a:ext uri="{FF2B5EF4-FFF2-40B4-BE49-F238E27FC236}">
                    <a16:creationId xmlns:a16="http://schemas.microsoft.com/office/drawing/2014/main" id="{F7E55A67-7D63-4963-9C26-216DB4E56E61}"/>
                  </a:ext>
                </a:extLst>
              </p:cNvPr>
              <p:cNvSpPr txBox="1">
                <a:spLocks noRot="1" noChangeAspect="1" noMove="1" noResize="1" noEditPoints="1" noAdjustHandles="1" noChangeArrowheads="1" noChangeShapeType="1" noTextEdit="1"/>
              </p:cNvSpPr>
              <p:nvPr/>
            </p:nvSpPr>
            <p:spPr>
              <a:xfrm>
                <a:off x="433633" y="452487"/>
                <a:ext cx="9935852" cy="6601744"/>
              </a:xfrm>
              <a:prstGeom prst="rect">
                <a:avLst/>
              </a:prstGeom>
              <a:blipFill>
                <a:blip r:embed="rId2"/>
                <a:stretch>
                  <a:fillRect l="-491" t="-462" r="-429"/>
                </a:stretch>
              </a:blipFill>
            </p:spPr>
            <p:txBody>
              <a:bodyPr/>
              <a:lstStyle/>
              <a:p>
                <a:r>
                  <a:rPr lang="en-US">
                    <a:noFill/>
                  </a:rPr>
                  <a:t> </a:t>
                </a:r>
              </a:p>
            </p:txBody>
          </p:sp>
        </mc:Fallback>
      </mc:AlternateContent>
    </p:spTree>
    <p:extLst>
      <p:ext uri="{BB962C8B-B14F-4D97-AF65-F5344CB8AC3E}">
        <p14:creationId xmlns:p14="http://schemas.microsoft.com/office/powerpoint/2010/main" val="204050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fade">
                                      <p:cBhvr>
                                        <p:cTn id="42" dur="500"/>
                                        <p:tgtEl>
                                          <p:spTgt spid="2">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animEffect transition="in" filter="fade">
                                      <p:cBhvr>
                                        <p:cTn id="47" dur="500"/>
                                        <p:tgtEl>
                                          <p:spTgt spid="2">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6" end="16"/>
                                            </p:txEl>
                                          </p:spTgt>
                                        </p:tgtEl>
                                        <p:attrNameLst>
                                          <p:attrName>style.visibility</p:attrName>
                                        </p:attrNameLst>
                                      </p:cBhvr>
                                      <p:to>
                                        <p:strVal val="visible"/>
                                      </p:to>
                                    </p:set>
                                    <p:animEffect transition="in" filter="fade">
                                      <p:cBhvr>
                                        <p:cTn id="52"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20CF9EB-5B00-4E6B-AE55-8EDE228710F6}"/>
                  </a:ext>
                </a:extLst>
              </p:cNvPr>
              <p:cNvSpPr txBox="1"/>
              <p:nvPr/>
            </p:nvSpPr>
            <p:spPr>
              <a:xfrm>
                <a:off x="301658" y="235670"/>
                <a:ext cx="11189616" cy="10418558"/>
              </a:xfrm>
              <a:prstGeom prst="rect">
                <a:avLst/>
              </a:prstGeom>
              <a:noFill/>
            </p:spPr>
            <p:txBody>
              <a:bodyPr wrap="square" rtlCol="0">
                <a:spAutoFit/>
              </a:bodyPr>
              <a:lstStyle/>
              <a:p>
                <a:r>
                  <a:rPr lang="en-US" dirty="0"/>
                  <a:t>A golfer is 133 m horizontally away from the flag approaching an elevated green.  The green is 12.2 m above the golfer.  The golfer chooses a nine iron which elevates the ball at 41</a:t>
                </a:r>
                <a:r>
                  <a:rPr lang="en-US" baseline="30000" dirty="0"/>
                  <a:t>o</a:t>
                </a:r>
                <a:r>
                  <a:rPr lang="en-US" dirty="0"/>
                  <a:t>.  The club speed is 38.0 m/s.  How far from and what side of the flag does the ball hit?</a:t>
                </a:r>
              </a:p>
              <a:p>
                <a:r>
                  <a:rPr lang="en-US" dirty="0"/>
                  <a:t>Find the time in the air vertically:</a:t>
                </a:r>
              </a:p>
              <a:p>
                <a:r>
                  <a:rPr lang="en-US" dirty="0" err="1">
                    <a:solidFill>
                      <a:srgbClr val="FF0000"/>
                    </a:solidFill>
                  </a:rPr>
                  <a:t>Voy</a:t>
                </a:r>
                <a:r>
                  <a:rPr lang="en-US" dirty="0">
                    <a:solidFill>
                      <a:srgbClr val="FF0000"/>
                    </a:solidFill>
                  </a:rPr>
                  <a:t> = </a:t>
                </a:r>
                <a:r>
                  <a:rPr lang="en-US" dirty="0" err="1">
                    <a:solidFill>
                      <a:srgbClr val="FF0000"/>
                    </a:solidFill>
                  </a:rPr>
                  <a:t>Vosin</a:t>
                </a:r>
                <a:r>
                  <a:rPr lang="el-GR" dirty="0">
                    <a:solidFill>
                      <a:srgbClr val="FF0000"/>
                    </a:solidFill>
                  </a:rPr>
                  <a:t>θ</a:t>
                </a:r>
                <a:r>
                  <a:rPr lang="en-US" dirty="0">
                    <a:solidFill>
                      <a:srgbClr val="FF0000"/>
                    </a:solidFill>
                  </a:rPr>
                  <a:t> = (38m/s)sin(41</a:t>
                </a:r>
                <a:r>
                  <a:rPr lang="en-US" baseline="30000" dirty="0">
                    <a:solidFill>
                      <a:srgbClr val="FF0000"/>
                    </a:solidFill>
                  </a:rPr>
                  <a:t>o</a:t>
                </a:r>
                <a:r>
                  <a:rPr lang="en-US" dirty="0">
                    <a:solidFill>
                      <a:srgbClr val="FF0000"/>
                    </a:solidFill>
                  </a:rPr>
                  <a:t>) = 24.9 m/s</a:t>
                </a:r>
              </a:p>
              <a:p>
                <a:r>
                  <a:rPr lang="en-US" dirty="0">
                    <a:solidFill>
                      <a:srgbClr val="FF0000"/>
                    </a:solidFill>
                  </a:rPr>
                  <a:t>a= - 9.8 m/s</a:t>
                </a:r>
                <a:r>
                  <a:rPr lang="en-US" baseline="30000" dirty="0">
                    <a:solidFill>
                      <a:srgbClr val="FF0000"/>
                    </a:solidFill>
                  </a:rPr>
                  <a:t>2</a:t>
                </a:r>
              </a:p>
              <a:p>
                <a:r>
                  <a:rPr lang="en-US" dirty="0">
                    <a:solidFill>
                      <a:srgbClr val="FF0000"/>
                    </a:solidFill>
                  </a:rPr>
                  <a:t>y = 12.2 m </a:t>
                </a:r>
                <a:endParaRPr lang="en-US" dirty="0"/>
              </a:p>
              <a:p>
                <a:r>
                  <a:rPr lang="en-US" dirty="0"/>
                  <a:t>Finding the vertical air time using the quadratic formula:</a:t>
                </a:r>
              </a:p>
              <a:p>
                <a14:m>
                  <m:oMath xmlns:m="http://schemas.openxmlformats.org/officeDocument/2006/math">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𝑉𝑜𝑦𝑡</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e>
                    </m:d>
                    <m:r>
                      <a:rPr lang="en-US" i="1">
                        <a:solidFill>
                          <a:srgbClr val="FF0000"/>
                        </a:solidFill>
                        <a:latin typeface="Cambria Math" panose="02040503050406030204" pitchFamily="18" charset="0"/>
                      </a:rPr>
                      <m:t>𝑎</m:t>
                    </m:r>
                    <m:r>
                      <a:rPr lang="en-US" i="1" baseline="-25000">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𝑡</m:t>
                    </m:r>
                    <m:r>
                      <a:rPr lang="en-US" i="1" baseline="30000">
                        <a:solidFill>
                          <a:srgbClr val="FF0000"/>
                        </a:solidFill>
                        <a:latin typeface="Cambria Math" panose="02040503050406030204" pitchFamily="18" charset="0"/>
                      </a:rPr>
                      <m:t>2</m:t>
                    </m:r>
                  </m:oMath>
                </a14:m>
                <a:r>
                  <a:rPr lang="en-US" baseline="30000"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12.2</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24.9</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e>
                    </m:d>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𝑡</m:t>
                    </m:r>
                    <m:r>
                      <a:rPr lang="en-US" i="1" baseline="30000">
                        <a:solidFill>
                          <a:srgbClr val="FF0000"/>
                        </a:solidFill>
                        <a:latin typeface="Cambria Math" panose="02040503050406030204" pitchFamily="18" charset="0"/>
                      </a:rPr>
                      <m:t>2</m:t>
                    </m:r>
                  </m:oMath>
                </a14:m>
                <a:r>
                  <a:rPr lang="en-US" baseline="30000" dirty="0">
                    <a:solidFill>
                      <a:srgbClr val="FF0000"/>
                    </a:solidFill>
                  </a:rPr>
                  <a:t>	</a:t>
                </a:r>
                <a:r>
                  <a:rPr lang="en-US" dirty="0">
                    <a:solidFill>
                      <a:srgbClr val="FF0000"/>
                    </a:solidFill>
                  </a:rPr>
                  <a:t>   0 = -4.9t</a:t>
                </a:r>
                <a:r>
                  <a:rPr lang="en-US" baseline="30000" dirty="0">
                    <a:solidFill>
                      <a:srgbClr val="FF0000"/>
                    </a:solidFill>
                  </a:rPr>
                  <a:t>2</a:t>
                </a:r>
                <a:r>
                  <a:rPr lang="en-US" dirty="0">
                    <a:solidFill>
                      <a:srgbClr val="FF0000"/>
                    </a:solidFill>
                  </a:rPr>
                  <a:t> + 24.9t – 12.2</a:t>
                </a:r>
                <a:endParaRPr lang="en-US" i="1" dirty="0">
                  <a:latin typeface="Cambria Math" panose="02040503050406030204" pitchFamily="18" charset="0"/>
                </a:endParaRPr>
              </a:p>
              <a:p>
                <a:r>
                  <a:rPr lang="en-US" dirty="0">
                    <a:solidFill>
                      <a:srgbClr val="FF0000"/>
                    </a:solidFill>
                  </a:rPr>
                  <a:t>       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𝑏</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−4</m:t>
                            </m:r>
                            <m:r>
                              <a:rPr lang="en-US" i="1">
                                <a:solidFill>
                                  <a:srgbClr val="FF0000"/>
                                </a:solidFill>
                                <a:latin typeface="Cambria Math" panose="02040503050406030204" pitchFamily="18" charset="0"/>
                              </a:rPr>
                              <m:t>𝑎𝑐</m:t>
                            </m:r>
                          </m:e>
                        </m:rad>
                      </m:num>
                      <m:den>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m:t>
                        </m:r>
                      </m:den>
                    </m:f>
                  </m:oMath>
                </a14:m>
                <a:r>
                  <a:rPr lang="en-US" dirty="0">
                    <a:solidFill>
                      <a:srgbClr val="FF0000"/>
                    </a:solidFill>
                  </a:rPr>
                  <a:t>                       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24.9</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24.9</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−4</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−4.9</m:t>
                                </m:r>
                              </m:e>
                            </m:d>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−12.2</m:t>
                            </m:r>
                            <m:r>
                              <a:rPr lang="en-US" i="1">
                                <a:solidFill>
                                  <a:srgbClr val="FF0000"/>
                                </a:solidFill>
                                <a:latin typeface="Cambria Math" panose="02040503050406030204" pitchFamily="18" charset="0"/>
                              </a:rPr>
                              <m:t>)</m:t>
                            </m:r>
                          </m:e>
                        </m:rad>
                      </m:num>
                      <m:den>
                        <m:r>
                          <a:rPr lang="en-US" i="1">
                            <a:solidFill>
                              <a:srgbClr val="FF0000"/>
                            </a:solidFill>
                            <a:latin typeface="Cambria Math" panose="02040503050406030204" pitchFamily="18" charset="0"/>
                          </a:rPr>
                          <m:t>2(−4.9)</m:t>
                        </m:r>
                      </m:den>
                    </m:f>
                  </m:oMath>
                </a14:m>
                <a:r>
                  <a:rPr lang="en-US" dirty="0">
                    <a:solidFill>
                      <a:srgbClr val="FF0000"/>
                    </a:solidFill>
                  </a:rPr>
                  <a:t>		t = =.54 s or </a:t>
                </a:r>
                <a:r>
                  <a:rPr lang="en-US" b="1" dirty="0">
                    <a:solidFill>
                      <a:srgbClr val="FF0000"/>
                    </a:solidFill>
                  </a:rPr>
                  <a:t>t = 4.5 s</a:t>
                </a:r>
              </a:p>
              <a:p>
                <a:r>
                  <a:rPr lang="en-US" dirty="0">
                    <a:solidFill>
                      <a:srgbClr val="FF0000"/>
                    </a:solidFill>
                  </a:rPr>
                  <a:t>.54 s refers to the first time the football reaches the correct height, or on the way up.  4.5 s is the second time on the for landing on the green.</a:t>
                </a:r>
                <a:endParaRPr lang="en-US" dirty="0"/>
              </a:p>
              <a:p>
                <a:r>
                  <a:rPr lang="en-US" dirty="0"/>
                  <a:t>Finding Range:   Using the x component of velocity to determine range:</a:t>
                </a:r>
              </a:p>
              <a:p>
                <a:endParaRPr lang="en-US" dirty="0"/>
              </a:p>
              <a:p>
                <a:r>
                  <a:rPr lang="en-US" dirty="0">
                    <a:solidFill>
                      <a:srgbClr val="FF0000"/>
                    </a:solidFill>
                  </a:rPr>
                  <a:t>Horizontally(x) the object travels distance </a:t>
                </a:r>
                <a:r>
                  <a:rPr lang="en-US" b="1" dirty="0" err="1">
                    <a:solidFill>
                      <a:srgbClr val="FF0000"/>
                    </a:solidFill>
                    <a:latin typeface="Calibri" panose="020F0502020204030204" pitchFamily="34" charset="0"/>
                    <a:cs typeface="Calibri" panose="020F0502020204030204" pitchFamily="34" charset="0"/>
                  </a:rPr>
                  <a:t>Δx</a:t>
                </a:r>
                <a:r>
                  <a:rPr lang="en-US" dirty="0">
                    <a:solidFill>
                      <a:srgbClr val="FF0000"/>
                    </a:solidFill>
                  </a:rPr>
                  <a:t> in that time with no acceleration.</a:t>
                </a:r>
              </a:p>
              <a:p>
                <a:endParaRPr lang="en-US" dirty="0">
                  <a:solidFill>
                    <a:srgbClr val="FF0000"/>
                  </a:solidFill>
                </a:endParaRPr>
              </a:p>
              <a:p>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r>
                      <a:rPr lang="en-US">
                        <a:solidFill>
                          <a:srgbClr val="FF0000"/>
                        </a:solidFill>
                        <a:latin typeface="Cambria Math" panose="02040503050406030204" pitchFamily="18" charset="0"/>
                        <a:cs typeface="Calibri" panose="020F0502020204030204" pitchFamily="34" charset="0"/>
                      </a:rPr>
                      <m:t>=</m:t>
                    </m:r>
                    <m:d>
                      <m:dPr>
                        <m:ctrlPr>
                          <a:rPr lang="en-US" i="1">
                            <a:solidFill>
                              <a:srgbClr val="FF0000"/>
                            </a:solidFill>
                            <a:latin typeface="Cambria Math" panose="02040503050406030204" pitchFamily="18" charset="0"/>
                            <a:cs typeface="Calibri" panose="020F0502020204030204" pitchFamily="34" charset="0"/>
                          </a:rPr>
                        </m:ctrlPr>
                      </m:dPr>
                      <m:e>
                        <m:r>
                          <a:rPr lang="en-US" b="0" i="0" smtClean="0">
                            <a:solidFill>
                              <a:srgbClr val="FF0000"/>
                            </a:solidFill>
                            <a:latin typeface="Cambria Math" panose="02040503050406030204" pitchFamily="18" charset="0"/>
                            <a:cs typeface="Calibri" panose="020F0502020204030204" pitchFamily="34" charset="0"/>
                          </a:rPr>
                          <m:t>38</m:t>
                        </m:r>
                        <m:f>
                          <m:fPr>
                            <m:ctrlPr>
                              <a:rPr lang="en-US" i="1">
                                <a:solidFill>
                                  <a:srgbClr val="FF0000"/>
                                </a:solidFill>
                                <a:latin typeface="Cambria Math" panose="02040503050406030204" pitchFamily="18" charset="0"/>
                                <a:cs typeface="Calibri" panose="020F0502020204030204" pitchFamily="34" charset="0"/>
                              </a:rPr>
                            </m:ctrlPr>
                          </m:fPr>
                          <m:num>
                            <m:r>
                              <m:rPr>
                                <m:sty m:val="p"/>
                              </m:rPr>
                              <a:rPr lang="en-US">
                                <a:solidFill>
                                  <a:srgbClr val="FF0000"/>
                                </a:solidFill>
                                <a:latin typeface="Cambria Math" panose="02040503050406030204" pitchFamily="18" charset="0"/>
                                <a:cs typeface="Calibri" panose="020F0502020204030204" pitchFamily="34" charset="0"/>
                              </a:rPr>
                              <m:t>m</m:t>
                            </m:r>
                          </m:num>
                          <m:den>
                            <m:r>
                              <m:rPr>
                                <m:sty m:val="p"/>
                              </m:rPr>
                              <a:rPr lang="en-US">
                                <a:solidFill>
                                  <a:srgbClr val="FF0000"/>
                                </a:solidFill>
                                <a:latin typeface="Cambria Math" panose="02040503050406030204" pitchFamily="18" charset="0"/>
                                <a:cs typeface="Calibri" panose="020F0502020204030204" pitchFamily="34" charset="0"/>
                              </a:rPr>
                              <m:t>s</m:t>
                            </m:r>
                          </m:den>
                        </m:f>
                      </m:e>
                    </m:d>
                    <m:r>
                      <m:rPr>
                        <m:sty m:val="p"/>
                      </m:rPr>
                      <a:rPr lang="en-US">
                        <a:solidFill>
                          <a:srgbClr val="FF0000"/>
                        </a:solidFill>
                        <a:latin typeface="Cambria Math" panose="02040503050406030204" pitchFamily="18" charset="0"/>
                        <a:cs typeface="Calibri" panose="020F0502020204030204" pitchFamily="34" charset="0"/>
                      </a:rPr>
                      <m:t>cos</m:t>
                    </m:r>
                    <m:r>
                      <a:rPr lang="en-US">
                        <a:solidFill>
                          <a:srgbClr val="FF0000"/>
                        </a:solidFill>
                        <a:latin typeface="Cambria Math" panose="02040503050406030204" pitchFamily="18" charset="0"/>
                        <a:cs typeface="Calibri" panose="020F0502020204030204" pitchFamily="34" charset="0"/>
                      </a:rPr>
                      <m:t>(41</m:t>
                    </m:r>
                  </m:oMath>
                </a14:m>
                <a:r>
                  <a:rPr lang="en-US" baseline="30000" dirty="0">
                    <a:solidFill>
                      <a:srgbClr val="FF0000"/>
                    </a:solidFill>
                  </a:rPr>
                  <a:t>o</a:t>
                </a:r>
                <a:r>
                  <a:rPr lang="en-US" dirty="0">
                    <a:solidFill>
                      <a:srgbClr val="FF0000"/>
                    </a:solidFill>
                  </a:rPr>
                  <a:t>)= 28.7 m/s</a:t>
                </a:r>
              </a:p>
              <a:p>
                <a:endParaRPr lang="en-US" dirty="0">
                  <a:solidFill>
                    <a:srgbClr val="FF0000"/>
                  </a:solidFill>
                </a:endParaRPr>
              </a:p>
              <a:p>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a:solidFill>
                          <a:srgbClr val="FF0000"/>
                        </a:solidFill>
                        <a:latin typeface="Cambria Math" panose="02040503050406030204" pitchFamily="18" charset="0"/>
                        <a:cs typeface="Calibri" panose="020F0502020204030204" pitchFamily="34" charset="0"/>
                      </a:rPr>
                      <m:t>𝒙</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oMath>
                </a14:m>
                <a:r>
                  <a:rPr lang="en-US" dirty="0">
                    <a:solidFill>
                      <a:srgbClr val="FF0000"/>
                    </a:solidFill>
                  </a:rPr>
                  <a:t>     </a:t>
                </a:r>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d>
                          <m:dPr>
                            <m:ctrlPr>
                              <a:rPr lang="en-US" b="1" i="1">
                                <a:solidFill>
                                  <a:srgbClr val="FF0000"/>
                                </a:solidFill>
                                <a:latin typeface="Cambria Math" panose="02040503050406030204" pitchFamily="18" charset="0"/>
                                <a:cs typeface="Calibri" panose="020F0502020204030204" pitchFamily="34" charset="0"/>
                              </a:rPr>
                            </m:ctrlPr>
                          </m:dPr>
                          <m:e>
                            <m:r>
                              <a:rPr lang="en-US" b="1" i="1" smtClean="0">
                                <a:solidFill>
                                  <a:srgbClr val="FF0000"/>
                                </a:solidFill>
                                <a:latin typeface="Cambria Math" panose="02040503050406030204" pitchFamily="18" charset="0"/>
                                <a:cs typeface="Calibri" panose="020F0502020204030204" pitchFamily="34" charset="0"/>
                              </a:rPr>
                              <m:t>𝟐𝟖</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𝟕</m:t>
                            </m: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𝒎</m:t>
                                </m:r>
                              </m:num>
                              <m:den>
                                <m:r>
                                  <a:rPr lang="en-US" b="1" i="1">
                                    <a:solidFill>
                                      <a:srgbClr val="FF0000"/>
                                    </a:solidFill>
                                    <a:latin typeface="Cambria Math" panose="02040503050406030204" pitchFamily="18" charset="0"/>
                                    <a:cs typeface="Calibri" panose="020F0502020204030204" pitchFamily="34" charset="0"/>
                                  </a:rPr>
                                  <m:t>𝒔</m:t>
                                </m:r>
                              </m:den>
                            </m:f>
                          </m:e>
                        </m:d>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𝟒</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𝟓</m:t>
                        </m:r>
                        <m:r>
                          <a:rPr lang="en-US" b="1" i="1">
                            <a:solidFill>
                              <a:srgbClr val="FF0000"/>
                            </a:solidFill>
                            <a:latin typeface="Cambria Math" panose="02040503050406030204" pitchFamily="18" charset="0"/>
                            <a:cs typeface="Calibri" panose="020F0502020204030204" pitchFamily="34" charset="0"/>
                          </a:rPr>
                          <m:t>𝒔</m:t>
                        </m:r>
                        <m:r>
                          <a:rPr lang="en-US" b="1" i="1">
                            <a:solidFill>
                              <a:srgbClr val="FF0000"/>
                            </a:solidFill>
                            <a:latin typeface="Cambria Math" panose="02040503050406030204" pitchFamily="18" charset="0"/>
                            <a:cs typeface="Calibri" panose="020F0502020204030204" pitchFamily="34" charset="0"/>
                          </a:rPr>
                          <m:t>) </m:t>
                        </m:r>
                      </m:e>
                      <m:sub/>
                    </m:sSub>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𝟏𝟐𝟗</m:t>
                    </m:r>
                    <m:r>
                      <a:rPr lang="en-US" b="1" i="1" smtClean="0">
                        <a:solidFill>
                          <a:srgbClr val="FF0000"/>
                        </a:solidFill>
                        <a:latin typeface="Cambria Math" panose="02040503050406030204" pitchFamily="18" charset="0"/>
                        <a:cs typeface="Calibri" panose="020F0502020204030204" pitchFamily="34" charset="0"/>
                      </a:rPr>
                      <m:t> </m:t>
                    </m:r>
                    <m:r>
                      <a:rPr lang="en-US" b="1" i="1">
                        <a:solidFill>
                          <a:srgbClr val="FF0000"/>
                        </a:solidFill>
                        <a:latin typeface="Cambria Math" panose="02040503050406030204" pitchFamily="18" charset="0"/>
                        <a:cs typeface="Calibri" panose="020F0502020204030204" pitchFamily="34" charset="0"/>
                      </a:rPr>
                      <m:t>𝒎</m:t>
                    </m:r>
                  </m:oMath>
                </a14:m>
                <a:endParaRPr lang="en-US" dirty="0"/>
              </a:p>
              <a:p>
                <a:endParaRPr lang="en-US" dirty="0"/>
              </a:p>
              <a:p>
                <a:r>
                  <a:rPr lang="en-US" dirty="0">
                    <a:solidFill>
                      <a:srgbClr val="FF0000"/>
                    </a:solidFill>
                  </a:rPr>
                  <a:t>So the ball lands 4 meters short of the flag.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Ball flies 129 meters, so the ball lands 4 meters short of the flag.</a:t>
                </a:r>
              </a:p>
            </p:txBody>
          </p:sp>
        </mc:Choice>
        <mc:Fallback xmlns="">
          <p:sp>
            <p:nvSpPr>
              <p:cNvPr id="2" name="TextBox 1">
                <a:extLst>
                  <a:ext uri="{FF2B5EF4-FFF2-40B4-BE49-F238E27FC236}">
                    <a16:creationId xmlns:a16="http://schemas.microsoft.com/office/drawing/2014/main" id="{720CF9EB-5B00-4E6B-AE55-8EDE228710F6}"/>
                  </a:ext>
                </a:extLst>
              </p:cNvPr>
              <p:cNvSpPr txBox="1">
                <a:spLocks noRot="1" noChangeAspect="1" noMove="1" noResize="1" noEditPoints="1" noAdjustHandles="1" noChangeArrowheads="1" noChangeShapeType="1" noTextEdit="1"/>
              </p:cNvSpPr>
              <p:nvPr/>
            </p:nvSpPr>
            <p:spPr>
              <a:xfrm>
                <a:off x="301658" y="235670"/>
                <a:ext cx="11189616" cy="10418558"/>
              </a:xfrm>
              <a:prstGeom prst="rect">
                <a:avLst/>
              </a:prstGeom>
              <a:blipFill>
                <a:blip r:embed="rId2"/>
                <a:stretch>
                  <a:fillRect l="-436" t="-351" r="-1253"/>
                </a:stretch>
              </a:blipFill>
            </p:spPr>
            <p:txBody>
              <a:bodyPr/>
              <a:lstStyle/>
              <a:p>
                <a:r>
                  <a:rPr lang="en-US">
                    <a:noFill/>
                  </a:rPr>
                  <a:t> </a:t>
                </a:r>
              </a:p>
            </p:txBody>
          </p:sp>
        </mc:Fallback>
      </mc:AlternateContent>
    </p:spTree>
    <p:extLst>
      <p:ext uri="{BB962C8B-B14F-4D97-AF65-F5344CB8AC3E}">
        <p14:creationId xmlns:p14="http://schemas.microsoft.com/office/powerpoint/2010/main" val="19756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fade">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3" end="13"/>
                                            </p:txEl>
                                          </p:spTgt>
                                        </p:tgtEl>
                                        <p:attrNameLst>
                                          <p:attrName>style.visibility</p:attrName>
                                        </p:attrNameLst>
                                      </p:cBhvr>
                                      <p:to>
                                        <p:strVal val="visible"/>
                                      </p:to>
                                    </p:set>
                                    <p:animEffect transition="in" filter="fade">
                                      <p:cBhvr>
                                        <p:cTn id="52" dur="500"/>
                                        <p:tgtEl>
                                          <p:spTgt spid="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animEffect transition="in" filter="fade">
                                      <p:cBhvr>
                                        <p:cTn id="57" dur="500"/>
                                        <p:tgtEl>
                                          <p:spTgt spid="2">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7" end="17"/>
                                            </p:txEl>
                                          </p:spTgt>
                                        </p:tgtEl>
                                        <p:attrNameLst>
                                          <p:attrName>style.visibility</p:attrName>
                                        </p:attrNameLst>
                                      </p:cBhvr>
                                      <p:to>
                                        <p:strVal val="visible"/>
                                      </p:to>
                                    </p:set>
                                    <p:animEffect transition="in" filter="fade">
                                      <p:cBhvr>
                                        <p:cTn id="62"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7A69A1E-BAF3-4337-A4A9-450F4C5819B9}"/>
                  </a:ext>
                </a:extLst>
              </p:cNvPr>
              <p:cNvSpPr txBox="1"/>
              <p:nvPr/>
            </p:nvSpPr>
            <p:spPr>
              <a:xfrm>
                <a:off x="386499" y="317427"/>
                <a:ext cx="10963373" cy="6540573"/>
              </a:xfrm>
              <a:prstGeom prst="rect">
                <a:avLst/>
              </a:prstGeom>
              <a:noFill/>
            </p:spPr>
            <p:txBody>
              <a:bodyPr wrap="square" rtlCol="0">
                <a:spAutoFit/>
              </a:bodyPr>
              <a:lstStyle/>
              <a:p>
                <a:r>
                  <a:rPr lang="en-US" dirty="0"/>
                  <a:t>A HS football field goal attempt is kicked from the ground level at a speed of 17.0 m/s at an angle of 40</a:t>
                </a:r>
                <a:r>
                  <a:rPr lang="en-US" baseline="30000" dirty="0"/>
                  <a:t>o</a:t>
                </a:r>
                <a:r>
                  <a:rPr lang="en-US" dirty="0"/>
                  <a:t>.  A football goalpost is 10 ft tall.  How far away could this kicker be from the goal post and still make the field goal?</a:t>
                </a:r>
              </a:p>
              <a:p>
                <a:endParaRPr lang="en-US" dirty="0"/>
              </a:p>
              <a:p>
                <a:r>
                  <a:rPr lang="en-US" dirty="0"/>
                  <a:t>Find the time in the air vertically:</a:t>
                </a:r>
              </a:p>
              <a:p>
                <a:r>
                  <a:rPr lang="en-US" dirty="0" err="1">
                    <a:solidFill>
                      <a:srgbClr val="FF0000"/>
                    </a:solidFill>
                  </a:rPr>
                  <a:t>Voy</a:t>
                </a:r>
                <a:r>
                  <a:rPr lang="en-US" dirty="0">
                    <a:solidFill>
                      <a:srgbClr val="FF0000"/>
                    </a:solidFill>
                  </a:rPr>
                  <a:t> = </a:t>
                </a:r>
                <a:r>
                  <a:rPr lang="en-US" dirty="0" err="1">
                    <a:solidFill>
                      <a:srgbClr val="FF0000"/>
                    </a:solidFill>
                  </a:rPr>
                  <a:t>Vosin</a:t>
                </a:r>
                <a:r>
                  <a:rPr lang="el-GR" dirty="0">
                    <a:solidFill>
                      <a:srgbClr val="FF0000"/>
                    </a:solidFill>
                  </a:rPr>
                  <a:t>θ</a:t>
                </a:r>
                <a:r>
                  <a:rPr lang="en-US" dirty="0">
                    <a:solidFill>
                      <a:srgbClr val="FF0000"/>
                    </a:solidFill>
                  </a:rPr>
                  <a:t> = (17m/s)sin(40</a:t>
                </a:r>
                <a:r>
                  <a:rPr lang="en-US" baseline="30000" dirty="0">
                    <a:solidFill>
                      <a:srgbClr val="FF0000"/>
                    </a:solidFill>
                  </a:rPr>
                  <a:t>o</a:t>
                </a:r>
                <a:r>
                  <a:rPr lang="en-US" dirty="0">
                    <a:solidFill>
                      <a:srgbClr val="FF0000"/>
                    </a:solidFill>
                  </a:rPr>
                  <a:t>) = 10.9 m/s</a:t>
                </a:r>
              </a:p>
              <a:p>
                <a:r>
                  <a:rPr lang="en-US" dirty="0">
                    <a:solidFill>
                      <a:srgbClr val="FF0000"/>
                    </a:solidFill>
                  </a:rPr>
                  <a:t>a= - 9.8 m/s</a:t>
                </a:r>
                <a:r>
                  <a:rPr lang="en-US" baseline="30000" dirty="0">
                    <a:solidFill>
                      <a:srgbClr val="FF0000"/>
                    </a:solidFill>
                  </a:rPr>
                  <a:t>2</a:t>
                </a:r>
              </a:p>
              <a:p>
                <a:r>
                  <a:rPr lang="en-US" dirty="0">
                    <a:solidFill>
                      <a:srgbClr val="FF0000"/>
                    </a:solidFill>
                  </a:rPr>
                  <a:t>y = 3.05 m </a:t>
                </a:r>
                <a:endParaRPr lang="en-US" dirty="0"/>
              </a:p>
              <a:p>
                <a:r>
                  <a:rPr lang="en-US" dirty="0"/>
                  <a:t>Finding the vertical air time using the quadratic formula:</a:t>
                </a:r>
              </a:p>
              <a:p>
                <a14:m>
                  <m:oMath xmlns:m="http://schemas.openxmlformats.org/officeDocument/2006/math">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𝑉𝑜𝑦𝑡</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e>
                    </m:d>
                    <m:r>
                      <a:rPr lang="en-US" i="1">
                        <a:solidFill>
                          <a:srgbClr val="FF0000"/>
                        </a:solidFill>
                        <a:latin typeface="Cambria Math" panose="02040503050406030204" pitchFamily="18" charset="0"/>
                      </a:rPr>
                      <m:t>𝑎</m:t>
                    </m:r>
                    <m:r>
                      <a:rPr lang="en-US" i="1" baseline="-25000">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𝑡</m:t>
                    </m:r>
                    <m:r>
                      <a:rPr lang="en-US" i="1" baseline="30000">
                        <a:solidFill>
                          <a:srgbClr val="FF0000"/>
                        </a:solidFill>
                        <a:latin typeface="Cambria Math" panose="02040503050406030204" pitchFamily="18" charset="0"/>
                      </a:rPr>
                      <m:t>2</m:t>
                    </m:r>
                  </m:oMath>
                </a14:m>
                <a:r>
                  <a:rPr lang="en-US" baseline="30000"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3.05</m:t>
                    </m:r>
                    <m:r>
                      <a:rPr lang="en-US" i="1">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9</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e>
                    </m:d>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𝑡</m:t>
                    </m:r>
                    <m:r>
                      <a:rPr lang="en-US" i="1" baseline="30000">
                        <a:solidFill>
                          <a:srgbClr val="FF0000"/>
                        </a:solidFill>
                        <a:latin typeface="Cambria Math" panose="02040503050406030204" pitchFamily="18" charset="0"/>
                      </a:rPr>
                      <m:t>2</m:t>
                    </m:r>
                  </m:oMath>
                </a14:m>
                <a:r>
                  <a:rPr lang="en-US" baseline="30000" dirty="0">
                    <a:solidFill>
                      <a:srgbClr val="FF0000"/>
                    </a:solidFill>
                  </a:rPr>
                  <a:t>	</a:t>
                </a:r>
                <a:r>
                  <a:rPr lang="en-US" dirty="0">
                    <a:solidFill>
                      <a:srgbClr val="FF0000"/>
                    </a:solidFill>
                  </a:rPr>
                  <a:t>   0 = -4.9t</a:t>
                </a:r>
                <a:r>
                  <a:rPr lang="en-US" baseline="30000" dirty="0">
                    <a:solidFill>
                      <a:srgbClr val="FF0000"/>
                    </a:solidFill>
                  </a:rPr>
                  <a:t>2</a:t>
                </a:r>
                <a:r>
                  <a:rPr lang="en-US" dirty="0">
                    <a:solidFill>
                      <a:srgbClr val="FF0000"/>
                    </a:solidFill>
                  </a:rPr>
                  <a:t> + 10.9t – 3.05</a:t>
                </a:r>
                <a:endParaRPr lang="en-US" i="1" dirty="0">
                  <a:latin typeface="Cambria Math" panose="02040503050406030204" pitchFamily="18" charset="0"/>
                </a:endParaRPr>
              </a:p>
              <a:p>
                <a:r>
                  <a:rPr lang="en-US" dirty="0">
                    <a:solidFill>
                      <a:srgbClr val="FF0000"/>
                    </a:solidFill>
                  </a:rPr>
                  <a:t>       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𝑏</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−4</m:t>
                            </m:r>
                            <m:r>
                              <a:rPr lang="en-US" i="1">
                                <a:solidFill>
                                  <a:srgbClr val="FF0000"/>
                                </a:solidFill>
                                <a:latin typeface="Cambria Math" panose="02040503050406030204" pitchFamily="18" charset="0"/>
                              </a:rPr>
                              <m:t>𝑎𝑐</m:t>
                            </m:r>
                          </m:e>
                        </m:rad>
                      </m:num>
                      <m:den>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m:t>
                        </m:r>
                      </m:den>
                    </m:f>
                  </m:oMath>
                </a14:m>
                <a:r>
                  <a:rPr lang="en-US" dirty="0">
                    <a:solidFill>
                      <a:srgbClr val="FF0000"/>
                    </a:solidFill>
                  </a:rPr>
                  <a:t>                       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0.9</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0.9</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−4</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−4.9</m:t>
                                </m:r>
                              </m:e>
                            </m:d>
                            <m:r>
                              <a:rPr lang="en-US" b="0" i="1" smtClean="0">
                                <a:solidFill>
                                  <a:srgbClr val="FF0000"/>
                                </a:solidFill>
                                <a:latin typeface="Cambria Math" panose="02040503050406030204" pitchFamily="18" charset="0"/>
                              </a:rPr>
                              <m:t>(−3.05)</m:t>
                            </m:r>
                          </m:e>
                        </m:rad>
                      </m:num>
                      <m:den>
                        <m:r>
                          <a:rPr lang="en-US" i="1">
                            <a:solidFill>
                              <a:srgbClr val="FF0000"/>
                            </a:solidFill>
                            <a:latin typeface="Cambria Math" panose="02040503050406030204" pitchFamily="18" charset="0"/>
                          </a:rPr>
                          <m:t>2(−4.9)</m:t>
                        </m:r>
                      </m:den>
                    </m:f>
                  </m:oMath>
                </a14:m>
                <a:r>
                  <a:rPr lang="en-US" dirty="0">
                    <a:solidFill>
                      <a:srgbClr val="FF0000"/>
                    </a:solidFill>
                  </a:rPr>
                  <a:t>		t = =.32 s or </a:t>
                </a:r>
                <a:r>
                  <a:rPr lang="en-US" b="1" dirty="0">
                    <a:solidFill>
                      <a:srgbClr val="FF0000"/>
                    </a:solidFill>
                  </a:rPr>
                  <a:t>t = 1.9 s</a:t>
                </a:r>
              </a:p>
              <a:p>
                <a:r>
                  <a:rPr lang="en-US" dirty="0">
                    <a:solidFill>
                      <a:srgbClr val="FF0000"/>
                    </a:solidFill>
                  </a:rPr>
                  <a:t>.32 s refers to the first time the football reaches the correct height, or on the way up.  1.9 s is the second time on the way down.  Since we are looking for the farthest FG, we choose 1.9s</a:t>
                </a:r>
                <a:endParaRPr lang="en-US" dirty="0"/>
              </a:p>
              <a:p>
                <a:r>
                  <a:rPr lang="en-US" dirty="0"/>
                  <a:t>Finding Range:   Using the x component of velocity to determine range:</a:t>
                </a:r>
              </a:p>
              <a:p>
                <a:endParaRPr lang="en-US" dirty="0"/>
              </a:p>
              <a:p>
                <a:r>
                  <a:rPr lang="en-US" dirty="0">
                    <a:solidFill>
                      <a:srgbClr val="FF0000"/>
                    </a:solidFill>
                  </a:rPr>
                  <a:t>Horizontally(x) the object travels distance </a:t>
                </a:r>
                <a:r>
                  <a:rPr lang="en-US" b="1" dirty="0" err="1">
                    <a:solidFill>
                      <a:srgbClr val="FF0000"/>
                    </a:solidFill>
                    <a:latin typeface="Calibri" panose="020F0502020204030204" pitchFamily="34" charset="0"/>
                    <a:cs typeface="Calibri" panose="020F0502020204030204" pitchFamily="34" charset="0"/>
                  </a:rPr>
                  <a:t>Δx</a:t>
                </a:r>
                <a:r>
                  <a:rPr lang="en-US" dirty="0">
                    <a:solidFill>
                      <a:srgbClr val="FF0000"/>
                    </a:solidFill>
                  </a:rPr>
                  <a:t> in that time with no acceleration.</a:t>
                </a:r>
              </a:p>
              <a:p>
                <a:endParaRPr lang="en-US" dirty="0">
                  <a:solidFill>
                    <a:srgbClr val="FF0000"/>
                  </a:solidFill>
                </a:endParaRPr>
              </a:p>
              <a:p>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r>
                      <a:rPr lang="en-US">
                        <a:solidFill>
                          <a:srgbClr val="FF0000"/>
                        </a:solidFill>
                        <a:latin typeface="Cambria Math" panose="02040503050406030204" pitchFamily="18" charset="0"/>
                        <a:cs typeface="Calibri" panose="020F0502020204030204" pitchFamily="34" charset="0"/>
                      </a:rPr>
                      <m:t>=</m:t>
                    </m:r>
                    <m:d>
                      <m:dPr>
                        <m:ctrlPr>
                          <a:rPr lang="en-US" i="1">
                            <a:solidFill>
                              <a:srgbClr val="FF0000"/>
                            </a:solidFill>
                            <a:latin typeface="Cambria Math" panose="02040503050406030204" pitchFamily="18" charset="0"/>
                            <a:cs typeface="Calibri" panose="020F0502020204030204" pitchFamily="34" charset="0"/>
                          </a:rPr>
                        </m:ctrlPr>
                      </m:dPr>
                      <m:e>
                        <m:r>
                          <a:rPr lang="en-US" b="0" i="0" smtClean="0">
                            <a:solidFill>
                              <a:srgbClr val="FF0000"/>
                            </a:solidFill>
                            <a:latin typeface="Cambria Math" panose="02040503050406030204" pitchFamily="18" charset="0"/>
                            <a:cs typeface="Calibri" panose="020F0502020204030204" pitchFamily="34" charset="0"/>
                          </a:rPr>
                          <m:t>17</m:t>
                        </m:r>
                        <m:f>
                          <m:fPr>
                            <m:ctrlPr>
                              <a:rPr lang="en-US" i="1">
                                <a:solidFill>
                                  <a:srgbClr val="FF0000"/>
                                </a:solidFill>
                                <a:latin typeface="Cambria Math" panose="02040503050406030204" pitchFamily="18" charset="0"/>
                                <a:cs typeface="Calibri" panose="020F0502020204030204" pitchFamily="34" charset="0"/>
                              </a:rPr>
                            </m:ctrlPr>
                          </m:fPr>
                          <m:num>
                            <m:r>
                              <m:rPr>
                                <m:sty m:val="p"/>
                              </m:rPr>
                              <a:rPr lang="en-US">
                                <a:solidFill>
                                  <a:srgbClr val="FF0000"/>
                                </a:solidFill>
                                <a:latin typeface="Cambria Math" panose="02040503050406030204" pitchFamily="18" charset="0"/>
                                <a:cs typeface="Calibri" panose="020F0502020204030204" pitchFamily="34" charset="0"/>
                              </a:rPr>
                              <m:t>m</m:t>
                            </m:r>
                          </m:num>
                          <m:den>
                            <m:r>
                              <m:rPr>
                                <m:sty m:val="p"/>
                              </m:rPr>
                              <a:rPr lang="en-US">
                                <a:solidFill>
                                  <a:srgbClr val="FF0000"/>
                                </a:solidFill>
                                <a:latin typeface="Cambria Math" panose="02040503050406030204" pitchFamily="18" charset="0"/>
                                <a:cs typeface="Calibri" panose="020F0502020204030204" pitchFamily="34" charset="0"/>
                              </a:rPr>
                              <m:t>s</m:t>
                            </m:r>
                          </m:den>
                        </m:f>
                      </m:e>
                    </m:d>
                    <m:r>
                      <m:rPr>
                        <m:sty m:val="p"/>
                      </m:rPr>
                      <a:rPr lang="en-US">
                        <a:solidFill>
                          <a:srgbClr val="FF0000"/>
                        </a:solidFill>
                        <a:latin typeface="Cambria Math" panose="02040503050406030204" pitchFamily="18" charset="0"/>
                        <a:cs typeface="Calibri" panose="020F0502020204030204" pitchFamily="34" charset="0"/>
                      </a:rPr>
                      <m:t>cos</m:t>
                    </m:r>
                    <m:r>
                      <a:rPr lang="en-US">
                        <a:solidFill>
                          <a:srgbClr val="FF0000"/>
                        </a:solidFill>
                        <a:latin typeface="Cambria Math" panose="02040503050406030204" pitchFamily="18" charset="0"/>
                        <a:cs typeface="Calibri" panose="020F0502020204030204" pitchFamily="34" charset="0"/>
                      </a:rPr>
                      <m:t>(4</m:t>
                    </m:r>
                  </m:oMath>
                </a14:m>
                <a:r>
                  <a:rPr lang="en-US" dirty="0">
                    <a:solidFill>
                      <a:srgbClr val="FF0000"/>
                    </a:solidFill>
                  </a:rPr>
                  <a:t>0</a:t>
                </a:r>
                <a:r>
                  <a:rPr lang="en-US" baseline="30000" dirty="0">
                    <a:solidFill>
                      <a:srgbClr val="FF0000"/>
                    </a:solidFill>
                  </a:rPr>
                  <a:t>o</a:t>
                </a:r>
                <a:r>
                  <a:rPr lang="en-US" dirty="0">
                    <a:solidFill>
                      <a:srgbClr val="FF0000"/>
                    </a:solidFill>
                  </a:rPr>
                  <a:t>)= 13.0 m/s</a:t>
                </a:r>
              </a:p>
              <a:p>
                <a:endParaRPr lang="en-US" dirty="0">
                  <a:solidFill>
                    <a:srgbClr val="FF0000"/>
                  </a:solidFill>
                </a:endParaRPr>
              </a:p>
              <a:p>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a:solidFill>
                          <a:srgbClr val="FF0000"/>
                        </a:solidFill>
                        <a:latin typeface="Cambria Math" panose="02040503050406030204" pitchFamily="18" charset="0"/>
                        <a:cs typeface="Calibri" panose="020F0502020204030204" pitchFamily="34" charset="0"/>
                      </a:rPr>
                      <m:t>𝒙</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oMath>
                </a14:m>
                <a:r>
                  <a:rPr lang="en-US" dirty="0">
                    <a:solidFill>
                      <a:srgbClr val="FF0000"/>
                    </a:solidFill>
                  </a:rPr>
                  <a:t>     </a:t>
                </a:r>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d>
                          <m:dPr>
                            <m:ctrlPr>
                              <a:rPr lang="en-US" b="1" i="1">
                                <a:solidFill>
                                  <a:srgbClr val="FF0000"/>
                                </a:solidFill>
                                <a:latin typeface="Cambria Math" panose="02040503050406030204" pitchFamily="18" charset="0"/>
                                <a:cs typeface="Calibri" panose="020F0502020204030204" pitchFamily="34" charset="0"/>
                              </a:rPr>
                            </m:ctrlPr>
                          </m:dPr>
                          <m:e>
                            <m:r>
                              <a:rPr lang="en-US" b="1" i="1" smtClean="0">
                                <a:solidFill>
                                  <a:srgbClr val="FF0000"/>
                                </a:solidFill>
                                <a:latin typeface="Cambria Math" panose="02040503050406030204" pitchFamily="18" charset="0"/>
                                <a:cs typeface="Calibri" panose="020F0502020204030204" pitchFamily="34" charset="0"/>
                              </a:rPr>
                              <m:t>𝟏𝟑</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𝟎</m:t>
                            </m: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𝒎</m:t>
                                </m:r>
                              </m:num>
                              <m:den>
                                <m:r>
                                  <a:rPr lang="en-US" b="1" i="1">
                                    <a:solidFill>
                                      <a:srgbClr val="FF0000"/>
                                    </a:solidFill>
                                    <a:latin typeface="Cambria Math" panose="02040503050406030204" pitchFamily="18" charset="0"/>
                                    <a:cs typeface="Calibri" panose="020F0502020204030204" pitchFamily="34" charset="0"/>
                                  </a:rPr>
                                  <m:t>𝒔</m:t>
                                </m:r>
                              </m:den>
                            </m:f>
                          </m:e>
                        </m:d>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𝟏</m:t>
                        </m:r>
                        <m:r>
                          <a:rPr lang="en-US" b="1" i="1">
                            <a:solidFill>
                              <a:srgbClr val="FF0000"/>
                            </a:solidFill>
                            <a:latin typeface="Cambria Math" panose="02040503050406030204" pitchFamily="18" charset="0"/>
                            <a:cs typeface="Calibri" panose="020F0502020204030204" pitchFamily="34" charset="0"/>
                          </a:rPr>
                          <m:t>.</m:t>
                        </m:r>
                        <m:r>
                          <a:rPr lang="en-US" b="1" i="1">
                            <a:solidFill>
                              <a:srgbClr val="FF0000"/>
                            </a:solidFill>
                            <a:latin typeface="Cambria Math" panose="02040503050406030204" pitchFamily="18" charset="0"/>
                            <a:cs typeface="Calibri" panose="020F0502020204030204" pitchFamily="34" charset="0"/>
                          </a:rPr>
                          <m:t>𝟗</m:t>
                        </m:r>
                        <m:r>
                          <a:rPr lang="en-US" b="1" i="1">
                            <a:solidFill>
                              <a:srgbClr val="FF0000"/>
                            </a:solidFill>
                            <a:latin typeface="Cambria Math" panose="02040503050406030204" pitchFamily="18" charset="0"/>
                            <a:cs typeface="Calibri" panose="020F0502020204030204" pitchFamily="34" charset="0"/>
                          </a:rPr>
                          <m:t>𝒔</m:t>
                        </m:r>
                        <m:r>
                          <a:rPr lang="en-US" b="1" i="1">
                            <a:solidFill>
                              <a:srgbClr val="FF0000"/>
                            </a:solidFill>
                            <a:latin typeface="Cambria Math" panose="02040503050406030204" pitchFamily="18" charset="0"/>
                            <a:cs typeface="Calibri" panose="020F0502020204030204" pitchFamily="34" charset="0"/>
                          </a:rPr>
                          <m:t>) </m:t>
                        </m:r>
                      </m:e>
                      <m:sub/>
                    </m:sSub>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𝟐𝟒</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𝟕</m:t>
                    </m:r>
                    <m:r>
                      <a:rPr lang="en-US" b="1" i="1">
                        <a:solidFill>
                          <a:srgbClr val="FF0000"/>
                        </a:solidFill>
                        <a:latin typeface="Cambria Math" panose="02040503050406030204" pitchFamily="18" charset="0"/>
                        <a:cs typeface="Calibri" panose="020F0502020204030204" pitchFamily="34" charset="0"/>
                      </a:rPr>
                      <m:t>𝒎</m:t>
                    </m:r>
                  </m:oMath>
                </a14:m>
                <a:r>
                  <a:rPr lang="en-US" dirty="0">
                    <a:solidFill>
                      <a:srgbClr val="FF0000"/>
                    </a:solidFill>
                  </a:rPr>
                  <a:t>  =  27 yds</a:t>
                </a:r>
              </a:p>
              <a:p>
                <a:endParaRPr lang="en-US" dirty="0"/>
              </a:p>
              <a:p>
                <a:r>
                  <a:rPr lang="en-US" dirty="0"/>
                  <a:t> </a:t>
                </a:r>
              </a:p>
            </p:txBody>
          </p:sp>
        </mc:Choice>
        <mc:Fallback xmlns="">
          <p:sp>
            <p:nvSpPr>
              <p:cNvPr id="2" name="TextBox 1">
                <a:extLst>
                  <a:ext uri="{FF2B5EF4-FFF2-40B4-BE49-F238E27FC236}">
                    <a16:creationId xmlns:a16="http://schemas.microsoft.com/office/drawing/2014/main" id="{A7A69A1E-BAF3-4337-A4A9-450F4C5819B9}"/>
                  </a:ext>
                </a:extLst>
              </p:cNvPr>
              <p:cNvSpPr txBox="1">
                <a:spLocks noRot="1" noChangeAspect="1" noMove="1" noResize="1" noEditPoints="1" noAdjustHandles="1" noChangeArrowheads="1" noChangeShapeType="1" noTextEdit="1"/>
              </p:cNvSpPr>
              <p:nvPr/>
            </p:nvSpPr>
            <p:spPr>
              <a:xfrm>
                <a:off x="386499" y="317427"/>
                <a:ext cx="10963373" cy="6540573"/>
              </a:xfrm>
              <a:prstGeom prst="rect">
                <a:avLst/>
              </a:prstGeom>
              <a:blipFill>
                <a:blip r:embed="rId2"/>
                <a:stretch>
                  <a:fillRect l="-445" t="-466"/>
                </a:stretch>
              </a:blipFill>
            </p:spPr>
            <p:txBody>
              <a:bodyPr/>
              <a:lstStyle/>
              <a:p>
                <a:r>
                  <a:rPr lang="en-US">
                    <a:noFill/>
                  </a:rPr>
                  <a:t> </a:t>
                </a:r>
              </a:p>
            </p:txBody>
          </p:sp>
        </mc:Fallback>
      </mc:AlternateContent>
    </p:spTree>
    <p:extLst>
      <p:ext uri="{BB962C8B-B14F-4D97-AF65-F5344CB8AC3E}">
        <p14:creationId xmlns:p14="http://schemas.microsoft.com/office/powerpoint/2010/main" val="153397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 calcmode="lin" valueType="num">
                                      <p:cBhvr additive="base">
                                        <p:cTn id="2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fade">
                                      <p:cBhvr>
                                        <p:cTn id="39" dur="1000"/>
                                        <p:tgtEl>
                                          <p:spTgt spid="2">
                                            <p:txEl>
                                              <p:pRg st="9" end="9"/>
                                            </p:txEl>
                                          </p:spTgt>
                                        </p:tgtEl>
                                      </p:cBhvr>
                                    </p:animEffect>
                                    <p:anim calcmode="lin" valueType="num">
                                      <p:cBhvr>
                                        <p:cTn id="4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 calcmode="lin" valueType="num">
                                      <p:cBhvr additive="base">
                                        <p:cTn id="46"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
                                            <p:txEl>
                                              <p:pRg st="12" end="12"/>
                                            </p:txEl>
                                          </p:spTgt>
                                        </p:tgtEl>
                                        <p:attrNameLst>
                                          <p:attrName>style.visibility</p:attrName>
                                        </p:attrNameLst>
                                      </p:cBhvr>
                                      <p:to>
                                        <p:strVal val="visible"/>
                                      </p:to>
                                    </p:set>
                                    <p:anim calcmode="lin" valueType="num">
                                      <p:cBhvr additive="base">
                                        <p:cTn id="50"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
                                            <p:txEl>
                                              <p:pRg st="14" end="14"/>
                                            </p:txEl>
                                          </p:spTgt>
                                        </p:tgtEl>
                                        <p:attrNameLst>
                                          <p:attrName>style.visibility</p:attrName>
                                        </p:attrNameLst>
                                      </p:cBhvr>
                                      <p:to>
                                        <p:strVal val="visible"/>
                                      </p:to>
                                    </p:set>
                                    <p:anim calcmode="lin" valueType="num">
                                      <p:cBhvr additive="base">
                                        <p:cTn id="56"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
                                            <p:txEl>
                                              <p:pRg st="16" end="16"/>
                                            </p:txEl>
                                          </p:spTgt>
                                        </p:tgtEl>
                                        <p:attrNameLst>
                                          <p:attrName>style.visibility</p:attrName>
                                        </p:attrNameLst>
                                      </p:cBhvr>
                                      <p:to>
                                        <p:strVal val="visible"/>
                                      </p:to>
                                    </p:set>
                                    <p:anim calcmode="lin" valueType="num">
                                      <p:cBhvr additive="base">
                                        <p:cTn id="60" dur="500" fill="hold"/>
                                        <p:tgtEl>
                                          <p:spTgt spid="2">
                                            <p:txEl>
                                              <p:pRg st="16" end="16"/>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B0C6CD-7814-4E43-A91B-D0951D3CFFD4}"/>
              </a:ext>
            </a:extLst>
          </p:cNvPr>
          <p:cNvPicPr>
            <a:picLocks noChangeAspect="1"/>
          </p:cNvPicPr>
          <p:nvPr/>
        </p:nvPicPr>
        <p:blipFill>
          <a:blip r:embed="rId2"/>
          <a:stretch>
            <a:fillRect/>
          </a:stretch>
        </p:blipFill>
        <p:spPr>
          <a:xfrm>
            <a:off x="0" y="1"/>
            <a:ext cx="2896815" cy="3120272"/>
          </a:xfrm>
          <a:prstGeom prst="rect">
            <a:avLst/>
          </a:prstGeom>
        </p:spPr>
      </p:pic>
      <p:sp>
        <p:nvSpPr>
          <p:cNvPr id="3" name="TextBox 2">
            <a:extLst>
              <a:ext uri="{FF2B5EF4-FFF2-40B4-BE49-F238E27FC236}">
                <a16:creationId xmlns:a16="http://schemas.microsoft.com/office/drawing/2014/main" id="{DE35BFE3-BFA9-478C-B22C-C961D8E94FB4}"/>
              </a:ext>
            </a:extLst>
          </p:cNvPr>
          <p:cNvSpPr txBox="1"/>
          <p:nvPr/>
        </p:nvSpPr>
        <p:spPr>
          <a:xfrm>
            <a:off x="3016578" y="113122"/>
            <a:ext cx="8814062" cy="1477328"/>
          </a:xfrm>
          <a:prstGeom prst="rect">
            <a:avLst/>
          </a:prstGeom>
          <a:noFill/>
        </p:spPr>
        <p:txBody>
          <a:bodyPr wrap="square" rtlCol="0">
            <a:spAutoFit/>
          </a:bodyPr>
          <a:lstStyle/>
          <a:p>
            <a:r>
              <a:rPr lang="en-US" dirty="0"/>
              <a:t>A projectile is launched from a 45.0 m height at 30</a:t>
            </a:r>
            <a:r>
              <a:rPr lang="en-US" baseline="30000" dirty="0"/>
              <a:t>o</a:t>
            </a:r>
            <a:r>
              <a:rPr lang="en-US" dirty="0"/>
              <a:t> with a velocity of 20.0 m/s</a:t>
            </a:r>
          </a:p>
          <a:p>
            <a:endParaRPr lang="en-US" dirty="0"/>
          </a:p>
          <a:p>
            <a:r>
              <a:rPr lang="en-US" dirty="0"/>
              <a:t>What is the range of the projectile?</a:t>
            </a:r>
          </a:p>
          <a:p>
            <a:r>
              <a:rPr lang="en-US" dirty="0"/>
              <a:t>What is the impact velocity of the projectile?</a:t>
            </a:r>
          </a:p>
          <a:p>
            <a:r>
              <a:rPr lang="en-US" dirty="0"/>
              <a:t>At what angle θ from the horizontal does the projectile impact?</a:t>
            </a:r>
          </a:p>
        </p:txBody>
      </p:sp>
      <p:pic>
        <p:nvPicPr>
          <p:cNvPr id="4" name="Picture 3">
            <a:extLst>
              <a:ext uri="{FF2B5EF4-FFF2-40B4-BE49-F238E27FC236}">
                <a16:creationId xmlns:a16="http://schemas.microsoft.com/office/drawing/2014/main" id="{15EE4E8A-64A9-4FA8-836A-745505A2D771}"/>
              </a:ext>
            </a:extLst>
          </p:cNvPr>
          <p:cNvPicPr>
            <a:picLocks noChangeAspect="1"/>
          </p:cNvPicPr>
          <p:nvPr/>
        </p:nvPicPr>
        <p:blipFill>
          <a:blip r:embed="rId3"/>
          <a:stretch>
            <a:fillRect/>
          </a:stretch>
        </p:blipFill>
        <p:spPr>
          <a:xfrm>
            <a:off x="10302711" y="504600"/>
            <a:ext cx="1371600" cy="2171700"/>
          </a:xfrm>
          <a:prstGeom prst="rect">
            <a:avLst/>
          </a:prstGeom>
        </p:spPr>
      </p:pic>
      <p:sp>
        <p:nvSpPr>
          <p:cNvPr id="6" name="TextBox 5">
            <a:extLst>
              <a:ext uri="{FF2B5EF4-FFF2-40B4-BE49-F238E27FC236}">
                <a16:creationId xmlns:a16="http://schemas.microsoft.com/office/drawing/2014/main" id="{1318460C-58FA-40BF-9D86-F7C8E3BD828B}"/>
              </a:ext>
            </a:extLst>
          </p:cNvPr>
          <p:cNvSpPr txBox="1"/>
          <p:nvPr/>
        </p:nvSpPr>
        <p:spPr>
          <a:xfrm>
            <a:off x="3016578" y="1590450"/>
            <a:ext cx="9096865" cy="2585323"/>
          </a:xfrm>
          <a:prstGeom prst="rect">
            <a:avLst/>
          </a:prstGeom>
          <a:noFill/>
        </p:spPr>
        <p:txBody>
          <a:bodyPr wrap="square" rtlCol="0">
            <a:spAutoFit/>
          </a:bodyPr>
          <a:lstStyle/>
          <a:p>
            <a:r>
              <a:rPr lang="en-US" dirty="0">
                <a:solidFill>
                  <a:srgbClr val="FF0000"/>
                </a:solidFill>
              </a:rPr>
              <a:t>Voy = </a:t>
            </a:r>
            <a:r>
              <a:rPr lang="en-US" dirty="0" err="1">
                <a:solidFill>
                  <a:srgbClr val="FF0000"/>
                </a:solidFill>
              </a:rPr>
              <a:t>Vosin</a:t>
            </a:r>
            <a:r>
              <a:rPr lang="el-GR" dirty="0">
                <a:solidFill>
                  <a:srgbClr val="FF0000"/>
                </a:solidFill>
              </a:rPr>
              <a:t>θ</a:t>
            </a:r>
            <a:r>
              <a:rPr lang="en-US" dirty="0">
                <a:solidFill>
                  <a:srgbClr val="FF0000"/>
                </a:solidFill>
              </a:rPr>
              <a:t> = (20 m/s)sin(30</a:t>
            </a:r>
            <a:r>
              <a:rPr lang="en-US" baseline="30000" dirty="0">
                <a:solidFill>
                  <a:srgbClr val="FF0000"/>
                </a:solidFill>
              </a:rPr>
              <a:t>o</a:t>
            </a:r>
            <a:r>
              <a:rPr lang="en-US" dirty="0">
                <a:solidFill>
                  <a:srgbClr val="FF0000"/>
                </a:solidFill>
              </a:rPr>
              <a:t>) = 10.0 m/s</a:t>
            </a:r>
          </a:p>
          <a:p>
            <a:r>
              <a:rPr lang="en-US" dirty="0">
                <a:solidFill>
                  <a:srgbClr val="FF0000"/>
                </a:solidFill>
              </a:rPr>
              <a:t>a= - 9.8 m/s</a:t>
            </a:r>
            <a:r>
              <a:rPr lang="en-US" baseline="30000" dirty="0">
                <a:solidFill>
                  <a:srgbClr val="FF0000"/>
                </a:solidFill>
              </a:rPr>
              <a:t>2</a:t>
            </a:r>
          </a:p>
          <a:p>
            <a:r>
              <a:rPr lang="en-US" dirty="0">
                <a:solidFill>
                  <a:srgbClr val="FF0000"/>
                </a:solidFill>
              </a:rPr>
              <a:t>y = -45.0m (when it’s 45 m below the platform)</a:t>
            </a:r>
          </a:p>
          <a:p>
            <a:r>
              <a:rPr lang="en-US" dirty="0">
                <a:solidFill>
                  <a:srgbClr val="FF0000"/>
                </a:solidFill>
              </a:rPr>
              <a:t>t=?</a:t>
            </a:r>
          </a:p>
          <a:p>
            <a:r>
              <a:rPr lang="en-US" dirty="0" err="1">
                <a:solidFill>
                  <a:srgbClr val="FF0000"/>
                </a:solidFill>
              </a:rPr>
              <a:t>Vfy</a:t>
            </a:r>
            <a:r>
              <a:rPr lang="en-US" dirty="0">
                <a:solidFill>
                  <a:srgbClr val="FF0000"/>
                </a:solidFill>
              </a:rPr>
              <a:t>=?   (since we need both time and </a:t>
            </a:r>
            <a:r>
              <a:rPr lang="en-US" dirty="0" err="1">
                <a:solidFill>
                  <a:srgbClr val="FF0000"/>
                </a:solidFill>
              </a:rPr>
              <a:t>Vf</a:t>
            </a:r>
            <a:r>
              <a:rPr lang="en-US" dirty="0">
                <a:solidFill>
                  <a:srgbClr val="FF0000"/>
                </a:solidFill>
              </a:rPr>
              <a:t>, find </a:t>
            </a:r>
            <a:r>
              <a:rPr lang="en-US" dirty="0" err="1">
                <a:solidFill>
                  <a:srgbClr val="FF0000"/>
                </a:solidFill>
              </a:rPr>
              <a:t>Vf</a:t>
            </a:r>
            <a:r>
              <a:rPr lang="en-US" dirty="0">
                <a:solidFill>
                  <a:srgbClr val="FF0000"/>
                </a:solidFill>
              </a:rPr>
              <a:t> first and use it to find t)</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9DBA69-16FF-4DF9-8313-CE3C568C1CE8}"/>
                  </a:ext>
                </a:extLst>
              </p:cNvPr>
              <p:cNvSpPr txBox="1"/>
              <p:nvPr/>
            </p:nvSpPr>
            <p:spPr>
              <a:xfrm>
                <a:off x="131975" y="3242821"/>
                <a:ext cx="12060025" cy="3459922"/>
              </a:xfrm>
              <a:prstGeom prst="rect">
                <a:avLst/>
              </a:prstGeom>
              <a:noFill/>
            </p:spPr>
            <p:txBody>
              <a:bodyPr wrap="square" rtlCol="0">
                <a:spAutoFit/>
              </a:bodyPr>
              <a:lstStyle/>
              <a:p>
                <a14:m>
                  <m:oMath xmlns:m="http://schemas.openxmlformats.org/officeDocument/2006/math">
                    <m:r>
                      <a:rPr lang="en-US" i="1" smtClean="0">
                        <a:solidFill>
                          <a:srgbClr val="FF0000"/>
                        </a:solidFill>
                        <a:latin typeface="Cambria Math" panose="02040503050406030204" pitchFamily="18" charset="0"/>
                      </a:rPr>
                      <m:t>𝑉𝑓</m:t>
                    </m:r>
                    <m:r>
                      <a:rPr lang="en-US" i="1" smtClean="0">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𝑉</m:t>
                        </m:r>
                        <m:r>
                          <a:rPr lang="en-US" i="1" baseline="-25000">
                            <a:solidFill>
                              <a:srgbClr val="FF0000"/>
                            </a:solidFill>
                            <a:latin typeface="Cambria Math" panose="02040503050406030204" pitchFamily="18" charset="0"/>
                          </a:rPr>
                          <m:t>𝑜𝑦</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𝑎𝑦</m:t>
                        </m:r>
                      </m:e>
                    </m:rad>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𝑉𝑓</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(10.</m:t>
                        </m:r>
                        <m:r>
                          <a:rPr lang="en-US" b="0" i="1" smtClean="0">
                            <a:solidFill>
                              <a:srgbClr val="FF0000"/>
                            </a:solidFill>
                            <a:latin typeface="Cambria Math" panose="02040503050406030204" pitchFamily="18" charset="0"/>
                          </a:rPr>
                          <m:t>0</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r>
                          <a:rPr lang="en-US" i="1">
                            <a:solidFill>
                              <a:srgbClr val="FF0000"/>
                            </a:solidFill>
                            <a:latin typeface="Cambria Math" panose="02040503050406030204" pitchFamily="18" charset="0"/>
                          </a:rPr>
                          <m:t>)</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+2(−9.81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)(−45.0</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e>
                    </m:rad>
                  </m:oMath>
                </a14:m>
                <a:r>
                  <a:rPr lang="en-US" dirty="0">
                    <a:solidFill>
                      <a:srgbClr val="FF0000"/>
                    </a:solidFill>
                  </a:rPr>
                  <a:t>  = </a:t>
                </a:r>
                <a14:m>
                  <m:oMath xmlns:m="http://schemas.openxmlformats.org/officeDocument/2006/math">
                    <m:r>
                      <a:rPr lang="en-US" i="1">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31</m:t>
                    </m:r>
                    <m:r>
                      <a:rPr lang="en-US">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4</m:t>
                    </m:r>
                  </m:oMath>
                </a14:m>
                <a:r>
                  <a:rPr lang="en-US" dirty="0">
                    <a:solidFill>
                      <a:srgbClr val="FF0000"/>
                    </a:solidFill>
                  </a:rPr>
                  <a:t> m/s</a:t>
                </a:r>
              </a:p>
              <a:p>
                <a:r>
                  <a:rPr lang="en-US" dirty="0">
                    <a:solidFill>
                      <a:srgbClr val="FF0000"/>
                    </a:solidFill>
                  </a:rPr>
                  <a:t>We choose the Negative option since the ball is traveling downward</a:t>
                </a:r>
              </a:p>
              <a:p>
                <a14:m>
                  <m:oMath xmlns:m="http://schemas.openxmlformats.org/officeDocument/2006/math">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𝑉𝑓</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𝑉𝑜</m:t>
                        </m:r>
                      </m:num>
                      <m:den>
                        <m:r>
                          <a:rPr lang="en-US" i="1">
                            <a:solidFill>
                              <a:srgbClr val="FF0000"/>
                            </a:solidFill>
                            <a:latin typeface="Cambria Math" panose="02040503050406030204" pitchFamily="18" charset="0"/>
                          </a:rPr>
                          <m:t>𝑎</m:t>
                        </m:r>
                      </m:den>
                    </m:f>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31.4</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r>
                          <a:rPr lang="en-US" i="1">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num>
                      <m:den>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den>
                    </m:f>
                  </m:oMath>
                </a14:m>
                <a:r>
                  <a:rPr lang="en-US" dirty="0">
                    <a:solidFill>
                      <a:srgbClr val="FF0000"/>
                    </a:solidFill>
                  </a:rPr>
                  <a:t>	t = 4.2s</a:t>
                </a:r>
              </a:p>
              <a:p>
                <a:r>
                  <a:rPr lang="en-US" dirty="0"/>
                  <a:t>Using the x component of velocity to determine range:</a:t>
                </a:r>
              </a:p>
              <a:p>
                <a:r>
                  <a:rPr lang="en-US" dirty="0">
                    <a:solidFill>
                      <a:srgbClr val="FF0000"/>
                    </a:solidFill>
                  </a:rPr>
                  <a:t>Horizontally(x) the object travels distance </a:t>
                </a:r>
                <a:r>
                  <a:rPr lang="en-US" b="1" dirty="0" err="1">
                    <a:solidFill>
                      <a:srgbClr val="FF0000"/>
                    </a:solidFill>
                    <a:latin typeface="Calibri" panose="020F0502020204030204" pitchFamily="34" charset="0"/>
                    <a:cs typeface="Calibri" panose="020F0502020204030204" pitchFamily="34" charset="0"/>
                  </a:rPr>
                  <a:t>Δx</a:t>
                </a:r>
                <a:r>
                  <a:rPr lang="en-US" dirty="0">
                    <a:solidFill>
                      <a:srgbClr val="FF0000"/>
                    </a:solidFill>
                  </a:rPr>
                  <a:t> in that time with no acceleration.</a:t>
                </a:r>
              </a:p>
              <a:p>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a:solidFill>
                          <a:srgbClr val="FF0000"/>
                        </a:solidFill>
                        <a:latin typeface="Cambria Math" panose="02040503050406030204" pitchFamily="18" charset="0"/>
                        <a:cs typeface="Calibri" panose="020F0502020204030204" pitchFamily="34" charset="0"/>
                      </a:rPr>
                      <m:t>=</m:t>
                    </m:r>
                    <m:d>
                      <m:dPr>
                        <m:ctrlPr>
                          <a:rPr lang="en-US" i="1">
                            <a:solidFill>
                              <a:srgbClr val="FF0000"/>
                            </a:solidFill>
                            <a:latin typeface="Cambria Math" panose="02040503050406030204" pitchFamily="18" charset="0"/>
                            <a:cs typeface="Calibri" panose="020F0502020204030204" pitchFamily="34" charset="0"/>
                          </a:rPr>
                        </m:ctrlPr>
                      </m:dPr>
                      <m:e>
                        <m:r>
                          <a:rPr lang="en-US">
                            <a:solidFill>
                              <a:srgbClr val="FF0000"/>
                            </a:solidFill>
                            <a:latin typeface="Cambria Math" panose="02040503050406030204" pitchFamily="18" charset="0"/>
                            <a:cs typeface="Calibri" panose="020F0502020204030204" pitchFamily="34" charset="0"/>
                          </a:rPr>
                          <m:t>2</m:t>
                        </m:r>
                        <m:r>
                          <a:rPr lang="en-US" b="0" i="1" smtClean="0">
                            <a:solidFill>
                              <a:srgbClr val="FF0000"/>
                            </a:solidFill>
                            <a:latin typeface="Cambria Math" panose="02040503050406030204" pitchFamily="18" charset="0"/>
                            <a:cs typeface="Calibri" panose="020F0502020204030204" pitchFamily="34" charset="0"/>
                          </a:rPr>
                          <m:t>0</m:t>
                        </m:r>
                        <m:f>
                          <m:fPr>
                            <m:ctrlPr>
                              <a:rPr lang="en-US" i="1">
                                <a:solidFill>
                                  <a:srgbClr val="FF0000"/>
                                </a:solidFill>
                                <a:latin typeface="Cambria Math" panose="02040503050406030204" pitchFamily="18" charset="0"/>
                                <a:cs typeface="Calibri" panose="020F0502020204030204" pitchFamily="34" charset="0"/>
                              </a:rPr>
                            </m:ctrlPr>
                          </m:fPr>
                          <m:num>
                            <m:r>
                              <m:rPr>
                                <m:sty m:val="p"/>
                              </m:rPr>
                              <a:rPr lang="en-US">
                                <a:solidFill>
                                  <a:srgbClr val="FF0000"/>
                                </a:solidFill>
                                <a:latin typeface="Cambria Math" panose="02040503050406030204" pitchFamily="18" charset="0"/>
                                <a:cs typeface="Calibri" panose="020F0502020204030204" pitchFamily="34" charset="0"/>
                              </a:rPr>
                              <m:t>m</m:t>
                            </m:r>
                          </m:num>
                          <m:den>
                            <m:r>
                              <m:rPr>
                                <m:sty m:val="p"/>
                              </m:rPr>
                              <a:rPr lang="en-US">
                                <a:solidFill>
                                  <a:srgbClr val="FF0000"/>
                                </a:solidFill>
                                <a:latin typeface="Cambria Math" panose="02040503050406030204" pitchFamily="18" charset="0"/>
                                <a:cs typeface="Calibri" panose="020F0502020204030204" pitchFamily="34" charset="0"/>
                              </a:rPr>
                              <m:t>s</m:t>
                            </m:r>
                          </m:den>
                        </m:f>
                      </m:e>
                    </m:d>
                    <m:r>
                      <m:rPr>
                        <m:sty m:val="p"/>
                      </m:rPr>
                      <a:rPr lang="en-US">
                        <a:solidFill>
                          <a:srgbClr val="FF0000"/>
                        </a:solidFill>
                        <a:latin typeface="Cambria Math" panose="02040503050406030204" pitchFamily="18" charset="0"/>
                        <a:cs typeface="Calibri" panose="020F0502020204030204" pitchFamily="34" charset="0"/>
                      </a:rPr>
                      <m:t>cos</m:t>
                    </m:r>
                    <m:r>
                      <a:rPr lang="en-US">
                        <a:solidFill>
                          <a:srgbClr val="FF0000"/>
                        </a:solidFill>
                        <a:latin typeface="Cambria Math" panose="02040503050406030204" pitchFamily="18" charset="0"/>
                        <a:cs typeface="Calibri" panose="020F0502020204030204" pitchFamily="34" charset="0"/>
                      </a:rPr>
                      <m:t>(</m:t>
                    </m:r>
                  </m:oMath>
                </a14:m>
                <a:r>
                  <a:rPr lang="en-US" dirty="0">
                    <a:solidFill>
                      <a:srgbClr val="FF0000"/>
                    </a:solidFill>
                  </a:rPr>
                  <a:t>30</a:t>
                </a:r>
                <a:r>
                  <a:rPr lang="en-US" baseline="30000" dirty="0">
                    <a:solidFill>
                      <a:srgbClr val="FF0000"/>
                    </a:solidFill>
                  </a:rPr>
                  <a:t>o</a:t>
                </a:r>
                <a:r>
                  <a:rPr lang="en-US" dirty="0">
                    <a:solidFill>
                      <a:srgbClr val="FF0000"/>
                    </a:solidFill>
                  </a:rPr>
                  <a:t>)= 17.3 m/s</a:t>
                </a:r>
              </a:p>
              <a:p>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a:solidFill>
                          <a:srgbClr val="FF0000"/>
                        </a:solidFill>
                        <a:latin typeface="Cambria Math" panose="02040503050406030204" pitchFamily="18" charset="0"/>
                        <a:cs typeface="Calibri" panose="020F0502020204030204" pitchFamily="34" charset="0"/>
                      </a:rPr>
                      <m:t>𝒙</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oMath>
                </a14:m>
                <a:r>
                  <a:rPr lang="en-US" dirty="0">
                    <a:solidFill>
                      <a:srgbClr val="FF0000"/>
                    </a:solidFill>
                  </a:rPr>
                  <a:t>     </a:t>
                </a:r>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d>
                          <m:dPr>
                            <m:ctrlPr>
                              <a:rPr lang="en-US" b="1" i="1">
                                <a:solidFill>
                                  <a:srgbClr val="FF0000"/>
                                </a:solidFill>
                                <a:latin typeface="Cambria Math" panose="02040503050406030204" pitchFamily="18" charset="0"/>
                                <a:cs typeface="Calibri" panose="020F0502020204030204" pitchFamily="34" charset="0"/>
                              </a:rPr>
                            </m:ctrlPr>
                          </m:dPr>
                          <m:e>
                            <m:r>
                              <a:rPr lang="en-US" b="1" i="1" smtClean="0">
                                <a:solidFill>
                                  <a:srgbClr val="FF0000"/>
                                </a:solidFill>
                                <a:latin typeface="Cambria Math" panose="02040503050406030204" pitchFamily="18" charset="0"/>
                                <a:cs typeface="Calibri" panose="020F0502020204030204" pitchFamily="34" charset="0"/>
                              </a:rPr>
                              <m:t>𝟏𝟕</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𝟑</m:t>
                            </m: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𝒎</m:t>
                                </m:r>
                              </m:num>
                              <m:den>
                                <m:r>
                                  <a:rPr lang="en-US" b="1" i="1">
                                    <a:solidFill>
                                      <a:srgbClr val="FF0000"/>
                                    </a:solidFill>
                                    <a:latin typeface="Cambria Math" panose="02040503050406030204" pitchFamily="18" charset="0"/>
                                    <a:cs typeface="Calibri" panose="020F0502020204030204" pitchFamily="34" charset="0"/>
                                  </a:rPr>
                                  <m:t>𝒔</m:t>
                                </m:r>
                              </m:den>
                            </m:f>
                          </m:e>
                        </m:d>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𝟒</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𝟐</m:t>
                        </m:r>
                        <m:r>
                          <a:rPr lang="en-US" b="1" i="1">
                            <a:solidFill>
                              <a:srgbClr val="FF0000"/>
                            </a:solidFill>
                            <a:latin typeface="Cambria Math" panose="02040503050406030204" pitchFamily="18" charset="0"/>
                            <a:cs typeface="Calibri" panose="020F0502020204030204" pitchFamily="34" charset="0"/>
                          </a:rPr>
                          <m:t>) </m:t>
                        </m:r>
                      </m:e>
                      <m:sub/>
                    </m:sSub>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𝟕𝟑</m:t>
                    </m:r>
                    <m:r>
                      <a:rPr lang="en-US" b="1" i="1" smtClean="0">
                        <a:solidFill>
                          <a:srgbClr val="FF0000"/>
                        </a:solidFill>
                        <a:latin typeface="Cambria Math" panose="02040503050406030204" pitchFamily="18" charset="0"/>
                        <a:cs typeface="Calibri" panose="020F0502020204030204" pitchFamily="34" charset="0"/>
                      </a:rPr>
                      <m:t> </m:t>
                    </m:r>
                    <m:r>
                      <a:rPr lang="en-US" b="1" i="1" smtClean="0">
                        <a:solidFill>
                          <a:srgbClr val="FF0000"/>
                        </a:solidFill>
                        <a:latin typeface="Cambria Math" panose="02040503050406030204" pitchFamily="18" charset="0"/>
                        <a:cs typeface="Calibri" panose="020F0502020204030204" pitchFamily="34" charset="0"/>
                      </a:rPr>
                      <m:t>𝒎</m:t>
                    </m:r>
                  </m:oMath>
                </a14:m>
                <a:endParaRPr lang="en-US" dirty="0">
                  <a:solidFill>
                    <a:srgbClr val="FF0000"/>
                  </a:solidFill>
                </a:endParaRPr>
              </a:p>
              <a:p>
                <a:endParaRPr lang="en-US" dirty="0">
                  <a:solidFill>
                    <a:srgbClr val="FF0000"/>
                  </a:solidFill>
                </a:endParaRPr>
              </a:p>
              <a:p>
                <a:endParaRPr lang="en-US" dirty="0"/>
              </a:p>
            </p:txBody>
          </p:sp>
        </mc:Choice>
        <mc:Fallback xmlns="">
          <p:sp>
            <p:nvSpPr>
              <p:cNvPr id="7" name="TextBox 6">
                <a:extLst>
                  <a:ext uri="{FF2B5EF4-FFF2-40B4-BE49-F238E27FC236}">
                    <a16:creationId xmlns:a16="http://schemas.microsoft.com/office/drawing/2014/main" id="{839DBA69-16FF-4DF9-8313-CE3C568C1CE8}"/>
                  </a:ext>
                </a:extLst>
              </p:cNvPr>
              <p:cNvSpPr txBox="1">
                <a:spLocks noRot="1" noChangeAspect="1" noMove="1" noResize="1" noEditPoints="1" noAdjustHandles="1" noChangeArrowheads="1" noChangeShapeType="1" noTextEdit="1"/>
              </p:cNvSpPr>
              <p:nvPr/>
            </p:nvSpPr>
            <p:spPr>
              <a:xfrm>
                <a:off x="131975" y="3242821"/>
                <a:ext cx="12060025" cy="3459922"/>
              </a:xfrm>
              <a:prstGeom prst="rect">
                <a:avLst/>
              </a:prstGeom>
              <a:blipFill>
                <a:blip r:embed="rId4"/>
                <a:stretch>
                  <a:fillRect l="-455"/>
                </a:stretch>
              </a:blipFill>
            </p:spPr>
            <p:txBody>
              <a:bodyPr/>
              <a:lstStyle/>
              <a:p>
                <a:r>
                  <a:rPr lang="en-US">
                    <a:noFill/>
                  </a:rPr>
                  <a:t> </a:t>
                </a:r>
              </a:p>
            </p:txBody>
          </p:sp>
        </mc:Fallback>
      </mc:AlternateContent>
    </p:spTree>
    <p:extLst>
      <p:ext uri="{BB962C8B-B14F-4D97-AF65-F5344CB8AC3E}">
        <p14:creationId xmlns:p14="http://schemas.microsoft.com/office/powerpoint/2010/main" val="236840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 calcmode="lin" valueType="num">
                                      <p:cBhvr additive="base">
                                        <p:cTn id="3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 calcmode="lin" valueType="num">
                                      <p:cBhvr additive="base">
                                        <p:cTn id="4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 calcmode="lin" valueType="num">
                                      <p:cBhvr additive="base">
                                        <p:cTn id="4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anim calcmode="lin" valueType="num">
                                      <p:cBhvr additive="base">
                                        <p:cTn id="5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anim calcmode="lin" valueType="num">
                                      <p:cBhvr additive="base">
                                        <p:cTn id="5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anim calcmode="lin" valueType="num">
                                      <p:cBhvr additive="base">
                                        <p:cTn id="6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7A9BF5E-7A89-41B8-B978-78B45AF8F607}"/>
                  </a:ext>
                </a:extLst>
              </p:cNvPr>
              <p:cNvSpPr txBox="1"/>
              <p:nvPr/>
            </p:nvSpPr>
            <p:spPr>
              <a:xfrm>
                <a:off x="94268" y="113122"/>
                <a:ext cx="10539167" cy="5109797"/>
              </a:xfrm>
              <a:prstGeom prst="rect">
                <a:avLst/>
              </a:prstGeom>
              <a:noFill/>
            </p:spPr>
            <p:txBody>
              <a:bodyPr wrap="square" rtlCol="0">
                <a:spAutoFit/>
              </a:bodyPr>
              <a:lstStyle/>
              <a:p>
                <a:r>
                  <a:rPr lang="en-US" dirty="0"/>
                  <a:t>What is the impact velocity of the projectile?</a:t>
                </a:r>
              </a:p>
              <a:p>
                <a:r>
                  <a:rPr lang="en-US" dirty="0"/>
                  <a:t>At what angle θ from the horizontal does the projectile impact?</a:t>
                </a:r>
              </a:p>
              <a:p>
                <a:endParaRPr lang="en-US" dirty="0"/>
              </a:p>
              <a:p>
                <a:endParaRPr lang="en-US" dirty="0"/>
              </a:p>
              <a:p>
                <a:r>
                  <a:rPr lang="en-US" dirty="0">
                    <a:solidFill>
                      <a:srgbClr val="FF0000"/>
                    </a:solidFill>
                  </a:rPr>
                  <a:t>Vfy = </a:t>
                </a:r>
                <a14:m>
                  <m:oMath xmlns:m="http://schemas.openxmlformats.org/officeDocument/2006/math">
                    <m:r>
                      <a:rPr lang="en-US" i="1" dirty="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31.4</m:t>
                    </m:r>
                  </m:oMath>
                </a14:m>
                <a:r>
                  <a:rPr lang="en-US" dirty="0">
                    <a:solidFill>
                      <a:srgbClr val="FF0000"/>
                    </a:solidFill>
                  </a:rPr>
                  <a:t> m/s         Since the x component of the velocity has 0 acceleration, it does not change</a:t>
                </a:r>
              </a:p>
              <a:p>
                <a:endParaRPr lang="en-US" dirty="0">
                  <a:solidFill>
                    <a:srgbClr val="FF0000"/>
                  </a:solidFill>
                </a:endParaRPr>
              </a:p>
              <a:p>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a:solidFill>
                          <a:srgbClr val="FF0000"/>
                        </a:solidFill>
                        <a:latin typeface="Cambria Math" panose="02040503050406030204" pitchFamily="18" charset="0"/>
                        <a:cs typeface="Calibri" panose="020F0502020204030204" pitchFamily="34" charset="0"/>
                      </a:rPr>
                      <m:t>=</m:t>
                    </m:r>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smtClean="0">
                            <a:solidFill>
                              <a:srgbClr val="FF0000"/>
                            </a:solidFill>
                            <a:latin typeface="Cambria Math" panose="02040503050406030204" pitchFamily="18" charset="0"/>
                            <a:cs typeface="Calibri" panose="020F0502020204030204" pitchFamily="34" charset="0"/>
                          </a:rPr>
                          <m:t>𝒇</m:t>
                        </m:r>
                        <m:r>
                          <a:rPr lang="en-US" b="1" i="1">
                            <a:solidFill>
                              <a:srgbClr val="FF0000"/>
                            </a:solidFill>
                            <a:latin typeface="Cambria Math" panose="02040503050406030204" pitchFamily="18" charset="0"/>
                            <a:cs typeface="Calibri" panose="020F0502020204030204" pitchFamily="34" charset="0"/>
                          </a:rPr>
                          <m:t>𝒙</m:t>
                        </m:r>
                      </m:sub>
                    </m:sSub>
                    <m:r>
                      <a:rPr lang="en-US">
                        <a:solidFill>
                          <a:srgbClr val="FF0000"/>
                        </a:solidFill>
                        <a:latin typeface="Cambria Math" panose="02040503050406030204" pitchFamily="18" charset="0"/>
                        <a:cs typeface="Calibri" panose="020F0502020204030204" pitchFamily="34" charset="0"/>
                      </a:rPr>
                      <m:t>=</m:t>
                    </m:r>
                    <m:d>
                      <m:dPr>
                        <m:ctrlPr>
                          <a:rPr lang="en-US" i="1">
                            <a:solidFill>
                              <a:srgbClr val="FF0000"/>
                            </a:solidFill>
                            <a:latin typeface="Cambria Math" panose="02040503050406030204" pitchFamily="18" charset="0"/>
                            <a:cs typeface="Calibri" panose="020F0502020204030204" pitchFamily="34" charset="0"/>
                          </a:rPr>
                        </m:ctrlPr>
                      </m:dPr>
                      <m:e>
                        <m:r>
                          <a:rPr lang="en-US">
                            <a:solidFill>
                              <a:srgbClr val="FF0000"/>
                            </a:solidFill>
                            <a:latin typeface="Cambria Math" panose="02040503050406030204" pitchFamily="18" charset="0"/>
                            <a:cs typeface="Calibri" panose="020F0502020204030204" pitchFamily="34" charset="0"/>
                          </a:rPr>
                          <m:t>2</m:t>
                        </m:r>
                        <m:r>
                          <a:rPr lang="en-US" i="1">
                            <a:solidFill>
                              <a:srgbClr val="FF0000"/>
                            </a:solidFill>
                            <a:latin typeface="Cambria Math" panose="02040503050406030204" pitchFamily="18" charset="0"/>
                            <a:cs typeface="Calibri" panose="020F0502020204030204" pitchFamily="34" charset="0"/>
                          </a:rPr>
                          <m:t>0</m:t>
                        </m:r>
                        <m:f>
                          <m:fPr>
                            <m:ctrlPr>
                              <a:rPr lang="en-US" i="1">
                                <a:solidFill>
                                  <a:srgbClr val="FF0000"/>
                                </a:solidFill>
                                <a:latin typeface="Cambria Math" panose="02040503050406030204" pitchFamily="18" charset="0"/>
                                <a:cs typeface="Calibri" panose="020F0502020204030204" pitchFamily="34" charset="0"/>
                              </a:rPr>
                            </m:ctrlPr>
                          </m:fPr>
                          <m:num>
                            <m:r>
                              <m:rPr>
                                <m:sty m:val="p"/>
                              </m:rPr>
                              <a:rPr lang="en-US">
                                <a:solidFill>
                                  <a:srgbClr val="FF0000"/>
                                </a:solidFill>
                                <a:latin typeface="Cambria Math" panose="02040503050406030204" pitchFamily="18" charset="0"/>
                                <a:cs typeface="Calibri" panose="020F0502020204030204" pitchFamily="34" charset="0"/>
                              </a:rPr>
                              <m:t>m</m:t>
                            </m:r>
                          </m:num>
                          <m:den>
                            <m:r>
                              <m:rPr>
                                <m:sty m:val="p"/>
                              </m:rPr>
                              <a:rPr lang="en-US">
                                <a:solidFill>
                                  <a:srgbClr val="FF0000"/>
                                </a:solidFill>
                                <a:latin typeface="Cambria Math" panose="02040503050406030204" pitchFamily="18" charset="0"/>
                                <a:cs typeface="Calibri" panose="020F0502020204030204" pitchFamily="34" charset="0"/>
                              </a:rPr>
                              <m:t>s</m:t>
                            </m:r>
                          </m:den>
                        </m:f>
                      </m:e>
                    </m:d>
                    <m:r>
                      <m:rPr>
                        <m:sty m:val="p"/>
                      </m:rPr>
                      <a:rPr lang="en-US">
                        <a:solidFill>
                          <a:srgbClr val="FF0000"/>
                        </a:solidFill>
                        <a:latin typeface="Cambria Math" panose="02040503050406030204" pitchFamily="18" charset="0"/>
                        <a:cs typeface="Calibri" panose="020F0502020204030204" pitchFamily="34" charset="0"/>
                      </a:rPr>
                      <m:t>cos</m:t>
                    </m:r>
                    <m:r>
                      <a:rPr lang="en-US">
                        <a:solidFill>
                          <a:srgbClr val="FF0000"/>
                        </a:solidFill>
                        <a:latin typeface="Cambria Math" panose="02040503050406030204" pitchFamily="18" charset="0"/>
                        <a:cs typeface="Calibri" panose="020F0502020204030204" pitchFamily="34" charset="0"/>
                      </a:rPr>
                      <m:t>(</m:t>
                    </m:r>
                  </m:oMath>
                </a14:m>
                <a:r>
                  <a:rPr lang="en-US" dirty="0">
                    <a:solidFill>
                      <a:srgbClr val="FF0000"/>
                    </a:solidFill>
                  </a:rPr>
                  <a:t>30</a:t>
                </a:r>
                <a:r>
                  <a:rPr lang="en-US" baseline="30000" dirty="0">
                    <a:solidFill>
                      <a:srgbClr val="FF0000"/>
                    </a:solidFill>
                  </a:rPr>
                  <a:t>o</a:t>
                </a:r>
                <a:r>
                  <a:rPr lang="en-US" dirty="0">
                    <a:solidFill>
                      <a:srgbClr val="FF0000"/>
                    </a:solidFill>
                  </a:rPr>
                  <a:t>)= 17.3 m/s</a:t>
                </a:r>
              </a:p>
              <a:p>
                <a:endParaRPr lang="en-US" dirty="0">
                  <a:solidFill>
                    <a:srgbClr val="FF0000"/>
                  </a:solidFill>
                </a:endParaRPr>
              </a:p>
              <a:p>
                <a:r>
                  <a:rPr lang="en-US" dirty="0">
                    <a:solidFill>
                      <a:srgbClr val="FF0000"/>
                    </a:solidFill>
                  </a:rPr>
                  <a:t>Using the Pythagorean theorem:   </a:t>
                </a:r>
                <a14:m>
                  <m:oMath xmlns:m="http://schemas.openxmlformats.org/officeDocument/2006/math">
                    <m:r>
                      <a:rPr lang="en-US" i="1">
                        <a:solidFill>
                          <a:srgbClr val="FF0000"/>
                        </a:solidFill>
                        <a:latin typeface="Cambria Math" panose="02040503050406030204" pitchFamily="18" charset="0"/>
                      </a:rPr>
                      <m:t>𝑉𝑓</m:t>
                    </m:r>
                    <m:r>
                      <a:rPr lang="en-US" i="1">
                        <a:solidFill>
                          <a:srgbClr val="FF0000"/>
                        </a:solidFill>
                        <a:latin typeface="Cambria Math" panose="02040503050406030204" pitchFamily="18" charset="0"/>
                      </a:rPr>
                      <m:t>= </m:t>
                    </m:r>
                    <m:rad>
                      <m:radPr>
                        <m:degHide m:val="on"/>
                        <m:ctrlPr>
                          <a:rPr lang="en-US" i="1">
                            <a:solidFill>
                              <a:srgbClr val="FF0000"/>
                            </a:solidFill>
                            <a:latin typeface="Cambria Math" panose="02040503050406030204" pitchFamily="18" charset="0"/>
                          </a:rPr>
                        </m:ctrlPr>
                      </m:radPr>
                      <m:deg/>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31.4</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e>
                        </m:d>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17.3</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e>
                        </m:d>
                        <m:r>
                          <a:rPr lang="en-US" i="1" baseline="30000">
                            <a:solidFill>
                              <a:srgbClr val="FF0000"/>
                            </a:solidFill>
                            <a:latin typeface="Cambria Math" panose="02040503050406030204" pitchFamily="18" charset="0"/>
                          </a:rPr>
                          <m:t>2</m:t>
                        </m:r>
                      </m:e>
                    </m:rad>
                  </m:oMath>
                </a14:m>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solidFill>
                      <a:srgbClr val="FF0000"/>
                    </a:solidFill>
                    <a:latin typeface="Tahoma" panose="020B0604030504040204" pitchFamily="34" charset="0"/>
                  </a:rPr>
                  <a:t>Vf = 35.8 m/s</a:t>
                </a:r>
                <a:endParaRPr lang="en-US" b="1" dirty="0">
                  <a:solidFill>
                    <a:srgbClr val="FF0000"/>
                  </a:solidFill>
                </a:endParaRPr>
              </a:p>
              <a:p>
                <a:endParaRPr lang="en-US" b="1" dirty="0">
                  <a:solidFill>
                    <a:srgbClr val="FF0000"/>
                  </a:solidFill>
                </a:endParaRPr>
              </a:p>
              <a:p>
                <a14:m>
                  <m:oMath xmlns:m="http://schemas.openxmlformats.org/officeDocument/2006/math">
                    <m:r>
                      <a:rPr lang="en-US" i="1">
                        <a:solidFill>
                          <a:srgbClr val="FF0000"/>
                        </a:solidFill>
                        <a:latin typeface="Cambria Math" panose="02040503050406030204" pitchFamily="18" charset="0"/>
                      </a:rPr>
                      <m:t>𝑡𝑎𝑛</m:t>
                    </m:r>
                    <m:r>
                      <m:rPr>
                        <m:sty m:val="p"/>
                      </m:rPr>
                      <a:rPr lang="el-GR" i="1">
                        <a:solidFill>
                          <a:srgbClr val="FF0000"/>
                        </a:solidFill>
                        <a:latin typeface="Cambria Math" panose="02040503050406030204" pitchFamily="18" charset="0"/>
                      </a:rPr>
                      <m:t>θ</m:t>
                    </m:r>
                  </m:oMath>
                </a14:m>
                <a:r>
                  <a:rPr lang="en-US" dirty="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31.4</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m:t>
                        </m:r>
                      </m:num>
                      <m:den>
                        <m:r>
                          <a:rPr lang="en-US" b="0" i="1" smtClean="0">
                            <a:solidFill>
                              <a:srgbClr val="FF0000"/>
                            </a:solidFill>
                            <a:latin typeface="Cambria Math" panose="02040503050406030204" pitchFamily="18" charset="0"/>
                          </a:rPr>
                          <m:t>17.3</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m:t>
                        </m:r>
                      </m:den>
                    </m:f>
                  </m:oMath>
                </a14:m>
                <a:r>
                  <a:rPr lang="en-US" dirty="0">
                    <a:solidFill>
                      <a:srgbClr val="FF0000"/>
                    </a:solidFill>
                  </a:rPr>
                  <a:t>  </a:t>
                </a:r>
                <a14:m>
                  <m:oMath xmlns:m="http://schemas.openxmlformats.org/officeDocument/2006/math">
                    <m:r>
                      <a:rPr lang="en-US" b="0" i="0" smtClean="0">
                        <a:solidFill>
                          <a:srgbClr val="FF0000"/>
                        </a:solidFill>
                        <a:latin typeface="Cambria Math" panose="02040503050406030204" pitchFamily="18" charset="0"/>
                      </a:rPr>
                      <m:t>                   </m:t>
                    </m:r>
                    <m:r>
                      <a:rPr lang="el-GR" b="1" i="1">
                        <a:solidFill>
                          <a:srgbClr val="FF0000"/>
                        </a:solidFill>
                        <a:latin typeface="Cambria Math" panose="02040503050406030204" pitchFamily="18" charset="0"/>
                      </a:rPr>
                      <m:t>𝜽</m:t>
                    </m:r>
                  </m:oMath>
                </a14:m>
                <a:r>
                  <a:rPr lang="en-US" b="1" dirty="0">
                    <a:solidFill>
                      <a:srgbClr val="FF0000"/>
                    </a:solidFill>
                  </a:rPr>
                  <a:t>= 61</a:t>
                </a:r>
                <a:r>
                  <a:rPr lang="en-US" b="1" baseline="30000" dirty="0">
                    <a:solidFill>
                      <a:srgbClr val="FF0000"/>
                    </a:solidFill>
                  </a:rPr>
                  <a:t>o</a:t>
                </a:r>
                <a:r>
                  <a:rPr lang="en-US" b="1" dirty="0">
                    <a:solidFill>
                      <a:srgbClr val="FF0000"/>
                    </a:solidFill>
                  </a:rPr>
                  <a:t> above the ground.</a:t>
                </a:r>
              </a:p>
              <a:p>
                <a:r>
                  <a:rPr lang="en-US" dirty="0">
                    <a:solidFill>
                      <a:srgbClr val="FF0000"/>
                    </a:solidFill>
                  </a:rPr>
                  <a:t>             </a:t>
                </a:r>
              </a:p>
              <a:p>
                <a:endParaRPr lang="en-US" dirty="0"/>
              </a:p>
            </p:txBody>
          </p:sp>
        </mc:Choice>
        <mc:Fallback xmlns="">
          <p:sp>
            <p:nvSpPr>
              <p:cNvPr id="2" name="TextBox 1">
                <a:extLst>
                  <a:ext uri="{FF2B5EF4-FFF2-40B4-BE49-F238E27FC236}">
                    <a16:creationId xmlns:a16="http://schemas.microsoft.com/office/drawing/2014/main" id="{E7A9BF5E-7A89-41B8-B978-78B45AF8F607}"/>
                  </a:ext>
                </a:extLst>
              </p:cNvPr>
              <p:cNvSpPr txBox="1">
                <a:spLocks noRot="1" noChangeAspect="1" noMove="1" noResize="1" noEditPoints="1" noAdjustHandles="1" noChangeArrowheads="1" noChangeShapeType="1" noTextEdit="1"/>
              </p:cNvSpPr>
              <p:nvPr/>
            </p:nvSpPr>
            <p:spPr>
              <a:xfrm>
                <a:off x="94268" y="113122"/>
                <a:ext cx="10539167" cy="5109797"/>
              </a:xfrm>
              <a:prstGeom prst="rect">
                <a:avLst/>
              </a:prstGeom>
              <a:blipFill>
                <a:blip r:embed="rId2"/>
                <a:stretch>
                  <a:fillRect l="-463" t="-71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158DE047-738C-4422-B983-BF3F41433C7A}"/>
              </a:ext>
            </a:extLst>
          </p:cNvPr>
          <p:cNvPicPr>
            <a:picLocks noChangeAspect="1"/>
          </p:cNvPicPr>
          <p:nvPr/>
        </p:nvPicPr>
        <p:blipFill>
          <a:blip r:embed="rId3"/>
          <a:stretch>
            <a:fillRect/>
          </a:stretch>
        </p:blipFill>
        <p:spPr>
          <a:xfrm>
            <a:off x="7484098" y="1940086"/>
            <a:ext cx="2291498" cy="3628205"/>
          </a:xfrm>
          <a:prstGeom prst="rect">
            <a:avLst/>
          </a:prstGeom>
        </p:spPr>
      </p:pic>
    </p:spTree>
    <p:extLst>
      <p:ext uri="{BB962C8B-B14F-4D97-AF65-F5344CB8AC3E}">
        <p14:creationId xmlns:p14="http://schemas.microsoft.com/office/powerpoint/2010/main" val="280730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fade">
                                      <p:cBhvr>
                                        <p:cTn id="17" dur="500"/>
                                        <p:tgtEl>
                                          <p:spTgt spid="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11" end="11"/>
                                            </p:txEl>
                                          </p:spTgt>
                                        </p:tgtEl>
                                        <p:attrNameLst>
                                          <p:attrName>style.visibility</p:attrName>
                                        </p:attrNameLst>
                                      </p:cBhvr>
                                      <p:to>
                                        <p:strVal val="visible"/>
                                      </p:to>
                                    </p:set>
                                    <p:animEffect transition="in" filter="fade">
                                      <p:cBhvr>
                                        <p:cTn id="22" dur="500"/>
                                        <p:tgtEl>
                                          <p:spTgt spid="2">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animEffect transition="in" filter="fade">
                                      <p:cBhvr>
                                        <p:cTn id="2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61F3F6-AA47-4699-B9DE-D81B227F7252}"/>
                  </a:ext>
                </a:extLst>
              </p:cNvPr>
              <p:cNvSpPr txBox="1"/>
              <p:nvPr/>
            </p:nvSpPr>
            <p:spPr>
              <a:xfrm>
                <a:off x="355600" y="193040"/>
                <a:ext cx="9692640" cy="5017079"/>
              </a:xfrm>
              <a:prstGeom prst="rect">
                <a:avLst/>
              </a:prstGeom>
              <a:noFill/>
            </p:spPr>
            <p:txBody>
              <a:bodyPr wrap="square" rtlCol="0">
                <a:spAutoFit/>
              </a:bodyPr>
              <a:lstStyle/>
              <a:p>
                <a:r>
                  <a:rPr lang="en-US" dirty="0"/>
                  <a:t>A projectile is fired horizontally from a 3.7 m platform and lands 19.7 m away.  What is its muzzle velocity?</a:t>
                </a:r>
              </a:p>
              <a:p>
                <a:endParaRPr lang="en-US" dirty="0"/>
              </a:p>
              <a:p>
                <a:r>
                  <a:rPr lang="en-US" dirty="0"/>
                  <a:t>First we need to find How long will it take to hit the ground?</a:t>
                </a:r>
              </a:p>
              <a:p>
                <a:endParaRPr lang="en-US" dirty="0"/>
              </a:p>
              <a:p>
                <a:r>
                  <a:rPr lang="en-US" dirty="0"/>
                  <a:t>We will first consider the vertical (y) component of the projectile.  (choose down as positive)</a:t>
                </a:r>
              </a:p>
              <a:p>
                <a:endParaRPr lang="en-US" dirty="0"/>
              </a:p>
              <a:p>
                <a:r>
                  <a:rPr lang="en-US" b="1" dirty="0">
                    <a:solidFill>
                      <a:srgbClr val="FF0000"/>
                    </a:solidFill>
                    <a:latin typeface="Calibri" panose="020F0502020204030204" pitchFamily="34" charset="0"/>
                    <a:cs typeface="Calibri" panose="020F0502020204030204" pitchFamily="34" charset="0"/>
                  </a:rPr>
                  <a:t>Δy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smtClean="0">
                        <a:solidFill>
                          <a:srgbClr val="FF0000"/>
                        </a:solidFill>
                        <a:latin typeface="Cambria Math" panose="02040503050406030204" pitchFamily="18" charset="0"/>
                        <a:cs typeface="Calibri" panose="020F0502020204030204" pitchFamily="34" charset="0"/>
                      </a:rPr>
                      <m:t>𝒚</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14:m>
                  <m:oMath xmlns:m="http://schemas.openxmlformats.org/officeDocument/2006/math">
                    <m:r>
                      <a:rPr lang="en-US" b="0" i="1" dirty="0" smtClean="0">
                        <a:solidFill>
                          <a:srgbClr val="FF0000"/>
                        </a:solidFill>
                        <a:latin typeface="Cambria Math" panose="02040503050406030204" pitchFamily="18" charset="0"/>
                      </a:rPr>
                      <m:t>𝑡</m:t>
                    </m:r>
                    <m:r>
                      <a:rPr lang="en-US" b="0" i="1" dirty="0" smtClean="0">
                        <a:solidFill>
                          <a:srgbClr val="FF0000"/>
                        </a:solidFill>
                        <a:latin typeface="Cambria Math" panose="02040503050406030204" pitchFamily="18" charset="0"/>
                      </a:rPr>
                      <m:t>=</m:t>
                    </m:r>
                    <m:rad>
                      <m:radPr>
                        <m:degHide m:val="on"/>
                        <m:ctrlPr>
                          <a:rPr lang="en-US" b="0" i="1" dirty="0" smtClean="0">
                            <a:solidFill>
                              <a:srgbClr val="FF0000"/>
                            </a:solidFill>
                            <a:latin typeface="Cambria Math" panose="02040503050406030204" pitchFamily="18" charset="0"/>
                          </a:rPr>
                        </m:ctrlPr>
                      </m:radPr>
                      <m:deg/>
                      <m:e>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2</m:t>
                            </m:r>
                            <m:r>
                              <a:rPr lang="en-US" b="0" i="1" dirty="0" smtClean="0">
                                <a:solidFill>
                                  <a:srgbClr val="FF0000"/>
                                </a:solidFill>
                                <a:latin typeface="Cambria Math" panose="02040503050406030204" pitchFamily="18" charset="0"/>
                              </a:rPr>
                              <m:t>𝑦</m:t>
                            </m:r>
                          </m:num>
                          <m:den>
                            <m:r>
                              <a:rPr lang="en-US" b="0" i="1" dirty="0" smtClean="0">
                                <a:solidFill>
                                  <a:srgbClr val="FF0000"/>
                                </a:solidFill>
                                <a:latin typeface="Cambria Math" panose="02040503050406030204" pitchFamily="18" charset="0"/>
                              </a:rPr>
                              <m:t>𝑎</m:t>
                            </m:r>
                          </m:den>
                        </m:f>
                      </m:e>
                    </m:rad>
                  </m:oMath>
                </a14:m>
                <a:r>
                  <a:rPr lang="en-US" dirty="0">
                    <a:solidFill>
                      <a:srgbClr val="FF0000"/>
                    </a:solidFill>
                  </a:rPr>
                  <a:t>	  =   </a:t>
                </a:r>
                <a14:m>
                  <m:oMath xmlns:m="http://schemas.openxmlformats.org/officeDocument/2006/math">
                    <m:rad>
                      <m:radPr>
                        <m:degHide m:val="on"/>
                        <m:ctrlPr>
                          <a:rPr lang="en-US" b="0" i="1" dirty="0" smtClean="0">
                            <a:solidFill>
                              <a:srgbClr val="FF0000"/>
                            </a:solidFill>
                            <a:latin typeface="Cambria Math" panose="02040503050406030204" pitchFamily="18" charset="0"/>
                          </a:rPr>
                        </m:ctrlPr>
                      </m:radPr>
                      <m:deg/>
                      <m:e>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2(3.7</m:t>
                            </m:r>
                            <m:r>
                              <a:rPr lang="en-US" b="0" i="1" dirty="0" smtClean="0">
                                <a:solidFill>
                                  <a:srgbClr val="FF0000"/>
                                </a:solidFill>
                                <a:latin typeface="Cambria Math" panose="02040503050406030204" pitchFamily="18" charset="0"/>
                              </a:rPr>
                              <m:t>𝑚</m:t>
                            </m:r>
                            <m:r>
                              <a:rPr lang="en-US" b="0" i="1" dirty="0" smtClean="0">
                                <a:solidFill>
                                  <a:srgbClr val="FF0000"/>
                                </a:solidFill>
                                <a:latin typeface="Cambria Math" panose="02040503050406030204" pitchFamily="18" charset="0"/>
                              </a:rPr>
                              <m:t>)</m:t>
                            </m:r>
                          </m:num>
                          <m:den>
                            <m:r>
                              <a:rPr lang="en-US" b="0" i="1" dirty="0" smtClean="0">
                                <a:solidFill>
                                  <a:srgbClr val="FF0000"/>
                                </a:solidFill>
                                <a:latin typeface="Cambria Math" panose="02040503050406030204" pitchFamily="18" charset="0"/>
                              </a:rPr>
                              <m:t>(9.81</m:t>
                            </m:r>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𝑚</m:t>
                                </m:r>
                              </m:num>
                              <m:den>
                                <m:r>
                                  <a:rPr lang="en-US" b="0"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2</m:t>
                                </m:r>
                              </m:den>
                            </m:f>
                            <m:r>
                              <a:rPr lang="en-US" b="0" i="1" dirty="0" smtClean="0">
                                <a:solidFill>
                                  <a:srgbClr val="FF0000"/>
                                </a:solidFill>
                                <a:latin typeface="Cambria Math" panose="02040503050406030204" pitchFamily="18" charset="0"/>
                              </a:rPr>
                              <m:t>)</m:t>
                            </m:r>
                          </m:den>
                        </m:f>
                      </m:e>
                    </m:rad>
                  </m:oMath>
                </a14:m>
                <a:r>
                  <a:rPr lang="en-US" dirty="0">
                    <a:solidFill>
                      <a:srgbClr val="FF0000"/>
                    </a:solidFill>
                  </a:rPr>
                  <a:t>	=  .87 s      This is the time for a vertically dropped projectile to land, so it is the same for the horizontally fired projectile.		</a:t>
                </a:r>
                <a:endParaRPr lang="en-US" dirty="0"/>
              </a:p>
              <a:p>
                <a:endParaRPr lang="en-US" dirty="0"/>
              </a:p>
              <a:p>
                <a:r>
                  <a:rPr lang="en-US" dirty="0"/>
                  <a:t>Where it lands in reference to the ground below where it is fired is known as the horizontal distance or the range of the projectile.</a:t>
                </a:r>
              </a:p>
              <a:p>
                <a:endParaRPr lang="en-US" dirty="0"/>
              </a:p>
              <a:p>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smtClean="0">
                        <a:solidFill>
                          <a:srgbClr val="FF0000"/>
                        </a:solidFill>
                        <a:latin typeface="Cambria Math" panose="02040503050406030204" pitchFamily="18" charset="0"/>
                        <a:cs typeface="Calibri" panose="020F0502020204030204" pitchFamily="34" charset="0"/>
                      </a:rPr>
                      <m:t>𝒙</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t>      Since  there is no acceleration of gravity in the x direction,</a:t>
                </a:r>
              </a:p>
              <a:p>
                <a:endParaRPr lang="en-US" dirty="0"/>
              </a:p>
              <a:p>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sub>
                    </m:sSub>
                    <m:r>
                      <a:rPr lang="en-US" b="1" i="1">
                        <a:solidFill>
                          <a:srgbClr val="FF0000"/>
                        </a:solidFill>
                        <a:latin typeface="Cambria Math" panose="02040503050406030204" pitchFamily="18" charset="0"/>
                        <a:cs typeface="Calibri" panose="020F0502020204030204" pitchFamily="34" charset="0"/>
                      </a:rPr>
                      <m:t>𝒕</m:t>
                    </m:r>
                  </m:oMath>
                </a14:m>
                <a:r>
                  <a:rPr lang="en-US" dirty="0"/>
                  <a:t>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sub>
                    </m:sSub>
                  </m:oMath>
                </a14:m>
                <a:r>
                  <a:rPr lang="en-US" dirty="0">
                    <a:solidFill>
                      <a:srgbClr val="FF0000"/>
                    </a:solidFill>
                  </a:rPr>
                  <a:t>=</a:t>
                </a:r>
                <a:r>
                  <a:rPr lang="en-US" dirty="0"/>
                  <a:t>  </a:t>
                </a:r>
                <a14:m>
                  <m:oMath xmlns:m="http://schemas.openxmlformats.org/officeDocument/2006/math">
                    <m:f>
                      <m:fPr>
                        <m:ctrlPr>
                          <a:rPr lang="en-US" b="1" i="1" smtClean="0">
                            <a:solidFill>
                              <a:srgbClr val="FF0000"/>
                            </a:solidFill>
                            <a:latin typeface="Cambria Math" panose="02040503050406030204" pitchFamily="18" charset="0"/>
                            <a:cs typeface="Calibri" panose="020F0502020204030204" pitchFamily="34" charset="0"/>
                          </a:rPr>
                        </m:ctrlPr>
                      </m:fPr>
                      <m:num>
                        <m:r>
                          <m:rPr>
                            <m:nor/>
                          </m:rPr>
                          <a:rPr lang="en-US" b="1" dirty="0">
                            <a:solidFill>
                              <a:srgbClr val="FF0000"/>
                            </a:solidFill>
                            <a:latin typeface="Calibri" panose="020F0502020204030204" pitchFamily="34" charset="0"/>
                            <a:cs typeface="Calibri" panose="020F0502020204030204" pitchFamily="34" charset="0"/>
                          </a:rPr>
                          <m:t>Δx</m:t>
                        </m:r>
                      </m:num>
                      <m:den>
                        <m:r>
                          <a:rPr lang="en-US" b="1" i="1" smtClean="0">
                            <a:solidFill>
                              <a:srgbClr val="FF0000"/>
                            </a:solidFill>
                            <a:latin typeface="Cambria Math" panose="02040503050406030204" pitchFamily="18" charset="0"/>
                            <a:cs typeface="Calibri" panose="020F0502020204030204" pitchFamily="34" charset="0"/>
                          </a:rPr>
                          <m:t>𝒕</m:t>
                        </m:r>
                      </m:den>
                    </m:f>
                    <m:r>
                      <a:rPr lang="en-US" b="1" i="1" smtClean="0">
                        <a:solidFill>
                          <a:srgbClr val="FF0000"/>
                        </a:solidFill>
                        <a:latin typeface="Cambria Math" panose="02040503050406030204" pitchFamily="18" charset="0"/>
                        <a:cs typeface="Calibri" panose="020F0502020204030204" pitchFamily="34" charset="0"/>
                      </a:rPr>
                      <m:t>=</m:t>
                    </m:r>
                    <m:f>
                      <m:fPr>
                        <m:ctrlPr>
                          <a:rPr lang="en-US" b="1" i="1">
                            <a:solidFill>
                              <a:srgbClr val="FF0000"/>
                            </a:solidFill>
                            <a:latin typeface="Cambria Math" panose="02040503050406030204" pitchFamily="18" charset="0"/>
                            <a:cs typeface="Calibri" panose="020F0502020204030204" pitchFamily="34" charset="0"/>
                          </a:rPr>
                        </m:ctrlPr>
                      </m:fPr>
                      <m:num>
                        <m:r>
                          <m:rPr>
                            <m:nor/>
                          </m:rPr>
                          <a:rPr lang="en-US" b="1" i="0" dirty="0" smtClean="0">
                            <a:solidFill>
                              <a:srgbClr val="FF0000"/>
                            </a:solidFill>
                            <a:latin typeface="Calibri" panose="020F0502020204030204" pitchFamily="34" charset="0"/>
                            <a:cs typeface="Calibri" panose="020F0502020204030204" pitchFamily="34" charset="0"/>
                          </a:rPr>
                          <m:t>Range</m:t>
                        </m:r>
                      </m:num>
                      <m:den>
                        <m:r>
                          <a:rPr lang="en-US" b="1" i="1">
                            <a:solidFill>
                              <a:srgbClr val="FF0000"/>
                            </a:solidFill>
                            <a:latin typeface="Cambria Math" panose="02040503050406030204" pitchFamily="18" charset="0"/>
                            <a:cs typeface="Calibri" panose="020F0502020204030204" pitchFamily="34" charset="0"/>
                          </a:rPr>
                          <m:t>𝒕</m:t>
                        </m:r>
                      </m:den>
                    </m:f>
                    <m:r>
                      <a:rPr lang="en-US" b="1" i="1">
                        <a:solidFill>
                          <a:srgbClr val="FF0000"/>
                        </a:solidFill>
                        <a:latin typeface="Cambria Math" panose="02040503050406030204" pitchFamily="18" charset="0"/>
                        <a:cs typeface="Calibri" panose="020F0502020204030204" pitchFamily="34" charset="0"/>
                      </a:rPr>
                      <m:t>=</m:t>
                    </m:r>
                    <m:f>
                      <m:fPr>
                        <m:ctrlPr>
                          <a:rPr lang="en-US" b="1" i="1">
                            <a:solidFill>
                              <a:srgbClr val="FF0000"/>
                            </a:solidFill>
                            <a:latin typeface="Cambria Math" panose="02040503050406030204" pitchFamily="18" charset="0"/>
                            <a:cs typeface="Calibri" panose="020F0502020204030204" pitchFamily="34" charset="0"/>
                          </a:rPr>
                        </m:ctrlPr>
                      </m:fPr>
                      <m:num>
                        <m:r>
                          <m:rPr>
                            <m:nor/>
                          </m:rPr>
                          <a:rPr lang="en-US" b="1" i="0" smtClean="0">
                            <a:solidFill>
                              <a:srgbClr val="FF0000"/>
                            </a:solidFill>
                            <a:latin typeface="Cambria Math" panose="02040503050406030204" pitchFamily="18" charset="0"/>
                            <a:cs typeface="Calibri" panose="020F0502020204030204" pitchFamily="34" charset="0"/>
                          </a:rPr>
                          <m:t>19.7</m:t>
                        </m:r>
                        <m:r>
                          <m:rPr>
                            <m:nor/>
                          </m:rPr>
                          <a:rPr lang="en-US" b="1">
                            <a:solidFill>
                              <a:srgbClr val="FF0000"/>
                            </a:solidFill>
                            <a:latin typeface="Cambria Math" panose="02040503050406030204" pitchFamily="18" charset="0"/>
                            <a:cs typeface="Calibri" panose="020F0502020204030204" pitchFamily="34" charset="0"/>
                          </a:rPr>
                          <m:t>m</m:t>
                        </m:r>
                      </m:num>
                      <m:den>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𝟖𝟕</m:t>
                        </m:r>
                        <m:r>
                          <a:rPr lang="en-US" b="1" i="1" smtClean="0">
                            <a:solidFill>
                              <a:srgbClr val="FF0000"/>
                            </a:solidFill>
                            <a:latin typeface="Cambria Math" panose="02040503050406030204" pitchFamily="18" charset="0"/>
                            <a:cs typeface="Calibri" panose="020F0502020204030204" pitchFamily="34" charset="0"/>
                          </a:rPr>
                          <m:t>𝒔</m:t>
                        </m:r>
                      </m:den>
                    </m:f>
                  </m:oMath>
                </a14:m>
                <a:r>
                  <a:rPr lang="en-US" dirty="0"/>
                  <a:t> </a:t>
                </a:r>
                <a:r>
                  <a:rPr lang="en-US" dirty="0">
                    <a:solidFill>
                      <a:srgbClr val="FF0000"/>
                    </a:solidFill>
                  </a:rPr>
                  <a:t>= 22.6 m/s  is the muzzle velocity</a:t>
                </a:r>
              </a:p>
            </p:txBody>
          </p:sp>
        </mc:Choice>
        <mc:Fallback xmlns="">
          <p:sp>
            <p:nvSpPr>
              <p:cNvPr id="2" name="TextBox 1">
                <a:extLst>
                  <a:ext uri="{FF2B5EF4-FFF2-40B4-BE49-F238E27FC236}">
                    <a16:creationId xmlns:a16="http://schemas.microsoft.com/office/drawing/2014/main" id="{E361F3F6-AA47-4699-B9DE-D81B227F7252}"/>
                  </a:ext>
                </a:extLst>
              </p:cNvPr>
              <p:cNvSpPr txBox="1">
                <a:spLocks noRot="1" noChangeAspect="1" noMove="1" noResize="1" noEditPoints="1" noAdjustHandles="1" noChangeArrowheads="1" noChangeShapeType="1" noTextEdit="1"/>
              </p:cNvSpPr>
              <p:nvPr/>
            </p:nvSpPr>
            <p:spPr>
              <a:xfrm>
                <a:off x="355600" y="193040"/>
                <a:ext cx="9692640" cy="5017079"/>
              </a:xfrm>
              <a:prstGeom prst="rect">
                <a:avLst/>
              </a:prstGeom>
              <a:blipFill>
                <a:blip r:embed="rId2"/>
                <a:stretch>
                  <a:fillRect l="-503" t="-729"/>
                </a:stretch>
              </a:blipFill>
            </p:spPr>
            <p:txBody>
              <a:bodyPr/>
              <a:lstStyle/>
              <a:p>
                <a:r>
                  <a:rPr lang="en-US">
                    <a:noFill/>
                  </a:rPr>
                  <a:t> </a:t>
                </a:r>
              </a:p>
            </p:txBody>
          </p:sp>
        </mc:Fallback>
      </mc:AlternateContent>
    </p:spTree>
    <p:extLst>
      <p:ext uri="{BB962C8B-B14F-4D97-AF65-F5344CB8AC3E}">
        <p14:creationId xmlns:p14="http://schemas.microsoft.com/office/powerpoint/2010/main" val="41442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 calcmode="lin" valueType="num">
                                      <p:cBhvr additive="base">
                                        <p:cTn id="3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 calcmode="lin" valueType="num">
                                      <p:cBhvr additive="base">
                                        <p:cTn id="3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physicsclassroom.com/Class/vectors/u3l2b5.gif">
            <a:extLst>
              <a:ext uri="{FF2B5EF4-FFF2-40B4-BE49-F238E27FC236}">
                <a16:creationId xmlns:a16="http://schemas.microsoft.com/office/drawing/2014/main" id="{F0C90B9D-2BBB-442A-AB6E-5DA3662FD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59755" cy="38756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physicsclassroom.com/Class/vectors/u3l2b6.gif">
            <a:extLst>
              <a:ext uri="{FF2B5EF4-FFF2-40B4-BE49-F238E27FC236}">
                <a16:creationId xmlns:a16="http://schemas.microsoft.com/office/drawing/2014/main" id="{5DE015E6-34E1-43B7-9F5E-1C5B16390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82" y="0"/>
            <a:ext cx="3100555" cy="38756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physicsclassroom.com/Class/vectors/u3l2b3.gif">
            <a:extLst>
              <a:ext uri="{FF2B5EF4-FFF2-40B4-BE49-F238E27FC236}">
                <a16:creationId xmlns:a16="http://schemas.microsoft.com/office/drawing/2014/main" id="{0AF43C05-41C9-4919-ABC1-10CCFED305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80883"/>
            <a:ext cx="4171510" cy="2848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F0975C-DCF4-42F2-AA2D-A95968230E05}"/>
              </a:ext>
            </a:extLst>
          </p:cNvPr>
          <p:cNvSpPr txBox="1"/>
          <p:nvPr/>
        </p:nvSpPr>
        <p:spPr>
          <a:xfrm>
            <a:off x="4769963" y="4760536"/>
            <a:ext cx="6513922" cy="1477328"/>
          </a:xfrm>
          <a:prstGeom prst="rect">
            <a:avLst/>
          </a:prstGeom>
          <a:noFill/>
        </p:spPr>
        <p:txBody>
          <a:bodyPr wrap="square" rtlCol="0">
            <a:spAutoFit/>
          </a:bodyPr>
          <a:lstStyle/>
          <a:p>
            <a:r>
              <a:rPr lang="en-US" b="1" dirty="0"/>
              <a:t>The y component </a:t>
            </a:r>
            <a:r>
              <a:rPr lang="en-US" dirty="0"/>
              <a:t>is in vertical freefall with the acceleration of gravity</a:t>
            </a:r>
          </a:p>
          <a:p>
            <a:endParaRPr lang="en-US" dirty="0"/>
          </a:p>
          <a:p>
            <a:r>
              <a:rPr lang="en-US" b="1" dirty="0"/>
              <a:t>The x component, </a:t>
            </a:r>
            <a:r>
              <a:rPr lang="en-US" dirty="0"/>
              <a:t>since there is no gravity force horizontally,  moves with zero acceleration or at constant velocity.</a:t>
            </a:r>
          </a:p>
        </p:txBody>
      </p:sp>
    </p:spTree>
    <p:extLst>
      <p:ext uri="{BB962C8B-B14F-4D97-AF65-F5344CB8AC3E}">
        <p14:creationId xmlns:p14="http://schemas.microsoft.com/office/powerpoint/2010/main" val="127181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layer.slideplayer.com/86/14024489/slides/slide_15.jpg">
            <a:extLst>
              <a:ext uri="{FF2B5EF4-FFF2-40B4-BE49-F238E27FC236}">
                <a16:creationId xmlns:a16="http://schemas.microsoft.com/office/drawing/2014/main" id="{8C45C04B-2EA5-4681-AF20-9BD5EC538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5" y="664589"/>
            <a:ext cx="5762919" cy="43221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qph.cf2.quoracdn.net/main-qimg-79e0d47013a985ddb15358b5321ead80-pjlq">
            <a:extLst>
              <a:ext uri="{FF2B5EF4-FFF2-40B4-BE49-F238E27FC236}">
                <a16:creationId xmlns:a16="http://schemas.microsoft.com/office/drawing/2014/main" id="{C192C5D5-0262-4416-864B-C2AD72B9A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440" y="664590"/>
            <a:ext cx="5393818" cy="465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31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1D1F2C-A152-42F7-B318-7ACD84CD7C22}"/>
              </a:ext>
            </a:extLst>
          </p:cNvPr>
          <p:cNvPicPr>
            <a:picLocks noChangeAspect="1"/>
          </p:cNvPicPr>
          <p:nvPr/>
        </p:nvPicPr>
        <p:blipFill>
          <a:blip r:embed="rId2"/>
          <a:stretch>
            <a:fillRect/>
          </a:stretch>
        </p:blipFill>
        <p:spPr>
          <a:xfrm>
            <a:off x="6918393" y="1369827"/>
            <a:ext cx="4524866" cy="3248959"/>
          </a:xfrm>
          <a:prstGeom prst="rect">
            <a:avLst/>
          </a:prstGeom>
        </p:spPr>
      </p:pic>
      <p:sp>
        <p:nvSpPr>
          <p:cNvPr id="3" name="TextBox 2">
            <a:extLst>
              <a:ext uri="{FF2B5EF4-FFF2-40B4-BE49-F238E27FC236}">
                <a16:creationId xmlns:a16="http://schemas.microsoft.com/office/drawing/2014/main" id="{D858AEB1-C964-48D8-8EAC-3F1C2A82767A}"/>
              </a:ext>
            </a:extLst>
          </p:cNvPr>
          <p:cNvSpPr txBox="1"/>
          <p:nvPr/>
        </p:nvSpPr>
        <p:spPr>
          <a:xfrm>
            <a:off x="669303" y="282804"/>
            <a:ext cx="11255604" cy="646331"/>
          </a:xfrm>
          <a:prstGeom prst="rect">
            <a:avLst/>
          </a:prstGeom>
          <a:noFill/>
        </p:spPr>
        <p:txBody>
          <a:bodyPr wrap="square" rtlCol="0">
            <a:spAutoFit/>
          </a:bodyPr>
          <a:lstStyle/>
          <a:p>
            <a:r>
              <a:rPr lang="en-US" dirty="0"/>
              <a:t>When there is a projectile fired at an angle, we have to consider the initial velocity having components in both the vertical(y) and the horizontal(x) directions.  So the first step is to resolve the initial velocity into its x and y components.</a:t>
            </a:r>
          </a:p>
        </p:txBody>
      </p:sp>
      <p:pic>
        <p:nvPicPr>
          <p:cNvPr id="4" name="Picture 3">
            <a:extLst>
              <a:ext uri="{FF2B5EF4-FFF2-40B4-BE49-F238E27FC236}">
                <a16:creationId xmlns:a16="http://schemas.microsoft.com/office/drawing/2014/main" id="{673819C8-6270-4A85-A6A1-B87D6EC4696D}"/>
              </a:ext>
            </a:extLst>
          </p:cNvPr>
          <p:cNvPicPr>
            <a:picLocks noChangeAspect="1"/>
          </p:cNvPicPr>
          <p:nvPr/>
        </p:nvPicPr>
        <p:blipFill>
          <a:blip r:embed="rId3"/>
          <a:stretch>
            <a:fillRect/>
          </a:stretch>
        </p:blipFill>
        <p:spPr>
          <a:xfrm>
            <a:off x="453186" y="1377148"/>
            <a:ext cx="5467694" cy="3234315"/>
          </a:xfrm>
          <a:prstGeom prst="rect">
            <a:avLst/>
          </a:prstGeom>
          <a:solidFill>
            <a:schemeClr val="bg1"/>
          </a:solidFill>
        </p:spPr>
      </p:pic>
    </p:spTree>
    <p:extLst>
      <p:ext uri="{BB962C8B-B14F-4D97-AF65-F5344CB8AC3E}">
        <p14:creationId xmlns:p14="http://schemas.microsoft.com/office/powerpoint/2010/main" val="130950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896E772-1903-4447-AC31-9C1CC485F8A7}"/>
                  </a:ext>
                </a:extLst>
              </p:cNvPr>
              <p:cNvSpPr txBox="1"/>
              <p:nvPr/>
            </p:nvSpPr>
            <p:spPr>
              <a:xfrm>
                <a:off x="386499" y="348792"/>
                <a:ext cx="10312924" cy="6785832"/>
              </a:xfrm>
              <a:prstGeom prst="rect">
                <a:avLst/>
              </a:prstGeom>
              <a:noFill/>
            </p:spPr>
            <p:txBody>
              <a:bodyPr wrap="square" rtlCol="0">
                <a:spAutoFit/>
              </a:bodyPr>
              <a:lstStyle/>
              <a:p>
                <a:r>
                  <a:rPr lang="en-US" dirty="0"/>
                  <a:t>An object is fired off a 5.0 meter platform at an angle of 30</a:t>
                </a:r>
                <a:r>
                  <a:rPr lang="en-US" baseline="30000" dirty="0"/>
                  <a:t>o</a:t>
                </a:r>
                <a:r>
                  <a:rPr lang="en-US" dirty="0"/>
                  <a:t>.  The muzzle velocity is 25.0 m/s.</a:t>
                </a:r>
              </a:p>
              <a:p>
                <a:r>
                  <a:rPr lang="en-US" dirty="0"/>
                  <a:t>What is the range of the projectile?</a:t>
                </a:r>
              </a:p>
              <a:p>
                <a:endParaRPr lang="en-US" dirty="0"/>
              </a:p>
              <a:p>
                <a:r>
                  <a:rPr lang="en-US" dirty="0"/>
                  <a:t>First we find the time in the air by looking at the vertical component of the velocity.</a:t>
                </a:r>
              </a:p>
              <a:p>
                <a:endParaRPr lang="en-US" dirty="0"/>
              </a:p>
              <a:p>
                <a:r>
                  <a:rPr lang="en-US" dirty="0" err="1">
                    <a:solidFill>
                      <a:srgbClr val="FF0000"/>
                    </a:solidFill>
                  </a:rPr>
                  <a:t>Voy</a:t>
                </a:r>
                <a:r>
                  <a:rPr lang="en-US" dirty="0">
                    <a:solidFill>
                      <a:srgbClr val="FF0000"/>
                    </a:solidFill>
                  </a:rPr>
                  <a:t> = </a:t>
                </a:r>
                <a:r>
                  <a:rPr lang="en-US" dirty="0" err="1">
                    <a:solidFill>
                      <a:srgbClr val="FF0000"/>
                    </a:solidFill>
                  </a:rPr>
                  <a:t>Vosin</a:t>
                </a:r>
                <a:r>
                  <a:rPr lang="el-GR" dirty="0">
                    <a:solidFill>
                      <a:srgbClr val="FF0000"/>
                    </a:solidFill>
                  </a:rPr>
                  <a:t>θ</a:t>
                </a:r>
                <a:r>
                  <a:rPr lang="en-US" dirty="0">
                    <a:solidFill>
                      <a:srgbClr val="FF0000"/>
                    </a:solidFill>
                  </a:rPr>
                  <a:t> = (25 m/s)sin(30</a:t>
                </a:r>
                <a:r>
                  <a:rPr lang="en-US" baseline="30000" dirty="0">
                    <a:solidFill>
                      <a:srgbClr val="FF0000"/>
                    </a:solidFill>
                  </a:rPr>
                  <a:t>o</a:t>
                </a:r>
                <a:r>
                  <a:rPr lang="en-US" dirty="0">
                    <a:solidFill>
                      <a:srgbClr val="FF0000"/>
                    </a:solidFill>
                  </a:rPr>
                  <a:t>) = 12.5 m/s</a:t>
                </a:r>
              </a:p>
              <a:p>
                <a:r>
                  <a:rPr lang="en-US" dirty="0">
                    <a:solidFill>
                      <a:srgbClr val="FF0000"/>
                    </a:solidFill>
                  </a:rPr>
                  <a:t>a= - 9.8 m/s2</a:t>
                </a:r>
              </a:p>
              <a:p>
                <a:r>
                  <a:rPr lang="en-US" dirty="0">
                    <a:solidFill>
                      <a:srgbClr val="FF0000"/>
                    </a:solidFill>
                  </a:rPr>
                  <a:t>y = -5.0m (when its 5 m below the platform)</a:t>
                </a:r>
              </a:p>
              <a:p>
                <a:r>
                  <a:rPr lang="en-US" dirty="0">
                    <a:solidFill>
                      <a:srgbClr val="FF0000"/>
                    </a:solidFill>
                  </a:rPr>
                  <a:t>t=?</a:t>
                </a:r>
              </a:p>
              <a:p>
                <a:r>
                  <a:rPr lang="en-US" dirty="0" err="1">
                    <a:solidFill>
                      <a:srgbClr val="FF0000"/>
                    </a:solidFill>
                  </a:rPr>
                  <a:t>Vfy</a:t>
                </a:r>
                <a:r>
                  <a:rPr lang="en-US" dirty="0">
                    <a:solidFill>
                      <a:srgbClr val="FF0000"/>
                    </a:solidFill>
                  </a:rPr>
                  <a:t>=?</a:t>
                </a:r>
              </a:p>
              <a:p>
                <a:endParaRPr lang="en-US" dirty="0">
                  <a:solidFill>
                    <a:srgbClr val="FF0000"/>
                  </a:solidFill>
                </a:endParaRPr>
              </a:p>
              <a:p>
                <a:r>
                  <a:rPr lang="en-US" dirty="0">
                    <a:solidFill>
                      <a:srgbClr val="FF0000"/>
                    </a:solidFill>
                  </a:rPr>
                  <a:t>There are 2 options to find the time.  </a:t>
                </a:r>
                <a:r>
                  <a:rPr lang="en-US" b="1" u="sng" dirty="0">
                    <a:solidFill>
                      <a:srgbClr val="FF0000"/>
                    </a:solidFill>
                  </a:rPr>
                  <a:t>The first option </a:t>
                </a:r>
                <a:r>
                  <a:rPr lang="en-US" dirty="0">
                    <a:solidFill>
                      <a:srgbClr val="FF0000"/>
                    </a:solidFill>
                  </a:rPr>
                  <a:t>requires 2 steps: finding </a:t>
                </a:r>
                <a:r>
                  <a:rPr lang="en-US" dirty="0" err="1">
                    <a:solidFill>
                      <a:srgbClr val="FF0000"/>
                    </a:solidFill>
                  </a:rPr>
                  <a:t>Vfy</a:t>
                </a:r>
                <a:r>
                  <a:rPr lang="en-US" dirty="0">
                    <a:solidFill>
                      <a:srgbClr val="FF0000"/>
                    </a:solidFill>
                  </a:rPr>
                  <a:t> first then using it to find t  </a:t>
                </a:r>
                <a:r>
                  <a:rPr lang="en-US" b="1" u="sng" dirty="0">
                    <a:solidFill>
                      <a:srgbClr val="FF0000"/>
                    </a:solidFill>
                  </a:rPr>
                  <a:t>The second option </a:t>
                </a:r>
                <a:r>
                  <a:rPr lang="en-US" dirty="0">
                    <a:solidFill>
                      <a:srgbClr val="FF0000"/>
                    </a:solidFill>
                  </a:rPr>
                  <a:t>is one step using the quadratic formula. </a:t>
                </a:r>
              </a:p>
              <a:p>
                <a:endParaRPr lang="en-US" dirty="0">
                  <a:solidFill>
                    <a:srgbClr val="FF0000"/>
                  </a:solidFill>
                </a:endParaRPr>
              </a:p>
              <a:p>
                <a:r>
                  <a:rPr lang="en-US" dirty="0">
                    <a:solidFill>
                      <a:srgbClr val="FF0000"/>
                    </a:solidFill>
                  </a:rPr>
                  <a:t>Option 1  (find </a:t>
                </a:r>
                <a:r>
                  <a:rPr lang="en-US" dirty="0" err="1">
                    <a:solidFill>
                      <a:srgbClr val="FF0000"/>
                    </a:solidFill>
                  </a:rPr>
                  <a:t>Vf</a:t>
                </a:r>
                <a:r>
                  <a:rPr lang="en-US" dirty="0">
                    <a:solidFill>
                      <a:srgbClr val="FF0000"/>
                    </a:solidFill>
                  </a:rPr>
                  <a:t> first, then use </a:t>
                </a:r>
                <a:r>
                  <a:rPr lang="en-US" dirty="0" err="1">
                    <a:solidFill>
                      <a:srgbClr val="FF0000"/>
                    </a:solidFill>
                  </a:rPr>
                  <a:t>Vf</a:t>
                </a:r>
                <a:r>
                  <a:rPr lang="en-US" dirty="0">
                    <a:solidFill>
                      <a:srgbClr val="FF0000"/>
                    </a:solidFill>
                  </a:rPr>
                  <a:t> to find t)</a:t>
                </a:r>
              </a:p>
              <a:p>
                <a:endParaRPr lang="en-US" dirty="0"/>
              </a:p>
              <a:p>
                <a14:m>
                  <m:oMath xmlns:m="http://schemas.openxmlformats.org/officeDocument/2006/math">
                    <m:r>
                      <a:rPr lang="en-US" i="1">
                        <a:solidFill>
                          <a:srgbClr val="FF0000"/>
                        </a:solidFill>
                        <a:latin typeface="Cambria Math" panose="02040503050406030204" pitchFamily="18" charset="0"/>
                      </a:rPr>
                      <m:t>𝑉𝑓</m:t>
                    </m:r>
                    <m:r>
                      <a:rPr lang="en-US" b="0" i="1" smtClean="0">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𝑉</m:t>
                        </m:r>
                        <m:r>
                          <a:rPr lang="en-US" i="1" baseline="-25000">
                            <a:solidFill>
                              <a:srgbClr val="FF0000"/>
                            </a:solidFill>
                            <a:latin typeface="Cambria Math" panose="02040503050406030204" pitchFamily="18" charset="0"/>
                          </a:rPr>
                          <m:t>𝑜</m:t>
                        </m:r>
                        <m:r>
                          <a:rPr lang="en-US" b="0" i="1" baseline="-25000" smtClean="0">
                            <a:solidFill>
                              <a:srgbClr val="FF0000"/>
                            </a:solidFill>
                            <a:latin typeface="Cambria Math" panose="02040503050406030204" pitchFamily="18" charset="0"/>
                          </a:rPr>
                          <m:t>𝑦</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𝑎𝑦</m:t>
                        </m:r>
                      </m:e>
                    </m:rad>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𝑉𝑓𝑦</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12.5</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r>
                          <a:rPr lang="en-US" i="1">
                            <a:solidFill>
                              <a:srgbClr val="FF0000"/>
                            </a:solidFill>
                            <a:latin typeface="Cambria Math" panose="02040503050406030204" pitchFamily="18" charset="0"/>
                          </a:rPr>
                          <m:t>)</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+2(−9.81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e>
                    </m:rad>
                  </m:oMath>
                </a14:m>
                <a:r>
                  <a:rPr lang="en-US" dirty="0">
                    <a:solidFill>
                      <a:srgbClr val="FF0000"/>
                    </a:solidFill>
                  </a:rPr>
                  <a:t>  = </a:t>
                </a:r>
                <a14:m>
                  <m:oMath xmlns:m="http://schemas.openxmlformats.org/officeDocument/2006/math">
                    <m:r>
                      <a:rPr lang="en-US" i="1">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15.9</m:t>
                    </m:r>
                  </m:oMath>
                </a14:m>
                <a:r>
                  <a:rPr lang="en-US" dirty="0">
                    <a:solidFill>
                      <a:srgbClr val="FF0000"/>
                    </a:solidFill>
                  </a:rPr>
                  <a:t> m/s</a:t>
                </a:r>
              </a:p>
              <a:p>
                <a:r>
                  <a:rPr lang="en-US" dirty="0">
                    <a:solidFill>
                      <a:srgbClr val="FF0000"/>
                    </a:solidFill>
                  </a:rPr>
                  <a:t>We choose the Negative option since the ball is traveling downward</a:t>
                </a:r>
              </a:p>
              <a:p>
                <a:endParaRPr lang="en-US" dirty="0">
                  <a:solidFill>
                    <a:srgbClr val="FF0000"/>
                  </a:solidFill>
                </a:endParaRPr>
              </a:p>
              <a:p>
                <a14:m>
                  <m:oMath xmlns:m="http://schemas.openxmlformats.org/officeDocument/2006/math">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𝑉𝑓</m:t>
                        </m:r>
                        <m:r>
                          <a:rPr lang="en-US" b="0" i="1" smtClean="0">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𝑉𝑜𝑦</m:t>
                        </m:r>
                      </m:num>
                      <m:den>
                        <m:r>
                          <a:rPr lang="en-US" i="1">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𝑦</m:t>
                        </m:r>
                      </m:den>
                    </m:f>
                  </m:oMath>
                </a14:m>
                <a:r>
                  <a:rPr lang="en-US"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15.9</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den>
                        </m:f>
                        <m:r>
                          <a:rPr lang="en-US" i="1">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2.5</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num>
                      <m:den>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den>
                    </m:f>
                  </m:oMath>
                </a14:m>
                <a:r>
                  <a:rPr lang="en-US" dirty="0">
                    <a:solidFill>
                      <a:srgbClr val="FF0000"/>
                    </a:solidFill>
                  </a:rPr>
                  <a:t>	t = 2.9s</a:t>
                </a:r>
              </a:p>
              <a:p>
                <a:endParaRPr lang="en-US" dirty="0"/>
              </a:p>
              <a:p>
                <a:endParaRPr lang="en-US" dirty="0"/>
              </a:p>
            </p:txBody>
          </p:sp>
        </mc:Choice>
        <mc:Fallback xmlns="">
          <p:sp>
            <p:nvSpPr>
              <p:cNvPr id="2" name="TextBox 1">
                <a:extLst>
                  <a:ext uri="{FF2B5EF4-FFF2-40B4-BE49-F238E27FC236}">
                    <a16:creationId xmlns:a16="http://schemas.microsoft.com/office/drawing/2014/main" id="{D896E772-1903-4447-AC31-9C1CC485F8A7}"/>
                  </a:ext>
                </a:extLst>
              </p:cNvPr>
              <p:cNvSpPr txBox="1">
                <a:spLocks noRot="1" noChangeAspect="1" noMove="1" noResize="1" noEditPoints="1" noAdjustHandles="1" noChangeArrowheads="1" noChangeShapeType="1" noTextEdit="1"/>
              </p:cNvSpPr>
              <p:nvPr/>
            </p:nvSpPr>
            <p:spPr>
              <a:xfrm>
                <a:off x="386499" y="348792"/>
                <a:ext cx="10312924" cy="6785832"/>
              </a:xfrm>
              <a:prstGeom prst="rect">
                <a:avLst/>
              </a:prstGeom>
              <a:blipFill>
                <a:blip r:embed="rId2"/>
                <a:stretch>
                  <a:fillRect l="-473" t="-449" r="-59"/>
                </a:stretch>
              </a:blipFill>
            </p:spPr>
            <p:txBody>
              <a:bodyPr/>
              <a:lstStyle/>
              <a:p>
                <a:r>
                  <a:rPr lang="en-US">
                    <a:noFill/>
                  </a:rPr>
                  <a:t> </a:t>
                </a:r>
              </a:p>
            </p:txBody>
          </p:sp>
        </mc:Fallback>
      </mc:AlternateContent>
    </p:spTree>
    <p:extLst>
      <p:ext uri="{BB962C8B-B14F-4D97-AF65-F5344CB8AC3E}">
        <p14:creationId xmlns:p14="http://schemas.microsoft.com/office/powerpoint/2010/main" val="241719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C9B54F3-A387-4FC2-AA74-CEDD978074CB}"/>
                  </a:ext>
                </a:extLst>
              </p:cNvPr>
              <p:cNvSpPr txBox="1"/>
              <p:nvPr/>
            </p:nvSpPr>
            <p:spPr>
              <a:xfrm>
                <a:off x="622169" y="424206"/>
                <a:ext cx="11265031" cy="2296206"/>
              </a:xfrm>
              <a:prstGeom prst="rect">
                <a:avLst/>
              </a:prstGeom>
              <a:noFill/>
            </p:spPr>
            <p:txBody>
              <a:bodyPr wrap="square" rtlCol="0">
                <a:spAutoFit/>
              </a:bodyPr>
              <a:lstStyle/>
              <a:p>
                <a:r>
                  <a:rPr lang="en-US" dirty="0"/>
                  <a:t>Option 2	(use the quadratic formula)	</a:t>
                </a:r>
              </a:p>
              <a:p>
                <a14:m>
                  <m:oMath xmlns:m="http://schemas.openxmlformats.org/officeDocument/2006/math">
                    <m:r>
                      <a:rPr lang="en-US" i="1">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𝑉𝑜𝑦𝑡</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e>
                    </m:d>
                    <m:r>
                      <a:rPr lang="en-US" i="1">
                        <a:solidFill>
                          <a:srgbClr val="FF0000"/>
                        </a:solidFill>
                        <a:latin typeface="Cambria Math" panose="02040503050406030204" pitchFamily="18" charset="0"/>
                      </a:rPr>
                      <m:t>𝑎</m:t>
                    </m:r>
                    <m:r>
                      <a:rPr lang="en-US" b="0" i="1" baseline="-25000" smtClean="0">
                        <a:solidFill>
                          <a:srgbClr val="FF0000"/>
                        </a:solidFill>
                        <a:latin typeface="Cambria Math" panose="02040503050406030204" pitchFamily="18" charset="0"/>
                      </a:rPr>
                      <m:t>𝑦</m:t>
                    </m:r>
                    <m:r>
                      <a:rPr lang="en-US" i="1">
                        <a:solidFill>
                          <a:srgbClr val="FF0000"/>
                        </a:solidFill>
                        <a:latin typeface="Cambria Math" panose="02040503050406030204" pitchFamily="18" charset="0"/>
                      </a:rPr>
                      <m:t>𝑡</m:t>
                    </m:r>
                    <m:r>
                      <a:rPr lang="en-US" i="1" baseline="30000">
                        <a:solidFill>
                          <a:srgbClr val="FF0000"/>
                        </a:solidFill>
                        <a:latin typeface="Cambria Math" panose="02040503050406030204" pitchFamily="18" charset="0"/>
                      </a:rPr>
                      <m:t>2</m:t>
                    </m:r>
                  </m:oMath>
                </a14:m>
                <a:r>
                  <a:rPr lang="en-US" baseline="30000" dirty="0">
                    <a:solidFill>
                      <a:srgbClr val="FF0000"/>
                    </a:solidFill>
                  </a:rPr>
                  <a:t>    </a:t>
                </a:r>
                <a14:m>
                  <m:oMath xmlns:m="http://schemas.openxmlformats.org/officeDocument/2006/math">
                    <m:r>
                      <a:rPr lang="en-US">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5.0</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=(12.5 </m:t>
                    </m:r>
                    <m:r>
                      <a:rPr lang="en-US" i="1">
                        <a:solidFill>
                          <a:srgbClr val="FF0000"/>
                        </a:solidFill>
                        <a:latin typeface="Cambria Math" panose="02040503050406030204" pitchFamily="18" charset="0"/>
                      </a:rPr>
                      <m:t>𝑚</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e>
                    </m:d>
                    <m:r>
                      <a:rPr lang="en-US" i="1">
                        <a:solidFill>
                          <a:srgbClr val="FF0000"/>
                        </a:solidFill>
                        <a:latin typeface="Cambria Math" panose="02040503050406030204" pitchFamily="18" charset="0"/>
                      </a:rPr>
                      <m:t>(−9.81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𝑚</m:t>
                        </m:r>
                      </m:num>
                      <m:den>
                        <m:r>
                          <a:rPr lang="en-US" i="1">
                            <a:solidFill>
                              <a:srgbClr val="FF0000"/>
                            </a:solidFill>
                            <a:latin typeface="Cambria Math" panose="02040503050406030204" pitchFamily="18" charset="0"/>
                          </a:rPr>
                          <m:t>𝑠</m:t>
                        </m:r>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𝑡</m:t>
                    </m:r>
                    <m:r>
                      <a:rPr lang="en-US" i="1" baseline="30000">
                        <a:solidFill>
                          <a:srgbClr val="FF0000"/>
                        </a:solidFill>
                        <a:latin typeface="Cambria Math" panose="02040503050406030204" pitchFamily="18" charset="0"/>
                      </a:rPr>
                      <m:t>2</m:t>
                    </m:r>
                  </m:oMath>
                </a14:m>
                <a:r>
                  <a:rPr lang="en-US" baseline="30000" dirty="0">
                    <a:solidFill>
                      <a:srgbClr val="FF0000"/>
                    </a:solidFill>
                  </a:rPr>
                  <a:t>	</a:t>
                </a:r>
                <a:r>
                  <a:rPr lang="en-US" dirty="0">
                    <a:solidFill>
                      <a:srgbClr val="FF0000"/>
                    </a:solidFill>
                  </a:rPr>
                  <a:t>   0 = -4.9t</a:t>
                </a:r>
                <a:r>
                  <a:rPr lang="en-US" baseline="30000" dirty="0">
                    <a:solidFill>
                      <a:srgbClr val="FF0000"/>
                    </a:solidFill>
                  </a:rPr>
                  <a:t>2</a:t>
                </a:r>
                <a:r>
                  <a:rPr lang="en-US" dirty="0">
                    <a:solidFill>
                      <a:srgbClr val="FF0000"/>
                    </a:solidFill>
                  </a:rPr>
                  <a:t> + 12.5t + 5.0</a:t>
                </a:r>
              </a:p>
              <a:p>
                <a:endParaRPr lang="en-US" baseline="30000" dirty="0">
                  <a:solidFill>
                    <a:srgbClr val="FF0000"/>
                  </a:solidFill>
                </a:endParaRPr>
              </a:p>
              <a:p>
                <a:endParaRPr lang="en-US" i="1" dirty="0">
                  <a:latin typeface="Cambria Math" panose="02040503050406030204" pitchFamily="18" charset="0"/>
                </a:endParaRPr>
              </a:p>
              <a:p>
                <a:r>
                  <a:rPr lang="en-US" dirty="0">
                    <a:solidFill>
                      <a:srgbClr val="FF0000"/>
                    </a:solidFill>
                  </a:rPr>
                  <a:t>       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i="1">
                                <a:solidFill>
                                  <a:srgbClr val="FF0000"/>
                                </a:solidFill>
                                <a:latin typeface="Cambria Math" panose="02040503050406030204" pitchFamily="18" charset="0"/>
                              </a:rPr>
                              <m:t>𝑏</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−4</m:t>
                            </m:r>
                            <m:r>
                              <a:rPr lang="en-US" i="1">
                                <a:solidFill>
                                  <a:srgbClr val="FF0000"/>
                                </a:solidFill>
                                <a:latin typeface="Cambria Math" panose="02040503050406030204" pitchFamily="18" charset="0"/>
                              </a:rPr>
                              <m:t>𝑎𝑐</m:t>
                            </m:r>
                          </m:e>
                        </m:rad>
                      </m:num>
                      <m:den>
                        <m:r>
                          <a:rPr lang="en-US" i="1">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𝑎</m:t>
                        </m:r>
                      </m:den>
                    </m:f>
                  </m:oMath>
                </a14:m>
                <a:r>
                  <a:rPr lang="en-US" dirty="0">
                    <a:solidFill>
                      <a:srgbClr val="FF0000"/>
                    </a:solidFill>
                  </a:rPr>
                  <a:t>                       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12.5</m:t>
                        </m:r>
                        <m:r>
                          <a:rPr lang="en-US" i="1">
                            <a:solidFill>
                              <a:srgbClr val="FF0000"/>
                            </a:solidFill>
                            <a:latin typeface="Cambria Math" panose="02040503050406030204" pitchFamily="18" charset="0"/>
                          </a:rPr>
                          <m:t>±</m:t>
                        </m:r>
                        <m:rad>
                          <m:radPr>
                            <m:degHide m:val="on"/>
                            <m:ctrlPr>
                              <a:rPr lang="en-US" i="1">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12.5</m:t>
                            </m:r>
                            <m:r>
                              <a:rPr lang="en-US" i="1" baseline="30000">
                                <a:solidFill>
                                  <a:srgbClr val="FF0000"/>
                                </a:solidFill>
                                <a:latin typeface="Cambria Math" panose="02040503050406030204" pitchFamily="18" charset="0"/>
                              </a:rPr>
                              <m:t>2</m:t>
                            </m:r>
                            <m:r>
                              <a:rPr lang="en-US" i="1">
                                <a:solidFill>
                                  <a:srgbClr val="FF0000"/>
                                </a:solidFill>
                                <a:latin typeface="Cambria Math" panose="02040503050406030204" pitchFamily="18" charset="0"/>
                              </a:rPr>
                              <m:t>−4</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−4.9</m:t>
                                </m:r>
                              </m:e>
                            </m:d>
                            <m:r>
                              <a:rPr lang="en-US" b="0" i="1" smtClean="0">
                                <a:solidFill>
                                  <a:srgbClr val="FF0000"/>
                                </a:solidFill>
                                <a:latin typeface="Cambria Math" panose="02040503050406030204" pitchFamily="18" charset="0"/>
                              </a:rPr>
                              <m:t>5.0</m:t>
                            </m:r>
                          </m:e>
                        </m:rad>
                      </m:num>
                      <m:den>
                        <m:r>
                          <a:rPr lang="en-US" i="1">
                            <a:solidFill>
                              <a:srgbClr val="FF0000"/>
                            </a:solidFill>
                            <a:latin typeface="Cambria Math" panose="02040503050406030204" pitchFamily="18" charset="0"/>
                          </a:rPr>
                          <m:t>2(−4.9)</m:t>
                        </m:r>
                      </m:den>
                    </m:f>
                  </m:oMath>
                </a14:m>
                <a:r>
                  <a:rPr lang="en-US" dirty="0">
                    <a:solidFill>
                      <a:srgbClr val="FF0000"/>
                    </a:solidFill>
                  </a:rPr>
                  <a:t>		t = -.35 s or </a:t>
                </a:r>
                <a:r>
                  <a:rPr lang="en-US" b="1" dirty="0">
                    <a:solidFill>
                      <a:srgbClr val="FF0000"/>
                    </a:solidFill>
                  </a:rPr>
                  <a:t>t = 2.9 s</a:t>
                </a:r>
              </a:p>
              <a:p>
                <a:r>
                  <a:rPr lang="en-US" dirty="0">
                    <a:solidFill>
                      <a:srgbClr val="FF0000"/>
                    </a:solidFill>
                  </a:rPr>
                  <a:t>-.35 s refers to the time on the ground before it was thrown, so choose 2.9 seconds after it was thrown</a:t>
                </a:r>
              </a:p>
              <a:p>
                <a:endParaRPr lang="en-US" dirty="0"/>
              </a:p>
            </p:txBody>
          </p:sp>
        </mc:Choice>
        <mc:Fallback xmlns="">
          <p:sp>
            <p:nvSpPr>
              <p:cNvPr id="2" name="TextBox 1">
                <a:extLst>
                  <a:ext uri="{FF2B5EF4-FFF2-40B4-BE49-F238E27FC236}">
                    <a16:creationId xmlns:a16="http://schemas.microsoft.com/office/drawing/2014/main" id="{7C9B54F3-A387-4FC2-AA74-CEDD978074CB}"/>
                  </a:ext>
                </a:extLst>
              </p:cNvPr>
              <p:cNvSpPr txBox="1">
                <a:spLocks noRot="1" noChangeAspect="1" noMove="1" noResize="1" noEditPoints="1" noAdjustHandles="1" noChangeArrowheads="1" noChangeShapeType="1" noTextEdit="1"/>
              </p:cNvSpPr>
              <p:nvPr/>
            </p:nvSpPr>
            <p:spPr>
              <a:xfrm>
                <a:off x="622169" y="424206"/>
                <a:ext cx="11265031" cy="2296206"/>
              </a:xfrm>
              <a:prstGeom prst="rect">
                <a:avLst/>
              </a:prstGeom>
              <a:blipFill>
                <a:blip r:embed="rId2"/>
                <a:stretch>
                  <a:fillRect l="-433" t="-15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B602DB-C6AB-4B6C-83BE-49EF48C42F51}"/>
                  </a:ext>
                </a:extLst>
              </p:cNvPr>
              <p:cNvSpPr txBox="1"/>
              <p:nvPr/>
            </p:nvSpPr>
            <p:spPr>
              <a:xfrm>
                <a:off x="160256" y="2541302"/>
                <a:ext cx="11060784" cy="3474156"/>
              </a:xfrm>
              <a:prstGeom prst="rect">
                <a:avLst/>
              </a:prstGeom>
              <a:noFill/>
            </p:spPr>
            <p:txBody>
              <a:bodyPr wrap="square" rtlCol="0">
                <a:spAutoFit/>
              </a:bodyPr>
              <a:lstStyle/>
              <a:p>
                <a:r>
                  <a:rPr lang="en-US" dirty="0"/>
                  <a:t>Finding Range:</a:t>
                </a:r>
              </a:p>
              <a:p>
                <a:endParaRPr lang="en-US" dirty="0"/>
              </a:p>
              <a:p>
                <a:r>
                  <a:rPr lang="en-US" dirty="0"/>
                  <a:t>Using the x component of velocity to determine range:</a:t>
                </a:r>
              </a:p>
              <a:p>
                <a:endParaRPr lang="en-US" dirty="0"/>
              </a:p>
              <a:p>
                <a:r>
                  <a:rPr lang="en-US" dirty="0">
                    <a:solidFill>
                      <a:srgbClr val="FF0000"/>
                    </a:solidFill>
                  </a:rPr>
                  <a:t>Horizontally(x) the object travels distance </a:t>
                </a:r>
                <a:r>
                  <a:rPr lang="en-US" b="1" dirty="0" err="1">
                    <a:solidFill>
                      <a:srgbClr val="FF0000"/>
                    </a:solidFill>
                    <a:latin typeface="Calibri" panose="020F0502020204030204" pitchFamily="34" charset="0"/>
                    <a:cs typeface="Calibri" panose="020F0502020204030204" pitchFamily="34" charset="0"/>
                  </a:rPr>
                  <a:t>Δx</a:t>
                </a:r>
                <a:r>
                  <a:rPr lang="en-US" dirty="0">
                    <a:solidFill>
                      <a:srgbClr val="FF0000"/>
                    </a:solidFill>
                  </a:rPr>
                  <a:t> in that time with no acceleration.</a:t>
                </a:r>
              </a:p>
              <a:p>
                <a:endParaRPr lang="en-US" dirty="0">
                  <a:solidFill>
                    <a:srgbClr val="FF0000"/>
                  </a:solidFill>
                </a:endParaRPr>
              </a:p>
              <a:p>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r>
                      <a:rPr lang="en-US" b="0" i="0" smtClean="0">
                        <a:solidFill>
                          <a:srgbClr val="FF0000"/>
                        </a:solidFill>
                        <a:latin typeface="Cambria Math" panose="02040503050406030204" pitchFamily="18" charset="0"/>
                        <a:cs typeface="Calibri" panose="020F0502020204030204" pitchFamily="34" charset="0"/>
                      </a:rPr>
                      <m:t>=</m:t>
                    </m:r>
                    <m:d>
                      <m:dPr>
                        <m:ctrlPr>
                          <a:rPr lang="en-US" b="0" i="1" smtClean="0">
                            <a:solidFill>
                              <a:srgbClr val="FF0000"/>
                            </a:solidFill>
                            <a:latin typeface="Cambria Math" panose="02040503050406030204" pitchFamily="18" charset="0"/>
                            <a:cs typeface="Calibri" panose="020F0502020204030204" pitchFamily="34" charset="0"/>
                          </a:rPr>
                        </m:ctrlPr>
                      </m:dPr>
                      <m:e>
                        <m:r>
                          <a:rPr lang="en-US" b="0" i="0" smtClean="0">
                            <a:solidFill>
                              <a:srgbClr val="FF0000"/>
                            </a:solidFill>
                            <a:latin typeface="Cambria Math" panose="02040503050406030204" pitchFamily="18" charset="0"/>
                            <a:cs typeface="Calibri" panose="020F0502020204030204" pitchFamily="34" charset="0"/>
                          </a:rPr>
                          <m:t>25</m:t>
                        </m:r>
                        <m:f>
                          <m:fPr>
                            <m:ctrlPr>
                              <a:rPr lang="en-US" b="0" i="1" smtClean="0">
                                <a:solidFill>
                                  <a:srgbClr val="FF0000"/>
                                </a:solidFill>
                                <a:latin typeface="Cambria Math" panose="02040503050406030204" pitchFamily="18" charset="0"/>
                                <a:cs typeface="Calibri" panose="020F0502020204030204" pitchFamily="34" charset="0"/>
                              </a:rPr>
                            </m:ctrlPr>
                          </m:fPr>
                          <m:num>
                            <m:r>
                              <m:rPr>
                                <m:sty m:val="p"/>
                              </m:rPr>
                              <a:rPr lang="en-US" b="0" i="0" smtClean="0">
                                <a:solidFill>
                                  <a:srgbClr val="FF0000"/>
                                </a:solidFill>
                                <a:latin typeface="Cambria Math" panose="02040503050406030204" pitchFamily="18" charset="0"/>
                                <a:cs typeface="Calibri" panose="020F0502020204030204" pitchFamily="34" charset="0"/>
                              </a:rPr>
                              <m:t>m</m:t>
                            </m:r>
                          </m:num>
                          <m:den>
                            <m:r>
                              <m:rPr>
                                <m:sty m:val="p"/>
                              </m:rPr>
                              <a:rPr lang="en-US" b="0" i="0" smtClean="0">
                                <a:solidFill>
                                  <a:srgbClr val="FF0000"/>
                                </a:solidFill>
                                <a:latin typeface="Cambria Math" panose="02040503050406030204" pitchFamily="18" charset="0"/>
                                <a:cs typeface="Calibri" panose="020F0502020204030204" pitchFamily="34" charset="0"/>
                              </a:rPr>
                              <m:t>s</m:t>
                            </m:r>
                          </m:den>
                        </m:f>
                      </m:e>
                    </m:d>
                    <m:r>
                      <m:rPr>
                        <m:sty m:val="p"/>
                      </m:rPr>
                      <a:rPr lang="en-US" b="0" i="0" smtClean="0">
                        <a:solidFill>
                          <a:srgbClr val="FF0000"/>
                        </a:solidFill>
                        <a:latin typeface="Cambria Math" panose="02040503050406030204" pitchFamily="18" charset="0"/>
                        <a:cs typeface="Calibri" panose="020F0502020204030204" pitchFamily="34" charset="0"/>
                      </a:rPr>
                      <m:t>cos</m:t>
                    </m:r>
                    <m:r>
                      <a:rPr lang="en-US" b="0" i="0" smtClean="0">
                        <a:solidFill>
                          <a:srgbClr val="FF0000"/>
                        </a:solidFill>
                        <a:latin typeface="Cambria Math" panose="02040503050406030204" pitchFamily="18" charset="0"/>
                        <a:cs typeface="Calibri" panose="020F0502020204030204" pitchFamily="34" charset="0"/>
                      </a:rPr>
                      <m:t>(</m:t>
                    </m:r>
                  </m:oMath>
                </a14:m>
                <a:r>
                  <a:rPr lang="en-US" dirty="0">
                    <a:solidFill>
                      <a:srgbClr val="FF0000"/>
                    </a:solidFill>
                  </a:rPr>
                  <a:t>30</a:t>
                </a:r>
                <a:r>
                  <a:rPr lang="en-US" baseline="30000" dirty="0">
                    <a:solidFill>
                      <a:srgbClr val="FF0000"/>
                    </a:solidFill>
                  </a:rPr>
                  <a:t>o</a:t>
                </a:r>
                <a:r>
                  <a:rPr lang="en-US" dirty="0">
                    <a:solidFill>
                      <a:srgbClr val="FF0000"/>
                    </a:solidFill>
                  </a:rPr>
                  <a:t>)= 21.7 m/s</a:t>
                </a:r>
              </a:p>
              <a:p>
                <a:endParaRPr lang="en-US" dirty="0">
                  <a:solidFill>
                    <a:srgbClr val="FF0000"/>
                  </a:solidFill>
                </a:endParaRPr>
              </a:p>
              <a:p>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a:solidFill>
                          <a:srgbClr val="FF0000"/>
                        </a:solidFill>
                        <a:latin typeface="Cambria Math" panose="02040503050406030204" pitchFamily="18" charset="0"/>
                        <a:cs typeface="Calibri" panose="020F0502020204030204" pitchFamily="34" charset="0"/>
                      </a:rPr>
                      <m:t>𝒙</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𝒐𝒙</m:t>
                        </m:r>
                      </m:sub>
                    </m:sSub>
                    <m:r>
                      <a:rPr lang="en-US" b="1" i="1">
                        <a:solidFill>
                          <a:srgbClr val="FF0000"/>
                        </a:solidFill>
                        <a:latin typeface="Cambria Math" panose="02040503050406030204" pitchFamily="18" charset="0"/>
                        <a:cs typeface="Calibri" panose="020F0502020204030204" pitchFamily="34" charset="0"/>
                      </a:rPr>
                      <m:t>𝒕</m:t>
                    </m:r>
                  </m:oMath>
                </a14:m>
                <a:r>
                  <a:rPr lang="en-US" dirty="0">
                    <a:solidFill>
                      <a:srgbClr val="FF0000"/>
                    </a:solidFill>
                  </a:rPr>
                  <a:t>     </a:t>
                </a:r>
                <a:r>
                  <a:rPr lang="en-US" b="1" dirty="0" err="1">
                    <a:solidFill>
                      <a:srgbClr val="FF0000"/>
                    </a:solidFill>
                    <a:latin typeface="Calibri" panose="020F0502020204030204" pitchFamily="34" charset="0"/>
                    <a:cs typeface="Calibri" panose="020F0502020204030204" pitchFamily="34" charset="0"/>
                  </a:rPr>
                  <a:t>Δx</a:t>
                </a:r>
                <a:r>
                  <a:rPr lang="en-US" b="1" dirty="0">
                    <a:solidFill>
                      <a:srgbClr val="FF0000"/>
                    </a:solidFill>
                    <a:latin typeface="Calibri" panose="020F0502020204030204" pitchFamily="34" charset="0"/>
                    <a:cs typeface="Calibri" panose="020F0502020204030204" pitchFamily="34" charset="0"/>
                  </a:rPr>
                  <a:t>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d>
                          <m:dPr>
                            <m:ctrlPr>
                              <a:rPr lang="en-US" b="1" i="1">
                                <a:solidFill>
                                  <a:srgbClr val="FF0000"/>
                                </a:solidFill>
                                <a:latin typeface="Cambria Math" panose="02040503050406030204" pitchFamily="18" charset="0"/>
                                <a:cs typeface="Calibri" panose="020F0502020204030204" pitchFamily="34" charset="0"/>
                              </a:rPr>
                            </m:ctrlPr>
                          </m:dPr>
                          <m:e>
                            <m:r>
                              <a:rPr lang="en-US" b="1" i="1" smtClean="0">
                                <a:solidFill>
                                  <a:srgbClr val="FF0000"/>
                                </a:solidFill>
                                <a:latin typeface="Cambria Math" panose="02040503050406030204" pitchFamily="18" charset="0"/>
                                <a:cs typeface="Calibri" panose="020F0502020204030204" pitchFamily="34" charset="0"/>
                              </a:rPr>
                              <m:t>𝟐𝟏</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𝟕</m:t>
                            </m: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𝒎</m:t>
                                </m:r>
                              </m:num>
                              <m:den>
                                <m:r>
                                  <a:rPr lang="en-US" b="1" i="1">
                                    <a:solidFill>
                                      <a:srgbClr val="FF0000"/>
                                    </a:solidFill>
                                    <a:latin typeface="Cambria Math" panose="02040503050406030204" pitchFamily="18" charset="0"/>
                                    <a:cs typeface="Calibri" panose="020F0502020204030204" pitchFamily="34" charset="0"/>
                                  </a:rPr>
                                  <m:t>𝒔</m:t>
                                </m:r>
                              </m:den>
                            </m:f>
                          </m:e>
                        </m:d>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𝟐</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𝟗</m:t>
                        </m:r>
                        <m:r>
                          <a:rPr lang="en-US" b="1" i="1">
                            <a:solidFill>
                              <a:srgbClr val="FF0000"/>
                            </a:solidFill>
                            <a:latin typeface="Cambria Math" panose="02040503050406030204" pitchFamily="18" charset="0"/>
                            <a:cs typeface="Calibri" panose="020F0502020204030204" pitchFamily="34" charset="0"/>
                          </a:rPr>
                          <m:t>𝒔</m:t>
                        </m:r>
                        <m:r>
                          <a:rPr lang="en-US" b="1" i="1">
                            <a:solidFill>
                              <a:srgbClr val="FF0000"/>
                            </a:solidFill>
                            <a:latin typeface="Cambria Math" panose="02040503050406030204" pitchFamily="18" charset="0"/>
                            <a:cs typeface="Calibri" panose="020F0502020204030204" pitchFamily="34" charset="0"/>
                          </a:rPr>
                          <m:t>) </m:t>
                        </m:r>
                      </m:e>
                      <m:sub/>
                    </m:sSub>
                    <m:r>
                      <a:rPr lang="en-US" b="1" i="1">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𝟔𝟐</m:t>
                    </m:r>
                    <m:r>
                      <a:rPr lang="en-US" b="1" i="1" smtClean="0">
                        <a:solidFill>
                          <a:srgbClr val="FF0000"/>
                        </a:solidFill>
                        <a:latin typeface="Cambria Math" panose="02040503050406030204" pitchFamily="18" charset="0"/>
                        <a:cs typeface="Calibri" panose="020F0502020204030204" pitchFamily="34" charset="0"/>
                      </a:rPr>
                      <m:t>.</m:t>
                    </m:r>
                    <m:r>
                      <a:rPr lang="en-US" b="1" i="1" smtClean="0">
                        <a:solidFill>
                          <a:srgbClr val="FF0000"/>
                        </a:solidFill>
                        <a:latin typeface="Cambria Math" panose="02040503050406030204" pitchFamily="18" charset="0"/>
                        <a:cs typeface="Calibri" panose="020F0502020204030204" pitchFamily="34" charset="0"/>
                      </a:rPr>
                      <m:t>𝟗</m:t>
                    </m:r>
                    <m:r>
                      <a:rPr lang="en-US" b="1" i="1">
                        <a:solidFill>
                          <a:srgbClr val="FF0000"/>
                        </a:solidFill>
                        <a:latin typeface="Cambria Math" panose="02040503050406030204" pitchFamily="18" charset="0"/>
                        <a:cs typeface="Calibri" panose="020F0502020204030204" pitchFamily="34" charset="0"/>
                      </a:rPr>
                      <m:t>𝒎</m:t>
                    </m:r>
                  </m:oMath>
                </a14:m>
                <a:endParaRPr lang="en-US" dirty="0">
                  <a:solidFill>
                    <a:srgbClr val="FF0000"/>
                  </a:solidFill>
                </a:endParaRPr>
              </a:p>
              <a:p>
                <a:endParaRPr lang="en-US" dirty="0"/>
              </a:p>
              <a:p>
                <a:endParaRPr lang="en-US" dirty="0"/>
              </a:p>
            </p:txBody>
          </p:sp>
        </mc:Choice>
        <mc:Fallback xmlns="">
          <p:sp>
            <p:nvSpPr>
              <p:cNvPr id="3" name="TextBox 2">
                <a:extLst>
                  <a:ext uri="{FF2B5EF4-FFF2-40B4-BE49-F238E27FC236}">
                    <a16:creationId xmlns:a16="http://schemas.microsoft.com/office/drawing/2014/main" id="{EDB602DB-C6AB-4B6C-83BE-49EF48C42F51}"/>
                  </a:ext>
                </a:extLst>
              </p:cNvPr>
              <p:cNvSpPr txBox="1">
                <a:spLocks noRot="1" noChangeAspect="1" noMove="1" noResize="1" noEditPoints="1" noAdjustHandles="1" noChangeArrowheads="1" noChangeShapeType="1" noTextEdit="1"/>
              </p:cNvSpPr>
              <p:nvPr/>
            </p:nvSpPr>
            <p:spPr>
              <a:xfrm>
                <a:off x="160256" y="2541302"/>
                <a:ext cx="11060784" cy="3474156"/>
              </a:xfrm>
              <a:prstGeom prst="rect">
                <a:avLst/>
              </a:prstGeom>
              <a:blipFill>
                <a:blip r:embed="rId3"/>
                <a:stretch>
                  <a:fillRect l="-441" t="-1053"/>
                </a:stretch>
              </a:blipFill>
            </p:spPr>
            <p:txBody>
              <a:bodyPr/>
              <a:lstStyle/>
              <a:p>
                <a:r>
                  <a:rPr lang="en-US">
                    <a:noFill/>
                  </a:rPr>
                  <a:t> </a:t>
                </a:r>
              </a:p>
            </p:txBody>
          </p:sp>
        </mc:Fallback>
      </mc:AlternateContent>
    </p:spTree>
    <p:extLst>
      <p:ext uri="{BB962C8B-B14F-4D97-AF65-F5344CB8AC3E}">
        <p14:creationId xmlns:p14="http://schemas.microsoft.com/office/powerpoint/2010/main" val="297709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46A62A-DBE9-4F44-B4F2-D57E895D3A6D}"/>
                  </a:ext>
                </a:extLst>
              </p:cNvPr>
              <p:cNvSpPr txBox="1"/>
              <p:nvPr/>
            </p:nvSpPr>
            <p:spPr>
              <a:xfrm>
                <a:off x="391945" y="388280"/>
                <a:ext cx="9438640" cy="5340116"/>
              </a:xfrm>
              <a:prstGeom prst="rect">
                <a:avLst/>
              </a:prstGeom>
              <a:noFill/>
            </p:spPr>
            <p:txBody>
              <a:bodyPr wrap="square" rtlCol="0">
                <a:spAutoFit/>
              </a:bodyPr>
              <a:lstStyle/>
              <a:p>
                <a:r>
                  <a:rPr lang="en-US" dirty="0"/>
                  <a:t> A person runs and jumps horizontally off black rocks in Marquette and lands 8.4 meters from directly below where they jumped.  If black rocks are 15 ft tall, at what velocity in m/s did they run?</a:t>
                </a:r>
              </a:p>
              <a:p>
                <a:r>
                  <a:rPr lang="en-US" dirty="0"/>
                  <a:t>(3.28 ft = 1 m)</a:t>
                </a:r>
              </a:p>
              <a:p>
                <a:endParaRPr lang="en-US" dirty="0"/>
              </a:p>
              <a:p>
                <a:endParaRPr lang="en-US" dirty="0"/>
              </a:p>
              <a:p>
                <a:r>
                  <a:rPr lang="en-US" dirty="0">
                    <a:solidFill>
                      <a:srgbClr val="FF0000"/>
                    </a:solidFill>
                  </a:rPr>
                  <a:t>15 ft = 4.6 m</a:t>
                </a:r>
              </a:p>
              <a:p>
                <a:endParaRPr lang="en-US" dirty="0">
                  <a:solidFill>
                    <a:srgbClr val="FF0000"/>
                  </a:solidFill>
                </a:endParaRPr>
              </a:p>
              <a:p>
                <a:r>
                  <a:rPr lang="en-US" dirty="0">
                    <a:solidFill>
                      <a:srgbClr val="FF0000"/>
                    </a:solidFill>
                  </a:rPr>
                  <a:t>First we find t in the y direction:</a:t>
                </a:r>
              </a:p>
              <a:p>
                <a:endParaRPr lang="en-US" dirty="0">
                  <a:solidFill>
                    <a:srgbClr val="FF0000"/>
                  </a:solidFill>
                </a:endParaRPr>
              </a:p>
              <a:p>
                <a:r>
                  <a:rPr lang="en-US" b="1" dirty="0">
                    <a:solidFill>
                      <a:srgbClr val="FF0000"/>
                    </a:solidFill>
                    <a:latin typeface="Calibri" panose="020F0502020204030204" pitchFamily="34" charset="0"/>
                    <a:cs typeface="Calibri" panose="020F0502020204030204" pitchFamily="34" charset="0"/>
                  </a:rPr>
                  <a:t>Δy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r>
                          <a:rPr lang="en-US" b="1" i="1" smtClean="0">
                            <a:solidFill>
                              <a:srgbClr val="FF0000"/>
                            </a:solidFill>
                            <a:latin typeface="Cambria Math" panose="02040503050406030204" pitchFamily="18" charset="0"/>
                            <a:cs typeface="Calibri" panose="020F0502020204030204" pitchFamily="34" charset="0"/>
                          </a:rPr>
                          <m:t>𝒚</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smtClean="0">
                        <a:solidFill>
                          <a:srgbClr val="FF0000"/>
                        </a:solidFill>
                        <a:latin typeface="Cambria Math" panose="02040503050406030204" pitchFamily="18" charset="0"/>
                        <a:cs typeface="Calibri" panose="020F0502020204030204" pitchFamily="34" charset="0"/>
                      </a:rPr>
                      <m:t>𝒚</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a:t>
                </a:r>
                <a14:m>
                  <m:oMath xmlns:m="http://schemas.openxmlformats.org/officeDocument/2006/math">
                    <m:r>
                      <a:rPr lang="en-US" b="0" i="1" dirty="0" smtClean="0">
                        <a:solidFill>
                          <a:srgbClr val="FF0000"/>
                        </a:solidFill>
                        <a:latin typeface="Cambria Math" panose="02040503050406030204" pitchFamily="18" charset="0"/>
                      </a:rPr>
                      <m:t>𝑡</m:t>
                    </m:r>
                    <m:r>
                      <a:rPr lang="en-US" b="0" i="1" dirty="0" smtClean="0">
                        <a:solidFill>
                          <a:srgbClr val="FF0000"/>
                        </a:solidFill>
                        <a:latin typeface="Cambria Math" panose="02040503050406030204" pitchFamily="18" charset="0"/>
                      </a:rPr>
                      <m:t>=</m:t>
                    </m:r>
                    <m:rad>
                      <m:radPr>
                        <m:degHide m:val="on"/>
                        <m:ctrlPr>
                          <a:rPr lang="en-US" b="0" i="1" dirty="0" smtClean="0">
                            <a:solidFill>
                              <a:srgbClr val="FF0000"/>
                            </a:solidFill>
                            <a:latin typeface="Cambria Math" panose="02040503050406030204" pitchFamily="18" charset="0"/>
                          </a:rPr>
                        </m:ctrlPr>
                      </m:radPr>
                      <m:deg/>
                      <m:e>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2</m:t>
                            </m:r>
                            <m:r>
                              <a:rPr lang="en-US" b="0" i="1" dirty="0" smtClean="0">
                                <a:solidFill>
                                  <a:srgbClr val="FF0000"/>
                                </a:solidFill>
                                <a:latin typeface="Cambria Math" panose="02040503050406030204" pitchFamily="18" charset="0"/>
                              </a:rPr>
                              <m:t>𝑦</m:t>
                            </m:r>
                          </m:num>
                          <m:den>
                            <m:r>
                              <a:rPr lang="en-US" b="0" i="1" dirty="0" smtClean="0">
                                <a:solidFill>
                                  <a:srgbClr val="FF0000"/>
                                </a:solidFill>
                                <a:latin typeface="Cambria Math" panose="02040503050406030204" pitchFamily="18" charset="0"/>
                              </a:rPr>
                              <m:t>𝑎</m:t>
                            </m:r>
                          </m:den>
                        </m:f>
                      </m:e>
                    </m:rad>
                  </m:oMath>
                </a14:m>
                <a:r>
                  <a:rPr lang="en-US" dirty="0">
                    <a:solidFill>
                      <a:srgbClr val="FF0000"/>
                    </a:solidFill>
                  </a:rPr>
                  <a:t>	  =   </a:t>
                </a:r>
                <a14:m>
                  <m:oMath xmlns:m="http://schemas.openxmlformats.org/officeDocument/2006/math">
                    <m:rad>
                      <m:radPr>
                        <m:degHide m:val="on"/>
                        <m:ctrlPr>
                          <a:rPr lang="en-US" b="0" i="1" dirty="0" smtClean="0">
                            <a:solidFill>
                              <a:srgbClr val="FF0000"/>
                            </a:solidFill>
                            <a:latin typeface="Cambria Math" panose="02040503050406030204" pitchFamily="18" charset="0"/>
                          </a:rPr>
                        </m:ctrlPr>
                      </m:radPr>
                      <m:deg/>
                      <m:e>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2(4.6</m:t>
                            </m:r>
                            <m:r>
                              <a:rPr lang="en-US" b="0" i="1" dirty="0" smtClean="0">
                                <a:solidFill>
                                  <a:srgbClr val="FF0000"/>
                                </a:solidFill>
                                <a:latin typeface="Cambria Math" panose="02040503050406030204" pitchFamily="18" charset="0"/>
                              </a:rPr>
                              <m:t>𝑚</m:t>
                            </m:r>
                            <m:r>
                              <a:rPr lang="en-US" b="0" i="1" dirty="0" smtClean="0">
                                <a:solidFill>
                                  <a:srgbClr val="FF0000"/>
                                </a:solidFill>
                                <a:latin typeface="Cambria Math" panose="02040503050406030204" pitchFamily="18" charset="0"/>
                              </a:rPr>
                              <m:t>)</m:t>
                            </m:r>
                          </m:num>
                          <m:den>
                            <m:r>
                              <a:rPr lang="en-US" b="0" i="1" dirty="0" smtClean="0">
                                <a:solidFill>
                                  <a:srgbClr val="FF0000"/>
                                </a:solidFill>
                                <a:latin typeface="Cambria Math" panose="02040503050406030204" pitchFamily="18" charset="0"/>
                              </a:rPr>
                              <m:t>(9.81</m:t>
                            </m:r>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𝑚</m:t>
                                </m:r>
                              </m:num>
                              <m:den>
                                <m:r>
                                  <a:rPr lang="en-US" b="0" i="1" dirty="0" smtClean="0">
                                    <a:solidFill>
                                      <a:srgbClr val="FF0000"/>
                                    </a:solidFill>
                                    <a:latin typeface="Cambria Math" panose="02040503050406030204" pitchFamily="18" charset="0"/>
                                  </a:rPr>
                                  <m:t>𝑠</m:t>
                                </m:r>
                                <m:r>
                                  <a:rPr lang="en-US" b="0" i="1" dirty="0" smtClean="0">
                                    <a:solidFill>
                                      <a:srgbClr val="FF0000"/>
                                    </a:solidFill>
                                    <a:latin typeface="Cambria Math" panose="02040503050406030204" pitchFamily="18" charset="0"/>
                                  </a:rPr>
                                  <m:t>2</m:t>
                                </m:r>
                              </m:den>
                            </m:f>
                            <m:r>
                              <a:rPr lang="en-US" b="0" i="1" dirty="0" smtClean="0">
                                <a:solidFill>
                                  <a:srgbClr val="FF0000"/>
                                </a:solidFill>
                                <a:latin typeface="Cambria Math" panose="02040503050406030204" pitchFamily="18" charset="0"/>
                              </a:rPr>
                              <m:t>)</m:t>
                            </m:r>
                          </m:den>
                        </m:f>
                      </m:e>
                    </m:rad>
                  </m:oMath>
                </a14:m>
                <a:r>
                  <a:rPr lang="en-US" dirty="0">
                    <a:solidFill>
                      <a:srgbClr val="FF0000"/>
                    </a:solidFill>
                  </a:rPr>
                  <a:t>	=  .97 s</a:t>
                </a:r>
              </a:p>
              <a:p>
                <a:endParaRPr lang="en-US" dirty="0">
                  <a:solidFill>
                    <a:srgbClr val="FF0000"/>
                  </a:solidFill>
                </a:endParaRPr>
              </a:p>
              <a:p>
                <a:r>
                  <a:rPr lang="en-US" dirty="0">
                    <a:solidFill>
                      <a:srgbClr val="FF0000"/>
                    </a:solidFill>
                  </a:rPr>
                  <a:t>Then we use the air time to find Vo:</a:t>
                </a:r>
              </a:p>
              <a:p>
                <a:endParaRPr lang="en-US" dirty="0">
                  <a:solidFill>
                    <a:srgbClr val="FF0000"/>
                  </a:solidFill>
                </a:endParaRPr>
              </a:p>
              <a:p>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r>
                          <a:rPr lang="en-US" b="1" i="1" smtClean="0">
                            <a:solidFill>
                              <a:srgbClr val="FF0000"/>
                            </a:solidFill>
                            <a:latin typeface="Cambria Math" panose="02040503050406030204" pitchFamily="18" charset="0"/>
                            <a:cs typeface="Calibri" panose="020F0502020204030204" pitchFamily="34" charset="0"/>
                          </a:rPr>
                          <m:t>𝒙</m:t>
                        </m:r>
                      </m:sub>
                    </m:sSub>
                    <m:r>
                      <a:rPr lang="en-US" b="1" i="1">
                        <a:solidFill>
                          <a:srgbClr val="FF0000"/>
                        </a:solidFill>
                        <a:latin typeface="Cambria Math" panose="02040503050406030204" pitchFamily="18" charset="0"/>
                        <a:cs typeface="Calibri" panose="020F0502020204030204" pitchFamily="34" charset="0"/>
                      </a:rPr>
                      <m:t>𝒕</m:t>
                    </m:r>
                    <m:r>
                      <a:rPr lang="en-US" b="1" i="1">
                        <a:solidFill>
                          <a:srgbClr val="FF0000"/>
                        </a:solidFill>
                        <a:latin typeface="Cambria Math" panose="02040503050406030204" pitchFamily="18" charset="0"/>
                        <a:cs typeface="Calibri" panose="020F0502020204030204" pitchFamily="34" charset="0"/>
                      </a:rPr>
                      <m:t>+</m:t>
                    </m:r>
                    <m:box>
                      <m:boxPr>
                        <m:ctrlPr>
                          <a:rPr lang="en-US" b="1" i="1">
                            <a:solidFill>
                              <a:srgbClr val="FF0000"/>
                            </a:solidFill>
                            <a:latin typeface="Cambria Math" panose="02040503050406030204" pitchFamily="18" charset="0"/>
                            <a:cs typeface="Calibri" panose="020F0502020204030204" pitchFamily="34" charset="0"/>
                          </a:rPr>
                        </m:ctrlPr>
                      </m:boxPr>
                      <m:e>
                        <m:argPr>
                          <m:argSz m:val="-1"/>
                        </m:argPr>
                        <m:f>
                          <m:fPr>
                            <m:ctrlPr>
                              <a:rPr lang="en-US" b="1" i="1">
                                <a:solidFill>
                                  <a:srgbClr val="FF0000"/>
                                </a:solidFill>
                                <a:latin typeface="Cambria Math" panose="02040503050406030204" pitchFamily="18" charset="0"/>
                                <a:cs typeface="Calibri" panose="020F0502020204030204" pitchFamily="34" charset="0"/>
                              </a:rPr>
                            </m:ctrlPr>
                          </m:fPr>
                          <m:num>
                            <m:r>
                              <a:rPr lang="en-US" b="1" i="1">
                                <a:solidFill>
                                  <a:srgbClr val="FF0000"/>
                                </a:solidFill>
                                <a:latin typeface="Cambria Math" panose="02040503050406030204" pitchFamily="18" charset="0"/>
                                <a:cs typeface="Calibri" panose="020F0502020204030204" pitchFamily="34" charset="0"/>
                              </a:rPr>
                              <m:t>𝟏</m:t>
                            </m:r>
                          </m:num>
                          <m:den>
                            <m:r>
                              <a:rPr lang="en-US" b="1" i="1">
                                <a:solidFill>
                                  <a:srgbClr val="FF0000"/>
                                </a:solidFill>
                                <a:latin typeface="Cambria Math" panose="02040503050406030204" pitchFamily="18" charset="0"/>
                                <a:cs typeface="Calibri" panose="020F0502020204030204" pitchFamily="34" charset="0"/>
                              </a:rPr>
                              <m:t>𝟐</m:t>
                            </m:r>
                          </m:den>
                        </m:f>
                      </m:e>
                    </m:box>
                    <m:r>
                      <a:rPr lang="en-US" b="1" i="1">
                        <a:solidFill>
                          <a:srgbClr val="FF0000"/>
                        </a:solidFill>
                        <a:latin typeface="Cambria Math" panose="02040503050406030204" pitchFamily="18" charset="0"/>
                        <a:cs typeface="Calibri" panose="020F0502020204030204" pitchFamily="34" charset="0"/>
                      </a:rPr>
                      <m:t>𝒂</m:t>
                    </m:r>
                    <m:r>
                      <a:rPr lang="en-US" b="1" i="1" baseline="-25000" smtClean="0">
                        <a:solidFill>
                          <a:srgbClr val="FF0000"/>
                        </a:solidFill>
                        <a:latin typeface="Cambria Math" panose="02040503050406030204" pitchFamily="18" charset="0"/>
                        <a:cs typeface="Calibri" panose="020F0502020204030204" pitchFamily="34" charset="0"/>
                      </a:rPr>
                      <m:t>𝒙</m:t>
                    </m:r>
                    <m:sSup>
                      <m:sSupPr>
                        <m:ctrlPr>
                          <a:rPr lang="en-US" b="1" i="1">
                            <a:solidFill>
                              <a:srgbClr val="FF0000"/>
                            </a:solidFill>
                            <a:latin typeface="Cambria Math" panose="02040503050406030204" pitchFamily="18" charset="0"/>
                            <a:cs typeface="Calibri" panose="020F0502020204030204" pitchFamily="34" charset="0"/>
                          </a:rPr>
                        </m:ctrlPr>
                      </m:sSupPr>
                      <m:e>
                        <m:r>
                          <a:rPr lang="en-US" b="1" i="1">
                            <a:solidFill>
                              <a:srgbClr val="FF0000"/>
                            </a:solidFill>
                            <a:latin typeface="Cambria Math" panose="02040503050406030204" pitchFamily="18" charset="0"/>
                            <a:cs typeface="Calibri" panose="020F0502020204030204" pitchFamily="34" charset="0"/>
                          </a:rPr>
                          <m:t>𝒕</m:t>
                        </m:r>
                      </m:e>
                      <m:sup>
                        <m:r>
                          <a:rPr lang="en-US" b="1" i="1">
                            <a:solidFill>
                              <a:srgbClr val="FF0000"/>
                            </a:solidFill>
                            <a:latin typeface="Cambria Math" panose="02040503050406030204" pitchFamily="18" charset="0"/>
                            <a:cs typeface="Calibri" panose="020F0502020204030204" pitchFamily="34" charset="0"/>
                          </a:rPr>
                          <m:t>𝟐</m:t>
                        </m:r>
                      </m:sup>
                    </m:sSup>
                  </m:oMath>
                </a14:m>
                <a:r>
                  <a:rPr lang="en-US" dirty="0">
                    <a:solidFill>
                      <a:srgbClr val="FF0000"/>
                    </a:solidFill>
                  </a:rPr>
                  <a:t>      Since  there is no acceleration of gravity in the x direction,</a:t>
                </a:r>
              </a:p>
              <a:p>
                <a:endParaRPr lang="en-US" dirty="0">
                  <a:solidFill>
                    <a:srgbClr val="FF0000"/>
                  </a:solidFill>
                </a:endParaRPr>
              </a:p>
              <a:p>
                <a:r>
                  <a:rPr lang="en-US" b="1" dirty="0">
                    <a:solidFill>
                      <a:srgbClr val="FF0000"/>
                    </a:solidFill>
                    <a:latin typeface="Calibri" panose="020F0502020204030204" pitchFamily="34" charset="0"/>
                    <a:cs typeface="Calibri" panose="020F0502020204030204" pitchFamily="34" charset="0"/>
                  </a:rPr>
                  <a:t>Δx = </a:t>
                </a:r>
                <a14:m>
                  <m:oMath xmlns:m="http://schemas.openxmlformats.org/officeDocument/2006/math">
                    <m:sSub>
                      <m:sSubPr>
                        <m:ctrlPr>
                          <a:rPr lang="en-US" b="1" i="1">
                            <a:solidFill>
                              <a:srgbClr val="FF0000"/>
                            </a:solidFill>
                            <a:latin typeface="Cambria Math" panose="02040503050406030204" pitchFamily="18" charset="0"/>
                            <a:cs typeface="Calibri" panose="020F0502020204030204" pitchFamily="34" charset="0"/>
                          </a:rPr>
                        </m:ctrlPr>
                      </m:sSubPr>
                      <m:e>
                        <m:r>
                          <a:rPr lang="en-US" b="1" i="1">
                            <a:solidFill>
                              <a:srgbClr val="FF0000"/>
                            </a:solidFill>
                            <a:latin typeface="Cambria Math" panose="02040503050406030204" pitchFamily="18" charset="0"/>
                            <a:cs typeface="Calibri" panose="020F0502020204030204" pitchFamily="34" charset="0"/>
                          </a:rPr>
                          <m:t>𝑽</m:t>
                        </m:r>
                      </m:e>
                      <m:sub>
                        <m:r>
                          <a:rPr lang="en-US" b="1" i="1">
                            <a:solidFill>
                              <a:srgbClr val="FF0000"/>
                            </a:solidFill>
                            <a:latin typeface="Cambria Math" panose="02040503050406030204" pitchFamily="18" charset="0"/>
                            <a:cs typeface="Calibri" panose="020F0502020204030204" pitchFamily="34" charset="0"/>
                          </a:rPr>
                          <m:t>𝒐</m:t>
                        </m:r>
                        <m:r>
                          <a:rPr lang="en-US" b="1" i="1" smtClean="0">
                            <a:solidFill>
                              <a:srgbClr val="FF0000"/>
                            </a:solidFill>
                            <a:latin typeface="Cambria Math" panose="02040503050406030204" pitchFamily="18" charset="0"/>
                            <a:cs typeface="Calibri" panose="020F0502020204030204" pitchFamily="34" charset="0"/>
                          </a:rPr>
                          <m:t>𝒙</m:t>
                        </m:r>
                      </m:sub>
                    </m:sSub>
                    <m:r>
                      <a:rPr lang="en-US" b="1" i="1">
                        <a:solidFill>
                          <a:srgbClr val="FF0000"/>
                        </a:solidFill>
                        <a:latin typeface="Cambria Math" panose="02040503050406030204" pitchFamily="18" charset="0"/>
                        <a:cs typeface="Calibri" panose="020F0502020204030204" pitchFamily="34" charset="0"/>
                      </a:rPr>
                      <m:t>𝒕</m:t>
                    </m:r>
                  </m:oMath>
                </a14:m>
                <a:r>
                  <a:rPr lang="en-US" dirty="0">
                    <a:solidFill>
                      <a:srgbClr val="FF0000"/>
                    </a:solidFill>
                  </a:rPr>
                  <a:t>		</a:t>
                </a:r>
                <a14:m>
                  <m:oMath xmlns:m="http://schemas.openxmlformats.org/officeDocument/2006/math">
                    <m:r>
                      <a:rPr lang="en-US" b="0" i="1" smtClean="0">
                        <a:solidFill>
                          <a:srgbClr val="FF0000"/>
                        </a:solidFill>
                        <a:latin typeface="Cambria Math" panose="02040503050406030204" pitchFamily="18" charset="0"/>
                      </a:rPr>
                      <m:t>𝑉𝑜</m:t>
                    </m:r>
                    <m:r>
                      <a:rPr lang="en-US" b="0" i="1" smtClean="0">
                        <a:solidFill>
                          <a:srgbClr val="FF0000"/>
                        </a:solidFill>
                        <a:latin typeface="Cambria Math" panose="02040503050406030204" pitchFamily="18" charset="0"/>
                      </a:rPr>
                      <m:t>= </m:t>
                    </m:r>
                    <m:f>
                      <m:fPr>
                        <m:ctrlPr>
                          <a:rPr lang="en-US" b="0" i="1" smtClean="0">
                            <a:solidFill>
                              <a:srgbClr val="FF0000"/>
                            </a:solidFill>
                            <a:latin typeface="Cambria Math" panose="02040503050406030204" pitchFamily="18" charset="0"/>
                          </a:rPr>
                        </m:ctrlPr>
                      </m:fPr>
                      <m:num>
                        <m:r>
                          <m:rPr>
                            <m:nor/>
                          </m:rPr>
                          <a:rPr lang="en-US" b="1" dirty="0" smtClean="0">
                            <a:solidFill>
                              <a:srgbClr val="FF0000"/>
                            </a:solidFill>
                            <a:latin typeface="Calibri" panose="020F0502020204030204" pitchFamily="34" charset="0"/>
                            <a:cs typeface="Calibri" panose="020F0502020204030204" pitchFamily="34" charset="0"/>
                          </a:rPr>
                          <m:t>Δx</m:t>
                        </m:r>
                      </m:num>
                      <m:den>
                        <m:r>
                          <a:rPr lang="en-US" b="0" i="1" smtClean="0">
                            <a:solidFill>
                              <a:srgbClr val="FF0000"/>
                            </a:solidFill>
                            <a:latin typeface="Cambria Math" panose="02040503050406030204" pitchFamily="18" charset="0"/>
                          </a:rPr>
                          <m:t>𝑡</m:t>
                        </m:r>
                      </m:den>
                    </m:f>
                  </m:oMath>
                </a14:m>
                <a:r>
                  <a:rPr lang="en-US" dirty="0">
                    <a:solidFill>
                      <a:srgbClr val="FF0000"/>
                    </a:solidFill>
                  </a:rPr>
                  <a:t>   = </a:t>
                </a:r>
                <a14:m>
                  <m:oMath xmlns:m="http://schemas.openxmlformats.org/officeDocument/2006/math">
                    <m:f>
                      <m:fPr>
                        <m:ctrlPr>
                          <a:rPr lang="en-US" b="0" i="1" smtClean="0">
                            <a:solidFill>
                              <a:srgbClr val="FF0000"/>
                            </a:solidFill>
                            <a:latin typeface="Cambria Math" panose="02040503050406030204" pitchFamily="18" charset="0"/>
                          </a:rPr>
                        </m:ctrlPr>
                      </m:fPr>
                      <m:num>
                        <m:r>
                          <m:rPr>
                            <m:nor/>
                          </m:rPr>
                          <a:rPr lang="en-US" b="1" i="0" smtClean="0">
                            <a:solidFill>
                              <a:srgbClr val="FF0000"/>
                            </a:solidFill>
                            <a:latin typeface="Cambria Math" panose="02040503050406030204" pitchFamily="18" charset="0"/>
                          </a:rPr>
                          <m:t>(8.4</m:t>
                        </m:r>
                        <m:r>
                          <m:rPr>
                            <m:nor/>
                          </m:rPr>
                          <a:rPr lang="en-US" b="1" i="0" smtClean="0">
                            <a:solidFill>
                              <a:srgbClr val="FF0000"/>
                            </a:solidFill>
                            <a:latin typeface="Cambria Math" panose="02040503050406030204" pitchFamily="18" charset="0"/>
                          </a:rPr>
                          <m:t>m</m:t>
                        </m:r>
                        <m:r>
                          <m:rPr>
                            <m:nor/>
                          </m:rPr>
                          <a:rPr lang="en-US" b="1" i="0" smtClean="0">
                            <a:solidFill>
                              <a:srgbClr val="FF0000"/>
                            </a:solidFill>
                            <a:latin typeface="Cambria Math" panose="02040503050406030204" pitchFamily="18" charset="0"/>
                          </a:rPr>
                          <m:t>)</m:t>
                        </m:r>
                      </m:num>
                      <m:den>
                        <m:r>
                          <a:rPr lang="en-US" b="0" i="1" dirty="0" smtClean="0">
                            <a:solidFill>
                              <a:srgbClr val="FF0000"/>
                            </a:solidFill>
                            <a:latin typeface="Cambria Math" panose="02040503050406030204" pitchFamily="18" charset="0"/>
                            <a:cs typeface="Calibri" panose="020F0502020204030204" pitchFamily="34" charset="0"/>
                          </a:rPr>
                          <m:t>(.97</m:t>
                        </m:r>
                        <m:r>
                          <a:rPr lang="en-US" b="0" i="1" dirty="0" smtClean="0">
                            <a:solidFill>
                              <a:srgbClr val="FF0000"/>
                            </a:solidFill>
                            <a:latin typeface="Cambria Math" panose="02040503050406030204" pitchFamily="18" charset="0"/>
                            <a:cs typeface="Calibri" panose="020F0502020204030204" pitchFamily="34" charset="0"/>
                          </a:rPr>
                          <m:t>𝑠</m:t>
                        </m:r>
                        <m:r>
                          <a:rPr lang="en-US" b="0" i="1" dirty="0" smtClean="0">
                            <a:solidFill>
                              <a:srgbClr val="FF0000"/>
                            </a:solidFill>
                            <a:latin typeface="Cambria Math" panose="02040503050406030204" pitchFamily="18" charset="0"/>
                            <a:cs typeface="Calibri" panose="020F0502020204030204" pitchFamily="34" charset="0"/>
                          </a:rPr>
                          <m:t>)</m:t>
                        </m:r>
                      </m:den>
                    </m:f>
                  </m:oMath>
                </a14:m>
                <a:r>
                  <a:rPr lang="en-US" dirty="0">
                    <a:solidFill>
                      <a:srgbClr val="FF0000"/>
                    </a:solidFill>
                  </a:rPr>
                  <a:t>   = 8.7 m/s</a:t>
                </a:r>
              </a:p>
              <a:p>
                <a:endParaRPr lang="en-US" dirty="0"/>
              </a:p>
            </p:txBody>
          </p:sp>
        </mc:Choice>
        <mc:Fallback xmlns="">
          <p:sp>
            <p:nvSpPr>
              <p:cNvPr id="2" name="TextBox 1">
                <a:extLst>
                  <a:ext uri="{FF2B5EF4-FFF2-40B4-BE49-F238E27FC236}">
                    <a16:creationId xmlns:a16="http://schemas.microsoft.com/office/drawing/2014/main" id="{8D46A62A-DBE9-4F44-B4F2-D57E895D3A6D}"/>
                  </a:ext>
                </a:extLst>
              </p:cNvPr>
              <p:cNvSpPr txBox="1">
                <a:spLocks noRot="1" noChangeAspect="1" noMove="1" noResize="1" noEditPoints="1" noAdjustHandles="1" noChangeArrowheads="1" noChangeShapeType="1" noTextEdit="1"/>
              </p:cNvSpPr>
              <p:nvPr/>
            </p:nvSpPr>
            <p:spPr>
              <a:xfrm>
                <a:off x="391945" y="388280"/>
                <a:ext cx="9438640" cy="5340116"/>
              </a:xfrm>
              <a:prstGeom prst="rect">
                <a:avLst/>
              </a:prstGeom>
              <a:blipFill>
                <a:blip r:embed="rId2"/>
                <a:stretch>
                  <a:fillRect l="-516" t="-685" r="-323"/>
                </a:stretch>
              </a:blipFill>
            </p:spPr>
            <p:txBody>
              <a:bodyPr/>
              <a:lstStyle/>
              <a:p>
                <a:r>
                  <a:rPr lang="en-US">
                    <a:noFill/>
                  </a:rPr>
                  <a:t> </a:t>
                </a:r>
              </a:p>
            </p:txBody>
          </p:sp>
        </mc:Fallback>
      </mc:AlternateContent>
    </p:spTree>
    <p:extLst>
      <p:ext uri="{BB962C8B-B14F-4D97-AF65-F5344CB8AC3E}">
        <p14:creationId xmlns:p14="http://schemas.microsoft.com/office/powerpoint/2010/main" val="56939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anim calcmode="lin" valueType="num">
                                      <p:cBhvr additive="base">
                                        <p:cTn id="1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 calcmode="lin" valueType="num">
                                      <p:cBhvr additive="base">
                                        <p:cTn id="1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 calcmode="lin" valueType="num">
                                      <p:cBhvr additive="base">
                                        <p:cTn id="2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anim calcmode="lin" valueType="num">
                                      <p:cBhvr additive="base">
                                        <p:cTn id="2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anim calcmode="lin" valueType="num">
                                      <p:cBhvr additive="base">
                                        <p:cTn id="31"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3479</Words>
  <Application>Microsoft Office PowerPoint</Application>
  <PresentationFormat>Widescreen</PresentationFormat>
  <Paragraphs>358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Tahoma</vt:lpstr>
      <vt:lpstr>Office Theme</vt:lpstr>
      <vt:lpstr>Projectile motion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Projectile motion</dc:title>
  <dc:creator>Darren Smith</dc:creator>
  <cp:lastModifiedBy>Darren Smith</cp:lastModifiedBy>
  <cp:revision>88</cp:revision>
  <dcterms:created xsi:type="dcterms:W3CDTF">2024-01-31T17:54:01Z</dcterms:created>
  <dcterms:modified xsi:type="dcterms:W3CDTF">2025-02-10T13:31:29Z</dcterms:modified>
</cp:coreProperties>
</file>