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 id="257" r:id="rId3"/>
    <p:sldId id="258" r:id="rId4"/>
    <p:sldId id="259" r:id="rId5"/>
    <p:sldId id="260" r:id="rId6"/>
    <p:sldId id="325" r:id="rId7"/>
    <p:sldId id="326" r:id="rId8"/>
    <p:sldId id="327" r:id="rId9"/>
    <p:sldId id="271" r:id="rId10"/>
    <p:sldId id="263" r:id="rId11"/>
    <p:sldId id="272" r:id="rId12"/>
    <p:sldId id="264" r:id="rId13"/>
    <p:sldId id="265" r:id="rId14"/>
    <p:sldId id="266" r:id="rId15"/>
    <p:sldId id="267" r:id="rId16"/>
    <p:sldId id="328" r:id="rId17"/>
    <p:sldId id="268" r:id="rId18"/>
    <p:sldId id="269" r:id="rId19"/>
    <p:sldId id="270" r:id="rId20"/>
    <p:sldId id="330" r:id="rId21"/>
    <p:sldId id="33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86" autoAdjust="0"/>
    <p:restoredTop sz="94660"/>
  </p:normalViewPr>
  <p:slideViewPr>
    <p:cSldViewPr snapToGrid="0">
      <p:cViewPr varScale="1">
        <p:scale>
          <a:sx n="68" d="100"/>
          <a:sy n="68" d="100"/>
        </p:scale>
        <p:origin x="62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1A804-5E66-4156-B4C9-D94FD29676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0D522F-C3D5-450D-AF0B-E3E62A7F51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F839CC-70F7-4A45-B4A4-B6DD469FB528}"/>
              </a:ext>
            </a:extLst>
          </p:cNvPr>
          <p:cNvSpPr>
            <a:spLocks noGrp="1"/>
          </p:cNvSpPr>
          <p:nvPr>
            <p:ph type="dt" sz="half" idx="10"/>
          </p:nvPr>
        </p:nvSpPr>
        <p:spPr/>
        <p:txBody>
          <a:bodyPr/>
          <a:lstStyle/>
          <a:p>
            <a:fld id="{3CC103A7-B93A-4A61-A29D-3FE578CCB610}" type="datetimeFigureOut">
              <a:rPr lang="en-US" smtClean="0"/>
              <a:t>8/29/2024</a:t>
            </a:fld>
            <a:endParaRPr lang="en-US"/>
          </a:p>
        </p:txBody>
      </p:sp>
      <p:sp>
        <p:nvSpPr>
          <p:cNvPr id="5" name="Footer Placeholder 4">
            <a:extLst>
              <a:ext uri="{FF2B5EF4-FFF2-40B4-BE49-F238E27FC236}">
                <a16:creationId xmlns:a16="http://schemas.microsoft.com/office/drawing/2014/main" id="{42C62ED4-5FD1-4479-9AEE-74C21DC19D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03DBF4-FFE6-4F93-9ABF-129AAB2D0008}"/>
              </a:ext>
            </a:extLst>
          </p:cNvPr>
          <p:cNvSpPr>
            <a:spLocks noGrp="1"/>
          </p:cNvSpPr>
          <p:nvPr>
            <p:ph type="sldNum" sz="quarter" idx="12"/>
          </p:nvPr>
        </p:nvSpPr>
        <p:spPr/>
        <p:txBody>
          <a:bodyPr/>
          <a:lstStyle/>
          <a:p>
            <a:fld id="{24A1BD35-3A9B-49BB-B810-27F16A1388D8}" type="slidenum">
              <a:rPr lang="en-US" smtClean="0"/>
              <a:t>‹#›</a:t>
            </a:fld>
            <a:endParaRPr lang="en-US"/>
          </a:p>
        </p:txBody>
      </p:sp>
    </p:spTree>
    <p:extLst>
      <p:ext uri="{BB962C8B-B14F-4D97-AF65-F5344CB8AC3E}">
        <p14:creationId xmlns:p14="http://schemas.microsoft.com/office/powerpoint/2010/main" val="1095504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5655F-884E-4CFC-858C-763E479BAE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C790EE-B6D5-4A4E-8C6C-76618CF2891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224E86-4514-4137-A132-652E91C05F68}"/>
              </a:ext>
            </a:extLst>
          </p:cNvPr>
          <p:cNvSpPr>
            <a:spLocks noGrp="1"/>
          </p:cNvSpPr>
          <p:nvPr>
            <p:ph type="dt" sz="half" idx="10"/>
          </p:nvPr>
        </p:nvSpPr>
        <p:spPr/>
        <p:txBody>
          <a:bodyPr/>
          <a:lstStyle/>
          <a:p>
            <a:fld id="{3CC103A7-B93A-4A61-A29D-3FE578CCB610}" type="datetimeFigureOut">
              <a:rPr lang="en-US" smtClean="0"/>
              <a:t>8/29/2024</a:t>
            </a:fld>
            <a:endParaRPr lang="en-US"/>
          </a:p>
        </p:txBody>
      </p:sp>
      <p:sp>
        <p:nvSpPr>
          <p:cNvPr id="5" name="Footer Placeholder 4">
            <a:extLst>
              <a:ext uri="{FF2B5EF4-FFF2-40B4-BE49-F238E27FC236}">
                <a16:creationId xmlns:a16="http://schemas.microsoft.com/office/drawing/2014/main" id="{C779BC27-A486-4A43-BB7F-8CA6CA4E85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B29D55-1930-407B-92BB-A398AE64FB8B}"/>
              </a:ext>
            </a:extLst>
          </p:cNvPr>
          <p:cNvSpPr>
            <a:spLocks noGrp="1"/>
          </p:cNvSpPr>
          <p:nvPr>
            <p:ph type="sldNum" sz="quarter" idx="12"/>
          </p:nvPr>
        </p:nvSpPr>
        <p:spPr/>
        <p:txBody>
          <a:bodyPr/>
          <a:lstStyle/>
          <a:p>
            <a:fld id="{24A1BD35-3A9B-49BB-B810-27F16A1388D8}" type="slidenum">
              <a:rPr lang="en-US" smtClean="0"/>
              <a:t>‹#›</a:t>
            </a:fld>
            <a:endParaRPr lang="en-US"/>
          </a:p>
        </p:txBody>
      </p:sp>
    </p:spTree>
    <p:extLst>
      <p:ext uri="{BB962C8B-B14F-4D97-AF65-F5344CB8AC3E}">
        <p14:creationId xmlns:p14="http://schemas.microsoft.com/office/powerpoint/2010/main" val="2399858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045CA5-3A8A-4831-A51B-8C94053B9F6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0ACB22-A4FC-4B6A-B7EE-34274CEB860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AFDF4F-97DD-497E-86D8-8408F250B8A7}"/>
              </a:ext>
            </a:extLst>
          </p:cNvPr>
          <p:cNvSpPr>
            <a:spLocks noGrp="1"/>
          </p:cNvSpPr>
          <p:nvPr>
            <p:ph type="dt" sz="half" idx="10"/>
          </p:nvPr>
        </p:nvSpPr>
        <p:spPr/>
        <p:txBody>
          <a:bodyPr/>
          <a:lstStyle/>
          <a:p>
            <a:fld id="{3CC103A7-B93A-4A61-A29D-3FE578CCB610}" type="datetimeFigureOut">
              <a:rPr lang="en-US" smtClean="0"/>
              <a:t>8/29/2024</a:t>
            </a:fld>
            <a:endParaRPr lang="en-US"/>
          </a:p>
        </p:txBody>
      </p:sp>
      <p:sp>
        <p:nvSpPr>
          <p:cNvPr id="5" name="Footer Placeholder 4">
            <a:extLst>
              <a:ext uri="{FF2B5EF4-FFF2-40B4-BE49-F238E27FC236}">
                <a16:creationId xmlns:a16="http://schemas.microsoft.com/office/drawing/2014/main" id="{245FF4AF-E228-4E43-AD0B-356B40FDC2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6B643D-28E6-48CB-B2F4-80CE5808928D}"/>
              </a:ext>
            </a:extLst>
          </p:cNvPr>
          <p:cNvSpPr>
            <a:spLocks noGrp="1"/>
          </p:cNvSpPr>
          <p:nvPr>
            <p:ph type="sldNum" sz="quarter" idx="12"/>
          </p:nvPr>
        </p:nvSpPr>
        <p:spPr/>
        <p:txBody>
          <a:bodyPr/>
          <a:lstStyle/>
          <a:p>
            <a:fld id="{24A1BD35-3A9B-49BB-B810-27F16A1388D8}" type="slidenum">
              <a:rPr lang="en-US" smtClean="0"/>
              <a:t>‹#›</a:t>
            </a:fld>
            <a:endParaRPr lang="en-US"/>
          </a:p>
        </p:txBody>
      </p:sp>
    </p:spTree>
    <p:extLst>
      <p:ext uri="{BB962C8B-B14F-4D97-AF65-F5344CB8AC3E}">
        <p14:creationId xmlns:p14="http://schemas.microsoft.com/office/powerpoint/2010/main" val="3493102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41327"/>
            <a:ext cx="10750549" cy="659535"/>
          </a:xfrm>
        </p:spPr>
        <p:txBody>
          <a:bodyPr/>
          <a:lstStyle/>
          <a:p>
            <a:r>
              <a:rPr lang="en-US" dirty="0"/>
              <a:t>Click to edit</a:t>
            </a:r>
          </a:p>
        </p:txBody>
      </p:sp>
      <p:sp>
        <p:nvSpPr>
          <p:cNvPr id="9" name="Picture Placeholder 8"/>
          <p:cNvSpPr>
            <a:spLocks noGrp="1"/>
          </p:cNvSpPr>
          <p:nvPr>
            <p:ph type="pic" sz="quarter" idx="13"/>
          </p:nvPr>
        </p:nvSpPr>
        <p:spPr>
          <a:xfrm>
            <a:off x="609599" y="1107619"/>
            <a:ext cx="5375492" cy="4607689"/>
          </a:xfrm>
        </p:spPr>
        <p:txBody>
          <a:bodyPr rtlCol="0">
            <a:normAutofit/>
          </a:bodyPr>
          <a:lstStyle/>
          <a:p>
            <a:pPr lvl="0"/>
            <a:endParaRPr lang="en-US" noProof="0" dirty="0"/>
          </a:p>
        </p:txBody>
      </p:sp>
      <p:sp>
        <p:nvSpPr>
          <p:cNvPr id="11" name="Text Placeholder 10"/>
          <p:cNvSpPr>
            <a:spLocks noGrp="1"/>
          </p:cNvSpPr>
          <p:nvPr>
            <p:ph type="body" sz="quarter" idx="14"/>
          </p:nvPr>
        </p:nvSpPr>
        <p:spPr>
          <a:xfrm>
            <a:off x="6142567" y="1107618"/>
            <a:ext cx="5217584" cy="4607382"/>
          </a:xfrm>
        </p:spPr>
        <p:txBody>
          <a:bodyPr/>
          <a:lstStyle>
            <a:lvl1pPr>
              <a:buClr>
                <a:srgbClr val="6CB255"/>
              </a:buClr>
              <a:defRPr>
                <a:solidFill>
                  <a:srgbClr val="212F62"/>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5"/>
          </p:nvPr>
        </p:nvSpPr>
        <p:spPr/>
        <p:txBody>
          <a:bodyPr/>
          <a:lstStyle>
            <a:lvl1pPr>
              <a:defRPr/>
            </a:lvl1pPr>
          </a:lstStyle>
          <a:p>
            <a:pPr>
              <a:defRPr/>
            </a:pPr>
            <a:fld id="{2AF5D7D9-81E5-4EEC-85C7-A3D8780B97A4}" type="datetime4">
              <a:rPr lang="en-US"/>
              <a:pPr>
                <a:defRPr/>
              </a:pPr>
              <a:t>August 29, 2024</a:t>
            </a:fld>
            <a:endParaRPr lang="en-US"/>
          </a:p>
        </p:txBody>
      </p:sp>
      <p:sp>
        <p:nvSpPr>
          <p:cNvPr id="6" name="Footer Placeholder 5"/>
          <p:cNvSpPr>
            <a:spLocks noGrp="1"/>
          </p:cNvSpPr>
          <p:nvPr>
            <p:ph type="ftr" sz="quarter" idx="16"/>
          </p:nvPr>
        </p:nvSpPr>
        <p:spPr/>
        <p:txBody>
          <a:bodyPr/>
          <a:lstStyle>
            <a:lvl1pPr>
              <a:defRPr/>
            </a:lvl1pPr>
          </a:lstStyle>
          <a:p>
            <a:pPr>
              <a:defRPr/>
            </a:pPr>
            <a:endParaRPr lang="en-US"/>
          </a:p>
        </p:txBody>
      </p:sp>
      <p:sp>
        <p:nvSpPr>
          <p:cNvPr id="7" name="Slide Number Placeholder 6"/>
          <p:cNvSpPr>
            <a:spLocks noGrp="1"/>
          </p:cNvSpPr>
          <p:nvPr>
            <p:ph type="sldNum" sz="quarter" idx="17"/>
          </p:nvPr>
        </p:nvSpPr>
        <p:spPr/>
        <p:txBody>
          <a:bodyPr/>
          <a:lstStyle>
            <a:lvl1pPr>
              <a:defRPr/>
            </a:lvl1pPr>
          </a:lstStyle>
          <a:p>
            <a:pPr>
              <a:defRPr/>
            </a:pPr>
            <a:fld id="{76124547-4185-4266-B4E4-2581C1A87319}" type="slidenum">
              <a:rPr lang="en-US"/>
              <a:pPr>
                <a:defRPr/>
              </a:pPr>
              <a:t>‹#›</a:t>
            </a:fld>
            <a:endParaRPr lang="en-US"/>
          </a:p>
        </p:txBody>
      </p:sp>
    </p:spTree>
    <p:extLst>
      <p:ext uri="{BB962C8B-B14F-4D97-AF65-F5344CB8AC3E}">
        <p14:creationId xmlns:p14="http://schemas.microsoft.com/office/powerpoint/2010/main" val="450673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C16B9-CA62-4AEB-9013-8798AC7026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05F199-AC8A-4E6F-A5AE-1673EEE20CE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6EB60B-0192-4D41-8C99-459CA24E755D}"/>
              </a:ext>
            </a:extLst>
          </p:cNvPr>
          <p:cNvSpPr>
            <a:spLocks noGrp="1"/>
          </p:cNvSpPr>
          <p:nvPr>
            <p:ph type="dt" sz="half" idx="10"/>
          </p:nvPr>
        </p:nvSpPr>
        <p:spPr/>
        <p:txBody>
          <a:bodyPr/>
          <a:lstStyle/>
          <a:p>
            <a:fld id="{3CC103A7-B93A-4A61-A29D-3FE578CCB610}" type="datetimeFigureOut">
              <a:rPr lang="en-US" smtClean="0"/>
              <a:t>8/29/2024</a:t>
            </a:fld>
            <a:endParaRPr lang="en-US"/>
          </a:p>
        </p:txBody>
      </p:sp>
      <p:sp>
        <p:nvSpPr>
          <p:cNvPr id="5" name="Footer Placeholder 4">
            <a:extLst>
              <a:ext uri="{FF2B5EF4-FFF2-40B4-BE49-F238E27FC236}">
                <a16:creationId xmlns:a16="http://schemas.microsoft.com/office/drawing/2014/main" id="{7AE1C096-A2F7-4467-9C9D-85D2C66A79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3606C6-DFB0-4021-A794-4EEF777E14D5}"/>
              </a:ext>
            </a:extLst>
          </p:cNvPr>
          <p:cNvSpPr>
            <a:spLocks noGrp="1"/>
          </p:cNvSpPr>
          <p:nvPr>
            <p:ph type="sldNum" sz="quarter" idx="12"/>
          </p:nvPr>
        </p:nvSpPr>
        <p:spPr/>
        <p:txBody>
          <a:bodyPr/>
          <a:lstStyle/>
          <a:p>
            <a:fld id="{24A1BD35-3A9B-49BB-B810-27F16A1388D8}" type="slidenum">
              <a:rPr lang="en-US" smtClean="0"/>
              <a:t>‹#›</a:t>
            </a:fld>
            <a:endParaRPr lang="en-US"/>
          </a:p>
        </p:txBody>
      </p:sp>
    </p:spTree>
    <p:extLst>
      <p:ext uri="{BB962C8B-B14F-4D97-AF65-F5344CB8AC3E}">
        <p14:creationId xmlns:p14="http://schemas.microsoft.com/office/powerpoint/2010/main" val="719740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4888F-0AA5-47A7-B996-D44CE4CE28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7213949-39E5-4FC5-A229-506D3FFC4E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51D8E50-18EA-4B9B-AA5F-ADEFEB3B5858}"/>
              </a:ext>
            </a:extLst>
          </p:cNvPr>
          <p:cNvSpPr>
            <a:spLocks noGrp="1"/>
          </p:cNvSpPr>
          <p:nvPr>
            <p:ph type="dt" sz="half" idx="10"/>
          </p:nvPr>
        </p:nvSpPr>
        <p:spPr/>
        <p:txBody>
          <a:bodyPr/>
          <a:lstStyle/>
          <a:p>
            <a:fld id="{3CC103A7-B93A-4A61-A29D-3FE578CCB610}" type="datetimeFigureOut">
              <a:rPr lang="en-US" smtClean="0"/>
              <a:t>8/29/2024</a:t>
            </a:fld>
            <a:endParaRPr lang="en-US"/>
          </a:p>
        </p:txBody>
      </p:sp>
      <p:sp>
        <p:nvSpPr>
          <p:cNvPr id="5" name="Footer Placeholder 4">
            <a:extLst>
              <a:ext uri="{FF2B5EF4-FFF2-40B4-BE49-F238E27FC236}">
                <a16:creationId xmlns:a16="http://schemas.microsoft.com/office/drawing/2014/main" id="{B9979DC1-D577-4355-ABB5-40E7770CE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ACEED3-156D-4FAD-A28C-05DCCEC1A4E8}"/>
              </a:ext>
            </a:extLst>
          </p:cNvPr>
          <p:cNvSpPr>
            <a:spLocks noGrp="1"/>
          </p:cNvSpPr>
          <p:nvPr>
            <p:ph type="sldNum" sz="quarter" idx="12"/>
          </p:nvPr>
        </p:nvSpPr>
        <p:spPr/>
        <p:txBody>
          <a:bodyPr/>
          <a:lstStyle/>
          <a:p>
            <a:fld id="{24A1BD35-3A9B-49BB-B810-27F16A1388D8}" type="slidenum">
              <a:rPr lang="en-US" smtClean="0"/>
              <a:t>‹#›</a:t>
            </a:fld>
            <a:endParaRPr lang="en-US"/>
          </a:p>
        </p:txBody>
      </p:sp>
    </p:spTree>
    <p:extLst>
      <p:ext uri="{BB962C8B-B14F-4D97-AF65-F5344CB8AC3E}">
        <p14:creationId xmlns:p14="http://schemas.microsoft.com/office/powerpoint/2010/main" val="1322107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6EEA5-737B-4893-BA99-BE55B7B224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786516-A9A1-47D3-A7CF-017FC235FBD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71AE90-4E0D-4A9F-8242-B56BACB230F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623D09-BC0C-4CB8-9369-A250014FC1BE}"/>
              </a:ext>
            </a:extLst>
          </p:cNvPr>
          <p:cNvSpPr>
            <a:spLocks noGrp="1"/>
          </p:cNvSpPr>
          <p:nvPr>
            <p:ph type="dt" sz="half" idx="10"/>
          </p:nvPr>
        </p:nvSpPr>
        <p:spPr/>
        <p:txBody>
          <a:bodyPr/>
          <a:lstStyle/>
          <a:p>
            <a:fld id="{3CC103A7-B93A-4A61-A29D-3FE578CCB610}" type="datetimeFigureOut">
              <a:rPr lang="en-US" smtClean="0"/>
              <a:t>8/29/2024</a:t>
            </a:fld>
            <a:endParaRPr lang="en-US"/>
          </a:p>
        </p:txBody>
      </p:sp>
      <p:sp>
        <p:nvSpPr>
          <p:cNvPr id="6" name="Footer Placeholder 5">
            <a:extLst>
              <a:ext uri="{FF2B5EF4-FFF2-40B4-BE49-F238E27FC236}">
                <a16:creationId xmlns:a16="http://schemas.microsoft.com/office/drawing/2014/main" id="{2B327D4D-EBA6-4A2F-8E16-4027A1FF52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8A3D06-737C-42E1-91B5-3113958491BE}"/>
              </a:ext>
            </a:extLst>
          </p:cNvPr>
          <p:cNvSpPr>
            <a:spLocks noGrp="1"/>
          </p:cNvSpPr>
          <p:nvPr>
            <p:ph type="sldNum" sz="quarter" idx="12"/>
          </p:nvPr>
        </p:nvSpPr>
        <p:spPr/>
        <p:txBody>
          <a:bodyPr/>
          <a:lstStyle/>
          <a:p>
            <a:fld id="{24A1BD35-3A9B-49BB-B810-27F16A1388D8}" type="slidenum">
              <a:rPr lang="en-US" smtClean="0"/>
              <a:t>‹#›</a:t>
            </a:fld>
            <a:endParaRPr lang="en-US"/>
          </a:p>
        </p:txBody>
      </p:sp>
    </p:spTree>
    <p:extLst>
      <p:ext uri="{BB962C8B-B14F-4D97-AF65-F5344CB8AC3E}">
        <p14:creationId xmlns:p14="http://schemas.microsoft.com/office/powerpoint/2010/main" val="1522573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B2FF1-A53A-4738-8B9C-8E3AFB3F5D6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24BFA1F-2FDC-40D3-9C71-8D8DDB0FE4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1926259-31FF-4F0B-B8B3-9A5DEC4619D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6869E6-134B-4870-99B6-66DE8A8F78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1F14D54-A261-4B0C-A057-C7C9E423743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BF76C5-B81C-4363-A1F0-F300209ED7D6}"/>
              </a:ext>
            </a:extLst>
          </p:cNvPr>
          <p:cNvSpPr>
            <a:spLocks noGrp="1"/>
          </p:cNvSpPr>
          <p:nvPr>
            <p:ph type="dt" sz="half" idx="10"/>
          </p:nvPr>
        </p:nvSpPr>
        <p:spPr/>
        <p:txBody>
          <a:bodyPr/>
          <a:lstStyle/>
          <a:p>
            <a:fld id="{3CC103A7-B93A-4A61-A29D-3FE578CCB610}" type="datetimeFigureOut">
              <a:rPr lang="en-US" smtClean="0"/>
              <a:t>8/29/2024</a:t>
            </a:fld>
            <a:endParaRPr lang="en-US"/>
          </a:p>
        </p:txBody>
      </p:sp>
      <p:sp>
        <p:nvSpPr>
          <p:cNvPr id="8" name="Footer Placeholder 7">
            <a:extLst>
              <a:ext uri="{FF2B5EF4-FFF2-40B4-BE49-F238E27FC236}">
                <a16:creationId xmlns:a16="http://schemas.microsoft.com/office/drawing/2014/main" id="{DE07DBED-D1DB-4085-8AB7-2A75B0AB34F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D9B1AE-D9C0-4FC0-AC82-060C5BFFE3A9}"/>
              </a:ext>
            </a:extLst>
          </p:cNvPr>
          <p:cNvSpPr>
            <a:spLocks noGrp="1"/>
          </p:cNvSpPr>
          <p:nvPr>
            <p:ph type="sldNum" sz="quarter" idx="12"/>
          </p:nvPr>
        </p:nvSpPr>
        <p:spPr/>
        <p:txBody>
          <a:bodyPr/>
          <a:lstStyle/>
          <a:p>
            <a:fld id="{24A1BD35-3A9B-49BB-B810-27F16A1388D8}" type="slidenum">
              <a:rPr lang="en-US" smtClean="0"/>
              <a:t>‹#›</a:t>
            </a:fld>
            <a:endParaRPr lang="en-US"/>
          </a:p>
        </p:txBody>
      </p:sp>
    </p:spTree>
    <p:extLst>
      <p:ext uri="{BB962C8B-B14F-4D97-AF65-F5344CB8AC3E}">
        <p14:creationId xmlns:p14="http://schemas.microsoft.com/office/powerpoint/2010/main" val="3362114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7B6C5-3238-43D4-AE06-2D71BDEE0D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0C5FFC-E0D3-41D1-986D-B48E67B03D77}"/>
              </a:ext>
            </a:extLst>
          </p:cNvPr>
          <p:cNvSpPr>
            <a:spLocks noGrp="1"/>
          </p:cNvSpPr>
          <p:nvPr>
            <p:ph type="dt" sz="half" idx="10"/>
          </p:nvPr>
        </p:nvSpPr>
        <p:spPr/>
        <p:txBody>
          <a:bodyPr/>
          <a:lstStyle/>
          <a:p>
            <a:fld id="{3CC103A7-B93A-4A61-A29D-3FE578CCB610}" type="datetimeFigureOut">
              <a:rPr lang="en-US" smtClean="0"/>
              <a:t>8/29/2024</a:t>
            </a:fld>
            <a:endParaRPr lang="en-US"/>
          </a:p>
        </p:txBody>
      </p:sp>
      <p:sp>
        <p:nvSpPr>
          <p:cNvPr id="4" name="Footer Placeholder 3">
            <a:extLst>
              <a:ext uri="{FF2B5EF4-FFF2-40B4-BE49-F238E27FC236}">
                <a16:creationId xmlns:a16="http://schemas.microsoft.com/office/drawing/2014/main" id="{0FA0C79F-5119-4F1E-BADB-5E0DF76C5F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A7A1C1-ED80-451F-A764-0D15837177C6}"/>
              </a:ext>
            </a:extLst>
          </p:cNvPr>
          <p:cNvSpPr>
            <a:spLocks noGrp="1"/>
          </p:cNvSpPr>
          <p:nvPr>
            <p:ph type="sldNum" sz="quarter" idx="12"/>
          </p:nvPr>
        </p:nvSpPr>
        <p:spPr/>
        <p:txBody>
          <a:bodyPr/>
          <a:lstStyle/>
          <a:p>
            <a:fld id="{24A1BD35-3A9B-49BB-B810-27F16A1388D8}" type="slidenum">
              <a:rPr lang="en-US" smtClean="0"/>
              <a:t>‹#›</a:t>
            </a:fld>
            <a:endParaRPr lang="en-US"/>
          </a:p>
        </p:txBody>
      </p:sp>
    </p:spTree>
    <p:extLst>
      <p:ext uri="{BB962C8B-B14F-4D97-AF65-F5344CB8AC3E}">
        <p14:creationId xmlns:p14="http://schemas.microsoft.com/office/powerpoint/2010/main" val="409809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1F85BB-2D16-43B3-8444-4C3BDED0648F}"/>
              </a:ext>
            </a:extLst>
          </p:cNvPr>
          <p:cNvSpPr>
            <a:spLocks noGrp="1"/>
          </p:cNvSpPr>
          <p:nvPr>
            <p:ph type="dt" sz="half" idx="10"/>
          </p:nvPr>
        </p:nvSpPr>
        <p:spPr/>
        <p:txBody>
          <a:bodyPr/>
          <a:lstStyle/>
          <a:p>
            <a:fld id="{3CC103A7-B93A-4A61-A29D-3FE578CCB610}" type="datetimeFigureOut">
              <a:rPr lang="en-US" smtClean="0"/>
              <a:t>8/29/2024</a:t>
            </a:fld>
            <a:endParaRPr lang="en-US"/>
          </a:p>
        </p:txBody>
      </p:sp>
      <p:sp>
        <p:nvSpPr>
          <p:cNvPr id="3" name="Footer Placeholder 2">
            <a:extLst>
              <a:ext uri="{FF2B5EF4-FFF2-40B4-BE49-F238E27FC236}">
                <a16:creationId xmlns:a16="http://schemas.microsoft.com/office/drawing/2014/main" id="{C4C06E9E-E864-498E-8E19-4D1FE38C23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80A8E2-8A51-4CB0-9642-082F1D311C80}"/>
              </a:ext>
            </a:extLst>
          </p:cNvPr>
          <p:cNvSpPr>
            <a:spLocks noGrp="1"/>
          </p:cNvSpPr>
          <p:nvPr>
            <p:ph type="sldNum" sz="quarter" idx="12"/>
          </p:nvPr>
        </p:nvSpPr>
        <p:spPr/>
        <p:txBody>
          <a:bodyPr/>
          <a:lstStyle/>
          <a:p>
            <a:fld id="{24A1BD35-3A9B-49BB-B810-27F16A1388D8}" type="slidenum">
              <a:rPr lang="en-US" smtClean="0"/>
              <a:t>‹#›</a:t>
            </a:fld>
            <a:endParaRPr lang="en-US"/>
          </a:p>
        </p:txBody>
      </p:sp>
    </p:spTree>
    <p:extLst>
      <p:ext uri="{BB962C8B-B14F-4D97-AF65-F5344CB8AC3E}">
        <p14:creationId xmlns:p14="http://schemas.microsoft.com/office/powerpoint/2010/main" val="189423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1DED6-C137-46C4-AF5B-976809C295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2ABB8A-FA16-4B03-B35A-E9A40B6192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DA70F7F-FF3E-4D77-AC7A-149B55CB27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56ECCB3-AE57-40EC-931C-80C13877510F}"/>
              </a:ext>
            </a:extLst>
          </p:cNvPr>
          <p:cNvSpPr>
            <a:spLocks noGrp="1"/>
          </p:cNvSpPr>
          <p:nvPr>
            <p:ph type="dt" sz="half" idx="10"/>
          </p:nvPr>
        </p:nvSpPr>
        <p:spPr/>
        <p:txBody>
          <a:bodyPr/>
          <a:lstStyle/>
          <a:p>
            <a:fld id="{3CC103A7-B93A-4A61-A29D-3FE578CCB610}" type="datetimeFigureOut">
              <a:rPr lang="en-US" smtClean="0"/>
              <a:t>8/29/2024</a:t>
            </a:fld>
            <a:endParaRPr lang="en-US"/>
          </a:p>
        </p:txBody>
      </p:sp>
      <p:sp>
        <p:nvSpPr>
          <p:cNvPr id="6" name="Footer Placeholder 5">
            <a:extLst>
              <a:ext uri="{FF2B5EF4-FFF2-40B4-BE49-F238E27FC236}">
                <a16:creationId xmlns:a16="http://schemas.microsoft.com/office/drawing/2014/main" id="{0625C0FA-CEB3-495B-A59C-65000FD99F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366D88-2D83-497E-BD76-014F27B58B06}"/>
              </a:ext>
            </a:extLst>
          </p:cNvPr>
          <p:cNvSpPr>
            <a:spLocks noGrp="1"/>
          </p:cNvSpPr>
          <p:nvPr>
            <p:ph type="sldNum" sz="quarter" idx="12"/>
          </p:nvPr>
        </p:nvSpPr>
        <p:spPr/>
        <p:txBody>
          <a:bodyPr/>
          <a:lstStyle/>
          <a:p>
            <a:fld id="{24A1BD35-3A9B-49BB-B810-27F16A1388D8}" type="slidenum">
              <a:rPr lang="en-US" smtClean="0"/>
              <a:t>‹#›</a:t>
            </a:fld>
            <a:endParaRPr lang="en-US"/>
          </a:p>
        </p:txBody>
      </p:sp>
    </p:spTree>
    <p:extLst>
      <p:ext uri="{BB962C8B-B14F-4D97-AF65-F5344CB8AC3E}">
        <p14:creationId xmlns:p14="http://schemas.microsoft.com/office/powerpoint/2010/main" val="4109443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DD632-3940-4516-8E8F-B7553F9583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5A78CF8-8054-479C-8AA8-0519C93BFB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5DAA7B-56AE-4115-9BDE-D8D9F64C7F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22D5752-C770-49AA-88D5-6B9526982B15}"/>
              </a:ext>
            </a:extLst>
          </p:cNvPr>
          <p:cNvSpPr>
            <a:spLocks noGrp="1"/>
          </p:cNvSpPr>
          <p:nvPr>
            <p:ph type="dt" sz="half" idx="10"/>
          </p:nvPr>
        </p:nvSpPr>
        <p:spPr/>
        <p:txBody>
          <a:bodyPr/>
          <a:lstStyle/>
          <a:p>
            <a:fld id="{3CC103A7-B93A-4A61-A29D-3FE578CCB610}" type="datetimeFigureOut">
              <a:rPr lang="en-US" smtClean="0"/>
              <a:t>8/29/2024</a:t>
            </a:fld>
            <a:endParaRPr lang="en-US"/>
          </a:p>
        </p:txBody>
      </p:sp>
      <p:sp>
        <p:nvSpPr>
          <p:cNvPr id="6" name="Footer Placeholder 5">
            <a:extLst>
              <a:ext uri="{FF2B5EF4-FFF2-40B4-BE49-F238E27FC236}">
                <a16:creationId xmlns:a16="http://schemas.microsoft.com/office/drawing/2014/main" id="{A80C965A-2360-4298-A99A-3DCB282AD4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A92271-422F-4EDC-A232-CCA0E64B5C33}"/>
              </a:ext>
            </a:extLst>
          </p:cNvPr>
          <p:cNvSpPr>
            <a:spLocks noGrp="1"/>
          </p:cNvSpPr>
          <p:nvPr>
            <p:ph type="sldNum" sz="quarter" idx="12"/>
          </p:nvPr>
        </p:nvSpPr>
        <p:spPr/>
        <p:txBody>
          <a:bodyPr/>
          <a:lstStyle/>
          <a:p>
            <a:fld id="{24A1BD35-3A9B-49BB-B810-27F16A1388D8}" type="slidenum">
              <a:rPr lang="en-US" smtClean="0"/>
              <a:t>‹#›</a:t>
            </a:fld>
            <a:endParaRPr lang="en-US"/>
          </a:p>
        </p:txBody>
      </p:sp>
    </p:spTree>
    <p:extLst>
      <p:ext uri="{BB962C8B-B14F-4D97-AF65-F5344CB8AC3E}">
        <p14:creationId xmlns:p14="http://schemas.microsoft.com/office/powerpoint/2010/main" val="165170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1DAE96-8BB4-4E58-AB15-2F3EC5E9E1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8413E2-FC4F-4F83-8964-139BDAF35A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E274A-AD80-459D-8949-BC0F47823A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C103A7-B93A-4A61-A29D-3FE578CCB610}" type="datetimeFigureOut">
              <a:rPr lang="en-US" smtClean="0"/>
              <a:t>8/29/2024</a:t>
            </a:fld>
            <a:endParaRPr lang="en-US"/>
          </a:p>
        </p:txBody>
      </p:sp>
      <p:sp>
        <p:nvSpPr>
          <p:cNvPr id="5" name="Footer Placeholder 4">
            <a:extLst>
              <a:ext uri="{FF2B5EF4-FFF2-40B4-BE49-F238E27FC236}">
                <a16:creationId xmlns:a16="http://schemas.microsoft.com/office/drawing/2014/main" id="{5E0458C5-0723-44E4-8F0A-EA40139302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D5A34CE-3095-42DE-9B7F-6B5EB907B3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A1BD35-3A9B-49BB-B810-27F16A1388D8}" type="slidenum">
              <a:rPr lang="en-US" smtClean="0"/>
              <a:t>‹#›</a:t>
            </a:fld>
            <a:endParaRPr lang="en-US"/>
          </a:p>
        </p:txBody>
      </p:sp>
    </p:spTree>
    <p:extLst>
      <p:ext uri="{BB962C8B-B14F-4D97-AF65-F5344CB8AC3E}">
        <p14:creationId xmlns:p14="http://schemas.microsoft.com/office/powerpoint/2010/main" val="23860444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19.gif"/><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1.gif"/></Relationships>
</file>

<file path=ppt/slides/_rels/slide18.xml.rels><?xml version="1.0" encoding="UTF-8" standalone="yes"?>
<Relationships xmlns="http://schemas.openxmlformats.org/package/2006/relationships"><Relationship Id="rId3" Type="http://schemas.openxmlformats.org/officeDocument/2006/relationships/image" Target="../media/image23.gif"/><Relationship Id="rId7" Type="http://schemas.openxmlformats.org/officeDocument/2006/relationships/image" Target="../media/image230.png"/><Relationship Id="rId2" Type="http://schemas.openxmlformats.org/officeDocument/2006/relationships/image" Target="../media/image22.gif"/><Relationship Id="rId1" Type="http://schemas.openxmlformats.org/officeDocument/2006/relationships/slideLayout" Target="../slideLayouts/slideLayout2.xml"/><Relationship Id="rId6" Type="http://schemas.openxmlformats.org/officeDocument/2006/relationships/image" Target="../media/image26.gif"/><Relationship Id="rId5" Type="http://schemas.openxmlformats.org/officeDocument/2006/relationships/image" Target="../media/image25.gif"/><Relationship Id="rId4" Type="http://schemas.openxmlformats.org/officeDocument/2006/relationships/image" Target="../media/image24.gif"/></Relationships>
</file>

<file path=ppt/slides/_rels/slide19.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BCCB1E-BA90-4336-9F56-800B97A56F66}"/>
              </a:ext>
            </a:extLst>
          </p:cNvPr>
          <p:cNvSpPr txBox="1"/>
          <p:nvPr/>
        </p:nvSpPr>
        <p:spPr>
          <a:xfrm>
            <a:off x="1894788" y="1376313"/>
            <a:ext cx="7607431" cy="5293757"/>
          </a:xfrm>
          <a:prstGeom prst="rect">
            <a:avLst/>
          </a:prstGeom>
          <a:noFill/>
        </p:spPr>
        <p:txBody>
          <a:bodyPr wrap="square" rtlCol="0">
            <a:spAutoFit/>
          </a:bodyPr>
          <a:lstStyle/>
          <a:p>
            <a:r>
              <a:rPr lang="en-US" sz="3200" b="1" dirty="0"/>
              <a:t>Scalar: magnitude, unit</a:t>
            </a:r>
          </a:p>
          <a:p>
            <a:r>
              <a:rPr lang="en-US" sz="3200" dirty="0"/>
              <a:t>Mass      		ex.  5 kg</a:t>
            </a:r>
          </a:p>
          <a:p>
            <a:r>
              <a:rPr lang="en-US" sz="3200" dirty="0"/>
              <a:t>Pressure    		ex. 32 psi </a:t>
            </a:r>
          </a:p>
          <a:p>
            <a:r>
              <a:rPr lang="en-US" sz="3200" dirty="0"/>
              <a:t>Speed		ex. 8 m/s</a:t>
            </a:r>
          </a:p>
          <a:p>
            <a:r>
              <a:rPr lang="en-US" sz="3200" dirty="0"/>
              <a:t>Energy		ex. 7.3 J</a:t>
            </a:r>
          </a:p>
          <a:p>
            <a:endParaRPr lang="en-US" sz="3200" dirty="0"/>
          </a:p>
          <a:p>
            <a:r>
              <a:rPr lang="en-US" sz="3200" b="1" dirty="0"/>
              <a:t>Vector: Magnitude, unit, direction</a:t>
            </a:r>
          </a:p>
          <a:p>
            <a:r>
              <a:rPr lang="en-US" sz="3200" dirty="0"/>
              <a:t>Velocity 		ex. 20 m/s East</a:t>
            </a:r>
          </a:p>
          <a:p>
            <a:r>
              <a:rPr lang="en-US" sz="3200" dirty="0"/>
              <a:t>Acceleration	ex. 9.81 m/s</a:t>
            </a:r>
            <a:r>
              <a:rPr lang="en-US" sz="3200" baseline="30000" dirty="0"/>
              <a:t>2 </a:t>
            </a:r>
            <a:r>
              <a:rPr lang="en-US" sz="3200" dirty="0"/>
              <a:t>down</a:t>
            </a:r>
          </a:p>
          <a:p>
            <a:r>
              <a:rPr lang="en-US" sz="3200" dirty="0"/>
              <a:t>Force			ex. 5.4 N @ 230</a:t>
            </a:r>
            <a:r>
              <a:rPr lang="en-US" sz="3200" baseline="30000" dirty="0"/>
              <a:t>o</a:t>
            </a:r>
          </a:p>
          <a:p>
            <a:endParaRPr lang="en-US" dirty="0"/>
          </a:p>
        </p:txBody>
      </p:sp>
      <p:sp>
        <p:nvSpPr>
          <p:cNvPr id="3" name="TextBox 2">
            <a:extLst>
              <a:ext uri="{FF2B5EF4-FFF2-40B4-BE49-F238E27FC236}">
                <a16:creationId xmlns:a16="http://schemas.microsoft.com/office/drawing/2014/main" id="{D08E8887-5F0A-4183-916A-FB86A6BC5115}"/>
              </a:ext>
            </a:extLst>
          </p:cNvPr>
          <p:cNvSpPr txBox="1"/>
          <p:nvPr/>
        </p:nvSpPr>
        <p:spPr>
          <a:xfrm>
            <a:off x="725864" y="443060"/>
            <a:ext cx="7607431" cy="707886"/>
          </a:xfrm>
          <a:prstGeom prst="rect">
            <a:avLst/>
          </a:prstGeom>
          <a:noFill/>
        </p:spPr>
        <p:txBody>
          <a:bodyPr wrap="square" rtlCol="0">
            <a:spAutoFit/>
          </a:bodyPr>
          <a:lstStyle/>
          <a:p>
            <a:r>
              <a:rPr lang="en-US" sz="4000" dirty="0"/>
              <a:t>Vectors and Vector Addition</a:t>
            </a:r>
          </a:p>
        </p:txBody>
      </p:sp>
    </p:spTree>
    <p:extLst>
      <p:ext uri="{BB962C8B-B14F-4D97-AF65-F5344CB8AC3E}">
        <p14:creationId xmlns:p14="http://schemas.microsoft.com/office/powerpoint/2010/main" val="3831900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anim calcmode="lin" valueType="num">
                                      <p:cBhvr additive="base">
                                        <p:cTn id="29"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anim calcmode="lin" valueType="num">
                                      <p:cBhvr additive="base">
                                        <p:cTn id="33"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anim calcmode="lin" valueType="num">
                                      <p:cBhvr additive="base">
                                        <p:cTn id="37"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
                                            <p:txEl>
                                              <p:pRg st="9" end="9"/>
                                            </p:txEl>
                                          </p:spTgt>
                                        </p:tgtEl>
                                        <p:attrNameLst>
                                          <p:attrName>style.visibility</p:attrName>
                                        </p:attrNameLst>
                                      </p:cBhvr>
                                      <p:to>
                                        <p:strVal val="visible"/>
                                      </p:to>
                                    </p:set>
                                    <p:anim calcmode="lin" valueType="num">
                                      <p:cBhvr additive="base">
                                        <p:cTn id="41"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A98DB-4C12-432C-9DAA-59B7BC878528}"/>
              </a:ext>
            </a:extLst>
          </p:cNvPr>
          <p:cNvSpPr>
            <a:spLocks noGrp="1"/>
          </p:cNvSpPr>
          <p:nvPr>
            <p:ph type="title"/>
          </p:nvPr>
        </p:nvSpPr>
        <p:spPr/>
        <p:txBody>
          <a:bodyPr/>
          <a:lstStyle/>
          <a:p>
            <a:r>
              <a:rPr lang="en-US" dirty="0"/>
              <a:t>Example 1  </a:t>
            </a:r>
          </a:p>
        </p:txBody>
      </p:sp>
      <p:sp>
        <p:nvSpPr>
          <p:cNvPr id="4" name="Content Placeholder 3">
            <a:extLst>
              <a:ext uri="{FF2B5EF4-FFF2-40B4-BE49-F238E27FC236}">
                <a16:creationId xmlns:a16="http://schemas.microsoft.com/office/drawing/2014/main" id="{4743D8B9-CB35-4241-B6E1-81D461DB30C0}"/>
              </a:ext>
            </a:extLst>
          </p:cNvPr>
          <p:cNvSpPr>
            <a:spLocks noGrp="1"/>
          </p:cNvSpPr>
          <p:nvPr>
            <p:ph idx="1"/>
          </p:nvPr>
        </p:nvSpPr>
        <p:spPr/>
        <p:txBody>
          <a:bodyPr/>
          <a:lstStyle/>
          <a:p>
            <a:r>
              <a:rPr lang="en-US" dirty="0"/>
              <a:t>A car drives 40 km west then turns and drives 30 km south.  Find magnitude and the direction of the resultant.  Express the direction of the resultant 2 different ways.</a:t>
            </a:r>
          </a:p>
          <a:p>
            <a:endParaRPr lang="en-US" dirty="0"/>
          </a:p>
          <a:p>
            <a:r>
              <a:rPr lang="en-US" dirty="0">
                <a:solidFill>
                  <a:srgbClr val="FF0000"/>
                </a:solidFill>
              </a:rPr>
              <a:t>50 km @ 217</a:t>
            </a:r>
            <a:r>
              <a:rPr lang="en-US" baseline="30000" dirty="0">
                <a:solidFill>
                  <a:srgbClr val="FF0000"/>
                </a:solidFill>
              </a:rPr>
              <a:t>o</a:t>
            </a:r>
            <a:r>
              <a:rPr lang="en-US" dirty="0">
                <a:solidFill>
                  <a:srgbClr val="FF0000"/>
                </a:solidFill>
              </a:rPr>
              <a:t> or 37</a:t>
            </a:r>
            <a:r>
              <a:rPr lang="en-US" baseline="30000" dirty="0">
                <a:solidFill>
                  <a:srgbClr val="FF0000"/>
                </a:solidFill>
              </a:rPr>
              <a:t>o</a:t>
            </a:r>
            <a:r>
              <a:rPr lang="en-US" dirty="0">
                <a:solidFill>
                  <a:srgbClr val="FF0000"/>
                </a:solidFill>
              </a:rPr>
              <a:t> south of west</a:t>
            </a:r>
          </a:p>
        </p:txBody>
      </p:sp>
    </p:spTree>
    <p:extLst>
      <p:ext uri="{BB962C8B-B14F-4D97-AF65-F5344CB8AC3E}">
        <p14:creationId xmlns:p14="http://schemas.microsoft.com/office/powerpoint/2010/main" val="636342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additive="base">
                                        <p:cTn id="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C70FE-26DB-493A-913F-9822882F8CBD}"/>
              </a:ext>
            </a:extLst>
          </p:cNvPr>
          <p:cNvSpPr>
            <a:spLocks noGrp="1"/>
          </p:cNvSpPr>
          <p:nvPr>
            <p:ph type="title"/>
          </p:nvPr>
        </p:nvSpPr>
        <p:spPr/>
        <p:txBody>
          <a:bodyPr/>
          <a:lstStyle/>
          <a:p>
            <a:r>
              <a:rPr lang="en-US" dirty="0"/>
              <a:t>Adding Vectors where one or more vectors are not in the x or y direction</a:t>
            </a:r>
          </a:p>
        </p:txBody>
      </p:sp>
      <p:sp>
        <p:nvSpPr>
          <p:cNvPr id="3" name="Content Placeholder 2">
            <a:extLst>
              <a:ext uri="{FF2B5EF4-FFF2-40B4-BE49-F238E27FC236}">
                <a16:creationId xmlns:a16="http://schemas.microsoft.com/office/drawing/2014/main" id="{521116C0-EE00-4EA3-9150-917EB48C058A}"/>
              </a:ext>
            </a:extLst>
          </p:cNvPr>
          <p:cNvSpPr>
            <a:spLocks noGrp="1"/>
          </p:cNvSpPr>
          <p:nvPr>
            <p:ph idx="1"/>
          </p:nvPr>
        </p:nvSpPr>
        <p:spPr>
          <a:xfrm>
            <a:off x="838200" y="1825625"/>
            <a:ext cx="7645924" cy="4351338"/>
          </a:xfrm>
        </p:spPr>
        <p:txBody>
          <a:bodyPr>
            <a:normAutofit fontScale="92500" lnSpcReduction="10000"/>
          </a:bodyPr>
          <a:lstStyle/>
          <a:p>
            <a:r>
              <a:rPr lang="en-US" dirty="0"/>
              <a:t>Resolve each vector into its x (horizontal)  and y (vertical) components. Find the x and y components using the Sine and Cosine relationships in a right triangle.</a:t>
            </a:r>
          </a:p>
          <a:p>
            <a:r>
              <a:rPr lang="en-US" dirty="0"/>
              <a:t>Add all the x components and the y components to obtain the x and y components of the resultant.</a:t>
            </a:r>
          </a:p>
          <a:p>
            <a:r>
              <a:rPr lang="en-US" dirty="0"/>
              <a:t>Use the x and y components of the resultant to find the Magnitude and the direction of the resultant vector. Find the magnitude of the hypotenuse using the Pythagorean theorem and the angle of the hypotenuse using the Tangent relationship in a right triangle</a:t>
            </a:r>
          </a:p>
          <a:p>
            <a:endParaRPr lang="en-US" dirty="0"/>
          </a:p>
        </p:txBody>
      </p:sp>
      <p:pic>
        <p:nvPicPr>
          <p:cNvPr id="5" name="Picture 4" descr="Vector A is shown with its horizontal and vertical components A sub x and A sub y respectively. The magnitude of vector A is equal to the square root of A sub x squared plus A sub y squared. The angle theta of the vector A with the x axis is equal to inverse tangent of A sub y over A sub x">
            <a:extLst>
              <a:ext uri="{FF2B5EF4-FFF2-40B4-BE49-F238E27FC236}">
                <a16:creationId xmlns:a16="http://schemas.microsoft.com/office/drawing/2014/main" id="{4A26AB91-A2FB-407A-B006-5F3CABDA16C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916285" y="3798316"/>
            <a:ext cx="1849126" cy="2503503"/>
          </a:xfrm>
          <a:prstGeom prst="rect">
            <a:avLst/>
          </a:prstGeom>
          <a:noFill/>
          <a:ln>
            <a:noFill/>
          </a:ln>
        </p:spPr>
      </p:pic>
      <p:pic>
        <p:nvPicPr>
          <p:cNvPr id="6" name="Picture 5" descr="]A dotted vector A sub x whose magnitude is equal to A cosine theta is drawn from the origin along the x axis. From the head of the vector A sub x another vector A sub y whose magnitude is equal to A sine theta is drawn in the upward direction. Their resultant vector A is drawn from the tail of the vector A sub x to the head of the vector A-y at an angle theta from the x axis. Therefore vector A is the sum of the vectors A sub x and A sub y.">
            <a:extLst>
              <a:ext uri="{FF2B5EF4-FFF2-40B4-BE49-F238E27FC236}">
                <a16:creationId xmlns:a16="http://schemas.microsoft.com/office/drawing/2014/main" id="{A7BA826F-C7A6-403B-A52A-6B1E9344280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820804" y="1027906"/>
            <a:ext cx="2246264" cy="2503503"/>
          </a:xfrm>
          <a:prstGeom prst="rect">
            <a:avLst/>
          </a:prstGeom>
          <a:noFill/>
          <a:ln>
            <a:noFill/>
          </a:ln>
        </p:spPr>
      </p:pic>
    </p:spTree>
    <p:extLst>
      <p:ext uri="{BB962C8B-B14F-4D97-AF65-F5344CB8AC3E}">
        <p14:creationId xmlns:p14="http://schemas.microsoft.com/office/powerpoint/2010/main" val="1533474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E294D-1A76-4A52-9A2B-A08242A55785}"/>
              </a:ext>
            </a:extLst>
          </p:cNvPr>
          <p:cNvSpPr>
            <a:spLocks noGrp="1"/>
          </p:cNvSpPr>
          <p:nvPr>
            <p:ph type="title"/>
          </p:nvPr>
        </p:nvSpPr>
        <p:spPr/>
        <p:txBody>
          <a:bodyPr/>
          <a:lstStyle/>
          <a:p>
            <a:r>
              <a:rPr lang="en-US" dirty="0"/>
              <a:t>Example 2</a:t>
            </a:r>
          </a:p>
        </p:txBody>
      </p:sp>
      <p:sp>
        <p:nvSpPr>
          <p:cNvPr id="3" name="Content Placeholder 2">
            <a:extLst>
              <a:ext uri="{FF2B5EF4-FFF2-40B4-BE49-F238E27FC236}">
                <a16:creationId xmlns:a16="http://schemas.microsoft.com/office/drawing/2014/main" id="{558600CF-A143-4D54-9487-9E3DD718A738}"/>
              </a:ext>
            </a:extLst>
          </p:cNvPr>
          <p:cNvSpPr>
            <a:spLocks noGrp="1"/>
          </p:cNvSpPr>
          <p:nvPr>
            <p:ph idx="1"/>
          </p:nvPr>
        </p:nvSpPr>
        <p:spPr/>
        <p:txBody>
          <a:bodyPr/>
          <a:lstStyle/>
          <a:p>
            <a:r>
              <a:rPr lang="en-US" dirty="0"/>
              <a:t>A person walks 53.0 m @ 20</a:t>
            </a:r>
            <a:r>
              <a:rPr lang="en-US" baseline="30000" dirty="0"/>
              <a:t>o</a:t>
            </a:r>
            <a:r>
              <a:rPr lang="en-US" dirty="0"/>
              <a:t> then 34.0 m @ 63</a:t>
            </a:r>
            <a:r>
              <a:rPr lang="en-US" baseline="30000" dirty="0"/>
              <a:t>o</a:t>
            </a:r>
            <a:r>
              <a:rPr lang="en-US" dirty="0"/>
              <a:t> .  Find the magnitude and direction of the resultant.</a:t>
            </a:r>
          </a:p>
        </p:txBody>
      </p:sp>
      <p:pic>
        <p:nvPicPr>
          <p:cNvPr id="5" name="Picture 4" descr="Two vectors A and B are shown. The tail of the vector A is at origin. Both the vectors are in the first quadrant. Vector A is of magnitude fifty three units and is inclined at an angle of twenty degrees to the horizontal. From the head of the vector A another vector B of magnitude 34 units is drawn and is inclined at angle sixty three degrees with the horizontal. The resultant of two vectors is drawn from the tail of the vector A to the head of the vector B.">
            <a:extLst>
              <a:ext uri="{FF2B5EF4-FFF2-40B4-BE49-F238E27FC236}">
                <a16:creationId xmlns:a16="http://schemas.microsoft.com/office/drawing/2014/main" id="{5D093695-2432-4EF2-B055-EEABBE681C3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318682" y="2861575"/>
            <a:ext cx="5245230" cy="2869381"/>
          </a:xfrm>
          <a:prstGeom prst="rect">
            <a:avLst/>
          </a:prstGeom>
          <a:noFill/>
          <a:ln>
            <a:noFill/>
          </a:ln>
        </p:spPr>
      </p:pic>
      <p:pic>
        <p:nvPicPr>
          <p:cNvPr id="6" name="Picture 5" descr="Two vectors A and B are shown. The tail of vector B is at the head of vector A and the tail of the vector A is at origin. Both the vectors are in the first quadrant. The resultant R of these two vectors extending from the tail of vector A to the head of vector B is also shown.">
            <a:extLst>
              <a:ext uri="{FF2B5EF4-FFF2-40B4-BE49-F238E27FC236}">
                <a16:creationId xmlns:a16="http://schemas.microsoft.com/office/drawing/2014/main" id="{09B45891-55AD-4B75-A925-F39639895FF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41023" y="3061828"/>
            <a:ext cx="4346542" cy="2669128"/>
          </a:xfrm>
          <a:prstGeom prst="rect">
            <a:avLst/>
          </a:prstGeom>
          <a:noFill/>
          <a:ln>
            <a:noFill/>
          </a:ln>
        </p:spPr>
      </p:pic>
    </p:spTree>
    <p:extLst>
      <p:ext uri="{BB962C8B-B14F-4D97-AF65-F5344CB8AC3E}">
        <p14:creationId xmlns:p14="http://schemas.microsoft.com/office/powerpoint/2010/main" val="2311086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wo vectors A and B are shown. The tail of the vector B is at the head of vector A and the tail of the vector A is at origin. Both the vectors are in the first quadrant. The resultant R of these two vectors extending from the tail of vector A to the head of vector B is also shown. The horizontal and vertical components of the vectors A and B are shown with the help of dotted lines. The vectors labeled as A sub x and A sub y are the components of vector A, and B sub x and B sub y as the components of vector B..">
            <a:extLst>
              <a:ext uri="{FF2B5EF4-FFF2-40B4-BE49-F238E27FC236}">
                <a16:creationId xmlns:a16="http://schemas.microsoft.com/office/drawing/2014/main" id="{6211CFF8-C89D-4B67-ABB1-6ECD4581469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157885" y="312773"/>
            <a:ext cx="4953001" cy="2901426"/>
          </a:xfrm>
          <a:prstGeom prst="rect">
            <a:avLst/>
          </a:prstGeom>
          <a:noFill/>
          <a:ln>
            <a:noFill/>
          </a:ln>
        </p:spPr>
      </p:pic>
      <p:sp>
        <p:nvSpPr>
          <p:cNvPr id="5" name="TextBox 4">
            <a:extLst>
              <a:ext uri="{FF2B5EF4-FFF2-40B4-BE49-F238E27FC236}">
                <a16:creationId xmlns:a16="http://schemas.microsoft.com/office/drawing/2014/main" id="{0985571F-FDD0-49E3-B548-397CD8D1B004}"/>
              </a:ext>
            </a:extLst>
          </p:cNvPr>
          <p:cNvSpPr txBox="1"/>
          <p:nvPr/>
        </p:nvSpPr>
        <p:spPr>
          <a:xfrm>
            <a:off x="716437" y="678730"/>
            <a:ext cx="4468305" cy="2585323"/>
          </a:xfrm>
          <a:prstGeom prst="rect">
            <a:avLst/>
          </a:prstGeom>
          <a:noFill/>
        </p:spPr>
        <p:txBody>
          <a:bodyPr wrap="square" rtlCol="0">
            <a:spAutoFit/>
          </a:bodyPr>
          <a:lstStyle/>
          <a:p>
            <a:r>
              <a:rPr lang="en-US" sz="2400" dirty="0"/>
              <a:t>Find the x and y components of each vector.  Adding the components of the vectors will give the components of the resultant.</a:t>
            </a:r>
          </a:p>
          <a:p>
            <a:endParaRPr lang="en-US" sz="2400" dirty="0"/>
          </a:p>
          <a:p>
            <a:endParaRPr lang="en-US" dirty="0"/>
          </a:p>
        </p:txBody>
      </p:sp>
      <p:pic>
        <p:nvPicPr>
          <p:cNvPr id="6" name="Picture 5" descr="Two vectors A and B are shown. The tail of vector B is at the head of vector A and the tail of the vector A is at origin. Both the vectors are in the first quadrant. The resultant R of these two vectors extending from the tail of vector A to the head of vector B is also shown. The vectors A and B are resolved into the horizontal and vertical components shown as dotted lines parallel to x axis and y axis respectively. The horizontal components of vector A and vector B are labeled as A sub x and B sub x and the horizontal component of the resultant R is labeled at R sub x and is equal to A sub x plus B sub x. The vertical components of vector A and vector B are labeled as A sub y and B sub y and the vertical components of the resultant R is labeled as R sub y is equal to A sub y plus B sub y.">
            <a:extLst>
              <a:ext uri="{FF2B5EF4-FFF2-40B4-BE49-F238E27FC236}">
                <a16:creationId xmlns:a16="http://schemas.microsoft.com/office/drawing/2014/main" id="{D21BF5D0-A0ED-4A30-A472-CA31D7F50E0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157885" y="3864507"/>
            <a:ext cx="4590852" cy="2817072"/>
          </a:xfrm>
          <a:prstGeom prst="rect">
            <a:avLst/>
          </a:prstGeom>
          <a:noFill/>
          <a:ln>
            <a:noFill/>
          </a:ln>
        </p:spPr>
      </p:pic>
      <p:sp>
        <p:nvSpPr>
          <p:cNvPr id="8" name="Rectangle 1">
            <a:extLst>
              <a:ext uri="{FF2B5EF4-FFF2-40B4-BE49-F238E27FC236}">
                <a16:creationId xmlns:a16="http://schemas.microsoft.com/office/drawing/2014/main" id="{0F1B978D-CB88-4BF3-B334-E054949354DD}"/>
              </a:ext>
            </a:extLst>
          </p:cNvPr>
          <p:cNvSpPr>
            <a:spLocks noChangeArrowheads="1"/>
          </p:cNvSpPr>
          <p:nvPr/>
        </p:nvSpPr>
        <p:spPr bwMode="auto">
          <a:xfrm>
            <a:off x="158750" y="3002540"/>
            <a:ext cx="11570940" cy="876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9" name="Table 8">
            <a:extLst>
              <a:ext uri="{FF2B5EF4-FFF2-40B4-BE49-F238E27FC236}">
                <a16:creationId xmlns:a16="http://schemas.microsoft.com/office/drawing/2014/main" id="{D4FBBAD9-1CD3-4F73-AE9D-0BCE8A196D9C}"/>
              </a:ext>
            </a:extLst>
          </p:cNvPr>
          <p:cNvGraphicFramePr>
            <a:graphicFrameLocks noGrp="1"/>
          </p:cNvGraphicFramePr>
          <p:nvPr>
            <p:extLst>
              <p:ext uri="{D42A27DB-BD31-4B8C-83A1-F6EECF244321}">
                <p14:modId xmlns:p14="http://schemas.microsoft.com/office/powerpoint/2010/main" val="3296653500"/>
              </p:ext>
            </p:extLst>
          </p:nvPr>
        </p:nvGraphicFramePr>
        <p:xfrm>
          <a:off x="374342" y="2917732"/>
          <a:ext cx="6783543" cy="2624044"/>
        </p:xfrm>
        <a:graphic>
          <a:graphicData uri="http://schemas.openxmlformats.org/drawingml/2006/table">
            <a:tbl>
              <a:tblPr firstRow="1" firstCol="1" bandRow="1">
                <a:tableStyleId>{5C22544A-7EE6-4342-B048-85BDC9FD1C3A}</a:tableStyleId>
              </a:tblPr>
              <a:tblGrid>
                <a:gridCol w="2260697">
                  <a:extLst>
                    <a:ext uri="{9D8B030D-6E8A-4147-A177-3AD203B41FA5}">
                      <a16:colId xmlns:a16="http://schemas.microsoft.com/office/drawing/2014/main" val="2130569078"/>
                    </a:ext>
                  </a:extLst>
                </a:gridCol>
                <a:gridCol w="2261423">
                  <a:extLst>
                    <a:ext uri="{9D8B030D-6E8A-4147-A177-3AD203B41FA5}">
                      <a16:colId xmlns:a16="http://schemas.microsoft.com/office/drawing/2014/main" val="1219767327"/>
                    </a:ext>
                  </a:extLst>
                </a:gridCol>
                <a:gridCol w="2261423">
                  <a:extLst>
                    <a:ext uri="{9D8B030D-6E8A-4147-A177-3AD203B41FA5}">
                      <a16:colId xmlns:a16="http://schemas.microsoft.com/office/drawing/2014/main" val="3205289640"/>
                    </a:ext>
                  </a:extLst>
                </a:gridCol>
              </a:tblGrid>
              <a:tr h="656011">
                <a:tc>
                  <a:txBody>
                    <a:bodyPr/>
                    <a:lstStyle/>
                    <a:p>
                      <a:pPr marL="0" marR="0">
                        <a:lnSpc>
                          <a:spcPct val="107000"/>
                        </a:lnSpc>
                        <a:spcBef>
                          <a:spcPts val="0"/>
                        </a:spcBef>
                        <a:spcAft>
                          <a:spcPts val="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X component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Y component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49835256"/>
                  </a:ext>
                </a:extLst>
              </a:tr>
              <a:tr h="656011">
                <a:tc>
                  <a:txBody>
                    <a:bodyPr/>
                    <a:lstStyle/>
                    <a:p>
                      <a:pPr marL="0" marR="0">
                        <a:lnSpc>
                          <a:spcPct val="107000"/>
                        </a:lnSpc>
                        <a:spcBef>
                          <a:spcPts val="0"/>
                        </a:spcBef>
                        <a:spcAft>
                          <a:spcPts val="0"/>
                        </a:spcAft>
                      </a:pPr>
                      <a:r>
                        <a:rPr lang="en-US" sz="1600">
                          <a:effectLst/>
                        </a:rPr>
                        <a:t>Vector A   53 m @ 20</a:t>
                      </a:r>
                      <a:r>
                        <a:rPr lang="en-US" sz="1600" baseline="30000">
                          <a:effectLst/>
                        </a:rPr>
                        <a:t>o</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A</a:t>
                      </a:r>
                      <a:r>
                        <a:rPr lang="en-US" sz="1600" baseline="-25000" dirty="0">
                          <a:effectLst/>
                        </a:rPr>
                        <a:t>x</a:t>
                      </a:r>
                      <a:r>
                        <a:rPr lang="en-US" sz="1600" dirty="0">
                          <a:effectLst/>
                        </a:rPr>
                        <a:t> = 53 cos 20</a:t>
                      </a:r>
                      <a:r>
                        <a:rPr lang="en-US" sz="1600" baseline="30000" dirty="0">
                          <a:effectLst/>
                        </a:rPr>
                        <a:t>o</a:t>
                      </a:r>
                      <a:r>
                        <a:rPr lang="en-US" sz="1600" dirty="0">
                          <a:effectLst/>
                        </a:rPr>
                        <a:t> = </a:t>
                      </a:r>
                      <a:r>
                        <a:rPr lang="en-US" sz="1600" dirty="0">
                          <a:solidFill>
                            <a:srgbClr val="FF0000"/>
                          </a:solidFill>
                          <a:effectLst/>
                        </a:rPr>
                        <a:t>49.8 m</a:t>
                      </a: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A</a:t>
                      </a:r>
                      <a:r>
                        <a:rPr lang="en-US" sz="1600" baseline="-25000" dirty="0">
                          <a:effectLst/>
                        </a:rPr>
                        <a:t>y</a:t>
                      </a:r>
                      <a:r>
                        <a:rPr lang="en-US" sz="1600" dirty="0">
                          <a:effectLst/>
                        </a:rPr>
                        <a:t> = 53 sin 20</a:t>
                      </a:r>
                      <a:r>
                        <a:rPr lang="en-US" sz="1600" baseline="30000" dirty="0">
                          <a:effectLst/>
                        </a:rPr>
                        <a:t>o</a:t>
                      </a:r>
                      <a:r>
                        <a:rPr lang="en-US" sz="1600" dirty="0">
                          <a:effectLst/>
                        </a:rPr>
                        <a:t> = </a:t>
                      </a:r>
                      <a:r>
                        <a:rPr lang="en-US" sz="1600" dirty="0">
                          <a:solidFill>
                            <a:srgbClr val="FF0000"/>
                          </a:solidFill>
                          <a:effectLst/>
                        </a:rPr>
                        <a:t>18.1 m </a:t>
                      </a:r>
                      <a:endParaRPr lang="en-US"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52033705"/>
                  </a:ext>
                </a:extLst>
              </a:tr>
              <a:tr h="656011">
                <a:tc>
                  <a:txBody>
                    <a:bodyPr/>
                    <a:lstStyle/>
                    <a:p>
                      <a:pPr marL="0" marR="0">
                        <a:lnSpc>
                          <a:spcPct val="107000"/>
                        </a:lnSpc>
                        <a:spcBef>
                          <a:spcPts val="0"/>
                        </a:spcBef>
                        <a:spcAft>
                          <a:spcPts val="0"/>
                        </a:spcAft>
                      </a:pPr>
                      <a:r>
                        <a:rPr lang="en-US" sz="1600">
                          <a:effectLst/>
                        </a:rPr>
                        <a:t>Vector B   34 m @ 63</a:t>
                      </a:r>
                      <a:r>
                        <a:rPr lang="en-US" sz="1600" baseline="30000">
                          <a:effectLst/>
                        </a:rPr>
                        <a:t>o</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B</a:t>
                      </a:r>
                      <a:r>
                        <a:rPr lang="en-US" sz="1600" baseline="-25000" dirty="0">
                          <a:effectLst/>
                        </a:rPr>
                        <a:t>x</a:t>
                      </a:r>
                      <a:r>
                        <a:rPr lang="en-US" sz="1600" dirty="0">
                          <a:effectLst/>
                        </a:rPr>
                        <a:t> = 34 cos 63</a:t>
                      </a:r>
                      <a:r>
                        <a:rPr lang="en-US" sz="1600" baseline="30000" dirty="0">
                          <a:effectLst/>
                        </a:rPr>
                        <a:t>o</a:t>
                      </a:r>
                      <a:r>
                        <a:rPr lang="en-US" sz="1600" dirty="0">
                          <a:effectLst/>
                        </a:rPr>
                        <a:t> = </a:t>
                      </a:r>
                      <a:r>
                        <a:rPr lang="en-US" sz="1600" dirty="0">
                          <a:solidFill>
                            <a:srgbClr val="FF0000"/>
                          </a:solidFill>
                          <a:effectLst/>
                        </a:rPr>
                        <a:t>15.4 m </a:t>
                      </a:r>
                      <a:endParaRPr lang="en-US"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B</a:t>
                      </a:r>
                      <a:r>
                        <a:rPr lang="en-US" sz="1600" baseline="-25000" dirty="0">
                          <a:effectLst/>
                        </a:rPr>
                        <a:t>y</a:t>
                      </a:r>
                      <a:r>
                        <a:rPr lang="en-US" sz="1600" dirty="0">
                          <a:effectLst/>
                        </a:rPr>
                        <a:t> = 34 sin 63</a:t>
                      </a:r>
                      <a:r>
                        <a:rPr lang="en-US" sz="1600" baseline="30000" dirty="0">
                          <a:effectLst/>
                        </a:rPr>
                        <a:t>o</a:t>
                      </a:r>
                      <a:r>
                        <a:rPr lang="en-US" sz="1600" dirty="0">
                          <a:effectLst/>
                        </a:rPr>
                        <a:t> = </a:t>
                      </a:r>
                      <a:r>
                        <a:rPr lang="en-US" sz="1600" dirty="0">
                          <a:solidFill>
                            <a:srgbClr val="FF0000"/>
                          </a:solidFill>
                          <a:effectLst/>
                        </a:rPr>
                        <a:t>30.3 m</a:t>
                      </a:r>
                      <a:endParaRPr lang="en-US"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08332527"/>
                  </a:ext>
                </a:extLst>
              </a:tr>
              <a:tr h="656011">
                <a:tc>
                  <a:txBody>
                    <a:bodyPr/>
                    <a:lstStyle/>
                    <a:p>
                      <a:pPr marL="0" marR="0">
                        <a:lnSpc>
                          <a:spcPct val="107000"/>
                        </a:lnSpc>
                        <a:spcBef>
                          <a:spcPts val="0"/>
                        </a:spcBef>
                        <a:spcAft>
                          <a:spcPts val="0"/>
                        </a:spcAft>
                      </a:pPr>
                      <a:r>
                        <a:rPr lang="en-US" sz="1600">
                          <a:effectLst/>
                        </a:rPr>
                        <a:t>Resultant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R</a:t>
                      </a:r>
                      <a:r>
                        <a:rPr lang="en-US" sz="1600" baseline="-25000" dirty="0">
                          <a:effectLst/>
                        </a:rPr>
                        <a:t>x</a:t>
                      </a:r>
                      <a:r>
                        <a:rPr lang="en-US" sz="1600" dirty="0">
                          <a:effectLst/>
                        </a:rPr>
                        <a:t>                        = </a:t>
                      </a:r>
                      <a:r>
                        <a:rPr lang="en-US" sz="1600" b="1" dirty="0">
                          <a:solidFill>
                            <a:srgbClr val="FF0000"/>
                          </a:solidFill>
                          <a:effectLst/>
                        </a:rPr>
                        <a:t>65.2 m </a:t>
                      </a:r>
                      <a:endParaRPr lang="en-US" sz="16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R</a:t>
                      </a:r>
                      <a:r>
                        <a:rPr lang="en-US" sz="1600" baseline="-25000" dirty="0">
                          <a:effectLst/>
                        </a:rPr>
                        <a:t>y</a:t>
                      </a:r>
                      <a:r>
                        <a:rPr lang="en-US" sz="1600" dirty="0">
                          <a:effectLst/>
                        </a:rPr>
                        <a:t>                       =  </a:t>
                      </a:r>
                      <a:r>
                        <a:rPr lang="en-US" sz="1600" b="1" dirty="0">
                          <a:solidFill>
                            <a:srgbClr val="FF0000"/>
                          </a:solidFill>
                          <a:effectLst/>
                        </a:rPr>
                        <a:t>48.4 m                  </a:t>
                      </a:r>
                      <a:endParaRPr lang="en-US" sz="16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25865527"/>
                  </a:ext>
                </a:extLst>
              </a:tr>
            </a:tbl>
          </a:graphicData>
        </a:graphic>
      </p:graphicFrame>
      <p:sp>
        <p:nvSpPr>
          <p:cNvPr id="10" name="Rectangle 2">
            <a:extLst>
              <a:ext uri="{FF2B5EF4-FFF2-40B4-BE49-F238E27FC236}">
                <a16:creationId xmlns:a16="http://schemas.microsoft.com/office/drawing/2014/main" id="{6D4F24E5-141C-4FA3-802C-4C819AF0FED1}"/>
              </a:ext>
            </a:extLst>
          </p:cNvPr>
          <p:cNvSpPr>
            <a:spLocks noChangeArrowheads="1"/>
          </p:cNvSpPr>
          <p:nvPr/>
        </p:nvSpPr>
        <p:spPr bwMode="auto">
          <a:xfrm>
            <a:off x="374342" y="158495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990149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he addition of two vectors A and B is shown. Vector A is of magnitude fifty three units and is inclined at an angle of twenty degrees to the horizontal. Vector B is of magnitude thirty four units and is inclined at angle sixty three degrees to the horizontal. The components of vector A are shown as dotted vectors A X is equal to forty nine point eight meter along x axis and A Y is equal to eighteen point one meter along Y axis. The components of vector B are also shown as dotted vectors B X is equal to fifteen point four meter and B Y is equal to thirty point three meter. The horizontal component of the resultant R X is equal to A X plus B X is equal to sixty five point two meter. The vertical component of the resultant R Y is equal to A Y plus B Y is equal to forty eight point four meter. The magnitude of the resultant of two vectors is eighty one point two meters. The direction of the resultant R is in thirty six point six degree from the vector A in anticlockwise direction.">
            <a:extLst>
              <a:ext uri="{FF2B5EF4-FFF2-40B4-BE49-F238E27FC236}">
                <a16:creationId xmlns:a16="http://schemas.microsoft.com/office/drawing/2014/main" id="{E90269F5-9ABA-4B46-BBEB-6FC69269057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511457" y="250269"/>
            <a:ext cx="5943600" cy="3416300"/>
          </a:xfrm>
          <a:prstGeom prst="rect">
            <a:avLst/>
          </a:prstGeom>
          <a:noFill/>
          <a:ln>
            <a:noFill/>
          </a:ln>
        </p:spPr>
      </p:pic>
      <p:graphicFrame>
        <p:nvGraphicFramePr>
          <p:cNvPr id="3" name="Table 2">
            <a:extLst>
              <a:ext uri="{FF2B5EF4-FFF2-40B4-BE49-F238E27FC236}">
                <a16:creationId xmlns:a16="http://schemas.microsoft.com/office/drawing/2014/main" id="{3CE3F995-F2C9-438E-9DED-A67CD7B3368A}"/>
              </a:ext>
            </a:extLst>
          </p:cNvPr>
          <p:cNvGraphicFramePr>
            <a:graphicFrameLocks noGrp="1"/>
          </p:cNvGraphicFramePr>
          <p:nvPr>
            <p:extLst>
              <p:ext uri="{D42A27DB-BD31-4B8C-83A1-F6EECF244321}">
                <p14:modId xmlns:p14="http://schemas.microsoft.com/office/powerpoint/2010/main" val="985013733"/>
              </p:ext>
            </p:extLst>
          </p:nvPr>
        </p:nvGraphicFramePr>
        <p:xfrm>
          <a:off x="2429385" y="3803851"/>
          <a:ext cx="6783543" cy="2624044"/>
        </p:xfrm>
        <a:graphic>
          <a:graphicData uri="http://schemas.openxmlformats.org/drawingml/2006/table">
            <a:tbl>
              <a:tblPr firstRow="1" firstCol="1" bandRow="1">
                <a:tableStyleId>{5C22544A-7EE6-4342-B048-85BDC9FD1C3A}</a:tableStyleId>
              </a:tblPr>
              <a:tblGrid>
                <a:gridCol w="2260697">
                  <a:extLst>
                    <a:ext uri="{9D8B030D-6E8A-4147-A177-3AD203B41FA5}">
                      <a16:colId xmlns:a16="http://schemas.microsoft.com/office/drawing/2014/main" val="2130569078"/>
                    </a:ext>
                  </a:extLst>
                </a:gridCol>
                <a:gridCol w="2261423">
                  <a:extLst>
                    <a:ext uri="{9D8B030D-6E8A-4147-A177-3AD203B41FA5}">
                      <a16:colId xmlns:a16="http://schemas.microsoft.com/office/drawing/2014/main" val="1219767327"/>
                    </a:ext>
                  </a:extLst>
                </a:gridCol>
                <a:gridCol w="2261423">
                  <a:extLst>
                    <a:ext uri="{9D8B030D-6E8A-4147-A177-3AD203B41FA5}">
                      <a16:colId xmlns:a16="http://schemas.microsoft.com/office/drawing/2014/main" val="3205289640"/>
                    </a:ext>
                  </a:extLst>
                </a:gridCol>
              </a:tblGrid>
              <a:tr h="656011">
                <a:tc>
                  <a:txBody>
                    <a:bodyPr/>
                    <a:lstStyle/>
                    <a:p>
                      <a:pPr marL="0" marR="0">
                        <a:lnSpc>
                          <a:spcPct val="107000"/>
                        </a:lnSpc>
                        <a:spcBef>
                          <a:spcPts val="0"/>
                        </a:spcBef>
                        <a:spcAft>
                          <a:spcPts val="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X component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Y component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49835256"/>
                  </a:ext>
                </a:extLst>
              </a:tr>
              <a:tr h="656011">
                <a:tc>
                  <a:txBody>
                    <a:bodyPr/>
                    <a:lstStyle/>
                    <a:p>
                      <a:pPr marL="0" marR="0">
                        <a:lnSpc>
                          <a:spcPct val="107000"/>
                        </a:lnSpc>
                        <a:spcBef>
                          <a:spcPts val="0"/>
                        </a:spcBef>
                        <a:spcAft>
                          <a:spcPts val="0"/>
                        </a:spcAft>
                      </a:pPr>
                      <a:r>
                        <a:rPr lang="en-US" sz="1600">
                          <a:effectLst/>
                        </a:rPr>
                        <a:t>Vector A   53 m @ 20</a:t>
                      </a:r>
                      <a:r>
                        <a:rPr lang="en-US" sz="1600" baseline="30000">
                          <a:effectLst/>
                        </a:rPr>
                        <a:t>o</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A</a:t>
                      </a:r>
                      <a:r>
                        <a:rPr lang="en-US" sz="1600" baseline="-25000" dirty="0">
                          <a:effectLst/>
                        </a:rPr>
                        <a:t>x</a:t>
                      </a:r>
                      <a:r>
                        <a:rPr lang="en-US" sz="1600" dirty="0">
                          <a:effectLst/>
                        </a:rPr>
                        <a:t> = 53 cos 20</a:t>
                      </a:r>
                      <a:r>
                        <a:rPr lang="en-US" sz="1600" baseline="30000" dirty="0">
                          <a:effectLst/>
                        </a:rPr>
                        <a:t>o</a:t>
                      </a:r>
                      <a:r>
                        <a:rPr lang="en-US" sz="1600" dirty="0">
                          <a:effectLst/>
                        </a:rPr>
                        <a:t> = </a:t>
                      </a:r>
                      <a:r>
                        <a:rPr lang="en-US" sz="1600" dirty="0">
                          <a:solidFill>
                            <a:srgbClr val="FF0000"/>
                          </a:solidFill>
                          <a:effectLst/>
                        </a:rPr>
                        <a:t>49.8 m</a:t>
                      </a: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A</a:t>
                      </a:r>
                      <a:r>
                        <a:rPr lang="en-US" sz="1600" baseline="-25000" dirty="0">
                          <a:effectLst/>
                        </a:rPr>
                        <a:t>y</a:t>
                      </a:r>
                      <a:r>
                        <a:rPr lang="en-US" sz="1600" dirty="0">
                          <a:effectLst/>
                        </a:rPr>
                        <a:t> = 53 sin 20</a:t>
                      </a:r>
                      <a:r>
                        <a:rPr lang="en-US" sz="1600" baseline="30000" dirty="0">
                          <a:effectLst/>
                        </a:rPr>
                        <a:t>o</a:t>
                      </a:r>
                      <a:r>
                        <a:rPr lang="en-US" sz="1600" dirty="0">
                          <a:effectLst/>
                        </a:rPr>
                        <a:t> = </a:t>
                      </a:r>
                      <a:r>
                        <a:rPr lang="en-US" sz="1600" dirty="0">
                          <a:solidFill>
                            <a:srgbClr val="FF0000"/>
                          </a:solidFill>
                          <a:effectLst/>
                        </a:rPr>
                        <a:t>18.1 m </a:t>
                      </a:r>
                      <a:endParaRPr lang="en-US"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52033705"/>
                  </a:ext>
                </a:extLst>
              </a:tr>
              <a:tr h="656011">
                <a:tc>
                  <a:txBody>
                    <a:bodyPr/>
                    <a:lstStyle/>
                    <a:p>
                      <a:pPr marL="0" marR="0">
                        <a:lnSpc>
                          <a:spcPct val="107000"/>
                        </a:lnSpc>
                        <a:spcBef>
                          <a:spcPts val="0"/>
                        </a:spcBef>
                        <a:spcAft>
                          <a:spcPts val="0"/>
                        </a:spcAft>
                      </a:pPr>
                      <a:r>
                        <a:rPr lang="en-US" sz="1600">
                          <a:effectLst/>
                        </a:rPr>
                        <a:t>Vector B   34 m @ 63</a:t>
                      </a:r>
                      <a:r>
                        <a:rPr lang="en-US" sz="1600" baseline="30000">
                          <a:effectLst/>
                        </a:rPr>
                        <a:t>o</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B</a:t>
                      </a:r>
                      <a:r>
                        <a:rPr lang="en-US" sz="1600" baseline="-25000" dirty="0">
                          <a:effectLst/>
                        </a:rPr>
                        <a:t>x</a:t>
                      </a:r>
                      <a:r>
                        <a:rPr lang="en-US" sz="1600" dirty="0">
                          <a:effectLst/>
                        </a:rPr>
                        <a:t> = 34 cos 63</a:t>
                      </a:r>
                      <a:r>
                        <a:rPr lang="en-US" sz="1600" baseline="30000" dirty="0">
                          <a:effectLst/>
                        </a:rPr>
                        <a:t>o</a:t>
                      </a:r>
                      <a:r>
                        <a:rPr lang="en-US" sz="1600" dirty="0">
                          <a:effectLst/>
                        </a:rPr>
                        <a:t> = </a:t>
                      </a:r>
                      <a:r>
                        <a:rPr lang="en-US" sz="1600" dirty="0">
                          <a:solidFill>
                            <a:srgbClr val="FF0000"/>
                          </a:solidFill>
                          <a:effectLst/>
                        </a:rPr>
                        <a:t>15.4 m </a:t>
                      </a:r>
                      <a:endParaRPr lang="en-US"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B</a:t>
                      </a:r>
                      <a:r>
                        <a:rPr lang="en-US" sz="1600" baseline="-25000" dirty="0">
                          <a:effectLst/>
                        </a:rPr>
                        <a:t>y</a:t>
                      </a:r>
                      <a:r>
                        <a:rPr lang="en-US" sz="1600" dirty="0">
                          <a:effectLst/>
                        </a:rPr>
                        <a:t> = 34 sin 63</a:t>
                      </a:r>
                      <a:r>
                        <a:rPr lang="en-US" sz="1600" baseline="30000" dirty="0">
                          <a:effectLst/>
                        </a:rPr>
                        <a:t>o</a:t>
                      </a:r>
                      <a:r>
                        <a:rPr lang="en-US" sz="1600" dirty="0">
                          <a:effectLst/>
                        </a:rPr>
                        <a:t> = </a:t>
                      </a:r>
                      <a:r>
                        <a:rPr lang="en-US" sz="1600" dirty="0">
                          <a:solidFill>
                            <a:srgbClr val="FF0000"/>
                          </a:solidFill>
                          <a:effectLst/>
                        </a:rPr>
                        <a:t>30.3 m</a:t>
                      </a:r>
                      <a:endParaRPr lang="en-US"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08332527"/>
                  </a:ext>
                </a:extLst>
              </a:tr>
              <a:tr h="656011">
                <a:tc>
                  <a:txBody>
                    <a:bodyPr/>
                    <a:lstStyle/>
                    <a:p>
                      <a:pPr marL="0" marR="0">
                        <a:lnSpc>
                          <a:spcPct val="107000"/>
                        </a:lnSpc>
                        <a:spcBef>
                          <a:spcPts val="0"/>
                        </a:spcBef>
                        <a:spcAft>
                          <a:spcPts val="0"/>
                        </a:spcAft>
                      </a:pPr>
                      <a:r>
                        <a:rPr lang="en-US" sz="1600">
                          <a:effectLst/>
                        </a:rPr>
                        <a:t>Resultant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R</a:t>
                      </a:r>
                      <a:r>
                        <a:rPr lang="en-US" sz="1600" baseline="-25000" dirty="0">
                          <a:effectLst/>
                        </a:rPr>
                        <a:t>x</a:t>
                      </a:r>
                      <a:r>
                        <a:rPr lang="en-US" sz="1600" dirty="0">
                          <a:effectLst/>
                        </a:rPr>
                        <a:t>                        = </a:t>
                      </a:r>
                      <a:r>
                        <a:rPr lang="en-US" sz="1600" b="1" dirty="0">
                          <a:solidFill>
                            <a:srgbClr val="FF0000"/>
                          </a:solidFill>
                          <a:effectLst/>
                        </a:rPr>
                        <a:t>65.2 m </a:t>
                      </a:r>
                      <a:endParaRPr lang="en-US" sz="16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R</a:t>
                      </a:r>
                      <a:r>
                        <a:rPr lang="en-US" sz="1600" baseline="-25000" dirty="0">
                          <a:effectLst/>
                        </a:rPr>
                        <a:t>y</a:t>
                      </a:r>
                      <a:r>
                        <a:rPr lang="en-US" sz="1600" dirty="0">
                          <a:effectLst/>
                        </a:rPr>
                        <a:t>                       =  </a:t>
                      </a:r>
                      <a:r>
                        <a:rPr lang="en-US" sz="1600" b="1" dirty="0">
                          <a:solidFill>
                            <a:srgbClr val="FF0000"/>
                          </a:solidFill>
                          <a:effectLst/>
                        </a:rPr>
                        <a:t>48.4 m                  </a:t>
                      </a:r>
                      <a:endParaRPr lang="en-US" sz="16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25865527"/>
                  </a:ext>
                </a:extLst>
              </a:tr>
            </a:tbl>
          </a:graphicData>
        </a:graphic>
      </p:graphicFrame>
    </p:spTree>
    <p:extLst>
      <p:ext uri="{BB962C8B-B14F-4D97-AF65-F5344CB8AC3E}">
        <p14:creationId xmlns:p14="http://schemas.microsoft.com/office/powerpoint/2010/main" val="3021259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01A23-83EE-46FF-8ADA-53AD60D684E3}"/>
              </a:ext>
            </a:extLst>
          </p:cNvPr>
          <p:cNvSpPr>
            <a:spLocks noGrp="1"/>
          </p:cNvSpPr>
          <p:nvPr>
            <p:ph type="title"/>
          </p:nvPr>
        </p:nvSpPr>
        <p:spPr/>
        <p:txBody>
          <a:bodyPr/>
          <a:lstStyle/>
          <a:p>
            <a:r>
              <a:rPr lang="en-US" dirty="0"/>
              <a:t>Example 2 (cont.)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212918D-8C00-4D10-ACAA-4E6EAB492098}"/>
                  </a:ext>
                </a:extLst>
              </p:cNvPr>
              <p:cNvSpPr>
                <a:spLocks noGrp="1"/>
              </p:cNvSpPr>
              <p:nvPr>
                <p:ph idx="1"/>
              </p:nvPr>
            </p:nvSpPr>
            <p:spPr/>
            <p:txBody>
              <a:bodyPr/>
              <a:lstStyle/>
              <a:p>
                <a:r>
                  <a:rPr lang="en-US" dirty="0"/>
                  <a:t>A person walks 53 m @ 20</a:t>
                </a:r>
                <a:r>
                  <a:rPr lang="en-US" baseline="30000" dirty="0"/>
                  <a:t>o</a:t>
                </a:r>
                <a:r>
                  <a:rPr lang="en-US" dirty="0"/>
                  <a:t> then 34 m @ 63</a:t>
                </a:r>
                <a:r>
                  <a:rPr lang="en-US" baseline="30000" dirty="0"/>
                  <a:t>o</a:t>
                </a:r>
                <a:r>
                  <a:rPr lang="en-US" dirty="0"/>
                  <a:t> .  Find the magnitude and direction of the resultant.</a:t>
                </a:r>
              </a:p>
              <a:p>
                <a:endParaRPr lang="en-US" dirty="0"/>
              </a:p>
              <a:p>
                <a:pPr marL="0" indent="0">
                  <a:buNone/>
                </a:pPr>
                <a:r>
                  <a:rPr lang="en-US" dirty="0"/>
                  <a:t>(Hint: draw the components of the Resultant on a compass rose)</a:t>
                </a:r>
              </a:p>
              <a:p>
                <a:r>
                  <a:rPr lang="en-US" dirty="0"/>
                  <a:t>Magnitude of the resultant  M = </a:t>
                </a:r>
                <a14:m>
                  <m:oMath xmlns:m="http://schemas.openxmlformats.org/officeDocument/2006/math">
                    <m:rad>
                      <m:radPr>
                        <m:degHide m:val="on"/>
                        <m:ctrlPr>
                          <a:rPr lang="en-US" i="1" smtClean="0">
                            <a:latin typeface="Cambria Math" panose="02040503050406030204" pitchFamily="18" charset="0"/>
                          </a:rPr>
                        </m:ctrlPr>
                      </m:radPr>
                      <m:deg/>
                      <m:e>
                        <m:d>
                          <m:dPr>
                            <m:ctrlPr>
                              <a:rPr lang="en-US" b="0" i="1" smtClean="0">
                                <a:latin typeface="Cambria Math" panose="02040503050406030204" pitchFamily="18" charset="0"/>
                              </a:rPr>
                            </m:ctrlPr>
                          </m:dPr>
                          <m:e>
                            <m:r>
                              <a:rPr lang="en-US" b="0" i="1" smtClean="0">
                                <a:latin typeface="Cambria Math" panose="02040503050406030204" pitchFamily="18" charset="0"/>
                              </a:rPr>
                              <m:t>65.2</m:t>
                            </m:r>
                            <m:r>
                              <a:rPr lang="en-US" b="0" i="1" smtClean="0">
                                <a:latin typeface="Cambria Math" panose="02040503050406030204" pitchFamily="18" charset="0"/>
                              </a:rPr>
                              <m:t>𝑚</m:t>
                            </m:r>
                          </m:e>
                        </m:d>
                        <m:r>
                          <a:rPr lang="en-US" b="0" i="1" baseline="30000" smtClean="0">
                            <a:latin typeface="Cambria Math" panose="02040503050406030204" pitchFamily="18" charset="0"/>
                          </a:rPr>
                          <m:t>2</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48.4</m:t>
                            </m:r>
                            <m:r>
                              <a:rPr lang="en-US" b="0" i="1" smtClean="0">
                                <a:latin typeface="Cambria Math" panose="02040503050406030204" pitchFamily="18" charset="0"/>
                              </a:rPr>
                              <m:t>𝑚</m:t>
                            </m:r>
                          </m:e>
                        </m:d>
                        <m:r>
                          <a:rPr lang="en-US" b="0" i="1" baseline="30000" smtClean="0">
                            <a:latin typeface="Cambria Math" panose="02040503050406030204" pitchFamily="18" charset="0"/>
                          </a:rPr>
                          <m:t>2</m:t>
                        </m:r>
                      </m:e>
                    </m:rad>
                    <m:r>
                      <a:rPr lang="en-US" b="0" i="0" smtClean="0">
                        <a:latin typeface="Cambria Math" panose="02040503050406030204" pitchFamily="18" charset="0"/>
                      </a:rPr>
                      <m:t>=81.2 </m:t>
                    </m:r>
                    <m:r>
                      <m:rPr>
                        <m:sty m:val="p"/>
                      </m:rPr>
                      <a:rPr lang="en-US" b="0" i="0" smtClean="0">
                        <a:latin typeface="Cambria Math" panose="02040503050406030204" pitchFamily="18" charset="0"/>
                      </a:rPr>
                      <m:t>m</m:t>
                    </m:r>
                  </m:oMath>
                </a14:m>
                <a:endParaRPr lang="en-US" b="0" dirty="0"/>
              </a:p>
              <a:p>
                <a:r>
                  <a:rPr lang="en-US" dirty="0"/>
                  <a:t>Direction of the resultant    </a:t>
                </a:r>
                <a14:m>
                  <m:oMath xmlns:m="http://schemas.openxmlformats.org/officeDocument/2006/math">
                    <m:r>
                      <a:rPr lang="en-US" b="0" i="1" smtClean="0">
                        <a:latin typeface="Cambria Math" panose="02040503050406030204" pitchFamily="18" charset="0"/>
                      </a:rPr>
                      <m:t>𝑡𝑎𝑛</m:t>
                    </m:r>
                    <m:r>
                      <m:rPr>
                        <m:sty m:val="p"/>
                      </m:rPr>
                      <a:rPr lang="el-GR" b="0" i="1" smtClean="0">
                        <a:latin typeface="Cambria Math" panose="02040503050406030204" pitchFamily="18" charset="0"/>
                      </a:rPr>
                      <m:t>θ</m:t>
                    </m:r>
                  </m:oMath>
                </a14:m>
                <a:r>
                  <a:rPr lang="en-US" dirty="0"/>
                  <a:t>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48.4</m:t>
                        </m:r>
                        <m:r>
                          <a:rPr lang="en-US" b="0" i="1" smtClean="0">
                            <a:latin typeface="Cambria Math" panose="02040503050406030204" pitchFamily="18" charset="0"/>
                          </a:rPr>
                          <m:t>𝑚</m:t>
                        </m:r>
                      </m:num>
                      <m:den>
                        <m:r>
                          <a:rPr lang="en-US" b="0" i="1" smtClean="0">
                            <a:latin typeface="Cambria Math" panose="02040503050406030204" pitchFamily="18" charset="0"/>
                          </a:rPr>
                          <m:t>65.2</m:t>
                        </m:r>
                        <m:r>
                          <a:rPr lang="en-US" b="0" i="1" smtClean="0">
                            <a:latin typeface="Cambria Math" panose="02040503050406030204" pitchFamily="18" charset="0"/>
                          </a:rPr>
                          <m:t>𝑚</m:t>
                        </m:r>
                      </m:den>
                    </m:f>
                    <m:r>
                      <a:rPr lang="en-US" b="0" i="1" smtClean="0">
                        <a:latin typeface="Cambria Math" panose="02040503050406030204" pitchFamily="18" charset="0"/>
                      </a:rPr>
                      <m:t>  </m:t>
                    </m:r>
                  </m:oMath>
                </a14:m>
                <a:r>
                  <a:rPr lang="en-US" dirty="0"/>
                  <a:t>                               </a:t>
                </a:r>
                <a:r>
                  <a:rPr lang="el-GR" dirty="0"/>
                  <a:t>θ</a:t>
                </a:r>
                <a:r>
                  <a:rPr lang="en-US" dirty="0"/>
                  <a:t> = 36.6</a:t>
                </a:r>
                <a:r>
                  <a:rPr lang="en-US" baseline="30000" dirty="0"/>
                  <a:t>o</a:t>
                </a:r>
              </a:p>
              <a:p>
                <a:r>
                  <a:rPr lang="en-US" dirty="0">
                    <a:solidFill>
                      <a:srgbClr val="FF0000"/>
                    </a:solidFill>
                  </a:rPr>
                  <a:t>Resultant = 81.2 m @ 36.6</a:t>
                </a:r>
                <a:r>
                  <a:rPr lang="en-US" baseline="30000" dirty="0">
                    <a:solidFill>
                      <a:srgbClr val="FF0000"/>
                    </a:solidFill>
                  </a:rPr>
                  <a:t>o</a:t>
                </a:r>
              </a:p>
              <a:p>
                <a:endParaRPr lang="en-US" baseline="30000" dirty="0"/>
              </a:p>
            </p:txBody>
          </p:sp>
        </mc:Choice>
        <mc:Fallback xmlns="">
          <p:sp>
            <p:nvSpPr>
              <p:cNvPr id="3" name="Content Placeholder 2">
                <a:extLst>
                  <a:ext uri="{FF2B5EF4-FFF2-40B4-BE49-F238E27FC236}">
                    <a16:creationId xmlns:a16="http://schemas.microsoft.com/office/drawing/2014/main" id="{2212918D-8C00-4D10-ACAA-4E6EAB492098}"/>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249120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332F4D-3C65-4CB2-952B-0115C78C2AE6}"/>
              </a:ext>
            </a:extLst>
          </p:cNvPr>
          <p:cNvSpPr txBox="1"/>
          <p:nvPr/>
        </p:nvSpPr>
        <p:spPr>
          <a:xfrm>
            <a:off x="540774" y="403123"/>
            <a:ext cx="5122607" cy="1938992"/>
          </a:xfrm>
          <a:prstGeom prst="rect">
            <a:avLst/>
          </a:prstGeom>
          <a:noFill/>
        </p:spPr>
        <p:txBody>
          <a:bodyPr wrap="square" rtlCol="0">
            <a:spAutoFit/>
          </a:bodyPr>
          <a:lstStyle/>
          <a:p>
            <a:r>
              <a:rPr lang="en-US" sz="2400" dirty="0"/>
              <a:t>Note:  Be careful when drawing the components of vectors.  If you draw a vector in the negative direction and ALSO label it as negative, that actually changes the direction.</a:t>
            </a:r>
          </a:p>
        </p:txBody>
      </p:sp>
      <p:cxnSp>
        <p:nvCxnSpPr>
          <p:cNvPr id="3" name="Straight Arrow Connector 2">
            <a:extLst>
              <a:ext uri="{FF2B5EF4-FFF2-40B4-BE49-F238E27FC236}">
                <a16:creationId xmlns:a16="http://schemas.microsoft.com/office/drawing/2014/main" id="{EC2BD737-A328-4ED7-B3BE-4101188B1404}"/>
              </a:ext>
            </a:extLst>
          </p:cNvPr>
          <p:cNvCxnSpPr/>
          <p:nvPr/>
        </p:nvCxnSpPr>
        <p:spPr>
          <a:xfrm>
            <a:off x="6516125" y="2951111"/>
            <a:ext cx="21971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 name="Straight Arrow Connector 3">
            <a:extLst>
              <a:ext uri="{FF2B5EF4-FFF2-40B4-BE49-F238E27FC236}">
                <a16:creationId xmlns:a16="http://schemas.microsoft.com/office/drawing/2014/main" id="{9BE2825E-1C2E-43BE-84BE-5FC2286B4D19}"/>
              </a:ext>
            </a:extLst>
          </p:cNvPr>
          <p:cNvCxnSpPr/>
          <p:nvPr/>
        </p:nvCxnSpPr>
        <p:spPr>
          <a:xfrm flipH="1">
            <a:off x="1413182" y="2964016"/>
            <a:ext cx="211455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 name="TextBox 4">
            <a:extLst>
              <a:ext uri="{FF2B5EF4-FFF2-40B4-BE49-F238E27FC236}">
                <a16:creationId xmlns:a16="http://schemas.microsoft.com/office/drawing/2014/main" id="{1B6A84E1-2514-44FB-ACEC-D3E60818728E}"/>
              </a:ext>
            </a:extLst>
          </p:cNvPr>
          <p:cNvSpPr txBox="1"/>
          <p:nvPr/>
        </p:nvSpPr>
        <p:spPr>
          <a:xfrm>
            <a:off x="1740310" y="2328098"/>
            <a:ext cx="1091381" cy="461665"/>
          </a:xfrm>
          <a:prstGeom prst="rect">
            <a:avLst/>
          </a:prstGeom>
          <a:noFill/>
        </p:spPr>
        <p:txBody>
          <a:bodyPr wrap="square" rtlCol="0">
            <a:spAutoFit/>
          </a:bodyPr>
          <a:lstStyle/>
          <a:p>
            <a:r>
              <a:rPr lang="en-US" sz="2400" dirty="0"/>
              <a:t>- 5.2 m</a:t>
            </a:r>
          </a:p>
        </p:txBody>
      </p:sp>
      <p:cxnSp>
        <p:nvCxnSpPr>
          <p:cNvPr id="6" name="Straight Arrow Connector 5">
            <a:extLst>
              <a:ext uri="{FF2B5EF4-FFF2-40B4-BE49-F238E27FC236}">
                <a16:creationId xmlns:a16="http://schemas.microsoft.com/office/drawing/2014/main" id="{5684D2BB-A3FF-4344-9F37-E8C79391D586}"/>
              </a:ext>
            </a:extLst>
          </p:cNvPr>
          <p:cNvCxnSpPr/>
          <p:nvPr/>
        </p:nvCxnSpPr>
        <p:spPr>
          <a:xfrm flipH="1">
            <a:off x="8108950" y="7219950"/>
            <a:ext cx="211455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TextBox 6">
            <a:extLst>
              <a:ext uri="{FF2B5EF4-FFF2-40B4-BE49-F238E27FC236}">
                <a16:creationId xmlns:a16="http://schemas.microsoft.com/office/drawing/2014/main" id="{DA70116B-C2F0-4D7A-813D-46BE133C2EB1}"/>
              </a:ext>
            </a:extLst>
          </p:cNvPr>
          <p:cNvSpPr txBox="1"/>
          <p:nvPr/>
        </p:nvSpPr>
        <p:spPr>
          <a:xfrm>
            <a:off x="6926826" y="2143432"/>
            <a:ext cx="1091381" cy="461665"/>
          </a:xfrm>
          <a:prstGeom prst="rect">
            <a:avLst/>
          </a:prstGeom>
          <a:noFill/>
        </p:spPr>
        <p:txBody>
          <a:bodyPr wrap="square" rtlCol="0">
            <a:spAutoFit/>
          </a:bodyPr>
          <a:lstStyle/>
          <a:p>
            <a:r>
              <a:rPr lang="en-US" dirty="0"/>
              <a:t> </a:t>
            </a:r>
            <a:r>
              <a:rPr lang="en-US" sz="2400" dirty="0"/>
              <a:t>5.2 m</a:t>
            </a:r>
          </a:p>
        </p:txBody>
      </p:sp>
      <p:sp>
        <p:nvSpPr>
          <p:cNvPr id="8" name="TextBox 7">
            <a:extLst>
              <a:ext uri="{FF2B5EF4-FFF2-40B4-BE49-F238E27FC236}">
                <a16:creationId xmlns:a16="http://schemas.microsoft.com/office/drawing/2014/main" id="{1DD7503F-9F10-4931-9F55-E3B2337995F8}"/>
              </a:ext>
            </a:extLst>
          </p:cNvPr>
          <p:cNvSpPr txBox="1"/>
          <p:nvPr/>
        </p:nvSpPr>
        <p:spPr>
          <a:xfrm>
            <a:off x="4807975" y="2482157"/>
            <a:ext cx="1091381" cy="461665"/>
          </a:xfrm>
          <a:prstGeom prst="rect">
            <a:avLst/>
          </a:prstGeom>
          <a:noFill/>
        </p:spPr>
        <p:txBody>
          <a:bodyPr wrap="square" rtlCol="0">
            <a:spAutoFit/>
          </a:bodyPr>
          <a:lstStyle/>
          <a:p>
            <a:r>
              <a:rPr lang="en-US" sz="2400" dirty="0"/>
              <a:t>=</a:t>
            </a:r>
          </a:p>
        </p:txBody>
      </p:sp>
      <p:sp>
        <p:nvSpPr>
          <p:cNvPr id="9" name="TextBox 8">
            <a:extLst>
              <a:ext uri="{FF2B5EF4-FFF2-40B4-BE49-F238E27FC236}">
                <a16:creationId xmlns:a16="http://schemas.microsoft.com/office/drawing/2014/main" id="{7959FEB0-3496-43F9-86E5-5EA7AA0FF87B}"/>
              </a:ext>
            </a:extLst>
          </p:cNvPr>
          <p:cNvSpPr txBox="1"/>
          <p:nvPr/>
        </p:nvSpPr>
        <p:spPr>
          <a:xfrm>
            <a:off x="668594" y="4208206"/>
            <a:ext cx="5230762" cy="2677656"/>
          </a:xfrm>
          <a:prstGeom prst="rect">
            <a:avLst/>
          </a:prstGeom>
          <a:noFill/>
        </p:spPr>
        <p:txBody>
          <a:bodyPr wrap="square" rtlCol="0">
            <a:spAutoFit/>
          </a:bodyPr>
          <a:lstStyle/>
          <a:p>
            <a:r>
              <a:rPr lang="en-US" sz="2400" dirty="0"/>
              <a:t>If a component of the resultant is negative it means it points in a negative direction.</a:t>
            </a:r>
          </a:p>
          <a:p>
            <a:endParaRPr lang="en-US" sz="2400" dirty="0"/>
          </a:p>
          <a:p>
            <a:r>
              <a:rPr lang="en-US" sz="2400" dirty="0"/>
              <a:t>Rx = - 5.2 m means it is 5.2 meters pointing in the negative direction or 5.2 m west or 180</a:t>
            </a:r>
            <a:r>
              <a:rPr lang="en-US" sz="2400" baseline="30000" dirty="0"/>
              <a:t>o</a:t>
            </a:r>
          </a:p>
        </p:txBody>
      </p:sp>
      <p:sp>
        <p:nvSpPr>
          <p:cNvPr id="10" name="TextBox 9">
            <a:extLst>
              <a:ext uri="{FF2B5EF4-FFF2-40B4-BE49-F238E27FC236}">
                <a16:creationId xmlns:a16="http://schemas.microsoft.com/office/drawing/2014/main" id="{D1F297EB-D53B-4C88-9C26-7B7A25C4A1B1}"/>
              </a:ext>
            </a:extLst>
          </p:cNvPr>
          <p:cNvSpPr txBox="1"/>
          <p:nvPr/>
        </p:nvSpPr>
        <p:spPr>
          <a:xfrm>
            <a:off x="6371303" y="4296697"/>
            <a:ext cx="4630994" cy="461665"/>
          </a:xfrm>
          <a:prstGeom prst="rect">
            <a:avLst/>
          </a:prstGeom>
          <a:noFill/>
        </p:spPr>
        <p:txBody>
          <a:bodyPr wrap="square" rtlCol="0">
            <a:spAutoFit/>
          </a:bodyPr>
          <a:lstStyle/>
          <a:p>
            <a:r>
              <a:rPr lang="en-US" sz="2400" dirty="0"/>
              <a:t>Rx = - 5.2 m</a:t>
            </a:r>
          </a:p>
        </p:txBody>
      </p:sp>
      <p:cxnSp>
        <p:nvCxnSpPr>
          <p:cNvPr id="11" name="Straight Arrow Connector 10">
            <a:extLst>
              <a:ext uri="{FF2B5EF4-FFF2-40B4-BE49-F238E27FC236}">
                <a16:creationId xmlns:a16="http://schemas.microsoft.com/office/drawing/2014/main" id="{3EC96339-4F8C-4097-A690-0B9FED029E77}"/>
              </a:ext>
            </a:extLst>
          </p:cNvPr>
          <p:cNvCxnSpPr/>
          <p:nvPr/>
        </p:nvCxnSpPr>
        <p:spPr>
          <a:xfrm flipH="1">
            <a:off x="9166225" y="4561758"/>
            <a:ext cx="211455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2E656EEA-62C2-4BC3-833E-51CBCECBD448}"/>
              </a:ext>
            </a:extLst>
          </p:cNvPr>
          <p:cNvSpPr txBox="1"/>
          <p:nvPr/>
        </p:nvSpPr>
        <p:spPr>
          <a:xfrm>
            <a:off x="9677809" y="4100093"/>
            <a:ext cx="1091381" cy="461665"/>
          </a:xfrm>
          <a:prstGeom prst="rect">
            <a:avLst/>
          </a:prstGeom>
          <a:noFill/>
        </p:spPr>
        <p:txBody>
          <a:bodyPr wrap="square" rtlCol="0">
            <a:spAutoFit/>
          </a:bodyPr>
          <a:lstStyle/>
          <a:p>
            <a:r>
              <a:rPr lang="en-US" dirty="0"/>
              <a:t> </a:t>
            </a:r>
            <a:r>
              <a:rPr lang="en-US" sz="2400" dirty="0"/>
              <a:t>5.2 m</a:t>
            </a:r>
          </a:p>
        </p:txBody>
      </p:sp>
      <p:sp>
        <p:nvSpPr>
          <p:cNvPr id="13" name="TextBox 12">
            <a:extLst>
              <a:ext uri="{FF2B5EF4-FFF2-40B4-BE49-F238E27FC236}">
                <a16:creationId xmlns:a16="http://schemas.microsoft.com/office/drawing/2014/main" id="{7D0D3434-21D6-481B-B4A3-B98C518D7E6B}"/>
              </a:ext>
            </a:extLst>
          </p:cNvPr>
          <p:cNvSpPr txBox="1"/>
          <p:nvPr/>
        </p:nvSpPr>
        <p:spPr>
          <a:xfrm>
            <a:off x="8121548" y="4296697"/>
            <a:ext cx="1091381" cy="461665"/>
          </a:xfrm>
          <a:prstGeom prst="rect">
            <a:avLst/>
          </a:prstGeom>
          <a:noFill/>
        </p:spPr>
        <p:txBody>
          <a:bodyPr wrap="square" rtlCol="0">
            <a:spAutoFit/>
          </a:bodyPr>
          <a:lstStyle/>
          <a:p>
            <a:r>
              <a:rPr lang="en-US" sz="2400" dirty="0"/>
              <a:t>=</a:t>
            </a:r>
          </a:p>
        </p:txBody>
      </p:sp>
    </p:spTree>
    <p:extLst>
      <p:ext uri="{BB962C8B-B14F-4D97-AF65-F5344CB8AC3E}">
        <p14:creationId xmlns:p14="http://schemas.microsoft.com/office/powerpoint/2010/main" val="1842991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233DC-0157-4A9D-9BF6-1352679D3872}"/>
              </a:ext>
            </a:extLst>
          </p:cNvPr>
          <p:cNvSpPr>
            <a:spLocks noGrp="1"/>
          </p:cNvSpPr>
          <p:nvPr>
            <p:ph type="title"/>
          </p:nvPr>
        </p:nvSpPr>
        <p:spPr>
          <a:xfrm>
            <a:off x="838200" y="365125"/>
            <a:ext cx="10515600" cy="1325563"/>
          </a:xfrm>
        </p:spPr>
        <p:txBody>
          <a:bodyPr>
            <a:noAutofit/>
          </a:bodyPr>
          <a:lstStyle/>
          <a:p>
            <a:r>
              <a:rPr lang="en-US" sz="2000" b="1" dirty="0"/>
              <a:t>Example 3: </a:t>
            </a:r>
            <a:r>
              <a:rPr lang="en-US" sz="2000" dirty="0"/>
              <a:t>Mac and Tosh are doing the </a:t>
            </a:r>
            <a:r>
              <a:rPr lang="en-US" sz="2000" i="1" dirty="0"/>
              <a:t>Vector Walk Lab</a:t>
            </a:r>
            <a:r>
              <a:rPr lang="en-US" sz="2000" dirty="0"/>
              <a:t>. Starting at the door of their physics classroom, they walk 2.00 meters, south. They make a right hand turn and walk 16.0 meters, west. They turn right again and walk 24.0 meters, north. They then turn left and walk 36.0 meters, west. What is the magnitude and direction of their overall displacement?</a:t>
            </a:r>
            <a:br>
              <a:rPr lang="en-US" sz="2000" dirty="0"/>
            </a:br>
            <a:endParaRPr lang="en-US" sz="2000" dirty="0"/>
          </a:p>
        </p:txBody>
      </p:sp>
      <p:pic>
        <p:nvPicPr>
          <p:cNvPr id="4" name="Content Placeholder 3" descr="http://www.physicsclassroom.com/Class/vectors/u3l1eb4.gif">
            <a:extLst>
              <a:ext uri="{FF2B5EF4-FFF2-40B4-BE49-F238E27FC236}">
                <a16:creationId xmlns:a16="http://schemas.microsoft.com/office/drawing/2014/main" id="{BC19E3BA-5A20-4BEB-993D-8A9D0D7302EA}"/>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25447" y="1811706"/>
            <a:ext cx="3495675" cy="1085850"/>
          </a:xfrm>
          <a:prstGeom prst="rect">
            <a:avLst/>
          </a:prstGeom>
          <a:noFill/>
          <a:ln>
            <a:noFill/>
          </a:ln>
        </p:spPr>
      </p:pic>
      <p:pic>
        <p:nvPicPr>
          <p:cNvPr id="5" name="Picture 4" descr="http://www.physicsclassroom.com/Class/vectors/u3l1eb5.gif">
            <a:extLst>
              <a:ext uri="{FF2B5EF4-FFF2-40B4-BE49-F238E27FC236}">
                <a16:creationId xmlns:a16="http://schemas.microsoft.com/office/drawing/2014/main" id="{351BC37C-F538-4ADD-B005-4281C013DCB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665340" y="1943100"/>
            <a:ext cx="3393060" cy="1775460"/>
          </a:xfrm>
          <a:prstGeom prst="rect">
            <a:avLst/>
          </a:prstGeom>
          <a:noFill/>
          <a:ln>
            <a:noFill/>
          </a:ln>
        </p:spPr>
      </p:pic>
      <p:pic>
        <p:nvPicPr>
          <p:cNvPr id="6" name="Picture 5" descr="http://www.physicsclassroom.com/Class/vectors/u3l1eb6.gif">
            <a:extLst>
              <a:ext uri="{FF2B5EF4-FFF2-40B4-BE49-F238E27FC236}">
                <a16:creationId xmlns:a16="http://schemas.microsoft.com/office/drawing/2014/main" id="{C6ADDA32-E9F0-4430-B3C6-1E059869AB7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38200" y="4104424"/>
            <a:ext cx="3124200" cy="1250950"/>
          </a:xfrm>
          <a:prstGeom prst="rect">
            <a:avLst/>
          </a:prstGeom>
          <a:noFill/>
          <a:ln>
            <a:noFill/>
          </a:ln>
        </p:spPr>
      </p:pic>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A10E05D2-38E6-466C-96CC-37F817FE65F3}"/>
                  </a:ext>
                </a:extLst>
              </p:cNvPr>
              <p:cNvSpPr/>
              <p:nvPr/>
            </p:nvSpPr>
            <p:spPr>
              <a:xfrm>
                <a:off x="5404701" y="4406733"/>
                <a:ext cx="6096000" cy="1593770"/>
              </a:xfrm>
              <a:prstGeom prst="rect">
                <a:avLst/>
              </a:prstGeom>
            </p:spPr>
            <p:txBody>
              <a:bodyPr>
                <a:spAutoFit/>
              </a:bodyPr>
              <a:lstStyle/>
              <a:p>
                <a:r>
                  <a:rPr lang="en-US" dirty="0">
                    <a:solidFill>
                      <a:srgbClr val="212529"/>
                    </a:solidFill>
                    <a:latin typeface="Tahoma" panose="020B0604030504040204" pitchFamily="34" charset="0"/>
                    <a:ea typeface="Calibri" panose="020F0502020204030204" pitchFamily="34" charset="0"/>
                  </a:rPr>
                  <a:t>R</a:t>
                </a:r>
                <a:r>
                  <a:rPr lang="en-US" sz="1200" baseline="30000" dirty="0">
                    <a:solidFill>
                      <a:srgbClr val="212529"/>
                    </a:solidFill>
                    <a:effectLst/>
                    <a:latin typeface="Tahoma" panose="020B0604030504040204" pitchFamily="34" charset="0"/>
                    <a:ea typeface="Calibri" panose="020F0502020204030204" pitchFamily="34" charset="0"/>
                  </a:rPr>
                  <a:t>2</a:t>
                </a:r>
                <a:r>
                  <a:rPr lang="en-US" dirty="0">
                    <a:solidFill>
                      <a:srgbClr val="212529"/>
                    </a:solidFill>
                    <a:latin typeface="Tahoma" panose="020B0604030504040204" pitchFamily="34" charset="0"/>
                    <a:ea typeface="Calibri" panose="020F0502020204030204" pitchFamily="34" charset="0"/>
                  </a:rPr>
                  <a:t> = (22.0 m)</a:t>
                </a:r>
                <a:r>
                  <a:rPr lang="en-US" sz="1200" baseline="30000" dirty="0">
                    <a:solidFill>
                      <a:srgbClr val="212529"/>
                    </a:solidFill>
                    <a:effectLst/>
                    <a:latin typeface="Tahoma" panose="020B0604030504040204" pitchFamily="34" charset="0"/>
                    <a:ea typeface="Calibri" panose="020F0502020204030204" pitchFamily="34" charset="0"/>
                  </a:rPr>
                  <a:t>2</a:t>
                </a:r>
                <a:r>
                  <a:rPr lang="en-US" dirty="0">
                    <a:solidFill>
                      <a:srgbClr val="212529"/>
                    </a:solidFill>
                    <a:latin typeface="Tahoma" panose="020B0604030504040204" pitchFamily="34" charset="0"/>
                    <a:ea typeface="Calibri" panose="020F0502020204030204" pitchFamily="34" charset="0"/>
                  </a:rPr>
                  <a:t> + (52.0 m)</a:t>
                </a:r>
                <a:r>
                  <a:rPr lang="en-US" sz="1200" baseline="30000" dirty="0">
                    <a:solidFill>
                      <a:srgbClr val="212529"/>
                    </a:solidFill>
                    <a:effectLst/>
                    <a:latin typeface="Tahoma" panose="020B0604030504040204" pitchFamily="34" charset="0"/>
                    <a:ea typeface="Calibri" panose="020F0502020204030204" pitchFamily="34" charset="0"/>
                  </a:rPr>
                  <a:t>2</a:t>
                </a:r>
                <a:br>
                  <a:rPr lang="en-US" dirty="0">
                    <a:solidFill>
                      <a:srgbClr val="212529"/>
                    </a:solidFill>
                    <a:latin typeface="Tahoma" panose="020B0604030504040204" pitchFamily="34" charset="0"/>
                    <a:ea typeface="Calibri" panose="020F0502020204030204" pitchFamily="34" charset="0"/>
                  </a:rPr>
                </a:br>
                <a:r>
                  <a:rPr lang="en-US" b="1" dirty="0">
                    <a:solidFill>
                      <a:srgbClr val="FF0000"/>
                    </a:solidFill>
                  </a:rPr>
                  <a:t>R = 56.5 m</a:t>
                </a:r>
              </a:p>
              <a:p>
                <a:endParaRPr lang="en-US" b="1" dirty="0">
                  <a:solidFill>
                    <a:srgbClr val="FF0000"/>
                  </a:solidFill>
                </a:endParaRPr>
              </a:p>
              <a:p>
                <a:endParaRPr lang="en-US" b="1" dirty="0">
                  <a:solidFill>
                    <a:srgbClr val="FF0000"/>
                  </a:solidFill>
                </a:endParaRPr>
              </a:p>
              <a:p>
                <a14:m>
                  <m:oMath xmlns:m="http://schemas.openxmlformats.org/officeDocument/2006/math">
                    <m:r>
                      <a:rPr lang="en-US" i="1">
                        <a:latin typeface="Cambria Math" panose="02040503050406030204" pitchFamily="18" charset="0"/>
                      </a:rPr>
                      <m:t>𝑡𝑎𝑛</m:t>
                    </m:r>
                    <m:r>
                      <m:rPr>
                        <m:sty m:val="p"/>
                      </m:rPr>
                      <a:rPr lang="el-GR" i="1">
                        <a:latin typeface="Cambria Math" panose="02040503050406030204" pitchFamily="18" charset="0"/>
                      </a:rPr>
                      <m:t>θ</m:t>
                    </m:r>
                  </m:oMath>
                </a14:m>
                <a:r>
                  <a:rPr lang="en-US" dirty="0"/>
                  <a:t> =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22 </m:t>
                        </m:r>
                        <m:r>
                          <a:rPr lang="en-US" b="0" i="1" smtClean="0">
                            <a:latin typeface="Cambria Math" panose="02040503050406030204" pitchFamily="18" charset="0"/>
                          </a:rPr>
                          <m:t>𝑚</m:t>
                        </m:r>
                      </m:num>
                      <m:den>
                        <m:r>
                          <a:rPr lang="en-US" b="0" i="1" smtClean="0">
                            <a:latin typeface="Cambria Math" panose="02040503050406030204" pitchFamily="18" charset="0"/>
                          </a:rPr>
                          <m:t>52 </m:t>
                        </m:r>
                        <m:r>
                          <a:rPr lang="en-US" b="0" i="1" smtClean="0">
                            <a:latin typeface="Cambria Math" panose="02040503050406030204" pitchFamily="18" charset="0"/>
                          </a:rPr>
                          <m:t>𝑚</m:t>
                        </m:r>
                      </m:den>
                    </m:f>
                  </m:oMath>
                </a14:m>
                <a:r>
                  <a:rPr lang="en-US" dirty="0">
                    <a:solidFill>
                      <a:srgbClr val="FF0000"/>
                    </a:solidFill>
                  </a:rPr>
                  <a:t> = 23</a:t>
                </a:r>
                <a:r>
                  <a:rPr lang="en-US" baseline="30000" dirty="0">
                    <a:solidFill>
                      <a:srgbClr val="FF0000"/>
                    </a:solidFill>
                  </a:rPr>
                  <a:t>o</a:t>
                </a:r>
                <a:r>
                  <a:rPr lang="en-US" dirty="0">
                    <a:solidFill>
                      <a:srgbClr val="FF0000"/>
                    </a:solidFill>
                  </a:rPr>
                  <a:t> North of west or 157</a:t>
                </a:r>
                <a:r>
                  <a:rPr lang="en-US" baseline="30000" dirty="0">
                    <a:solidFill>
                      <a:srgbClr val="FF0000"/>
                    </a:solidFill>
                  </a:rPr>
                  <a:t>o</a:t>
                </a:r>
              </a:p>
            </p:txBody>
          </p:sp>
        </mc:Choice>
        <mc:Fallback xmlns="">
          <p:sp>
            <p:nvSpPr>
              <p:cNvPr id="7" name="Rectangle 6">
                <a:extLst>
                  <a:ext uri="{FF2B5EF4-FFF2-40B4-BE49-F238E27FC236}">
                    <a16:creationId xmlns:a16="http://schemas.microsoft.com/office/drawing/2014/main" id="{A10E05D2-38E6-466C-96CC-37F817FE65F3}"/>
                  </a:ext>
                </a:extLst>
              </p:cNvPr>
              <p:cNvSpPr>
                <a:spLocks noRot="1" noChangeAspect="1" noMove="1" noResize="1" noEditPoints="1" noAdjustHandles="1" noChangeArrowheads="1" noChangeShapeType="1" noTextEdit="1"/>
              </p:cNvSpPr>
              <p:nvPr/>
            </p:nvSpPr>
            <p:spPr>
              <a:xfrm>
                <a:off x="5404701" y="4406733"/>
                <a:ext cx="6096000" cy="1593770"/>
              </a:xfrm>
              <a:prstGeom prst="rect">
                <a:avLst/>
              </a:prstGeom>
              <a:blipFill>
                <a:blip r:embed="rId5"/>
                <a:stretch>
                  <a:fillRect l="-900" t="-2299" b="-1916"/>
                </a:stretch>
              </a:blipFill>
            </p:spPr>
            <p:txBody>
              <a:bodyPr/>
              <a:lstStyle/>
              <a:p>
                <a:r>
                  <a:rPr lang="en-US">
                    <a:noFill/>
                  </a:rPr>
                  <a:t> </a:t>
                </a:r>
              </a:p>
            </p:txBody>
          </p:sp>
        </mc:Fallback>
      </mc:AlternateContent>
    </p:spTree>
    <p:extLst>
      <p:ext uri="{BB962C8B-B14F-4D97-AF65-F5344CB8AC3E}">
        <p14:creationId xmlns:p14="http://schemas.microsoft.com/office/powerpoint/2010/main" val="2702596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3" end="3"/>
                                            </p:txEl>
                                          </p:spTgt>
                                        </p:tgtEl>
                                        <p:attrNameLst>
                                          <p:attrName>style.visibility</p:attrName>
                                        </p:attrNameLst>
                                      </p:cBhvr>
                                      <p:to>
                                        <p:strVal val="visible"/>
                                      </p:to>
                                    </p:set>
                                    <p:anim calcmode="lin" valueType="num">
                                      <p:cBhvr additive="base">
                                        <p:cTn id="37"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88DFD-5009-4C08-9D6E-1E82EAAF84FC}"/>
              </a:ext>
            </a:extLst>
          </p:cNvPr>
          <p:cNvSpPr>
            <a:spLocks noGrp="1"/>
          </p:cNvSpPr>
          <p:nvPr>
            <p:ph type="title"/>
          </p:nvPr>
        </p:nvSpPr>
        <p:spPr/>
        <p:txBody>
          <a:bodyPr>
            <a:normAutofit fontScale="90000"/>
          </a:bodyPr>
          <a:lstStyle/>
          <a:p>
            <a:r>
              <a:rPr lang="en-US" sz="1800" b="1" dirty="0"/>
              <a:t>Example 3:  </a:t>
            </a:r>
            <a:r>
              <a:rPr lang="en-US" sz="1800" dirty="0"/>
              <a:t>Max plays middle linebacker for South's football team. During one play in last Friday night's game against New Greer Academy, he made the following movements after the ball was snapped on third down. First, he back-pedaled in the southern direction for 2.6 meters. He then shuffled to his left (west) for a distance of 2.2 meters. Finally, he made a half-turn and ran downfield a distance of 4.8 meters in a direction of 240° counter-clockwise from east (30° W of S) before finally knocking the wind out of New Greer's wide receiver. Determine the magnitude and direction of Max's overall displacement.</a:t>
            </a:r>
            <a:br>
              <a:rPr lang="en-US" dirty="0"/>
            </a:br>
            <a:endParaRPr lang="en-US" dirty="0"/>
          </a:p>
        </p:txBody>
      </p:sp>
      <p:pic>
        <p:nvPicPr>
          <p:cNvPr id="4" name="Content Placeholder 3" descr="http://www.physicsclassroom.com/Class/vectors/u3l1eb11.gif">
            <a:extLst>
              <a:ext uri="{FF2B5EF4-FFF2-40B4-BE49-F238E27FC236}">
                <a16:creationId xmlns:a16="http://schemas.microsoft.com/office/drawing/2014/main" id="{E0D22371-9F84-4A8A-B73D-C0056D19F7D9}"/>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3450210" cy="1325563"/>
          </a:xfrm>
          <a:prstGeom prst="rect">
            <a:avLst/>
          </a:prstGeom>
          <a:noFill/>
          <a:ln>
            <a:noFill/>
          </a:ln>
        </p:spPr>
      </p:pic>
      <p:pic>
        <p:nvPicPr>
          <p:cNvPr id="5" name="Picture 4" descr="http://www.physicsclassroom.com/Class/vectors/u3l1eb12.gif">
            <a:extLst>
              <a:ext uri="{FF2B5EF4-FFF2-40B4-BE49-F238E27FC236}">
                <a16:creationId xmlns:a16="http://schemas.microsoft.com/office/drawing/2014/main" id="{EAAA50C0-0B53-472F-9D06-352063F0761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280025" y="1795808"/>
            <a:ext cx="1631950" cy="1466850"/>
          </a:xfrm>
          <a:prstGeom prst="rect">
            <a:avLst/>
          </a:prstGeom>
          <a:noFill/>
          <a:ln>
            <a:noFill/>
          </a:ln>
        </p:spPr>
      </p:pic>
      <p:pic>
        <p:nvPicPr>
          <p:cNvPr id="6" name="Picture 5" descr="http://www.physicsclassroom.com/Class/vectors/u3l1eb13.gif">
            <a:extLst>
              <a:ext uri="{FF2B5EF4-FFF2-40B4-BE49-F238E27FC236}">
                <a16:creationId xmlns:a16="http://schemas.microsoft.com/office/drawing/2014/main" id="{6FB37041-0CA3-4C06-AF0B-E22F4FDEFEB3}"/>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828044" y="1555324"/>
            <a:ext cx="3365500" cy="1390650"/>
          </a:xfrm>
          <a:prstGeom prst="rect">
            <a:avLst/>
          </a:prstGeom>
          <a:noFill/>
          <a:ln>
            <a:noFill/>
          </a:ln>
        </p:spPr>
      </p:pic>
      <p:pic>
        <p:nvPicPr>
          <p:cNvPr id="7" name="Picture 6" descr="http://www.physicsclassroom.com/Class/vectors/u3l1eb14.gif">
            <a:extLst>
              <a:ext uri="{FF2B5EF4-FFF2-40B4-BE49-F238E27FC236}">
                <a16:creationId xmlns:a16="http://schemas.microsoft.com/office/drawing/2014/main" id="{4E1DCE14-1605-43D7-B6E0-6AE5879B5943}"/>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703181" y="3759479"/>
            <a:ext cx="3327400" cy="914400"/>
          </a:xfrm>
          <a:prstGeom prst="rect">
            <a:avLst/>
          </a:prstGeom>
          <a:noFill/>
          <a:ln>
            <a:noFill/>
          </a:ln>
        </p:spPr>
      </p:pic>
      <p:pic>
        <p:nvPicPr>
          <p:cNvPr id="8" name="Picture 7" descr="http://www.physicsclassroom.com/Class/vectors/u3l1eb15.gif">
            <a:extLst>
              <a:ext uri="{FF2B5EF4-FFF2-40B4-BE49-F238E27FC236}">
                <a16:creationId xmlns:a16="http://schemas.microsoft.com/office/drawing/2014/main" id="{E3BFC440-C54F-4056-869C-94A41CB60FC7}"/>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5830969" y="3397529"/>
            <a:ext cx="3994150" cy="1638300"/>
          </a:xfrm>
          <a:prstGeom prst="rect">
            <a:avLst/>
          </a:prstGeom>
          <a:noFill/>
          <a:ln>
            <a:noFill/>
          </a:ln>
        </p:spPr>
      </p:pic>
      <p:sp>
        <p:nvSpPr>
          <p:cNvPr id="9" name="TextBox 8">
            <a:extLst>
              <a:ext uri="{FF2B5EF4-FFF2-40B4-BE49-F238E27FC236}">
                <a16:creationId xmlns:a16="http://schemas.microsoft.com/office/drawing/2014/main" id="{7159F2FE-2B99-44A7-A249-C60B655846D0}"/>
              </a:ext>
            </a:extLst>
          </p:cNvPr>
          <p:cNvSpPr txBox="1"/>
          <p:nvPr/>
        </p:nvSpPr>
        <p:spPr>
          <a:xfrm>
            <a:off x="622169" y="5035829"/>
            <a:ext cx="3044858" cy="830997"/>
          </a:xfrm>
          <a:prstGeom prst="rect">
            <a:avLst/>
          </a:prstGeom>
          <a:noFill/>
        </p:spPr>
        <p:txBody>
          <a:bodyPr wrap="square" rtlCol="0">
            <a:spAutoFit/>
          </a:bodyPr>
          <a:lstStyle/>
          <a:p>
            <a:r>
              <a:rPr lang="en-US" dirty="0"/>
              <a:t>R</a:t>
            </a:r>
            <a:r>
              <a:rPr lang="en-US" baseline="30000" dirty="0"/>
              <a:t>2</a:t>
            </a:r>
            <a:r>
              <a:rPr lang="en-US" dirty="0"/>
              <a:t> = (6.756… m)</a:t>
            </a:r>
            <a:r>
              <a:rPr lang="en-US" baseline="30000" dirty="0"/>
              <a:t>2</a:t>
            </a:r>
            <a:r>
              <a:rPr lang="en-US" dirty="0"/>
              <a:t> + (4.6 m)</a:t>
            </a:r>
            <a:r>
              <a:rPr lang="en-US" baseline="30000" dirty="0"/>
              <a:t>2</a:t>
            </a:r>
          </a:p>
          <a:p>
            <a:endParaRPr lang="en-US" baseline="30000" dirty="0"/>
          </a:p>
          <a:p>
            <a:r>
              <a:rPr lang="en-US" b="1" dirty="0">
                <a:solidFill>
                  <a:srgbClr val="FF0000"/>
                </a:solidFill>
              </a:rPr>
              <a:t>R = 8.2 m</a:t>
            </a:r>
            <a:endParaRPr lang="en-US" dirty="0">
              <a:solidFill>
                <a:srgbClr val="FF0000"/>
              </a:solidFill>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57BAF48-7857-44EC-BBCD-D8AA2738AC3F}"/>
                  </a:ext>
                </a:extLst>
              </p:cNvPr>
              <p:cNvSpPr txBox="1"/>
              <p:nvPr/>
            </p:nvSpPr>
            <p:spPr>
              <a:xfrm>
                <a:off x="4231849" y="4933140"/>
                <a:ext cx="5722070" cy="1228350"/>
              </a:xfrm>
              <a:prstGeom prst="rect">
                <a:avLst/>
              </a:prstGeom>
              <a:noFill/>
            </p:spPr>
            <p:txBody>
              <a:bodyPr wrap="square" rtlCol="0">
                <a:spAutoFit/>
              </a:bodyPr>
              <a:lstStyle/>
              <a:p>
                <a:r>
                  <a:rPr lang="en-US" dirty="0"/>
                  <a:t>Direction of the resultant    </a:t>
                </a:r>
                <a14:m>
                  <m:oMath xmlns:m="http://schemas.openxmlformats.org/officeDocument/2006/math">
                    <m:r>
                      <a:rPr lang="en-US" b="0" i="1" smtClean="0">
                        <a:latin typeface="Cambria Math" panose="02040503050406030204" pitchFamily="18" charset="0"/>
                      </a:rPr>
                      <m:t>𝑡𝑎𝑛</m:t>
                    </m:r>
                    <m:r>
                      <m:rPr>
                        <m:sty m:val="p"/>
                      </m:rPr>
                      <a:rPr lang="el-GR" b="0" i="1" smtClean="0">
                        <a:latin typeface="Cambria Math" panose="02040503050406030204" pitchFamily="18" charset="0"/>
                      </a:rPr>
                      <m:t>θ</m:t>
                    </m:r>
                  </m:oMath>
                </a14:m>
                <a:r>
                  <a:rPr lang="en-US" dirty="0"/>
                  <a:t>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6.756</m:t>
                        </m:r>
                        <m:r>
                          <a:rPr lang="en-US" b="0" i="1" smtClean="0">
                            <a:latin typeface="Cambria Math" panose="02040503050406030204" pitchFamily="18" charset="0"/>
                          </a:rPr>
                          <m:t>𝑚</m:t>
                        </m:r>
                      </m:num>
                      <m:den>
                        <m:r>
                          <a:rPr lang="en-US" b="0" i="1" smtClean="0">
                            <a:latin typeface="Cambria Math" panose="02040503050406030204" pitchFamily="18" charset="0"/>
                          </a:rPr>
                          <m:t>4.6</m:t>
                        </m:r>
                        <m:r>
                          <a:rPr lang="en-US" b="0" i="1" smtClean="0">
                            <a:latin typeface="Cambria Math" panose="02040503050406030204" pitchFamily="18" charset="0"/>
                          </a:rPr>
                          <m:t>𝑚</m:t>
                        </m:r>
                      </m:den>
                    </m:f>
                    <m:r>
                      <a:rPr lang="en-US" b="0" i="1" smtClean="0">
                        <a:latin typeface="Cambria Math" panose="02040503050406030204" pitchFamily="18" charset="0"/>
                      </a:rPr>
                      <m:t>  </m:t>
                    </m:r>
                  </m:oMath>
                </a14:m>
                <a:r>
                  <a:rPr lang="en-US" dirty="0"/>
                  <a:t>                               </a:t>
                </a:r>
              </a:p>
              <a:p>
                <a:r>
                  <a:rPr lang="el-GR" dirty="0">
                    <a:solidFill>
                      <a:srgbClr val="FF0000"/>
                    </a:solidFill>
                  </a:rPr>
                  <a:t>θ</a:t>
                </a:r>
                <a:r>
                  <a:rPr lang="en-US" dirty="0">
                    <a:solidFill>
                      <a:srgbClr val="FF0000"/>
                    </a:solidFill>
                  </a:rPr>
                  <a:t> = 57</a:t>
                </a:r>
                <a:r>
                  <a:rPr lang="en-US" baseline="30000" dirty="0">
                    <a:solidFill>
                      <a:srgbClr val="FF0000"/>
                    </a:solidFill>
                  </a:rPr>
                  <a:t>o </a:t>
                </a:r>
                <a:r>
                  <a:rPr lang="en-US" dirty="0">
                    <a:solidFill>
                      <a:srgbClr val="FF0000"/>
                    </a:solidFill>
                  </a:rPr>
                  <a:t>south of west or 237</a:t>
                </a:r>
                <a:r>
                  <a:rPr lang="en-US" baseline="30000" dirty="0">
                    <a:solidFill>
                      <a:srgbClr val="FF0000"/>
                    </a:solidFill>
                  </a:rPr>
                  <a:t>o  </a:t>
                </a:r>
              </a:p>
              <a:p>
                <a:endParaRPr lang="en-US" baseline="30000" dirty="0"/>
              </a:p>
              <a:p>
                <a:endParaRPr lang="en-US" dirty="0"/>
              </a:p>
            </p:txBody>
          </p:sp>
        </mc:Choice>
        <mc:Fallback xmlns="">
          <p:sp>
            <p:nvSpPr>
              <p:cNvPr id="10" name="TextBox 9">
                <a:extLst>
                  <a:ext uri="{FF2B5EF4-FFF2-40B4-BE49-F238E27FC236}">
                    <a16:creationId xmlns:a16="http://schemas.microsoft.com/office/drawing/2014/main" id="{657BAF48-7857-44EC-BBCD-D8AA2738AC3F}"/>
                  </a:ext>
                </a:extLst>
              </p:cNvPr>
              <p:cNvSpPr txBox="1">
                <a:spLocks noRot="1" noChangeAspect="1" noMove="1" noResize="1" noEditPoints="1" noAdjustHandles="1" noChangeArrowheads="1" noChangeShapeType="1" noTextEdit="1"/>
              </p:cNvSpPr>
              <p:nvPr/>
            </p:nvSpPr>
            <p:spPr>
              <a:xfrm>
                <a:off x="4231849" y="4933140"/>
                <a:ext cx="5722070" cy="1228350"/>
              </a:xfrm>
              <a:prstGeom prst="rect">
                <a:avLst/>
              </a:prstGeom>
              <a:blipFill>
                <a:blip r:embed="rId7"/>
                <a:stretch>
                  <a:fillRect l="-852"/>
                </a:stretch>
              </a:blipFill>
            </p:spPr>
            <p:txBody>
              <a:bodyPr/>
              <a:lstStyle/>
              <a:p>
                <a:r>
                  <a:rPr lang="en-US">
                    <a:noFill/>
                  </a:rPr>
                  <a:t> </a:t>
                </a:r>
              </a:p>
            </p:txBody>
          </p:sp>
        </mc:Fallback>
      </mc:AlternateContent>
    </p:spTree>
    <p:extLst>
      <p:ext uri="{BB962C8B-B14F-4D97-AF65-F5344CB8AC3E}">
        <p14:creationId xmlns:p14="http://schemas.microsoft.com/office/powerpoint/2010/main" val="147807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F08A5-5C86-4A53-98CC-62D43A5CDE63}"/>
              </a:ext>
            </a:extLst>
          </p:cNvPr>
          <p:cNvSpPr>
            <a:spLocks noGrp="1"/>
          </p:cNvSpPr>
          <p:nvPr>
            <p:ph type="title"/>
          </p:nvPr>
        </p:nvSpPr>
        <p:spPr>
          <a:xfrm>
            <a:off x="838200" y="772998"/>
            <a:ext cx="10515600" cy="917690"/>
          </a:xfrm>
        </p:spPr>
        <p:txBody>
          <a:bodyPr>
            <a:normAutofit fontScale="90000"/>
          </a:bodyPr>
          <a:lstStyle/>
          <a:p>
            <a:r>
              <a:rPr lang="en-US" sz="2200" b="1" dirty="0"/>
              <a:t>Example 4: </a:t>
            </a:r>
            <a:r>
              <a:rPr lang="en-US" sz="2200" dirty="0"/>
              <a:t>Cameron Per (his friends call him Cam) and Baxter Nature are on a hike. Starting from home base, they make the following movements.</a:t>
            </a:r>
            <a:br>
              <a:rPr lang="en-US" sz="2200" dirty="0"/>
            </a:br>
            <a:r>
              <a:rPr lang="en-US" sz="2200" b="1" dirty="0"/>
              <a:t>A: 2.65 km, 140° </a:t>
            </a:r>
            <a:br>
              <a:rPr lang="en-US" sz="2200" b="1" dirty="0"/>
            </a:br>
            <a:r>
              <a:rPr lang="en-US" sz="2200" b="1" dirty="0"/>
              <a:t>B: 4.77 km, 252° </a:t>
            </a:r>
            <a:br>
              <a:rPr lang="en-US" sz="2200" b="1" dirty="0"/>
            </a:br>
            <a:r>
              <a:rPr lang="en-US" sz="2200" b="1" dirty="0"/>
              <a:t>C: 3.18 km, 332° </a:t>
            </a:r>
            <a:br>
              <a:rPr lang="en-US" sz="2200" dirty="0"/>
            </a:br>
            <a:r>
              <a:rPr lang="en-US" sz="2200" dirty="0"/>
              <a:t>Determine the magnitude and direction of their overall displacement.</a:t>
            </a:r>
            <a:br>
              <a:rPr lang="en-US" sz="2200" dirty="0"/>
            </a:br>
            <a:r>
              <a:rPr lang="en-US" dirty="0"/>
              <a:t>  </a:t>
            </a:r>
          </a:p>
        </p:txBody>
      </p:sp>
      <p:pic>
        <p:nvPicPr>
          <p:cNvPr id="4" name="Content Placeholder 3" descr="http://www.physicsclassroom.com/Class/vectors/u3l1eb17.gif">
            <a:extLst>
              <a:ext uri="{FF2B5EF4-FFF2-40B4-BE49-F238E27FC236}">
                <a16:creationId xmlns:a16="http://schemas.microsoft.com/office/drawing/2014/main" id="{C849ECE7-6BFD-4A6B-936B-20BBA9DC70B9}"/>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13098" y="2273979"/>
            <a:ext cx="3695700" cy="1619250"/>
          </a:xfrm>
          <a:prstGeom prst="rect">
            <a:avLst/>
          </a:prstGeom>
          <a:noFill/>
          <a:ln>
            <a:noFill/>
          </a:ln>
        </p:spPr>
      </p:pic>
      <p:sp>
        <p:nvSpPr>
          <p:cNvPr id="5" name="TextBox 4">
            <a:extLst>
              <a:ext uri="{FF2B5EF4-FFF2-40B4-BE49-F238E27FC236}">
                <a16:creationId xmlns:a16="http://schemas.microsoft.com/office/drawing/2014/main" id="{B1146E3A-DDF8-423B-9FF9-CC5DCD0BA2C9}"/>
              </a:ext>
            </a:extLst>
          </p:cNvPr>
          <p:cNvSpPr txBox="1"/>
          <p:nvPr/>
        </p:nvSpPr>
        <p:spPr>
          <a:xfrm>
            <a:off x="838200" y="4694548"/>
            <a:ext cx="3328447" cy="830997"/>
          </a:xfrm>
          <a:prstGeom prst="rect">
            <a:avLst/>
          </a:prstGeom>
          <a:noFill/>
        </p:spPr>
        <p:txBody>
          <a:bodyPr wrap="square" rtlCol="0">
            <a:spAutoFit/>
          </a:bodyPr>
          <a:lstStyle/>
          <a:p>
            <a:r>
              <a:rPr lang="en-US" dirty="0"/>
              <a:t>R</a:t>
            </a:r>
            <a:r>
              <a:rPr lang="en-US" baseline="30000" dirty="0"/>
              <a:t>2</a:t>
            </a:r>
            <a:r>
              <a:rPr lang="en-US" dirty="0"/>
              <a:t> = (0.696 km)</a:t>
            </a:r>
            <a:r>
              <a:rPr lang="en-US" baseline="30000" dirty="0"/>
              <a:t>2</a:t>
            </a:r>
            <a:r>
              <a:rPr lang="en-US" dirty="0"/>
              <a:t> + (4.326 km)</a:t>
            </a:r>
            <a:r>
              <a:rPr lang="en-US" baseline="30000" dirty="0"/>
              <a:t>2</a:t>
            </a:r>
          </a:p>
          <a:p>
            <a:endParaRPr lang="en-US" baseline="30000" dirty="0"/>
          </a:p>
          <a:p>
            <a:r>
              <a:rPr lang="en-US" b="1" dirty="0">
                <a:solidFill>
                  <a:srgbClr val="FF0000"/>
                </a:solidFill>
              </a:rPr>
              <a:t>R = 4.38 km</a:t>
            </a:r>
            <a:endParaRPr lang="en-US" dirty="0">
              <a:solidFill>
                <a:srgbClr val="FF0000"/>
              </a:solidFill>
            </a:endParaRPr>
          </a:p>
        </p:txBody>
      </p:sp>
      <p:sp>
        <p:nvSpPr>
          <p:cNvPr id="6" name="TextBox 5">
            <a:extLst>
              <a:ext uri="{FF2B5EF4-FFF2-40B4-BE49-F238E27FC236}">
                <a16:creationId xmlns:a16="http://schemas.microsoft.com/office/drawing/2014/main" id="{2C410DAD-8C83-40DB-86D0-083867E20515}"/>
              </a:ext>
            </a:extLst>
          </p:cNvPr>
          <p:cNvSpPr txBox="1"/>
          <p:nvPr/>
        </p:nvSpPr>
        <p:spPr>
          <a:xfrm>
            <a:off x="5656082" y="4901938"/>
            <a:ext cx="4675695" cy="923330"/>
          </a:xfrm>
          <a:prstGeom prst="rect">
            <a:avLst/>
          </a:prstGeom>
          <a:noFill/>
        </p:spPr>
        <p:txBody>
          <a:bodyPr wrap="square" rtlCol="0">
            <a:spAutoFit/>
          </a:bodyPr>
          <a:lstStyle/>
          <a:p>
            <a:r>
              <a:rPr lang="en-US" dirty="0">
                <a:solidFill>
                  <a:srgbClr val="FF0000"/>
                </a:solidFill>
              </a:rPr>
              <a:t>80.9° south of west   or  260.9°.</a:t>
            </a:r>
          </a:p>
          <a:p>
            <a:endParaRPr lang="en-US" dirty="0"/>
          </a:p>
          <a:p>
            <a:endParaRPr lang="en-US" dirty="0"/>
          </a:p>
        </p:txBody>
      </p:sp>
    </p:spTree>
    <p:extLst>
      <p:ext uri="{BB962C8B-B14F-4D97-AF65-F5344CB8AC3E}">
        <p14:creationId xmlns:p14="http://schemas.microsoft.com/office/powerpoint/2010/main" val="3393410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3D9E945-1AF6-4E7F-BBA2-E425A8C4BDAB}"/>
              </a:ext>
            </a:extLst>
          </p:cNvPr>
          <p:cNvCxnSpPr/>
          <p:nvPr/>
        </p:nvCxnSpPr>
        <p:spPr>
          <a:xfrm>
            <a:off x="3448050" y="1695450"/>
            <a:ext cx="0" cy="2298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B565D61C-F141-48E7-A2CD-65A207C2F1CE}"/>
              </a:ext>
            </a:extLst>
          </p:cNvPr>
          <p:cNvCxnSpPr/>
          <p:nvPr/>
        </p:nvCxnSpPr>
        <p:spPr>
          <a:xfrm>
            <a:off x="2178050" y="2825750"/>
            <a:ext cx="25527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 Box 2">
            <a:extLst>
              <a:ext uri="{FF2B5EF4-FFF2-40B4-BE49-F238E27FC236}">
                <a16:creationId xmlns:a16="http://schemas.microsoft.com/office/drawing/2014/main" id="{8DFA3B8C-DACE-4D4A-A40E-39401153DADF}"/>
              </a:ext>
            </a:extLst>
          </p:cNvPr>
          <p:cNvSpPr txBox="1">
            <a:spLocks noChangeArrowheads="1"/>
          </p:cNvSpPr>
          <p:nvPr/>
        </p:nvSpPr>
        <p:spPr bwMode="auto">
          <a:xfrm>
            <a:off x="4730750" y="2646362"/>
            <a:ext cx="996950" cy="52322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r>
              <a:rPr kumimoji="0" lang="en-US" altLang="en-US" sz="1400" b="0" i="0" u="none" strike="noStrike" cap="none" normalizeH="0" baseline="3000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360</a:t>
            </a:r>
            <a:r>
              <a:rPr kumimoji="0" lang="en-US" altLang="en-US" sz="1400" b="0" i="0" u="none" strike="noStrike" cap="none" normalizeH="0" baseline="3000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east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5" name="Text Box 6">
            <a:extLst>
              <a:ext uri="{FF2B5EF4-FFF2-40B4-BE49-F238E27FC236}">
                <a16:creationId xmlns:a16="http://schemas.microsoft.com/office/drawing/2014/main" id="{D89C111E-B4A4-46EF-997B-8ECAABBAD515}"/>
              </a:ext>
            </a:extLst>
          </p:cNvPr>
          <p:cNvSpPr txBox="1">
            <a:spLocks noChangeArrowheads="1"/>
          </p:cNvSpPr>
          <p:nvPr/>
        </p:nvSpPr>
        <p:spPr bwMode="auto">
          <a:xfrm>
            <a:off x="3053761" y="1445247"/>
            <a:ext cx="996950" cy="27305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90</a:t>
            </a:r>
            <a:r>
              <a:rPr kumimoji="0" lang="en-US" altLang="en-US" sz="1400" b="0" i="0" u="none" strike="noStrike" cap="none" normalizeH="0" baseline="3000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north</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6" name="Text Box 5">
            <a:extLst>
              <a:ext uri="{FF2B5EF4-FFF2-40B4-BE49-F238E27FC236}">
                <a16:creationId xmlns:a16="http://schemas.microsoft.com/office/drawing/2014/main" id="{DAE58294-D551-47FC-9786-C8DC2AE447C7}"/>
              </a:ext>
            </a:extLst>
          </p:cNvPr>
          <p:cNvSpPr txBox="1">
            <a:spLocks noChangeArrowheads="1"/>
          </p:cNvSpPr>
          <p:nvPr/>
        </p:nvSpPr>
        <p:spPr bwMode="auto">
          <a:xfrm>
            <a:off x="1327150" y="2694805"/>
            <a:ext cx="838200" cy="52322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180</a:t>
            </a:r>
            <a:r>
              <a:rPr kumimoji="0" lang="en-US" altLang="en-US" sz="1400" b="0" i="0" u="none" strike="noStrike" cap="none" normalizeH="0" baseline="3000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a:t>
            </a:r>
            <a:r>
              <a:rPr kumimoji="0" lang="en-US" altLang="en-US" sz="14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west</a:t>
            </a:r>
            <a:endParaRPr kumimoji="0" lang="en-US" altLang="en-US" sz="1400" b="0" i="0" u="none" strike="noStrike" cap="none" normalizeH="0" baseline="0">
              <a:ln>
                <a:noFill/>
              </a:ln>
              <a:solidFill>
                <a:schemeClr val="tx1"/>
              </a:solidFill>
              <a:effectLst/>
              <a:latin typeface="Arial" panose="020B0604020202020204" pitchFamily="34" charset="0"/>
            </a:endParaRPr>
          </a:p>
        </p:txBody>
      </p:sp>
      <p:sp>
        <p:nvSpPr>
          <p:cNvPr id="7" name="Text Box 4">
            <a:extLst>
              <a:ext uri="{FF2B5EF4-FFF2-40B4-BE49-F238E27FC236}">
                <a16:creationId xmlns:a16="http://schemas.microsoft.com/office/drawing/2014/main" id="{17B965A7-9EE7-4853-BC54-200C709FF6E9}"/>
              </a:ext>
            </a:extLst>
          </p:cNvPr>
          <p:cNvSpPr txBox="1">
            <a:spLocks noChangeArrowheads="1"/>
          </p:cNvSpPr>
          <p:nvPr/>
        </p:nvSpPr>
        <p:spPr bwMode="auto">
          <a:xfrm>
            <a:off x="3053761" y="4032250"/>
            <a:ext cx="996950" cy="52322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270</a:t>
            </a:r>
            <a:r>
              <a:rPr kumimoji="0" lang="en-US" altLang="en-US" sz="1400" b="0" i="0" u="none" strike="noStrike" cap="none" normalizeH="0" baseline="3000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a:t>
            </a:r>
            <a:r>
              <a:rPr kumimoji="0" lang="en-US" altLang="en-US" sz="14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south</a:t>
            </a:r>
            <a:endParaRPr kumimoji="0" lang="en-US" altLang="en-US" sz="1400" b="0" i="0" u="none" strike="noStrike" cap="none" normalizeH="0" baseline="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A29F3B2C-46E7-4AD6-9D7E-127AE96959B0}"/>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9">
            <a:extLst>
              <a:ext uri="{FF2B5EF4-FFF2-40B4-BE49-F238E27FC236}">
                <a16:creationId xmlns:a16="http://schemas.microsoft.com/office/drawing/2014/main" id="{DB852459-2103-46E9-A3E1-17A7B8D5CFE2}"/>
              </a:ext>
            </a:extLst>
          </p:cNvPr>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13">
            <a:extLst>
              <a:ext uri="{FF2B5EF4-FFF2-40B4-BE49-F238E27FC236}">
                <a16:creationId xmlns:a16="http://schemas.microsoft.com/office/drawing/2014/main" id="{F1DAE01A-17C6-41D0-8927-08967D8B5C26}"/>
              </a:ext>
            </a:extLst>
          </p:cNvPr>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34939D6C-122F-49D6-9257-903019E6BFDD}"/>
              </a:ext>
            </a:extLst>
          </p:cNvPr>
          <p:cNvSpPr txBox="1"/>
          <p:nvPr/>
        </p:nvSpPr>
        <p:spPr>
          <a:xfrm>
            <a:off x="782425" y="381000"/>
            <a:ext cx="6259398" cy="369332"/>
          </a:xfrm>
          <a:prstGeom prst="rect">
            <a:avLst/>
          </a:prstGeom>
          <a:noFill/>
        </p:spPr>
        <p:txBody>
          <a:bodyPr wrap="square" rtlCol="0">
            <a:spAutoFit/>
          </a:bodyPr>
          <a:lstStyle/>
          <a:p>
            <a:r>
              <a:rPr lang="en-US" dirty="0"/>
              <a:t>Vectors can be placed on a compass rose.  We will use east = 0</a:t>
            </a:r>
            <a:r>
              <a:rPr lang="en-US" baseline="30000" dirty="0"/>
              <a:t>o</a:t>
            </a:r>
          </a:p>
        </p:txBody>
      </p:sp>
      <p:pic>
        <p:nvPicPr>
          <p:cNvPr id="12" name="Picture 11" descr="http://www.physicsclassroom.com/Class/vectors/u3l1a4.gif">
            <a:extLst>
              <a:ext uri="{FF2B5EF4-FFF2-40B4-BE49-F238E27FC236}">
                <a16:creationId xmlns:a16="http://schemas.microsoft.com/office/drawing/2014/main" id="{9E9CCF56-720D-428F-A486-A5670F8109A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321491" y="1547814"/>
            <a:ext cx="4413250" cy="2266950"/>
          </a:xfrm>
          <a:prstGeom prst="rect">
            <a:avLst/>
          </a:prstGeom>
          <a:noFill/>
          <a:ln>
            <a:noFill/>
          </a:ln>
        </p:spPr>
      </p:pic>
      <p:sp>
        <p:nvSpPr>
          <p:cNvPr id="13" name="TextBox 12">
            <a:extLst>
              <a:ext uri="{FF2B5EF4-FFF2-40B4-BE49-F238E27FC236}">
                <a16:creationId xmlns:a16="http://schemas.microsoft.com/office/drawing/2014/main" id="{EBDD8C95-C49F-4175-A69C-3EA824DECA19}"/>
              </a:ext>
            </a:extLst>
          </p:cNvPr>
          <p:cNvSpPr txBox="1"/>
          <p:nvPr/>
        </p:nvSpPr>
        <p:spPr>
          <a:xfrm>
            <a:off x="9209988" y="4230687"/>
            <a:ext cx="1885360" cy="923330"/>
          </a:xfrm>
          <a:prstGeom prst="rect">
            <a:avLst/>
          </a:prstGeom>
          <a:noFill/>
        </p:spPr>
        <p:txBody>
          <a:bodyPr wrap="square" rtlCol="0">
            <a:spAutoFit/>
          </a:bodyPr>
          <a:lstStyle/>
          <a:p>
            <a:r>
              <a:rPr lang="en-US" dirty="0"/>
              <a:t>This could also be named 60</a:t>
            </a:r>
            <a:r>
              <a:rPr lang="en-US" baseline="30000" dirty="0"/>
              <a:t>o</a:t>
            </a:r>
            <a:r>
              <a:rPr lang="en-US" dirty="0"/>
              <a:t> south of west</a:t>
            </a:r>
          </a:p>
        </p:txBody>
      </p:sp>
    </p:spTree>
    <p:extLst>
      <p:ext uri="{BB962C8B-B14F-4D97-AF65-F5344CB8AC3E}">
        <p14:creationId xmlns:p14="http://schemas.microsoft.com/office/powerpoint/2010/main" val="766626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465D04E-07B8-415B-94B0-A55859103016}"/>
              </a:ext>
            </a:extLst>
          </p:cNvPr>
          <p:cNvPicPr>
            <a:picLocks noChangeAspect="1"/>
          </p:cNvPicPr>
          <p:nvPr/>
        </p:nvPicPr>
        <p:blipFill>
          <a:blip r:embed="rId2"/>
          <a:stretch>
            <a:fillRect/>
          </a:stretch>
        </p:blipFill>
        <p:spPr>
          <a:xfrm>
            <a:off x="625717" y="2508950"/>
            <a:ext cx="3190875" cy="3124200"/>
          </a:xfrm>
          <a:prstGeom prst="rect">
            <a:avLst/>
          </a:prstGeom>
        </p:spPr>
      </p:pic>
      <p:pic>
        <p:nvPicPr>
          <p:cNvPr id="3" name="Picture 2">
            <a:extLst>
              <a:ext uri="{FF2B5EF4-FFF2-40B4-BE49-F238E27FC236}">
                <a16:creationId xmlns:a16="http://schemas.microsoft.com/office/drawing/2014/main" id="{C064ABB7-E134-41AE-823C-25401C054CDA}"/>
              </a:ext>
            </a:extLst>
          </p:cNvPr>
          <p:cNvPicPr>
            <a:picLocks noChangeAspect="1"/>
          </p:cNvPicPr>
          <p:nvPr/>
        </p:nvPicPr>
        <p:blipFill>
          <a:blip r:embed="rId3"/>
          <a:stretch>
            <a:fillRect/>
          </a:stretch>
        </p:blipFill>
        <p:spPr>
          <a:xfrm>
            <a:off x="6866875" y="2508950"/>
            <a:ext cx="2790825" cy="2714625"/>
          </a:xfrm>
          <a:prstGeom prst="rect">
            <a:avLst/>
          </a:prstGeom>
        </p:spPr>
      </p:pic>
      <p:sp>
        <p:nvSpPr>
          <p:cNvPr id="4" name="TextBox 3">
            <a:extLst>
              <a:ext uri="{FF2B5EF4-FFF2-40B4-BE49-F238E27FC236}">
                <a16:creationId xmlns:a16="http://schemas.microsoft.com/office/drawing/2014/main" id="{B2D0B43E-C82F-4D0E-838F-ACF223DC9543}"/>
              </a:ext>
            </a:extLst>
          </p:cNvPr>
          <p:cNvSpPr txBox="1"/>
          <p:nvPr/>
        </p:nvSpPr>
        <p:spPr>
          <a:xfrm>
            <a:off x="0" y="-83044"/>
            <a:ext cx="9026104" cy="2246769"/>
          </a:xfrm>
          <a:prstGeom prst="rect">
            <a:avLst/>
          </a:prstGeom>
          <a:noFill/>
        </p:spPr>
        <p:txBody>
          <a:bodyPr wrap="square" rtlCol="0">
            <a:spAutoFit/>
          </a:bodyPr>
          <a:lstStyle/>
          <a:p>
            <a:r>
              <a:rPr lang="en-US" sz="2000" dirty="0"/>
              <a:t>Vector A = 10.0 N @ 65</a:t>
            </a:r>
            <a:r>
              <a:rPr lang="en-US" sz="2000" baseline="30000" dirty="0"/>
              <a:t>o</a:t>
            </a:r>
            <a:r>
              <a:rPr lang="en-US" sz="2000" dirty="0"/>
              <a:t>, Vector B = 6.0 N at 20</a:t>
            </a:r>
            <a:r>
              <a:rPr lang="en-US" sz="2000" baseline="30000" dirty="0"/>
              <a:t>o</a:t>
            </a:r>
            <a:r>
              <a:rPr lang="en-US" sz="2000" dirty="0"/>
              <a:t> south of west, Vector C = 8.0 N @ 20</a:t>
            </a:r>
            <a:r>
              <a:rPr lang="en-US" sz="2000" baseline="30000" dirty="0"/>
              <a:t>o</a:t>
            </a:r>
            <a:r>
              <a:rPr lang="en-US" sz="2000" dirty="0"/>
              <a:t> south of East</a:t>
            </a:r>
          </a:p>
          <a:p>
            <a:endParaRPr lang="en-US" sz="2000" dirty="0"/>
          </a:p>
          <a:p>
            <a:pPr marL="342900" indent="-342900">
              <a:buAutoNum type="alphaLcParenR"/>
            </a:pPr>
            <a:r>
              <a:rPr lang="en-US" sz="2000" dirty="0"/>
              <a:t>Make a sketch of  A + B + C </a:t>
            </a:r>
          </a:p>
          <a:p>
            <a:pPr marL="342900" indent="-342900">
              <a:buAutoNum type="alphaLcParenR"/>
            </a:pPr>
            <a:r>
              <a:rPr lang="en-US" sz="2000" dirty="0"/>
              <a:t>Find the resultant of A + B + C</a:t>
            </a:r>
          </a:p>
          <a:p>
            <a:pPr marL="342900" indent="-342900">
              <a:buAutoNum type="alphaLcParenR"/>
            </a:pPr>
            <a:r>
              <a:rPr lang="en-US" sz="2000" dirty="0"/>
              <a:t> Make a sketch of B + A + C</a:t>
            </a:r>
          </a:p>
          <a:p>
            <a:pPr marL="342900" indent="-342900">
              <a:buAutoNum type="alphaLcParenR"/>
            </a:pPr>
            <a:r>
              <a:rPr lang="en-US" sz="2000" dirty="0"/>
              <a:t>Find the resultant of B + A + C</a:t>
            </a:r>
          </a:p>
        </p:txBody>
      </p:sp>
      <p:sp>
        <p:nvSpPr>
          <p:cNvPr id="6" name="TextBox 5">
            <a:extLst>
              <a:ext uri="{FF2B5EF4-FFF2-40B4-BE49-F238E27FC236}">
                <a16:creationId xmlns:a16="http://schemas.microsoft.com/office/drawing/2014/main" id="{3BEDE288-5C40-43C9-AD17-2B38AB617384}"/>
              </a:ext>
            </a:extLst>
          </p:cNvPr>
          <p:cNvSpPr txBox="1"/>
          <p:nvPr/>
        </p:nvSpPr>
        <p:spPr>
          <a:xfrm>
            <a:off x="307089" y="2443902"/>
            <a:ext cx="452487" cy="369332"/>
          </a:xfrm>
          <a:prstGeom prst="rect">
            <a:avLst/>
          </a:prstGeom>
          <a:noFill/>
        </p:spPr>
        <p:txBody>
          <a:bodyPr wrap="square" rtlCol="0">
            <a:spAutoFit/>
          </a:bodyPr>
          <a:lstStyle/>
          <a:p>
            <a:r>
              <a:rPr lang="en-US" dirty="0"/>
              <a:t>a)</a:t>
            </a:r>
          </a:p>
        </p:txBody>
      </p:sp>
      <p:sp>
        <p:nvSpPr>
          <p:cNvPr id="7" name="TextBox 6">
            <a:extLst>
              <a:ext uri="{FF2B5EF4-FFF2-40B4-BE49-F238E27FC236}">
                <a16:creationId xmlns:a16="http://schemas.microsoft.com/office/drawing/2014/main" id="{20AC4AB3-48A7-4CC8-9BAF-5DB9FE830BA7}"/>
              </a:ext>
            </a:extLst>
          </p:cNvPr>
          <p:cNvSpPr txBox="1"/>
          <p:nvPr/>
        </p:nvSpPr>
        <p:spPr>
          <a:xfrm>
            <a:off x="6590600" y="2443902"/>
            <a:ext cx="466075" cy="369332"/>
          </a:xfrm>
          <a:prstGeom prst="rect">
            <a:avLst/>
          </a:prstGeom>
          <a:noFill/>
        </p:spPr>
        <p:txBody>
          <a:bodyPr wrap="square" rtlCol="0">
            <a:spAutoFit/>
          </a:bodyPr>
          <a:lstStyle/>
          <a:p>
            <a:r>
              <a:rPr lang="en-US" dirty="0"/>
              <a:t>c)</a:t>
            </a:r>
          </a:p>
        </p:txBody>
      </p:sp>
      <p:sp>
        <p:nvSpPr>
          <p:cNvPr id="8" name="TextBox 7">
            <a:extLst>
              <a:ext uri="{FF2B5EF4-FFF2-40B4-BE49-F238E27FC236}">
                <a16:creationId xmlns:a16="http://schemas.microsoft.com/office/drawing/2014/main" id="{FF1842C0-E402-482C-9357-93DF7C38F021}"/>
              </a:ext>
            </a:extLst>
          </p:cNvPr>
          <p:cNvSpPr txBox="1"/>
          <p:nvPr/>
        </p:nvSpPr>
        <p:spPr>
          <a:xfrm>
            <a:off x="4001362" y="2557505"/>
            <a:ext cx="2243580" cy="369332"/>
          </a:xfrm>
          <a:prstGeom prst="rect">
            <a:avLst/>
          </a:prstGeom>
          <a:noFill/>
        </p:spPr>
        <p:txBody>
          <a:bodyPr wrap="square" rtlCol="0">
            <a:spAutoFit/>
          </a:bodyPr>
          <a:lstStyle/>
          <a:p>
            <a:r>
              <a:rPr lang="en-US" dirty="0">
                <a:solidFill>
                  <a:srgbClr val="FF0000"/>
                </a:solidFill>
              </a:rPr>
              <a:t>b)  7.4 N @ 33</a:t>
            </a:r>
            <a:r>
              <a:rPr lang="en-US" baseline="30000" dirty="0">
                <a:solidFill>
                  <a:srgbClr val="FF0000"/>
                </a:solidFill>
              </a:rPr>
              <a:t>o</a:t>
            </a:r>
            <a:r>
              <a:rPr lang="en-US" dirty="0">
                <a:solidFill>
                  <a:srgbClr val="FF0000"/>
                </a:solidFill>
              </a:rPr>
              <a:t> </a:t>
            </a:r>
          </a:p>
        </p:txBody>
      </p:sp>
      <p:sp>
        <p:nvSpPr>
          <p:cNvPr id="9" name="Rectangle 8">
            <a:extLst>
              <a:ext uri="{FF2B5EF4-FFF2-40B4-BE49-F238E27FC236}">
                <a16:creationId xmlns:a16="http://schemas.microsoft.com/office/drawing/2014/main" id="{8541F93D-5F93-45E7-B4EB-7A8DBE216F09}"/>
              </a:ext>
            </a:extLst>
          </p:cNvPr>
          <p:cNvSpPr/>
          <p:nvPr/>
        </p:nvSpPr>
        <p:spPr>
          <a:xfrm>
            <a:off x="9842470" y="2508950"/>
            <a:ext cx="1657826" cy="369332"/>
          </a:xfrm>
          <a:prstGeom prst="rect">
            <a:avLst/>
          </a:prstGeom>
        </p:spPr>
        <p:txBody>
          <a:bodyPr wrap="none">
            <a:spAutoFit/>
          </a:bodyPr>
          <a:lstStyle/>
          <a:p>
            <a:r>
              <a:rPr lang="en-US" dirty="0">
                <a:solidFill>
                  <a:srgbClr val="FF0000"/>
                </a:solidFill>
              </a:rPr>
              <a:t>d)  7.4 N @ 33</a:t>
            </a:r>
            <a:r>
              <a:rPr lang="en-US" baseline="30000" dirty="0">
                <a:solidFill>
                  <a:srgbClr val="FF0000"/>
                </a:solidFill>
              </a:rPr>
              <a:t>o</a:t>
            </a:r>
            <a:r>
              <a:rPr lang="en-US" dirty="0">
                <a:solidFill>
                  <a:srgbClr val="FF0000"/>
                </a:solidFill>
              </a:rPr>
              <a:t> </a:t>
            </a:r>
          </a:p>
        </p:txBody>
      </p:sp>
    </p:spTree>
    <p:extLst>
      <p:ext uri="{BB962C8B-B14F-4D97-AF65-F5344CB8AC3E}">
        <p14:creationId xmlns:p14="http://schemas.microsoft.com/office/powerpoint/2010/main" val="3347728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 calcmode="lin" valueType="num">
                                      <p:cBhvr additive="base">
                                        <p:cTn id="1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61FBCC-553E-4F2C-BF94-83B57BBA474C}"/>
              </a:ext>
            </a:extLst>
          </p:cNvPr>
          <p:cNvSpPr/>
          <p:nvPr/>
        </p:nvSpPr>
        <p:spPr>
          <a:xfrm>
            <a:off x="164971" y="84841"/>
            <a:ext cx="6096000" cy="2031325"/>
          </a:xfrm>
          <a:prstGeom prst="rect">
            <a:avLst/>
          </a:prstGeom>
        </p:spPr>
        <p:txBody>
          <a:bodyPr>
            <a:spAutoFit/>
          </a:bodyPr>
          <a:lstStyle/>
          <a:p>
            <a:r>
              <a:rPr lang="en-US" dirty="0"/>
              <a:t>Vector A = 10.0 N @ 65</a:t>
            </a:r>
            <a:r>
              <a:rPr lang="en-US" baseline="30000" dirty="0"/>
              <a:t>o</a:t>
            </a:r>
            <a:r>
              <a:rPr lang="en-US" dirty="0"/>
              <a:t>, Vector B = 6.0 N at 20</a:t>
            </a:r>
            <a:r>
              <a:rPr lang="en-US" baseline="30000" dirty="0"/>
              <a:t>o</a:t>
            </a:r>
            <a:r>
              <a:rPr lang="en-US" dirty="0"/>
              <a:t> south of west, Vector C = 8.0 N @ 20</a:t>
            </a:r>
            <a:r>
              <a:rPr lang="en-US" baseline="30000" dirty="0"/>
              <a:t>o</a:t>
            </a:r>
            <a:r>
              <a:rPr lang="en-US" dirty="0"/>
              <a:t> south of East</a:t>
            </a:r>
          </a:p>
          <a:p>
            <a:endParaRPr lang="en-US" dirty="0"/>
          </a:p>
          <a:p>
            <a:pPr marL="342900" indent="-342900">
              <a:buAutoNum type="alphaLcParenR"/>
            </a:pPr>
            <a:r>
              <a:rPr lang="en-US" dirty="0"/>
              <a:t>Make a sketch of  A - B + C </a:t>
            </a:r>
          </a:p>
          <a:p>
            <a:pPr marL="342900" indent="-342900">
              <a:buAutoNum type="alphaLcParenR"/>
            </a:pPr>
            <a:r>
              <a:rPr lang="en-US" dirty="0"/>
              <a:t>Find the resultant of A - B + C</a:t>
            </a:r>
          </a:p>
          <a:p>
            <a:pPr marL="342900" indent="-342900">
              <a:buAutoNum type="alphaLcParenR"/>
            </a:pPr>
            <a:r>
              <a:rPr lang="en-US" dirty="0"/>
              <a:t> Make a sketch of B - A + C</a:t>
            </a:r>
          </a:p>
          <a:p>
            <a:pPr marL="342900" indent="-342900">
              <a:buAutoNum type="alphaLcParenR"/>
            </a:pPr>
            <a:r>
              <a:rPr lang="en-US" dirty="0"/>
              <a:t>Find the resultant of B - A + C</a:t>
            </a:r>
          </a:p>
        </p:txBody>
      </p:sp>
      <p:pic>
        <p:nvPicPr>
          <p:cNvPr id="3" name="Picture 2">
            <a:extLst>
              <a:ext uri="{FF2B5EF4-FFF2-40B4-BE49-F238E27FC236}">
                <a16:creationId xmlns:a16="http://schemas.microsoft.com/office/drawing/2014/main" id="{7222B434-37AD-4712-B586-A22C42E30DCD}"/>
              </a:ext>
            </a:extLst>
          </p:cNvPr>
          <p:cNvPicPr>
            <a:picLocks noChangeAspect="1"/>
          </p:cNvPicPr>
          <p:nvPr/>
        </p:nvPicPr>
        <p:blipFill>
          <a:blip r:embed="rId2"/>
          <a:stretch>
            <a:fillRect/>
          </a:stretch>
        </p:blipFill>
        <p:spPr>
          <a:xfrm>
            <a:off x="319137" y="2479249"/>
            <a:ext cx="3862003" cy="3096754"/>
          </a:xfrm>
          <a:prstGeom prst="rect">
            <a:avLst/>
          </a:prstGeom>
        </p:spPr>
      </p:pic>
      <p:pic>
        <p:nvPicPr>
          <p:cNvPr id="4" name="Picture 3">
            <a:extLst>
              <a:ext uri="{FF2B5EF4-FFF2-40B4-BE49-F238E27FC236}">
                <a16:creationId xmlns:a16="http://schemas.microsoft.com/office/drawing/2014/main" id="{A86B7B1D-2E44-4006-88FE-A549591C91BE}"/>
              </a:ext>
            </a:extLst>
          </p:cNvPr>
          <p:cNvPicPr>
            <a:picLocks noChangeAspect="1"/>
          </p:cNvPicPr>
          <p:nvPr/>
        </p:nvPicPr>
        <p:blipFill>
          <a:blip r:embed="rId3"/>
          <a:stretch>
            <a:fillRect/>
          </a:stretch>
        </p:blipFill>
        <p:spPr>
          <a:xfrm>
            <a:off x="6617617" y="2548959"/>
            <a:ext cx="3460375" cy="3074997"/>
          </a:xfrm>
          <a:prstGeom prst="rect">
            <a:avLst/>
          </a:prstGeom>
        </p:spPr>
      </p:pic>
      <p:sp>
        <p:nvSpPr>
          <p:cNvPr id="5" name="TextBox 4">
            <a:extLst>
              <a:ext uri="{FF2B5EF4-FFF2-40B4-BE49-F238E27FC236}">
                <a16:creationId xmlns:a16="http://schemas.microsoft.com/office/drawing/2014/main" id="{E603F29B-1960-4DF9-95B5-E0BE94BF3476}"/>
              </a:ext>
            </a:extLst>
          </p:cNvPr>
          <p:cNvSpPr txBox="1"/>
          <p:nvPr/>
        </p:nvSpPr>
        <p:spPr>
          <a:xfrm>
            <a:off x="27456" y="2366428"/>
            <a:ext cx="455629" cy="369332"/>
          </a:xfrm>
          <a:prstGeom prst="rect">
            <a:avLst/>
          </a:prstGeom>
          <a:noFill/>
        </p:spPr>
        <p:txBody>
          <a:bodyPr wrap="square" rtlCol="0">
            <a:spAutoFit/>
          </a:bodyPr>
          <a:lstStyle/>
          <a:p>
            <a:r>
              <a:rPr lang="en-US" dirty="0"/>
              <a:t>a)</a:t>
            </a:r>
          </a:p>
        </p:txBody>
      </p:sp>
      <p:sp>
        <p:nvSpPr>
          <p:cNvPr id="6" name="TextBox 5">
            <a:extLst>
              <a:ext uri="{FF2B5EF4-FFF2-40B4-BE49-F238E27FC236}">
                <a16:creationId xmlns:a16="http://schemas.microsoft.com/office/drawing/2014/main" id="{1DF7761B-7F00-4DD4-B915-ACB2504D8E08}"/>
              </a:ext>
            </a:extLst>
          </p:cNvPr>
          <p:cNvSpPr txBox="1"/>
          <p:nvPr/>
        </p:nvSpPr>
        <p:spPr>
          <a:xfrm>
            <a:off x="4247128" y="2366428"/>
            <a:ext cx="1683903" cy="369332"/>
          </a:xfrm>
          <a:prstGeom prst="rect">
            <a:avLst/>
          </a:prstGeom>
          <a:noFill/>
        </p:spPr>
        <p:txBody>
          <a:bodyPr wrap="square" rtlCol="0">
            <a:spAutoFit/>
          </a:bodyPr>
          <a:lstStyle/>
          <a:p>
            <a:r>
              <a:rPr lang="en-US" dirty="0">
                <a:solidFill>
                  <a:srgbClr val="FF0000"/>
                </a:solidFill>
              </a:rPr>
              <a:t>b) 19 N @ 26</a:t>
            </a:r>
            <a:r>
              <a:rPr lang="en-US" baseline="30000" dirty="0">
                <a:solidFill>
                  <a:srgbClr val="FF0000"/>
                </a:solidFill>
              </a:rPr>
              <a:t>o</a:t>
            </a:r>
            <a:r>
              <a:rPr lang="en-US" dirty="0">
                <a:solidFill>
                  <a:srgbClr val="FF0000"/>
                </a:solidFill>
              </a:rPr>
              <a:t> </a:t>
            </a:r>
          </a:p>
        </p:txBody>
      </p:sp>
      <p:sp>
        <p:nvSpPr>
          <p:cNvPr id="8" name="Rectangle 7">
            <a:extLst>
              <a:ext uri="{FF2B5EF4-FFF2-40B4-BE49-F238E27FC236}">
                <a16:creationId xmlns:a16="http://schemas.microsoft.com/office/drawing/2014/main" id="{B159D843-A9EA-4DBE-A4E9-7B90201593D0}"/>
              </a:ext>
            </a:extLst>
          </p:cNvPr>
          <p:cNvSpPr/>
          <p:nvPr/>
        </p:nvSpPr>
        <p:spPr>
          <a:xfrm>
            <a:off x="10077992" y="2439408"/>
            <a:ext cx="2174185" cy="646331"/>
          </a:xfrm>
          <a:prstGeom prst="rect">
            <a:avLst/>
          </a:prstGeom>
        </p:spPr>
        <p:txBody>
          <a:bodyPr wrap="none">
            <a:spAutoFit/>
          </a:bodyPr>
          <a:lstStyle/>
          <a:p>
            <a:r>
              <a:rPr lang="en-US" dirty="0">
                <a:solidFill>
                  <a:srgbClr val="FF0000"/>
                </a:solidFill>
              </a:rPr>
              <a:t>d) 14 N @ 261</a:t>
            </a:r>
            <a:r>
              <a:rPr lang="en-US" baseline="30000" dirty="0">
                <a:solidFill>
                  <a:srgbClr val="FF0000"/>
                </a:solidFill>
              </a:rPr>
              <a:t>o</a:t>
            </a:r>
          </a:p>
          <a:p>
            <a:r>
              <a:rPr lang="en-US" dirty="0">
                <a:solidFill>
                  <a:srgbClr val="FF0000"/>
                </a:solidFill>
              </a:rPr>
              <a:t> or 81</a:t>
            </a:r>
            <a:r>
              <a:rPr lang="en-US" baseline="30000" dirty="0">
                <a:solidFill>
                  <a:srgbClr val="FF0000"/>
                </a:solidFill>
              </a:rPr>
              <a:t>o</a:t>
            </a:r>
            <a:r>
              <a:rPr lang="en-US" dirty="0">
                <a:solidFill>
                  <a:srgbClr val="FF0000"/>
                </a:solidFill>
              </a:rPr>
              <a:t> south of west</a:t>
            </a:r>
          </a:p>
        </p:txBody>
      </p:sp>
      <p:sp>
        <p:nvSpPr>
          <p:cNvPr id="9" name="TextBox 8">
            <a:extLst>
              <a:ext uri="{FF2B5EF4-FFF2-40B4-BE49-F238E27FC236}">
                <a16:creationId xmlns:a16="http://schemas.microsoft.com/office/drawing/2014/main" id="{2F9BB474-BA10-413A-910D-ED5479F91E71}"/>
              </a:ext>
            </a:extLst>
          </p:cNvPr>
          <p:cNvSpPr txBox="1"/>
          <p:nvPr/>
        </p:nvSpPr>
        <p:spPr>
          <a:xfrm>
            <a:off x="6260971" y="2393241"/>
            <a:ext cx="455629" cy="369332"/>
          </a:xfrm>
          <a:prstGeom prst="rect">
            <a:avLst/>
          </a:prstGeom>
          <a:noFill/>
        </p:spPr>
        <p:txBody>
          <a:bodyPr wrap="square" rtlCol="0">
            <a:spAutoFit/>
          </a:bodyPr>
          <a:lstStyle/>
          <a:p>
            <a:r>
              <a:rPr lang="en-US" dirty="0"/>
              <a:t>c)</a:t>
            </a:r>
          </a:p>
        </p:txBody>
      </p:sp>
    </p:spTree>
    <p:extLst>
      <p:ext uri="{BB962C8B-B14F-4D97-AF65-F5344CB8AC3E}">
        <p14:creationId xmlns:p14="http://schemas.microsoft.com/office/powerpoint/2010/main" val="2925915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0" end="0"/>
                                            </p:txEl>
                                          </p:spTgt>
                                        </p:tgtEl>
                                        <p:attrNameLst>
                                          <p:attrName>style.visibility</p:attrName>
                                        </p:attrNameLst>
                                      </p:cBhvr>
                                      <p:to>
                                        <p:strVal val="visible"/>
                                      </p:to>
                                    </p:set>
                                    <p:anim calcmode="lin" valueType="num">
                                      <p:cBhvr additive="base">
                                        <p:cTn id="25"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0" end="0"/>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8">
                                            <p:txEl>
                                              <p:pRg st="1" end="1"/>
                                            </p:txEl>
                                          </p:spTgt>
                                        </p:tgtEl>
                                        <p:attrNameLst>
                                          <p:attrName>style.visibility</p:attrName>
                                        </p:attrNameLst>
                                      </p:cBhvr>
                                      <p:to>
                                        <p:strVal val="visible"/>
                                      </p:to>
                                    </p:set>
                                    <p:anim calcmode="lin" valueType="num">
                                      <p:cBhvr additive="base">
                                        <p:cTn id="29"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wo vectors A and B are shown. The tail of vector B is at the head of vector A and the tail of the vector A is at origin. Both the vectors are in the first quadrant. The resultant R of these two vectors extending from the tail of vector A to the head of vector B is also shown.">
            <a:extLst>
              <a:ext uri="{FF2B5EF4-FFF2-40B4-BE49-F238E27FC236}">
                <a16:creationId xmlns:a16="http://schemas.microsoft.com/office/drawing/2014/main" id="{E4B0E8DF-0523-457D-88AA-3CE4D61CB50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18241" y="1667203"/>
            <a:ext cx="3810000" cy="2241550"/>
          </a:xfrm>
          <a:prstGeom prst="rect">
            <a:avLst/>
          </a:prstGeom>
          <a:noFill/>
          <a:ln>
            <a:noFill/>
          </a:ln>
        </p:spPr>
      </p:pic>
      <p:sp>
        <p:nvSpPr>
          <p:cNvPr id="3" name="TextBox 2">
            <a:extLst>
              <a:ext uri="{FF2B5EF4-FFF2-40B4-BE49-F238E27FC236}">
                <a16:creationId xmlns:a16="http://schemas.microsoft.com/office/drawing/2014/main" id="{525EFF3E-6019-4E4F-AAFF-3F2D69C332A8}"/>
              </a:ext>
            </a:extLst>
          </p:cNvPr>
          <p:cNvSpPr txBox="1"/>
          <p:nvPr/>
        </p:nvSpPr>
        <p:spPr>
          <a:xfrm>
            <a:off x="914399" y="466874"/>
            <a:ext cx="4543720" cy="1200329"/>
          </a:xfrm>
          <a:prstGeom prst="rect">
            <a:avLst/>
          </a:prstGeom>
          <a:noFill/>
        </p:spPr>
        <p:txBody>
          <a:bodyPr wrap="square" rtlCol="0">
            <a:spAutoFit/>
          </a:bodyPr>
          <a:lstStyle/>
          <a:p>
            <a:r>
              <a:rPr lang="en-US" dirty="0"/>
              <a:t>Vectors are added Head to tail.  The sum of 2 or more vectors is called the </a:t>
            </a:r>
            <a:r>
              <a:rPr lang="en-US" b="1" dirty="0"/>
              <a:t>resultant</a:t>
            </a:r>
            <a:r>
              <a:rPr lang="en-US" dirty="0"/>
              <a:t>.  A resultant should have a magnitude, unit and direction.</a:t>
            </a:r>
          </a:p>
        </p:txBody>
      </p:sp>
      <p:pic>
        <p:nvPicPr>
          <p:cNvPr id="4" name="Picture 3" descr="http://www.physicsclassroom.com/Class/vectors/u3l1c1.gif">
            <a:extLst>
              <a:ext uri="{FF2B5EF4-FFF2-40B4-BE49-F238E27FC236}">
                <a16:creationId xmlns:a16="http://schemas.microsoft.com/office/drawing/2014/main" id="{0845D01E-6D85-43A6-BA1A-D9D66D671C1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674177" y="1874099"/>
            <a:ext cx="2954878" cy="3442617"/>
          </a:xfrm>
          <a:prstGeom prst="rect">
            <a:avLst/>
          </a:prstGeom>
          <a:noFill/>
          <a:ln>
            <a:noFill/>
          </a:ln>
        </p:spPr>
      </p:pic>
      <p:sp>
        <p:nvSpPr>
          <p:cNvPr id="5" name="TextBox 4">
            <a:extLst>
              <a:ext uri="{FF2B5EF4-FFF2-40B4-BE49-F238E27FC236}">
                <a16:creationId xmlns:a16="http://schemas.microsoft.com/office/drawing/2014/main" id="{4AAA88C9-89AC-48B4-A969-3EAB0F4B553F}"/>
              </a:ext>
            </a:extLst>
          </p:cNvPr>
          <p:cNvSpPr txBox="1"/>
          <p:nvPr/>
        </p:nvSpPr>
        <p:spPr>
          <a:xfrm>
            <a:off x="7466029" y="3129699"/>
            <a:ext cx="1753386" cy="369332"/>
          </a:xfrm>
          <a:prstGeom prst="rect">
            <a:avLst/>
          </a:prstGeom>
          <a:noFill/>
        </p:spPr>
        <p:txBody>
          <a:bodyPr wrap="square" rtlCol="0">
            <a:spAutoFit/>
          </a:bodyPr>
          <a:lstStyle/>
          <a:p>
            <a:r>
              <a:rPr lang="en-US" b="1" dirty="0"/>
              <a:t>A + B + C = </a:t>
            </a:r>
            <a:r>
              <a:rPr lang="en-US" b="1" dirty="0">
                <a:solidFill>
                  <a:srgbClr val="FF0000"/>
                </a:solidFill>
              </a:rPr>
              <a:t>R</a:t>
            </a:r>
          </a:p>
        </p:txBody>
      </p:sp>
      <p:sp>
        <p:nvSpPr>
          <p:cNvPr id="6" name="TextBox 5">
            <a:extLst>
              <a:ext uri="{FF2B5EF4-FFF2-40B4-BE49-F238E27FC236}">
                <a16:creationId xmlns:a16="http://schemas.microsoft.com/office/drawing/2014/main" id="{8A96EC67-3963-47A7-863E-A14FF905714D}"/>
              </a:ext>
            </a:extLst>
          </p:cNvPr>
          <p:cNvSpPr txBox="1"/>
          <p:nvPr/>
        </p:nvSpPr>
        <p:spPr>
          <a:xfrm>
            <a:off x="6674177" y="5454996"/>
            <a:ext cx="3978112" cy="923330"/>
          </a:xfrm>
          <a:prstGeom prst="rect">
            <a:avLst/>
          </a:prstGeom>
          <a:noFill/>
        </p:spPr>
        <p:txBody>
          <a:bodyPr wrap="square" rtlCol="0">
            <a:spAutoFit/>
          </a:bodyPr>
          <a:lstStyle/>
          <a:p>
            <a:r>
              <a:rPr lang="en-US" dirty="0"/>
              <a:t>The magnitude of the resultant is the distance from where the vectors start to where the vectors end.</a:t>
            </a:r>
          </a:p>
        </p:txBody>
      </p:sp>
    </p:spTree>
    <p:extLst>
      <p:ext uri="{BB962C8B-B14F-4D97-AF65-F5344CB8AC3E}">
        <p14:creationId xmlns:p14="http://schemas.microsoft.com/office/powerpoint/2010/main" val="1760974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A4C26B-712C-4A19-909F-C0096289BE2D}"/>
              </a:ext>
            </a:extLst>
          </p:cNvPr>
          <p:cNvSpPr txBox="1"/>
          <p:nvPr/>
        </p:nvSpPr>
        <p:spPr>
          <a:xfrm>
            <a:off x="1404594" y="499621"/>
            <a:ext cx="4691406" cy="2585323"/>
          </a:xfrm>
          <a:prstGeom prst="rect">
            <a:avLst/>
          </a:prstGeom>
          <a:noFill/>
        </p:spPr>
        <p:txBody>
          <a:bodyPr wrap="square" rtlCol="0">
            <a:spAutoFit/>
          </a:bodyPr>
          <a:lstStyle/>
          <a:p>
            <a:r>
              <a:rPr lang="en-US" dirty="0"/>
              <a:t>The resultant of several vectors can be found by a scale drawing using a ruler and protractor.  </a:t>
            </a:r>
          </a:p>
          <a:p>
            <a:endParaRPr lang="en-US" dirty="0"/>
          </a:p>
          <a:p>
            <a:r>
              <a:rPr lang="en-US" dirty="0"/>
              <a:t>Suppose a girls goes for a walk.  First, she walks 25.0 m in a direction 49.0</a:t>
            </a:r>
            <a:r>
              <a:rPr lang="en-US" baseline="30000" dirty="0"/>
              <a:t>o</a:t>
            </a:r>
            <a:r>
              <a:rPr lang="en-US" dirty="0"/>
              <a:t> north of east. Then, she walks 23.0 m heading 15.0</a:t>
            </a:r>
            <a:r>
              <a:rPr lang="en-US" baseline="30000" dirty="0"/>
              <a:t>o  </a:t>
            </a:r>
            <a:r>
              <a:rPr lang="en-US" dirty="0"/>
              <a:t>north of east. Finally, she turns and walks 32.0 m in a direction 68.0° south of east.</a:t>
            </a:r>
          </a:p>
          <a:p>
            <a:endParaRPr lang="en-US" dirty="0"/>
          </a:p>
        </p:txBody>
      </p:sp>
      <p:pic>
        <p:nvPicPr>
          <p:cNvPr id="3" name="Picture 2" descr="On the graph a vector of magnitude twenty three meters and inclined above the x axis at an angle theta-b equal to fifteen degrees is shown. This vector is labeled as B.">
            <a:extLst>
              <a:ext uri="{FF2B5EF4-FFF2-40B4-BE49-F238E27FC236}">
                <a16:creationId xmlns:a16="http://schemas.microsoft.com/office/drawing/2014/main" id="{08F492D7-67C0-4D55-B8CE-49327B0F595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004875" y="957254"/>
            <a:ext cx="5943600" cy="2001520"/>
          </a:xfrm>
          <a:prstGeom prst="rect">
            <a:avLst/>
          </a:prstGeom>
          <a:noFill/>
          <a:ln>
            <a:noFill/>
          </a:ln>
        </p:spPr>
      </p:pic>
      <p:sp>
        <p:nvSpPr>
          <p:cNvPr id="4" name="TextBox 3">
            <a:extLst>
              <a:ext uri="{FF2B5EF4-FFF2-40B4-BE49-F238E27FC236}">
                <a16:creationId xmlns:a16="http://schemas.microsoft.com/office/drawing/2014/main" id="{B3D80548-ECD8-4B30-8E2E-17A2E6B9C615}"/>
              </a:ext>
            </a:extLst>
          </p:cNvPr>
          <p:cNvSpPr txBox="1"/>
          <p:nvPr/>
        </p:nvSpPr>
        <p:spPr>
          <a:xfrm>
            <a:off x="1319753" y="3676454"/>
            <a:ext cx="2931736" cy="1477328"/>
          </a:xfrm>
          <a:prstGeom prst="rect">
            <a:avLst/>
          </a:prstGeom>
          <a:noFill/>
        </p:spPr>
        <p:txBody>
          <a:bodyPr wrap="square" rtlCol="0">
            <a:spAutoFit/>
          </a:bodyPr>
          <a:lstStyle/>
          <a:p>
            <a:r>
              <a:rPr lang="en-US" dirty="0"/>
              <a:t>Choose a scale, such as 1 cm=5m.  Using a protractor, </a:t>
            </a:r>
            <a:r>
              <a:rPr lang="en-US" dirty="0" err="1"/>
              <a:t>daw</a:t>
            </a:r>
            <a:r>
              <a:rPr lang="en-US" dirty="0"/>
              <a:t> each vector to scale at the correct angle.  Add the vectors head to tail.</a:t>
            </a:r>
          </a:p>
        </p:txBody>
      </p:sp>
      <p:pic>
        <p:nvPicPr>
          <p:cNvPr id="5" name="Picture 4" descr="In this figure a vector A with a positive slope is drawn from the origin. Then from the head of the vector A another vector B with positive slope is drawn and then another vector C with negative slope from the head of the vector B is drawn which cuts the x axis.">
            <a:extLst>
              <a:ext uri="{FF2B5EF4-FFF2-40B4-BE49-F238E27FC236}">
                <a16:creationId xmlns:a16="http://schemas.microsoft.com/office/drawing/2014/main" id="{C4C2229E-C18E-4DF7-97CB-811DD6B1EFE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910606" y="3169785"/>
            <a:ext cx="4408635" cy="2891650"/>
          </a:xfrm>
          <a:prstGeom prst="rect">
            <a:avLst/>
          </a:prstGeom>
          <a:noFill/>
          <a:ln>
            <a:noFill/>
          </a:ln>
        </p:spPr>
      </p:pic>
    </p:spTree>
    <p:extLst>
      <p:ext uri="{BB962C8B-B14F-4D97-AF65-F5344CB8AC3E}">
        <p14:creationId xmlns:p14="http://schemas.microsoft.com/office/powerpoint/2010/main" val="725154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1AB629-7B50-49CC-997B-7B3E049BEDF5}"/>
              </a:ext>
            </a:extLst>
          </p:cNvPr>
          <p:cNvSpPr txBox="1"/>
          <p:nvPr/>
        </p:nvSpPr>
        <p:spPr>
          <a:xfrm>
            <a:off x="697584" y="952107"/>
            <a:ext cx="5128181" cy="1754326"/>
          </a:xfrm>
          <a:prstGeom prst="rect">
            <a:avLst/>
          </a:prstGeom>
          <a:noFill/>
        </p:spPr>
        <p:txBody>
          <a:bodyPr wrap="square" rtlCol="0">
            <a:spAutoFit/>
          </a:bodyPr>
          <a:lstStyle/>
          <a:p>
            <a:r>
              <a:rPr lang="en-US" dirty="0"/>
              <a:t>Then connect the start of the vectors directly to the end.  This length is the magnitude of the resultant.  Measure the length of the resultant and using your scale convert the length to meters.  Measure the angle of the resultant.  In this case it is 5.5</a:t>
            </a:r>
            <a:r>
              <a:rPr lang="en-US" baseline="30000" dirty="0"/>
              <a:t>o</a:t>
            </a:r>
            <a:r>
              <a:rPr lang="en-US" dirty="0"/>
              <a:t> south of east, or 354.5</a:t>
            </a:r>
            <a:r>
              <a:rPr lang="en-US" baseline="30000" dirty="0"/>
              <a:t>o</a:t>
            </a:r>
            <a:r>
              <a:rPr lang="en-US" dirty="0"/>
              <a:t>.   </a:t>
            </a:r>
          </a:p>
        </p:txBody>
      </p:sp>
      <p:pic>
        <p:nvPicPr>
          <p:cNvPr id="4" name="Picture 3" descr="In this figure a vector C with a negative slope is drawn from the origin. Then from the head of the vector C another vector A with positive slope is drawn and then another vector B with negative slope from the head of the vector A is drawn. From the tail of the vector C a vector R of magnitude of fifty point eight meters and with negative slope of five point four seven degrees is drawn. The head of this vector R meets the head of the vector B. The vector R is known as the resultant vector.">
            <a:extLst>
              <a:ext uri="{FF2B5EF4-FFF2-40B4-BE49-F238E27FC236}">
                <a16:creationId xmlns:a16="http://schemas.microsoft.com/office/drawing/2014/main" id="{BB3A5100-5AF6-460C-B0E9-58A180DA8F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4595" y="3837325"/>
            <a:ext cx="3988169" cy="2907554"/>
          </a:xfrm>
          <a:prstGeom prst="rect">
            <a:avLst/>
          </a:prstGeom>
        </p:spPr>
      </p:pic>
      <p:sp>
        <p:nvSpPr>
          <p:cNvPr id="5" name="TextBox 4">
            <a:extLst>
              <a:ext uri="{FF2B5EF4-FFF2-40B4-BE49-F238E27FC236}">
                <a16:creationId xmlns:a16="http://schemas.microsoft.com/office/drawing/2014/main" id="{321438E5-2098-41FE-867F-6C9AB5BCF753}"/>
              </a:ext>
            </a:extLst>
          </p:cNvPr>
          <p:cNvSpPr txBox="1"/>
          <p:nvPr/>
        </p:nvSpPr>
        <p:spPr>
          <a:xfrm>
            <a:off x="820132" y="3629935"/>
            <a:ext cx="4147794" cy="1754326"/>
          </a:xfrm>
          <a:prstGeom prst="rect">
            <a:avLst/>
          </a:prstGeom>
          <a:noFill/>
        </p:spPr>
        <p:txBody>
          <a:bodyPr wrap="square" rtlCol="0">
            <a:spAutoFit/>
          </a:bodyPr>
          <a:lstStyle/>
          <a:p>
            <a:r>
              <a:rPr lang="en-US" dirty="0"/>
              <a:t>Note:  The order of vector addition doesn’t matter with regards to the resultant.  A + B + C = C + A + B = </a:t>
            </a:r>
            <a:r>
              <a:rPr lang="en-US" b="1" dirty="0"/>
              <a:t>R</a:t>
            </a:r>
          </a:p>
          <a:p>
            <a:endParaRPr lang="en-US" dirty="0"/>
          </a:p>
          <a:p>
            <a:r>
              <a:rPr lang="en-US" dirty="0"/>
              <a:t>The </a:t>
            </a:r>
            <a:r>
              <a:rPr lang="en-US" b="1" dirty="0"/>
              <a:t>resultant</a:t>
            </a:r>
            <a:r>
              <a:rPr lang="en-US" dirty="0"/>
              <a:t> for both vector additions are the same.</a:t>
            </a:r>
          </a:p>
        </p:txBody>
      </p:sp>
      <p:pic>
        <p:nvPicPr>
          <p:cNvPr id="6" name="Picture 5" descr="In this figure a vector A with a positive slope is drawn from the origin. Then from the head of the vector A another vector B with positive slope is drawn and then another vector C with negative slope from the head of the vector B is drawn which cuts the x axis. From the tail of the vector A a vector R of magnitude of fifty point eight meters and with negative slope of five point four seven degrees is drawn. The head of this vector R meets the head of the vector C. The vector R is known as the resultant vector. A ruler is placed along the vector R to measure it. Also there is a protractor to measure the angle.">
            <a:extLst>
              <a:ext uri="{FF2B5EF4-FFF2-40B4-BE49-F238E27FC236}">
                <a16:creationId xmlns:a16="http://schemas.microsoft.com/office/drawing/2014/main" id="{3819AD2F-8490-4A8C-AA45-E84DFC5809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9285" y="113121"/>
            <a:ext cx="3738788" cy="3585738"/>
          </a:xfrm>
          <a:prstGeom prst="rect">
            <a:avLst/>
          </a:prstGeom>
        </p:spPr>
      </p:pic>
    </p:spTree>
    <p:extLst>
      <p:ext uri="{BB962C8B-B14F-4D97-AF65-F5344CB8AC3E}">
        <p14:creationId xmlns:p14="http://schemas.microsoft.com/office/powerpoint/2010/main" val="221200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981201" y="241301"/>
            <a:ext cx="8062913" cy="658813"/>
          </a:xfrm>
        </p:spPr>
        <p:txBody>
          <a:bodyPr>
            <a:normAutofit fontScale="90000"/>
          </a:bodyPr>
          <a:lstStyle/>
          <a:p>
            <a:pPr>
              <a:defRPr/>
            </a:pPr>
            <a:r>
              <a:rPr lang="en-US" dirty="0"/>
              <a:t>Figure 3.19</a:t>
            </a:r>
          </a:p>
        </p:txBody>
      </p:sp>
      <p:pic>
        <p:nvPicPr>
          <p:cNvPr id="2" name="Picture Placeholder 1" descr="Two vectors are shown. One of the vectors is labeled as vector   in north east direction. The other vector is of the same magnitude and is in the opposite direction to that of vector B. This vector is denoted as negative B."/>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1981200" y="1232284"/>
            <a:ext cx="4032250" cy="5007794"/>
          </a:xfrm>
        </p:spPr>
      </p:pic>
      <p:sp>
        <p:nvSpPr>
          <p:cNvPr id="8195" name="Text Placeholder 13"/>
          <p:cNvSpPr>
            <a:spLocks noGrp="1"/>
          </p:cNvSpPr>
          <p:nvPr>
            <p:ph type="body" sz="quarter" idx="14"/>
          </p:nvPr>
        </p:nvSpPr>
        <p:spPr>
          <a:xfrm>
            <a:off x="6130925" y="1108076"/>
            <a:ext cx="3913188" cy="5256213"/>
          </a:xfrm>
        </p:spPr>
        <p:txBody>
          <a:bodyPr>
            <a:normAutofit/>
          </a:bodyPr>
          <a:lstStyle/>
          <a:p>
            <a:pPr marL="0" indent="0">
              <a:buNone/>
            </a:pPr>
            <a:r>
              <a:rPr lang="en-US" dirty="0">
                <a:solidFill>
                  <a:schemeClr val="tx1"/>
                </a:solidFill>
              </a:rPr>
              <a:t>The negative of a vector is just another vector of the same magnitude but pointing in the opposite direction. So -</a:t>
            </a:r>
            <a:r>
              <a:rPr lang="en-US" b="1" dirty="0">
                <a:solidFill>
                  <a:schemeClr val="tx1"/>
                </a:solidFill>
              </a:rPr>
              <a:t>B </a:t>
            </a:r>
            <a:r>
              <a:rPr lang="en-US" dirty="0">
                <a:solidFill>
                  <a:schemeClr val="tx1"/>
                </a:solidFill>
              </a:rPr>
              <a:t>is the opposite of </a:t>
            </a:r>
            <a:r>
              <a:rPr lang="en-US" b="1" dirty="0">
                <a:solidFill>
                  <a:schemeClr val="tx1"/>
                </a:solidFill>
              </a:rPr>
              <a:t>B </a:t>
            </a:r>
            <a:r>
              <a:rPr lang="en-US" dirty="0">
                <a:solidFill>
                  <a:schemeClr val="tx1"/>
                </a:solidFill>
              </a:rPr>
              <a:t>; it has the same length but points in the opposite direction.</a:t>
            </a:r>
          </a:p>
        </p:txBody>
      </p:sp>
    </p:spTree>
    <p:extLst>
      <p:ext uri="{BB962C8B-B14F-4D97-AF65-F5344CB8AC3E}">
        <p14:creationId xmlns:p14="http://schemas.microsoft.com/office/powerpoint/2010/main" val="3000437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2" descr="A vector of magnitude twenty seven point five meters is shown. It is inclined to the horizontal at an angle of sixty six degrees. Another vector of magnitude thirty point zero meters is shown. It is inclined to the horizontal at an angle of one hundred and twelve degrees.">
            <a:extLst>
              <a:ext uri="{FF2B5EF4-FFF2-40B4-BE49-F238E27FC236}">
                <a16:creationId xmlns:a16="http://schemas.microsoft.com/office/drawing/2014/main" id="{CFFE2565-A9A2-449A-8C6D-92E5BBF7698C}"/>
              </a:ext>
            </a:extLst>
          </p:cNvPr>
          <p:cNvPicPr>
            <a:picLocks noChangeAspect="1"/>
          </p:cNvPicPr>
          <p:nvPr/>
        </p:nvPicPr>
        <p:blipFill>
          <a:blip r:embed="rId2">
            <a:extLst>
              <a:ext uri="{28A0092B-C50C-407E-A947-70E740481C1C}">
                <a14:useLocalDpi xmlns:a14="http://schemas.microsoft.com/office/drawing/2010/main" val="0"/>
              </a:ext>
            </a:extLst>
          </a:blip>
          <a:srcRect t="-11517" b="-11517"/>
          <a:stretch>
            <a:fillRect/>
          </a:stretch>
        </p:blipFill>
        <p:spPr>
          <a:xfrm>
            <a:off x="5337144" y="98245"/>
            <a:ext cx="5984448" cy="2598091"/>
          </a:xfrm>
          <a:prstGeom prst="rect">
            <a:avLst/>
          </a:prstGeom>
        </p:spPr>
      </p:pic>
      <p:pic>
        <p:nvPicPr>
          <p:cNvPr id="3" name="Picture Placeholder 1" descr="A vector labeled negative B is inclined at an angle of sixty-eight degrees below a horizontal line. A dotted line in the reverse direction inclined at one hundred and twelve degrees above the horizontal line is also shown.">
            <a:extLst>
              <a:ext uri="{FF2B5EF4-FFF2-40B4-BE49-F238E27FC236}">
                <a16:creationId xmlns:a16="http://schemas.microsoft.com/office/drawing/2014/main" id="{BD40C681-8037-4753-B1C5-1D8748319A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9819" y="2951163"/>
            <a:ext cx="4098072" cy="3500437"/>
          </a:xfrm>
          <a:prstGeom prst="rect">
            <a:avLst/>
          </a:prstGeom>
        </p:spPr>
      </p:pic>
      <p:sp>
        <p:nvSpPr>
          <p:cNvPr id="5" name="TextBox 4">
            <a:extLst>
              <a:ext uri="{FF2B5EF4-FFF2-40B4-BE49-F238E27FC236}">
                <a16:creationId xmlns:a16="http://schemas.microsoft.com/office/drawing/2014/main" id="{6D76637C-968F-482C-8E70-E6F398B7F84D}"/>
              </a:ext>
            </a:extLst>
          </p:cNvPr>
          <p:cNvSpPr txBox="1"/>
          <p:nvPr/>
        </p:nvSpPr>
        <p:spPr>
          <a:xfrm>
            <a:off x="301658" y="348792"/>
            <a:ext cx="3987538" cy="954107"/>
          </a:xfrm>
          <a:prstGeom prst="rect">
            <a:avLst/>
          </a:prstGeom>
          <a:noFill/>
        </p:spPr>
        <p:txBody>
          <a:bodyPr wrap="square" rtlCol="0">
            <a:spAutoFit/>
          </a:bodyPr>
          <a:lstStyle/>
          <a:p>
            <a:r>
              <a:rPr lang="en-US" sz="2800" dirty="0"/>
              <a:t>Vector A = 27.5 m @66</a:t>
            </a:r>
            <a:r>
              <a:rPr lang="en-US" sz="2800" baseline="30000" dirty="0"/>
              <a:t>o</a:t>
            </a:r>
          </a:p>
          <a:p>
            <a:r>
              <a:rPr lang="en-US" sz="2800" dirty="0"/>
              <a:t>Vector B = 30 m @ 112</a:t>
            </a:r>
            <a:r>
              <a:rPr lang="en-US" sz="2800" baseline="30000" dirty="0"/>
              <a:t>o</a:t>
            </a:r>
          </a:p>
        </p:txBody>
      </p:sp>
      <p:sp>
        <p:nvSpPr>
          <p:cNvPr id="6" name="TextBox 5">
            <a:extLst>
              <a:ext uri="{FF2B5EF4-FFF2-40B4-BE49-F238E27FC236}">
                <a16:creationId xmlns:a16="http://schemas.microsoft.com/office/drawing/2014/main" id="{C45D1719-9F76-4D96-B3B8-A7F6A1FE11B6}"/>
              </a:ext>
            </a:extLst>
          </p:cNvPr>
          <p:cNvSpPr txBox="1"/>
          <p:nvPr/>
        </p:nvSpPr>
        <p:spPr>
          <a:xfrm>
            <a:off x="443060" y="2884602"/>
            <a:ext cx="4694548" cy="3539430"/>
          </a:xfrm>
          <a:prstGeom prst="rect">
            <a:avLst/>
          </a:prstGeom>
          <a:noFill/>
        </p:spPr>
        <p:txBody>
          <a:bodyPr wrap="square" rtlCol="0">
            <a:spAutoFit/>
          </a:bodyPr>
          <a:lstStyle/>
          <a:p>
            <a:r>
              <a:rPr lang="en-US" sz="2800" dirty="0"/>
              <a:t>-B would have the same magnitude, 30 m, but point in the opposite direction.  Since the angle of a straight line is 180</a:t>
            </a:r>
            <a:r>
              <a:rPr lang="en-US" sz="2800" baseline="30000" dirty="0"/>
              <a:t>o</a:t>
            </a:r>
            <a:r>
              <a:rPr lang="en-US" sz="2800" dirty="0"/>
              <a:t>, the direction of -B would be 112</a:t>
            </a:r>
            <a:r>
              <a:rPr lang="en-US" sz="2800" baseline="30000" dirty="0"/>
              <a:t>o</a:t>
            </a:r>
            <a:r>
              <a:rPr lang="en-US" sz="2800" dirty="0"/>
              <a:t> + 180</a:t>
            </a:r>
            <a:r>
              <a:rPr lang="en-US" sz="2800" baseline="30000" dirty="0"/>
              <a:t>o</a:t>
            </a:r>
            <a:r>
              <a:rPr lang="en-US" sz="2800" dirty="0"/>
              <a:t> = 292</a:t>
            </a:r>
            <a:r>
              <a:rPr lang="en-US" sz="2800" baseline="30000" dirty="0"/>
              <a:t>o</a:t>
            </a:r>
            <a:r>
              <a:rPr lang="en-US" sz="2800" dirty="0"/>
              <a:t>  This could also be written as 68</a:t>
            </a:r>
            <a:r>
              <a:rPr lang="en-US" sz="2800" baseline="30000" dirty="0"/>
              <a:t>o</a:t>
            </a:r>
            <a:r>
              <a:rPr lang="en-US" sz="2800" dirty="0"/>
              <a:t> south of east.</a:t>
            </a:r>
          </a:p>
        </p:txBody>
      </p:sp>
    </p:spTree>
    <p:extLst>
      <p:ext uri="{BB962C8B-B14F-4D97-AF65-F5344CB8AC3E}">
        <p14:creationId xmlns:p14="http://schemas.microsoft.com/office/powerpoint/2010/main" val="109736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descr="Vectors A and negative B are connected in head to tail method. Vector A is inclined with horizontal with positive slope and vector negative B with a negative slope. The resultant of these two vectors is shown as a vector R from tail of A to the head of negative B. The length of the resultant is twenty three point zero meters and has a negative slope of seven point five degrees.">
            <a:extLst>
              <a:ext uri="{FF2B5EF4-FFF2-40B4-BE49-F238E27FC236}">
                <a16:creationId xmlns:a16="http://schemas.microsoft.com/office/drawing/2014/main" id="{F24D171B-7925-4C19-B79F-8F1D547AB4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078" y="3648341"/>
            <a:ext cx="5688522" cy="3100845"/>
          </a:xfrm>
          <a:prstGeom prst="rect">
            <a:avLst/>
          </a:prstGeom>
        </p:spPr>
      </p:pic>
      <p:pic>
        <p:nvPicPr>
          <p:cNvPr id="3" name="Picture Placeholder 1" descr="A vector A inclined at sixty six degrees with horizontal is shown. From the head of this vector another vector B is started. Vector B is inclined at one hundred and twelve degrees with the horizontal. Another vector labeled as R prime from the tail of vector A to the head of vector B is drawn. The length of this vector is fifty two point nine meters and its inclination with the horizontal is shown as ninety point one degrees. Vector R prime is equal to the sum of vectors A and B.">
            <a:extLst>
              <a:ext uri="{FF2B5EF4-FFF2-40B4-BE49-F238E27FC236}">
                <a16:creationId xmlns:a16="http://schemas.microsoft.com/office/drawing/2014/main" id="{10B0390C-BB92-4B2F-B35D-E6F0BD0180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0502" y="105696"/>
            <a:ext cx="4170259" cy="3416972"/>
          </a:xfrm>
          <a:prstGeom prst="rect">
            <a:avLst/>
          </a:prstGeom>
        </p:spPr>
      </p:pic>
      <p:sp>
        <p:nvSpPr>
          <p:cNvPr id="4" name="TextBox 3">
            <a:extLst>
              <a:ext uri="{FF2B5EF4-FFF2-40B4-BE49-F238E27FC236}">
                <a16:creationId xmlns:a16="http://schemas.microsoft.com/office/drawing/2014/main" id="{C93CF923-E370-4232-8F0E-B8924D951895}"/>
              </a:ext>
            </a:extLst>
          </p:cNvPr>
          <p:cNvSpPr txBox="1"/>
          <p:nvPr/>
        </p:nvSpPr>
        <p:spPr>
          <a:xfrm>
            <a:off x="471239" y="528205"/>
            <a:ext cx="4317476" cy="1815882"/>
          </a:xfrm>
          <a:prstGeom prst="rect">
            <a:avLst/>
          </a:prstGeom>
          <a:noFill/>
        </p:spPr>
        <p:txBody>
          <a:bodyPr wrap="square" rtlCol="0">
            <a:spAutoFit/>
          </a:bodyPr>
          <a:lstStyle/>
          <a:p>
            <a:r>
              <a:rPr lang="en-US" sz="2800" dirty="0"/>
              <a:t>With vectors, A + B </a:t>
            </a:r>
          </a:p>
          <a:p>
            <a:endParaRPr lang="en-US" sz="2800" dirty="0"/>
          </a:p>
          <a:p>
            <a:endParaRPr lang="en-US" sz="2800" dirty="0"/>
          </a:p>
          <a:p>
            <a:r>
              <a:rPr lang="en-US" sz="2800" dirty="0"/>
              <a:t>≠ A - B</a:t>
            </a:r>
          </a:p>
        </p:txBody>
      </p:sp>
    </p:spTree>
    <p:extLst>
      <p:ext uri="{BB962C8B-B14F-4D97-AF65-F5344CB8AC3E}">
        <p14:creationId xmlns:p14="http://schemas.microsoft.com/office/powerpoint/2010/main" val="3782389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49125-CE4C-40DA-8F7E-30A5DBC472FE}"/>
              </a:ext>
            </a:extLst>
          </p:cNvPr>
          <p:cNvSpPr>
            <a:spLocks noGrp="1"/>
          </p:cNvSpPr>
          <p:nvPr>
            <p:ph type="title"/>
          </p:nvPr>
        </p:nvSpPr>
        <p:spPr/>
        <p:txBody>
          <a:bodyPr/>
          <a:lstStyle/>
          <a:p>
            <a:r>
              <a:rPr lang="en-US" dirty="0"/>
              <a:t>Finding the resultant of vectors that are in the x and y direction.</a:t>
            </a:r>
          </a:p>
        </p:txBody>
      </p:sp>
      <p:sp>
        <p:nvSpPr>
          <p:cNvPr id="3" name="Content Placeholder 2">
            <a:extLst>
              <a:ext uri="{FF2B5EF4-FFF2-40B4-BE49-F238E27FC236}">
                <a16:creationId xmlns:a16="http://schemas.microsoft.com/office/drawing/2014/main" id="{1144F24E-0F42-4A84-9285-7C4E8A617F32}"/>
              </a:ext>
            </a:extLst>
          </p:cNvPr>
          <p:cNvSpPr>
            <a:spLocks noGrp="1"/>
          </p:cNvSpPr>
          <p:nvPr>
            <p:ph idx="1"/>
          </p:nvPr>
        </p:nvSpPr>
        <p:spPr/>
        <p:txBody>
          <a:bodyPr>
            <a:normAutofit fontScale="92500" lnSpcReduction="10000"/>
          </a:bodyPr>
          <a:lstStyle/>
          <a:p>
            <a:r>
              <a:rPr lang="en-US" dirty="0"/>
              <a:t>Draw the vectors head to tail on a compass rose.</a:t>
            </a:r>
          </a:p>
          <a:p>
            <a:r>
              <a:rPr lang="en-US" dirty="0"/>
              <a:t>Attempt to draw the lengths to scale (make the larger vector longer than the smaller vector)</a:t>
            </a:r>
          </a:p>
          <a:p>
            <a:r>
              <a:rPr lang="en-US" dirty="0"/>
              <a:t>Draw the resultant vector from the starting place to the ending place.</a:t>
            </a:r>
          </a:p>
          <a:p>
            <a:r>
              <a:rPr lang="en-US" dirty="0"/>
              <a:t>Find the magnitude of the resultant vector using the Pythagorean Theorem</a:t>
            </a:r>
          </a:p>
          <a:p>
            <a:r>
              <a:rPr lang="en-US" dirty="0"/>
              <a:t>Find the direction of the resultant vector using Trigonometric relations</a:t>
            </a:r>
          </a:p>
          <a:p>
            <a:r>
              <a:rPr lang="en-US" dirty="0"/>
              <a:t>Write the direction as an angle related to East or West…</a:t>
            </a:r>
          </a:p>
          <a:p>
            <a:r>
              <a:rPr lang="en-US" dirty="0"/>
              <a:t> and also as a number counterclockwise from 0</a:t>
            </a:r>
            <a:r>
              <a:rPr lang="en-US" baseline="30000" dirty="0"/>
              <a:t>o</a:t>
            </a:r>
            <a:r>
              <a:rPr lang="en-US" dirty="0"/>
              <a:t> = East.  A resultant pointing in the: 1st quadrant should be between 0</a:t>
            </a:r>
            <a:r>
              <a:rPr lang="en-US" baseline="30000" dirty="0"/>
              <a:t>o</a:t>
            </a:r>
            <a:r>
              <a:rPr lang="en-US" dirty="0"/>
              <a:t> and 90</a:t>
            </a:r>
            <a:r>
              <a:rPr lang="en-US" baseline="30000" dirty="0"/>
              <a:t>o</a:t>
            </a:r>
            <a:r>
              <a:rPr lang="en-US" dirty="0"/>
              <a:t>, 2</a:t>
            </a:r>
            <a:r>
              <a:rPr lang="en-US" baseline="30000" dirty="0"/>
              <a:t>nd</a:t>
            </a:r>
            <a:r>
              <a:rPr lang="en-US" dirty="0"/>
              <a:t> quadrant between 90</a:t>
            </a:r>
            <a:r>
              <a:rPr lang="en-US" baseline="30000" dirty="0"/>
              <a:t>o</a:t>
            </a:r>
            <a:r>
              <a:rPr lang="en-US" dirty="0"/>
              <a:t> and 180</a:t>
            </a:r>
            <a:r>
              <a:rPr lang="en-US" baseline="30000" dirty="0"/>
              <a:t>o</a:t>
            </a:r>
            <a:r>
              <a:rPr lang="en-US" dirty="0"/>
              <a:t>, 3</a:t>
            </a:r>
            <a:r>
              <a:rPr lang="en-US" baseline="30000" dirty="0"/>
              <a:t>rd</a:t>
            </a:r>
            <a:r>
              <a:rPr lang="en-US" dirty="0"/>
              <a:t> quadrant between 180</a:t>
            </a:r>
            <a:r>
              <a:rPr lang="en-US" baseline="30000" dirty="0"/>
              <a:t>o</a:t>
            </a:r>
            <a:r>
              <a:rPr lang="en-US" dirty="0"/>
              <a:t> and 270</a:t>
            </a:r>
            <a:r>
              <a:rPr lang="en-US" baseline="30000" dirty="0"/>
              <a:t>o</a:t>
            </a:r>
            <a:r>
              <a:rPr lang="en-US" dirty="0"/>
              <a:t>, and 4</a:t>
            </a:r>
            <a:r>
              <a:rPr lang="en-US" baseline="30000" dirty="0"/>
              <a:t>th</a:t>
            </a:r>
            <a:r>
              <a:rPr lang="en-US" dirty="0"/>
              <a:t> quadrant between 270</a:t>
            </a:r>
            <a:r>
              <a:rPr lang="en-US" baseline="30000" dirty="0"/>
              <a:t>o</a:t>
            </a:r>
            <a:r>
              <a:rPr lang="en-US" dirty="0"/>
              <a:t> and 360</a:t>
            </a:r>
            <a:r>
              <a:rPr lang="en-US" baseline="30000" dirty="0"/>
              <a:t>o</a:t>
            </a:r>
            <a:r>
              <a:rPr lang="en-US" dirty="0"/>
              <a:t>.</a:t>
            </a:r>
          </a:p>
        </p:txBody>
      </p:sp>
    </p:spTree>
    <p:extLst>
      <p:ext uri="{BB962C8B-B14F-4D97-AF65-F5344CB8AC3E}">
        <p14:creationId xmlns:p14="http://schemas.microsoft.com/office/powerpoint/2010/main" val="2104012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381</TotalTime>
  <Words>1627</Words>
  <Application>Microsoft Office PowerPoint</Application>
  <PresentationFormat>Widescreen</PresentationFormat>
  <Paragraphs>136</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Cambria Math</vt:lpstr>
      <vt:lpstr>Tahoma</vt:lpstr>
      <vt:lpstr>Times New Roman</vt:lpstr>
      <vt:lpstr>Office Theme</vt:lpstr>
      <vt:lpstr>PowerPoint Presentation</vt:lpstr>
      <vt:lpstr>PowerPoint Presentation</vt:lpstr>
      <vt:lpstr>PowerPoint Presentation</vt:lpstr>
      <vt:lpstr>PowerPoint Presentation</vt:lpstr>
      <vt:lpstr>PowerPoint Presentation</vt:lpstr>
      <vt:lpstr>Figure 3.19</vt:lpstr>
      <vt:lpstr>PowerPoint Presentation</vt:lpstr>
      <vt:lpstr>PowerPoint Presentation</vt:lpstr>
      <vt:lpstr>Finding the resultant of vectors that are in the x and y direction.</vt:lpstr>
      <vt:lpstr>Example 1  </vt:lpstr>
      <vt:lpstr>Adding Vectors where one or more vectors are not in the x or y direction</vt:lpstr>
      <vt:lpstr>Example 2</vt:lpstr>
      <vt:lpstr>PowerPoint Presentation</vt:lpstr>
      <vt:lpstr>PowerPoint Presentation</vt:lpstr>
      <vt:lpstr>Example 2 (cont.)</vt:lpstr>
      <vt:lpstr>PowerPoint Presentation</vt:lpstr>
      <vt:lpstr>Example 3: Mac and Tosh are doing the Vector Walk Lab. Starting at the door of their physics classroom, they walk 2.00 meters, south. They make a right hand turn and walk 16.0 meters, west. They turn right again and walk 24.0 meters, north. They then turn left and walk 36.0 meters, west. What is the magnitude and direction of their overall displacement? </vt:lpstr>
      <vt:lpstr>Example 3:  Max plays middle linebacker for South's football team. During one play in last Friday night's game against New Greer Academy, he made the following movements after the ball was snapped on third down. First, he back-pedaled in the southern direction for 2.6 meters. He then shuffled to his left (west) for a distance of 2.2 meters. Finally, he made a half-turn and ran downfield a distance of 4.8 meters in a direction of 240° counter-clockwise from east (30° W of S) before finally knocking the wind out of New Greer's wide receiver. Determine the magnitude and direction of Max's overall displacement. </vt:lpstr>
      <vt:lpstr>Example 4: Cameron Per (his friends call him Cam) and Baxter Nature are on a hike. Starting from home base, they make the following movements. A: 2.65 km, 140°  B: 4.77 km, 252°  C: 3.18 km, 332°  Determine the magnitude and direction of their overall displacement.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Vector Addition</dc:title>
  <dc:creator>Darren Smith</dc:creator>
  <cp:lastModifiedBy>Darren Smith</cp:lastModifiedBy>
  <cp:revision>42</cp:revision>
  <dcterms:created xsi:type="dcterms:W3CDTF">2024-01-16T00:44:48Z</dcterms:created>
  <dcterms:modified xsi:type="dcterms:W3CDTF">2024-08-29T12:43:20Z</dcterms:modified>
</cp:coreProperties>
</file>