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D997-5C2C-4FE3-8136-D7D0EBD7FD1F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955A-0718-43E4-AF00-A575A4539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8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D997-5C2C-4FE3-8136-D7D0EBD7FD1F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955A-0718-43E4-AF00-A575A4539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4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D997-5C2C-4FE3-8136-D7D0EBD7FD1F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955A-0718-43E4-AF00-A575A4539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D997-5C2C-4FE3-8136-D7D0EBD7FD1F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955A-0718-43E4-AF00-A575A4539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3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D997-5C2C-4FE3-8136-D7D0EBD7FD1F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955A-0718-43E4-AF00-A575A4539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6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D997-5C2C-4FE3-8136-D7D0EBD7FD1F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955A-0718-43E4-AF00-A575A4539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4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D997-5C2C-4FE3-8136-D7D0EBD7FD1F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955A-0718-43E4-AF00-A575A4539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1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D997-5C2C-4FE3-8136-D7D0EBD7FD1F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955A-0718-43E4-AF00-A575A4539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4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D997-5C2C-4FE3-8136-D7D0EBD7FD1F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955A-0718-43E4-AF00-A575A4539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D997-5C2C-4FE3-8136-D7D0EBD7FD1F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955A-0718-43E4-AF00-A575A4539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4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D997-5C2C-4FE3-8136-D7D0EBD7FD1F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955A-0718-43E4-AF00-A575A4539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1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2DD997-5C2C-4FE3-8136-D7D0EBD7FD1F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65955A-0718-43E4-AF00-A575A4539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8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10753F-5B4B-EF2B-6718-51F07045A1F9}"/>
              </a:ext>
            </a:extLst>
          </p:cNvPr>
          <p:cNvSpPr txBox="1"/>
          <p:nvPr/>
        </p:nvSpPr>
        <p:spPr>
          <a:xfrm>
            <a:off x="624840" y="365760"/>
            <a:ext cx="797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Importance of the (TRAINABLE)  BIAS TERM</a:t>
            </a:r>
          </a:p>
        </p:txBody>
      </p:sp>
      <p:pic>
        <p:nvPicPr>
          <p:cNvPr id="6" name="Picture 5" descr="A cartoon duck holding a sign&#10;&#10;AI-generated content may be incorrect.">
            <a:extLst>
              <a:ext uri="{FF2B5EF4-FFF2-40B4-BE49-F238E27FC236}">
                <a16:creationId xmlns:a16="http://schemas.microsoft.com/office/drawing/2014/main" id="{CA83F61B-3B22-5468-E30B-329AF3CC1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675" y="1133060"/>
            <a:ext cx="3299325" cy="556591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1CBFA1A-468C-60D1-7C06-31637F49586C}"/>
              </a:ext>
            </a:extLst>
          </p:cNvPr>
          <p:cNvGrpSpPr/>
          <p:nvPr/>
        </p:nvGrpSpPr>
        <p:grpSpPr>
          <a:xfrm>
            <a:off x="5486400" y="2133600"/>
            <a:ext cx="3108960" cy="1782416"/>
            <a:chOff x="5486400" y="2133600"/>
            <a:chExt cx="3108960" cy="178241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8EC4BF6-6E0B-EFE0-3EF3-B9693198F0C0}"/>
                </a:ext>
              </a:extLst>
            </p:cNvPr>
            <p:cNvCxnSpPr/>
            <p:nvPr/>
          </p:nvCxnSpPr>
          <p:spPr>
            <a:xfrm>
              <a:off x="5486400" y="3429000"/>
              <a:ext cx="3108960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123BC53-8CE5-AA31-DC91-548C818A0975}"/>
                </a:ext>
              </a:extLst>
            </p:cNvPr>
            <p:cNvCxnSpPr/>
            <p:nvPr/>
          </p:nvCxnSpPr>
          <p:spPr>
            <a:xfrm flipV="1">
              <a:off x="6197302" y="2133600"/>
              <a:ext cx="0" cy="1782416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C78C224-80FA-7CA5-27D8-C3D0D89EBFEA}"/>
              </a:ext>
            </a:extLst>
          </p:cNvPr>
          <p:cNvGrpSpPr/>
          <p:nvPr/>
        </p:nvGrpSpPr>
        <p:grpSpPr>
          <a:xfrm>
            <a:off x="5827059" y="2456329"/>
            <a:ext cx="2750372" cy="972671"/>
            <a:chOff x="5827059" y="2456329"/>
            <a:chExt cx="2750372" cy="97267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7B08F9B-CC09-3AB6-8517-0C3AEA966160}"/>
                </a:ext>
              </a:extLst>
            </p:cNvPr>
            <p:cNvCxnSpPr/>
            <p:nvPr/>
          </p:nvCxnSpPr>
          <p:spPr>
            <a:xfrm flipV="1">
              <a:off x="7799294" y="2456329"/>
              <a:ext cx="0" cy="972671"/>
            </a:xfrm>
            <a:prstGeom prst="line">
              <a:avLst/>
            </a:prstGeom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417FAD9-4C44-6ED0-E971-AE269A02DAEA}"/>
                </a:ext>
              </a:extLst>
            </p:cNvPr>
            <p:cNvCxnSpPr/>
            <p:nvPr/>
          </p:nvCxnSpPr>
          <p:spPr>
            <a:xfrm>
              <a:off x="7799295" y="2456329"/>
              <a:ext cx="778136" cy="0"/>
            </a:xfrm>
            <a:prstGeom prst="line">
              <a:avLst/>
            </a:prstGeom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0B426D5-678F-B954-C164-8C51116505AB}"/>
                </a:ext>
              </a:extLst>
            </p:cNvPr>
            <p:cNvCxnSpPr/>
            <p:nvPr/>
          </p:nvCxnSpPr>
          <p:spPr>
            <a:xfrm flipH="1">
              <a:off x="5827059" y="3429000"/>
              <a:ext cx="1972235" cy="0"/>
            </a:xfrm>
            <a:prstGeom prst="line">
              <a:avLst/>
            </a:prstGeom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153B286-C046-95B4-BD5E-C36DA9D5C5CE}"/>
              </a:ext>
            </a:extLst>
          </p:cNvPr>
          <p:cNvSpPr txBox="1"/>
          <p:nvPr/>
        </p:nvSpPr>
        <p:spPr>
          <a:xfrm>
            <a:off x="7595803" y="3429000"/>
            <a:ext cx="5737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48”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EF3766-FC5B-3850-CFDD-4F09435823AD}"/>
              </a:ext>
            </a:extLst>
          </p:cNvPr>
          <p:cNvGrpSpPr/>
          <p:nvPr/>
        </p:nvGrpSpPr>
        <p:grpSpPr>
          <a:xfrm>
            <a:off x="7368987" y="2455649"/>
            <a:ext cx="778137" cy="972671"/>
            <a:chOff x="7951694" y="2608729"/>
            <a:chExt cx="778137" cy="97267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C57CCE6-1563-B191-4068-1FE4AE049A2E}"/>
                </a:ext>
              </a:extLst>
            </p:cNvPr>
            <p:cNvCxnSpPr/>
            <p:nvPr/>
          </p:nvCxnSpPr>
          <p:spPr>
            <a:xfrm flipV="1">
              <a:off x="7951694" y="2608729"/>
              <a:ext cx="0" cy="972671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EA1BEB4-DC8F-AAE8-66E9-EE1959F78D1F}"/>
                </a:ext>
              </a:extLst>
            </p:cNvPr>
            <p:cNvCxnSpPr/>
            <p:nvPr/>
          </p:nvCxnSpPr>
          <p:spPr>
            <a:xfrm>
              <a:off x="7951695" y="2608729"/>
              <a:ext cx="7781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FA9947-E83C-05AD-9A39-A3A23DB505B1}"/>
              </a:ext>
            </a:extLst>
          </p:cNvPr>
          <p:cNvCxnSpPr/>
          <p:nvPr/>
        </p:nvCxnSpPr>
        <p:spPr>
          <a:xfrm flipV="1">
            <a:off x="2049780" y="3428320"/>
            <a:ext cx="0" cy="242814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mall step stool with metal legs&#10;&#10;AI-generated content may be incorrect.">
            <a:extLst>
              <a:ext uri="{FF2B5EF4-FFF2-40B4-BE49-F238E27FC236}">
                <a16:creationId xmlns:a16="http://schemas.microsoft.com/office/drawing/2014/main" id="{896D1DF0-DDF7-06F5-40D7-EF313A50C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4785360"/>
            <a:ext cx="1783080" cy="214221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4089649-6C71-2C46-7B53-1AAD5B49A76C}"/>
              </a:ext>
            </a:extLst>
          </p:cNvPr>
          <p:cNvSpPr txBox="1"/>
          <p:nvPr/>
        </p:nvSpPr>
        <p:spPr>
          <a:xfrm>
            <a:off x="2049780" y="4642393"/>
            <a:ext cx="77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48”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65158F4-5EC0-F0CE-70A7-3AE043E8C64E}"/>
              </a:ext>
            </a:extLst>
          </p:cNvPr>
          <p:cNvGrpSpPr/>
          <p:nvPr/>
        </p:nvGrpSpPr>
        <p:grpSpPr>
          <a:xfrm>
            <a:off x="1361594" y="3428320"/>
            <a:ext cx="1407079" cy="1699492"/>
            <a:chOff x="1361594" y="3428320"/>
            <a:chExt cx="1407079" cy="169949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C1460E6-AC0B-1F05-2909-2EB5FC9C17B0}"/>
                </a:ext>
              </a:extLst>
            </p:cNvPr>
            <p:cNvCxnSpPr/>
            <p:nvPr/>
          </p:nvCxnSpPr>
          <p:spPr>
            <a:xfrm flipV="1">
              <a:off x="1667435" y="3428320"/>
              <a:ext cx="0" cy="1699492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lg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83B790A-808D-D603-3BE6-F7023D233092}"/>
                </a:ext>
              </a:extLst>
            </p:cNvPr>
            <p:cNvGrpSpPr/>
            <p:nvPr/>
          </p:nvGrpSpPr>
          <p:grpSpPr>
            <a:xfrm>
              <a:off x="1361594" y="4372094"/>
              <a:ext cx="1407079" cy="607928"/>
              <a:chOff x="1361594" y="4372094"/>
              <a:chExt cx="1407079" cy="607928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6ADB751-9631-E3E7-379D-ECBCC929130C}"/>
                  </a:ext>
                </a:extLst>
              </p:cNvPr>
              <p:cNvSpPr txBox="1"/>
              <p:nvPr/>
            </p:nvSpPr>
            <p:spPr>
              <a:xfrm>
                <a:off x="1361594" y="4372094"/>
                <a:ext cx="573741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36”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2733484-9EE6-7798-3D58-3C3F7B524D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5335" y="4592618"/>
                <a:ext cx="645080" cy="378437"/>
              </a:xfrm>
              <a:prstGeom prst="line">
                <a:avLst/>
              </a:prstGeom>
              <a:ln w="444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35E1019-6351-B0F6-5510-C9F4CFF1E7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3593" y="4601585"/>
                <a:ext cx="645080" cy="378437"/>
              </a:xfrm>
              <a:prstGeom prst="line">
                <a:avLst/>
              </a:prstGeom>
              <a:ln w="444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6DB96B8-5B1C-9E87-56BD-7C414E6EB213}"/>
              </a:ext>
            </a:extLst>
          </p:cNvPr>
          <p:cNvGrpSpPr/>
          <p:nvPr/>
        </p:nvGrpSpPr>
        <p:grpSpPr>
          <a:xfrm>
            <a:off x="6963784" y="3429000"/>
            <a:ext cx="1241423" cy="490881"/>
            <a:chOff x="6963784" y="3429000"/>
            <a:chExt cx="1241423" cy="49088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B8458D-AB1A-7FD8-29D1-3A21F3C6CDB3}"/>
                </a:ext>
              </a:extLst>
            </p:cNvPr>
            <p:cNvSpPr txBox="1"/>
            <p:nvPr/>
          </p:nvSpPr>
          <p:spPr>
            <a:xfrm>
              <a:off x="6963784" y="3429000"/>
              <a:ext cx="573741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36”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F9DADA0-7BE0-0B1D-5B8D-759913B7DDF3}"/>
                </a:ext>
              </a:extLst>
            </p:cNvPr>
            <p:cNvCxnSpPr>
              <a:cxnSpLocks/>
            </p:cNvCxnSpPr>
            <p:nvPr/>
          </p:nvCxnSpPr>
          <p:spPr>
            <a:xfrm>
              <a:off x="7560127" y="3541444"/>
              <a:ext cx="645080" cy="378437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84C740D-43EC-040F-A80E-B26C1B52B9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5352" y="3541444"/>
              <a:ext cx="645080" cy="378437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09DEF74-4C8F-7526-E6C1-0FE9B273F4CB}"/>
              </a:ext>
            </a:extLst>
          </p:cNvPr>
          <p:cNvSpPr txBox="1"/>
          <p:nvPr/>
        </p:nvSpPr>
        <p:spPr>
          <a:xfrm>
            <a:off x="4839899" y="4372094"/>
            <a:ext cx="41143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Having a TRAINABLE “Bias Term”, means that the “jump point” e.g., 48</a:t>
            </a:r>
            <a:r>
              <a:rPr lang="en-US" sz="2000">
                <a:solidFill>
                  <a:srgbClr val="FF0000"/>
                </a:solidFill>
              </a:rPr>
              <a:t>”, 36”) </a:t>
            </a:r>
            <a:r>
              <a:rPr lang="en-US" sz="2000" dirty="0">
                <a:solidFill>
                  <a:srgbClr val="FF0000"/>
                </a:solidFill>
              </a:rPr>
              <a:t>of the </a:t>
            </a:r>
            <a:r>
              <a:rPr lang="en-US" sz="2000">
                <a:solidFill>
                  <a:srgbClr val="FF0000"/>
                </a:solidFill>
              </a:rPr>
              <a:t>nonlinearity  can </a:t>
            </a:r>
            <a:r>
              <a:rPr lang="en-US" sz="2000" dirty="0">
                <a:solidFill>
                  <a:srgbClr val="FF0000"/>
                </a:solidFill>
              </a:rPr>
              <a:t>be ADJUSTED during training to a “location” or value (e.g., 36”) where it helps the network work better for the training set in question.</a:t>
            </a:r>
          </a:p>
        </p:txBody>
      </p:sp>
    </p:spTree>
    <p:extLst>
      <p:ext uri="{BB962C8B-B14F-4D97-AF65-F5344CB8AC3E}">
        <p14:creationId xmlns:p14="http://schemas.microsoft.com/office/powerpoint/2010/main" val="206282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1773F7DB16174F9EB52C0FB0A05233" ma:contentTypeVersion="17" ma:contentTypeDescription="Create a new document." ma:contentTypeScope="" ma:versionID="e88d9d719a4a58de4e01c7b2739f1412">
  <xsd:schema xmlns:xsd="http://www.w3.org/2001/XMLSchema" xmlns:xs="http://www.w3.org/2001/XMLSchema" xmlns:p="http://schemas.microsoft.com/office/2006/metadata/properties" xmlns:ns3="bebd99a4-15a0-4ecf-a8c0-62f4b2b44c53" xmlns:ns4="b3569f8f-28ed-419e-963b-75b4ef2f90d8" targetNamespace="http://schemas.microsoft.com/office/2006/metadata/properties" ma:root="true" ma:fieldsID="3ae862483717411924eed14be57398fb" ns3:_="" ns4:_="">
    <xsd:import namespace="bebd99a4-15a0-4ecf-a8c0-62f4b2b44c53"/>
    <xsd:import namespace="b3569f8f-28ed-419e-963b-75b4ef2f90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bd99a4-15a0-4ecf-a8c0-62f4b2b44c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569f8f-28ed-419e-963b-75b4ef2f90d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ebd99a4-15a0-4ecf-a8c0-62f4b2b44c53" xsi:nil="true"/>
  </documentManagement>
</p:properties>
</file>

<file path=customXml/itemProps1.xml><?xml version="1.0" encoding="utf-8"?>
<ds:datastoreItem xmlns:ds="http://schemas.openxmlformats.org/officeDocument/2006/customXml" ds:itemID="{A8B40F3C-C41A-4541-8DBB-96FBCE7BA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bd99a4-15a0-4ecf-a8c0-62f4b2b44c53"/>
    <ds:schemaRef ds:uri="b3569f8f-28ed-419e-963b-75b4ef2f90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B22122B-548A-4F33-B32B-7A0ECABC4B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5C6F43-FBD3-4596-AF50-DE04B67C9F59}">
  <ds:schemaRefs>
    <ds:schemaRef ds:uri="http://purl.org/dc/dcmitype/"/>
    <ds:schemaRef ds:uri="b3569f8f-28ed-419e-963b-75b4ef2f90d8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bebd99a4-15a0-4ecf-a8c0-62f4b2b44c53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74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Armando Barreto</dc:creator>
  <cp:lastModifiedBy>Armando Barreto</cp:lastModifiedBy>
  <cp:revision>13</cp:revision>
  <dcterms:created xsi:type="dcterms:W3CDTF">2025-09-02T00:22:21Z</dcterms:created>
  <dcterms:modified xsi:type="dcterms:W3CDTF">2025-09-02T15:12:02Z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0x010100851773F7DB16174F9EB52C0FB0A05233</vt:lpwstr>
  </property>
</Properties>
</file>