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jpeg" ContentType="image/jpe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0C499F-95A3-4759-86B4-F458642E22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64C007-55AA-46C5-BC39-8F1DC53B3E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5CE72-403B-44B5-83F3-B0C3D545DF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58B44C-3EF6-44B5-A61D-E44DD6FB74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C8978C-161B-4698-A15A-269613E512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91D0FE-6150-4217-9F93-6241C2E0CD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07074C-7A38-42B6-BE74-C11F06B1B7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9FCB1F-E4A7-4D35-8A1B-F83D529C59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5C83BB-98EA-4716-83FD-A6937863DB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D3FB96-3A42-4A08-971C-05DE8E9572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9FC322-C63A-456C-9110-41F41D1B5E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302033-A52A-4BC8-AFF7-E0DEB319D2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BCD9BC-8D1E-4524-AE7C-468C9532D2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B9896C-EA6F-4B14-82DF-1909677ED4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1840B2-1854-4C18-B120-C0BA87BE12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77DB93-9FD6-4591-BE2D-A2DA8E85ED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AED767-4707-408C-B699-C5705592CC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15E660-C0E9-4CEC-9B9E-F00675D394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C95793-6611-4512-91C9-5394C07A38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F24B6F-4B13-4F8F-8F22-CBD448A25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C3DA15-8653-4CFF-8059-71D29ECA65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6773AF-2B5D-4747-8EE2-F02C0F0BDC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6C06D1-B3B3-4E92-A8A9-0E7468C246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10FD5B-ADCE-4556-BA47-78DC180041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s-ES" sz="3800" spc="199" strike="noStrike" cap="all">
                <a:solidFill>
                  <a:srgbClr val="262626"/>
                </a:solidFill>
                <a:latin typeface="Gill Sans MT"/>
              </a:rPr>
              <a:t>Haga clic para modificar el estilo de título del patrón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>
                    <a:alpha val="70000"/>
                  </a:srgbClr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>
                    <a:alpha val="70000"/>
                  </a:srgbClr>
                </a:solidFill>
                <a:latin typeface="Gill Sans MT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F97F2CA-8EF1-40DF-A31C-2D6DF9B7381C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ES" sz="2800" spc="199" strike="noStrike" cap="all">
                <a:solidFill>
                  <a:srgbClr val="262626"/>
                </a:solidFill>
                <a:latin typeface="Gill Sans MT"/>
              </a:rPr>
              <a:t>Haga clic para modificar el estilo de título del patrón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262626"/>
                </a:solidFill>
                <a:latin typeface="Gill Sans MT"/>
              </a:rPr>
              <a:t>Haga clic para modificar los estilos de texto del patrón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62626"/>
                </a:solidFill>
                <a:latin typeface="Gill Sans MT"/>
              </a:rPr>
              <a:t>Segundo nivel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62626"/>
                </a:solidFill>
                <a:latin typeface="Gill Sans MT"/>
              </a:rPr>
              <a:t>Tercer nivel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62626"/>
                </a:solidFill>
                <a:latin typeface="Gill Sans MT"/>
              </a:rPr>
              <a:t>Cuarto nivel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62626"/>
                </a:solidFill>
                <a:latin typeface="Gill Sans MT"/>
              </a:rPr>
              <a:t>Quinto nivel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37D8B63-7A4A-4BFF-9147-295B0BEC6660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insertion-sort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reately.com/diagram/example/hul6drqf1/shell-sort-classic" TargetMode="External"/><Relationship Id="rId2" Type="http://schemas.openxmlformats.org/officeDocument/2006/relationships/hyperlink" Target="https://www.geeksforgeeks.org/shellsort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gfycat.com/dishonesthighlevelfruitbat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visualgo.net/en/sorting" TargetMode="Externa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CL" sz="3800" spc="199" strike="noStrike" cap="all">
                <a:solidFill>
                  <a:srgbClr val="262626"/>
                </a:solidFill>
                <a:latin typeface="Gill Sans MT"/>
              </a:rPr>
              <a:t>MANERAS DE ORDENAR ARREGlOS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L" sz="2000" spc="-1" strike="noStrike">
                <a:solidFill>
                  <a:srgbClr val="ffffff"/>
                </a:solidFill>
                <a:latin typeface="Gill Sans MT"/>
              </a:rPr>
              <a:t>THOMAS LITTLE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CL" sz="2800" spc="199" strike="noStrike" cap="all">
                <a:solidFill>
                  <a:srgbClr val="262626"/>
                </a:solidFill>
                <a:latin typeface="Gill Sans MT"/>
              </a:rPr>
              <a:t>INSERTION SORT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CuadroTexto 3"/>
          <p:cNvSpPr/>
          <p:nvPr/>
        </p:nvSpPr>
        <p:spPr>
          <a:xfrm>
            <a:off x="184320" y="1283400"/>
            <a:ext cx="548640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Ventajas: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Simple y facil implementación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Eficiente para arreglos pequeños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Desventajas:</a:t>
            </a:r>
            <a:br>
              <a:rPr sz="1800"/>
            </a:b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Ineficiente para arreglos grandes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Demora porque tiene muchas comparaciones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Fuente: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800" spc="-1" strike="noStrike" u="sng">
                <a:solidFill>
                  <a:srgbClr val="00b0f0"/>
                </a:solidFill>
                <a:uFillTx/>
                <a:latin typeface="Gill Sans MT"/>
                <a:hlinkClick r:id="rId1"/>
              </a:rPr>
              <a:t>https://www.geeksforgeeks.org/insertion-sort/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Demostraciones: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https://visualgo.net/en/sorting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Picture 2" descr="insertion-sort"/>
          <p:cNvPicPr/>
          <p:nvPr/>
        </p:nvPicPr>
        <p:blipFill>
          <a:blip r:embed="rId2"/>
          <a:stretch/>
        </p:blipFill>
        <p:spPr>
          <a:xfrm>
            <a:off x="6501240" y="1283400"/>
            <a:ext cx="5505840" cy="557424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4" descr="Insertion Sort (Flowchart) - Software Ideas Modeler"/>
          <p:cNvPicPr/>
          <p:nvPr/>
        </p:nvPicPr>
        <p:blipFill>
          <a:blip r:embed="rId3"/>
          <a:stretch/>
        </p:blipFill>
        <p:spPr>
          <a:xfrm>
            <a:off x="4764600" y="1283400"/>
            <a:ext cx="1736280" cy="557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2680" y="0"/>
            <a:ext cx="119808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CL" sz="2800" spc="199" strike="noStrike" cap="all">
                <a:solidFill>
                  <a:srgbClr val="262626"/>
                </a:solidFill>
                <a:latin typeface="Gill Sans MT"/>
              </a:rPr>
              <a:t>CODIGO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89" name="Imagen 4" descr=""/>
          <p:cNvPicPr/>
          <p:nvPr/>
        </p:nvPicPr>
        <p:blipFill>
          <a:blip r:embed="rId1"/>
          <a:stretch/>
        </p:blipFill>
        <p:spPr>
          <a:xfrm>
            <a:off x="112680" y="1490400"/>
            <a:ext cx="11980800" cy="51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4320" y="141840"/>
            <a:ext cx="1200276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CL" sz="2800" spc="199" strike="noStrike" cap="all">
                <a:solidFill>
                  <a:srgbClr val="262626"/>
                </a:solidFill>
                <a:latin typeface="Gill Sans MT"/>
              </a:rPr>
              <a:t>SHELL SORT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CuadroTexto 7"/>
          <p:cNvSpPr/>
          <p:nvPr/>
        </p:nvSpPr>
        <p:spPr>
          <a:xfrm>
            <a:off x="94320" y="1645920"/>
            <a:ext cx="346824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Variacion del metodo Insertion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Fuentes: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 u="sng">
                <a:solidFill>
                  <a:srgbClr val="00b0f0"/>
                </a:solidFill>
                <a:uFillTx/>
                <a:latin typeface="Gill Sans MT"/>
                <a:hlinkClick r:id="rId1"/>
              </a:rPr>
              <a:t>https://creately.com/diagram/example/hul6drqf1/shell-sort-classic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 u="sng">
                <a:solidFill>
                  <a:srgbClr val="00b0f0"/>
                </a:solidFill>
                <a:uFillTx/>
                <a:latin typeface="Gill Sans MT"/>
                <a:hlinkClick r:id="rId2"/>
              </a:rPr>
              <a:t>https://www.geeksforgeeks.org/shellsort/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https://www.baeldung.com/java-shell-sort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AutoShape 8"/>
          <p:cNvSpPr/>
          <p:nvPr/>
        </p:nvSpPr>
        <p:spPr>
          <a:xfrm>
            <a:off x="5943600" y="3276720"/>
            <a:ext cx="34682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AutoShape 10"/>
          <p:cNvSpPr/>
          <p:nvPr/>
        </p:nvSpPr>
        <p:spPr>
          <a:xfrm>
            <a:off x="5458320" y="2678760"/>
            <a:ext cx="1253880" cy="12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AutoShape 14"/>
          <p:cNvSpPr/>
          <p:nvPr/>
        </p:nvSpPr>
        <p:spPr>
          <a:xfrm>
            <a:off x="5943600" y="3276720"/>
            <a:ext cx="2286720" cy="22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Imagen 15" descr=""/>
          <p:cNvPicPr/>
          <p:nvPr/>
        </p:nvPicPr>
        <p:blipFill>
          <a:blip r:embed="rId3"/>
          <a:stretch/>
        </p:blipFill>
        <p:spPr>
          <a:xfrm>
            <a:off x="4158720" y="1508040"/>
            <a:ext cx="4178880" cy="534960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 txBox="1"/>
          <p:nvPr/>
        </p:nvSpPr>
        <p:spPr>
          <a:xfrm>
            <a:off x="8458200" y="1600200"/>
            <a:ext cx="2351880" cy="83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4"/>
              </a:rPr>
              <a:t>GIF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2680" y="0"/>
            <a:ext cx="119808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CL" sz="2800" spc="199" strike="noStrike" cap="all">
                <a:solidFill>
                  <a:srgbClr val="262626"/>
                </a:solidFill>
                <a:latin typeface="Gill Sans MT"/>
              </a:rPr>
              <a:t>CODIGO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8" name="Imagen 9" descr=""/>
          <p:cNvPicPr/>
          <p:nvPr/>
        </p:nvPicPr>
        <p:blipFill>
          <a:blip r:embed="rId1"/>
          <a:stretch/>
        </p:blipFill>
        <p:spPr>
          <a:xfrm>
            <a:off x="112680" y="4652640"/>
            <a:ext cx="12191760" cy="2205000"/>
          </a:xfrm>
          <a:prstGeom prst="rect">
            <a:avLst/>
          </a:prstGeom>
          <a:ln w="0">
            <a:noFill/>
          </a:ln>
        </p:spPr>
      </p:pic>
      <p:pic>
        <p:nvPicPr>
          <p:cNvPr id="99" name="Imagen 3" descr=""/>
          <p:cNvPicPr/>
          <p:nvPr/>
        </p:nvPicPr>
        <p:blipFill>
          <a:blip r:embed="rId2"/>
          <a:stretch/>
        </p:blipFill>
        <p:spPr>
          <a:xfrm>
            <a:off x="112680" y="1406880"/>
            <a:ext cx="8465040" cy="342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1600" y="111240"/>
            <a:ext cx="1195812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CL" sz="2800" spc="199" strike="noStrike" cap="all">
                <a:solidFill>
                  <a:srgbClr val="262626"/>
                </a:solidFill>
                <a:latin typeface="Gill Sans MT"/>
              </a:rPr>
              <a:t>MERGE SORT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11600" y="1418760"/>
            <a:ext cx="5205600" cy="375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L" sz="1800" spc="-1" strike="noStrike">
                <a:solidFill>
                  <a:srgbClr val="262626"/>
                </a:solidFill>
                <a:latin typeface="Gill Sans MT"/>
              </a:rPr>
              <a:t>Demostracion: </a:t>
            </a:r>
            <a:r>
              <a:rPr b="0" lang="es-CL" sz="1800" spc="-1" strike="noStrike" u="sng">
                <a:solidFill>
                  <a:srgbClr val="1ac2ff"/>
                </a:solidFill>
                <a:uFillTx/>
                <a:latin typeface="Gill Sans MT"/>
                <a:hlinkClick r:id="rId1"/>
              </a:rPr>
              <a:t>https://visualgo.net/en/sorting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L" sz="1800" spc="-1" strike="noStrike">
                <a:solidFill>
                  <a:srgbClr val="262626"/>
                </a:solidFill>
                <a:latin typeface="Gill Sans MT"/>
              </a:rPr>
              <a:t>Desventajas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s-CL" sz="1600" spc="-1" strike="noStrike">
                <a:solidFill>
                  <a:srgbClr val="262626"/>
                </a:solidFill>
                <a:latin typeface="Gill Sans MT"/>
              </a:rPr>
              <a:t>Mas lento comparado con otros metodos de sorting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s-CL" sz="1600" spc="-1" strike="noStrike">
                <a:solidFill>
                  <a:srgbClr val="262626"/>
                </a:solidFill>
                <a:latin typeface="Gill Sans MT"/>
              </a:rPr>
              <a:t>Requiere de memoria adicional para el arreglo temp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s-CL" sz="1600" spc="-1" strike="noStrike">
                <a:solidFill>
                  <a:srgbClr val="262626"/>
                </a:solidFill>
                <a:latin typeface="Gill Sans MT"/>
              </a:rPr>
              <a:t>Realiza el proceso independiente de si ya esta ordenado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L" sz="1800" spc="-1" strike="noStrike">
                <a:solidFill>
                  <a:srgbClr val="262626"/>
                </a:solidFill>
                <a:latin typeface="Gill Sans MT"/>
              </a:rPr>
              <a:t>Ventajas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s-CL" sz="1600" spc="-1" strike="noStrike">
                <a:solidFill>
                  <a:srgbClr val="262626"/>
                </a:solidFill>
                <a:latin typeface="Gill Sans MT"/>
              </a:rPr>
              <a:t>NO requiere almacenamiento adicional.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s-CL" sz="1600" spc="-1" strike="noStrike">
                <a:solidFill>
                  <a:srgbClr val="262626"/>
                </a:solidFill>
                <a:latin typeface="Gill Sans MT"/>
              </a:rPr>
              <a:t>Requiere de pocos accesor al arreglo original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L" sz="2400" spc="-1" strike="noStrike">
                <a:solidFill>
                  <a:srgbClr val="262626"/>
                </a:solidFill>
                <a:latin typeface="Gill Sans MT"/>
              </a:rPr>
              <a:t>Fuentes: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L" sz="2400" spc="-1" strike="noStrike">
                <a:solidFill>
                  <a:srgbClr val="262626"/>
                </a:solidFill>
                <a:latin typeface="Gill Sans MT"/>
              </a:rPr>
              <a:t>https://www.geeksforgeeks.org/merge-sort/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2"/>
          <a:stretch/>
        </p:blipFill>
        <p:spPr>
          <a:xfrm>
            <a:off x="4800600" y="1600200"/>
            <a:ext cx="3809520" cy="190476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4" descr=""/>
          <p:cNvPicPr/>
          <p:nvPr/>
        </p:nvPicPr>
        <p:blipFill>
          <a:blip r:embed="rId3"/>
          <a:stretch/>
        </p:blipFill>
        <p:spPr>
          <a:xfrm>
            <a:off x="4877280" y="3886200"/>
            <a:ext cx="3809520" cy="190476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4"/>
          <a:stretch/>
        </p:blipFill>
        <p:spPr>
          <a:xfrm>
            <a:off x="8686800" y="2971800"/>
            <a:ext cx="3809520" cy="1904760"/>
          </a:xfrm>
          <a:prstGeom prst="rect">
            <a:avLst/>
          </a:prstGeom>
          <a:ln w="0">
            <a:noFill/>
          </a:ln>
        </p:spPr>
      </p:pic>
      <p:sp>
        <p:nvSpPr>
          <p:cNvPr id="105" name="CuadroTexto 5"/>
          <p:cNvSpPr/>
          <p:nvPr/>
        </p:nvSpPr>
        <p:spPr>
          <a:xfrm>
            <a:off x="7223400" y="6379200"/>
            <a:ext cx="2927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Gill Sans MT"/>
              </a:rPr>
              <a:t>SE DIVIDE Y SE ORDENA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2680" y="0"/>
            <a:ext cx="119808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CL" sz="2800" spc="199" strike="noStrike" cap="all">
                <a:solidFill>
                  <a:srgbClr val="262626"/>
                </a:solidFill>
                <a:latin typeface="Gill Sans MT"/>
              </a:rPr>
              <a:t>CODIGO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7" name="Marcador de contenido 8" descr=""/>
          <p:cNvPicPr/>
          <p:nvPr/>
        </p:nvPicPr>
        <p:blipFill>
          <a:blip r:embed="rId1"/>
          <a:stretch/>
        </p:blipFill>
        <p:spPr>
          <a:xfrm>
            <a:off x="97560" y="1188720"/>
            <a:ext cx="7167960" cy="537156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2" descr="Merge sort"/>
          <p:cNvPicPr/>
          <p:nvPr/>
        </p:nvPicPr>
        <p:blipFill>
          <a:blip r:embed="rId2"/>
          <a:stretch/>
        </p:blipFill>
        <p:spPr>
          <a:xfrm>
            <a:off x="7265880" y="892800"/>
            <a:ext cx="4842360" cy="596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49</TotalTime>
  <Application>LibreOffice/7.3.4.2$Windows_X86_64 LibreOffice_project/728fec16bd5f605073805c3c9e7c4212a0120dc5</Application>
  <AppVersion>15.0000</AppVersion>
  <Words>165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2022-06-01T14:13:57Z</dcterms:created>
  <dc:creator>Microsoft Office User</dc:creator>
  <dc:description/>
  <dc:language>en-US</dc:language>
  <cp:lastModifiedBy/>
  <dcterms:modified xsi:type="dcterms:W3CDTF">2022-06-14T20:12:11Z</dcterms:modified>
  <cp:revision>2</cp:revision>
  <dc:subject/>
  <dc:title>MANERAS DE ORDENAR ARREGOS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7</vt:i4>
  </property>
</Properties>
</file>