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01" autoAdjust="0"/>
  </p:normalViewPr>
  <p:slideViewPr>
    <p:cSldViewPr>
      <p:cViewPr>
        <p:scale>
          <a:sx n="66" d="100"/>
          <a:sy n="66" d="100"/>
        </p:scale>
        <p:origin x="-150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5CAD2-9C69-421D-A0DF-709625083905}" type="datetimeFigureOut">
              <a:rPr lang="en-MY" smtClean="0"/>
              <a:t>11/12/2013</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CA5862-05D2-4FB4-93C3-106AA18E75D5}" type="slidenum">
              <a:rPr lang="en-MY" smtClean="0"/>
              <a:t>‹#›</a:t>
            </a:fld>
            <a:endParaRPr lang="en-MY"/>
          </a:p>
        </p:txBody>
      </p:sp>
    </p:spTree>
    <p:extLst>
      <p:ext uri="{BB962C8B-B14F-4D97-AF65-F5344CB8AC3E}">
        <p14:creationId xmlns:p14="http://schemas.microsoft.com/office/powerpoint/2010/main" val="119403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1ACA5862-05D2-4FB4-93C3-106AA18E75D5}" type="slidenum">
              <a:rPr lang="en-MY" smtClean="0"/>
              <a:t>1</a:t>
            </a:fld>
            <a:endParaRPr lang="en-MY"/>
          </a:p>
        </p:txBody>
      </p:sp>
    </p:spTree>
    <p:extLst>
      <p:ext uri="{BB962C8B-B14F-4D97-AF65-F5344CB8AC3E}">
        <p14:creationId xmlns:p14="http://schemas.microsoft.com/office/powerpoint/2010/main" val="1895045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10</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11</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12</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aseline="0" dirty="0" smtClean="0"/>
              <a:t>Make note of force calculation being inclusive of gravitational effects.</a:t>
            </a:r>
          </a:p>
        </p:txBody>
      </p:sp>
      <p:sp>
        <p:nvSpPr>
          <p:cNvPr id="4" name="Slide Number Placeholder 3"/>
          <p:cNvSpPr>
            <a:spLocks noGrp="1"/>
          </p:cNvSpPr>
          <p:nvPr>
            <p:ph type="sldNum" sz="quarter" idx="10"/>
          </p:nvPr>
        </p:nvSpPr>
        <p:spPr/>
        <p:txBody>
          <a:bodyPr/>
          <a:lstStyle/>
          <a:p>
            <a:fld id="{1ACA5862-05D2-4FB4-93C3-106AA18E75D5}" type="slidenum">
              <a:rPr lang="en-MY" smtClean="0"/>
              <a:t>13</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14</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15</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16</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17</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18</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2</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3</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4</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5</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6</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7</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8</a:t>
            </a:fld>
            <a:endParaRPr lang="en-MY"/>
          </a:p>
        </p:txBody>
      </p:sp>
    </p:spTree>
    <p:extLst>
      <p:ext uri="{BB962C8B-B14F-4D97-AF65-F5344CB8AC3E}">
        <p14:creationId xmlns:p14="http://schemas.microsoft.com/office/powerpoint/2010/main" val="285408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baseline="0" dirty="0" smtClean="0"/>
          </a:p>
        </p:txBody>
      </p:sp>
      <p:sp>
        <p:nvSpPr>
          <p:cNvPr id="4" name="Slide Number Placeholder 3"/>
          <p:cNvSpPr>
            <a:spLocks noGrp="1"/>
          </p:cNvSpPr>
          <p:nvPr>
            <p:ph type="sldNum" sz="quarter" idx="10"/>
          </p:nvPr>
        </p:nvSpPr>
        <p:spPr/>
        <p:txBody>
          <a:bodyPr/>
          <a:lstStyle/>
          <a:p>
            <a:fld id="{1ACA5862-05D2-4FB4-93C3-106AA18E75D5}" type="slidenum">
              <a:rPr lang="en-MY" smtClean="0"/>
              <a:t>9</a:t>
            </a:fld>
            <a:endParaRPr lang="en-MY"/>
          </a:p>
        </p:txBody>
      </p:sp>
    </p:spTree>
    <p:extLst>
      <p:ext uri="{BB962C8B-B14F-4D97-AF65-F5344CB8AC3E}">
        <p14:creationId xmlns:p14="http://schemas.microsoft.com/office/powerpoint/2010/main" val="285408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5" name="Footer Placeholder 4"/>
          <p:cNvSpPr>
            <a:spLocks noGrp="1"/>
          </p:cNvSpPr>
          <p:nvPr>
            <p:ph type="ftr" sz="quarter" idx="11"/>
          </p:nvPr>
        </p:nvSpPr>
        <p:spPr/>
        <p:txBody>
          <a:bodyPr/>
          <a:lstStyle/>
          <a:p>
            <a:endParaRPr lang="en-MY" dirty="0">
              <a:solidFill>
                <a:srgbClr val="564B3C"/>
              </a:solidFill>
            </a:endParaRPr>
          </a:p>
        </p:txBody>
      </p:sp>
      <p:sp>
        <p:nvSpPr>
          <p:cNvPr id="6" name="Slide Number Placeholder 5"/>
          <p:cNvSpPr>
            <a:spLocks noGrp="1"/>
          </p:cNvSpPr>
          <p:nvPr>
            <p:ph type="sldNum" sz="quarter" idx="12"/>
          </p:nvPr>
        </p:nvSpPr>
        <p:spPr/>
        <p:txBody>
          <a:bodyPr/>
          <a:lstStyle/>
          <a:p>
            <a:fld id="{04AE3E5C-9333-4305-AAA4-12E6461E30CA}" type="slidenum">
              <a:rPr lang="en-MY" smtClean="0">
                <a:solidFill>
                  <a:srgbClr val="93A299">
                    <a:lumMod val="50000"/>
                  </a:srgbClr>
                </a:solidFill>
              </a:rPr>
              <a:pPr/>
              <a:t>‹#›</a:t>
            </a:fld>
            <a:endParaRPr lang="en-MY" dirty="0">
              <a:solidFill>
                <a:srgbClr val="93A299">
                  <a:lumMod val="50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5" name="Footer Placeholder 4"/>
          <p:cNvSpPr>
            <a:spLocks noGrp="1"/>
          </p:cNvSpPr>
          <p:nvPr>
            <p:ph type="ftr" sz="quarter" idx="11"/>
          </p:nvPr>
        </p:nvSpPr>
        <p:spPr/>
        <p:txBody>
          <a:bodyPr/>
          <a:lstStyle/>
          <a:p>
            <a:endParaRPr lang="en-MY" dirty="0">
              <a:solidFill>
                <a:srgbClr val="564B3C"/>
              </a:solidFill>
            </a:endParaRPr>
          </a:p>
        </p:txBody>
      </p:sp>
      <p:sp>
        <p:nvSpPr>
          <p:cNvPr id="6" name="Slide Number Placeholder 5"/>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5" name="Footer Placeholder 4"/>
          <p:cNvSpPr>
            <a:spLocks noGrp="1"/>
          </p:cNvSpPr>
          <p:nvPr>
            <p:ph type="ftr" sz="quarter" idx="11"/>
          </p:nvPr>
        </p:nvSpPr>
        <p:spPr/>
        <p:txBody>
          <a:bodyPr/>
          <a:lstStyle/>
          <a:p>
            <a:endParaRPr lang="en-MY" dirty="0">
              <a:solidFill>
                <a:srgbClr val="564B3C"/>
              </a:solidFill>
            </a:endParaRPr>
          </a:p>
        </p:txBody>
      </p:sp>
      <p:sp>
        <p:nvSpPr>
          <p:cNvPr id="6" name="Slide Number Placeholder 5"/>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5" name="Footer Placeholder 4"/>
          <p:cNvSpPr>
            <a:spLocks noGrp="1"/>
          </p:cNvSpPr>
          <p:nvPr>
            <p:ph type="ftr" sz="quarter" idx="11"/>
          </p:nvPr>
        </p:nvSpPr>
        <p:spPr/>
        <p:txBody>
          <a:bodyPr/>
          <a:lstStyle/>
          <a:p>
            <a:endParaRPr lang="en-MY" dirty="0">
              <a:solidFill>
                <a:srgbClr val="564B3C"/>
              </a:solidFill>
            </a:endParaRPr>
          </a:p>
        </p:txBody>
      </p:sp>
      <p:sp>
        <p:nvSpPr>
          <p:cNvPr id="6" name="Slide Number Placeholder 5"/>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5" name="Footer Placeholder 4"/>
          <p:cNvSpPr>
            <a:spLocks noGrp="1"/>
          </p:cNvSpPr>
          <p:nvPr>
            <p:ph type="ftr" sz="quarter" idx="11"/>
          </p:nvPr>
        </p:nvSpPr>
        <p:spPr/>
        <p:txBody>
          <a:bodyPr/>
          <a:lstStyle/>
          <a:p>
            <a:endParaRPr lang="en-MY" dirty="0">
              <a:solidFill>
                <a:srgbClr val="564B3C"/>
              </a:solidFill>
            </a:endParaRPr>
          </a:p>
        </p:txBody>
      </p:sp>
      <p:sp>
        <p:nvSpPr>
          <p:cNvPr id="6" name="Slide Number Placeholder 5"/>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6" name="Footer Placeholder 5"/>
          <p:cNvSpPr>
            <a:spLocks noGrp="1"/>
          </p:cNvSpPr>
          <p:nvPr>
            <p:ph type="ftr" sz="quarter" idx="11"/>
          </p:nvPr>
        </p:nvSpPr>
        <p:spPr/>
        <p:txBody>
          <a:bodyPr/>
          <a:lstStyle/>
          <a:p>
            <a:endParaRPr lang="en-MY" dirty="0">
              <a:solidFill>
                <a:srgbClr val="564B3C"/>
              </a:solidFill>
            </a:endParaRPr>
          </a:p>
        </p:txBody>
      </p:sp>
      <p:sp>
        <p:nvSpPr>
          <p:cNvPr id="7" name="Slide Number Placeholder 6"/>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8" name="Footer Placeholder 7"/>
          <p:cNvSpPr>
            <a:spLocks noGrp="1"/>
          </p:cNvSpPr>
          <p:nvPr>
            <p:ph type="ftr" sz="quarter" idx="11"/>
          </p:nvPr>
        </p:nvSpPr>
        <p:spPr/>
        <p:txBody>
          <a:bodyPr/>
          <a:lstStyle/>
          <a:p>
            <a:endParaRPr lang="en-MY" dirty="0">
              <a:solidFill>
                <a:srgbClr val="564B3C"/>
              </a:solidFill>
            </a:endParaRPr>
          </a:p>
        </p:txBody>
      </p:sp>
      <p:sp>
        <p:nvSpPr>
          <p:cNvPr id="9" name="Slide Number Placeholder 8"/>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4" name="Footer Placeholder 3"/>
          <p:cNvSpPr>
            <a:spLocks noGrp="1"/>
          </p:cNvSpPr>
          <p:nvPr>
            <p:ph type="ftr" sz="quarter" idx="11"/>
          </p:nvPr>
        </p:nvSpPr>
        <p:spPr/>
        <p:txBody>
          <a:bodyPr/>
          <a:lstStyle/>
          <a:p>
            <a:endParaRPr lang="en-MY" dirty="0">
              <a:solidFill>
                <a:srgbClr val="564B3C"/>
              </a:solidFill>
            </a:endParaRPr>
          </a:p>
        </p:txBody>
      </p:sp>
      <p:sp>
        <p:nvSpPr>
          <p:cNvPr id="5" name="Slide Number Placeholder 4"/>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3" name="Footer Placeholder 2"/>
          <p:cNvSpPr>
            <a:spLocks noGrp="1"/>
          </p:cNvSpPr>
          <p:nvPr>
            <p:ph type="ftr" sz="quarter" idx="11"/>
          </p:nvPr>
        </p:nvSpPr>
        <p:spPr/>
        <p:txBody>
          <a:bodyPr/>
          <a:lstStyle/>
          <a:p>
            <a:endParaRPr lang="en-MY" dirty="0">
              <a:solidFill>
                <a:srgbClr val="564B3C"/>
              </a:solidFill>
            </a:endParaRPr>
          </a:p>
        </p:txBody>
      </p:sp>
      <p:sp>
        <p:nvSpPr>
          <p:cNvPr id="4" name="Slide Number Placeholder 3"/>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6" name="Footer Placeholder 5"/>
          <p:cNvSpPr>
            <a:spLocks noGrp="1"/>
          </p:cNvSpPr>
          <p:nvPr>
            <p:ph type="ftr" sz="quarter" idx="11"/>
          </p:nvPr>
        </p:nvSpPr>
        <p:spPr/>
        <p:txBody>
          <a:bodyPr/>
          <a:lstStyle/>
          <a:p>
            <a:endParaRPr lang="en-MY" dirty="0">
              <a:solidFill>
                <a:srgbClr val="564B3C"/>
              </a:solidFill>
            </a:endParaRPr>
          </a:p>
        </p:txBody>
      </p:sp>
      <p:sp>
        <p:nvSpPr>
          <p:cNvPr id="7" name="Slide Number Placeholder 6"/>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6" name="Footer Placeholder 5"/>
          <p:cNvSpPr>
            <a:spLocks noGrp="1"/>
          </p:cNvSpPr>
          <p:nvPr>
            <p:ph type="ftr" sz="quarter" idx="11"/>
          </p:nvPr>
        </p:nvSpPr>
        <p:spPr/>
        <p:txBody>
          <a:bodyPr/>
          <a:lstStyle/>
          <a:p>
            <a:endParaRPr lang="en-MY" dirty="0">
              <a:solidFill>
                <a:srgbClr val="564B3C"/>
              </a:solidFill>
            </a:endParaRPr>
          </a:p>
        </p:txBody>
      </p:sp>
      <p:sp>
        <p:nvSpPr>
          <p:cNvPr id="7" name="Slide Number Placeholder 6"/>
          <p:cNvSpPr>
            <a:spLocks noGrp="1"/>
          </p:cNvSpPr>
          <p:nvPr>
            <p:ph type="sldNum" sz="quarter" idx="12"/>
          </p:nvPr>
        </p:nvSpPr>
        <p:spPr/>
        <p:txBody>
          <a:bodyPr/>
          <a:lstStyle/>
          <a:p>
            <a:fld id="{04AE3E5C-9333-4305-AAA4-12E6461E30CA}" type="slidenum">
              <a:rPr lang="en-MY" smtClean="0">
                <a:solidFill>
                  <a:srgbClr val="564B3C"/>
                </a:solidFill>
              </a:rPr>
              <a:pPr/>
              <a:t>‹#›</a:t>
            </a:fld>
            <a:endParaRPr lang="en-MY" dirty="0">
              <a:solidFill>
                <a:srgbClr val="564B3C"/>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7E43DF-4E19-4B5C-8671-F69CAC473FE0}" type="datetimeFigureOut">
              <a:rPr lang="en-MY" smtClean="0">
                <a:solidFill>
                  <a:srgbClr val="564B3C"/>
                </a:solidFill>
              </a:rPr>
              <a:pPr/>
              <a:t>11/12/2013</a:t>
            </a:fld>
            <a:endParaRPr lang="en-MY" dirty="0">
              <a:solidFill>
                <a:srgbClr val="564B3C"/>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MY" dirty="0">
              <a:solidFill>
                <a:srgbClr val="564B3C"/>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4AE3E5C-9333-4305-AAA4-12E6461E30CA}" type="slidenum">
              <a:rPr lang="en-MY" smtClean="0">
                <a:solidFill>
                  <a:srgbClr val="564B3C"/>
                </a:solidFill>
              </a:rPr>
              <a:pPr/>
              <a:t>‹#›</a:t>
            </a:fld>
            <a:endParaRPr lang="en-MY" dirty="0">
              <a:solidFill>
                <a:srgbClr val="564B3C"/>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yasara.org/benchmarks.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MY" dirty="0" smtClean="0">
                <a:solidFill>
                  <a:schemeClr val="tx1"/>
                </a:solidFill>
              </a:rPr>
              <a:t>By Thomas </a:t>
            </a:r>
            <a:r>
              <a:rPr lang="en-MY" dirty="0" err="1" smtClean="0">
                <a:solidFill>
                  <a:schemeClr val="tx1"/>
                </a:solidFill>
              </a:rPr>
              <a:t>Loke</a:t>
            </a:r>
            <a:r>
              <a:rPr lang="en-MY" dirty="0" smtClean="0">
                <a:solidFill>
                  <a:schemeClr val="tx1"/>
                </a:solidFill>
              </a:rPr>
              <a:t> (University of Western Australia)</a:t>
            </a:r>
          </a:p>
          <a:p>
            <a:r>
              <a:rPr lang="en-MY" i="1" dirty="0" smtClean="0">
                <a:solidFill>
                  <a:schemeClr val="tx1"/>
                </a:solidFill>
              </a:rPr>
              <a:t>Supervised by: </a:t>
            </a:r>
            <a:r>
              <a:rPr lang="en-MY" i="1" dirty="0" err="1" smtClean="0">
                <a:solidFill>
                  <a:schemeClr val="tx1"/>
                </a:solidFill>
              </a:rPr>
              <a:t>Prof.</a:t>
            </a:r>
            <a:r>
              <a:rPr lang="en-MY" i="1" dirty="0" smtClean="0">
                <a:solidFill>
                  <a:schemeClr val="tx1"/>
                </a:solidFill>
              </a:rPr>
              <a:t> </a:t>
            </a:r>
            <a:r>
              <a:rPr lang="en-MY" i="1" dirty="0" err="1" smtClean="0">
                <a:solidFill>
                  <a:schemeClr val="tx1"/>
                </a:solidFill>
              </a:rPr>
              <a:t>Hisashi</a:t>
            </a:r>
            <a:r>
              <a:rPr lang="en-MY" i="1" dirty="0" smtClean="0">
                <a:solidFill>
                  <a:schemeClr val="tx1"/>
                </a:solidFill>
              </a:rPr>
              <a:t> Okumura</a:t>
            </a:r>
            <a:endParaRPr lang="en-MY" i="1" dirty="0">
              <a:solidFill>
                <a:schemeClr val="tx1"/>
              </a:solidFill>
            </a:endParaRPr>
          </a:p>
        </p:txBody>
      </p:sp>
      <p:sp>
        <p:nvSpPr>
          <p:cNvPr id="4" name="Title 3"/>
          <p:cNvSpPr>
            <a:spLocks noGrp="1"/>
          </p:cNvSpPr>
          <p:nvPr>
            <p:ph type="ctrTitle"/>
          </p:nvPr>
        </p:nvSpPr>
        <p:spPr>
          <a:noFill/>
          <a:ln>
            <a:noFill/>
          </a:ln>
        </p:spPr>
        <p:style>
          <a:lnRef idx="2">
            <a:schemeClr val="dk1"/>
          </a:lnRef>
          <a:fillRef idx="1">
            <a:schemeClr val="lt1"/>
          </a:fillRef>
          <a:effectRef idx="0">
            <a:schemeClr val="dk1"/>
          </a:effectRef>
          <a:fontRef idx="minor">
            <a:schemeClr val="dk1"/>
          </a:fontRef>
        </p:style>
        <p:txBody>
          <a:bodyPr>
            <a:normAutofit fontScale="90000"/>
          </a:bodyPr>
          <a:lstStyle/>
          <a:p>
            <a:r>
              <a:rPr lang="en-MY" dirty="0" smtClean="0">
                <a:solidFill>
                  <a:schemeClr val="tx1"/>
                </a:solidFill>
              </a:rPr>
              <a:t>Optimized numerical simulation of temperature-controlled systems</a:t>
            </a:r>
            <a:endParaRPr lang="en-MY" dirty="0">
              <a:solidFill>
                <a:schemeClr val="tx1"/>
              </a:solidFill>
            </a:endParaRPr>
          </a:p>
        </p:txBody>
      </p:sp>
    </p:spTree>
    <p:extLst>
      <p:ext uri="{BB962C8B-B14F-4D97-AF65-F5344CB8AC3E}">
        <p14:creationId xmlns:p14="http://schemas.microsoft.com/office/powerpoint/2010/main" val="284918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9" name="TextBox 8"/>
              <p:cNvSpPr txBox="1"/>
              <p:nvPr/>
            </p:nvSpPr>
            <p:spPr>
              <a:xfrm>
                <a:off x="447282" y="2590800"/>
                <a:ext cx="8486758" cy="42377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Choose parameters: </a:t>
                </a:r>
                <a14:m>
                  <m:oMath xmlns:m="http://schemas.openxmlformats.org/officeDocument/2006/math">
                    <m:r>
                      <a:rPr lang="en-MY" sz="2000" b="0" i="1" smtClean="0">
                        <a:latin typeface="Cambria Math"/>
                      </a:rPr>
                      <m:t>𝑁</m:t>
                    </m:r>
                    <m:r>
                      <a:rPr lang="en-MY" sz="2000" b="0" i="1" smtClean="0">
                        <a:latin typeface="Cambria Math"/>
                      </a:rPr>
                      <m:t>=500</m:t>
                    </m:r>
                  </m:oMath>
                </a14:m>
                <a:r>
                  <a:rPr lang="en-MY" sz="2000" dirty="0" smtClean="0"/>
                  <a:t>, </a:t>
                </a:r>
                <a14:m>
                  <m:oMath xmlns:m="http://schemas.openxmlformats.org/officeDocument/2006/math">
                    <m:r>
                      <a:rPr lang="en-MY" sz="2000" b="0" i="1" smtClean="0">
                        <a:latin typeface="Cambria Math"/>
                      </a:rPr>
                      <m:t>𝜌</m:t>
                    </m:r>
                    <m:r>
                      <a:rPr lang="en-MY" sz="2000" b="0" i="1" smtClean="0">
                        <a:latin typeface="Cambria Math"/>
                      </a:rPr>
                      <m:t>=0.8</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𝑒𝑞</m:t>
                        </m:r>
                      </m:sub>
                    </m:sSub>
                    <m:r>
                      <a:rPr lang="en-MY" sz="2000" b="0" i="1" smtClean="0">
                        <a:latin typeface="Cambria Math"/>
                      </a:rPr>
                      <m:t>=1.0</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0</m:t>
                        </m:r>
                      </m:sub>
                    </m:sSub>
                    <m:r>
                      <a:rPr lang="en-MY" sz="2000" b="0" i="1" smtClean="0">
                        <a:latin typeface="Cambria Math"/>
                      </a:rPr>
                      <m:t>=0.5</m:t>
                    </m:r>
                  </m:oMath>
                </a14:m>
                <a:r>
                  <a:rPr lang="en-MY" sz="2000" dirty="0" smtClean="0"/>
                  <a:t>, </a:t>
                </a:r>
                <a14:m>
                  <m:oMath xmlns:m="http://schemas.openxmlformats.org/officeDocument/2006/math">
                    <m:r>
                      <m:rPr>
                        <m:sty m:val="p"/>
                      </m:rPr>
                      <a:rPr lang="en-MY" sz="2000" b="0" i="0" smtClean="0">
                        <a:latin typeface="Cambria Math"/>
                      </a:rPr>
                      <m:t>Δ</m:t>
                    </m:r>
                    <m:r>
                      <a:rPr lang="en-MY" sz="2000" b="0" i="1" smtClean="0">
                        <a:latin typeface="Cambria Math"/>
                      </a:rPr>
                      <m:t>𝑡</m:t>
                    </m:r>
                    <m:r>
                      <a:rPr lang="en-MY" sz="2000" b="0" i="1" smtClean="0">
                        <a:latin typeface="Cambria Math"/>
                      </a:rPr>
                      <m:t>=0.001</m:t>
                    </m:r>
                  </m:oMath>
                </a14:m>
                <a:endParaRPr lang="en-MY" sz="200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447282" y="2590800"/>
                <a:ext cx="8486758" cy="423770"/>
              </a:xfrm>
              <a:prstGeom prst="rect">
                <a:avLst/>
              </a:prstGeom>
              <a:blipFill rotWithShape="1">
                <a:blip r:embed="rId3"/>
                <a:stretch>
                  <a:fillRect l="-574" t="-5714" b="-20000"/>
                </a:stretch>
              </a:blipFill>
              <a:ln w="28575">
                <a:noFill/>
              </a:ln>
              <a:effectLst/>
            </p:spPr>
            <p:txBody>
              <a:bodyPr/>
              <a:lstStyle/>
              <a:p>
                <a:r>
                  <a:rPr lang="en-MY">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581399"/>
            <a:ext cx="3558085" cy="232442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399" y="3355004"/>
            <a:ext cx="4590641" cy="2886962"/>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47282" y="2954894"/>
                <a:ext cx="8486758"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Results for </a:t>
                </a:r>
                <a14:m>
                  <m:oMath xmlns:m="http://schemas.openxmlformats.org/officeDocument/2006/math">
                    <m:r>
                      <a:rPr lang="en-MY" sz="2000" b="0" i="1" smtClean="0">
                        <a:latin typeface="Cambria Math"/>
                      </a:rPr>
                      <m:t>𝑄</m:t>
                    </m:r>
                    <m:r>
                      <a:rPr lang="en-MY" sz="2000" b="0" i="1" smtClean="0">
                        <a:latin typeface="Cambria Math"/>
                      </a:rPr>
                      <m:t>=1</m:t>
                    </m:r>
                  </m:oMath>
                </a14:m>
                <a:r>
                  <a:rPr lang="en-MY" sz="2000" dirty="0" smtClean="0"/>
                  <a:t>:</a:t>
                </a:r>
                <a:endParaRPr lang="en-MY"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47282" y="2954894"/>
                <a:ext cx="8486758" cy="400110"/>
              </a:xfrm>
              <a:prstGeom prst="rect">
                <a:avLst/>
              </a:prstGeom>
              <a:blipFill rotWithShape="1">
                <a:blip r:embed="rId6"/>
                <a:stretch>
                  <a:fillRect l="-574" t="-7692" b="-27692"/>
                </a:stretch>
              </a:blipFill>
              <a:ln w="28575">
                <a:noFill/>
              </a:ln>
              <a:effectLst/>
            </p:spPr>
            <p:txBody>
              <a:bodyPr/>
              <a:lstStyle/>
              <a:p>
                <a:r>
                  <a:rPr lang="en-MY">
                    <a:noFill/>
                  </a:rPr>
                  <a:t> </a:t>
                </a:r>
              </a:p>
            </p:txBody>
          </p:sp>
        </mc:Fallback>
      </mc:AlternateContent>
    </p:spTree>
    <p:extLst>
      <p:ext uri="{BB962C8B-B14F-4D97-AF65-F5344CB8AC3E}">
        <p14:creationId xmlns:p14="http://schemas.microsoft.com/office/powerpoint/2010/main" val="15753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9" name="TextBox 8"/>
              <p:cNvSpPr txBox="1"/>
              <p:nvPr/>
            </p:nvSpPr>
            <p:spPr>
              <a:xfrm>
                <a:off x="447282" y="2590800"/>
                <a:ext cx="7283511"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Results for </a:t>
                </a:r>
                <a14:m>
                  <m:oMath xmlns:m="http://schemas.openxmlformats.org/officeDocument/2006/math">
                    <m:r>
                      <a:rPr lang="en-MY" sz="2000" b="0" i="1" smtClean="0">
                        <a:latin typeface="Cambria Math"/>
                      </a:rPr>
                      <m:t>𝑄</m:t>
                    </m:r>
                    <m:r>
                      <a:rPr lang="en-MY" sz="2000" b="0" i="1" smtClean="0">
                        <a:latin typeface="Cambria Math"/>
                      </a:rPr>
                      <m:t>=10</m:t>
                    </m:r>
                  </m:oMath>
                </a14:m>
                <a:r>
                  <a:rPr lang="en-MY" sz="2000" dirty="0" smtClean="0"/>
                  <a:t>:</a:t>
                </a:r>
                <a:endParaRPr lang="en-MY"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47282" y="2590800"/>
                <a:ext cx="7283511" cy="400110"/>
              </a:xfrm>
              <a:prstGeom prst="rect">
                <a:avLst/>
              </a:prstGeom>
              <a:blipFill rotWithShape="1">
                <a:blip r:embed="rId3"/>
                <a:stretch>
                  <a:fillRect l="-669" t="-7576" b="-25758"/>
                </a:stretch>
              </a:blipFill>
              <a:ln w="28575">
                <a:noFill/>
              </a:ln>
              <a:effectLst/>
            </p:spPr>
            <p:txBody>
              <a:bodyPr/>
              <a:lstStyle/>
              <a:p>
                <a:r>
                  <a:rPr lang="en-MY">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82" y="3393902"/>
            <a:ext cx="3463926" cy="225807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9037" y="3200400"/>
            <a:ext cx="4727043" cy="2995924"/>
          </a:xfrm>
          <a:prstGeom prst="rect">
            <a:avLst/>
          </a:prstGeom>
        </p:spPr>
      </p:pic>
    </p:spTree>
    <p:extLst>
      <p:ext uri="{BB962C8B-B14F-4D97-AF65-F5344CB8AC3E}">
        <p14:creationId xmlns:p14="http://schemas.microsoft.com/office/powerpoint/2010/main" val="390012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9" name="TextBox 8"/>
          <p:cNvSpPr txBox="1"/>
          <p:nvPr/>
        </p:nvSpPr>
        <p:spPr>
          <a:xfrm>
            <a:off x="447282" y="2590800"/>
            <a:ext cx="7283511"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Now, consider the following (three-dimensional) system:</a:t>
            </a:r>
            <a:endParaRPr lang="en-MY" sz="2000" dirty="0"/>
          </a:p>
        </p:txBody>
      </p:sp>
      <mc:AlternateContent xmlns:mc="http://schemas.openxmlformats.org/markup-compatibility/2006" xmlns:a14="http://schemas.microsoft.com/office/drawing/2010/main">
        <mc:Choice Requires="a14">
          <p:sp>
            <p:nvSpPr>
              <p:cNvPr id="7" name="TextBox 6"/>
              <p:cNvSpPr txBox="1"/>
              <p:nvPr/>
            </p:nvSpPr>
            <p:spPr>
              <a:xfrm>
                <a:off x="3776493" y="3142194"/>
                <a:ext cx="4224507" cy="3170099"/>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Model the hot region and cold region as </a:t>
                </a:r>
                <a:r>
                  <a:rPr lang="en-MY" sz="2000" dirty="0"/>
                  <a:t>t</a:t>
                </a:r>
                <a:r>
                  <a:rPr lang="en-MY" sz="2000" dirty="0" smtClean="0"/>
                  <a:t>emperature-controlled systems at temperatures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1</m:t>
                        </m:r>
                      </m:sub>
                    </m:sSub>
                  </m:oMath>
                </a14:m>
                <a:r>
                  <a:rPr lang="en-MY" sz="2000" dirty="0" smtClean="0"/>
                  <a:t> and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2</m:t>
                        </m:r>
                      </m:sub>
                    </m:sSub>
                  </m:oMath>
                </a14:m>
                <a:r>
                  <a:rPr lang="en-MY" sz="2000" dirty="0" smtClean="0"/>
                  <a:t> respectively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1</m:t>
                        </m:r>
                      </m:sub>
                    </m:sSub>
                    <m:r>
                      <a:rPr lang="en-MY" sz="2000" b="0" i="1" smtClean="0">
                        <a:latin typeface="Cambria Math"/>
                      </a:rPr>
                      <m:t>&gt;</m:t>
                    </m:r>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2</m:t>
                        </m:r>
                      </m:sub>
                    </m:sSub>
                  </m:oMath>
                </a14:m>
                <a:r>
                  <a:rPr lang="en-MY" sz="2000" dirty="0" smtClean="0"/>
                  <a:t>), separated by an intermediate region with no temperature control.</a:t>
                </a:r>
              </a:p>
              <a:p>
                <a:pPr marL="457200" indent="-457200">
                  <a:buFont typeface="Wingdings" pitchFamily="2" charset="2"/>
                  <a:buChar char="Ø"/>
                </a:pPr>
                <a:r>
                  <a:rPr lang="en-MY" sz="2000" dirty="0" smtClean="0"/>
                  <a:t>Introduce a uniform gravitational field of magnitude </a:t>
                </a:r>
                <a14:m>
                  <m:oMath xmlns:m="http://schemas.openxmlformats.org/officeDocument/2006/math">
                    <m:r>
                      <a:rPr lang="en-MY" sz="2000" b="0" i="1" smtClean="0">
                        <a:latin typeface="Cambria Math"/>
                      </a:rPr>
                      <m:t>𝑔</m:t>
                    </m:r>
                  </m:oMath>
                </a14:m>
                <a:r>
                  <a:rPr lang="en-MY" sz="2000" dirty="0" smtClean="0"/>
                  <a:t> acting in the negative </a:t>
                </a:r>
                <a14:m>
                  <m:oMath xmlns:m="http://schemas.openxmlformats.org/officeDocument/2006/math">
                    <m:r>
                      <a:rPr lang="en-MY" sz="2000" b="0" i="1" smtClean="0">
                        <a:latin typeface="Cambria Math"/>
                      </a:rPr>
                      <m:t>𝑧</m:t>
                    </m:r>
                  </m:oMath>
                </a14:m>
                <a:r>
                  <a:rPr lang="en-MY" sz="2000" dirty="0" smtClean="0"/>
                  <a:t> direction.</a:t>
                </a:r>
              </a:p>
            </p:txBody>
          </p:sp>
        </mc:Choice>
        <mc:Fallback xmlns="">
          <p:sp>
            <p:nvSpPr>
              <p:cNvPr id="7" name="TextBox 6"/>
              <p:cNvSpPr txBox="1">
                <a:spLocks noRot="1" noChangeAspect="1" noMove="1" noResize="1" noEditPoints="1" noAdjustHandles="1" noChangeArrowheads="1" noChangeShapeType="1" noTextEdit="1"/>
              </p:cNvSpPr>
              <p:nvPr/>
            </p:nvSpPr>
            <p:spPr>
              <a:xfrm>
                <a:off x="3776493" y="3142194"/>
                <a:ext cx="4224507" cy="3170099"/>
              </a:xfrm>
              <a:prstGeom prst="rect">
                <a:avLst/>
              </a:prstGeom>
              <a:blipFill rotWithShape="1">
                <a:blip r:embed="rId3"/>
                <a:stretch>
                  <a:fillRect l="-1299" t="-962" r="-2309" b="-2500"/>
                </a:stretch>
              </a:blipFill>
              <a:ln w="28575">
                <a:noFill/>
              </a:ln>
              <a:effectLst/>
            </p:spPr>
            <p:txBody>
              <a:bodyPr/>
              <a:lstStyle/>
              <a:p>
                <a:r>
                  <a:rPr lang="en-MY">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637" y="3047901"/>
            <a:ext cx="3484856" cy="3352899"/>
          </a:xfrm>
          <a:prstGeom prst="rect">
            <a:avLst/>
          </a:prstGeom>
        </p:spPr>
      </p:pic>
    </p:spTree>
    <p:extLst>
      <p:ext uri="{BB962C8B-B14F-4D97-AF65-F5344CB8AC3E}">
        <p14:creationId xmlns:p14="http://schemas.microsoft.com/office/powerpoint/2010/main" val="222545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9" name="TextBox 8"/>
          <p:cNvSpPr txBox="1"/>
          <p:nvPr/>
        </p:nvSpPr>
        <p:spPr>
          <a:xfrm>
            <a:off x="447282" y="2590800"/>
            <a:ext cx="7283511"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The equations of motion are now separate for each region:</a:t>
            </a:r>
            <a:endParaRPr lang="en-MY" sz="2000" dirty="0"/>
          </a:p>
        </p:txBody>
      </p:sp>
      <mc:AlternateContent xmlns:mc="http://schemas.openxmlformats.org/markup-compatibility/2006" xmlns:a14="http://schemas.microsoft.com/office/drawing/2010/main">
        <mc:Choice Requires="a14">
          <p:sp>
            <p:nvSpPr>
              <p:cNvPr id="6" name="TextBox 5"/>
              <p:cNvSpPr txBox="1"/>
              <p:nvPr/>
            </p:nvSpPr>
            <p:spPr>
              <a:xfrm>
                <a:off x="135941" y="3111729"/>
                <a:ext cx="1251047" cy="72866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b="0" i="1" smtClean="0">
                              <a:latin typeface="Cambria Math"/>
                            </a:rPr>
                          </m:ctrlPr>
                        </m:fPr>
                        <m:num>
                          <m:r>
                            <a:rPr lang="en-MY" sz="2000" i="1">
                              <a:latin typeface="Cambria Math"/>
                            </a:rPr>
                            <m:t>𝑑</m:t>
                          </m:r>
                          <m:sSub>
                            <m:sSubPr>
                              <m:ctrlPr>
                                <a:rPr lang="en-MY" sz="2000" b="1" i="1">
                                  <a:latin typeface="Cambria Math"/>
                                </a:rPr>
                              </m:ctrlPr>
                            </m:sSubPr>
                            <m:e>
                              <m:r>
                                <a:rPr lang="en-MY" sz="2000" b="1" i="1">
                                  <a:latin typeface="Cambria Math"/>
                                </a:rPr>
                                <m:t>𝒓</m:t>
                              </m:r>
                            </m:e>
                            <m:sub>
                              <m:r>
                                <a:rPr lang="en-MY" sz="2000" i="1">
                                  <a:latin typeface="Cambria Math"/>
                                </a:rPr>
                                <m:t>𝑖</m:t>
                              </m:r>
                            </m:sub>
                          </m:sSub>
                        </m:num>
                        <m:den>
                          <m:r>
                            <a:rPr lang="en-MY" sz="2000" b="0" i="1" smtClean="0">
                              <a:latin typeface="Cambria Math"/>
                            </a:rPr>
                            <m:t>𝑑𝑡</m:t>
                          </m:r>
                        </m:den>
                      </m:f>
                      <m:r>
                        <a:rPr lang="en-MY" sz="2000" b="0" i="1" smtClean="0">
                          <a:latin typeface="Cambria Math"/>
                        </a:rPr>
                        <m:t>=</m:t>
                      </m:r>
                      <m:f>
                        <m:fPr>
                          <m:ctrlPr>
                            <a:rPr lang="en-MY" sz="2000" b="0" i="1" smtClean="0">
                              <a:latin typeface="Cambria Math"/>
                            </a:rPr>
                          </m:ctrlPr>
                        </m:fPr>
                        <m:num>
                          <m:sSub>
                            <m:sSubPr>
                              <m:ctrlPr>
                                <a:rPr lang="en-MY" sz="2000" i="1">
                                  <a:latin typeface="Cambria Math"/>
                                </a:rPr>
                              </m:ctrlPr>
                            </m:sSubPr>
                            <m:e>
                              <m:r>
                                <a:rPr lang="en-MY" sz="2000" b="1" i="1">
                                  <a:latin typeface="Cambria Math"/>
                                </a:rPr>
                                <m:t>𝒑</m:t>
                              </m:r>
                            </m:e>
                            <m:sub>
                              <m:r>
                                <a:rPr lang="en-MY" sz="2000" i="1">
                                  <a:latin typeface="Cambria Math"/>
                                </a:rPr>
                                <m:t>𝑖</m:t>
                              </m:r>
                            </m:sub>
                          </m:sSub>
                        </m:num>
                        <m:den>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den>
                      </m:f>
                    </m:oMath>
                  </m:oMathPara>
                </a14:m>
                <a:endParaRPr lang="en-MY" sz="20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35941" y="3111729"/>
                <a:ext cx="1251047" cy="728661"/>
              </a:xfrm>
              <a:prstGeom prst="rect">
                <a:avLst/>
              </a:prstGeom>
              <a:blipFill rotWithShape="1">
                <a:blip r:embed="rId3"/>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9775" y="3844019"/>
                <a:ext cx="1989391" cy="67666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sSub>
                            <m:sSubPr>
                              <m:ctrlPr>
                                <a:rPr lang="en-MY" sz="2000" b="1" i="1">
                                  <a:latin typeface="Cambria Math"/>
                                </a:rPr>
                              </m:ctrlPr>
                            </m:sSubPr>
                            <m:e>
                              <m:r>
                                <a:rPr lang="en-MY" sz="2000" b="1" i="1" smtClean="0">
                                  <a:latin typeface="Cambria Math"/>
                                </a:rPr>
                                <m:t>𝒑</m:t>
                              </m:r>
                            </m:e>
                            <m:sub>
                              <m:r>
                                <a:rPr lang="en-MY" sz="2000" i="1">
                                  <a:latin typeface="Cambria Math"/>
                                </a:rPr>
                                <m:t>𝑖</m:t>
                              </m:r>
                            </m:sub>
                          </m:sSub>
                        </m:num>
                        <m:den>
                          <m:r>
                            <a:rPr lang="en-MY" sz="2000" i="1">
                              <a:latin typeface="Cambria Math"/>
                            </a:rPr>
                            <m:t>𝑑𝑡</m:t>
                          </m:r>
                        </m:den>
                      </m:f>
                      <m:r>
                        <a:rPr lang="en-MY" sz="2000" i="1">
                          <a:latin typeface="Cambria Math"/>
                        </a:rPr>
                        <m:t>=</m:t>
                      </m:r>
                      <m:sSub>
                        <m:sSubPr>
                          <m:ctrlPr>
                            <a:rPr lang="en-MY" sz="2000" b="1" i="1" smtClean="0">
                              <a:latin typeface="Cambria Math"/>
                            </a:rPr>
                          </m:ctrlPr>
                        </m:sSubPr>
                        <m:e>
                          <m:r>
                            <a:rPr lang="en-MY" sz="2000" b="1" i="1" smtClean="0">
                              <a:latin typeface="Cambria Math"/>
                            </a:rPr>
                            <m:t>𝑭</m:t>
                          </m:r>
                        </m:e>
                        <m:sub>
                          <m:r>
                            <a:rPr lang="en-MY" sz="2000" b="0" i="1" smtClean="0">
                              <a:latin typeface="Cambria Math"/>
                            </a:rPr>
                            <m:t>𝑖</m:t>
                          </m:r>
                        </m:sub>
                      </m:sSub>
                      <m:r>
                        <a:rPr lang="en-MY" sz="2000" b="1" i="1" smtClean="0">
                          <a:latin typeface="Cambria Math"/>
                        </a:rPr>
                        <m:t>−</m:t>
                      </m:r>
                      <m:sSub>
                        <m:sSubPr>
                          <m:ctrlPr>
                            <a:rPr lang="en-MY" sz="2000" b="0" i="1" smtClean="0">
                              <a:latin typeface="Cambria Math"/>
                            </a:rPr>
                          </m:ctrlPr>
                        </m:sSubPr>
                        <m:e>
                          <m:r>
                            <a:rPr lang="en-MY" sz="2000" b="0" i="1" smtClean="0">
                              <a:latin typeface="Cambria Math"/>
                            </a:rPr>
                            <m:t>𝜁</m:t>
                          </m:r>
                        </m:e>
                        <m:sub>
                          <m:r>
                            <a:rPr lang="en-MY" sz="2000" b="0" i="1" smtClean="0">
                              <a:latin typeface="Cambria Math"/>
                            </a:rPr>
                            <m:t>1</m:t>
                          </m:r>
                        </m:sub>
                      </m:sSub>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oMath>
                  </m:oMathPara>
                </a14:m>
                <a:endParaRPr lang="en-MY" sz="20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89775" y="3844019"/>
                <a:ext cx="1989391" cy="676660"/>
              </a:xfrm>
              <a:prstGeom prst="rect">
                <a:avLst/>
              </a:prstGeom>
              <a:blipFill rotWithShape="1">
                <a:blip r:embed="rId4"/>
                <a:stretch>
                  <a:fillRect/>
                </a:stretch>
              </a:blipFill>
              <a:ln w="28575">
                <a:noFill/>
              </a:ln>
              <a:effectLst/>
            </p:spPr>
            <p:txBody>
              <a:bodyPr/>
              <a:lstStyle/>
              <a:p>
                <a:r>
                  <a:rPr lang="en-MY">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9422" y="4506165"/>
                <a:ext cx="3555653" cy="1083182"/>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sSub>
                            <m:sSubPr>
                              <m:ctrlPr>
                                <a:rPr lang="en-MY" sz="2000" b="0" i="1" smtClean="0">
                                  <a:latin typeface="Cambria Math"/>
                                </a:rPr>
                              </m:ctrlPr>
                            </m:sSubPr>
                            <m:e>
                              <m:r>
                                <a:rPr lang="en-MY" sz="2000" b="0" i="1" smtClean="0">
                                  <a:latin typeface="Cambria Math"/>
                                </a:rPr>
                                <m:t>𝜁</m:t>
                              </m:r>
                            </m:e>
                            <m:sub>
                              <m:r>
                                <a:rPr lang="en-MY" sz="2000" b="0" i="1" smtClean="0">
                                  <a:latin typeface="Cambria Math"/>
                                </a:rPr>
                                <m:t>1</m:t>
                              </m:r>
                            </m:sub>
                          </m:sSub>
                        </m:num>
                        <m:den>
                          <m:r>
                            <a:rPr lang="en-MY" sz="2000" i="1">
                              <a:latin typeface="Cambria Math"/>
                            </a:rPr>
                            <m:t>𝑑𝑡</m:t>
                          </m:r>
                        </m:den>
                      </m:f>
                      <m:r>
                        <a:rPr lang="en-MY" sz="2000" i="1">
                          <a:latin typeface="Cambria Math"/>
                        </a:rPr>
                        <m:t>=</m:t>
                      </m:r>
                      <m:f>
                        <m:fPr>
                          <m:ctrlPr>
                            <a:rPr lang="en-MY" sz="2000" i="1" smtClean="0">
                              <a:latin typeface="Cambria Math"/>
                            </a:rPr>
                          </m:ctrlPr>
                        </m:fPr>
                        <m:num>
                          <m:r>
                            <a:rPr lang="en-MY" sz="2000" b="0" i="1" smtClean="0">
                              <a:latin typeface="Cambria Math"/>
                            </a:rPr>
                            <m:t>1</m:t>
                          </m:r>
                        </m:num>
                        <m:den>
                          <m:sSub>
                            <m:sSubPr>
                              <m:ctrlPr>
                                <a:rPr lang="en-MY" sz="2000" b="0" i="1" smtClean="0">
                                  <a:latin typeface="Cambria Math"/>
                                </a:rPr>
                              </m:ctrlPr>
                            </m:sSubPr>
                            <m:e>
                              <m:r>
                                <a:rPr lang="en-MY" sz="2000" b="0" i="1" smtClean="0">
                                  <a:latin typeface="Cambria Math"/>
                                </a:rPr>
                                <m:t>𝑄</m:t>
                              </m:r>
                            </m:e>
                            <m:sub>
                              <m:r>
                                <a:rPr lang="en-MY" sz="2000" b="0" i="1" smtClean="0">
                                  <a:latin typeface="Cambria Math"/>
                                </a:rPr>
                                <m:t>1</m:t>
                              </m:r>
                            </m:sub>
                          </m:sSub>
                        </m:den>
                      </m:f>
                      <m:d>
                        <m:dPr>
                          <m:ctrlPr>
                            <a:rPr lang="en-MY" sz="2000" i="1" smtClean="0">
                              <a:latin typeface="Cambria Math"/>
                            </a:rPr>
                          </m:ctrlPr>
                        </m:dPr>
                        <m:e>
                          <m:nary>
                            <m:naryPr>
                              <m:chr m:val="∑"/>
                              <m:ctrlPr>
                                <a:rPr lang="en-MY" sz="2000" i="1" smtClean="0">
                                  <a:latin typeface="Cambria Math"/>
                                </a:rPr>
                              </m:ctrlPr>
                            </m:naryPr>
                            <m:sub>
                              <m:r>
                                <m:rPr>
                                  <m:brk m:alnAt="23"/>
                                </m:rPr>
                                <a:rPr lang="en-MY" sz="2000" b="0" i="1" smtClean="0">
                                  <a:latin typeface="Cambria Math"/>
                                </a:rPr>
                                <m:t>𝑗</m:t>
                              </m:r>
                              <m:r>
                                <a:rPr lang="en-MY" sz="2000" b="0" i="1" smtClean="0">
                                  <a:latin typeface="Cambria Math"/>
                                </a:rPr>
                                <m:t>=1</m:t>
                              </m:r>
                            </m:sub>
                            <m:sup>
                              <m:r>
                                <a:rPr lang="en-MY" sz="2000" b="0" i="1" smtClean="0">
                                  <a:latin typeface="Cambria Math"/>
                                </a:rPr>
                                <m:t>𝑁</m:t>
                              </m:r>
                            </m:sup>
                            <m:e>
                              <m:f>
                                <m:fPr>
                                  <m:ctrlPr>
                                    <a:rPr lang="en-MY" sz="2000" b="1" i="1" smtClean="0">
                                      <a:latin typeface="Cambria Math"/>
                                    </a:rPr>
                                  </m:ctrlPr>
                                </m:fPr>
                                <m:num>
                                  <m:sSubSup>
                                    <m:sSubSupPr>
                                      <m:ctrlPr>
                                        <a:rPr lang="en-MY" sz="2000" i="1">
                                          <a:latin typeface="Cambria Math"/>
                                        </a:rPr>
                                      </m:ctrlPr>
                                    </m:sSubSupPr>
                                    <m:e>
                                      <m:r>
                                        <a:rPr lang="en-MY" sz="2000" b="1" i="1">
                                          <a:latin typeface="Cambria Math"/>
                                        </a:rPr>
                                        <m:t>𝒑</m:t>
                                      </m:r>
                                    </m:e>
                                    <m:sub>
                                      <m:r>
                                        <a:rPr lang="en-MY" sz="2000" b="0" i="1" smtClean="0">
                                          <a:latin typeface="Cambria Math"/>
                                        </a:rPr>
                                        <m:t>𝑗</m:t>
                                      </m:r>
                                    </m:sub>
                                    <m:sup>
                                      <m:r>
                                        <a:rPr lang="en-MY" sz="2000" i="1">
                                          <a:latin typeface="Cambria Math"/>
                                        </a:rPr>
                                        <m:t>2</m:t>
                                      </m:r>
                                    </m:sup>
                                  </m:sSubSup>
                                </m:num>
                                <m:den>
                                  <m:sSub>
                                    <m:sSubPr>
                                      <m:ctrlPr>
                                        <a:rPr lang="en-MY" sz="2000" i="1" smtClean="0">
                                          <a:latin typeface="Cambria Math"/>
                                        </a:rPr>
                                      </m:ctrlPr>
                                    </m:sSubPr>
                                    <m:e>
                                      <m:r>
                                        <a:rPr lang="en-MY" sz="2000" b="0" i="1" smtClean="0">
                                          <a:latin typeface="Cambria Math"/>
                                        </a:rPr>
                                        <m:t>𝑚</m:t>
                                      </m:r>
                                    </m:e>
                                    <m:sub>
                                      <m:r>
                                        <a:rPr lang="en-MY" sz="2000" b="0" i="1" smtClean="0">
                                          <a:latin typeface="Cambria Math"/>
                                        </a:rPr>
                                        <m:t>𝑗</m:t>
                                      </m:r>
                                    </m:sub>
                                  </m:sSub>
                                </m:den>
                              </m:f>
                            </m:e>
                          </m:nary>
                          <m:r>
                            <a:rPr lang="en-MY" sz="2000" b="0" i="1" smtClean="0">
                              <a:latin typeface="Cambria Math"/>
                            </a:rPr>
                            <m:t>−3</m:t>
                          </m:r>
                          <m:sSub>
                            <m:sSubPr>
                              <m:ctrlPr>
                                <a:rPr lang="en-MY" sz="2000" b="0" i="1" smtClean="0">
                                  <a:latin typeface="Cambria Math"/>
                                </a:rPr>
                              </m:ctrlPr>
                            </m:sSubPr>
                            <m:e>
                              <m:r>
                                <a:rPr lang="en-MY" sz="2000" b="0" i="1" smtClean="0">
                                  <a:latin typeface="Cambria Math"/>
                                </a:rPr>
                                <m:t>𝑁</m:t>
                              </m:r>
                            </m:e>
                            <m:sub>
                              <m:r>
                                <a:rPr lang="en-MY" sz="2000" b="0" i="1" smtClean="0">
                                  <a:latin typeface="Cambria Math"/>
                                </a:rPr>
                                <m:t>1</m:t>
                              </m:r>
                            </m:sub>
                          </m:sSub>
                          <m:sSub>
                            <m:sSubPr>
                              <m:ctrlPr>
                                <a:rPr lang="en-MY" sz="2000" b="0" i="1" smtClean="0">
                                  <a:latin typeface="Cambria Math"/>
                                </a:rPr>
                              </m:ctrlPr>
                            </m:sSubPr>
                            <m:e>
                              <m:r>
                                <a:rPr lang="en-MY" sz="2000" b="0" i="1" smtClean="0">
                                  <a:latin typeface="Cambria Math"/>
                                </a:rPr>
                                <m:t>𝑘</m:t>
                              </m:r>
                            </m:e>
                            <m:sub>
                              <m:r>
                                <a:rPr lang="en-MY" sz="2000" b="0" i="1" smtClean="0">
                                  <a:latin typeface="Cambria Math"/>
                                </a:rPr>
                                <m:t>𝐵</m:t>
                              </m:r>
                            </m:sub>
                          </m:sSub>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1</m:t>
                              </m:r>
                            </m:sub>
                          </m:sSub>
                        </m:e>
                      </m:d>
                    </m:oMath>
                  </m:oMathPara>
                </a14:m>
                <a:endParaRPr lang="en-MY" sz="200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29422" y="4506165"/>
                <a:ext cx="3555653" cy="1083182"/>
              </a:xfrm>
              <a:prstGeom prst="rect">
                <a:avLst/>
              </a:prstGeom>
              <a:blipFill rotWithShape="1">
                <a:blip r:embed="rId5"/>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5148" y="5688286"/>
                <a:ext cx="3124199" cy="400110"/>
              </a:xfrm>
              <a:prstGeom prst="rect">
                <a:avLst/>
              </a:prstGeom>
              <a:solidFill>
                <a:schemeClr val="bg1"/>
              </a:solidFill>
              <a:ln w="28575">
                <a:noFill/>
              </a:ln>
              <a:effectLst/>
            </p:spPr>
            <p:txBody>
              <a:bodyPr wrap="square" rtlCol="0">
                <a:spAutoFit/>
              </a:bodyPr>
              <a:lstStyle/>
              <a:p>
                <a:r>
                  <a:rPr lang="en-MY" sz="2000" dirty="0" smtClean="0"/>
                  <a:t>for all </a:t>
                </a:r>
                <a14:m>
                  <m:oMath xmlns:m="http://schemas.openxmlformats.org/officeDocument/2006/math">
                    <m:r>
                      <a:rPr lang="en-MY" sz="2000" b="0" i="1" smtClean="0">
                        <a:latin typeface="Cambria Math"/>
                      </a:rPr>
                      <m:t>𝑖</m:t>
                    </m:r>
                  </m:oMath>
                </a14:m>
                <a:r>
                  <a:rPr lang="en-MY" sz="2000" dirty="0" smtClean="0"/>
                  <a:t> such that </a:t>
                </a:r>
                <a14:m>
                  <m:oMath xmlns:m="http://schemas.openxmlformats.org/officeDocument/2006/math">
                    <m:sSub>
                      <m:sSubPr>
                        <m:ctrlPr>
                          <a:rPr lang="en-MY" sz="2000" b="0" i="1" smtClean="0">
                            <a:latin typeface="Cambria Math"/>
                          </a:rPr>
                        </m:ctrlPr>
                      </m:sSubPr>
                      <m:e>
                        <m:r>
                          <a:rPr lang="en-MY" sz="2000" b="0" i="1" smtClean="0">
                            <a:latin typeface="Cambria Math"/>
                          </a:rPr>
                          <m:t>𝑧</m:t>
                        </m:r>
                      </m:e>
                      <m:sub>
                        <m:r>
                          <a:rPr lang="en-MY" sz="2000" b="0" i="1" smtClean="0">
                            <a:latin typeface="Cambria Math"/>
                          </a:rPr>
                          <m:t>𝑖</m:t>
                        </m:r>
                      </m:sub>
                    </m:sSub>
                    <m:r>
                      <a:rPr lang="en-MY" sz="2000" b="0" i="1" smtClean="0">
                        <a:latin typeface="Cambria Math"/>
                      </a:rPr>
                      <m:t>&lt;</m:t>
                    </m:r>
                    <m:sSub>
                      <m:sSubPr>
                        <m:ctrlPr>
                          <a:rPr lang="en-MY" sz="2000" b="0" i="1" smtClean="0">
                            <a:latin typeface="Cambria Math"/>
                          </a:rPr>
                        </m:ctrlPr>
                      </m:sSubPr>
                      <m:e>
                        <m:r>
                          <a:rPr lang="en-MY" sz="2000" b="0" i="1" smtClean="0">
                            <a:latin typeface="Cambria Math"/>
                          </a:rPr>
                          <m:t>h</m:t>
                        </m:r>
                      </m:e>
                      <m:sub>
                        <m:r>
                          <a:rPr lang="en-MY" sz="2000" b="0" i="1" smtClean="0">
                            <a:latin typeface="Cambria Math"/>
                          </a:rPr>
                          <m:t>1</m:t>
                        </m:r>
                      </m:sub>
                    </m:sSub>
                  </m:oMath>
                </a14:m>
                <a:endParaRPr lang="en-MY"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45148" y="5688286"/>
                <a:ext cx="3124199" cy="400110"/>
              </a:xfrm>
              <a:prstGeom prst="rect">
                <a:avLst/>
              </a:prstGeom>
              <a:blipFill rotWithShape="1">
                <a:blip r:embed="rId6"/>
                <a:stretch>
                  <a:fillRect l="-1949" t="-7576" b="-25758"/>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68779" y="3155271"/>
                <a:ext cx="1251047" cy="72866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b="0" i="1" smtClean="0">
                              <a:latin typeface="Cambria Math"/>
                            </a:rPr>
                          </m:ctrlPr>
                        </m:fPr>
                        <m:num>
                          <m:r>
                            <a:rPr lang="en-MY" sz="2000" i="1">
                              <a:latin typeface="Cambria Math"/>
                            </a:rPr>
                            <m:t>𝑑</m:t>
                          </m:r>
                          <m:sSub>
                            <m:sSubPr>
                              <m:ctrlPr>
                                <a:rPr lang="en-MY" sz="2000" b="1" i="1">
                                  <a:latin typeface="Cambria Math"/>
                                </a:rPr>
                              </m:ctrlPr>
                            </m:sSubPr>
                            <m:e>
                              <m:r>
                                <a:rPr lang="en-MY" sz="2000" b="1" i="1">
                                  <a:latin typeface="Cambria Math"/>
                                </a:rPr>
                                <m:t>𝒓</m:t>
                              </m:r>
                            </m:e>
                            <m:sub>
                              <m:r>
                                <a:rPr lang="en-MY" sz="2000" i="1">
                                  <a:latin typeface="Cambria Math"/>
                                </a:rPr>
                                <m:t>𝑖</m:t>
                              </m:r>
                            </m:sub>
                          </m:sSub>
                        </m:num>
                        <m:den>
                          <m:r>
                            <a:rPr lang="en-MY" sz="2000" b="0" i="1" smtClean="0">
                              <a:latin typeface="Cambria Math"/>
                            </a:rPr>
                            <m:t>𝑑𝑡</m:t>
                          </m:r>
                        </m:den>
                      </m:f>
                      <m:r>
                        <a:rPr lang="en-MY" sz="2000" b="0" i="1" smtClean="0">
                          <a:latin typeface="Cambria Math"/>
                        </a:rPr>
                        <m:t>=</m:t>
                      </m:r>
                      <m:f>
                        <m:fPr>
                          <m:ctrlPr>
                            <a:rPr lang="en-MY" sz="2000" b="0" i="1" smtClean="0">
                              <a:latin typeface="Cambria Math"/>
                            </a:rPr>
                          </m:ctrlPr>
                        </m:fPr>
                        <m:num>
                          <m:sSub>
                            <m:sSubPr>
                              <m:ctrlPr>
                                <a:rPr lang="en-MY" sz="2000" i="1">
                                  <a:latin typeface="Cambria Math"/>
                                </a:rPr>
                              </m:ctrlPr>
                            </m:sSubPr>
                            <m:e>
                              <m:r>
                                <a:rPr lang="en-MY" sz="2000" b="1" i="1">
                                  <a:latin typeface="Cambria Math"/>
                                </a:rPr>
                                <m:t>𝒑</m:t>
                              </m:r>
                            </m:e>
                            <m:sub>
                              <m:r>
                                <a:rPr lang="en-MY" sz="2000" i="1">
                                  <a:latin typeface="Cambria Math"/>
                                </a:rPr>
                                <m:t>𝑖</m:t>
                              </m:r>
                            </m:sub>
                          </m:sSub>
                        </m:num>
                        <m:den>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den>
                      </m:f>
                    </m:oMath>
                  </m:oMathPara>
                </a14:m>
                <a:endParaRPr lang="en-MY" sz="200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3668779" y="3155271"/>
                <a:ext cx="1251047" cy="728661"/>
              </a:xfrm>
              <a:prstGeom prst="rect">
                <a:avLst/>
              </a:prstGeom>
              <a:blipFill rotWithShape="1">
                <a:blip r:embed="rId7"/>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684006" y="3858533"/>
                <a:ext cx="1220591" cy="67666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sSub>
                            <m:sSubPr>
                              <m:ctrlPr>
                                <a:rPr lang="en-MY" sz="2000" b="1" i="1">
                                  <a:latin typeface="Cambria Math"/>
                                </a:rPr>
                              </m:ctrlPr>
                            </m:sSubPr>
                            <m:e>
                              <m:r>
                                <a:rPr lang="en-MY" sz="2000" b="1" i="1" smtClean="0">
                                  <a:latin typeface="Cambria Math"/>
                                </a:rPr>
                                <m:t>𝒑</m:t>
                              </m:r>
                            </m:e>
                            <m:sub>
                              <m:r>
                                <a:rPr lang="en-MY" sz="2000" i="1">
                                  <a:latin typeface="Cambria Math"/>
                                </a:rPr>
                                <m:t>𝑖</m:t>
                              </m:r>
                            </m:sub>
                          </m:sSub>
                        </m:num>
                        <m:den>
                          <m:r>
                            <a:rPr lang="en-MY" sz="2000" i="1">
                              <a:latin typeface="Cambria Math"/>
                            </a:rPr>
                            <m:t>𝑑𝑡</m:t>
                          </m:r>
                        </m:den>
                      </m:f>
                      <m:r>
                        <a:rPr lang="en-MY" sz="2000" i="1">
                          <a:latin typeface="Cambria Math"/>
                        </a:rPr>
                        <m:t>=</m:t>
                      </m:r>
                      <m:sSub>
                        <m:sSubPr>
                          <m:ctrlPr>
                            <a:rPr lang="en-MY" sz="2000" b="1" i="1" smtClean="0">
                              <a:latin typeface="Cambria Math"/>
                            </a:rPr>
                          </m:ctrlPr>
                        </m:sSubPr>
                        <m:e>
                          <m:r>
                            <a:rPr lang="en-MY" sz="2000" b="1" i="1" smtClean="0">
                              <a:latin typeface="Cambria Math"/>
                            </a:rPr>
                            <m:t>𝑭</m:t>
                          </m:r>
                        </m:e>
                        <m:sub>
                          <m:r>
                            <a:rPr lang="en-MY" sz="2000" b="0" i="1" smtClean="0">
                              <a:latin typeface="Cambria Math"/>
                            </a:rPr>
                            <m:t>𝑖</m:t>
                          </m:r>
                        </m:sub>
                      </m:sSub>
                    </m:oMath>
                  </m:oMathPara>
                </a14:m>
                <a:endParaRPr lang="en-MY" sz="200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3684006" y="3858533"/>
                <a:ext cx="1220591" cy="676660"/>
              </a:xfrm>
              <a:prstGeom prst="rect">
                <a:avLst/>
              </a:prstGeom>
              <a:blipFill rotWithShape="1">
                <a:blip r:embed="rId8"/>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31102" y="5534398"/>
                <a:ext cx="2004436" cy="707886"/>
              </a:xfrm>
              <a:prstGeom prst="rect">
                <a:avLst/>
              </a:prstGeom>
              <a:solidFill>
                <a:schemeClr val="bg1"/>
              </a:solidFill>
              <a:ln w="28575">
                <a:noFill/>
              </a:ln>
              <a:effectLst/>
            </p:spPr>
            <p:txBody>
              <a:bodyPr wrap="square" rtlCol="0">
                <a:spAutoFit/>
              </a:bodyPr>
              <a:lstStyle/>
              <a:p>
                <a:r>
                  <a:rPr lang="en-MY" sz="2000" dirty="0" smtClean="0"/>
                  <a:t>for all </a:t>
                </a:r>
                <a14:m>
                  <m:oMath xmlns:m="http://schemas.openxmlformats.org/officeDocument/2006/math">
                    <m:r>
                      <a:rPr lang="en-MY" sz="2000" b="0" i="1" smtClean="0">
                        <a:latin typeface="Cambria Math"/>
                      </a:rPr>
                      <m:t>𝑖</m:t>
                    </m:r>
                  </m:oMath>
                </a14:m>
                <a:r>
                  <a:rPr lang="en-MY" sz="2000" dirty="0" smtClean="0"/>
                  <a:t> such that </a:t>
                </a:r>
                <a14:m>
                  <m:oMath xmlns:m="http://schemas.openxmlformats.org/officeDocument/2006/math">
                    <m:sSub>
                      <m:sSubPr>
                        <m:ctrlPr>
                          <a:rPr lang="en-MY" sz="2000" b="0" i="1" smtClean="0">
                            <a:latin typeface="Cambria Math"/>
                          </a:rPr>
                        </m:ctrlPr>
                      </m:sSubPr>
                      <m:e>
                        <m:r>
                          <a:rPr lang="en-MY" sz="2000" b="0" i="1" smtClean="0">
                            <a:latin typeface="Cambria Math"/>
                          </a:rPr>
                          <m:t>h</m:t>
                        </m:r>
                      </m:e>
                      <m:sub>
                        <m:r>
                          <a:rPr lang="en-MY" sz="2000" b="0" i="1" smtClean="0">
                            <a:latin typeface="Cambria Math"/>
                          </a:rPr>
                          <m:t>1</m:t>
                        </m:r>
                      </m:sub>
                    </m:sSub>
                    <m:r>
                      <a:rPr lang="en-MY" sz="2000" b="0" i="1" smtClean="0">
                        <a:latin typeface="Cambria Math"/>
                      </a:rPr>
                      <m:t>&lt;</m:t>
                    </m:r>
                    <m:sSub>
                      <m:sSubPr>
                        <m:ctrlPr>
                          <a:rPr lang="en-MY" sz="2000" b="0" i="1" smtClean="0">
                            <a:latin typeface="Cambria Math"/>
                          </a:rPr>
                        </m:ctrlPr>
                      </m:sSubPr>
                      <m:e>
                        <m:r>
                          <a:rPr lang="en-MY" sz="2000" b="0" i="1" smtClean="0">
                            <a:latin typeface="Cambria Math"/>
                          </a:rPr>
                          <m:t>𝑧</m:t>
                        </m:r>
                      </m:e>
                      <m:sub>
                        <m:r>
                          <a:rPr lang="en-MY" sz="2000" b="0" i="1" smtClean="0">
                            <a:latin typeface="Cambria Math"/>
                          </a:rPr>
                          <m:t>𝑖</m:t>
                        </m:r>
                      </m:sub>
                    </m:sSub>
                    <m:r>
                      <a:rPr lang="en-MY" sz="2000" b="0" i="1" smtClean="0">
                        <a:latin typeface="Cambria Math"/>
                      </a:rPr>
                      <m:t>&lt;</m:t>
                    </m:r>
                    <m:sSub>
                      <m:sSubPr>
                        <m:ctrlPr>
                          <a:rPr lang="en-MY" sz="2000" b="0" i="1" smtClean="0">
                            <a:latin typeface="Cambria Math"/>
                          </a:rPr>
                        </m:ctrlPr>
                      </m:sSubPr>
                      <m:e>
                        <m:r>
                          <a:rPr lang="en-MY" sz="2000" b="0" i="1" smtClean="0">
                            <a:latin typeface="Cambria Math"/>
                          </a:rPr>
                          <m:t>h</m:t>
                        </m:r>
                      </m:e>
                      <m:sub>
                        <m:r>
                          <a:rPr lang="en-MY" sz="2000" b="0" i="1" smtClean="0">
                            <a:latin typeface="Cambria Math"/>
                          </a:rPr>
                          <m:t>2</m:t>
                        </m:r>
                      </m:sub>
                    </m:sSub>
                  </m:oMath>
                </a14:m>
                <a:endParaRPr lang="en-MY"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631102" y="5534398"/>
                <a:ext cx="2004436" cy="707886"/>
              </a:xfrm>
              <a:prstGeom prst="rect">
                <a:avLst/>
              </a:prstGeom>
              <a:blipFill rotWithShape="1">
                <a:blip r:embed="rId9"/>
                <a:stretch>
                  <a:fillRect l="-3354" t="-4310" r="-5793"/>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79686" y="3126243"/>
                <a:ext cx="1251047" cy="72866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b="0" i="1" smtClean="0">
                              <a:latin typeface="Cambria Math"/>
                            </a:rPr>
                          </m:ctrlPr>
                        </m:fPr>
                        <m:num>
                          <m:r>
                            <a:rPr lang="en-MY" sz="2000" i="1">
                              <a:latin typeface="Cambria Math"/>
                            </a:rPr>
                            <m:t>𝑑</m:t>
                          </m:r>
                          <m:sSub>
                            <m:sSubPr>
                              <m:ctrlPr>
                                <a:rPr lang="en-MY" sz="2000" b="1" i="1">
                                  <a:latin typeface="Cambria Math"/>
                                </a:rPr>
                              </m:ctrlPr>
                            </m:sSubPr>
                            <m:e>
                              <m:r>
                                <a:rPr lang="en-MY" sz="2000" b="1" i="1">
                                  <a:latin typeface="Cambria Math"/>
                                </a:rPr>
                                <m:t>𝒓</m:t>
                              </m:r>
                            </m:e>
                            <m:sub>
                              <m:r>
                                <a:rPr lang="en-MY" sz="2000" i="1">
                                  <a:latin typeface="Cambria Math"/>
                                </a:rPr>
                                <m:t>𝑖</m:t>
                              </m:r>
                            </m:sub>
                          </m:sSub>
                        </m:num>
                        <m:den>
                          <m:r>
                            <a:rPr lang="en-MY" sz="2000" b="0" i="1" smtClean="0">
                              <a:latin typeface="Cambria Math"/>
                            </a:rPr>
                            <m:t>𝑑𝑡</m:t>
                          </m:r>
                        </m:den>
                      </m:f>
                      <m:r>
                        <a:rPr lang="en-MY" sz="2000" b="0" i="1" smtClean="0">
                          <a:latin typeface="Cambria Math"/>
                        </a:rPr>
                        <m:t>=</m:t>
                      </m:r>
                      <m:f>
                        <m:fPr>
                          <m:ctrlPr>
                            <a:rPr lang="en-MY" sz="2000" b="0" i="1" smtClean="0">
                              <a:latin typeface="Cambria Math"/>
                            </a:rPr>
                          </m:ctrlPr>
                        </m:fPr>
                        <m:num>
                          <m:sSub>
                            <m:sSubPr>
                              <m:ctrlPr>
                                <a:rPr lang="en-MY" sz="2000" i="1">
                                  <a:latin typeface="Cambria Math"/>
                                </a:rPr>
                              </m:ctrlPr>
                            </m:sSubPr>
                            <m:e>
                              <m:r>
                                <a:rPr lang="en-MY" sz="2000" b="1" i="1">
                                  <a:latin typeface="Cambria Math"/>
                                </a:rPr>
                                <m:t>𝒑</m:t>
                              </m:r>
                            </m:e>
                            <m:sub>
                              <m:r>
                                <a:rPr lang="en-MY" sz="2000" i="1">
                                  <a:latin typeface="Cambria Math"/>
                                </a:rPr>
                                <m:t>𝑖</m:t>
                              </m:r>
                            </m:sub>
                          </m:sSub>
                        </m:num>
                        <m:den>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den>
                      </m:f>
                    </m:oMath>
                  </m:oMathPara>
                </a14:m>
                <a:endParaRPr lang="en-MY" sz="2000" dirty="0" smtClean="0"/>
              </a:p>
            </p:txBody>
          </p:sp>
        </mc:Choice>
        <mc:Fallback xmlns="">
          <p:sp>
            <p:nvSpPr>
              <p:cNvPr id="27" name="TextBox 26"/>
              <p:cNvSpPr txBox="1">
                <a:spLocks noRot="1" noChangeAspect="1" noMove="1" noResize="1" noEditPoints="1" noAdjustHandles="1" noChangeArrowheads="1" noChangeShapeType="1" noTextEdit="1"/>
              </p:cNvSpPr>
              <p:nvPr/>
            </p:nvSpPr>
            <p:spPr>
              <a:xfrm>
                <a:off x="5779686" y="3126243"/>
                <a:ext cx="1251047" cy="728661"/>
              </a:xfrm>
              <a:prstGeom prst="rect">
                <a:avLst/>
              </a:prstGeom>
              <a:blipFill rotWithShape="1">
                <a:blip r:embed="rId10"/>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733520" y="3858533"/>
                <a:ext cx="1989391" cy="67666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sSub>
                            <m:sSubPr>
                              <m:ctrlPr>
                                <a:rPr lang="en-MY" sz="2000" b="1" i="1">
                                  <a:latin typeface="Cambria Math"/>
                                </a:rPr>
                              </m:ctrlPr>
                            </m:sSubPr>
                            <m:e>
                              <m:r>
                                <a:rPr lang="en-MY" sz="2000" b="1" i="1" smtClean="0">
                                  <a:latin typeface="Cambria Math"/>
                                </a:rPr>
                                <m:t>𝒑</m:t>
                              </m:r>
                            </m:e>
                            <m:sub>
                              <m:r>
                                <a:rPr lang="en-MY" sz="2000" i="1">
                                  <a:latin typeface="Cambria Math"/>
                                </a:rPr>
                                <m:t>𝑖</m:t>
                              </m:r>
                            </m:sub>
                          </m:sSub>
                        </m:num>
                        <m:den>
                          <m:r>
                            <a:rPr lang="en-MY" sz="2000" i="1">
                              <a:latin typeface="Cambria Math"/>
                            </a:rPr>
                            <m:t>𝑑𝑡</m:t>
                          </m:r>
                        </m:den>
                      </m:f>
                      <m:r>
                        <a:rPr lang="en-MY" sz="2000" i="1">
                          <a:latin typeface="Cambria Math"/>
                        </a:rPr>
                        <m:t>=</m:t>
                      </m:r>
                      <m:sSub>
                        <m:sSubPr>
                          <m:ctrlPr>
                            <a:rPr lang="en-MY" sz="2000" b="1" i="1" smtClean="0">
                              <a:latin typeface="Cambria Math"/>
                            </a:rPr>
                          </m:ctrlPr>
                        </m:sSubPr>
                        <m:e>
                          <m:r>
                            <a:rPr lang="en-MY" sz="2000" b="1" i="1" smtClean="0">
                              <a:latin typeface="Cambria Math"/>
                            </a:rPr>
                            <m:t>𝑭</m:t>
                          </m:r>
                        </m:e>
                        <m:sub>
                          <m:r>
                            <a:rPr lang="en-MY" sz="2000" b="0" i="1" smtClean="0">
                              <a:latin typeface="Cambria Math"/>
                            </a:rPr>
                            <m:t>𝑖</m:t>
                          </m:r>
                        </m:sub>
                      </m:sSub>
                      <m:r>
                        <a:rPr lang="en-MY" sz="2000" b="1" i="1" smtClean="0">
                          <a:latin typeface="Cambria Math"/>
                        </a:rPr>
                        <m:t>−</m:t>
                      </m:r>
                      <m:sSub>
                        <m:sSubPr>
                          <m:ctrlPr>
                            <a:rPr lang="en-MY" sz="2000" b="0" i="1" smtClean="0">
                              <a:latin typeface="Cambria Math"/>
                            </a:rPr>
                          </m:ctrlPr>
                        </m:sSubPr>
                        <m:e>
                          <m:r>
                            <a:rPr lang="en-MY" sz="2000" b="0" i="1" smtClean="0">
                              <a:latin typeface="Cambria Math"/>
                            </a:rPr>
                            <m:t>𝜁</m:t>
                          </m:r>
                        </m:e>
                        <m:sub>
                          <m:r>
                            <a:rPr lang="en-MY" sz="2000" b="0" i="1" smtClean="0">
                              <a:latin typeface="Cambria Math"/>
                            </a:rPr>
                            <m:t>2</m:t>
                          </m:r>
                        </m:sub>
                      </m:sSub>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oMath>
                  </m:oMathPara>
                </a14:m>
                <a:endParaRPr lang="en-MY" sz="2000" dirty="0" smtClean="0"/>
              </a:p>
            </p:txBody>
          </p:sp>
        </mc:Choice>
        <mc:Fallback xmlns="">
          <p:sp>
            <p:nvSpPr>
              <p:cNvPr id="28" name="TextBox 27"/>
              <p:cNvSpPr txBox="1">
                <a:spLocks noRot="1" noChangeAspect="1" noMove="1" noResize="1" noEditPoints="1" noAdjustHandles="1" noChangeArrowheads="1" noChangeShapeType="1" noTextEdit="1"/>
              </p:cNvSpPr>
              <p:nvPr/>
            </p:nvSpPr>
            <p:spPr>
              <a:xfrm>
                <a:off x="5733520" y="3858533"/>
                <a:ext cx="1989391" cy="676660"/>
              </a:xfrm>
              <a:prstGeom prst="rect">
                <a:avLst/>
              </a:prstGeom>
              <a:blipFill rotWithShape="1">
                <a:blip r:embed="rId11"/>
                <a:stretch>
                  <a:fillRect/>
                </a:stretch>
              </a:blipFill>
              <a:ln w="28575">
                <a:noFill/>
              </a:ln>
              <a:effectLst/>
            </p:spPr>
            <p:txBody>
              <a:bodyPr/>
              <a:lstStyle/>
              <a:p>
                <a:r>
                  <a:rPr lang="en-MY">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664222" y="4520679"/>
                <a:ext cx="3573542" cy="1083182"/>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sSub>
                            <m:sSubPr>
                              <m:ctrlPr>
                                <a:rPr lang="en-MY" sz="2000" b="0" i="1" smtClean="0">
                                  <a:latin typeface="Cambria Math"/>
                                </a:rPr>
                              </m:ctrlPr>
                            </m:sSubPr>
                            <m:e>
                              <m:r>
                                <a:rPr lang="en-MY" sz="2000" b="0" i="1" smtClean="0">
                                  <a:latin typeface="Cambria Math"/>
                                </a:rPr>
                                <m:t>𝜁</m:t>
                              </m:r>
                            </m:e>
                            <m:sub>
                              <m:r>
                                <a:rPr lang="en-MY" sz="2000" b="0" i="1" smtClean="0">
                                  <a:latin typeface="Cambria Math"/>
                                </a:rPr>
                                <m:t>2</m:t>
                              </m:r>
                            </m:sub>
                          </m:sSub>
                        </m:num>
                        <m:den>
                          <m:r>
                            <a:rPr lang="en-MY" sz="2000" i="1">
                              <a:latin typeface="Cambria Math"/>
                            </a:rPr>
                            <m:t>𝑑𝑡</m:t>
                          </m:r>
                        </m:den>
                      </m:f>
                      <m:r>
                        <a:rPr lang="en-MY" sz="2000" i="1">
                          <a:latin typeface="Cambria Math"/>
                        </a:rPr>
                        <m:t>=</m:t>
                      </m:r>
                      <m:f>
                        <m:fPr>
                          <m:ctrlPr>
                            <a:rPr lang="en-MY" sz="2000" i="1" smtClean="0">
                              <a:latin typeface="Cambria Math"/>
                            </a:rPr>
                          </m:ctrlPr>
                        </m:fPr>
                        <m:num>
                          <m:r>
                            <a:rPr lang="en-MY" sz="2000" b="0" i="1" smtClean="0">
                              <a:latin typeface="Cambria Math"/>
                            </a:rPr>
                            <m:t>1</m:t>
                          </m:r>
                        </m:num>
                        <m:den>
                          <m:sSub>
                            <m:sSubPr>
                              <m:ctrlPr>
                                <a:rPr lang="en-MY" sz="2000" b="0" i="1" smtClean="0">
                                  <a:latin typeface="Cambria Math"/>
                                </a:rPr>
                              </m:ctrlPr>
                            </m:sSubPr>
                            <m:e>
                              <m:r>
                                <a:rPr lang="en-MY" sz="2000" b="0" i="1" smtClean="0">
                                  <a:latin typeface="Cambria Math"/>
                                </a:rPr>
                                <m:t>𝑄</m:t>
                              </m:r>
                            </m:e>
                            <m:sub>
                              <m:r>
                                <a:rPr lang="en-MY" sz="2000" b="0" i="1" smtClean="0">
                                  <a:latin typeface="Cambria Math"/>
                                </a:rPr>
                                <m:t>1</m:t>
                              </m:r>
                            </m:sub>
                          </m:sSub>
                        </m:den>
                      </m:f>
                      <m:d>
                        <m:dPr>
                          <m:ctrlPr>
                            <a:rPr lang="en-MY" sz="2000" i="1" smtClean="0">
                              <a:latin typeface="Cambria Math"/>
                            </a:rPr>
                          </m:ctrlPr>
                        </m:dPr>
                        <m:e>
                          <m:nary>
                            <m:naryPr>
                              <m:chr m:val="∑"/>
                              <m:ctrlPr>
                                <a:rPr lang="en-MY" sz="2000" i="1" smtClean="0">
                                  <a:latin typeface="Cambria Math"/>
                                </a:rPr>
                              </m:ctrlPr>
                            </m:naryPr>
                            <m:sub>
                              <m:r>
                                <m:rPr>
                                  <m:brk m:alnAt="23"/>
                                </m:rPr>
                                <a:rPr lang="en-MY" sz="2000" b="0" i="1" smtClean="0">
                                  <a:latin typeface="Cambria Math"/>
                                </a:rPr>
                                <m:t>𝑗</m:t>
                              </m:r>
                              <m:r>
                                <a:rPr lang="en-MY" sz="2000" b="0" i="1" smtClean="0">
                                  <a:latin typeface="Cambria Math"/>
                                </a:rPr>
                                <m:t>=1</m:t>
                              </m:r>
                            </m:sub>
                            <m:sup>
                              <m:r>
                                <a:rPr lang="en-MY" sz="2000" b="0" i="1" smtClean="0">
                                  <a:latin typeface="Cambria Math"/>
                                </a:rPr>
                                <m:t>𝑁</m:t>
                              </m:r>
                            </m:sup>
                            <m:e>
                              <m:f>
                                <m:fPr>
                                  <m:ctrlPr>
                                    <a:rPr lang="en-MY" sz="2000" b="1" i="1" smtClean="0">
                                      <a:latin typeface="Cambria Math"/>
                                    </a:rPr>
                                  </m:ctrlPr>
                                </m:fPr>
                                <m:num>
                                  <m:sSubSup>
                                    <m:sSubSupPr>
                                      <m:ctrlPr>
                                        <a:rPr lang="en-MY" sz="2000" i="1">
                                          <a:latin typeface="Cambria Math"/>
                                        </a:rPr>
                                      </m:ctrlPr>
                                    </m:sSubSupPr>
                                    <m:e>
                                      <m:r>
                                        <a:rPr lang="en-MY" sz="2000" b="1" i="1">
                                          <a:latin typeface="Cambria Math"/>
                                        </a:rPr>
                                        <m:t>𝒑</m:t>
                                      </m:r>
                                    </m:e>
                                    <m:sub>
                                      <m:r>
                                        <a:rPr lang="en-MY" sz="2000" b="0" i="1" smtClean="0">
                                          <a:latin typeface="Cambria Math"/>
                                        </a:rPr>
                                        <m:t>𝑗</m:t>
                                      </m:r>
                                    </m:sub>
                                    <m:sup>
                                      <m:r>
                                        <a:rPr lang="en-MY" sz="2000" i="1">
                                          <a:latin typeface="Cambria Math"/>
                                        </a:rPr>
                                        <m:t>2</m:t>
                                      </m:r>
                                    </m:sup>
                                  </m:sSubSup>
                                </m:num>
                                <m:den>
                                  <m:sSub>
                                    <m:sSubPr>
                                      <m:ctrlPr>
                                        <a:rPr lang="en-MY" sz="2000" i="1" smtClean="0">
                                          <a:latin typeface="Cambria Math"/>
                                        </a:rPr>
                                      </m:ctrlPr>
                                    </m:sSubPr>
                                    <m:e>
                                      <m:r>
                                        <a:rPr lang="en-MY" sz="2000" b="0" i="1" smtClean="0">
                                          <a:latin typeface="Cambria Math"/>
                                        </a:rPr>
                                        <m:t>𝑚</m:t>
                                      </m:r>
                                    </m:e>
                                    <m:sub>
                                      <m:r>
                                        <a:rPr lang="en-MY" sz="2000" b="0" i="1" smtClean="0">
                                          <a:latin typeface="Cambria Math"/>
                                        </a:rPr>
                                        <m:t>𝑗</m:t>
                                      </m:r>
                                    </m:sub>
                                  </m:sSub>
                                </m:den>
                              </m:f>
                            </m:e>
                          </m:nary>
                          <m:r>
                            <a:rPr lang="en-MY" sz="2000" b="0" i="1" smtClean="0">
                              <a:latin typeface="Cambria Math"/>
                            </a:rPr>
                            <m:t>−3</m:t>
                          </m:r>
                          <m:sSub>
                            <m:sSubPr>
                              <m:ctrlPr>
                                <a:rPr lang="en-MY" sz="2000" b="0" i="1" smtClean="0">
                                  <a:latin typeface="Cambria Math"/>
                                </a:rPr>
                              </m:ctrlPr>
                            </m:sSubPr>
                            <m:e>
                              <m:r>
                                <a:rPr lang="en-MY" sz="2000" b="0" i="1" smtClean="0">
                                  <a:latin typeface="Cambria Math"/>
                                </a:rPr>
                                <m:t>𝑁</m:t>
                              </m:r>
                            </m:e>
                            <m:sub>
                              <m:r>
                                <a:rPr lang="en-MY" sz="2000" b="0" i="1" smtClean="0">
                                  <a:latin typeface="Cambria Math"/>
                                </a:rPr>
                                <m:t>2</m:t>
                              </m:r>
                            </m:sub>
                          </m:sSub>
                          <m:sSub>
                            <m:sSubPr>
                              <m:ctrlPr>
                                <a:rPr lang="en-MY" sz="2000" b="0" i="1" smtClean="0">
                                  <a:latin typeface="Cambria Math"/>
                                </a:rPr>
                              </m:ctrlPr>
                            </m:sSubPr>
                            <m:e>
                              <m:r>
                                <a:rPr lang="en-MY" sz="2000" b="0" i="1" smtClean="0">
                                  <a:latin typeface="Cambria Math"/>
                                </a:rPr>
                                <m:t>𝑘</m:t>
                              </m:r>
                            </m:e>
                            <m:sub>
                              <m:r>
                                <a:rPr lang="en-MY" sz="2000" b="0" i="1" smtClean="0">
                                  <a:latin typeface="Cambria Math"/>
                                </a:rPr>
                                <m:t>𝐵</m:t>
                              </m:r>
                            </m:sub>
                          </m:sSub>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2</m:t>
                              </m:r>
                            </m:sub>
                          </m:sSub>
                        </m:e>
                      </m:d>
                    </m:oMath>
                  </m:oMathPara>
                </a14:m>
                <a:endParaRPr lang="en-MY" sz="2000" dirty="0" smtClean="0"/>
              </a:p>
            </p:txBody>
          </p:sp>
        </mc:Choice>
        <mc:Fallback>
          <p:sp>
            <p:nvSpPr>
              <p:cNvPr id="29" name="TextBox 28"/>
              <p:cNvSpPr txBox="1">
                <a:spLocks noRot="1" noChangeAspect="1" noMove="1" noResize="1" noEditPoints="1" noAdjustHandles="1" noChangeArrowheads="1" noChangeShapeType="1" noTextEdit="1"/>
              </p:cNvSpPr>
              <p:nvPr/>
            </p:nvSpPr>
            <p:spPr>
              <a:xfrm>
                <a:off x="5664222" y="4520679"/>
                <a:ext cx="3573542" cy="1083182"/>
              </a:xfrm>
              <a:prstGeom prst="rect">
                <a:avLst/>
              </a:prstGeom>
              <a:blipFill rotWithShape="1">
                <a:blip r:embed="rId12"/>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888893" y="5702800"/>
                <a:ext cx="3124199" cy="400110"/>
              </a:xfrm>
              <a:prstGeom prst="rect">
                <a:avLst/>
              </a:prstGeom>
              <a:solidFill>
                <a:schemeClr val="bg1"/>
              </a:solidFill>
              <a:ln w="28575">
                <a:noFill/>
              </a:ln>
              <a:effectLst/>
            </p:spPr>
            <p:txBody>
              <a:bodyPr wrap="square" rtlCol="0">
                <a:spAutoFit/>
              </a:bodyPr>
              <a:lstStyle/>
              <a:p>
                <a:r>
                  <a:rPr lang="en-MY" sz="2000" dirty="0" smtClean="0"/>
                  <a:t>for all </a:t>
                </a:r>
                <a14:m>
                  <m:oMath xmlns:m="http://schemas.openxmlformats.org/officeDocument/2006/math">
                    <m:r>
                      <a:rPr lang="en-MY" sz="2000" b="0" i="1" smtClean="0">
                        <a:latin typeface="Cambria Math"/>
                      </a:rPr>
                      <m:t>𝑖</m:t>
                    </m:r>
                  </m:oMath>
                </a14:m>
                <a:r>
                  <a:rPr lang="en-MY" sz="2000" dirty="0" smtClean="0"/>
                  <a:t> such that </a:t>
                </a:r>
                <a14:m>
                  <m:oMath xmlns:m="http://schemas.openxmlformats.org/officeDocument/2006/math">
                    <m:sSub>
                      <m:sSubPr>
                        <m:ctrlPr>
                          <a:rPr lang="en-MY" sz="2000" b="0" i="1" smtClean="0">
                            <a:latin typeface="Cambria Math"/>
                          </a:rPr>
                        </m:ctrlPr>
                      </m:sSubPr>
                      <m:e>
                        <m:r>
                          <a:rPr lang="en-MY" sz="2000" b="0" i="1" smtClean="0">
                            <a:latin typeface="Cambria Math"/>
                          </a:rPr>
                          <m:t>𝑧</m:t>
                        </m:r>
                      </m:e>
                      <m:sub>
                        <m:r>
                          <a:rPr lang="en-MY" sz="2000" b="0" i="1" smtClean="0">
                            <a:latin typeface="Cambria Math"/>
                          </a:rPr>
                          <m:t>𝑖</m:t>
                        </m:r>
                      </m:sub>
                    </m:sSub>
                    <m:r>
                      <a:rPr lang="en-MY" sz="2000" b="0" i="1" smtClean="0">
                        <a:latin typeface="Cambria Math"/>
                      </a:rPr>
                      <m:t>&gt;</m:t>
                    </m:r>
                    <m:sSub>
                      <m:sSubPr>
                        <m:ctrlPr>
                          <a:rPr lang="en-MY" sz="2000" b="0" i="1" smtClean="0">
                            <a:latin typeface="Cambria Math"/>
                          </a:rPr>
                        </m:ctrlPr>
                      </m:sSubPr>
                      <m:e>
                        <m:r>
                          <a:rPr lang="en-MY" sz="2000" b="0" i="1" smtClean="0">
                            <a:latin typeface="Cambria Math"/>
                          </a:rPr>
                          <m:t>h</m:t>
                        </m:r>
                      </m:e>
                      <m:sub>
                        <m:r>
                          <a:rPr lang="en-MY" sz="2000" b="0" i="1" smtClean="0">
                            <a:latin typeface="Cambria Math"/>
                          </a:rPr>
                          <m:t>2</m:t>
                        </m:r>
                      </m:sub>
                    </m:sSub>
                  </m:oMath>
                </a14:m>
                <a:endParaRPr lang="en-MY"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5888893" y="5702800"/>
                <a:ext cx="3124199" cy="400110"/>
              </a:xfrm>
              <a:prstGeom prst="rect">
                <a:avLst/>
              </a:prstGeom>
              <a:blipFill rotWithShape="1">
                <a:blip r:embed="rId13"/>
                <a:stretch>
                  <a:fillRect l="-1949" t="-7576" b="-25758"/>
                </a:stretch>
              </a:blipFill>
              <a:ln w="28575">
                <a:noFill/>
              </a:ln>
              <a:effectLst/>
            </p:spPr>
            <p:txBody>
              <a:bodyPr/>
              <a:lstStyle/>
              <a:p>
                <a:r>
                  <a:rPr lang="en-MY">
                    <a:noFill/>
                  </a:rPr>
                  <a:t> </a:t>
                </a:r>
              </a:p>
            </p:txBody>
          </p:sp>
        </mc:Fallback>
      </mc:AlternateContent>
      <p:sp>
        <p:nvSpPr>
          <p:cNvPr id="42" name="Rectangle 41"/>
          <p:cNvSpPr/>
          <p:nvPr/>
        </p:nvSpPr>
        <p:spPr>
          <a:xfrm>
            <a:off x="3492998" y="3111729"/>
            <a:ext cx="45719" cy="32745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43" name="Rectangle 42"/>
          <p:cNvSpPr/>
          <p:nvPr/>
        </p:nvSpPr>
        <p:spPr>
          <a:xfrm>
            <a:off x="5662392" y="3100843"/>
            <a:ext cx="45719" cy="32745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Tree>
    <p:extLst>
      <p:ext uri="{BB962C8B-B14F-4D97-AF65-F5344CB8AC3E}">
        <p14:creationId xmlns:p14="http://schemas.microsoft.com/office/powerpoint/2010/main" val="4020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6" grpId="0" animBg="1"/>
      <p:bldP spid="17" grpId="0" animBg="1"/>
      <p:bldP spid="19" grpId="0" animBg="1"/>
      <p:bldP spid="27" grpId="0" animBg="1"/>
      <p:bldP spid="28" grpId="0" animBg="1"/>
      <p:bldP spid="29" grpId="0" animBg="1"/>
      <p:bldP spid="30" grpId="0" animBg="1"/>
      <p:bldP spid="4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11" name="TextBox 10"/>
              <p:cNvSpPr txBox="1"/>
              <p:nvPr/>
            </p:nvSpPr>
            <p:spPr>
              <a:xfrm>
                <a:off x="3751092" y="2647805"/>
                <a:ext cx="4935707" cy="3785652"/>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Boundary conditions: Periodic boundaries at </a:t>
                </a:r>
                <a14:m>
                  <m:oMath xmlns:m="http://schemas.openxmlformats.org/officeDocument/2006/math">
                    <m:r>
                      <a:rPr lang="en-MY" sz="2000" b="0" i="1" smtClean="0">
                        <a:latin typeface="Cambria Math"/>
                      </a:rPr>
                      <m:t>−</m:t>
                    </m:r>
                    <m:r>
                      <a:rPr lang="en-MY" sz="2000" b="0" i="1" smtClean="0">
                        <a:latin typeface="Cambria Math"/>
                      </a:rPr>
                      <m:t>𝐿</m:t>
                    </m:r>
                    <m:r>
                      <a:rPr lang="en-MY" sz="2000" b="0" i="1" smtClean="0">
                        <a:latin typeface="Cambria Math"/>
                      </a:rPr>
                      <m:t>/2</m:t>
                    </m:r>
                  </m:oMath>
                </a14:m>
                <a:r>
                  <a:rPr lang="en-MY" sz="2000" dirty="0" smtClean="0"/>
                  <a:t> and </a:t>
                </a:r>
                <a14:m>
                  <m:oMath xmlns:m="http://schemas.openxmlformats.org/officeDocument/2006/math">
                    <m:r>
                      <a:rPr lang="en-MY" sz="2000" b="0" i="1" smtClean="0">
                        <a:latin typeface="Cambria Math"/>
                      </a:rPr>
                      <m:t>𝐿</m:t>
                    </m:r>
                    <m:r>
                      <a:rPr lang="en-MY" sz="2000" b="0" i="1" smtClean="0">
                        <a:latin typeface="Cambria Math"/>
                      </a:rPr>
                      <m:t>/2</m:t>
                    </m:r>
                  </m:oMath>
                </a14:m>
                <a:r>
                  <a:rPr lang="en-MY" sz="2000" dirty="0" smtClean="0"/>
                  <a:t> in the</a:t>
                </a:r>
                <a14:m>
                  <m:oMath xmlns:m="http://schemas.openxmlformats.org/officeDocument/2006/math">
                    <m:r>
                      <a:rPr lang="en-MY" sz="2000" b="0" i="0" smtClean="0">
                        <a:latin typeface="Cambria Math"/>
                      </a:rPr>
                      <m:t> </m:t>
                    </m:r>
                    <m:r>
                      <a:rPr lang="en-MY" sz="2000" b="0" i="1" smtClean="0">
                        <a:latin typeface="Cambria Math"/>
                      </a:rPr>
                      <m:t>𝑥</m:t>
                    </m:r>
                  </m:oMath>
                </a14:m>
                <a:r>
                  <a:rPr lang="en-MY" sz="2000" dirty="0" smtClean="0"/>
                  <a:t> and </a:t>
                </a:r>
                <a14:m>
                  <m:oMath xmlns:m="http://schemas.openxmlformats.org/officeDocument/2006/math">
                    <m:r>
                      <a:rPr lang="en-MY" sz="2000" b="0" i="1" smtClean="0">
                        <a:latin typeface="Cambria Math"/>
                      </a:rPr>
                      <m:t>𝑦</m:t>
                    </m:r>
                  </m:oMath>
                </a14:m>
                <a:r>
                  <a:rPr lang="en-MY" sz="2000" dirty="0" smtClean="0"/>
                  <a:t> direction, reflecting boundary at </a:t>
                </a:r>
                <a14:m>
                  <m:oMath xmlns:m="http://schemas.openxmlformats.org/officeDocument/2006/math">
                    <m:r>
                      <a:rPr lang="en-MY" sz="2000" b="0" i="1" smtClean="0">
                        <a:latin typeface="Cambria Math"/>
                      </a:rPr>
                      <m:t>𝑧</m:t>
                    </m:r>
                    <m:r>
                      <a:rPr lang="en-MY" sz="2000" b="0" i="1" smtClean="0">
                        <a:latin typeface="Cambria Math"/>
                      </a:rPr>
                      <m:t>=0</m:t>
                    </m:r>
                    <m:r>
                      <a:rPr lang="en-MY" sz="2000" b="0" i="0" smtClean="0">
                        <a:latin typeface="Cambria Math"/>
                      </a:rPr>
                      <m:t>.</m:t>
                    </m:r>
                  </m:oMath>
                </a14:m>
                <a:endParaRPr lang="en-MY" sz="2000" dirty="0" smtClean="0"/>
              </a:p>
              <a:p>
                <a:pPr marL="457200" indent="-457200">
                  <a:buFont typeface="Wingdings" pitchFamily="2" charset="2"/>
                  <a:buChar char="Ø"/>
                </a:pPr>
                <a:r>
                  <a:rPr lang="en-MY" sz="2000" dirty="0" smtClean="0"/>
                  <a:t>All particles start in the hot region, initialized with random momentum values (scaled to some initial temperature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0</m:t>
                        </m:r>
                      </m:sub>
                    </m:sSub>
                  </m:oMath>
                </a14:m>
                <a:r>
                  <a:rPr lang="en-MY" sz="2000" dirty="0" smtClean="0"/>
                  <a:t>).</a:t>
                </a:r>
              </a:p>
              <a:p>
                <a:pPr marL="457200" indent="-457200">
                  <a:buFont typeface="Wingdings" pitchFamily="2" charset="2"/>
                  <a:buChar char="Ø"/>
                </a:pPr>
                <a:r>
                  <a:rPr lang="en-MY" sz="2000" dirty="0" smtClean="0"/>
                  <a:t>Initial parameter set: </a:t>
                </a:r>
                <a:endParaRPr lang="en-MY" sz="2000" b="0" i="1" dirty="0" smtClean="0">
                  <a:latin typeface="Cambria Math"/>
                </a:endParaRPr>
              </a:p>
              <a:p>
                <a:pPr lvl="1"/>
                <a14:m>
                  <m:oMath xmlns:m="http://schemas.openxmlformats.org/officeDocument/2006/math">
                    <m:r>
                      <a:rPr lang="en-MY" sz="2000" b="0" i="1" smtClean="0">
                        <a:latin typeface="Cambria Math"/>
                      </a:rPr>
                      <m:t>𝑁</m:t>
                    </m:r>
                    <m:r>
                      <a:rPr lang="en-MY" sz="2000" b="0" i="1" smtClean="0">
                        <a:latin typeface="Cambria Math"/>
                      </a:rPr>
                      <m:t>=600</m:t>
                    </m:r>
                  </m:oMath>
                </a14:m>
                <a:r>
                  <a:rPr lang="en-MY" sz="2000" dirty="0" smtClean="0"/>
                  <a:t>, </a:t>
                </a:r>
                <a14:m>
                  <m:oMath xmlns:m="http://schemas.openxmlformats.org/officeDocument/2006/math">
                    <m:r>
                      <a:rPr lang="en-MY" sz="2000" b="0" i="1" smtClean="0">
                        <a:latin typeface="Cambria Math"/>
                      </a:rPr>
                      <m:t>𝜌</m:t>
                    </m:r>
                    <m:r>
                      <a:rPr lang="en-MY" sz="2000" b="0" i="1" smtClean="0">
                        <a:latin typeface="Cambria Math"/>
                      </a:rPr>
                      <m:t>=0.3</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h</m:t>
                        </m:r>
                      </m:e>
                      <m:sub>
                        <m:r>
                          <a:rPr lang="en-MY" sz="2000" b="0" i="1" smtClean="0">
                            <a:latin typeface="Cambria Math"/>
                          </a:rPr>
                          <m:t>1</m:t>
                        </m:r>
                      </m:sub>
                    </m:sSub>
                    <m:r>
                      <a:rPr lang="en-MY" sz="2000" b="0" i="1" smtClean="0">
                        <a:latin typeface="Cambria Math"/>
                      </a:rPr>
                      <m:t>=10</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h</m:t>
                        </m:r>
                      </m:e>
                      <m:sub>
                        <m:r>
                          <a:rPr lang="en-MY" sz="2000" b="0" i="1" smtClean="0">
                            <a:latin typeface="Cambria Math"/>
                          </a:rPr>
                          <m:t>2</m:t>
                        </m:r>
                      </m:sub>
                    </m:sSub>
                    <m:r>
                      <a:rPr lang="en-MY" sz="2000" b="0" i="1" smtClean="0">
                        <a:latin typeface="Cambria Math"/>
                      </a:rPr>
                      <m:t>=30</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𝑄</m:t>
                        </m:r>
                      </m:e>
                      <m:sub>
                        <m:r>
                          <a:rPr lang="en-MY" sz="2000" b="0" i="1" smtClean="0">
                            <a:latin typeface="Cambria Math"/>
                          </a:rPr>
                          <m:t>1</m:t>
                        </m:r>
                      </m:sub>
                    </m:sSub>
                    <m:r>
                      <a:rPr lang="en-MY" sz="2000" b="0" i="1" smtClean="0">
                        <a:latin typeface="Cambria Math"/>
                      </a:rPr>
                      <m:t>=</m:t>
                    </m:r>
                    <m:sSub>
                      <m:sSubPr>
                        <m:ctrlPr>
                          <a:rPr lang="en-MY" sz="2000" b="0" i="1" smtClean="0">
                            <a:latin typeface="Cambria Math"/>
                          </a:rPr>
                        </m:ctrlPr>
                      </m:sSubPr>
                      <m:e>
                        <m:r>
                          <a:rPr lang="en-MY" sz="2000" b="0" i="1" smtClean="0">
                            <a:latin typeface="Cambria Math"/>
                          </a:rPr>
                          <m:t>𝑄</m:t>
                        </m:r>
                      </m:e>
                      <m:sub>
                        <m:r>
                          <a:rPr lang="en-MY" sz="2000" b="0" i="1" smtClean="0">
                            <a:latin typeface="Cambria Math"/>
                          </a:rPr>
                          <m:t>2</m:t>
                        </m:r>
                      </m:sub>
                    </m:sSub>
                    <m:r>
                      <a:rPr lang="en-MY" sz="2000" b="0" i="1" smtClean="0">
                        <a:latin typeface="Cambria Math"/>
                      </a:rPr>
                      <m:t>=1.0</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1</m:t>
                        </m:r>
                      </m:sub>
                    </m:sSub>
                    <m:r>
                      <a:rPr lang="en-MY" sz="2000" b="0" i="1" smtClean="0">
                        <a:latin typeface="Cambria Math"/>
                      </a:rPr>
                      <m:t>=2.0</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2</m:t>
                        </m:r>
                      </m:sub>
                    </m:sSub>
                    <m:r>
                      <a:rPr lang="en-MY" sz="2000" b="0" i="1" smtClean="0">
                        <a:latin typeface="Cambria Math"/>
                      </a:rPr>
                      <m:t>=0.2</m:t>
                    </m:r>
                  </m:oMath>
                </a14:m>
                <a:r>
                  <a:rPr lang="en-MY" sz="2000" dirty="0" smtClean="0"/>
                  <a:t>,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0</m:t>
                        </m:r>
                      </m:sub>
                    </m:sSub>
                    <m:r>
                      <a:rPr lang="en-MY" sz="2000" b="0" i="1" smtClean="0">
                        <a:latin typeface="Cambria Math"/>
                      </a:rPr>
                      <m:t>=0.5</m:t>
                    </m:r>
                  </m:oMath>
                </a14:m>
                <a:r>
                  <a:rPr lang="en-MY" sz="2000" dirty="0" smtClean="0"/>
                  <a:t>, </a:t>
                </a:r>
                <a14:m>
                  <m:oMath xmlns:m="http://schemas.openxmlformats.org/officeDocument/2006/math">
                    <m:r>
                      <a:rPr lang="en-MY" sz="2000" b="0" i="1" smtClean="0">
                        <a:latin typeface="Cambria Math"/>
                      </a:rPr>
                      <m:t>𝑔</m:t>
                    </m:r>
                    <m:r>
                      <a:rPr lang="en-MY" sz="2000" b="0" i="1" smtClean="0">
                        <a:latin typeface="Cambria Math"/>
                      </a:rPr>
                      <m:t>=0.1</m:t>
                    </m:r>
                  </m:oMath>
                </a14:m>
                <a:r>
                  <a:rPr lang="en-MY" sz="2000" dirty="0" smtClean="0"/>
                  <a:t>, </a:t>
                </a:r>
                <a14:m>
                  <m:oMath xmlns:m="http://schemas.openxmlformats.org/officeDocument/2006/math">
                    <m:r>
                      <m:rPr>
                        <m:sty m:val="p"/>
                      </m:rPr>
                      <a:rPr lang="en-MY" sz="2000" b="0" i="0" smtClean="0">
                        <a:latin typeface="Cambria Math"/>
                      </a:rPr>
                      <m:t>Δ</m:t>
                    </m:r>
                    <m:r>
                      <a:rPr lang="en-MY" sz="2000" b="0" i="1" smtClean="0">
                        <a:latin typeface="Cambria Math"/>
                      </a:rPr>
                      <m:t>𝑡</m:t>
                    </m:r>
                    <m:r>
                      <a:rPr lang="en-MY" sz="2000" b="0" i="1" smtClean="0">
                        <a:latin typeface="Cambria Math"/>
                      </a:rPr>
                      <m:t>=0.001</m:t>
                    </m:r>
                  </m:oMath>
                </a14:m>
                <a:r>
                  <a:rPr lang="en-MY" sz="2000" dirty="0" smtClean="0"/>
                  <a:t>.</a:t>
                </a:r>
              </a:p>
            </p:txBody>
          </p:sp>
        </mc:Choice>
        <mc:Fallback xmlns="">
          <p:sp>
            <p:nvSpPr>
              <p:cNvPr id="11" name="TextBox 10"/>
              <p:cNvSpPr txBox="1">
                <a:spLocks noRot="1" noChangeAspect="1" noMove="1" noResize="1" noEditPoints="1" noAdjustHandles="1" noChangeArrowheads="1" noChangeShapeType="1" noTextEdit="1"/>
              </p:cNvSpPr>
              <p:nvPr/>
            </p:nvSpPr>
            <p:spPr>
              <a:xfrm>
                <a:off x="3751092" y="2647805"/>
                <a:ext cx="4935707" cy="3785652"/>
              </a:xfrm>
              <a:prstGeom prst="rect">
                <a:avLst/>
              </a:prstGeom>
              <a:blipFill rotWithShape="1">
                <a:blip r:embed="rId3"/>
                <a:stretch>
                  <a:fillRect l="-988" t="-805" b="-1932"/>
                </a:stretch>
              </a:blipFill>
              <a:ln w="28575">
                <a:noFill/>
              </a:ln>
              <a:effectLst/>
            </p:spPr>
            <p:txBody>
              <a:bodyPr/>
              <a:lstStyle/>
              <a:p>
                <a:r>
                  <a:rPr lang="en-MY">
                    <a:noFill/>
                  </a:rPr>
                  <a:t> </a:t>
                </a:r>
              </a:p>
            </p:txBody>
          </p:sp>
        </mc:Fallback>
      </mc:AlternateContent>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637" y="3047901"/>
            <a:ext cx="3484856" cy="3352899"/>
          </a:xfrm>
          <a:prstGeom prst="rect">
            <a:avLst/>
          </a:prstGeom>
        </p:spPr>
      </p:pic>
    </p:spTree>
    <p:extLst>
      <p:ext uri="{BB962C8B-B14F-4D97-AF65-F5344CB8AC3E}">
        <p14:creationId xmlns:p14="http://schemas.microsoft.com/office/powerpoint/2010/main" val="1769598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4" name="TextBox 3"/>
          <p:cNvSpPr txBox="1"/>
          <p:nvPr/>
        </p:nvSpPr>
        <p:spPr>
          <a:xfrm>
            <a:off x="447282" y="2590800"/>
            <a:ext cx="7283511" cy="400110"/>
          </a:xfrm>
          <a:prstGeom prst="rect">
            <a:avLst/>
          </a:prstGeom>
          <a:solidFill>
            <a:schemeClr val="bg1"/>
          </a:solidFill>
          <a:ln w="28575">
            <a:noFill/>
          </a:ln>
          <a:effectLst/>
        </p:spPr>
        <p:txBody>
          <a:bodyPr wrap="square" rtlCol="0">
            <a:spAutoFit/>
          </a:bodyPr>
          <a:lstStyle/>
          <a:p>
            <a:r>
              <a:rPr lang="en-MY" sz="2000" smtClean="0"/>
              <a:t>INSERT VIDEO HERE</a:t>
            </a:r>
            <a:endParaRPr lang="en-MY" sz="2000" dirty="0"/>
          </a:p>
        </p:txBody>
      </p:sp>
    </p:spTree>
    <p:extLst>
      <p:ext uri="{BB962C8B-B14F-4D97-AF65-F5344CB8AC3E}">
        <p14:creationId xmlns:p14="http://schemas.microsoft.com/office/powerpoint/2010/main" val="2621871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447282" y="2590800"/>
                <a:ext cx="7934718" cy="1015663"/>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Each droplet can be characterised by the number of particles </a:t>
                </a:r>
                <a14:m>
                  <m:oMath xmlns:m="http://schemas.openxmlformats.org/officeDocument/2006/math">
                    <m:r>
                      <a:rPr lang="en-MY" sz="2000" b="0" i="1" smtClean="0">
                        <a:latin typeface="Cambria Math"/>
                      </a:rPr>
                      <m:t>𝑛</m:t>
                    </m:r>
                  </m:oMath>
                </a14:m>
                <a:r>
                  <a:rPr lang="en-MY" sz="2000" dirty="0" smtClean="0"/>
                  <a:t> in the droplet, its </a:t>
                </a:r>
                <a:r>
                  <a:rPr lang="en-MY" sz="2000" dirty="0" err="1" smtClean="0"/>
                  <a:t>center</a:t>
                </a:r>
                <a:r>
                  <a:rPr lang="en-MY" sz="2000" dirty="0" smtClean="0"/>
                  <a:t> of mass </a:t>
                </a:r>
                <a14:m>
                  <m:oMath xmlns:m="http://schemas.openxmlformats.org/officeDocument/2006/math">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𝑐𝑜𝑚</m:t>
                        </m:r>
                      </m:sub>
                    </m:sSub>
                  </m:oMath>
                </a14:m>
                <a:r>
                  <a:rPr lang="en-MY" sz="2000" dirty="0" smtClean="0"/>
                  <a:t> and the velocity of the </a:t>
                </a:r>
                <a:r>
                  <a:rPr lang="en-MY" sz="2000" dirty="0" err="1" smtClean="0"/>
                  <a:t>center</a:t>
                </a:r>
                <a:r>
                  <a:rPr lang="en-MY" sz="2000" dirty="0" smtClean="0"/>
                  <a:t> of mass </a:t>
                </a:r>
                <a14:m>
                  <m:oMath xmlns:m="http://schemas.openxmlformats.org/officeDocument/2006/math">
                    <m:sSub>
                      <m:sSubPr>
                        <m:ctrlPr>
                          <a:rPr lang="en-MY" sz="2000" b="0" i="1" smtClean="0">
                            <a:latin typeface="Cambria Math"/>
                          </a:rPr>
                        </m:ctrlPr>
                      </m:sSubPr>
                      <m:e>
                        <m:r>
                          <a:rPr lang="en-MY" sz="2000" b="1" i="1" smtClean="0">
                            <a:latin typeface="Cambria Math"/>
                          </a:rPr>
                          <m:t>𝒗</m:t>
                        </m:r>
                      </m:e>
                      <m:sub>
                        <m:r>
                          <a:rPr lang="en-MY" sz="2000" b="0" i="1" smtClean="0">
                            <a:latin typeface="Cambria Math"/>
                          </a:rPr>
                          <m:t>𝑐𝑜𝑚</m:t>
                        </m:r>
                      </m:sub>
                    </m:sSub>
                  </m:oMath>
                </a14:m>
                <a:r>
                  <a:rPr lang="en-MY" sz="2000" dirty="0" smtClean="0"/>
                  <a:t> - all three quantities evolve with time.</a:t>
                </a:r>
              </a:p>
            </p:txBody>
          </p:sp>
        </mc:Choice>
        <mc:Fallback xmlns="">
          <p:sp>
            <p:nvSpPr>
              <p:cNvPr id="5" name="TextBox 4"/>
              <p:cNvSpPr txBox="1">
                <a:spLocks noRot="1" noChangeAspect="1" noMove="1" noResize="1" noEditPoints="1" noAdjustHandles="1" noChangeArrowheads="1" noChangeShapeType="1" noTextEdit="1"/>
              </p:cNvSpPr>
              <p:nvPr/>
            </p:nvSpPr>
            <p:spPr>
              <a:xfrm>
                <a:off x="447282" y="2590800"/>
                <a:ext cx="7934718" cy="1015663"/>
              </a:xfrm>
              <a:prstGeom prst="rect">
                <a:avLst/>
              </a:prstGeom>
              <a:blipFill rotWithShape="1">
                <a:blip r:embed="rId3"/>
                <a:stretch>
                  <a:fillRect l="-614" t="-2994" r="-1306" b="-9581"/>
                </a:stretch>
              </a:blipFill>
              <a:ln w="28575">
                <a:noFill/>
              </a:ln>
              <a:effectLst/>
            </p:spPr>
            <p:txBody>
              <a:bodyPr/>
              <a:lstStyle/>
              <a:p>
                <a:r>
                  <a:rPr lang="en-MY">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224" y="4026651"/>
            <a:ext cx="3742045" cy="24382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2270" y="3969277"/>
            <a:ext cx="3938330" cy="2495312"/>
          </a:xfrm>
          <a:prstGeom prst="rect">
            <a:avLst/>
          </a:prstGeom>
        </p:spPr>
      </p:pic>
      <p:sp>
        <p:nvSpPr>
          <p:cNvPr id="8" name="TextBox 7"/>
          <p:cNvSpPr txBox="1"/>
          <p:nvPr/>
        </p:nvSpPr>
        <p:spPr>
          <a:xfrm>
            <a:off x="417910" y="3569167"/>
            <a:ext cx="7934718"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Example: Droplet A (blue) and Droplet B (red) shown below</a:t>
            </a:r>
          </a:p>
        </p:txBody>
      </p:sp>
    </p:spTree>
    <p:extLst>
      <p:ext uri="{BB962C8B-B14F-4D97-AF65-F5344CB8AC3E}">
        <p14:creationId xmlns:p14="http://schemas.microsoft.com/office/powerpoint/2010/main" val="268003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447282" y="2590800"/>
                <a:ext cx="7934718" cy="707886"/>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We use a linear least-squares fit to the velocity to obtain the acceleration of the droplets (recall that </a:t>
                </a:r>
                <a14:m>
                  <m:oMath xmlns:m="http://schemas.openxmlformats.org/officeDocument/2006/math">
                    <m:r>
                      <a:rPr lang="en-MY" sz="2000" b="0" i="1" smtClean="0">
                        <a:latin typeface="Cambria Math"/>
                      </a:rPr>
                      <m:t>𝑔</m:t>
                    </m:r>
                    <m:r>
                      <a:rPr lang="en-MY" sz="2000" b="0" i="1" smtClean="0">
                        <a:latin typeface="Cambria Math"/>
                      </a:rPr>
                      <m:t>=0.1</m:t>
                    </m:r>
                  </m:oMath>
                </a14:m>
                <a:r>
                  <a:rPr lang="en-MY" sz="2000" dirty="0" smtClean="0"/>
                  <a:t>):</a:t>
                </a:r>
              </a:p>
            </p:txBody>
          </p:sp>
        </mc:Choice>
        <mc:Fallback xmlns="">
          <p:sp>
            <p:nvSpPr>
              <p:cNvPr id="5" name="TextBox 4"/>
              <p:cNvSpPr txBox="1">
                <a:spLocks noRot="1" noChangeAspect="1" noMove="1" noResize="1" noEditPoints="1" noAdjustHandles="1" noChangeArrowheads="1" noChangeShapeType="1" noTextEdit="1"/>
              </p:cNvSpPr>
              <p:nvPr/>
            </p:nvSpPr>
            <p:spPr>
              <a:xfrm>
                <a:off x="447282" y="2590800"/>
                <a:ext cx="7934718" cy="707886"/>
              </a:xfrm>
              <a:prstGeom prst="rect">
                <a:avLst/>
              </a:prstGeom>
              <a:blipFill rotWithShape="1">
                <a:blip r:embed="rId3"/>
                <a:stretch>
                  <a:fillRect l="-614" t="-4310" b="-14655"/>
                </a:stretch>
              </a:blipFill>
              <a:ln w="28575">
                <a:noFill/>
              </a:ln>
              <a:effectLst/>
            </p:spPr>
            <p:txBody>
              <a:bodyPr/>
              <a:lstStyle/>
              <a:p>
                <a:r>
                  <a:rPr lang="en-MY">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71" y="3505200"/>
            <a:ext cx="3886200" cy="26746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0137" y="3512457"/>
            <a:ext cx="3667349" cy="2507343"/>
          </a:xfrm>
          <a:prstGeom prst="rect">
            <a:avLst/>
          </a:prstGeom>
        </p:spPr>
      </p:pic>
      <p:sp>
        <p:nvSpPr>
          <p:cNvPr id="9" name="TextBox 8"/>
          <p:cNvSpPr txBox="1"/>
          <p:nvPr/>
        </p:nvSpPr>
        <p:spPr>
          <a:xfrm>
            <a:off x="2057400" y="6179820"/>
            <a:ext cx="1278108" cy="400110"/>
          </a:xfrm>
          <a:prstGeom prst="rect">
            <a:avLst/>
          </a:prstGeom>
          <a:solidFill>
            <a:schemeClr val="bg1"/>
          </a:solidFill>
          <a:ln w="28575">
            <a:noFill/>
          </a:ln>
          <a:effectLst/>
        </p:spPr>
        <p:txBody>
          <a:bodyPr wrap="square" rtlCol="0">
            <a:spAutoFit/>
          </a:bodyPr>
          <a:lstStyle/>
          <a:p>
            <a:r>
              <a:rPr lang="en-MY" sz="2000" dirty="0" smtClean="0"/>
              <a:t>Droplet A</a:t>
            </a:r>
          </a:p>
        </p:txBody>
      </p:sp>
      <p:sp>
        <p:nvSpPr>
          <p:cNvPr id="10" name="TextBox 9"/>
          <p:cNvSpPr txBox="1"/>
          <p:nvPr/>
        </p:nvSpPr>
        <p:spPr>
          <a:xfrm>
            <a:off x="6172200" y="6132165"/>
            <a:ext cx="1278108" cy="400110"/>
          </a:xfrm>
          <a:prstGeom prst="rect">
            <a:avLst/>
          </a:prstGeom>
          <a:solidFill>
            <a:schemeClr val="bg1"/>
          </a:solidFill>
          <a:ln w="28575">
            <a:noFill/>
          </a:ln>
          <a:effectLst/>
        </p:spPr>
        <p:txBody>
          <a:bodyPr wrap="square" rtlCol="0">
            <a:spAutoFit/>
          </a:bodyPr>
          <a:lstStyle/>
          <a:p>
            <a:r>
              <a:rPr lang="en-MY" sz="2000" dirty="0" smtClean="0"/>
              <a:t>Droplet B</a:t>
            </a:r>
          </a:p>
        </p:txBody>
      </p:sp>
    </p:spTree>
    <p:extLst>
      <p:ext uri="{BB962C8B-B14F-4D97-AF65-F5344CB8AC3E}">
        <p14:creationId xmlns:p14="http://schemas.microsoft.com/office/powerpoint/2010/main" val="450855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5" name="TextBox 4"/>
          <p:cNvSpPr txBox="1"/>
          <p:nvPr/>
        </p:nvSpPr>
        <p:spPr>
          <a:xfrm>
            <a:off x="447282" y="2590800"/>
            <a:ext cx="7934718"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So what?</a:t>
            </a:r>
          </a:p>
        </p:txBody>
      </p:sp>
      <p:sp>
        <p:nvSpPr>
          <p:cNvPr id="8" name="TextBox 7"/>
          <p:cNvSpPr txBox="1"/>
          <p:nvPr/>
        </p:nvSpPr>
        <p:spPr>
          <a:xfrm>
            <a:off x="443653" y="2990910"/>
            <a:ext cx="7934718" cy="2862322"/>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Simulates the behaviour of a monoatomic </a:t>
            </a:r>
            <a:r>
              <a:rPr lang="en-MY" sz="2000" dirty="0" err="1" smtClean="0"/>
              <a:t>Lennard</a:t>
            </a:r>
            <a:r>
              <a:rPr lang="en-MY" sz="2000" dirty="0" smtClean="0"/>
              <a:t>-Jones fluid (e.g. inert gases like He, Ne, </a:t>
            </a:r>
            <a:r>
              <a:rPr lang="en-MY" sz="2000" dirty="0" err="1" smtClean="0"/>
              <a:t>Ar</a:t>
            </a:r>
            <a:r>
              <a:rPr lang="en-MY" sz="2000" dirty="0" smtClean="0"/>
              <a:t>, </a:t>
            </a:r>
            <a:r>
              <a:rPr lang="en-MY" sz="2000" dirty="0" err="1" smtClean="0"/>
              <a:t>etc</a:t>
            </a:r>
            <a:r>
              <a:rPr lang="en-MY" sz="2000" dirty="0" smtClean="0"/>
              <a:t>) under a gravitational field in different temperature-controlled regions.</a:t>
            </a:r>
          </a:p>
          <a:p>
            <a:pPr marL="457200" indent="-457200">
              <a:buFont typeface="Wingdings" pitchFamily="2" charset="2"/>
              <a:buChar char="Ø"/>
            </a:pPr>
            <a:r>
              <a:rPr lang="en-MY" sz="2000" dirty="0" smtClean="0"/>
              <a:t>Results show a cycle of heating the fluid to evaporate up to the cold region, formation of droplets (condensation) in the cold temperature region, droplets falling due to gravitational force, dispersion of droplets in hot temperature region, etc.</a:t>
            </a:r>
          </a:p>
          <a:p>
            <a:pPr marL="457200" indent="-457200">
              <a:buFont typeface="Wingdings" pitchFamily="2" charset="2"/>
              <a:buChar char="Ø"/>
            </a:pPr>
            <a:r>
              <a:rPr lang="en-MY" sz="2000" dirty="0" smtClean="0"/>
              <a:t>Model is similar to atmospheric conditions – hot temperature at low altitudes, cold temperature at high altitudes.</a:t>
            </a:r>
          </a:p>
        </p:txBody>
      </p:sp>
    </p:spTree>
    <p:extLst>
      <p:ext uri="{BB962C8B-B14F-4D97-AF65-F5344CB8AC3E}">
        <p14:creationId xmlns:p14="http://schemas.microsoft.com/office/powerpoint/2010/main" val="346339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smtClean="0">
                <a:solidFill>
                  <a:schemeClr val="tx1"/>
                </a:solidFill>
              </a:rPr>
              <a:t>1) Introduction</a:t>
            </a:r>
            <a:endParaRPr lang="en-MY"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790371"/>
            <a:ext cx="2454176" cy="3695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454728"/>
            <a:ext cx="3322535" cy="40313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3251199"/>
            <a:ext cx="2438400" cy="2438400"/>
          </a:xfrm>
          <a:prstGeom prst="rect">
            <a:avLst/>
          </a:prstGeom>
        </p:spPr>
      </p:pic>
    </p:spTree>
    <p:extLst>
      <p:ext uri="{BB962C8B-B14F-4D97-AF65-F5344CB8AC3E}">
        <p14:creationId xmlns:p14="http://schemas.microsoft.com/office/powerpoint/2010/main" val="26579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2) Current work at UWA: Quantum computation</a:t>
            </a:r>
            <a:endParaRPr lang="en-MY" dirty="0">
              <a:solidFill>
                <a:schemeClr val="tx1"/>
              </a:solidFill>
            </a:endParaRPr>
          </a:p>
        </p:txBody>
      </p:sp>
      <mc:AlternateContent xmlns:mc="http://schemas.openxmlformats.org/markup-compatibility/2006" xmlns:a14="http://schemas.microsoft.com/office/drawing/2010/main">
        <mc:Choice Requires="a14">
          <p:sp>
            <p:nvSpPr>
              <p:cNvPr id="6" name="TextBox 5"/>
              <p:cNvSpPr txBox="1"/>
              <p:nvPr/>
            </p:nvSpPr>
            <p:spPr>
              <a:xfrm>
                <a:off x="447282" y="2590800"/>
                <a:ext cx="7283511" cy="1015663"/>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Information processing using quantum systems</a:t>
                </a:r>
              </a:p>
              <a:p>
                <a:pPr marL="457200" indent="-457200">
                  <a:buFont typeface="Wingdings" pitchFamily="2" charset="2"/>
                  <a:buChar char="Ø"/>
                </a:pPr>
                <a:r>
                  <a:rPr lang="en-MY" sz="2000" dirty="0" smtClean="0"/>
                  <a:t>Classical bit: </a:t>
                </a:r>
                <a14:m>
                  <m:oMath xmlns:m="http://schemas.openxmlformats.org/officeDocument/2006/math">
                    <m:r>
                      <a:rPr lang="en-MY" sz="2000" b="0" i="1" smtClean="0">
                        <a:latin typeface="Cambria Math"/>
                      </a:rPr>
                      <m:t>0</m:t>
                    </m:r>
                  </m:oMath>
                </a14:m>
                <a:r>
                  <a:rPr lang="en-MY" sz="2000" dirty="0" smtClean="0"/>
                  <a:t> (off) or </a:t>
                </a:r>
                <a14:m>
                  <m:oMath xmlns:m="http://schemas.openxmlformats.org/officeDocument/2006/math">
                    <m:r>
                      <a:rPr lang="en-MY" sz="2000" b="0" i="1" smtClean="0">
                        <a:latin typeface="Cambria Math"/>
                      </a:rPr>
                      <m:t>1</m:t>
                    </m:r>
                  </m:oMath>
                </a14:m>
                <a:r>
                  <a:rPr lang="en-MY" sz="2000" dirty="0" smtClean="0"/>
                  <a:t> (on) state</a:t>
                </a:r>
              </a:p>
              <a:p>
                <a:pPr marL="457200" indent="-457200">
                  <a:buFont typeface="Wingdings" pitchFamily="2" charset="2"/>
                  <a:buChar char="Ø"/>
                </a:pPr>
                <a:r>
                  <a:rPr lang="en-MY" sz="2000" dirty="0" smtClean="0"/>
                  <a:t>Quantum bit: Complex superposition of </a:t>
                </a:r>
                <a14:m>
                  <m:oMath xmlns:m="http://schemas.openxmlformats.org/officeDocument/2006/math">
                    <m:r>
                      <a:rPr lang="en-MY" sz="2000" b="0" i="1" smtClean="0">
                        <a:latin typeface="Cambria Math"/>
                      </a:rPr>
                      <m:t>0</m:t>
                    </m:r>
                  </m:oMath>
                </a14:m>
                <a:r>
                  <a:rPr lang="en-MY" sz="2000" dirty="0" smtClean="0"/>
                  <a:t> and </a:t>
                </a:r>
                <a14:m>
                  <m:oMath xmlns:m="http://schemas.openxmlformats.org/officeDocument/2006/math">
                    <m:r>
                      <a:rPr lang="en-MY" sz="2000" b="0" i="1" smtClean="0">
                        <a:latin typeface="Cambria Math"/>
                      </a:rPr>
                      <m:t>1</m:t>
                    </m:r>
                  </m:oMath>
                </a14:m>
                <a:r>
                  <a:rPr lang="en-MY" sz="2000" dirty="0" smtClean="0"/>
                  <a:t> basis states</a:t>
                </a:r>
              </a:p>
            </p:txBody>
          </p:sp>
        </mc:Choice>
        <mc:Fallback xmlns="">
          <p:sp>
            <p:nvSpPr>
              <p:cNvPr id="6" name="TextBox 5"/>
              <p:cNvSpPr txBox="1">
                <a:spLocks noRot="1" noChangeAspect="1" noMove="1" noResize="1" noEditPoints="1" noAdjustHandles="1" noChangeArrowheads="1" noChangeShapeType="1" noTextEdit="1"/>
              </p:cNvSpPr>
              <p:nvPr/>
            </p:nvSpPr>
            <p:spPr>
              <a:xfrm>
                <a:off x="447282" y="2590800"/>
                <a:ext cx="7283511" cy="1015663"/>
              </a:xfrm>
              <a:prstGeom prst="rect">
                <a:avLst/>
              </a:prstGeom>
              <a:blipFill rotWithShape="1">
                <a:blip r:embed="rId3"/>
                <a:stretch>
                  <a:fillRect l="-669" t="-2994" b="-9581"/>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51299" y="3606463"/>
                <a:ext cx="2206630" cy="400110"/>
              </a:xfrm>
              <a:prstGeom prst="rect">
                <a:avLst/>
              </a:prstGeom>
              <a:solidFill>
                <a:schemeClr val="bg1"/>
              </a:solidFill>
              <a:ln w="28575">
                <a:noFill/>
              </a:ln>
              <a:effectLst/>
            </p:spPr>
            <p:txBody>
              <a:bodyPr wrap="none" rtlCol="0">
                <a:spAutoFit/>
              </a:bodyPr>
              <a:lstStyle/>
              <a:p>
                <a:pPr algn="ctr"/>
                <a14:m>
                  <m:oMath xmlns:m="http://schemas.openxmlformats.org/officeDocument/2006/math">
                    <m:d>
                      <m:dPr>
                        <m:begChr m:val="|"/>
                        <m:endChr m:val="⟩"/>
                        <m:ctrlPr>
                          <a:rPr lang="en-MY" sz="2000" b="0" i="1" smtClean="0">
                            <a:latin typeface="Cambria Math"/>
                          </a:rPr>
                        </m:ctrlPr>
                      </m:dPr>
                      <m:e>
                        <m:r>
                          <a:rPr lang="en-MY" sz="2000" b="0" i="1" smtClean="0">
                            <a:latin typeface="Cambria Math"/>
                          </a:rPr>
                          <m:t>𝜓</m:t>
                        </m:r>
                      </m:e>
                    </m:d>
                    <m:r>
                      <a:rPr lang="en-MY" sz="2000" b="0" i="1" smtClean="0">
                        <a:latin typeface="Cambria Math"/>
                      </a:rPr>
                      <m:t>=</m:t>
                    </m:r>
                    <m:r>
                      <a:rPr lang="en-MY" sz="2000" b="0" i="1" smtClean="0">
                        <a:latin typeface="Cambria Math"/>
                      </a:rPr>
                      <m:t>𝛼</m:t>
                    </m:r>
                    <m:d>
                      <m:dPr>
                        <m:begChr m:val="|"/>
                        <m:endChr m:val="⟩"/>
                        <m:ctrlPr>
                          <a:rPr lang="en-MY" sz="2000" b="0" i="1" smtClean="0">
                            <a:latin typeface="Cambria Math"/>
                          </a:rPr>
                        </m:ctrlPr>
                      </m:dPr>
                      <m:e>
                        <m:r>
                          <a:rPr lang="en-MY" sz="2000" b="0" i="1" smtClean="0">
                            <a:latin typeface="Cambria Math"/>
                          </a:rPr>
                          <m:t>0</m:t>
                        </m:r>
                      </m:e>
                    </m:d>
                    <m:r>
                      <a:rPr lang="en-MY" sz="2000" b="0" i="1" smtClean="0">
                        <a:latin typeface="Cambria Math"/>
                      </a:rPr>
                      <m:t>+</m:t>
                    </m:r>
                    <m:r>
                      <a:rPr lang="en-MY" sz="2000" b="0" i="1" smtClean="0">
                        <a:latin typeface="Cambria Math"/>
                      </a:rPr>
                      <m:t>𝛽</m:t>
                    </m:r>
                    <m:r>
                      <a:rPr lang="en-MY" sz="2000" b="0" i="1" smtClean="0">
                        <a:latin typeface="Cambria Math"/>
                      </a:rPr>
                      <m:t>|1⟩</m:t>
                    </m:r>
                  </m:oMath>
                </a14:m>
                <a:r>
                  <a:rPr lang="en-MY" sz="2000" dirty="0" smtClean="0"/>
                  <a:t>,</a:t>
                </a:r>
              </a:p>
            </p:txBody>
          </p:sp>
        </mc:Choice>
        <mc:Fallback xmlns="">
          <p:sp>
            <p:nvSpPr>
              <p:cNvPr id="7" name="TextBox 6"/>
              <p:cNvSpPr txBox="1">
                <a:spLocks noRot="1" noChangeAspect="1" noMove="1" noResize="1" noEditPoints="1" noAdjustHandles="1" noChangeArrowheads="1" noChangeShapeType="1" noTextEdit="1"/>
              </p:cNvSpPr>
              <p:nvPr/>
            </p:nvSpPr>
            <p:spPr>
              <a:xfrm>
                <a:off x="1451299" y="3606463"/>
                <a:ext cx="2206630" cy="400110"/>
              </a:xfrm>
              <a:prstGeom prst="rect">
                <a:avLst/>
              </a:prstGeom>
              <a:blipFill rotWithShape="1">
                <a:blip r:embed="rId4"/>
                <a:stretch>
                  <a:fillRect t="-7692" r="-2486" b="-27692"/>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98703" y="3606463"/>
                <a:ext cx="1915844" cy="40011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MY" sz="2000" b="0" i="1" smtClean="0">
                              <a:latin typeface="Cambria Math"/>
                            </a:rPr>
                          </m:ctrlPr>
                        </m:sSupPr>
                        <m:e>
                          <m:r>
                            <a:rPr lang="en-MY" sz="2000" b="0" i="1" smtClean="0">
                              <a:latin typeface="Cambria Math"/>
                            </a:rPr>
                            <m:t>|</m:t>
                          </m:r>
                          <m:r>
                            <a:rPr lang="en-MY" sz="2000" b="0" i="1" smtClean="0">
                              <a:latin typeface="Cambria Math"/>
                            </a:rPr>
                            <m:t>𝛼</m:t>
                          </m:r>
                          <m:r>
                            <a:rPr lang="en-MY" sz="2000" b="0" i="1" smtClean="0">
                              <a:latin typeface="Cambria Math"/>
                            </a:rPr>
                            <m:t>|</m:t>
                          </m:r>
                        </m:e>
                        <m:sup>
                          <m:r>
                            <a:rPr lang="en-MY" sz="2000" b="0" i="1" smtClean="0">
                              <a:latin typeface="Cambria Math"/>
                            </a:rPr>
                            <m:t>2</m:t>
                          </m:r>
                        </m:sup>
                      </m:sSup>
                      <m:r>
                        <a:rPr lang="en-MY" sz="2000" b="0" i="1" smtClean="0">
                          <a:latin typeface="Cambria Math"/>
                        </a:rPr>
                        <m:t>+</m:t>
                      </m:r>
                      <m:sSup>
                        <m:sSupPr>
                          <m:ctrlPr>
                            <a:rPr lang="en-MY" sz="2000" b="0" i="1" smtClean="0">
                              <a:latin typeface="Cambria Math"/>
                            </a:rPr>
                          </m:ctrlPr>
                        </m:sSupPr>
                        <m:e>
                          <m:r>
                            <a:rPr lang="en-MY" sz="2000" b="0" i="1" smtClean="0">
                              <a:latin typeface="Cambria Math"/>
                            </a:rPr>
                            <m:t>|</m:t>
                          </m:r>
                          <m:r>
                            <a:rPr lang="en-MY" sz="2000" b="0" i="1" smtClean="0">
                              <a:latin typeface="Cambria Math"/>
                            </a:rPr>
                            <m:t>𝛽</m:t>
                          </m:r>
                          <m:r>
                            <a:rPr lang="en-MY" sz="2000" b="0" i="1" smtClean="0">
                              <a:latin typeface="Cambria Math"/>
                            </a:rPr>
                            <m:t>|</m:t>
                          </m:r>
                        </m:e>
                        <m:sup>
                          <m:r>
                            <a:rPr lang="en-MY" sz="2000" b="0" i="1" smtClean="0">
                              <a:latin typeface="Cambria Math"/>
                            </a:rPr>
                            <m:t>2</m:t>
                          </m:r>
                        </m:sup>
                      </m:sSup>
                      <m:r>
                        <a:rPr lang="en-MY" sz="2000" b="0" i="1" smtClean="0">
                          <a:latin typeface="Cambria Math"/>
                        </a:rPr>
                        <m:t>=1</m:t>
                      </m:r>
                    </m:oMath>
                  </m:oMathPara>
                </a14:m>
                <a:endParaRPr lang="en-MY" sz="20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598703" y="3606463"/>
                <a:ext cx="1915844" cy="400110"/>
              </a:xfrm>
              <a:prstGeom prst="rect">
                <a:avLst/>
              </a:prstGeom>
              <a:blipFill rotWithShape="1">
                <a:blip r:embed="rId5"/>
                <a:stretch>
                  <a:fillRect l="-952" b="-15385"/>
                </a:stretch>
              </a:blipFill>
              <a:ln w="28575">
                <a:noFill/>
              </a:ln>
              <a:effectLst/>
            </p:spPr>
            <p:txBody>
              <a:bodyPr/>
              <a:lstStyle/>
              <a:p>
                <a:r>
                  <a:rPr lang="en-MY">
                    <a:noFill/>
                  </a:rPr>
                  <a:t> </a:t>
                </a:r>
              </a:p>
            </p:txBody>
          </p:sp>
        </mc:Fallback>
      </mc:AlternateContent>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00" y="4151086"/>
            <a:ext cx="4684487" cy="2001705"/>
          </a:xfrm>
          <a:prstGeom prst="rect">
            <a:avLst/>
          </a:prstGeom>
        </p:spPr>
      </p:pic>
    </p:spTree>
    <p:extLst>
      <p:ext uri="{BB962C8B-B14F-4D97-AF65-F5344CB8AC3E}">
        <p14:creationId xmlns:p14="http://schemas.microsoft.com/office/powerpoint/2010/main" val="391154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9" name="TextBox 8"/>
          <p:cNvSpPr txBox="1"/>
          <p:nvPr/>
        </p:nvSpPr>
        <p:spPr>
          <a:xfrm>
            <a:off x="447282" y="2590800"/>
            <a:ext cx="7283511" cy="1323439"/>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Molecular dynamics: Simulating the dynamics of a large number of interacting particles under the influence of some prescribed environment.</a:t>
            </a:r>
          </a:p>
          <a:p>
            <a:pPr marL="457200" indent="-457200">
              <a:buFont typeface="Wingdings" pitchFamily="2" charset="2"/>
              <a:buChar char="Ø"/>
            </a:pPr>
            <a:r>
              <a:rPr lang="en-MY" sz="2000" dirty="0" smtClean="0"/>
              <a:t>Basically: n-body simulator + environmental interaction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973603"/>
            <a:ext cx="2895600" cy="2770385"/>
          </a:xfrm>
          <a:prstGeom prst="rect">
            <a:avLst/>
          </a:prstGeom>
        </p:spPr>
      </p:pic>
      <p:sp>
        <p:nvSpPr>
          <p:cNvPr id="10" name="TextBox 9"/>
          <p:cNvSpPr txBox="1"/>
          <p:nvPr/>
        </p:nvSpPr>
        <p:spPr>
          <a:xfrm>
            <a:off x="3552670" y="3973603"/>
            <a:ext cx="3930041" cy="1323439"/>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Can be applied to simulate biomolecules (figure shows the enzyme </a:t>
            </a:r>
            <a:r>
              <a:rPr lang="en-MY" sz="2000" dirty="0" err="1"/>
              <a:t>dihydrofolate</a:t>
            </a:r>
            <a:r>
              <a:rPr lang="en-MY" sz="2000" dirty="0"/>
              <a:t> </a:t>
            </a:r>
            <a:r>
              <a:rPr lang="en-MY" sz="2000" dirty="0" err="1" smtClean="0"/>
              <a:t>reductase</a:t>
            </a:r>
            <a:r>
              <a:rPr lang="en-MY" sz="2000" dirty="0" smtClean="0"/>
              <a:t> in water </a:t>
            </a:r>
            <a:r>
              <a:rPr lang="en-MY" sz="2000" dirty="0" smtClean="0">
                <a:solidFill>
                  <a:schemeClr val="accent1"/>
                </a:solidFill>
              </a:rPr>
              <a:t>[1]</a:t>
            </a:r>
            <a:r>
              <a:rPr lang="en-MY" sz="2000" dirty="0" smtClean="0"/>
              <a:t>)</a:t>
            </a:r>
          </a:p>
        </p:txBody>
      </p:sp>
      <p:sp>
        <p:nvSpPr>
          <p:cNvPr id="11" name="TextBox 10"/>
          <p:cNvSpPr txBox="1"/>
          <p:nvPr/>
        </p:nvSpPr>
        <p:spPr>
          <a:xfrm>
            <a:off x="3596213" y="5376938"/>
            <a:ext cx="5105400" cy="707886"/>
          </a:xfrm>
          <a:prstGeom prst="rect">
            <a:avLst/>
          </a:prstGeom>
          <a:noFill/>
          <a:ln w="28575">
            <a:noFill/>
          </a:ln>
          <a:effectLst/>
        </p:spPr>
        <p:txBody>
          <a:bodyPr wrap="square" rtlCol="0">
            <a:spAutoFit/>
          </a:bodyPr>
          <a:lstStyle/>
          <a:p>
            <a:r>
              <a:rPr lang="en-MY" sz="2000" dirty="0" smtClean="0">
                <a:solidFill>
                  <a:schemeClr val="bg2">
                    <a:lumMod val="50000"/>
                  </a:schemeClr>
                </a:solidFill>
              </a:rPr>
              <a:t>[1] Sourced from </a:t>
            </a:r>
            <a:r>
              <a:rPr lang="en-MY" sz="2000" dirty="0">
                <a:hlinkClick r:id="rId4"/>
              </a:rPr>
              <a:t>http://www.yasara.org/benchmarks.htm</a:t>
            </a:r>
            <a:endParaRPr lang="en-MY" sz="2000" dirty="0" smtClean="0">
              <a:solidFill>
                <a:schemeClr val="bg2">
                  <a:lumMod val="50000"/>
                </a:schemeClr>
              </a:solidFill>
            </a:endParaRPr>
          </a:p>
        </p:txBody>
      </p:sp>
    </p:spTree>
    <p:extLst>
      <p:ext uri="{BB962C8B-B14F-4D97-AF65-F5344CB8AC3E}">
        <p14:creationId xmlns:p14="http://schemas.microsoft.com/office/powerpoint/2010/main" val="228142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9" name="TextBox 8"/>
              <p:cNvSpPr txBox="1"/>
              <p:nvPr/>
            </p:nvSpPr>
            <p:spPr>
              <a:xfrm>
                <a:off x="447282" y="2590800"/>
                <a:ext cx="7283511" cy="227043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Here, we consider a temperature-controlled system using a </a:t>
                </a:r>
                <a:r>
                  <a:rPr lang="en-MY" sz="2000" dirty="0" err="1" smtClean="0"/>
                  <a:t>Nosé</a:t>
                </a:r>
                <a:r>
                  <a:rPr lang="en-MY" sz="2000" dirty="0" smtClean="0"/>
                  <a:t>-Hoover thermostat.</a:t>
                </a:r>
              </a:p>
              <a:p>
                <a:pPr marL="457200" indent="-457200">
                  <a:buFont typeface="Wingdings" pitchFamily="2" charset="2"/>
                  <a:buChar char="Ø"/>
                </a:pPr>
                <a:r>
                  <a:rPr lang="en-MY" sz="2000" dirty="0" smtClean="0"/>
                  <a:t>System consists of:</a:t>
                </a:r>
              </a:p>
              <a:p>
                <a:pPr marL="914400" lvl="1" indent="-457200">
                  <a:buFont typeface="Wingdings" panose="05000000000000000000" pitchFamily="2" charset="2"/>
                  <a:buChar char="§"/>
                </a:pPr>
                <a14:m>
                  <m:oMath xmlns:m="http://schemas.openxmlformats.org/officeDocument/2006/math">
                    <m:r>
                      <a:rPr lang="en-MY" sz="2000" b="0" i="1" smtClean="0">
                        <a:latin typeface="Cambria Math"/>
                      </a:rPr>
                      <m:t>𝑁</m:t>
                    </m:r>
                  </m:oMath>
                </a14:m>
                <a:r>
                  <a:rPr lang="en-MY" sz="2000" dirty="0" smtClean="0"/>
                  <a:t> indistinguishable identical particles, each having position </a:t>
                </a:r>
                <a14:m>
                  <m:oMath xmlns:m="http://schemas.openxmlformats.org/officeDocument/2006/math">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𝑖</m:t>
                        </m:r>
                      </m:sub>
                    </m:sSub>
                  </m:oMath>
                </a14:m>
                <a:r>
                  <a:rPr lang="en-MY" sz="2000" dirty="0" smtClean="0"/>
                  <a:t> and momentum </a:t>
                </a:r>
                <a14:m>
                  <m:oMath xmlns:m="http://schemas.openxmlformats.org/officeDocument/2006/math">
                    <m:sSub>
                      <m:sSubPr>
                        <m:ctrlPr>
                          <a:rPr lang="en-MY" sz="2000" i="1">
                            <a:latin typeface="Cambria Math"/>
                          </a:rPr>
                        </m:ctrlPr>
                      </m:sSubPr>
                      <m:e>
                        <m:r>
                          <a:rPr lang="en-MY" sz="2000" b="1" i="1" smtClean="0">
                            <a:latin typeface="Cambria Math"/>
                          </a:rPr>
                          <m:t>𝒑</m:t>
                        </m:r>
                      </m:e>
                      <m:sub>
                        <m:r>
                          <a:rPr lang="en-MY" sz="2000" i="1">
                            <a:latin typeface="Cambria Math"/>
                          </a:rPr>
                          <m:t>𝑖</m:t>
                        </m:r>
                      </m:sub>
                    </m:sSub>
                  </m:oMath>
                </a14:m>
                <a:endParaRPr lang="en-MY" sz="2000" dirty="0" smtClean="0"/>
              </a:p>
              <a:p>
                <a:pPr marL="914400" lvl="1" indent="-457200">
                  <a:buFont typeface="Wingdings" panose="05000000000000000000" pitchFamily="2" charset="2"/>
                  <a:buChar char="§"/>
                </a:pPr>
                <a:r>
                  <a:rPr lang="en-MY" sz="2000" dirty="0" smtClean="0"/>
                  <a:t>Heat bath </a:t>
                </a:r>
                <a14:m>
                  <m:oMath xmlns:m="http://schemas.openxmlformats.org/officeDocument/2006/math">
                    <m:r>
                      <a:rPr lang="en-MY" sz="2000" b="0" i="1" smtClean="0">
                        <a:latin typeface="Cambria Math"/>
                      </a:rPr>
                      <m:t>𝜁</m:t>
                    </m:r>
                  </m:oMath>
                </a14:m>
                <a:r>
                  <a:rPr lang="en-MY" sz="2000" dirty="0" smtClean="0"/>
                  <a:t> at some fixed temperature </a:t>
                </a:r>
                <a14:m>
                  <m:oMath xmlns:m="http://schemas.openxmlformats.org/officeDocument/2006/math">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𝑒𝑞</m:t>
                        </m:r>
                      </m:sub>
                    </m:sSub>
                  </m:oMath>
                </a14:m>
                <a:r>
                  <a:rPr lang="en-MY" sz="2000" dirty="0" smtClean="0"/>
                  <a:t> in contact with particles</a:t>
                </a:r>
              </a:p>
            </p:txBody>
          </p:sp>
        </mc:Choice>
        <mc:Fallback xmlns="">
          <p:sp>
            <p:nvSpPr>
              <p:cNvPr id="9" name="TextBox 8"/>
              <p:cNvSpPr txBox="1">
                <a:spLocks noRot="1" noChangeAspect="1" noMove="1" noResize="1" noEditPoints="1" noAdjustHandles="1" noChangeArrowheads="1" noChangeShapeType="1" noTextEdit="1"/>
              </p:cNvSpPr>
              <p:nvPr/>
            </p:nvSpPr>
            <p:spPr>
              <a:xfrm>
                <a:off x="447282" y="2590800"/>
                <a:ext cx="7283511" cy="2270430"/>
              </a:xfrm>
              <a:prstGeom prst="rect">
                <a:avLst/>
              </a:prstGeom>
              <a:blipFill rotWithShape="1">
                <a:blip r:embed="rId3"/>
                <a:stretch>
                  <a:fillRect l="-669" t="-1344" b="-4032"/>
                </a:stretch>
              </a:blipFill>
              <a:ln w="28575">
                <a:noFill/>
              </a:ln>
              <a:effectLst/>
            </p:spPr>
            <p:txBody>
              <a:bodyPr/>
              <a:lstStyle/>
              <a:p>
                <a:r>
                  <a:rPr lang="en-MY">
                    <a:noFill/>
                  </a:rPr>
                  <a:t> </a:t>
                </a:r>
              </a:p>
            </p:txBody>
          </p:sp>
        </mc:Fallback>
      </mc:AlternateContent>
    </p:spTree>
    <p:extLst>
      <p:ext uri="{BB962C8B-B14F-4D97-AF65-F5344CB8AC3E}">
        <p14:creationId xmlns:p14="http://schemas.microsoft.com/office/powerpoint/2010/main" val="551441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9" name="TextBox 8"/>
          <p:cNvSpPr txBox="1"/>
          <p:nvPr/>
        </p:nvSpPr>
        <p:spPr>
          <a:xfrm>
            <a:off x="447282" y="2590800"/>
            <a:ext cx="7283511" cy="1015663"/>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a:t>Interaction between particles: The 12-6 </a:t>
            </a:r>
            <a:r>
              <a:rPr lang="en-MY" sz="2000" dirty="0" err="1"/>
              <a:t>Lennard</a:t>
            </a:r>
            <a:r>
              <a:rPr lang="en-MY" sz="2000" dirty="0"/>
              <a:t>-Jones </a:t>
            </a:r>
            <a:r>
              <a:rPr lang="en-MY" sz="2000" dirty="0" smtClean="0"/>
              <a:t>potential</a:t>
            </a:r>
          </a:p>
          <a:p>
            <a:pPr marL="457200" indent="-457200">
              <a:buFont typeface="Wingdings" pitchFamily="2" charset="2"/>
              <a:buChar char="Ø"/>
            </a:pPr>
            <a:r>
              <a:rPr lang="en-MY" sz="2000" dirty="0" smtClean="0"/>
              <a:t>Applies to interacting neutral atoms/molecules</a:t>
            </a:r>
            <a:endParaRPr lang="en-MY"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66" y="4292585"/>
            <a:ext cx="3924986" cy="2456920"/>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147941" y="3559465"/>
                <a:ext cx="3780522" cy="898003"/>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MY" sz="2000" b="0" i="1" smtClean="0">
                          <a:latin typeface="Cambria Math"/>
                        </a:rPr>
                        <m:t>𝑢</m:t>
                      </m:r>
                      <m:d>
                        <m:dPr>
                          <m:ctrlPr>
                            <a:rPr lang="en-MY" sz="2000" b="0" i="1" smtClean="0">
                              <a:latin typeface="Cambria Math"/>
                            </a:rPr>
                          </m:ctrlPr>
                        </m:dPr>
                        <m:e>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𝑖</m:t>
                              </m:r>
                            </m:sub>
                          </m:sSub>
                          <m:r>
                            <a:rPr lang="en-MY" sz="2000" b="0" i="1" smtClean="0">
                              <a:latin typeface="Cambria Math"/>
                            </a:rPr>
                            <m:t>,</m:t>
                          </m:r>
                          <m:sSub>
                            <m:sSubPr>
                              <m:ctrlPr>
                                <a:rPr lang="en-MY" sz="2000" i="1">
                                  <a:latin typeface="Cambria Math"/>
                                </a:rPr>
                              </m:ctrlPr>
                            </m:sSubPr>
                            <m:e>
                              <m:r>
                                <a:rPr lang="en-MY" sz="2000" b="1" i="1">
                                  <a:latin typeface="Cambria Math"/>
                                </a:rPr>
                                <m:t>𝒓</m:t>
                              </m:r>
                            </m:e>
                            <m:sub>
                              <m:r>
                                <a:rPr lang="en-MY" sz="2000" b="0" i="1" smtClean="0">
                                  <a:latin typeface="Cambria Math"/>
                                </a:rPr>
                                <m:t>𝑗</m:t>
                              </m:r>
                            </m:sub>
                          </m:sSub>
                        </m:e>
                      </m:d>
                      <m:r>
                        <a:rPr lang="en-MY" sz="2000" b="0" i="1" smtClean="0">
                          <a:latin typeface="Cambria Math"/>
                        </a:rPr>
                        <m:t>=4</m:t>
                      </m:r>
                      <m:r>
                        <a:rPr lang="en-MY" sz="2000" b="0" i="1" smtClean="0">
                          <a:latin typeface="Cambria Math"/>
                        </a:rPr>
                        <m:t>𝜖</m:t>
                      </m:r>
                      <m:d>
                        <m:dPr>
                          <m:begChr m:val="["/>
                          <m:endChr m:val="]"/>
                          <m:ctrlPr>
                            <a:rPr lang="en-MY" sz="2000" b="0" i="1" smtClean="0">
                              <a:latin typeface="Cambria Math"/>
                            </a:rPr>
                          </m:ctrlPr>
                        </m:dPr>
                        <m:e>
                          <m:sSup>
                            <m:sSupPr>
                              <m:ctrlPr>
                                <a:rPr lang="en-MY" sz="2000" b="0" i="1" smtClean="0">
                                  <a:latin typeface="Cambria Math"/>
                                </a:rPr>
                              </m:ctrlPr>
                            </m:sSupPr>
                            <m:e>
                              <m:d>
                                <m:dPr>
                                  <m:ctrlPr>
                                    <a:rPr lang="en-MY" sz="2000" b="0" i="1" smtClean="0">
                                      <a:latin typeface="Cambria Math"/>
                                    </a:rPr>
                                  </m:ctrlPr>
                                </m:dPr>
                                <m:e>
                                  <m:f>
                                    <m:fPr>
                                      <m:ctrlPr>
                                        <a:rPr lang="en-MY" sz="2000" i="1">
                                          <a:latin typeface="Cambria Math"/>
                                        </a:rPr>
                                      </m:ctrlPr>
                                    </m:fPr>
                                    <m:num>
                                      <m:r>
                                        <a:rPr lang="en-MY" sz="2000" b="0" i="1" smtClean="0">
                                          <a:latin typeface="Cambria Math"/>
                                        </a:rPr>
                                        <m:t>𝜎</m:t>
                                      </m:r>
                                    </m:num>
                                    <m:den>
                                      <m:sSub>
                                        <m:sSubPr>
                                          <m:ctrlPr>
                                            <a:rPr lang="en-MY" sz="2000" b="0" i="1" smtClean="0">
                                              <a:latin typeface="Cambria Math"/>
                                            </a:rPr>
                                          </m:ctrlPr>
                                        </m:sSubPr>
                                        <m:e>
                                          <m:r>
                                            <a:rPr lang="en-MY" sz="2000" b="0" i="1" smtClean="0">
                                              <a:latin typeface="Cambria Math"/>
                                            </a:rPr>
                                            <m:t>𝑟</m:t>
                                          </m:r>
                                        </m:e>
                                        <m:sub>
                                          <m:r>
                                            <a:rPr lang="en-MY" sz="2000" b="0" i="1" smtClean="0">
                                              <a:latin typeface="Cambria Math"/>
                                            </a:rPr>
                                            <m:t>𝑖𝑗</m:t>
                                          </m:r>
                                        </m:sub>
                                      </m:sSub>
                                    </m:den>
                                  </m:f>
                                </m:e>
                              </m:d>
                            </m:e>
                            <m:sup>
                              <m:r>
                                <a:rPr lang="en-MY" sz="2000" b="0" i="1" smtClean="0">
                                  <a:latin typeface="Cambria Math"/>
                                </a:rPr>
                                <m:t>12</m:t>
                              </m:r>
                            </m:sup>
                          </m:sSup>
                          <m:r>
                            <a:rPr lang="en-MY" sz="2000" b="0" i="1" smtClean="0">
                              <a:latin typeface="Cambria Math"/>
                            </a:rPr>
                            <m:t>−</m:t>
                          </m:r>
                          <m:sSup>
                            <m:sSupPr>
                              <m:ctrlPr>
                                <a:rPr lang="en-MY" sz="2000" i="1">
                                  <a:latin typeface="Cambria Math"/>
                                </a:rPr>
                              </m:ctrlPr>
                            </m:sSupPr>
                            <m:e>
                              <m:d>
                                <m:dPr>
                                  <m:ctrlPr>
                                    <a:rPr lang="en-MY" sz="2000" i="1">
                                      <a:latin typeface="Cambria Math"/>
                                    </a:rPr>
                                  </m:ctrlPr>
                                </m:dPr>
                                <m:e>
                                  <m:f>
                                    <m:fPr>
                                      <m:ctrlPr>
                                        <a:rPr lang="en-MY" sz="2000" i="1">
                                          <a:latin typeface="Cambria Math"/>
                                        </a:rPr>
                                      </m:ctrlPr>
                                    </m:fPr>
                                    <m:num>
                                      <m:r>
                                        <a:rPr lang="en-MY" sz="2000" i="1">
                                          <a:latin typeface="Cambria Math"/>
                                        </a:rPr>
                                        <m:t>𝜎</m:t>
                                      </m:r>
                                    </m:num>
                                    <m:den>
                                      <m:sSub>
                                        <m:sSubPr>
                                          <m:ctrlPr>
                                            <a:rPr lang="en-MY" sz="2000" i="1">
                                              <a:latin typeface="Cambria Math"/>
                                            </a:rPr>
                                          </m:ctrlPr>
                                        </m:sSubPr>
                                        <m:e>
                                          <m:r>
                                            <a:rPr lang="en-MY" sz="2000" i="1">
                                              <a:latin typeface="Cambria Math"/>
                                            </a:rPr>
                                            <m:t>𝑟</m:t>
                                          </m:r>
                                        </m:e>
                                        <m:sub>
                                          <m:r>
                                            <a:rPr lang="en-MY" sz="2000" i="1">
                                              <a:latin typeface="Cambria Math"/>
                                            </a:rPr>
                                            <m:t>𝑖𝑗</m:t>
                                          </m:r>
                                        </m:sub>
                                      </m:sSub>
                                    </m:den>
                                  </m:f>
                                </m:e>
                              </m:d>
                            </m:e>
                            <m:sup>
                              <m:r>
                                <a:rPr lang="en-MY" sz="2000" b="0" i="1" smtClean="0">
                                  <a:latin typeface="Cambria Math"/>
                                </a:rPr>
                                <m:t>6</m:t>
                              </m:r>
                            </m:sup>
                          </m:sSup>
                        </m:e>
                      </m:d>
                    </m:oMath>
                  </m:oMathPara>
                </a14:m>
                <a:endParaRPr lang="en-MY" sz="200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1147941" y="3559465"/>
                <a:ext cx="3780522" cy="898003"/>
              </a:xfrm>
              <a:prstGeom prst="rect">
                <a:avLst/>
              </a:prstGeom>
              <a:blipFill rotWithShape="1">
                <a:blip r:embed="rId4"/>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879413" y="3767982"/>
                <a:ext cx="1751377" cy="424796"/>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MY" sz="2000" b="0" i="1" smtClean="0">
                              <a:latin typeface="Cambria Math"/>
                            </a:rPr>
                          </m:ctrlPr>
                        </m:sSubPr>
                        <m:e>
                          <m:r>
                            <a:rPr lang="en-MY" sz="2000" b="0" i="1" smtClean="0">
                              <a:latin typeface="Cambria Math"/>
                            </a:rPr>
                            <m:t>𝑟</m:t>
                          </m:r>
                        </m:e>
                        <m:sub>
                          <m:r>
                            <a:rPr lang="en-MY" sz="2000" b="0" i="1" smtClean="0">
                              <a:latin typeface="Cambria Math"/>
                            </a:rPr>
                            <m:t>𝑖𝑗</m:t>
                          </m:r>
                        </m:sub>
                      </m:sSub>
                      <m:r>
                        <a:rPr lang="en-MY" sz="2000" b="1" i="1" smtClean="0">
                          <a:latin typeface="Cambria Math"/>
                        </a:rPr>
                        <m:t>=|</m:t>
                      </m:r>
                      <m:sSub>
                        <m:sSubPr>
                          <m:ctrlPr>
                            <a:rPr lang="en-MY" sz="2000" b="1" i="1" smtClean="0">
                              <a:latin typeface="Cambria Math"/>
                            </a:rPr>
                          </m:ctrlPr>
                        </m:sSubPr>
                        <m:e>
                          <m:r>
                            <a:rPr lang="en-MY" sz="2000" b="1" i="1" smtClean="0">
                              <a:latin typeface="Cambria Math"/>
                            </a:rPr>
                            <m:t>𝒓</m:t>
                          </m:r>
                        </m:e>
                        <m:sub>
                          <m:r>
                            <a:rPr lang="en-MY" sz="2000" b="0" i="1" smtClean="0">
                              <a:latin typeface="Cambria Math"/>
                            </a:rPr>
                            <m:t>𝑖</m:t>
                          </m:r>
                        </m:sub>
                      </m:sSub>
                      <m:r>
                        <a:rPr lang="en-MY" sz="2000" b="1" i="1" smtClean="0">
                          <a:latin typeface="Cambria Math"/>
                        </a:rPr>
                        <m:t>−</m:t>
                      </m:r>
                      <m:sSub>
                        <m:sSubPr>
                          <m:ctrlPr>
                            <a:rPr lang="en-MY" sz="2000" b="1" i="1">
                              <a:latin typeface="Cambria Math"/>
                            </a:rPr>
                          </m:ctrlPr>
                        </m:sSubPr>
                        <m:e>
                          <m:r>
                            <a:rPr lang="en-MY" sz="2000" b="1" i="1">
                              <a:latin typeface="Cambria Math"/>
                            </a:rPr>
                            <m:t>𝒓</m:t>
                          </m:r>
                        </m:e>
                        <m:sub>
                          <m:r>
                            <a:rPr lang="en-MY" sz="2000" b="0" i="1" smtClean="0">
                              <a:latin typeface="Cambria Math"/>
                            </a:rPr>
                            <m:t>𝑗</m:t>
                          </m:r>
                        </m:sub>
                      </m:sSub>
                      <m:r>
                        <a:rPr lang="en-MY" sz="2000" b="1" i="1" smtClean="0">
                          <a:latin typeface="Cambria Math"/>
                        </a:rPr>
                        <m:t>|</m:t>
                      </m:r>
                    </m:oMath>
                  </m:oMathPara>
                </a14:m>
                <a:endParaRPr lang="en-MY" sz="2000" b="1"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879413" y="3767982"/>
                <a:ext cx="1751377" cy="424796"/>
              </a:xfrm>
              <a:prstGeom prst="rect">
                <a:avLst/>
              </a:prstGeom>
              <a:blipFill rotWithShape="1">
                <a:blip r:embed="rId5"/>
                <a:stretch>
                  <a:fillRect b="-8571"/>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94777" y="4400250"/>
                <a:ext cx="3268907" cy="1366784"/>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Plot of potential with </a:t>
                </a:r>
                <a14:m>
                  <m:oMath xmlns:m="http://schemas.openxmlformats.org/officeDocument/2006/math">
                    <m:r>
                      <a:rPr lang="en-MY" sz="2000" b="0" i="1" smtClean="0">
                        <a:latin typeface="Cambria Math"/>
                      </a:rPr>
                      <m:t>𝜖</m:t>
                    </m:r>
                    <m:r>
                      <a:rPr lang="en-MY" sz="2000" b="0" i="1" smtClean="0">
                        <a:latin typeface="Cambria Math"/>
                      </a:rPr>
                      <m:t>=</m:t>
                    </m:r>
                    <m:r>
                      <a:rPr lang="en-MY" sz="2000" b="0" i="1" smtClean="0">
                        <a:latin typeface="Cambria Math"/>
                      </a:rPr>
                      <m:t>𝜎</m:t>
                    </m:r>
                    <m:r>
                      <a:rPr lang="en-MY" sz="2000" b="0" i="1" smtClean="0">
                        <a:latin typeface="Cambria Math"/>
                      </a:rPr>
                      <m:t>=1</m:t>
                    </m:r>
                  </m:oMath>
                </a14:m>
                <a:r>
                  <a:rPr lang="en-MY" sz="2000" dirty="0" smtClean="0"/>
                  <a:t>. Minimum of function at </a:t>
                </a:r>
                <a14:m>
                  <m:oMath xmlns:m="http://schemas.openxmlformats.org/officeDocument/2006/math">
                    <m:sSub>
                      <m:sSubPr>
                        <m:ctrlPr>
                          <a:rPr lang="en-MY" sz="2000" b="0" i="1" smtClean="0">
                            <a:latin typeface="Cambria Math"/>
                          </a:rPr>
                        </m:ctrlPr>
                      </m:sSubPr>
                      <m:e>
                        <m:r>
                          <a:rPr lang="en-MY" sz="2000" b="0" i="1" smtClean="0">
                            <a:latin typeface="Cambria Math"/>
                          </a:rPr>
                          <m:t>𝑟</m:t>
                        </m:r>
                      </m:e>
                      <m:sub>
                        <m:r>
                          <a:rPr lang="en-MY" sz="2000" b="0" i="1" smtClean="0">
                            <a:latin typeface="Cambria Math"/>
                          </a:rPr>
                          <m:t>𝑖𝑗</m:t>
                        </m:r>
                      </m:sub>
                    </m:sSub>
                    <m:r>
                      <a:rPr lang="en-MY" sz="2000" b="0" i="1" smtClean="0">
                        <a:latin typeface="Cambria Math"/>
                      </a:rPr>
                      <m:t>=</m:t>
                    </m:r>
                    <m:sSup>
                      <m:sSupPr>
                        <m:ctrlPr>
                          <a:rPr lang="en-MY" sz="2000" b="0" i="1" smtClean="0">
                            <a:latin typeface="Cambria Math"/>
                          </a:rPr>
                        </m:ctrlPr>
                      </m:sSupPr>
                      <m:e>
                        <m:r>
                          <a:rPr lang="en-MY" sz="2000" b="0" i="1" smtClean="0">
                            <a:latin typeface="Cambria Math"/>
                          </a:rPr>
                          <m:t>2</m:t>
                        </m:r>
                      </m:e>
                      <m:sup>
                        <m:r>
                          <a:rPr lang="en-MY" sz="2000" b="0" i="1" smtClean="0">
                            <a:latin typeface="Cambria Math"/>
                          </a:rPr>
                          <m:t>1/6</m:t>
                        </m:r>
                      </m:sup>
                    </m:sSup>
                    <m:r>
                      <a:rPr lang="en-MY" sz="2000" b="0" i="1" smtClean="0">
                        <a:latin typeface="Cambria Math"/>
                      </a:rPr>
                      <m:t>𝜎</m:t>
                    </m:r>
                  </m:oMath>
                </a14:m>
                <a:r>
                  <a:rPr lang="en-MY" sz="2000" dirty="0" smtClean="0"/>
                  <a:t>.</a:t>
                </a:r>
              </a:p>
              <a:p>
                <a:pPr marL="457200" indent="-457200">
                  <a:buFont typeface="Wingdings" pitchFamily="2" charset="2"/>
                  <a:buChar char="Ø"/>
                </a:pPr>
                <a:r>
                  <a:rPr lang="en-MY" sz="2000" dirty="0" smtClean="0"/>
                  <a:t>Total potential:</a:t>
                </a:r>
              </a:p>
            </p:txBody>
          </p:sp>
        </mc:Choice>
        <mc:Fallback xmlns="">
          <p:sp>
            <p:nvSpPr>
              <p:cNvPr id="10" name="TextBox 9"/>
              <p:cNvSpPr txBox="1">
                <a:spLocks noRot="1" noChangeAspect="1" noMove="1" noResize="1" noEditPoints="1" noAdjustHandles="1" noChangeArrowheads="1" noChangeShapeType="1" noTextEdit="1"/>
              </p:cNvSpPr>
              <p:nvPr/>
            </p:nvSpPr>
            <p:spPr>
              <a:xfrm>
                <a:off x="4494777" y="4400250"/>
                <a:ext cx="3268907" cy="1366784"/>
              </a:xfrm>
              <a:prstGeom prst="rect">
                <a:avLst/>
              </a:prstGeom>
              <a:blipFill rotWithShape="1">
                <a:blip r:embed="rId6"/>
                <a:stretch>
                  <a:fillRect l="-1490" t="-2232" b="-7143"/>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26033" y="5712605"/>
                <a:ext cx="3609514" cy="1003352"/>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MY" sz="2000" b="0" i="1" smtClean="0">
                          <a:latin typeface="Cambria Math"/>
                        </a:rPr>
                        <m:t>𝑈</m:t>
                      </m:r>
                      <m:d>
                        <m:dPr>
                          <m:ctrlPr>
                            <a:rPr lang="en-MY" sz="2000" b="0" i="1" smtClean="0">
                              <a:latin typeface="Cambria Math"/>
                            </a:rPr>
                          </m:ctrlPr>
                        </m:dPr>
                        <m:e>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1</m:t>
                              </m:r>
                            </m:sub>
                          </m:sSub>
                          <m:r>
                            <a:rPr lang="en-MY" sz="2000" b="0" i="1" smtClean="0">
                              <a:latin typeface="Cambria Math"/>
                            </a:rPr>
                            <m:t>,…,</m:t>
                          </m:r>
                          <m:sSub>
                            <m:sSubPr>
                              <m:ctrlPr>
                                <a:rPr lang="en-MY" sz="2000" i="1">
                                  <a:latin typeface="Cambria Math"/>
                                </a:rPr>
                              </m:ctrlPr>
                            </m:sSubPr>
                            <m:e>
                              <m:r>
                                <a:rPr lang="en-MY" sz="2000" b="1" i="1">
                                  <a:latin typeface="Cambria Math"/>
                                </a:rPr>
                                <m:t>𝒓</m:t>
                              </m:r>
                            </m:e>
                            <m:sub>
                              <m:r>
                                <a:rPr lang="en-MY" sz="2000" b="0" i="1" smtClean="0">
                                  <a:latin typeface="Cambria Math"/>
                                </a:rPr>
                                <m:t>𝑁</m:t>
                              </m:r>
                            </m:sub>
                          </m:sSub>
                        </m:e>
                      </m:d>
                      <m:r>
                        <a:rPr lang="en-MY" sz="2000" b="0" i="1" smtClean="0">
                          <a:latin typeface="Cambria Math"/>
                        </a:rPr>
                        <m:t>=</m:t>
                      </m:r>
                      <m:nary>
                        <m:naryPr>
                          <m:chr m:val="∑"/>
                          <m:ctrlPr>
                            <a:rPr lang="en-MY" sz="2000" b="0" i="1" smtClean="0">
                              <a:latin typeface="Cambria Math"/>
                            </a:rPr>
                          </m:ctrlPr>
                        </m:naryPr>
                        <m:sub>
                          <m:r>
                            <m:rPr>
                              <m:brk m:alnAt="23"/>
                            </m:rPr>
                            <a:rPr lang="en-MY" sz="2000" b="0" i="1" smtClean="0">
                              <a:latin typeface="Cambria Math"/>
                            </a:rPr>
                            <m:t>𝑖</m:t>
                          </m:r>
                          <m:r>
                            <a:rPr lang="en-MY" sz="2000" b="0" i="1" smtClean="0">
                              <a:latin typeface="Cambria Math"/>
                            </a:rPr>
                            <m:t>=1</m:t>
                          </m:r>
                        </m:sub>
                        <m:sup>
                          <m:r>
                            <a:rPr lang="en-MY" sz="2000" b="0" i="1" smtClean="0">
                              <a:latin typeface="Cambria Math"/>
                            </a:rPr>
                            <m:t>𝑁</m:t>
                          </m:r>
                        </m:sup>
                        <m:e>
                          <m:nary>
                            <m:naryPr>
                              <m:chr m:val="∑"/>
                              <m:ctrlPr>
                                <a:rPr lang="en-MY" sz="2000" b="0" i="1" smtClean="0">
                                  <a:latin typeface="Cambria Math"/>
                                </a:rPr>
                              </m:ctrlPr>
                            </m:naryPr>
                            <m:sub>
                              <m:r>
                                <m:rPr>
                                  <m:brk m:alnAt="23"/>
                                </m:rPr>
                                <a:rPr lang="en-MY" sz="2000" b="0" i="1" smtClean="0">
                                  <a:latin typeface="Cambria Math"/>
                                </a:rPr>
                                <m:t>𝑗</m:t>
                              </m:r>
                              <m:r>
                                <a:rPr lang="en-MY" sz="2000" b="0" i="1" smtClean="0">
                                  <a:latin typeface="Cambria Math"/>
                                </a:rPr>
                                <m:t>=1</m:t>
                              </m:r>
                            </m:sub>
                            <m:sup>
                              <m:r>
                                <a:rPr lang="en-MY" sz="2000" b="0" i="1" smtClean="0">
                                  <a:latin typeface="Cambria Math"/>
                                </a:rPr>
                                <m:t>𝑖</m:t>
                              </m:r>
                              <m:r>
                                <a:rPr lang="en-MY" sz="2000" b="0" i="1" smtClean="0">
                                  <a:latin typeface="Cambria Math"/>
                                </a:rPr>
                                <m:t>−1</m:t>
                              </m:r>
                            </m:sup>
                            <m:e>
                              <m:r>
                                <a:rPr lang="en-MY" sz="2000" i="1">
                                  <a:latin typeface="Cambria Math"/>
                                </a:rPr>
                                <m:t>𝑢</m:t>
                              </m:r>
                              <m:r>
                                <a:rPr lang="en-MY" sz="2000" b="1" i="1">
                                  <a:latin typeface="Cambria Math"/>
                                </a:rPr>
                                <m:t>(</m:t>
                              </m:r>
                              <m:sSub>
                                <m:sSubPr>
                                  <m:ctrlPr>
                                    <a:rPr lang="en-MY" sz="2000" b="1" i="1">
                                      <a:latin typeface="Cambria Math"/>
                                    </a:rPr>
                                  </m:ctrlPr>
                                </m:sSubPr>
                                <m:e>
                                  <m:r>
                                    <a:rPr lang="en-MY" sz="2000" b="1" i="1">
                                      <a:latin typeface="Cambria Math"/>
                                    </a:rPr>
                                    <m:t>𝒓</m:t>
                                  </m:r>
                                </m:e>
                                <m:sub>
                                  <m:r>
                                    <a:rPr lang="en-MY" sz="2000" i="1">
                                      <a:latin typeface="Cambria Math"/>
                                    </a:rPr>
                                    <m:t>𝑖</m:t>
                                  </m:r>
                                </m:sub>
                              </m:sSub>
                              <m:r>
                                <a:rPr lang="en-MY" sz="2000" b="1" i="1">
                                  <a:latin typeface="Cambria Math"/>
                                </a:rPr>
                                <m:t>,</m:t>
                              </m:r>
                              <m:sSub>
                                <m:sSubPr>
                                  <m:ctrlPr>
                                    <a:rPr lang="en-MY" sz="2000" i="1">
                                      <a:latin typeface="Cambria Math"/>
                                    </a:rPr>
                                  </m:ctrlPr>
                                </m:sSubPr>
                                <m:e>
                                  <m:r>
                                    <a:rPr lang="en-MY" sz="2000" b="1" i="1">
                                      <a:latin typeface="Cambria Math"/>
                                    </a:rPr>
                                    <m:t>𝒓</m:t>
                                  </m:r>
                                </m:e>
                                <m:sub>
                                  <m:r>
                                    <a:rPr lang="en-MY" sz="2000" i="1">
                                      <a:latin typeface="Cambria Math"/>
                                    </a:rPr>
                                    <m:t>𝑗</m:t>
                                  </m:r>
                                </m:sub>
                              </m:sSub>
                              <m:r>
                                <a:rPr lang="en-MY" sz="2000" i="1">
                                  <a:latin typeface="Cambria Math"/>
                                </a:rPr>
                                <m:t>)</m:t>
                              </m:r>
                            </m:e>
                          </m:nary>
                        </m:e>
                      </m:nary>
                    </m:oMath>
                  </m:oMathPara>
                </a14:m>
                <a:endParaRPr lang="en-MY" sz="2000" b="1"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4826033" y="5712605"/>
                <a:ext cx="3609514" cy="1003352"/>
              </a:xfrm>
              <a:prstGeom prst="rect">
                <a:avLst/>
              </a:prstGeom>
              <a:blipFill rotWithShape="1">
                <a:blip r:embed="rId7"/>
                <a:stretch>
                  <a:fillRect/>
                </a:stretch>
              </a:blipFill>
              <a:ln w="28575">
                <a:noFill/>
              </a:ln>
              <a:effectLst/>
            </p:spPr>
            <p:txBody>
              <a:bodyPr/>
              <a:lstStyle/>
              <a:p>
                <a:r>
                  <a:rPr lang="en-MY">
                    <a:noFill/>
                  </a:rPr>
                  <a:t> </a:t>
                </a:r>
              </a:p>
            </p:txBody>
          </p:sp>
        </mc:Fallback>
      </mc:AlternateContent>
    </p:spTree>
    <p:extLst>
      <p:ext uri="{BB962C8B-B14F-4D97-AF65-F5344CB8AC3E}">
        <p14:creationId xmlns:p14="http://schemas.microsoft.com/office/powerpoint/2010/main" val="344141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9" name="TextBox 8"/>
              <p:cNvSpPr txBox="1"/>
              <p:nvPr/>
            </p:nvSpPr>
            <p:spPr>
              <a:xfrm>
                <a:off x="447282" y="2590800"/>
                <a:ext cx="7283511" cy="3961149"/>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Time-evolution of system determined by equations of motion for the set of </a:t>
                </a:r>
                <a14:m>
                  <m:oMath xmlns:m="http://schemas.openxmlformats.org/officeDocument/2006/math">
                    <m:r>
                      <a:rPr lang="en-MY" sz="2000" b="0" i="1" smtClean="0">
                        <a:latin typeface="Cambria Math"/>
                      </a:rPr>
                      <m:t>6</m:t>
                    </m:r>
                    <m:r>
                      <a:rPr lang="en-MY" sz="2000" b="0" i="1" smtClean="0">
                        <a:latin typeface="Cambria Math"/>
                      </a:rPr>
                      <m:t>𝑁</m:t>
                    </m:r>
                    <m:r>
                      <a:rPr lang="en-MY" sz="2000" b="0" i="1" smtClean="0">
                        <a:latin typeface="Cambria Math"/>
                      </a:rPr>
                      <m:t>+1</m:t>
                    </m:r>
                  </m:oMath>
                </a14:m>
                <a:r>
                  <a:rPr lang="en-MY" sz="2000" dirty="0" smtClean="0"/>
                  <a:t> variables </a:t>
                </a:r>
                <a14:m>
                  <m:oMath xmlns:m="http://schemas.openxmlformats.org/officeDocument/2006/math">
                    <m:d>
                      <m:dPr>
                        <m:ctrlPr>
                          <a:rPr lang="en-MY" sz="2000" i="1">
                            <a:latin typeface="Cambria Math"/>
                          </a:rPr>
                        </m:ctrlPr>
                      </m:dPr>
                      <m:e>
                        <m:sSub>
                          <m:sSubPr>
                            <m:ctrlPr>
                              <a:rPr lang="en-MY" sz="2000" i="1">
                                <a:latin typeface="Cambria Math"/>
                              </a:rPr>
                            </m:ctrlPr>
                          </m:sSubPr>
                          <m:e>
                            <m:r>
                              <a:rPr lang="en-MY" sz="2000" b="1" i="1">
                                <a:latin typeface="Cambria Math"/>
                              </a:rPr>
                              <m:t>𝒓</m:t>
                            </m:r>
                          </m:e>
                          <m:sub>
                            <m:r>
                              <a:rPr lang="en-MY" sz="2000" i="1">
                                <a:latin typeface="Cambria Math"/>
                              </a:rPr>
                              <m:t>𝑖</m:t>
                            </m:r>
                          </m:sub>
                        </m:sSub>
                        <m:r>
                          <a:rPr lang="en-MY" sz="2000" i="1">
                            <a:latin typeface="Cambria Math"/>
                          </a:rPr>
                          <m:t>,</m:t>
                        </m:r>
                        <m:sSub>
                          <m:sSubPr>
                            <m:ctrlPr>
                              <a:rPr lang="en-MY" sz="2000" i="1">
                                <a:latin typeface="Cambria Math"/>
                              </a:rPr>
                            </m:ctrlPr>
                          </m:sSubPr>
                          <m:e>
                            <m:r>
                              <a:rPr lang="en-MY" sz="2000" b="1" i="1">
                                <a:latin typeface="Cambria Math"/>
                              </a:rPr>
                              <m:t>𝒑</m:t>
                            </m:r>
                          </m:e>
                          <m:sub>
                            <m:r>
                              <a:rPr lang="en-MY" sz="2000" i="1">
                                <a:latin typeface="Cambria Math"/>
                              </a:rPr>
                              <m:t>𝑖</m:t>
                            </m:r>
                          </m:sub>
                        </m:sSub>
                        <m:r>
                          <a:rPr lang="en-MY" sz="2000" i="1">
                            <a:latin typeface="Cambria Math"/>
                          </a:rPr>
                          <m:t>,</m:t>
                        </m:r>
                        <m:r>
                          <a:rPr lang="en-MY" sz="2000" i="1">
                            <a:latin typeface="Cambria Math"/>
                          </a:rPr>
                          <m:t>𝜁</m:t>
                        </m:r>
                      </m:e>
                    </m:d>
                  </m:oMath>
                </a14:m>
                <a:r>
                  <a:rPr lang="en-MY" sz="2000" dirty="0" smtClean="0"/>
                  <a:t>:</a:t>
                </a:r>
              </a:p>
              <a:p>
                <a:pPr marL="457200" indent="-457200">
                  <a:buFont typeface="Wingdings" pitchFamily="2" charset="2"/>
                  <a:buChar char="Ø"/>
                </a:pPr>
                <a:endParaRPr lang="en-MY" sz="2000" dirty="0"/>
              </a:p>
              <a:p>
                <a:pPr marL="457200" indent="-457200">
                  <a:buFont typeface="Wingdings" pitchFamily="2" charset="2"/>
                  <a:buChar char="Ø"/>
                </a:pPr>
                <a:endParaRPr lang="en-MY" sz="2000" dirty="0" smtClean="0"/>
              </a:p>
              <a:p>
                <a:pPr marL="457200" indent="-457200">
                  <a:buFont typeface="Wingdings" pitchFamily="2" charset="2"/>
                  <a:buChar char="Ø"/>
                </a:pPr>
                <a:endParaRPr lang="en-MY" sz="2000" dirty="0"/>
              </a:p>
              <a:p>
                <a:pPr marL="457200" indent="-457200">
                  <a:buFont typeface="Wingdings" pitchFamily="2" charset="2"/>
                  <a:buChar char="Ø"/>
                </a:pPr>
                <a:endParaRPr lang="en-MY" sz="2000" dirty="0" smtClean="0"/>
              </a:p>
              <a:p>
                <a:pPr marL="457200" indent="-457200">
                  <a:buFont typeface="Wingdings" pitchFamily="2" charset="2"/>
                  <a:buChar char="Ø"/>
                </a:pPr>
                <a:endParaRPr lang="en-MY" sz="2000" dirty="0"/>
              </a:p>
              <a:p>
                <a:pPr marL="457200" indent="-457200">
                  <a:buFont typeface="Wingdings" pitchFamily="2" charset="2"/>
                  <a:buChar char="Ø"/>
                </a:pPr>
                <a:endParaRPr lang="en-MY" sz="2000" dirty="0" smtClean="0"/>
              </a:p>
              <a:p>
                <a:pPr marL="457200" indent="-457200">
                  <a:buFont typeface="Wingdings" pitchFamily="2" charset="2"/>
                  <a:buChar char="Ø"/>
                </a:pPr>
                <a:endParaRPr lang="en-MY" sz="2000" dirty="0"/>
              </a:p>
              <a:p>
                <a:pPr marL="457200" indent="-457200">
                  <a:buFont typeface="Wingdings" pitchFamily="2" charset="2"/>
                  <a:buChar char="Ø"/>
                </a:pPr>
                <a:endParaRPr lang="en-MY" sz="2000" dirty="0" smtClean="0"/>
              </a:p>
              <a:p>
                <a:pPr marL="457200" indent="-457200">
                  <a:buFont typeface="Wingdings" pitchFamily="2" charset="2"/>
                  <a:buChar char="Ø"/>
                </a:pPr>
                <a:endParaRPr lang="en-MY" sz="2000" dirty="0"/>
              </a:p>
              <a:p>
                <a:pPr lvl="1"/>
                <a:r>
                  <a:rPr lang="en-MY" sz="2000" dirty="0" smtClean="0"/>
                  <a:t>where </a:t>
                </a:r>
                <a14:m>
                  <m:oMath xmlns:m="http://schemas.openxmlformats.org/officeDocument/2006/math">
                    <m:sSub>
                      <m:sSubPr>
                        <m:ctrlPr>
                          <a:rPr lang="en-MY" sz="2000" b="0" i="1" smtClean="0">
                            <a:latin typeface="Cambria Math"/>
                          </a:rPr>
                        </m:ctrlPr>
                      </m:sSubPr>
                      <m:e>
                        <m:r>
                          <a:rPr lang="en-MY" sz="2000" b="1" i="1" smtClean="0">
                            <a:latin typeface="Cambria Math"/>
                          </a:rPr>
                          <m:t>𝑭</m:t>
                        </m:r>
                      </m:e>
                      <m:sub>
                        <m:r>
                          <a:rPr lang="en-MY" sz="2000" b="0" i="1" smtClean="0">
                            <a:latin typeface="Cambria Math"/>
                          </a:rPr>
                          <m:t>𝑖</m:t>
                        </m:r>
                      </m:sub>
                    </m:sSub>
                    <m:r>
                      <a:rPr lang="en-MY" sz="2000" b="0" i="1" smtClean="0">
                        <a:latin typeface="Cambria Math"/>
                      </a:rPr>
                      <m:t>=−</m:t>
                    </m:r>
                    <m:f>
                      <m:fPr>
                        <m:ctrlPr>
                          <a:rPr lang="en-MY" sz="2000" b="0" i="1" smtClean="0">
                            <a:latin typeface="Cambria Math"/>
                          </a:rPr>
                        </m:ctrlPr>
                      </m:fPr>
                      <m:num>
                        <m:r>
                          <a:rPr lang="en-MY" sz="2000" b="0" i="1" smtClean="0">
                            <a:latin typeface="Cambria Math"/>
                          </a:rPr>
                          <m:t>𝑑𝑈</m:t>
                        </m:r>
                      </m:num>
                      <m:den>
                        <m:r>
                          <a:rPr lang="en-MY" sz="2000" b="0" i="1" smtClean="0">
                            <a:latin typeface="Cambria Math"/>
                          </a:rPr>
                          <m:t>𝑑</m:t>
                        </m:r>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𝑖</m:t>
                            </m:r>
                          </m:sub>
                        </m:sSub>
                      </m:den>
                    </m:f>
                  </m:oMath>
                </a14:m>
                <a:r>
                  <a:rPr lang="en-MY" sz="2000" b="1" dirty="0" smtClean="0"/>
                  <a:t> </a:t>
                </a:r>
                <a:r>
                  <a:rPr lang="en-MY" sz="2000" dirty="0" smtClean="0"/>
                  <a:t>is the force acting on particle </a:t>
                </a:r>
                <a14:m>
                  <m:oMath xmlns:m="http://schemas.openxmlformats.org/officeDocument/2006/math">
                    <m:r>
                      <a:rPr lang="en-MY" sz="2000" b="0" i="1" smtClean="0">
                        <a:latin typeface="Cambria Math"/>
                      </a:rPr>
                      <m:t>𝑖</m:t>
                    </m:r>
                  </m:oMath>
                </a14:m>
                <a:r>
                  <a:rPr lang="en-MY" sz="2000" dirty="0" smtClean="0"/>
                  <a:t>.</a:t>
                </a:r>
                <a:endParaRPr lang="en-MY"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47282" y="2590800"/>
                <a:ext cx="7283511" cy="3961149"/>
              </a:xfrm>
              <a:prstGeom prst="rect">
                <a:avLst/>
              </a:prstGeom>
              <a:blipFill rotWithShape="1">
                <a:blip r:embed="rId3"/>
                <a:stretch>
                  <a:fillRect l="-669" t="-769" r="-418"/>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51170" y="3329964"/>
                <a:ext cx="1251047" cy="72866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b="0" i="1" smtClean="0">
                              <a:latin typeface="Cambria Math"/>
                            </a:rPr>
                          </m:ctrlPr>
                        </m:fPr>
                        <m:num>
                          <m:r>
                            <a:rPr lang="en-MY" sz="2000" i="1">
                              <a:latin typeface="Cambria Math"/>
                            </a:rPr>
                            <m:t>𝑑</m:t>
                          </m:r>
                          <m:sSub>
                            <m:sSubPr>
                              <m:ctrlPr>
                                <a:rPr lang="en-MY" sz="2000" b="1" i="1">
                                  <a:latin typeface="Cambria Math"/>
                                </a:rPr>
                              </m:ctrlPr>
                            </m:sSubPr>
                            <m:e>
                              <m:r>
                                <a:rPr lang="en-MY" sz="2000" b="1" i="1">
                                  <a:latin typeface="Cambria Math"/>
                                </a:rPr>
                                <m:t>𝒓</m:t>
                              </m:r>
                            </m:e>
                            <m:sub>
                              <m:r>
                                <a:rPr lang="en-MY" sz="2000" i="1">
                                  <a:latin typeface="Cambria Math"/>
                                </a:rPr>
                                <m:t>𝑖</m:t>
                              </m:r>
                            </m:sub>
                          </m:sSub>
                        </m:num>
                        <m:den>
                          <m:r>
                            <a:rPr lang="en-MY" sz="2000" b="0" i="1" smtClean="0">
                              <a:latin typeface="Cambria Math"/>
                            </a:rPr>
                            <m:t>𝑑𝑡</m:t>
                          </m:r>
                        </m:den>
                      </m:f>
                      <m:r>
                        <a:rPr lang="en-MY" sz="2000" b="0" i="1" smtClean="0">
                          <a:latin typeface="Cambria Math"/>
                        </a:rPr>
                        <m:t>=</m:t>
                      </m:r>
                      <m:f>
                        <m:fPr>
                          <m:ctrlPr>
                            <a:rPr lang="en-MY" sz="2000" b="0" i="1" smtClean="0">
                              <a:latin typeface="Cambria Math"/>
                            </a:rPr>
                          </m:ctrlPr>
                        </m:fPr>
                        <m:num>
                          <m:sSub>
                            <m:sSubPr>
                              <m:ctrlPr>
                                <a:rPr lang="en-MY" sz="2000" i="1">
                                  <a:latin typeface="Cambria Math"/>
                                </a:rPr>
                              </m:ctrlPr>
                            </m:sSubPr>
                            <m:e>
                              <m:r>
                                <a:rPr lang="en-MY" sz="2000" b="1" i="1">
                                  <a:latin typeface="Cambria Math"/>
                                </a:rPr>
                                <m:t>𝒑</m:t>
                              </m:r>
                            </m:e>
                            <m:sub>
                              <m:r>
                                <a:rPr lang="en-MY" sz="2000" i="1">
                                  <a:latin typeface="Cambria Math"/>
                                </a:rPr>
                                <m:t>𝑖</m:t>
                              </m:r>
                            </m:sub>
                          </m:sSub>
                        </m:num>
                        <m:den>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den>
                      </m:f>
                    </m:oMath>
                  </m:oMathPara>
                </a14:m>
                <a:endParaRPr lang="en-MY"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1051170" y="3329964"/>
                <a:ext cx="1251047" cy="728661"/>
              </a:xfrm>
              <a:prstGeom prst="rect">
                <a:avLst/>
              </a:prstGeom>
              <a:blipFill rotWithShape="1">
                <a:blip r:embed="rId4"/>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49567" y="4062254"/>
                <a:ext cx="1900264" cy="67666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sSub>
                            <m:sSubPr>
                              <m:ctrlPr>
                                <a:rPr lang="en-MY" sz="2000" b="1" i="1">
                                  <a:latin typeface="Cambria Math"/>
                                </a:rPr>
                              </m:ctrlPr>
                            </m:sSubPr>
                            <m:e>
                              <m:r>
                                <a:rPr lang="en-MY" sz="2000" b="1" i="1" smtClean="0">
                                  <a:latin typeface="Cambria Math"/>
                                </a:rPr>
                                <m:t>𝒑</m:t>
                              </m:r>
                            </m:e>
                            <m:sub>
                              <m:r>
                                <a:rPr lang="en-MY" sz="2000" i="1">
                                  <a:latin typeface="Cambria Math"/>
                                </a:rPr>
                                <m:t>𝑖</m:t>
                              </m:r>
                            </m:sub>
                          </m:sSub>
                        </m:num>
                        <m:den>
                          <m:r>
                            <a:rPr lang="en-MY" sz="2000" i="1">
                              <a:latin typeface="Cambria Math"/>
                            </a:rPr>
                            <m:t>𝑑𝑡</m:t>
                          </m:r>
                        </m:den>
                      </m:f>
                      <m:r>
                        <a:rPr lang="en-MY" sz="2000" i="1">
                          <a:latin typeface="Cambria Math"/>
                        </a:rPr>
                        <m:t>=</m:t>
                      </m:r>
                      <m:sSub>
                        <m:sSubPr>
                          <m:ctrlPr>
                            <a:rPr lang="en-MY" sz="2000" b="1" i="1" smtClean="0">
                              <a:latin typeface="Cambria Math"/>
                            </a:rPr>
                          </m:ctrlPr>
                        </m:sSubPr>
                        <m:e>
                          <m:r>
                            <a:rPr lang="en-MY" sz="2000" b="1" i="1" smtClean="0">
                              <a:latin typeface="Cambria Math"/>
                            </a:rPr>
                            <m:t>𝑭</m:t>
                          </m:r>
                        </m:e>
                        <m:sub>
                          <m:r>
                            <a:rPr lang="en-MY" sz="2000" b="0" i="1" smtClean="0">
                              <a:latin typeface="Cambria Math"/>
                            </a:rPr>
                            <m:t>𝑖</m:t>
                          </m:r>
                        </m:sub>
                      </m:sSub>
                      <m:r>
                        <a:rPr lang="en-MY" sz="2000" b="1" i="1" smtClean="0">
                          <a:latin typeface="Cambria Math"/>
                        </a:rPr>
                        <m:t>−</m:t>
                      </m:r>
                      <m:r>
                        <a:rPr lang="en-MY" sz="2000" b="0" i="1" smtClean="0">
                          <a:latin typeface="Cambria Math"/>
                        </a:rPr>
                        <m:t>𝜁</m:t>
                      </m:r>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oMath>
                  </m:oMathPara>
                </a14:m>
                <a:endParaRPr lang="en-MY"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049567" y="4062254"/>
                <a:ext cx="1900264" cy="676660"/>
              </a:xfrm>
              <a:prstGeom prst="rect">
                <a:avLst/>
              </a:prstGeom>
              <a:blipFill rotWithShape="1">
                <a:blip r:embed="rId5"/>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31213" y="4724400"/>
                <a:ext cx="3382529" cy="1083182"/>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MY" sz="2000" i="1" smtClean="0">
                              <a:latin typeface="Cambria Math"/>
                            </a:rPr>
                          </m:ctrlPr>
                        </m:fPr>
                        <m:num>
                          <m:r>
                            <a:rPr lang="en-MY" sz="2000" i="1">
                              <a:latin typeface="Cambria Math"/>
                            </a:rPr>
                            <m:t>𝑑</m:t>
                          </m:r>
                          <m:r>
                            <a:rPr lang="en-MY" sz="2000" b="0" i="1" smtClean="0">
                              <a:latin typeface="Cambria Math"/>
                            </a:rPr>
                            <m:t>𝜁</m:t>
                          </m:r>
                        </m:num>
                        <m:den>
                          <m:r>
                            <a:rPr lang="en-MY" sz="2000" i="1">
                              <a:latin typeface="Cambria Math"/>
                            </a:rPr>
                            <m:t>𝑑𝑡</m:t>
                          </m:r>
                        </m:den>
                      </m:f>
                      <m:r>
                        <a:rPr lang="en-MY" sz="2000" i="1">
                          <a:latin typeface="Cambria Math"/>
                        </a:rPr>
                        <m:t>=</m:t>
                      </m:r>
                      <m:f>
                        <m:fPr>
                          <m:ctrlPr>
                            <a:rPr lang="en-MY" sz="2000" i="1" smtClean="0">
                              <a:latin typeface="Cambria Math"/>
                            </a:rPr>
                          </m:ctrlPr>
                        </m:fPr>
                        <m:num>
                          <m:r>
                            <a:rPr lang="en-MY" sz="2000" b="0" i="1" smtClean="0">
                              <a:latin typeface="Cambria Math"/>
                            </a:rPr>
                            <m:t>1</m:t>
                          </m:r>
                        </m:num>
                        <m:den>
                          <m:r>
                            <a:rPr lang="en-MY" sz="2000" b="0" i="1" smtClean="0">
                              <a:latin typeface="Cambria Math"/>
                            </a:rPr>
                            <m:t>𝑄</m:t>
                          </m:r>
                        </m:den>
                      </m:f>
                      <m:d>
                        <m:dPr>
                          <m:ctrlPr>
                            <a:rPr lang="en-MY" sz="2000" i="1" smtClean="0">
                              <a:latin typeface="Cambria Math"/>
                            </a:rPr>
                          </m:ctrlPr>
                        </m:dPr>
                        <m:e>
                          <m:nary>
                            <m:naryPr>
                              <m:chr m:val="∑"/>
                              <m:ctrlPr>
                                <a:rPr lang="en-MY" sz="2000" i="1" smtClean="0">
                                  <a:latin typeface="Cambria Math"/>
                                </a:rPr>
                              </m:ctrlPr>
                            </m:naryPr>
                            <m:sub>
                              <m:r>
                                <m:rPr>
                                  <m:brk m:alnAt="23"/>
                                </m:rPr>
                                <a:rPr lang="en-MY" sz="2000" b="0" i="1" smtClean="0">
                                  <a:latin typeface="Cambria Math"/>
                                </a:rPr>
                                <m:t>𝑗</m:t>
                              </m:r>
                              <m:r>
                                <a:rPr lang="en-MY" sz="2000" b="0" i="1" smtClean="0">
                                  <a:latin typeface="Cambria Math"/>
                                </a:rPr>
                                <m:t>=1</m:t>
                              </m:r>
                            </m:sub>
                            <m:sup>
                              <m:r>
                                <a:rPr lang="en-MY" sz="2000" b="0" i="1" smtClean="0">
                                  <a:latin typeface="Cambria Math"/>
                                </a:rPr>
                                <m:t>𝑁</m:t>
                              </m:r>
                            </m:sup>
                            <m:e>
                              <m:f>
                                <m:fPr>
                                  <m:ctrlPr>
                                    <a:rPr lang="en-MY" sz="2000" b="1" i="1" smtClean="0">
                                      <a:latin typeface="Cambria Math"/>
                                    </a:rPr>
                                  </m:ctrlPr>
                                </m:fPr>
                                <m:num>
                                  <m:sSubSup>
                                    <m:sSubSupPr>
                                      <m:ctrlPr>
                                        <a:rPr lang="en-MY" sz="2000" i="1">
                                          <a:latin typeface="Cambria Math"/>
                                        </a:rPr>
                                      </m:ctrlPr>
                                    </m:sSubSupPr>
                                    <m:e>
                                      <m:r>
                                        <a:rPr lang="en-MY" sz="2000" b="1" i="1">
                                          <a:latin typeface="Cambria Math"/>
                                        </a:rPr>
                                        <m:t>𝒑</m:t>
                                      </m:r>
                                    </m:e>
                                    <m:sub>
                                      <m:r>
                                        <a:rPr lang="en-MY" sz="2000" b="0" i="1" smtClean="0">
                                          <a:latin typeface="Cambria Math"/>
                                        </a:rPr>
                                        <m:t>𝑗</m:t>
                                      </m:r>
                                    </m:sub>
                                    <m:sup>
                                      <m:r>
                                        <a:rPr lang="en-MY" sz="2000" i="1">
                                          <a:latin typeface="Cambria Math"/>
                                        </a:rPr>
                                        <m:t>2</m:t>
                                      </m:r>
                                    </m:sup>
                                  </m:sSubSup>
                                </m:num>
                                <m:den>
                                  <m:sSub>
                                    <m:sSubPr>
                                      <m:ctrlPr>
                                        <a:rPr lang="en-MY" sz="2000" i="1" smtClean="0">
                                          <a:latin typeface="Cambria Math"/>
                                        </a:rPr>
                                      </m:ctrlPr>
                                    </m:sSubPr>
                                    <m:e>
                                      <m:r>
                                        <a:rPr lang="en-MY" sz="2000" b="0" i="1" smtClean="0">
                                          <a:latin typeface="Cambria Math"/>
                                        </a:rPr>
                                        <m:t>𝑚</m:t>
                                      </m:r>
                                    </m:e>
                                    <m:sub>
                                      <m:r>
                                        <a:rPr lang="en-MY" sz="2000" b="0" i="1" smtClean="0">
                                          <a:latin typeface="Cambria Math"/>
                                        </a:rPr>
                                        <m:t>𝑗</m:t>
                                      </m:r>
                                    </m:sub>
                                  </m:sSub>
                                </m:den>
                              </m:f>
                            </m:e>
                          </m:nary>
                          <m:r>
                            <a:rPr lang="en-MY" sz="2000" b="0" i="1" smtClean="0">
                              <a:latin typeface="Cambria Math"/>
                            </a:rPr>
                            <m:t>−3</m:t>
                          </m:r>
                          <m:r>
                            <a:rPr lang="en-MY" sz="2000" b="0" i="1" smtClean="0">
                              <a:latin typeface="Cambria Math"/>
                            </a:rPr>
                            <m:t>𝑁</m:t>
                          </m:r>
                          <m:sSub>
                            <m:sSubPr>
                              <m:ctrlPr>
                                <a:rPr lang="en-MY" sz="2000" b="0" i="1" smtClean="0">
                                  <a:latin typeface="Cambria Math"/>
                                </a:rPr>
                              </m:ctrlPr>
                            </m:sSubPr>
                            <m:e>
                              <m:r>
                                <a:rPr lang="en-MY" sz="2000" b="0" i="1" smtClean="0">
                                  <a:latin typeface="Cambria Math"/>
                                </a:rPr>
                                <m:t>𝑘</m:t>
                              </m:r>
                            </m:e>
                            <m:sub>
                              <m:r>
                                <a:rPr lang="en-MY" sz="2000" b="0" i="1" smtClean="0">
                                  <a:latin typeface="Cambria Math"/>
                                </a:rPr>
                                <m:t>𝐵</m:t>
                              </m:r>
                            </m:sub>
                          </m:sSub>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𝑒𝑞</m:t>
                              </m:r>
                            </m:sub>
                          </m:sSub>
                        </m:e>
                      </m:d>
                    </m:oMath>
                  </m:oMathPara>
                </a14:m>
                <a:endParaRPr lang="en-MY" sz="20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1031213" y="4724400"/>
                <a:ext cx="3382529" cy="1083182"/>
              </a:xfrm>
              <a:prstGeom prst="rect">
                <a:avLst/>
              </a:prstGeom>
              <a:blipFill rotWithShape="1">
                <a:blip r:embed="rId6"/>
                <a:stretch>
                  <a:fillRect/>
                </a:stretch>
              </a:blipFill>
              <a:ln w="28575">
                <a:noFill/>
              </a:ln>
              <a:effectLst/>
            </p:spPr>
            <p:txBody>
              <a:bodyPr/>
              <a:lstStyle/>
              <a:p>
                <a:r>
                  <a:rPr lang="en-MY">
                    <a:noFill/>
                  </a:rPr>
                  <a:t> </a:t>
                </a:r>
              </a:p>
            </p:txBody>
          </p:sp>
        </mc:Fallback>
      </mc:AlternateContent>
    </p:spTree>
    <p:extLst>
      <p:ext uri="{BB962C8B-B14F-4D97-AF65-F5344CB8AC3E}">
        <p14:creationId xmlns:p14="http://schemas.microsoft.com/office/powerpoint/2010/main" val="3665223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mc:AlternateContent xmlns:mc="http://schemas.openxmlformats.org/markup-compatibility/2006" xmlns:a14="http://schemas.microsoft.com/office/drawing/2010/main">
        <mc:Choice Requires="a14">
          <p:sp>
            <p:nvSpPr>
              <p:cNvPr id="9" name="TextBox 8"/>
              <p:cNvSpPr txBox="1"/>
              <p:nvPr/>
            </p:nvSpPr>
            <p:spPr>
              <a:xfrm>
                <a:off x="447282" y="2590800"/>
                <a:ext cx="7283511" cy="1015663"/>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Bottleneck: Computing the forces </a:t>
                </a:r>
                <a14:m>
                  <m:oMath xmlns:m="http://schemas.openxmlformats.org/officeDocument/2006/math">
                    <m:sSub>
                      <m:sSubPr>
                        <m:ctrlPr>
                          <a:rPr lang="en-MY" sz="2000" b="0" i="1" smtClean="0">
                            <a:latin typeface="Cambria Math"/>
                          </a:rPr>
                        </m:ctrlPr>
                      </m:sSubPr>
                      <m:e>
                        <m:r>
                          <a:rPr lang="en-MY" sz="2000" b="1" i="1" smtClean="0">
                            <a:latin typeface="Cambria Math"/>
                          </a:rPr>
                          <m:t>𝑭</m:t>
                        </m:r>
                      </m:e>
                      <m:sub>
                        <m:r>
                          <a:rPr lang="en-MY" sz="2000" b="0" i="1" smtClean="0">
                            <a:latin typeface="Cambria Math"/>
                          </a:rPr>
                          <m:t>𝑖</m:t>
                        </m:r>
                      </m:sub>
                    </m:sSub>
                  </m:oMath>
                </a14:m>
                <a:r>
                  <a:rPr lang="en-MY" sz="2000" b="1" dirty="0" smtClean="0"/>
                  <a:t> </a:t>
                </a:r>
                <a:r>
                  <a:rPr lang="en-MY" sz="2000" dirty="0" smtClean="0"/>
                  <a:t>- computational cost scales as </a:t>
                </a:r>
                <a14:m>
                  <m:oMath xmlns:m="http://schemas.openxmlformats.org/officeDocument/2006/math">
                    <m:r>
                      <a:rPr lang="en-MY" sz="2000" b="0" i="1" smtClean="0">
                        <a:latin typeface="Cambria Math"/>
                      </a:rPr>
                      <m:t>𝑂</m:t>
                    </m:r>
                    <m:r>
                      <a:rPr lang="en-MY" sz="2000" b="0" i="1" smtClean="0">
                        <a:latin typeface="Cambria Math"/>
                      </a:rPr>
                      <m:t>(</m:t>
                    </m:r>
                    <m:sSup>
                      <m:sSupPr>
                        <m:ctrlPr>
                          <a:rPr lang="en-MY" sz="2000" b="0" i="1" smtClean="0">
                            <a:latin typeface="Cambria Math"/>
                          </a:rPr>
                        </m:ctrlPr>
                      </m:sSupPr>
                      <m:e>
                        <m:r>
                          <a:rPr lang="en-MY" sz="2000" b="0" i="1" smtClean="0">
                            <a:latin typeface="Cambria Math"/>
                          </a:rPr>
                          <m:t>𝑁</m:t>
                        </m:r>
                      </m:e>
                      <m:sup>
                        <m:r>
                          <a:rPr lang="en-MY" sz="2000" b="0" i="1" smtClean="0">
                            <a:latin typeface="Cambria Math"/>
                          </a:rPr>
                          <m:t>2</m:t>
                        </m:r>
                      </m:sup>
                    </m:sSup>
                    <m:r>
                      <a:rPr lang="en-MY" sz="2000" b="0" i="1" smtClean="0">
                        <a:latin typeface="Cambria Math"/>
                      </a:rPr>
                      <m:t>)</m:t>
                    </m:r>
                  </m:oMath>
                </a14:m>
                <a:r>
                  <a:rPr lang="en-MY" sz="2000" b="1" dirty="0" smtClean="0"/>
                  <a:t> </a:t>
                </a:r>
                <a:r>
                  <a:rPr lang="en-MY" sz="2000" dirty="0" smtClean="0"/>
                  <a:t>to compute all </a:t>
                </a:r>
                <a14:m>
                  <m:oMath xmlns:m="http://schemas.openxmlformats.org/officeDocument/2006/math">
                    <m:sSub>
                      <m:sSubPr>
                        <m:ctrlPr>
                          <a:rPr lang="en-MY" sz="2000" i="1">
                            <a:latin typeface="Cambria Math"/>
                          </a:rPr>
                        </m:ctrlPr>
                      </m:sSubPr>
                      <m:e>
                        <m:r>
                          <a:rPr lang="en-MY" sz="2000" b="1" i="1">
                            <a:latin typeface="Cambria Math"/>
                          </a:rPr>
                          <m:t>𝑭</m:t>
                        </m:r>
                      </m:e>
                      <m:sub>
                        <m:r>
                          <a:rPr lang="en-MY" sz="2000" i="1">
                            <a:latin typeface="Cambria Math"/>
                          </a:rPr>
                          <m:t>𝑖</m:t>
                        </m:r>
                      </m:sub>
                    </m:sSub>
                  </m:oMath>
                </a14:m>
                <a:r>
                  <a:rPr lang="en-MY" sz="2000" dirty="0" smtClean="0"/>
                  <a:t>.</a:t>
                </a:r>
              </a:p>
              <a:p>
                <a:pPr marL="457200" indent="-457200">
                  <a:buFont typeface="Wingdings" pitchFamily="2" charset="2"/>
                  <a:buChar char="Ø"/>
                </a:pPr>
                <a:r>
                  <a:rPr lang="en-MY" sz="2000" dirty="0" smtClean="0"/>
                  <a:t>Hence, aim to reduce number of times </a:t>
                </a:r>
                <a14:m>
                  <m:oMath xmlns:m="http://schemas.openxmlformats.org/officeDocument/2006/math">
                    <m:sSub>
                      <m:sSubPr>
                        <m:ctrlPr>
                          <a:rPr lang="en-MY" sz="2000" i="1">
                            <a:latin typeface="Cambria Math"/>
                          </a:rPr>
                        </m:ctrlPr>
                      </m:sSubPr>
                      <m:e>
                        <m:r>
                          <a:rPr lang="en-MY" sz="2000" b="1" i="1">
                            <a:latin typeface="Cambria Math"/>
                          </a:rPr>
                          <m:t>𝑭</m:t>
                        </m:r>
                      </m:e>
                      <m:sub>
                        <m:r>
                          <a:rPr lang="en-MY" sz="2000" i="1">
                            <a:latin typeface="Cambria Math"/>
                          </a:rPr>
                          <m:t>𝑖</m:t>
                        </m:r>
                      </m:sub>
                    </m:sSub>
                  </m:oMath>
                </a14:m>
                <a:r>
                  <a:rPr lang="en-MY" sz="2000" dirty="0" smtClean="0"/>
                  <a:t> is computed.</a:t>
                </a:r>
                <a:endParaRPr lang="en-MY"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47282" y="2590800"/>
                <a:ext cx="7283511" cy="1015663"/>
              </a:xfrm>
              <a:prstGeom prst="rect">
                <a:avLst/>
              </a:prstGeom>
              <a:blipFill rotWithShape="1">
                <a:blip r:embed="rId3"/>
                <a:stretch>
                  <a:fillRect l="-669" t="-2994" b="-9581"/>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7282" y="3573806"/>
                <a:ext cx="7283511" cy="1639231"/>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We use the Suzuki-Trotter decomposition the decompose the time-evolution operator </a:t>
                </a:r>
                <a14:m>
                  <m:oMath xmlns:m="http://schemas.openxmlformats.org/officeDocument/2006/math">
                    <m:sSup>
                      <m:sSupPr>
                        <m:ctrlPr>
                          <a:rPr lang="en-MY" sz="2000" b="0" i="1" smtClean="0">
                            <a:latin typeface="Cambria Math"/>
                          </a:rPr>
                        </m:ctrlPr>
                      </m:sSupPr>
                      <m:e>
                        <m:r>
                          <a:rPr lang="en-MY" sz="2000" b="0" i="1" smtClean="0">
                            <a:latin typeface="Cambria Math"/>
                          </a:rPr>
                          <m:t>𝑒</m:t>
                        </m:r>
                      </m:e>
                      <m:sup>
                        <m:r>
                          <a:rPr lang="en-MY" sz="2000" b="0" i="1" smtClean="0">
                            <a:latin typeface="Cambria Math"/>
                          </a:rPr>
                          <m:t>𝐷</m:t>
                        </m:r>
                        <m:r>
                          <m:rPr>
                            <m:sty m:val="p"/>
                          </m:rPr>
                          <a:rPr lang="en-MY" sz="2000" b="0" i="0" smtClean="0">
                            <a:latin typeface="Cambria Math"/>
                          </a:rPr>
                          <m:t>Δ</m:t>
                        </m:r>
                        <m:r>
                          <a:rPr lang="en-MY" sz="2000" b="0" i="1" smtClean="0">
                            <a:latin typeface="Cambria Math"/>
                          </a:rPr>
                          <m:t>𝑡</m:t>
                        </m:r>
                      </m:sup>
                    </m:sSup>
                  </m:oMath>
                </a14:m>
                <a:r>
                  <a:rPr lang="en-MY" sz="2000" dirty="0" smtClean="0"/>
                  <a:t>:</a:t>
                </a:r>
              </a:p>
              <a:p>
                <a:pPr marL="457200" indent="-457200">
                  <a:buFont typeface="Wingdings" pitchFamily="2" charset="2"/>
                  <a:buChar char="Ø"/>
                </a:pPr>
                <a:endParaRPr lang="en-MY" sz="2000" dirty="0"/>
              </a:p>
              <a:p>
                <a:pPr marL="457200" indent="-457200">
                  <a:buFont typeface="Wingdings" pitchFamily="2" charset="2"/>
                  <a:buChar char="Ø"/>
                </a:pPr>
                <a:endParaRPr lang="en-MY" sz="2000" dirty="0" smtClean="0"/>
              </a:p>
              <a:p>
                <a:pPr lvl="1"/>
                <a:r>
                  <a:rPr lang="en-MY" sz="2000" dirty="0" smtClean="0"/>
                  <a:t>where </a:t>
                </a:r>
                <a14:m>
                  <m:oMath xmlns:m="http://schemas.openxmlformats.org/officeDocument/2006/math">
                    <m:r>
                      <a:rPr lang="en-MY" sz="2000" b="0" i="1" smtClean="0">
                        <a:latin typeface="Cambria Math"/>
                      </a:rPr>
                      <m:t>𝐷</m:t>
                    </m:r>
                    <m:r>
                      <a:rPr lang="en-MY" sz="2000" b="0" i="1" smtClean="0">
                        <a:latin typeface="Cambria Math"/>
                      </a:rPr>
                      <m:t>=</m:t>
                    </m:r>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1</m:t>
                        </m:r>
                      </m:sub>
                    </m:sSub>
                    <m:r>
                      <a:rPr lang="en-MY" sz="2000" b="0" i="1" smtClean="0">
                        <a:latin typeface="Cambria Math"/>
                      </a:rPr>
                      <m:t>+</m:t>
                    </m:r>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2</m:t>
                        </m:r>
                      </m:sub>
                    </m:sSub>
                    <m:r>
                      <a:rPr lang="en-MY" sz="2000" b="0" i="1" smtClean="0">
                        <a:latin typeface="Cambria Math"/>
                      </a:rPr>
                      <m:t>+</m:t>
                    </m:r>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3</m:t>
                        </m:r>
                      </m:sub>
                    </m:sSub>
                  </m:oMath>
                </a14:m>
                <a:r>
                  <a:rPr lang="en-MY" sz="2000" dirty="0" smtClean="0"/>
                  <a:t>.</a:t>
                </a:r>
              </a:p>
            </p:txBody>
          </p:sp>
        </mc:Choice>
        <mc:Fallback xmlns="">
          <p:sp>
            <p:nvSpPr>
              <p:cNvPr id="7" name="TextBox 6"/>
              <p:cNvSpPr txBox="1">
                <a:spLocks noRot="1" noChangeAspect="1" noMove="1" noResize="1" noEditPoints="1" noAdjustHandles="1" noChangeArrowheads="1" noChangeShapeType="1" noTextEdit="1"/>
              </p:cNvSpPr>
              <p:nvPr/>
            </p:nvSpPr>
            <p:spPr>
              <a:xfrm>
                <a:off x="447282" y="3573806"/>
                <a:ext cx="7283511" cy="1639231"/>
              </a:xfrm>
              <a:prstGeom prst="rect">
                <a:avLst/>
              </a:prstGeom>
              <a:blipFill rotWithShape="1">
                <a:blip r:embed="rId4"/>
                <a:stretch>
                  <a:fillRect l="-669" t="-1859" r="-502" b="-5576"/>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15278" y="4293234"/>
                <a:ext cx="6147517" cy="41165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MY" sz="2000" b="0" i="1" smtClean="0">
                              <a:latin typeface="Cambria Math"/>
                            </a:rPr>
                          </m:ctrlPr>
                        </m:sSupPr>
                        <m:e>
                          <m:r>
                            <a:rPr lang="en-MY" sz="2000" b="0" i="1" smtClean="0">
                              <a:latin typeface="Cambria Math"/>
                            </a:rPr>
                            <m:t>𝑒</m:t>
                          </m:r>
                        </m:e>
                        <m:sup>
                          <m:r>
                            <a:rPr lang="en-MY" sz="2000" b="0" i="1" smtClean="0">
                              <a:latin typeface="Cambria Math"/>
                            </a:rPr>
                            <m:t>𝐷</m:t>
                          </m:r>
                          <m:r>
                            <m:rPr>
                              <m:sty m:val="p"/>
                            </m:rPr>
                            <a:rPr lang="en-MY" sz="2000" b="0" i="0" smtClean="0">
                              <a:latin typeface="Cambria Math"/>
                            </a:rPr>
                            <m:t>Δ</m:t>
                          </m:r>
                          <m:r>
                            <a:rPr lang="en-MY" sz="2000" b="0" i="1" smtClean="0">
                              <a:latin typeface="Cambria Math"/>
                            </a:rPr>
                            <m:t>𝑡</m:t>
                          </m:r>
                        </m:sup>
                      </m:sSup>
                      <m:r>
                        <a:rPr lang="en-MY" sz="2000" b="0" i="1" smtClean="0">
                          <a:latin typeface="Cambria Math"/>
                        </a:rPr>
                        <m:t>=</m:t>
                      </m:r>
                      <m:sSup>
                        <m:sSupPr>
                          <m:ctrlPr>
                            <a:rPr lang="en-MY" sz="2000" b="0" i="1" smtClean="0">
                              <a:latin typeface="Cambria Math"/>
                            </a:rPr>
                          </m:ctrlPr>
                        </m:sSupPr>
                        <m:e>
                          <m:r>
                            <a:rPr lang="en-MY" sz="2000" b="0" i="1" smtClean="0">
                              <a:latin typeface="Cambria Math"/>
                            </a:rPr>
                            <m:t>𝑒</m:t>
                          </m:r>
                        </m:e>
                        <m:sup>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3</m:t>
                              </m:r>
                            </m:sub>
                          </m:sSub>
                          <m:r>
                            <m:rPr>
                              <m:sty m:val="p"/>
                            </m:rPr>
                            <a:rPr lang="en-MY" sz="2000" b="0" i="0" smtClean="0">
                              <a:latin typeface="Cambria Math"/>
                            </a:rPr>
                            <m:t>Δ</m:t>
                          </m:r>
                          <m:r>
                            <a:rPr lang="en-MY" sz="2000" b="0" i="1" smtClean="0">
                              <a:latin typeface="Cambria Math"/>
                            </a:rPr>
                            <m:t>𝑡</m:t>
                          </m:r>
                          <m:r>
                            <a:rPr lang="en-MY" sz="2000" b="0" i="1" smtClean="0">
                              <a:latin typeface="Cambria Math"/>
                            </a:rPr>
                            <m:t>/2</m:t>
                          </m:r>
                        </m:sup>
                      </m:sSup>
                      <m:sSup>
                        <m:sSupPr>
                          <m:ctrlPr>
                            <a:rPr lang="en-MY" sz="2000" i="1">
                              <a:latin typeface="Cambria Math"/>
                            </a:rPr>
                          </m:ctrlPr>
                        </m:sSupPr>
                        <m:e>
                          <m:r>
                            <a:rPr lang="en-MY" sz="2000" i="1">
                              <a:latin typeface="Cambria Math"/>
                            </a:rPr>
                            <m:t>𝑒</m:t>
                          </m:r>
                        </m:e>
                        <m:sup>
                          <m:sSub>
                            <m:sSubPr>
                              <m:ctrlPr>
                                <a:rPr lang="en-MY" sz="2000" i="1">
                                  <a:latin typeface="Cambria Math"/>
                                </a:rPr>
                              </m:ctrlPr>
                            </m:sSubPr>
                            <m:e>
                              <m:r>
                                <a:rPr lang="en-MY" sz="2000" i="1">
                                  <a:latin typeface="Cambria Math"/>
                                </a:rPr>
                                <m:t>𝐷</m:t>
                              </m:r>
                            </m:e>
                            <m:sub>
                              <m:r>
                                <a:rPr lang="en-MY" sz="2000" b="0" i="1" smtClean="0">
                                  <a:latin typeface="Cambria Math"/>
                                </a:rPr>
                                <m:t>2</m:t>
                              </m:r>
                            </m:sub>
                          </m:sSub>
                          <m:r>
                            <m:rPr>
                              <m:sty m:val="p"/>
                            </m:rPr>
                            <a:rPr lang="en-MY" sz="2000">
                              <a:latin typeface="Cambria Math"/>
                            </a:rPr>
                            <m:t>Δ</m:t>
                          </m:r>
                          <m:r>
                            <a:rPr lang="en-MY" sz="2000" i="1">
                              <a:latin typeface="Cambria Math"/>
                            </a:rPr>
                            <m:t>𝑡</m:t>
                          </m:r>
                          <m:r>
                            <a:rPr lang="en-MY" sz="2000" i="1">
                              <a:latin typeface="Cambria Math"/>
                            </a:rPr>
                            <m:t>/2</m:t>
                          </m:r>
                        </m:sup>
                      </m:sSup>
                      <m:sSup>
                        <m:sSupPr>
                          <m:ctrlPr>
                            <a:rPr lang="en-MY" sz="2000" i="1">
                              <a:latin typeface="Cambria Math"/>
                            </a:rPr>
                          </m:ctrlPr>
                        </m:sSupPr>
                        <m:e>
                          <m:r>
                            <a:rPr lang="en-MY" sz="2000" i="1">
                              <a:latin typeface="Cambria Math"/>
                            </a:rPr>
                            <m:t>𝑒</m:t>
                          </m:r>
                        </m:e>
                        <m:sup>
                          <m:sSub>
                            <m:sSubPr>
                              <m:ctrlPr>
                                <a:rPr lang="en-MY" sz="2000" i="1">
                                  <a:latin typeface="Cambria Math"/>
                                </a:rPr>
                              </m:ctrlPr>
                            </m:sSubPr>
                            <m:e>
                              <m:r>
                                <a:rPr lang="en-MY" sz="2000" i="1">
                                  <a:latin typeface="Cambria Math"/>
                                </a:rPr>
                                <m:t>𝐷</m:t>
                              </m:r>
                            </m:e>
                            <m:sub>
                              <m:r>
                                <a:rPr lang="en-MY" sz="2000" b="0" i="1" smtClean="0">
                                  <a:latin typeface="Cambria Math"/>
                                </a:rPr>
                                <m:t>1</m:t>
                              </m:r>
                            </m:sub>
                          </m:sSub>
                          <m:r>
                            <m:rPr>
                              <m:sty m:val="p"/>
                            </m:rPr>
                            <a:rPr lang="en-MY" sz="2000">
                              <a:latin typeface="Cambria Math"/>
                            </a:rPr>
                            <m:t>Δ</m:t>
                          </m:r>
                          <m:r>
                            <a:rPr lang="en-MY" sz="2000" i="1">
                              <a:latin typeface="Cambria Math"/>
                            </a:rPr>
                            <m:t>𝑡</m:t>
                          </m:r>
                        </m:sup>
                      </m:sSup>
                      <m:sSup>
                        <m:sSupPr>
                          <m:ctrlPr>
                            <a:rPr lang="en-MY" sz="2000" i="1">
                              <a:latin typeface="Cambria Math"/>
                            </a:rPr>
                          </m:ctrlPr>
                        </m:sSupPr>
                        <m:e>
                          <m:r>
                            <a:rPr lang="en-MY" sz="2000" i="1">
                              <a:latin typeface="Cambria Math"/>
                            </a:rPr>
                            <m:t>𝑒</m:t>
                          </m:r>
                        </m:e>
                        <m:sup>
                          <m:sSub>
                            <m:sSubPr>
                              <m:ctrlPr>
                                <a:rPr lang="en-MY" sz="2000" i="1">
                                  <a:latin typeface="Cambria Math"/>
                                </a:rPr>
                              </m:ctrlPr>
                            </m:sSubPr>
                            <m:e>
                              <m:r>
                                <a:rPr lang="en-MY" sz="2000" i="1">
                                  <a:latin typeface="Cambria Math"/>
                                </a:rPr>
                                <m:t>𝐷</m:t>
                              </m:r>
                            </m:e>
                            <m:sub>
                              <m:r>
                                <a:rPr lang="en-MY" sz="2000" b="0" i="1" smtClean="0">
                                  <a:latin typeface="Cambria Math"/>
                                </a:rPr>
                                <m:t>2</m:t>
                              </m:r>
                            </m:sub>
                          </m:sSub>
                          <m:r>
                            <m:rPr>
                              <m:sty m:val="p"/>
                            </m:rPr>
                            <a:rPr lang="en-MY" sz="2000">
                              <a:latin typeface="Cambria Math"/>
                            </a:rPr>
                            <m:t>Δ</m:t>
                          </m:r>
                          <m:r>
                            <a:rPr lang="en-MY" sz="2000" i="1">
                              <a:latin typeface="Cambria Math"/>
                            </a:rPr>
                            <m:t>𝑡</m:t>
                          </m:r>
                          <m:r>
                            <a:rPr lang="en-MY" sz="2000" i="1">
                              <a:latin typeface="Cambria Math"/>
                            </a:rPr>
                            <m:t>/2</m:t>
                          </m:r>
                        </m:sup>
                      </m:sSup>
                      <m:sSup>
                        <m:sSupPr>
                          <m:ctrlPr>
                            <a:rPr lang="en-MY" sz="2000" i="1">
                              <a:latin typeface="Cambria Math"/>
                            </a:rPr>
                          </m:ctrlPr>
                        </m:sSupPr>
                        <m:e>
                          <m:r>
                            <a:rPr lang="en-MY" sz="2000" i="1">
                              <a:latin typeface="Cambria Math"/>
                            </a:rPr>
                            <m:t>𝑒</m:t>
                          </m:r>
                        </m:e>
                        <m:sup>
                          <m:sSub>
                            <m:sSubPr>
                              <m:ctrlPr>
                                <a:rPr lang="en-MY" sz="2000" i="1">
                                  <a:latin typeface="Cambria Math"/>
                                </a:rPr>
                              </m:ctrlPr>
                            </m:sSubPr>
                            <m:e>
                              <m:r>
                                <a:rPr lang="en-MY" sz="2000" i="1">
                                  <a:latin typeface="Cambria Math"/>
                                </a:rPr>
                                <m:t>𝐷</m:t>
                              </m:r>
                            </m:e>
                            <m:sub>
                              <m:r>
                                <a:rPr lang="en-MY" sz="2000" i="1">
                                  <a:latin typeface="Cambria Math"/>
                                </a:rPr>
                                <m:t>3</m:t>
                              </m:r>
                            </m:sub>
                          </m:sSub>
                          <m:r>
                            <m:rPr>
                              <m:sty m:val="p"/>
                            </m:rPr>
                            <a:rPr lang="en-MY" sz="2000">
                              <a:latin typeface="Cambria Math"/>
                            </a:rPr>
                            <m:t>Δ</m:t>
                          </m:r>
                          <m:r>
                            <a:rPr lang="en-MY" sz="2000" i="1">
                              <a:latin typeface="Cambria Math"/>
                            </a:rPr>
                            <m:t>𝑡</m:t>
                          </m:r>
                          <m:r>
                            <a:rPr lang="en-MY" sz="2000" i="1">
                              <a:latin typeface="Cambria Math"/>
                            </a:rPr>
                            <m:t>/2</m:t>
                          </m:r>
                        </m:sup>
                      </m:sSup>
                      <m:r>
                        <a:rPr lang="en-MY" sz="2000" b="0" i="1" smtClean="0">
                          <a:latin typeface="Cambria Math"/>
                        </a:rPr>
                        <m:t>+</m:t>
                      </m:r>
                      <m:r>
                        <a:rPr lang="en-MY" sz="2000" b="0" i="1" smtClean="0">
                          <a:latin typeface="Cambria Math"/>
                        </a:rPr>
                        <m:t>𝑂</m:t>
                      </m:r>
                      <m:r>
                        <a:rPr lang="en-MY" sz="2000" b="0" i="1" smtClean="0">
                          <a:latin typeface="Cambria Math"/>
                        </a:rPr>
                        <m:t>(</m:t>
                      </m:r>
                      <m:sSup>
                        <m:sSupPr>
                          <m:ctrlPr>
                            <a:rPr lang="en-MY" sz="2000" b="0" i="1" smtClean="0">
                              <a:latin typeface="Cambria Math"/>
                            </a:rPr>
                          </m:ctrlPr>
                        </m:sSupPr>
                        <m:e>
                          <m:d>
                            <m:dPr>
                              <m:ctrlPr>
                                <a:rPr lang="en-MY" sz="2000" b="0" i="1" smtClean="0">
                                  <a:latin typeface="Cambria Math"/>
                                </a:rPr>
                              </m:ctrlPr>
                            </m:dPr>
                            <m:e>
                              <m:r>
                                <m:rPr>
                                  <m:sty m:val="p"/>
                                </m:rPr>
                                <a:rPr lang="en-MY" sz="2000" b="0" i="0" smtClean="0">
                                  <a:latin typeface="Cambria Math"/>
                                </a:rPr>
                                <m:t>Δ</m:t>
                              </m:r>
                              <m:r>
                                <a:rPr lang="en-MY" sz="2000" b="0" i="1" smtClean="0">
                                  <a:latin typeface="Cambria Math"/>
                                </a:rPr>
                                <m:t>𝑡</m:t>
                              </m:r>
                            </m:e>
                          </m:d>
                        </m:e>
                        <m:sup>
                          <m:r>
                            <a:rPr lang="en-MY" sz="2000" b="0" i="1" smtClean="0">
                              <a:latin typeface="Cambria Math"/>
                            </a:rPr>
                            <m:t>3</m:t>
                          </m:r>
                        </m:sup>
                      </m:sSup>
                      <m:r>
                        <a:rPr lang="en-MY" sz="2000" b="0" i="1" smtClean="0">
                          <a:latin typeface="Cambria Math"/>
                        </a:rPr>
                        <m:t>)</m:t>
                      </m:r>
                    </m:oMath>
                  </m:oMathPara>
                </a14:m>
                <a:endParaRPr lang="en-MY" sz="20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1015278" y="4293234"/>
                <a:ext cx="6147517" cy="411651"/>
              </a:xfrm>
              <a:prstGeom prst="rect">
                <a:avLst/>
              </a:prstGeom>
              <a:blipFill rotWithShape="1">
                <a:blip r:embed="rId5"/>
                <a:stretch>
                  <a:fillRect b="-13235"/>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47282" y="5213037"/>
                <a:ext cx="7283511" cy="1323439"/>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However, choice of sub-operators </a:t>
                </a:r>
                <a14:m>
                  <m:oMath xmlns:m="http://schemas.openxmlformats.org/officeDocument/2006/math">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1</m:t>
                        </m:r>
                      </m:sub>
                    </m:sSub>
                    <m:r>
                      <a:rPr lang="en-MY" sz="2000" b="0" i="1" smtClean="0">
                        <a:latin typeface="Cambria Math"/>
                      </a:rPr>
                      <m:t>, </m:t>
                    </m:r>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2</m:t>
                        </m:r>
                      </m:sub>
                    </m:sSub>
                    <m:r>
                      <a:rPr lang="en-MY" sz="2000" b="0" i="1" smtClean="0">
                        <a:latin typeface="Cambria Math"/>
                      </a:rPr>
                      <m:t>, </m:t>
                    </m:r>
                    <m:sSub>
                      <m:sSubPr>
                        <m:ctrlPr>
                          <a:rPr lang="en-MY" sz="2000" b="0" i="1" smtClean="0">
                            <a:latin typeface="Cambria Math"/>
                          </a:rPr>
                        </m:ctrlPr>
                      </m:sSubPr>
                      <m:e>
                        <m:r>
                          <a:rPr lang="en-MY" sz="2000" b="0" i="1" smtClean="0">
                            <a:latin typeface="Cambria Math"/>
                          </a:rPr>
                          <m:t>𝐷</m:t>
                        </m:r>
                      </m:e>
                      <m:sub>
                        <m:r>
                          <a:rPr lang="en-MY" sz="2000" b="0" i="1" smtClean="0">
                            <a:latin typeface="Cambria Math"/>
                          </a:rPr>
                          <m:t>3</m:t>
                        </m:r>
                      </m:sub>
                    </m:sSub>
                  </m:oMath>
                </a14:m>
                <a:r>
                  <a:rPr lang="en-MY" sz="2000" dirty="0" smtClean="0"/>
                  <a:t> is </a:t>
                </a:r>
                <a:r>
                  <a:rPr lang="en-MY" sz="2000" u="sng" dirty="0" smtClean="0"/>
                  <a:t>not</a:t>
                </a:r>
                <a:r>
                  <a:rPr lang="en-MY" sz="2000" dirty="0" smtClean="0"/>
                  <a:t> unique – we choose these such that it minimizes computation of </a:t>
                </a:r>
                <a14:m>
                  <m:oMath xmlns:m="http://schemas.openxmlformats.org/officeDocument/2006/math">
                    <m:sSub>
                      <m:sSubPr>
                        <m:ctrlPr>
                          <a:rPr lang="en-MY" sz="2000" i="1">
                            <a:latin typeface="Cambria Math"/>
                          </a:rPr>
                        </m:ctrlPr>
                      </m:sSubPr>
                      <m:e>
                        <m:r>
                          <a:rPr lang="en-MY" sz="2000" b="1" i="1">
                            <a:latin typeface="Cambria Math"/>
                          </a:rPr>
                          <m:t>𝑭</m:t>
                        </m:r>
                      </m:e>
                      <m:sub>
                        <m:r>
                          <a:rPr lang="en-MY" sz="2000" i="1">
                            <a:latin typeface="Cambria Math"/>
                          </a:rPr>
                          <m:t>𝑖</m:t>
                        </m:r>
                      </m:sub>
                    </m:sSub>
                  </m:oMath>
                </a14:m>
                <a:r>
                  <a:rPr lang="en-MY" sz="2000" dirty="0" smtClean="0"/>
                  <a:t>.</a:t>
                </a:r>
              </a:p>
              <a:p>
                <a:pPr marL="457200" indent="-457200">
                  <a:buFont typeface="Wingdings" pitchFamily="2" charset="2"/>
                  <a:buChar char="Ø"/>
                </a:pPr>
                <a:r>
                  <a:rPr lang="en-MY" sz="2000" dirty="0" smtClean="0"/>
                  <a:t>Additionally, computation of </a:t>
                </a:r>
                <a14:m>
                  <m:oMath xmlns:m="http://schemas.openxmlformats.org/officeDocument/2006/math">
                    <m:sSub>
                      <m:sSubPr>
                        <m:ctrlPr>
                          <a:rPr lang="en-MY" sz="2000" i="1">
                            <a:latin typeface="Cambria Math"/>
                          </a:rPr>
                        </m:ctrlPr>
                      </m:sSubPr>
                      <m:e>
                        <m:r>
                          <a:rPr lang="en-MY" sz="2000" b="1" i="1">
                            <a:latin typeface="Cambria Math"/>
                          </a:rPr>
                          <m:t>𝑭</m:t>
                        </m:r>
                      </m:e>
                      <m:sub>
                        <m:r>
                          <a:rPr lang="en-MY" sz="2000" i="1">
                            <a:latin typeface="Cambria Math"/>
                          </a:rPr>
                          <m:t>𝑖</m:t>
                        </m:r>
                      </m:sub>
                    </m:sSub>
                  </m:oMath>
                </a14:m>
                <a:r>
                  <a:rPr lang="en-MY" sz="2000" dirty="0" smtClean="0"/>
                  <a:t> can be parallelized (using </a:t>
                </a:r>
                <a:r>
                  <a:rPr lang="en-MY" sz="2000" dirty="0" err="1" smtClean="0"/>
                  <a:t>OpenMP</a:t>
                </a:r>
                <a:r>
                  <a:rPr lang="en-MY" sz="2000" dirty="0" smtClean="0"/>
                  <a:t>) to further reduce computation time.</a:t>
                </a:r>
                <a:endParaRPr lang="en-MY"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47282" y="5213037"/>
                <a:ext cx="7283511" cy="1323439"/>
              </a:xfrm>
              <a:prstGeom prst="rect">
                <a:avLst/>
              </a:prstGeom>
              <a:blipFill rotWithShape="1">
                <a:blip r:embed="rId6"/>
                <a:stretch>
                  <a:fillRect l="-669" t="-2304" b="-7373"/>
                </a:stretch>
              </a:blipFill>
              <a:ln w="28575">
                <a:noFill/>
              </a:ln>
              <a:effectLst/>
            </p:spPr>
            <p:txBody>
              <a:bodyPr/>
              <a:lstStyle/>
              <a:p>
                <a:r>
                  <a:rPr lang="en-MY">
                    <a:noFill/>
                  </a:rPr>
                  <a:t> </a:t>
                </a:r>
              </a:p>
            </p:txBody>
          </p:sp>
        </mc:Fallback>
      </mc:AlternateContent>
    </p:spTree>
    <p:extLst>
      <p:ext uri="{BB962C8B-B14F-4D97-AF65-F5344CB8AC3E}">
        <p14:creationId xmlns:p14="http://schemas.microsoft.com/office/powerpoint/2010/main" val="2964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solidFill>
                  <a:schemeClr val="tx1"/>
                </a:solidFill>
              </a:rPr>
              <a:t>3) Current work at IMS: MD simulations</a:t>
            </a:r>
            <a:endParaRPr lang="en-MY" dirty="0">
              <a:solidFill>
                <a:schemeClr val="tx1"/>
              </a:solidFill>
            </a:endParaRPr>
          </a:p>
        </p:txBody>
      </p:sp>
      <p:sp>
        <p:nvSpPr>
          <p:cNvPr id="9" name="TextBox 8"/>
          <p:cNvSpPr txBox="1"/>
          <p:nvPr/>
        </p:nvSpPr>
        <p:spPr>
          <a:xfrm>
            <a:off x="447282" y="2590800"/>
            <a:ext cx="7283511" cy="400110"/>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Numerical time-evolution of system:</a:t>
            </a:r>
            <a:endParaRPr lang="en-MY" sz="2000" dirty="0"/>
          </a:p>
        </p:txBody>
      </p:sp>
      <mc:AlternateContent xmlns:mc="http://schemas.openxmlformats.org/markup-compatibility/2006" xmlns:a14="http://schemas.microsoft.com/office/drawing/2010/main">
        <mc:Choice Requires="a14">
          <p:sp>
            <p:nvSpPr>
              <p:cNvPr id="8" name="TextBox 7"/>
              <p:cNvSpPr txBox="1"/>
              <p:nvPr/>
            </p:nvSpPr>
            <p:spPr>
              <a:xfrm>
                <a:off x="838200" y="2990910"/>
                <a:ext cx="4274375" cy="408125"/>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MY" sz="2000" b="0" i="1" smtClean="0">
                              <a:latin typeface="Cambria Math"/>
                            </a:rPr>
                          </m:ctrlPr>
                        </m:dPr>
                        <m:e>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𝑖</m:t>
                              </m:r>
                            </m:sub>
                          </m:sSub>
                          <m:r>
                            <a:rPr lang="en-MY" sz="2000" b="0" i="1" smtClean="0">
                              <a:latin typeface="Cambria Math"/>
                            </a:rPr>
                            <m:t>,</m:t>
                          </m:r>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r>
                            <a:rPr lang="en-MY" sz="2000" b="0" i="1" smtClean="0">
                              <a:latin typeface="Cambria Math"/>
                            </a:rPr>
                            <m:t>,</m:t>
                          </m:r>
                          <m:r>
                            <a:rPr lang="en-MY" sz="2000" b="0" i="1" smtClean="0">
                              <a:latin typeface="Cambria Math"/>
                            </a:rPr>
                            <m:t>𝜁</m:t>
                          </m:r>
                        </m:e>
                      </m:d>
                      <m:d>
                        <m:dPr>
                          <m:ctrlPr>
                            <a:rPr lang="en-MY" sz="2000" b="0" i="1" smtClean="0">
                              <a:latin typeface="Cambria Math"/>
                            </a:rPr>
                          </m:ctrlPr>
                        </m:dPr>
                        <m:e>
                          <m:r>
                            <a:rPr lang="en-MY" sz="2000" b="0" i="1" smtClean="0">
                              <a:latin typeface="Cambria Math"/>
                            </a:rPr>
                            <m:t>𝑡</m:t>
                          </m:r>
                          <m:r>
                            <a:rPr lang="en-MY" sz="2000" b="0" i="1" smtClean="0">
                              <a:latin typeface="Cambria Math"/>
                            </a:rPr>
                            <m:t>+</m:t>
                          </m:r>
                          <m:r>
                            <m:rPr>
                              <m:sty m:val="p"/>
                            </m:rPr>
                            <a:rPr lang="en-MY" sz="2000" b="0" i="0" smtClean="0">
                              <a:latin typeface="Cambria Math"/>
                            </a:rPr>
                            <m:t>Δ</m:t>
                          </m:r>
                          <m:r>
                            <a:rPr lang="en-MY" sz="2000" b="0" i="1" smtClean="0">
                              <a:latin typeface="Cambria Math"/>
                            </a:rPr>
                            <m:t>𝑡</m:t>
                          </m:r>
                        </m:e>
                      </m:d>
                      <m:r>
                        <a:rPr lang="en-MY" sz="2000" b="0" i="1" smtClean="0">
                          <a:latin typeface="Cambria Math"/>
                        </a:rPr>
                        <m:t>=</m:t>
                      </m:r>
                      <m:sSup>
                        <m:sSupPr>
                          <m:ctrlPr>
                            <a:rPr lang="en-MY" sz="2000" b="0" i="1" smtClean="0">
                              <a:latin typeface="Cambria Math"/>
                            </a:rPr>
                          </m:ctrlPr>
                        </m:sSupPr>
                        <m:e>
                          <m:r>
                            <a:rPr lang="en-MY" sz="2000" b="0" i="1" smtClean="0">
                              <a:latin typeface="Cambria Math"/>
                            </a:rPr>
                            <m:t>𝑒</m:t>
                          </m:r>
                        </m:e>
                        <m:sup>
                          <m:r>
                            <a:rPr lang="en-MY" sz="2000" b="0" i="1" smtClean="0">
                              <a:latin typeface="Cambria Math"/>
                            </a:rPr>
                            <m:t>𝐷</m:t>
                          </m:r>
                          <m:r>
                            <m:rPr>
                              <m:sty m:val="p"/>
                            </m:rPr>
                            <a:rPr lang="en-MY" sz="2000" b="0" i="0" smtClean="0">
                              <a:latin typeface="Cambria Math"/>
                            </a:rPr>
                            <m:t>Δ</m:t>
                          </m:r>
                          <m:r>
                            <a:rPr lang="en-MY" sz="2000" b="0" i="1" smtClean="0">
                              <a:latin typeface="Cambria Math"/>
                            </a:rPr>
                            <m:t>𝑡</m:t>
                          </m:r>
                        </m:sup>
                      </m:sSup>
                      <m:d>
                        <m:dPr>
                          <m:ctrlPr>
                            <a:rPr lang="en-MY" sz="2000" i="1">
                              <a:latin typeface="Cambria Math"/>
                            </a:rPr>
                          </m:ctrlPr>
                        </m:dPr>
                        <m:e>
                          <m:sSub>
                            <m:sSubPr>
                              <m:ctrlPr>
                                <a:rPr lang="en-MY" sz="2000" i="1">
                                  <a:latin typeface="Cambria Math"/>
                                </a:rPr>
                              </m:ctrlPr>
                            </m:sSubPr>
                            <m:e>
                              <m:r>
                                <a:rPr lang="en-MY" sz="2000" b="1" i="1">
                                  <a:latin typeface="Cambria Math"/>
                                </a:rPr>
                                <m:t>𝒓</m:t>
                              </m:r>
                            </m:e>
                            <m:sub>
                              <m:r>
                                <a:rPr lang="en-MY" sz="2000" i="1">
                                  <a:latin typeface="Cambria Math"/>
                                </a:rPr>
                                <m:t>𝑖</m:t>
                              </m:r>
                            </m:sub>
                          </m:sSub>
                          <m:r>
                            <a:rPr lang="en-MY" sz="2000" i="1">
                              <a:latin typeface="Cambria Math"/>
                            </a:rPr>
                            <m:t>,</m:t>
                          </m:r>
                          <m:sSub>
                            <m:sSubPr>
                              <m:ctrlPr>
                                <a:rPr lang="en-MY" sz="2000" i="1">
                                  <a:latin typeface="Cambria Math"/>
                                </a:rPr>
                              </m:ctrlPr>
                            </m:sSubPr>
                            <m:e>
                              <m:r>
                                <a:rPr lang="en-MY" sz="2000" b="1" i="1">
                                  <a:latin typeface="Cambria Math"/>
                                </a:rPr>
                                <m:t>𝒑</m:t>
                              </m:r>
                            </m:e>
                            <m:sub>
                              <m:r>
                                <a:rPr lang="en-MY" sz="2000" i="1">
                                  <a:latin typeface="Cambria Math"/>
                                </a:rPr>
                                <m:t>𝑖</m:t>
                              </m:r>
                            </m:sub>
                          </m:sSub>
                          <m:r>
                            <a:rPr lang="en-MY" sz="2000" i="1">
                              <a:latin typeface="Cambria Math"/>
                            </a:rPr>
                            <m:t>,</m:t>
                          </m:r>
                          <m:r>
                            <a:rPr lang="en-MY" sz="2000" i="1">
                              <a:latin typeface="Cambria Math"/>
                            </a:rPr>
                            <m:t>𝜁</m:t>
                          </m:r>
                        </m:e>
                      </m:d>
                      <m:r>
                        <a:rPr lang="en-MY" sz="2000" b="0" i="1" smtClean="0">
                          <a:latin typeface="Cambria Math"/>
                        </a:rPr>
                        <m:t>(</m:t>
                      </m:r>
                      <m:r>
                        <a:rPr lang="en-MY" sz="2000" b="0" i="1" smtClean="0">
                          <a:latin typeface="Cambria Math"/>
                        </a:rPr>
                        <m:t>𝑡</m:t>
                      </m:r>
                      <m:r>
                        <a:rPr lang="en-MY" sz="2000" b="0" i="1" smtClean="0">
                          <a:latin typeface="Cambria Math"/>
                        </a:rPr>
                        <m:t>)</m:t>
                      </m:r>
                    </m:oMath>
                  </m:oMathPara>
                </a14:m>
                <a:endParaRPr lang="en-MY" sz="20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838200" y="2990910"/>
                <a:ext cx="4274375" cy="408125"/>
              </a:xfrm>
              <a:prstGeom prst="rect">
                <a:avLst/>
              </a:prstGeom>
              <a:blipFill rotWithShape="1">
                <a:blip r:embed="rId3"/>
                <a:stretch>
                  <a:fillRect b="-14925"/>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47282" y="3399035"/>
                <a:ext cx="7283511" cy="707886"/>
              </a:xfrm>
              <a:prstGeom prst="rect">
                <a:avLst/>
              </a:prstGeom>
              <a:solidFill>
                <a:schemeClr val="bg1"/>
              </a:solidFill>
              <a:ln w="28575">
                <a:noFill/>
              </a:ln>
              <a:effectLst/>
            </p:spPr>
            <p:txBody>
              <a:bodyPr wrap="square" rtlCol="0">
                <a:spAutoFit/>
              </a:bodyPr>
              <a:lstStyle/>
              <a:p>
                <a:pPr marL="457200" indent="-457200">
                  <a:buFont typeface="Wingdings" pitchFamily="2" charset="2"/>
                  <a:buChar char="Ø"/>
                </a:pPr>
                <a:r>
                  <a:rPr lang="en-MY" sz="2000" dirty="0" smtClean="0"/>
                  <a:t>The optimal choice of sub-operators gives the sequence for one time step of length </a:t>
                </a:r>
                <a14:m>
                  <m:oMath xmlns:m="http://schemas.openxmlformats.org/officeDocument/2006/math">
                    <m:r>
                      <m:rPr>
                        <m:sty m:val="p"/>
                      </m:rPr>
                      <a:rPr lang="en-MY" sz="2000" b="0" i="0" smtClean="0">
                        <a:latin typeface="Cambria Math"/>
                      </a:rPr>
                      <m:t>Δ</m:t>
                    </m:r>
                    <m:r>
                      <a:rPr lang="en-MY" sz="2000" b="0" i="1" smtClean="0">
                        <a:latin typeface="Cambria Math"/>
                      </a:rPr>
                      <m:t>𝑡</m:t>
                    </m:r>
                  </m:oMath>
                </a14:m>
                <a:r>
                  <a:rPr lang="en-MY" sz="2000" dirty="0" smtClean="0"/>
                  <a:t> as:</a:t>
                </a:r>
                <a:endParaRPr lang="en-MY"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7282" y="3399035"/>
                <a:ext cx="7283511" cy="707886"/>
              </a:xfrm>
              <a:prstGeom prst="rect">
                <a:avLst/>
              </a:prstGeom>
              <a:blipFill rotWithShape="1">
                <a:blip r:embed="rId4"/>
                <a:stretch>
                  <a:fillRect l="-669" t="-4310" b="-14655"/>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7160" y="4241169"/>
                <a:ext cx="1879874" cy="41165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r>
                        <a:rPr lang="en-MY" sz="2000" i="1">
                          <a:latin typeface="Cambria Math"/>
                          <a:ea typeface="Cambria Math"/>
                        </a:rPr>
                        <m:t>←</m:t>
                      </m:r>
                      <m:sSub>
                        <m:sSubPr>
                          <m:ctrlPr>
                            <a:rPr lang="en-MY" sz="2000" i="1">
                              <a:latin typeface="Cambria Math"/>
                            </a:rPr>
                          </m:ctrlPr>
                        </m:sSubPr>
                        <m:e>
                          <m:r>
                            <a:rPr lang="en-MY" sz="2000" b="1" i="1">
                              <a:latin typeface="Cambria Math"/>
                            </a:rPr>
                            <m:t>𝒑</m:t>
                          </m:r>
                        </m:e>
                        <m:sub>
                          <m:r>
                            <a:rPr lang="en-MY" sz="2000" i="1">
                              <a:latin typeface="Cambria Math"/>
                            </a:rPr>
                            <m:t>𝑖</m:t>
                          </m:r>
                        </m:sub>
                      </m:sSub>
                      <m:sSup>
                        <m:sSupPr>
                          <m:ctrlPr>
                            <a:rPr lang="en-MY" sz="2000" b="0" i="1" smtClean="0">
                              <a:latin typeface="Cambria Math"/>
                            </a:rPr>
                          </m:ctrlPr>
                        </m:sSupPr>
                        <m:e>
                          <m:r>
                            <a:rPr lang="en-MY" sz="2000" b="0" i="1" smtClean="0">
                              <a:latin typeface="Cambria Math"/>
                            </a:rPr>
                            <m:t>𝑒</m:t>
                          </m:r>
                        </m:e>
                        <m:sup>
                          <m:r>
                            <a:rPr lang="en-MY" sz="2000" b="0" i="1" smtClean="0">
                              <a:latin typeface="Cambria Math"/>
                            </a:rPr>
                            <m:t>−</m:t>
                          </m:r>
                          <m:r>
                            <a:rPr lang="en-MY" sz="2000" b="0" i="1" smtClean="0">
                              <a:latin typeface="Cambria Math"/>
                            </a:rPr>
                            <m:t>𝜁</m:t>
                          </m:r>
                          <m:r>
                            <m:rPr>
                              <m:sty m:val="p"/>
                            </m:rPr>
                            <a:rPr lang="en-MY" sz="2000" b="0" i="0" smtClean="0">
                              <a:latin typeface="Cambria Math"/>
                            </a:rPr>
                            <m:t>Δ</m:t>
                          </m:r>
                          <m:r>
                            <a:rPr lang="en-MY" sz="2000" b="0" i="1" smtClean="0">
                              <a:latin typeface="Cambria Math"/>
                            </a:rPr>
                            <m:t>𝑡</m:t>
                          </m:r>
                          <m:r>
                            <a:rPr lang="en-MY" sz="2000" b="0" i="1" smtClean="0">
                              <a:latin typeface="Cambria Math"/>
                            </a:rPr>
                            <m:t>/2</m:t>
                          </m:r>
                        </m:sup>
                      </m:sSup>
                    </m:oMath>
                  </m:oMathPara>
                </a14:m>
                <a:endParaRPr lang="en-MY" sz="2000" b="1"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597160" y="4241169"/>
                <a:ext cx="1879874" cy="411651"/>
              </a:xfrm>
              <a:prstGeom prst="rect">
                <a:avLst/>
              </a:prstGeom>
              <a:blipFill rotWithShape="1">
                <a:blip r:embed="rId5"/>
                <a:stretch>
                  <a:fillRect b="-8955"/>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95174" y="4652820"/>
                <a:ext cx="2412007" cy="40011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𝑖</m:t>
                          </m:r>
                        </m:sub>
                      </m:sSub>
                      <m:r>
                        <a:rPr lang="en-MY" sz="2000" i="1">
                          <a:latin typeface="Cambria Math"/>
                          <a:ea typeface="Cambria Math"/>
                        </a:rPr>
                        <m:t>←</m:t>
                      </m:r>
                      <m:sSub>
                        <m:sSubPr>
                          <m:ctrlPr>
                            <a:rPr lang="en-MY" sz="2000" i="1">
                              <a:latin typeface="Cambria Math"/>
                            </a:rPr>
                          </m:ctrlPr>
                        </m:sSubPr>
                        <m:e>
                          <m:r>
                            <a:rPr lang="en-MY" sz="2000" b="1" i="1" smtClean="0">
                              <a:latin typeface="Cambria Math"/>
                            </a:rPr>
                            <m:t>𝒓</m:t>
                          </m:r>
                        </m:e>
                        <m:sub>
                          <m:r>
                            <a:rPr lang="en-MY" sz="2000" i="1">
                              <a:latin typeface="Cambria Math"/>
                            </a:rPr>
                            <m:t>𝑖</m:t>
                          </m:r>
                        </m:sub>
                      </m:sSub>
                      <m:r>
                        <a:rPr lang="en-MY" sz="2000" b="0" i="1" smtClean="0">
                          <a:latin typeface="Cambria Math"/>
                        </a:rPr>
                        <m:t>+</m:t>
                      </m:r>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r>
                        <m:rPr>
                          <m:sty m:val="p"/>
                        </m:rPr>
                        <a:rPr lang="en-MY" sz="2000" b="0" i="0" smtClean="0">
                          <a:latin typeface="Cambria Math"/>
                        </a:rPr>
                        <m:t>Δ</m:t>
                      </m:r>
                      <m:r>
                        <a:rPr lang="en-MY" sz="2000" b="0" i="1" smtClean="0">
                          <a:latin typeface="Cambria Math"/>
                        </a:rPr>
                        <m:t>𝑡</m:t>
                      </m:r>
                      <m:r>
                        <a:rPr lang="en-MY" sz="2000" b="0" i="1" smtClean="0">
                          <a:latin typeface="Cambria Math"/>
                        </a:rPr>
                        <m:t>/2</m:t>
                      </m:r>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oMath>
                  </m:oMathPara>
                </a14:m>
                <a:endParaRPr lang="en-MY" sz="2000" b="1"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595174" y="4652820"/>
                <a:ext cx="2412007" cy="400110"/>
              </a:xfrm>
              <a:prstGeom prst="rect">
                <a:avLst/>
              </a:prstGeom>
              <a:blipFill rotWithShape="1">
                <a:blip r:embed="rId6"/>
                <a:stretch>
                  <a:fillRect b="-13636"/>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20960" y="5027530"/>
                <a:ext cx="3840860" cy="1083182"/>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MY" sz="2000" b="0" i="1" smtClean="0">
                          <a:latin typeface="Cambria Math"/>
                        </a:rPr>
                        <m:t>𝜁</m:t>
                      </m:r>
                      <m:r>
                        <a:rPr lang="en-MY" sz="2000" i="1">
                          <a:latin typeface="Cambria Math"/>
                          <a:ea typeface="Cambria Math"/>
                        </a:rPr>
                        <m:t>←</m:t>
                      </m:r>
                      <m:r>
                        <a:rPr lang="en-MY" sz="2000" i="1" smtClean="0">
                          <a:latin typeface="Cambria Math"/>
                        </a:rPr>
                        <m:t>𝜁</m:t>
                      </m:r>
                      <m:r>
                        <a:rPr lang="en-MY" sz="2000" b="0" i="1" smtClean="0">
                          <a:latin typeface="Cambria Math"/>
                        </a:rPr>
                        <m:t>+</m:t>
                      </m:r>
                      <m:f>
                        <m:fPr>
                          <m:ctrlPr>
                            <a:rPr lang="en-MY" sz="2000" b="0" i="1" smtClean="0">
                              <a:latin typeface="Cambria Math"/>
                            </a:rPr>
                          </m:ctrlPr>
                        </m:fPr>
                        <m:num>
                          <m:r>
                            <m:rPr>
                              <m:sty m:val="p"/>
                            </m:rPr>
                            <a:rPr lang="en-MY" sz="2000" b="0" i="0" smtClean="0">
                              <a:latin typeface="Cambria Math"/>
                            </a:rPr>
                            <m:t>Δ</m:t>
                          </m:r>
                          <m:r>
                            <a:rPr lang="en-MY" sz="2000" b="0" i="1" smtClean="0">
                              <a:latin typeface="Cambria Math"/>
                            </a:rPr>
                            <m:t>𝑡</m:t>
                          </m:r>
                        </m:num>
                        <m:den>
                          <m:r>
                            <a:rPr lang="en-MY" sz="2000" b="0" i="1" smtClean="0">
                              <a:latin typeface="Cambria Math"/>
                            </a:rPr>
                            <m:t>2</m:t>
                          </m:r>
                          <m:r>
                            <a:rPr lang="en-MY" sz="2000" b="0" i="1" smtClean="0">
                              <a:latin typeface="Cambria Math"/>
                            </a:rPr>
                            <m:t>𝑄</m:t>
                          </m:r>
                        </m:den>
                      </m:f>
                      <m:d>
                        <m:dPr>
                          <m:ctrlPr>
                            <a:rPr lang="en-MY" sz="2000" b="0" i="1" smtClean="0">
                              <a:latin typeface="Cambria Math"/>
                            </a:rPr>
                          </m:ctrlPr>
                        </m:dPr>
                        <m:e>
                          <m:nary>
                            <m:naryPr>
                              <m:chr m:val="∑"/>
                              <m:ctrlPr>
                                <a:rPr lang="en-MY" sz="2000" b="0" i="1" smtClean="0">
                                  <a:latin typeface="Cambria Math"/>
                                </a:rPr>
                              </m:ctrlPr>
                            </m:naryPr>
                            <m:sub>
                              <m:r>
                                <m:rPr>
                                  <m:brk m:alnAt="23"/>
                                </m:rPr>
                                <a:rPr lang="en-MY" sz="2000" b="0" i="1" smtClean="0">
                                  <a:latin typeface="Cambria Math"/>
                                </a:rPr>
                                <m:t>𝑖</m:t>
                              </m:r>
                              <m:r>
                                <a:rPr lang="en-MY" sz="2000" b="0" i="1" smtClean="0">
                                  <a:latin typeface="Cambria Math"/>
                                </a:rPr>
                                <m:t>=1</m:t>
                              </m:r>
                            </m:sub>
                            <m:sup>
                              <m:r>
                                <a:rPr lang="en-MY" sz="2000" b="0" i="1" smtClean="0">
                                  <a:latin typeface="Cambria Math"/>
                                </a:rPr>
                                <m:t>𝑁</m:t>
                              </m:r>
                            </m:sup>
                            <m:e>
                              <m:f>
                                <m:fPr>
                                  <m:ctrlPr>
                                    <a:rPr lang="en-MY" sz="2000" b="0" i="1" smtClean="0">
                                      <a:latin typeface="Cambria Math"/>
                                    </a:rPr>
                                  </m:ctrlPr>
                                </m:fPr>
                                <m:num>
                                  <m:sSubSup>
                                    <m:sSubSupPr>
                                      <m:ctrlPr>
                                        <a:rPr lang="en-MY" sz="2000" b="0" i="1" smtClean="0">
                                          <a:latin typeface="Cambria Math"/>
                                        </a:rPr>
                                      </m:ctrlPr>
                                    </m:sSubSupPr>
                                    <m:e>
                                      <m:r>
                                        <a:rPr lang="en-MY" sz="2000" b="1" i="1" smtClean="0">
                                          <a:latin typeface="Cambria Math"/>
                                        </a:rPr>
                                        <m:t>𝒑</m:t>
                                      </m:r>
                                    </m:e>
                                    <m:sub>
                                      <m:r>
                                        <a:rPr lang="en-MY" sz="2000" b="0" i="1" smtClean="0">
                                          <a:latin typeface="Cambria Math"/>
                                        </a:rPr>
                                        <m:t>𝑖</m:t>
                                      </m:r>
                                    </m:sub>
                                    <m:sup>
                                      <m:r>
                                        <a:rPr lang="en-MY" sz="2000" b="0" i="1" smtClean="0">
                                          <a:latin typeface="Cambria Math"/>
                                        </a:rPr>
                                        <m:t>2</m:t>
                                      </m:r>
                                    </m:sup>
                                  </m:sSubSup>
                                </m:num>
                                <m:den>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den>
                              </m:f>
                            </m:e>
                          </m:nary>
                          <m:r>
                            <a:rPr lang="en-MY" sz="2000" b="0" i="1" smtClean="0">
                              <a:latin typeface="Cambria Math"/>
                            </a:rPr>
                            <m:t>−3</m:t>
                          </m:r>
                          <m:r>
                            <a:rPr lang="en-MY" sz="2000" b="0" i="1" smtClean="0">
                              <a:latin typeface="Cambria Math"/>
                            </a:rPr>
                            <m:t>𝑁</m:t>
                          </m:r>
                          <m:sSub>
                            <m:sSubPr>
                              <m:ctrlPr>
                                <a:rPr lang="en-MY" sz="2000" b="0" i="1" smtClean="0">
                                  <a:latin typeface="Cambria Math"/>
                                </a:rPr>
                              </m:ctrlPr>
                            </m:sSubPr>
                            <m:e>
                              <m:r>
                                <a:rPr lang="en-MY" sz="2000" b="0" i="1" smtClean="0">
                                  <a:latin typeface="Cambria Math"/>
                                </a:rPr>
                                <m:t>𝑘</m:t>
                              </m:r>
                            </m:e>
                            <m:sub>
                              <m:r>
                                <a:rPr lang="en-MY" sz="2000" b="0" i="1" smtClean="0">
                                  <a:latin typeface="Cambria Math"/>
                                </a:rPr>
                                <m:t>𝐵</m:t>
                              </m:r>
                            </m:sub>
                          </m:sSub>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𝑒𝑞</m:t>
                              </m:r>
                            </m:sub>
                          </m:sSub>
                        </m:e>
                      </m:d>
                    </m:oMath>
                  </m:oMathPara>
                </a14:m>
                <a:endParaRPr lang="en-MY" sz="2000" b="1"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520960" y="5027530"/>
                <a:ext cx="3840860" cy="1083182"/>
              </a:xfrm>
              <a:prstGeom prst="rect">
                <a:avLst/>
              </a:prstGeom>
              <a:blipFill rotWithShape="1">
                <a:blip r:embed="rId7"/>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829790" y="4095377"/>
                <a:ext cx="1893211" cy="40011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r>
                        <a:rPr lang="en-MY" sz="2000" i="1">
                          <a:latin typeface="Cambria Math"/>
                          <a:ea typeface="Cambria Math"/>
                        </a:rPr>
                        <m:t>←</m:t>
                      </m:r>
                      <m:sSub>
                        <m:sSubPr>
                          <m:ctrlPr>
                            <a:rPr lang="en-MY" sz="2000" i="1">
                              <a:latin typeface="Cambria Math"/>
                            </a:rPr>
                          </m:ctrlPr>
                        </m:sSubPr>
                        <m:e>
                          <m:r>
                            <a:rPr lang="en-MY" sz="2000" b="1" i="1" smtClean="0">
                              <a:latin typeface="Cambria Math"/>
                            </a:rPr>
                            <m:t>𝒑</m:t>
                          </m:r>
                        </m:e>
                        <m:sub>
                          <m:r>
                            <a:rPr lang="en-MY" sz="2000" i="1">
                              <a:latin typeface="Cambria Math"/>
                            </a:rPr>
                            <m:t>𝑖</m:t>
                          </m:r>
                        </m:sub>
                      </m:sSub>
                      <m:r>
                        <a:rPr lang="en-MY" sz="2000" b="0" i="1" smtClean="0">
                          <a:latin typeface="Cambria Math"/>
                        </a:rPr>
                        <m:t>+</m:t>
                      </m:r>
                      <m:sSub>
                        <m:sSubPr>
                          <m:ctrlPr>
                            <a:rPr lang="en-MY" sz="2000" b="0" i="1" smtClean="0">
                              <a:latin typeface="Cambria Math"/>
                            </a:rPr>
                          </m:ctrlPr>
                        </m:sSubPr>
                        <m:e>
                          <m:r>
                            <a:rPr lang="en-MY" sz="2000" b="1" i="1" smtClean="0">
                              <a:latin typeface="Cambria Math"/>
                            </a:rPr>
                            <m:t>𝑭</m:t>
                          </m:r>
                        </m:e>
                        <m:sub>
                          <m:r>
                            <a:rPr lang="en-MY" sz="2000" b="0" i="1" smtClean="0">
                              <a:latin typeface="Cambria Math"/>
                            </a:rPr>
                            <m:t>𝑖</m:t>
                          </m:r>
                        </m:sub>
                      </m:sSub>
                      <m:r>
                        <m:rPr>
                          <m:sty m:val="p"/>
                        </m:rPr>
                        <a:rPr lang="en-MY" sz="2000" b="0" i="0" smtClean="0">
                          <a:latin typeface="Cambria Math"/>
                        </a:rPr>
                        <m:t>Δ</m:t>
                      </m:r>
                      <m:r>
                        <a:rPr lang="en-MY" sz="2000" b="0" i="1" smtClean="0">
                          <a:latin typeface="Cambria Math"/>
                        </a:rPr>
                        <m:t>𝑡</m:t>
                      </m:r>
                    </m:oMath>
                  </m:oMathPara>
                </a14:m>
                <a:endParaRPr lang="en-MY" sz="2000" b="1"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4829790" y="4095377"/>
                <a:ext cx="1893211" cy="400110"/>
              </a:xfrm>
              <a:prstGeom prst="rect">
                <a:avLst/>
              </a:prstGeom>
              <a:blipFill rotWithShape="1">
                <a:blip r:embed="rId8"/>
                <a:stretch>
                  <a:fillRect b="-9231"/>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832426" y="4507028"/>
                <a:ext cx="2412007" cy="400110"/>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MY" sz="2000" b="0" i="1" smtClean="0">
                              <a:latin typeface="Cambria Math"/>
                            </a:rPr>
                          </m:ctrlPr>
                        </m:sSubPr>
                        <m:e>
                          <m:r>
                            <a:rPr lang="en-MY" sz="2000" b="1" i="1" smtClean="0">
                              <a:latin typeface="Cambria Math"/>
                            </a:rPr>
                            <m:t>𝒓</m:t>
                          </m:r>
                        </m:e>
                        <m:sub>
                          <m:r>
                            <a:rPr lang="en-MY" sz="2000" b="0" i="1" smtClean="0">
                              <a:latin typeface="Cambria Math"/>
                            </a:rPr>
                            <m:t>𝑖</m:t>
                          </m:r>
                        </m:sub>
                      </m:sSub>
                      <m:r>
                        <a:rPr lang="en-MY" sz="2000" i="1">
                          <a:latin typeface="Cambria Math"/>
                          <a:ea typeface="Cambria Math"/>
                        </a:rPr>
                        <m:t>←</m:t>
                      </m:r>
                      <m:sSub>
                        <m:sSubPr>
                          <m:ctrlPr>
                            <a:rPr lang="en-MY" sz="2000" i="1">
                              <a:latin typeface="Cambria Math"/>
                            </a:rPr>
                          </m:ctrlPr>
                        </m:sSubPr>
                        <m:e>
                          <m:r>
                            <a:rPr lang="en-MY" sz="2000" b="1" i="1" smtClean="0">
                              <a:latin typeface="Cambria Math"/>
                            </a:rPr>
                            <m:t>𝒓</m:t>
                          </m:r>
                        </m:e>
                        <m:sub>
                          <m:r>
                            <a:rPr lang="en-MY" sz="2000" i="1">
                              <a:latin typeface="Cambria Math"/>
                            </a:rPr>
                            <m:t>𝑖</m:t>
                          </m:r>
                        </m:sub>
                      </m:sSub>
                      <m:r>
                        <a:rPr lang="en-MY" sz="2000" b="0" i="1" smtClean="0">
                          <a:latin typeface="Cambria Math"/>
                        </a:rPr>
                        <m:t>+</m:t>
                      </m:r>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r>
                        <m:rPr>
                          <m:sty m:val="p"/>
                        </m:rPr>
                        <a:rPr lang="en-MY" sz="2000" b="0" i="0" smtClean="0">
                          <a:latin typeface="Cambria Math"/>
                        </a:rPr>
                        <m:t>Δ</m:t>
                      </m:r>
                      <m:r>
                        <a:rPr lang="en-MY" sz="2000" b="0" i="1" smtClean="0">
                          <a:latin typeface="Cambria Math"/>
                        </a:rPr>
                        <m:t>𝑡</m:t>
                      </m:r>
                      <m:r>
                        <a:rPr lang="en-MY" sz="2000" b="0" i="1" smtClean="0">
                          <a:latin typeface="Cambria Math"/>
                        </a:rPr>
                        <m:t>/2</m:t>
                      </m:r>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oMath>
                  </m:oMathPara>
                </a14:m>
                <a:endParaRPr lang="en-MY" sz="2000" b="1"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4832426" y="4507028"/>
                <a:ext cx="2412007" cy="400110"/>
              </a:xfrm>
              <a:prstGeom prst="rect">
                <a:avLst/>
              </a:prstGeom>
              <a:blipFill rotWithShape="1">
                <a:blip r:embed="rId9"/>
                <a:stretch>
                  <a:fillRect b="-13636"/>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802571" y="4886022"/>
                <a:ext cx="3840860" cy="1083182"/>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MY" sz="2000" b="0" i="1" smtClean="0">
                          <a:latin typeface="Cambria Math"/>
                        </a:rPr>
                        <m:t>𝜁</m:t>
                      </m:r>
                      <m:r>
                        <a:rPr lang="en-MY" sz="2000" i="1">
                          <a:latin typeface="Cambria Math"/>
                          <a:ea typeface="Cambria Math"/>
                        </a:rPr>
                        <m:t>←</m:t>
                      </m:r>
                      <m:r>
                        <a:rPr lang="en-MY" sz="2000" i="1" smtClean="0">
                          <a:latin typeface="Cambria Math"/>
                        </a:rPr>
                        <m:t>𝜁</m:t>
                      </m:r>
                      <m:r>
                        <a:rPr lang="en-MY" sz="2000" b="0" i="1" smtClean="0">
                          <a:latin typeface="Cambria Math"/>
                        </a:rPr>
                        <m:t>+</m:t>
                      </m:r>
                      <m:f>
                        <m:fPr>
                          <m:ctrlPr>
                            <a:rPr lang="en-MY" sz="2000" b="0" i="1" smtClean="0">
                              <a:latin typeface="Cambria Math"/>
                            </a:rPr>
                          </m:ctrlPr>
                        </m:fPr>
                        <m:num>
                          <m:r>
                            <m:rPr>
                              <m:sty m:val="p"/>
                            </m:rPr>
                            <a:rPr lang="en-MY" sz="2000" b="0" i="0" smtClean="0">
                              <a:latin typeface="Cambria Math"/>
                            </a:rPr>
                            <m:t>Δ</m:t>
                          </m:r>
                          <m:r>
                            <a:rPr lang="en-MY" sz="2000" b="0" i="1" smtClean="0">
                              <a:latin typeface="Cambria Math"/>
                            </a:rPr>
                            <m:t>𝑡</m:t>
                          </m:r>
                        </m:num>
                        <m:den>
                          <m:r>
                            <a:rPr lang="en-MY" sz="2000" b="0" i="1" smtClean="0">
                              <a:latin typeface="Cambria Math"/>
                            </a:rPr>
                            <m:t>2</m:t>
                          </m:r>
                          <m:r>
                            <a:rPr lang="en-MY" sz="2000" b="0" i="1" smtClean="0">
                              <a:latin typeface="Cambria Math"/>
                            </a:rPr>
                            <m:t>𝑄</m:t>
                          </m:r>
                        </m:den>
                      </m:f>
                      <m:d>
                        <m:dPr>
                          <m:ctrlPr>
                            <a:rPr lang="en-MY" sz="2000" b="0" i="1" smtClean="0">
                              <a:latin typeface="Cambria Math"/>
                            </a:rPr>
                          </m:ctrlPr>
                        </m:dPr>
                        <m:e>
                          <m:nary>
                            <m:naryPr>
                              <m:chr m:val="∑"/>
                              <m:ctrlPr>
                                <a:rPr lang="en-MY" sz="2000" b="0" i="1" smtClean="0">
                                  <a:latin typeface="Cambria Math"/>
                                </a:rPr>
                              </m:ctrlPr>
                            </m:naryPr>
                            <m:sub>
                              <m:r>
                                <m:rPr>
                                  <m:brk m:alnAt="23"/>
                                </m:rPr>
                                <a:rPr lang="en-MY" sz="2000" b="0" i="1" smtClean="0">
                                  <a:latin typeface="Cambria Math"/>
                                </a:rPr>
                                <m:t>𝑖</m:t>
                              </m:r>
                              <m:r>
                                <a:rPr lang="en-MY" sz="2000" b="0" i="1" smtClean="0">
                                  <a:latin typeface="Cambria Math"/>
                                </a:rPr>
                                <m:t>=1</m:t>
                              </m:r>
                            </m:sub>
                            <m:sup>
                              <m:r>
                                <a:rPr lang="en-MY" sz="2000" b="0" i="1" smtClean="0">
                                  <a:latin typeface="Cambria Math"/>
                                </a:rPr>
                                <m:t>𝑁</m:t>
                              </m:r>
                            </m:sup>
                            <m:e>
                              <m:f>
                                <m:fPr>
                                  <m:ctrlPr>
                                    <a:rPr lang="en-MY" sz="2000" b="0" i="1" smtClean="0">
                                      <a:latin typeface="Cambria Math"/>
                                    </a:rPr>
                                  </m:ctrlPr>
                                </m:fPr>
                                <m:num>
                                  <m:sSubSup>
                                    <m:sSubSupPr>
                                      <m:ctrlPr>
                                        <a:rPr lang="en-MY" sz="2000" b="0" i="1" smtClean="0">
                                          <a:latin typeface="Cambria Math"/>
                                        </a:rPr>
                                      </m:ctrlPr>
                                    </m:sSubSupPr>
                                    <m:e>
                                      <m:r>
                                        <a:rPr lang="en-MY" sz="2000" b="1" i="1" smtClean="0">
                                          <a:latin typeface="Cambria Math"/>
                                        </a:rPr>
                                        <m:t>𝒑</m:t>
                                      </m:r>
                                    </m:e>
                                    <m:sub>
                                      <m:r>
                                        <a:rPr lang="en-MY" sz="2000" b="0" i="1" smtClean="0">
                                          <a:latin typeface="Cambria Math"/>
                                        </a:rPr>
                                        <m:t>𝑖</m:t>
                                      </m:r>
                                    </m:sub>
                                    <m:sup>
                                      <m:r>
                                        <a:rPr lang="en-MY" sz="2000" b="0" i="1" smtClean="0">
                                          <a:latin typeface="Cambria Math"/>
                                        </a:rPr>
                                        <m:t>2</m:t>
                                      </m:r>
                                    </m:sup>
                                  </m:sSubSup>
                                </m:num>
                                <m:den>
                                  <m:sSub>
                                    <m:sSubPr>
                                      <m:ctrlPr>
                                        <a:rPr lang="en-MY" sz="2000" b="0" i="1" smtClean="0">
                                          <a:latin typeface="Cambria Math"/>
                                        </a:rPr>
                                      </m:ctrlPr>
                                    </m:sSubPr>
                                    <m:e>
                                      <m:r>
                                        <a:rPr lang="en-MY" sz="2000" b="0" i="1" smtClean="0">
                                          <a:latin typeface="Cambria Math"/>
                                        </a:rPr>
                                        <m:t>𝑚</m:t>
                                      </m:r>
                                    </m:e>
                                    <m:sub>
                                      <m:r>
                                        <a:rPr lang="en-MY" sz="2000" b="0" i="1" smtClean="0">
                                          <a:latin typeface="Cambria Math"/>
                                        </a:rPr>
                                        <m:t>𝑖</m:t>
                                      </m:r>
                                    </m:sub>
                                  </m:sSub>
                                </m:den>
                              </m:f>
                            </m:e>
                          </m:nary>
                          <m:r>
                            <a:rPr lang="en-MY" sz="2000" b="0" i="1" smtClean="0">
                              <a:latin typeface="Cambria Math"/>
                            </a:rPr>
                            <m:t>−3</m:t>
                          </m:r>
                          <m:r>
                            <a:rPr lang="en-MY" sz="2000" b="0" i="1" smtClean="0">
                              <a:latin typeface="Cambria Math"/>
                            </a:rPr>
                            <m:t>𝑁</m:t>
                          </m:r>
                          <m:sSub>
                            <m:sSubPr>
                              <m:ctrlPr>
                                <a:rPr lang="en-MY" sz="2000" b="0" i="1" smtClean="0">
                                  <a:latin typeface="Cambria Math"/>
                                </a:rPr>
                              </m:ctrlPr>
                            </m:sSubPr>
                            <m:e>
                              <m:r>
                                <a:rPr lang="en-MY" sz="2000" b="0" i="1" smtClean="0">
                                  <a:latin typeface="Cambria Math"/>
                                </a:rPr>
                                <m:t>𝑘</m:t>
                              </m:r>
                            </m:e>
                            <m:sub>
                              <m:r>
                                <a:rPr lang="en-MY" sz="2000" b="0" i="1" smtClean="0">
                                  <a:latin typeface="Cambria Math"/>
                                </a:rPr>
                                <m:t>𝐵</m:t>
                              </m:r>
                            </m:sub>
                          </m:sSub>
                          <m:sSub>
                            <m:sSubPr>
                              <m:ctrlPr>
                                <a:rPr lang="en-MY" sz="2000" b="0" i="1" smtClean="0">
                                  <a:latin typeface="Cambria Math"/>
                                </a:rPr>
                              </m:ctrlPr>
                            </m:sSubPr>
                            <m:e>
                              <m:r>
                                <a:rPr lang="en-MY" sz="2000" b="0" i="1" smtClean="0">
                                  <a:latin typeface="Cambria Math"/>
                                </a:rPr>
                                <m:t>𝑇</m:t>
                              </m:r>
                            </m:e>
                            <m:sub>
                              <m:r>
                                <a:rPr lang="en-MY" sz="2000" b="0" i="1" smtClean="0">
                                  <a:latin typeface="Cambria Math"/>
                                </a:rPr>
                                <m:t>𝑒𝑞</m:t>
                              </m:r>
                            </m:sub>
                          </m:sSub>
                        </m:e>
                      </m:d>
                    </m:oMath>
                  </m:oMathPara>
                </a14:m>
                <a:endParaRPr lang="en-MY" sz="2000" b="1"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4802571" y="4886022"/>
                <a:ext cx="3840860" cy="1083182"/>
              </a:xfrm>
              <a:prstGeom prst="rect">
                <a:avLst/>
              </a:prstGeom>
              <a:blipFill rotWithShape="1">
                <a:blip r:embed="rId10"/>
                <a:stretch>
                  <a:fillRect/>
                </a:stretch>
              </a:blipFill>
              <a:ln w="28575">
                <a:noFill/>
              </a:ln>
              <a:effectLst/>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802571" y="5908516"/>
                <a:ext cx="1879874" cy="411651"/>
              </a:xfrm>
              <a:prstGeom prst="rect">
                <a:avLst/>
              </a:prstGeom>
              <a:solidFill>
                <a:schemeClr val="bg1"/>
              </a:solidFill>
              <a:ln w="28575">
                <a:noFill/>
              </a:ln>
              <a:effectLst/>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MY" sz="2000" b="0" i="1" smtClean="0">
                              <a:latin typeface="Cambria Math"/>
                            </a:rPr>
                          </m:ctrlPr>
                        </m:sSubPr>
                        <m:e>
                          <m:r>
                            <a:rPr lang="en-MY" sz="2000" b="1" i="1" smtClean="0">
                              <a:latin typeface="Cambria Math"/>
                            </a:rPr>
                            <m:t>𝒑</m:t>
                          </m:r>
                        </m:e>
                        <m:sub>
                          <m:r>
                            <a:rPr lang="en-MY" sz="2000" b="0" i="1" smtClean="0">
                              <a:latin typeface="Cambria Math"/>
                            </a:rPr>
                            <m:t>𝑖</m:t>
                          </m:r>
                        </m:sub>
                      </m:sSub>
                      <m:r>
                        <a:rPr lang="en-MY" sz="2000" i="1">
                          <a:latin typeface="Cambria Math"/>
                          <a:ea typeface="Cambria Math"/>
                        </a:rPr>
                        <m:t>←</m:t>
                      </m:r>
                      <m:sSub>
                        <m:sSubPr>
                          <m:ctrlPr>
                            <a:rPr lang="en-MY" sz="2000" i="1">
                              <a:latin typeface="Cambria Math"/>
                            </a:rPr>
                          </m:ctrlPr>
                        </m:sSubPr>
                        <m:e>
                          <m:r>
                            <a:rPr lang="en-MY" sz="2000" b="1" i="1">
                              <a:latin typeface="Cambria Math"/>
                            </a:rPr>
                            <m:t>𝒑</m:t>
                          </m:r>
                        </m:e>
                        <m:sub>
                          <m:r>
                            <a:rPr lang="en-MY" sz="2000" i="1">
                              <a:latin typeface="Cambria Math"/>
                            </a:rPr>
                            <m:t>𝑖</m:t>
                          </m:r>
                        </m:sub>
                      </m:sSub>
                      <m:sSup>
                        <m:sSupPr>
                          <m:ctrlPr>
                            <a:rPr lang="en-MY" sz="2000" b="0" i="1" smtClean="0">
                              <a:latin typeface="Cambria Math"/>
                            </a:rPr>
                          </m:ctrlPr>
                        </m:sSupPr>
                        <m:e>
                          <m:r>
                            <a:rPr lang="en-MY" sz="2000" b="0" i="1" smtClean="0">
                              <a:latin typeface="Cambria Math"/>
                            </a:rPr>
                            <m:t>𝑒</m:t>
                          </m:r>
                        </m:e>
                        <m:sup>
                          <m:r>
                            <a:rPr lang="en-MY" sz="2000" b="0" i="1" smtClean="0">
                              <a:latin typeface="Cambria Math"/>
                            </a:rPr>
                            <m:t>−</m:t>
                          </m:r>
                          <m:r>
                            <a:rPr lang="en-MY" sz="2000" b="0" i="1" smtClean="0">
                              <a:latin typeface="Cambria Math"/>
                            </a:rPr>
                            <m:t>𝜁</m:t>
                          </m:r>
                          <m:r>
                            <m:rPr>
                              <m:sty m:val="p"/>
                            </m:rPr>
                            <a:rPr lang="en-MY" sz="2000" b="0" i="0" smtClean="0">
                              <a:latin typeface="Cambria Math"/>
                            </a:rPr>
                            <m:t>Δ</m:t>
                          </m:r>
                          <m:r>
                            <a:rPr lang="en-MY" sz="2000" b="0" i="1" smtClean="0">
                              <a:latin typeface="Cambria Math"/>
                            </a:rPr>
                            <m:t>𝑡</m:t>
                          </m:r>
                          <m:r>
                            <a:rPr lang="en-MY" sz="2000" b="0" i="1" smtClean="0">
                              <a:latin typeface="Cambria Math"/>
                            </a:rPr>
                            <m:t>/2</m:t>
                          </m:r>
                        </m:sup>
                      </m:sSup>
                    </m:oMath>
                  </m:oMathPara>
                </a14:m>
                <a:endParaRPr lang="en-MY" sz="2000" b="1"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4802571" y="5908516"/>
                <a:ext cx="1879874" cy="411651"/>
              </a:xfrm>
              <a:prstGeom prst="rect">
                <a:avLst/>
              </a:prstGeom>
              <a:blipFill rotWithShape="1">
                <a:blip r:embed="rId11"/>
                <a:stretch>
                  <a:fillRect b="-7353"/>
                </a:stretch>
              </a:blipFill>
              <a:ln w="28575">
                <a:noFill/>
              </a:ln>
              <a:effectLst/>
            </p:spPr>
            <p:txBody>
              <a:bodyPr/>
              <a:lstStyle/>
              <a:p>
                <a:r>
                  <a:rPr lang="en-MY">
                    <a:noFill/>
                  </a:rPr>
                  <a:t> </a:t>
                </a:r>
              </a:p>
            </p:txBody>
          </p:sp>
        </mc:Fallback>
      </mc:AlternateContent>
      <p:cxnSp>
        <p:nvCxnSpPr>
          <p:cNvPr id="6" name="Elbow Connector 5"/>
          <p:cNvCxnSpPr>
            <a:stCxn id="14" idx="3"/>
            <a:endCxn id="15" idx="1"/>
          </p:cNvCxnSpPr>
          <p:nvPr/>
        </p:nvCxnSpPr>
        <p:spPr>
          <a:xfrm flipV="1">
            <a:off x="4361820" y="4295432"/>
            <a:ext cx="467970" cy="1273689"/>
          </a:xfrm>
          <a:prstGeom prst="bentConnector3">
            <a:avLst/>
          </a:prstGeom>
          <a:ln w="25400">
            <a:headEnd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414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w="25400">
          <a:headEnd w="med" len="med"/>
          <a:tailEnd type="arrow"/>
        </a:ln>
      </a:spPr>
      <a:bodyPr/>
      <a:lstStyle/>
      <a:style>
        <a:lnRef idx="2">
          <a:schemeClr val="dk1"/>
        </a:lnRef>
        <a:fillRef idx="0">
          <a:schemeClr val="dk1"/>
        </a:fillRef>
        <a:effectRef idx="1">
          <a:schemeClr val="dk1"/>
        </a:effectRef>
        <a:fontRef idx="minor">
          <a:schemeClr val="tx1"/>
        </a:fontRef>
      </a:style>
    </a:lnDef>
    <a:txDef>
      <a:spPr>
        <a:solidFill>
          <a:schemeClr val="bg1"/>
        </a:solidFill>
        <a:ln w="28575">
          <a:solidFill>
            <a:srgbClr val="FF0000"/>
          </a:solidFill>
        </a:ln>
        <a:effectLst/>
      </a:spPr>
      <a:bodyPr wrap="square" rtlCol="0">
        <a:spAutoFit/>
      </a:bodyPr>
      <a:lstStyle>
        <a:defPPr algn="ctr">
          <a:defRPr sz="28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2709</TotalTime>
  <Words>1718</Words>
  <Application>Microsoft Office PowerPoint</Application>
  <PresentationFormat>On-screen Show (4:3)</PresentationFormat>
  <Paragraphs>124</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Waveform</vt:lpstr>
      <vt:lpstr>Optimized numerical simulation of temperature-controlled systems</vt:lpstr>
      <vt:lpstr>1) Introduction</vt:lpstr>
      <vt:lpstr>2) Current work at UWA: Quantum computation</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lpstr>3) Current work at IMS: MD simulations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 Work &amp; PLANNED HONOURS RESEARCH</dc:title>
  <dc:creator>Potato</dc:creator>
  <cp:lastModifiedBy>Potato</cp:lastModifiedBy>
  <cp:revision>787</cp:revision>
  <dcterms:created xsi:type="dcterms:W3CDTF">2006-08-16T00:00:00Z</dcterms:created>
  <dcterms:modified xsi:type="dcterms:W3CDTF">2013-12-10T16:13:23Z</dcterms:modified>
</cp:coreProperties>
</file>