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74" r:id="rId4"/>
    <p:sldId id="571" r:id="rId5"/>
    <p:sldId id="572" r:id="rId6"/>
    <p:sldId id="573" r:id="rId7"/>
    <p:sldId id="566" r:id="rId8"/>
    <p:sldId id="567" r:id="rId9"/>
    <p:sldId id="568" r:id="rId10"/>
    <p:sldId id="569" r:id="rId11"/>
    <p:sldId id="570" r:id="rId12"/>
    <p:sldId id="575" r:id="rId13"/>
    <p:sldId id="576" r:id="rId14"/>
    <p:sldId id="577" r:id="rId15"/>
    <p:sldId id="578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329C19-C5DA-DE47-BC80-AE58A23A9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72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FED57-9158-BF40-87F8-A19C37EFB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7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8B95D9C-D78C-CC48-A18C-71307DA0689B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0FCA8-7D36-F545-865C-CA8EFEAC47A2}" type="datetime1">
              <a:rPr lang="en-US" smtClean="0"/>
              <a:t>6/5/16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C8AEB-7679-E34B-9A5F-9E9DBDD049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BB5D7-245A-F44D-9416-D1B3C1D25483}" type="datetime1">
              <a:rPr lang="en-US" smtClean="0"/>
              <a:t>6/5/16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78EFD-88B0-3548-903D-8CA0D819C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785B4-BA0C-F744-9C4E-1DAADBE6353B}" type="datetime1">
              <a:rPr lang="en-US" smtClean="0"/>
              <a:t>6/5/16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DB166-9FF3-D746-A301-1D7D8E4C7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0E0A4-C3A0-9E40-91BC-B635DED39E30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A5A52-1C83-8C41-ACD2-BCF711889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A8776-8481-984A-962A-46E74FABAB51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5B4A9-7120-AB4B-BAEE-6D04A90C60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CA40-DDAC-4040-A0DC-F4AEA7F2E91D}" type="datetime1">
              <a:rPr lang="en-US" smtClean="0"/>
              <a:t>6/5/16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DA17A-590B-9F4B-8EC4-2FA8CF97C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FF9B0-3866-FA47-BE01-D4969F7FE990}" type="datetime1">
              <a:rPr lang="en-US" smtClean="0"/>
              <a:t>6/5/16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B52C2-1BDC-B64A-B507-3846DB0EBF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24AD2-DD30-884C-86CB-F7CD0DE9E666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83F7E-6434-E94F-8C24-F42DD4DA6E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28674-DE7E-D240-A6AA-9BE4ED0D933D}" type="datetime1">
              <a:rPr lang="en-US" smtClean="0"/>
              <a:t>6/5/16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C21EE-008D-824A-B723-A55374913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0DDFE-8317-D546-9F64-FBA021934AC8}" type="datetime1">
              <a:rPr lang="en-US" smtClean="0"/>
              <a:t>6/5/16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9153D-4084-CC46-8F4F-F6F165ADC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15631-DFFC-8C43-A52B-AED7440DFE39}" type="datetime1">
              <a:rPr lang="en-US" smtClean="0"/>
              <a:t>6/5/16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D5894-6139-F841-97B7-1E7B1D51B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DA907-1D8D-CB43-BB7C-E8F756CDEA65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2E1CA-47FF-0044-BDA1-8B61FA1F6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46061-EAD8-1747-B9FB-F0901D6F7DEE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AA20C-8459-9A43-85CF-CE7A00D9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FA1D973-4E0D-4141-BC1E-EF40FBCA15CB}" type="datetime1">
              <a:rPr lang="en-US" smtClean="0"/>
              <a:t>6/5/16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0745577F-0BF3-E745-A10A-1A3A6B4EF8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90882A-EF59-434E-8C5D-65FDA8E97CC6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91A692-B18C-0F48-8C16-76BCE550C247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Loops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 loops are essentially </a:t>
            </a:r>
            <a:r>
              <a:rPr lang="en-US" sz="2600" dirty="0">
                <a:latin typeface="Arial" charset="0"/>
              </a:rPr>
              <a:t>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Initializing loop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Checking boundary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Similar idea to if-then-else statements, but simpler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If condition is false, end of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Branch to label at first instruction after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Usually done at start of loop, since no iterations should occur unless condition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End of loop then contains jump back to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Incrementing loop </a:t>
            </a:r>
            <a:r>
              <a:rPr lang="en-US" sz="2200" dirty="0" smtClean="0">
                <a:latin typeface="Arial" charset="0"/>
              </a:rPr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While loops only require the boundary </a:t>
            </a:r>
            <a:r>
              <a:rPr lang="en-US" smtClean="0">
                <a:latin typeface="Arial" charset="0"/>
              </a:rPr>
              <a:t>condition check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nb-NO" dirty="0">
                <a:latin typeface="Courier New" pitchFamily="49" charset="0"/>
                <a:ea typeface="+mn-ea"/>
                <a:cs typeface="Courier New" pitchFamily="49" charset="0"/>
              </a:rPr>
              <a:t>for (j = 0; j &lt; 10; j++) {// inner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$LN4@main: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add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$LN5@main: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LN3@main	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to 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		; Loop body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SHORT $LN4@main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$LN3@main: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B775C9-03DF-004F-B68F-27170AA8A780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045985-8EB8-4249-8C14-58DF5646C36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Practice problems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See today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altLang="ja-JP" sz="2800">
                <a:latin typeface="Arial" charset="0"/>
              </a:rPr>
              <a:t>s handout for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Description of how stack frame should be created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Description of where to access function arguments, local variables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Functions to be written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int fact(int n): Calculate and return n!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int max(int v1, int v2): Return largest value between v1 and v2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void swap(int *a, int *b): Given addresses a &amp; b, swap contents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Solutions to be posted as PDF online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 versions in slides that follow; assembly in PDF file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Will be covered in class today as well</a:t>
            </a: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2489BC-BE57-2A4C-BE25-E17448CC62E3}" type="datetime1">
              <a:rPr lang="en-US" sz="1200" smtClean="0">
                <a:latin typeface="Garamond" charset="0"/>
                <a:cs typeface="Arial" charset="0"/>
              </a:rPr>
              <a:t>6/5/16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8816C9-32E5-9F42-8C54-953256D1FE14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8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Factorial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fact(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n)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fact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dirty="0" smtClean="0">
              <a:highlight>
                <a:srgbClr val="FFFFFF"/>
              </a:highlight>
              <a:latin typeface="Courier New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for (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n;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&gt; 1;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--)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	fact *= </a:t>
            </a:r>
            <a:r>
              <a:rPr lang="en-US" sz="3200" dirty="0" err="1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</a:t>
            </a: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dirty="0" smtClean="0">
              <a:highlight>
                <a:srgbClr val="FFFFFF"/>
              </a:highlight>
              <a:latin typeface="Courier New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return fact;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smtClean="0"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D26E00-8AC4-5A45-BFEE-30E8D9F5EA0E}" type="datetime1">
              <a:rPr lang="en-US" sz="1200" smtClean="0">
                <a:latin typeface="Garamond" charset="0"/>
                <a:cs typeface="Arial" charset="0"/>
              </a:rPr>
              <a:t>6/5/16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B832C-6633-D64A-9EB6-43F8B3E63D97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6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Maximum value function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max(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 {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if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(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&gt;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v1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else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return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C554B9-6931-6E4A-B354-A922ACB868DD}" type="datetime1">
              <a:rPr lang="en-US" sz="1200" smtClean="0">
                <a:latin typeface="Garamond" charset="0"/>
                <a:cs typeface="Arial" charset="0"/>
              </a:rPr>
              <a:t>6/5/16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521FF9-9CC5-2D41-BC45-FDFA8BF752BD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4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Swap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swap(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,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) {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temp;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temp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=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	*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b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 = temp;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+mn-cs"/>
              </a:rPr>
              <a:t>}</a:t>
            </a:r>
            <a:endParaRPr lang="en-US" sz="3200" dirty="0" smtClean="0">
              <a:latin typeface="Times New Roman"/>
              <a:ea typeface="Times New Roman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E4AB5E-04B5-3C4F-9E0C-CAB35C71195C}" type="datetime1">
              <a:rPr lang="en-US" sz="1200" smtClean="0">
                <a:latin typeface="Garamond" charset="0"/>
                <a:cs typeface="Arial" charset="0"/>
              </a:rPr>
              <a:t>6/5/16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4F19F3-B1D4-904F-A861-87D5132F26E6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2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PIC introduction</a:t>
            </a:r>
          </a:p>
          <a:p>
            <a:pPr lvl="1"/>
            <a:r>
              <a:rPr lang="en-US" dirty="0" smtClean="0">
                <a:latin typeface="Arial" charset="0"/>
              </a:rPr>
              <a:t>Begin PIC instruction set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3 due 1:00 PM today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4 to be posted; due 1:00 PM Thursday, 6/9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>
                <a:latin typeface="Arial" charset="0"/>
              </a:rPr>
              <a:t>Instruction list provided</a:t>
            </a:r>
            <a:endParaRPr lang="en-US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8A267B-2428-CD4C-8125-EABA3BC14900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6A8F85-45D6-604B-A610-1AC2A5FD8A08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3 due 1:00 PM today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4 </a:t>
            </a:r>
            <a:r>
              <a:rPr lang="en-US" dirty="0" smtClean="0">
                <a:latin typeface="Arial" charset="0"/>
              </a:rPr>
              <a:t>to be posted; </a:t>
            </a:r>
            <a:r>
              <a:rPr lang="en-US" dirty="0" smtClean="0">
                <a:latin typeface="Arial" charset="0"/>
              </a:rPr>
              <a:t>due 1:00 PM Thursday, 6/9</a:t>
            </a:r>
          </a:p>
          <a:p>
            <a:pPr lvl="1"/>
            <a:r>
              <a:rPr lang="en-US" dirty="0" smtClean="0">
                <a:latin typeface="Arial" charset="0"/>
              </a:rPr>
              <a:t>Exam 2: Monday, 6/13</a:t>
            </a:r>
          </a:p>
          <a:p>
            <a:pPr lvl="2"/>
            <a:r>
              <a:rPr lang="en-US" dirty="0" smtClean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 smtClean="0">
                <a:latin typeface="Arial" charset="0"/>
              </a:rPr>
              <a:t>Instruction list provided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Review: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Subroutines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assembly</a:t>
            </a:r>
          </a:p>
          <a:p>
            <a:pPr lvl="2"/>
            <a:r>
              <a:rPr lang="en-US" dirty="0">
                <a:latin typeface="Arial" charset="0"/>
              </a:rPr>
              <a:t>Static data</a:t>
            </a:r>
          </a:p>
          <a:p>
            <a:pPr lvl="2"/>
            <a:r>
              <a:rPr lang="en-US" dirty="0">
                <a:latin typeface="Arial" charset="0"/>
              </a:rPr>
              <a:t>Stack usage with function calls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Conditional statements</a:t>
            </a:r>
          </a:p>
          <a:p>
            <a:pPr lvl="1"/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 smtClean="0">
                <a:latin typeface="Arial" charset="0"/>
                <a:sym typeface="Wingdings"/>
              </a:rPr>
              <a:t> assembly examples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45C82-98F7-2F44-A182-046F1FF8526A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9B8394-AEF1-E341-9A43-BD4D40319F6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&lt;proc&gt; can be label (16-/32-bit imm), reg, mem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Saves address of next instruction to stack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Store data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above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Basic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Directly storing flags: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Storing all 16-/32-bit general purpose registers: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Restoring state: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0817A0-0081-DF4C-96DA-185ED78F7448}" type="datetime1">
              <a:rPr lang="en-US" sz="1200" smtClean="0">
                <a:latin typeface="Garamond" charset="0"/>
                <a:cs typeface="Arial" charset="0"/>
              </a:rPr>
              <a:t>6/5/16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 Lecture 8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753260-DB18-8541-B55A-F9F96CC32967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075970-D52E-C94B-84CD-8361440AC295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41724A-6E51-0F47-A040-9DE14BF04273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Global variables </a:t>
            </a:r>
            <a:r>
              <a:rPr lang="en-US" sz="2800">
                <a:latin typeface="Arial" charset="0"/>
                <a:sym typeface="Wingdings" charset="0"/>
              </a:rPr>
              <a:t> static; </a:t>
            </a:r>
            <a:r>
              <a:rPr lang="en-US" sz="2800">
                <a:latin typeface="Arial" charset="0"/>
              </a:rPr>
              <a:t>allocated in data segment</a:t>
            </a:r>
          </a:p>
          <a:p>
            <a:pPr eaLnBrk="1" hangingPunct="1"/>
            <a:r>
              <a:rPr lang="en-US" sz="2800">
                <a:latin typeface="Arial" charset="0"/>
              </a:rPr>
              <a:t>Other variables </a:t>
            </a:r>
            <a:r>
              <a:rPr lang="en-US" sz="2800">
                <a:latin typeface="Arial" charset="0"/>
                <a:sym typeface="Wingdings" charset="0"/>
              </a:rPr>
              <a:t> dynamic; allocated on stack</a:t>
            </a:r>
          </a:p>
          <a:p>
            <a:pPr eaLnBrk="1" hangingPunct="1"/>
            <a:r>
              <a:rPr lang="en-US" sz="28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variables within function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EBP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Saved EIP</a:t>
            </a:r>
          </a:p>
          <a:p>
            <a:pPr lvl="1" eaLnBrk="1" hangingPunct="1"/>
            <a:r>
              <a:rPr lang="en-US" sz="2400">
                <a:latin typeface="Arial" charset="0"/>
                <a:sym typeface="Wingdings" charset="0"/>
              </a:rPr>
              <a:t>Function arguments (starting at EBP + 8)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6200" y="99060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9060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</a:t>
            </a:r>
          </a:p>
        </p:txBody>
      </p:sp>
      <p:sp>
        <p:nvSpPr>
          <p:cNvPr id="10244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974725"/>
            <a:ext cx="4038600" cy="498792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On function call</a:t>
            </a:r>
          </a:p>
          <a:p>
            <a:r>
              <a:rPr lang="en-US" altLang="en-US" smtClean="0">
                <a:ea typeface="ＭＳ Ｐゴシック" pitchFamily="34" charset="-128"/>
              </a:rPr>
              <a:t>SP or ESP: points to current top of stack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Lowest address in current stack frame</a:t>
            </a:r>
          </a:p>
          <a:p>
            <a:r>
              <a:rPr lang="en-US" altLang="en-US" smtClean="0">
                <a:ea typeface="ＭＳ Ｐゴシック" pitchFamily="34" charset="-128"/>
              </a:rPr>
              <a:t>BP or EBP: used to reference data within frame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Arguments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Local variables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F69CD6-005F-7C4E-93DC-F1698017C4C6}" type="datetime1">
              <a:rPr lang="en-US" altLang="en-US" sz="1200" smtClean="0">
                <a:latin typeface="Garamond" pitchFamily="18" charset="0"/>
                <a:cs typeface="Arial" charset="0"/>
              </a:rPr>
              <a:t>6/5/16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11032C-7A63-412C-AC6A-4C9E9F622E26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-304800" y="1035050"/>
          <a:ext cx="64008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3" imgW="5651292" imgH="4736926" progId="Word.Document.12">
                  <p:embed/>
                </p:oleObj>
              </mc:Choice>
              <mc:Fallback>
                <p:oleObj name="Document" r:id="rId3" imgW="5651292" imgH="47369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035050"/>
                        <a:ext cx="64008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Stack accesses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08075"/>
            <a:ext cx="4648200" cy="4987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Arguments start at offset 8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Local variables start at offset -4 from EBP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Starting offset of each variable can be defined as symbol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Ex. (testfile1.asm)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_j$ = -120;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$ = -108; size =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Y$ = -96; size = 40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_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X$ = -48; size =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40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	DWORD </a:t>
            </a:r>
            <a:r>
              <a:rPr lang="nn-NO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 _i$[ebp], </a:t>
            </a:r>
            <a:r>
              <a:rPr lang="nn-NO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b="1" dirty="0" smtClean="0">
                <a:solidFill>
                  <a:srgbClr val="0000FF"/>
                </a:solidFill>
                <a:ea typeface="+mn-ea"/>
                <a:cs typeface="Courier New" pitchFamily="49" charset="0"/>
                <a:sym typeface="Wingdings" pitchFamily="2" charset="2"/>
              </a:rPr>
              <a:t> sets i = 0</a:t>
            </a:r>
            <a:endParaRPr lang="nn-NO" b="1" dirty="0">
              <a:solidFill>
                <a:srgbClr val="0000FF"/>
              </a:solidFill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8F57D4-2CEB-0F41-B796-D0A03797B6FD}" type="datetime1">
              <a:rPr lang="en-US" altLang="en-US" sz="1200" smtClean="0">
                <a:latin typeface="Garamond" pitchFamily="18" charset="0"/>
                <a:cs typeface="Arial" charset="0"/>
              </a:rPr>
              <a:t>6/5/16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E6396-ACFD-4E30-9EFB-084676C9F980}" type="slidenum">
              <a:rPr lang="en-US" altLang="en-US" sz="1200">
                <a:latin typeface="Garamond" pitchFamily="18" charset="0"/>
                <a:cs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1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4CEC86-B58B-A247-BBBC-39DFFE8BE5CB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A1AC03-9799-5340-91FF-FC7C50F83D7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Array accesses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879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access array element, need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Base address of array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Offset into array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Offset = index * (size of each element)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X[2]</a:t>
            </a:r>
            <a:r>
              <a:rPr lang="en-US" dirty="0" smtClean="0">
                <a:cs typeface="Courier New" pitchFamily="49" charset="0"/>
              </a:rPr>
              <a:t> is 2*4 = 8 bytes into array X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 some ISAs, need to explicitly calculate this address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Multiply index by element size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Add to base address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x86 uses 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scaled addressing</a:t>
            </a:r>
            <a:r>
              <a:rPr lang="en-US" dirty="0" smtClean="0"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 multiplication done in memory access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 code for X[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] = </a:t>
            </a:r>
            <a:r>
              <a:rPr lang="en-US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* 2 from testfile1: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dirty="0" smtClean="0"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shl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1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DWORD PTR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DWORD PTR _X$[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ebp+ecx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*4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eax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44487" lvl="1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2DE6D4-293D-404B-9FFC-33D9B882227A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A5511-A58F-B84D-959A-93CD9656B24B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Conditional statements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If-then-else statements typically take form similar to: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</a:rPr>
              <a:t>	</a:t>
            </a: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&lt;conditional jump to else if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&lt;code if condition true&gt;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jmp end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else:</a:t>
            </a:r>
            <a:r>
              <a:rPr lang="en-US" sz="2000">
                <a:latin typeface="Courier New" charset="0"/>
              </a:rPr>
              <a:t>	&lt;code if condition false&gt;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end:</a:t>
            </a:r>
            <a:r>
              <a:rPr lang="en-US" sz="2000">
                <a:latin typeface="Courier New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&lt;code to evaluate condition&gt;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Always requires a conditional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Must add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label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to branch to “else” statement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Once statement for “if” condition is complete, jump past “else”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Requires insertion of </a:t>
            </a:r>
            <a:r>
              <a:rPr lang="en-US" sz="1800">
                <a:solidFill>
                  <a:srgbClr val="009900"/>
                </a:solidFill>
                <a:latin typeface="Arial" charset="0"/>
              </a:rPr>
              <a:t>another label for jump target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Conditional statements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57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Arial" charset="0"/>
              </a:rPr>
              <a:t>Body of inner loop: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400">
                <a:latin typeface="Courier New" charset="0"/>
                <a:cs typeface="Courier New" charset="0"/>
              </a:rPr>
              <a:t>if (j &lt; 5)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+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Y[j] = X[i] –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4724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cmp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jge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$LN2@main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add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jmp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SHORT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$LN1@main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LN2@main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_X$[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ebp+eax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sub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, DWORD PTR _j$[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err="1" smtClean="0">
                <a:latin typeface="Courier New" pitchFamily="49" charset="0"/>
                <a:ea typeface="+mn-ea"/>
                <a:cs typeface="Courier New" pitchFamily="49" charset="0"/>
              </a:rPr>
              <a:t>mov</a:t>
            </a: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	DWORD 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PTR _Y$[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ebp+edx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*4], </a:t>
            </a:r>
            <a:r>
              <a:rPr lang="en-US" sz="2900" dirty="0" err="1">
                <a:latin typeface="Courier New" pitchFamily="49" charset="0"/>
                <a:ea typeface="+mn-ea"/>
                <a:cs typeface="Courier New" pitchFamily="49" charset="0"/>
              </a:rPr>
              <a:t>ecx</a:t>
            </a:r>
            <a:endParaRPr lang="en-US" sz="29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9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900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sz="2900" dirty="0">
                <a:latin typeface="Courier New" pitchFamily="49" charset="0"/>
                <a:ea typeface="+mn-ea"/>
                <a:cs typeface="Courier New" pitchFamily="49" charset="0"/>
              </a:rPr>
              <a:t>LN1@main: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F79710-E4B7-774A-B91A-6B2AC6117AD5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 Lecture 8</a:t>
            </a:r>
            <a:endParaRPr lang="en-US" altLang="en-US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4FA6B9-8D1C-764F-A525-8FF5A10BB224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10026</TotalTime>
  <Words>879</Words>
  <Application>Microsoft Macintosh PowerPoint</Application>
  <PresentationFormat>On-screen Show (4:3)</PresentationFormat>
  <Paragraphs>241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Edge</vt:lpstr>
      <vt:lpstr>Document</vt:lpstr>
      <vt:lpstr>EECE.3170 Microprocessor Systems Design I</vt:lpstr>
      <vt:lpstr>Lecture outline</vt:lpstr>
      <vt:lpstr>Review: subroutines</vt:lpstr>
      <vt:lpstr>Review: HLL  assembly</vt:lpstr>
      <vt:lpstr>Stack accesses</vt:lpstr>
      <vt:lpstr>Stack accesses (cont.)</vt:lpstr>
      <vt:lpstr>Array accesses</vt:lpstr>
      <vt:lpstr>Conditional statements</vt:lpstr>
      <vt:lpstr>Conditional statements (cont.)</vt:lpstr>
      <vt:lpstr>Loops</vt:lpstr>
      <vt:lpstr>Loops (cont.)</vt:lpstr>
      <vt:lpstr>Practice problems</vt:lpstr>
      <vt:lpstr>Factorial in C</vt:lpstr>
      <vt:lpstr>Maximum value function in C</vt:lpstr>
      <vt:lpstr>Swap in C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1712</cp:revision>
  <dcterms:created xsi:type="dcterms:W3CDTF">2006-04-03T05:03:01Z</dcterms:created>
  <dcterms:modified xsi:type="dcterms:W3CDTF">2016-06-06T00:53:21Z</dcterms:modified>
</cp:coreProperties>
</file>