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76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58" r:id="rId18"/>
    <p:sldId id="459" r:id="rId19"/>
    <p:sldId id="460" r:id="rId20"/>
    <p:sldId id="461" r:id="rId21"/>
    <p:sldId id="442" r:id="rId22"/>
    <p:sldId id="443" r:id="rId23"/>
    <p:sldId id="446" r:id="rId24"/>
    <p:sldId id="447" r:id="rId25"/>
    <p:sldId id="450" r:id="rId26"/>
    <p:sldId id="451" r:id="rId27"/>
    <p:sldId id="452" r:id="rId28"/>
    <p:sldId id="453" r:id="rId29"/>
    <p:sldId id="454" r:id="rId30"/>
    <p:sldId id="379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4" Type="http://schemas.openxmlformats.org/officeDocument/2006/relationships/slide" Target="slides/slide28.xml"/><Relationship Id="rId5" Type="http://schemas.openxmlformats.org/officeDocument/2006/relationships/slide" Target="slides/slide29.xml"/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28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29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EAF93C-0332-F04D-9C7B-A4166D802D5B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847002-BC80-F244-95D4-929FF87C7F37}" type="slidenum">
              <a:rPr lang="en-US"/>
              <a:pPr/>
              <a:t>8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5096D1-02D3-9C4E-8EF9-589205CF743B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79BD59-604F-7343-A7A5-6794ABC7EA77}" type="slidenum">
              <a:rPr lang="en-US"/>
              <a:pPr/>
              <a:t>9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54D2D9B-B0F3-B548-A411-2270ABAB06C6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7F6B3D-EBB2-0343-ADED-90AC1A41E114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4291ED-09FB-F546-A9D5-F1DC509162BC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40FBBD-ED5B-5840-95A9-AC0A18BBFD01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EF29CF-FE14-D948-B8B1-3EB316BB81E6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31D0C1-0E5D-7344-9678-00F842DC5B58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AEA264A-C0D5-1645-8C93-47BF847522DC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307A12-218D-164A-8AE8-5D7965AF09B5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93EF1-3A73-1C41-B57E-6101610D879B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D534DF-C6FE-974F-9D31-DA5021B425D6}" type="slidenum">
              <a:rPr lang="en-US"/>
              <a:pPr/>
              <a:t>14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22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82A0D3-13C8-634E-BD95-1D9CFB393177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D8A3D-B6F5-2D45-BBC4-8369847A283B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A2E38-192D-FB4F-96AF-9F56081D55A3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8DC0E-F6BF-A44E-BF7E-AC044278C0F4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0D76-4F51-2D40-8519-85D2E0F0B190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A2BF-6E72-6A48-B240-A998196C7AF8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53C9C-5CA9-3B48-8CAE-F3DBCC5C914F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18229-99C2-A542-BD39-DAC1D7ECB8B8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A9F6D-23F1-8C43-A548-318D0B8F99DC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6DFEC-C4D7-894D-9104-5E0548057E1C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A42DB-00DC-EB41-8A70-1FC9718E4D13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8BB0F-2F49-8D45-8136-121E1839066D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6051E-FE04-9040-AA3F-B175AD001C35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8F41A52-A2AA-BB44-B810-62BC5136F899}" type="datetime1">
              <a:rPr lang="en-US"/>
              <a:pPr/>
              <a:t>9/9/15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transfer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Purpose Data Registers</a:t>
            </a:r>
          </a:p>
        </p:txBody>
      </p:sp>
      <p:pic>
        <p:nvPicPr>
          <p:cNvPr id="16387" name="Picture 7" descr="~AUT002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41"/>
          <a:stretch>
            <a:fillRect/>
          </a:stretch>
        </p:blipFill>
        <p:spPr>
          <a:xfrm>
            <a:off x="0" y="1066800"/>
            <a:ext cx="3735388" cy="2378075"/>
          </a:xfrm>
        </p:spPr>
      </p:pic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81400" y="1143000"/>
            <a:ext cx="5105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Four general purpose data registers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Accumulator (A) register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Base (B) register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Count (C) register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Data (D) register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 Can hold 8-bit, 16-bit, or 32-bit data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AH/AL = high and low byte value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AX = word value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 EAX = double word value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General uses: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Hold data such as source or destination operands for most operations—ADD, AND, SHL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Hold address pointers for accessing memory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Some also have dedicated special uses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C—count for loop,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B—table look-up translations, base address  </a:t>
            </a:r>
          </a:p>
          <a:p>
            <a:pPr lvl="1">
              <a:lnSpc>
                <a:spcPct val="80000"/>
              </a:lnSpc>
            </a:pPr>
            <a:r>
              <a:rPr lang="en-US" sz="1700">
                <a:latin typeface="Arial" charset="0"/>
              </a:rPr>
              <a:t>D—indirect I/O and string I/O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7C6D8A-A1CA-B148-9D90-4067583E1615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5ADB8-AE6F-0E4D-BFCF-853B9252CE2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Registers</a:t>
            </a:r>
          </a:p>
        </p:txBody>
      </p:sp>
      <p:pic>
        <p:nvPicPr>
          <p:cNvPr id="17411" name="Picture 6" descr="~AUT002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62200"/>
            <a:ext cx="4192588" cy="2011363"/>
          </a:xfrm>
        </p:spPr>
      </p:pic>
      <p:sp>
        <p:nvSpPr>
          <p:cNvPr id="17412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114800" y="1143000"/>
            <a:ext cx="48768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Two pointer registers</a:t>
            </a:r>
          </a:p>
          <a:p>
            <a:pPr lvl="1"/>
            <a:r>
              <a:rPr lang="en-US">
                <a:latin typeface="Arial" charset="0"/>
              </a:rPr>
              <a:t>Stack pointer register </a:t>
            </a:r>
          </a:p>
          <a:p>
            <a:pPr lvl="2"/>
            <a:r>
              <a:rPr lang="en-US">
                <a:latin typeface="Arial" charset="0"/>
              </a:rPr>
              <a:t>ESP = 32-bit extended stack pointer</a:t>
            </a:r>
          </a:p>
          <a:p>
            <a:pPr lvl="2"/>
            <a:r>
              <a:rPr lang="en-US">
                <a:latin typeface="Arial" charset="0"/>
              </a:rPr>
              <a:t>SP = 16-bit stack pointer</a:t>
            </a:r>
          </a:p>
          <a:p>
            <a:pPr lvl="2"/>
            <a:r>
              <a:rPr lang="en-US">
                <a:latin typeface="Arial" charset="0"/>
              </a:rPr>
              <a:t>Points to top of stack</a:t>
            </a:r>
          </a:p>
          <a:p>
            <a:pPr lvl="1"/>
            <a:r>
              <a:rPr lang="en-US">
                <a:latin typeface="Arial" charset="0"/>
              </a:rPr>
              <a:t> Base pointer register</a:t>
            </a:r>
          </a:p>
          <a:p>
            <a:pPr lvl="2"/>
            <a:r>
              <a:rPr lang="en-US">
                <a:latin typeface="Arial" charset="0"/>
              </a:rPr>
              <a:t>EBP = 32-bit extended base pointer</a:t>
            </a:r>
          </a:p>
          <a:p>
            <a:pPr lvl="2"/>
            <a:r>
              <a:rPr lang="en-US">
                <a:latin typeface="Arial" charset="0"/>
              </a:rPr>
              <a:t>BP = 16-bit base pointer</a:t>
            </a:r>
          </a:p>
          <a:p>
            <a:pPr lvl="2"/>
            <a:r>
              <a:rPr lang="en-US">
                <a:latin typeface="Arial" charset="0"/>
              </a:rPr>
              <a:t>Points to fixed location within current stack frame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36FC12-1D01-4C4E-87E1-A34A77D974C3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AA367-493F-4141-B1DB-9162EA39064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Index Registers</a:t>
            </a:r>
          </a:p>
        </p:txBody>
      </p:sp>
      <p:pic>
        <p:nvPicPr>
          <p:cNvPr id="18435" name="Picture 5" descr="~AUT002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62200"/>
            <a:ext cx="4206875" cy="2011363"/>
          </a:xfrm>
        </p:spPr>
      </p:pic>
      <p:sp>
        <p:nvSpPr>
          <p:cNvPr id="12493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dirty="0" smtClean="0">
                <a:ea typeface="+mn-ea"/>
              </a:rPr>
              <a:t>Source index register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ESI = 32-bit source index register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SI = 16-bit source index register</a:t>
            </a:r>
          </a:p>
          <a:p>
            <a:pPr>
              <a:buFont typeface="Wingdings" charset="2"/>
              <a:buChar char="q"/>
              <a:defRPr/>
            </a:pPr>
            <a:r>
              <a:rPr lang="en-US" dirty="0" smtClean="0">
                <a:ea typeface="+mn-ea"/>
              </a:rPr>
              <a:t>Destination index registers 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EDI = 32-bit destination index register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 smtClean="0"/>
              <a:t>DI = 16-bit destination index register</a:t>
            </a:r>
          </a:p>
          <a:p>
            <a:pPr>
              <a:buFont typeface="Wingdings" charset="2"/>
              <a:buChar char="q"/>
              <a:defRPr/>
            </a:pPr>
            <a:r>
              <a:rPr lang="en-US" dirty="0" smtClean="0">
                <a:ea typeface="+mn-ea"/>
              </a:rPr>
              <a:t>Typically used to access source and destination operands</a:t>
            </a: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88EE74-471A-7248-9B8E-4EABC9444924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A47703-8350-734E-A241-09BA69F79241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9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Flags Register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32-bit register holding single bit status and control information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9 active flags in real mode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categories 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Status flags: </a:t>
            </a:r>
            <a:r>
              <a:rPr lang="en-US" dirty="0" smtClean="0"/>
              <a:t>conditions resulting from instruction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Most instructions update status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as test conditions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flags: </a:t>
            </a:r>
            <a:r>
              <a:rPr lang="en-US" dirty="0" smtClean="0"/>
              <a:t>control processor functions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by software to turn on/off operating capabilities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1435CD-B50A-5B42-A289-51D7C25E9F35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35FB7C-BB00-2C46-B33C-C8FD58A0789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pic>
        <p:nvPicPr>
          <p:cNvPr id="19463" name="Picture 3" descr="FG02_002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52525"/>
            <a:ext cx="72898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9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spaces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architecture implements independent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memory</a:t>
            </a:r>
            <a:r>
              <a:rPr lang="en-US" sz="2600">
                <a:latin typeface="Arial" charset="0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input/output</a:t>
            </a:r>
            <a:r>
              <a:rPr lang="en-US" sz="2600">
                <a:latin typeface="Arial" charset="0"/>
              </a:rPr>
              <a:t> (not shown) address spaces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Memory address space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1 MB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sz="2200">
                <a:latin typeface="Arial" charset="0"/>
              </a:rPr>
              <a:t>real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sz="2200">
                <a:latin typeface="Arial" charset="0"/>
              </a:rPr>
              <a:t> memory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System + transient program area (TPA)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Extended memory size dependent on processor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Input/output address space- 65,536 bytes long (64KB)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1B4F59-220C-814E-BB02-567D61DB6AA5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BB4D-D04C-714C-A23E-29C53CDAC2A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pic>
        <p:nvPicPr>
          <p:cNvPr id="20487" name="Picture 5" descr="FG01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219200"/>
            <a:ext cx="4637087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05756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modes of access</a:t>
            </a:r>
          </a:p>
          <a:p>
            <a:pPr lvl="1"/>
            <a:r>
              <a:rPr lang="en-US">
                <a:latin typeface="Arial" charset="0"/>
              </a:rPr>
              <a:t>Real mode (DOS)</a:t>
            </a:r>
          </a:p>
          <a:p>
            <a:pPr lvl="1"/>
            <a:r>
              <a:rPr lang="en-US">
                <a:latin typeface="Arial" charset="0"/>
              </a:rPr>
              <a:t>Protected mode (Windows)</a:t>
            </a:r>
          </a:p>
          <a:p>
            <a:r>
              <a:rPr lang="en-US">
                <a:latin typeface="Arial" charset="0"/>
              </a:rPr>
              <a:t>Two memory models</a:t>
            </a:r>
          </a:p>
          <a:p>
            <a:pPr lvl="1"/>
            <a:r>
              <a:rPr lang="en-US">
                <a:latin typeface="Arial" charset="0"/>
              </a:rPr>
              <a:t>Segmented memory model</a:t>
            </a:r>
          </a:p>
          <a:p>
            <a:pPr lvl="1"/>
            <a:r>
              <a:rPr lang="en-US">
                <a:latin typeface="Arial" charset="0"/>
              </a:rPr>
              <a:t>Flat memory model</a:t>
            </a:r>
          </a:p>
          <a:p>
            <a:pPr lvl="2"/>
            <a:r>
              <a:rPr lang="en-US">
                <a:latin typeface="Arial" charset="0"/>
              </a:rPr>
              <a:t>We’ll use this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401A5F-E8FC-1346-8ED5-F4AB3DF7A513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BB9C3F-436B-D344-B004-4492A388B1A4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Flat mode addressing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segmentation</a:t>
            </a:r>
          </a:p>
          <a:p>
            <a:pPr lvl="1"/>
            <a:r>
              <a:rPr lang="en-US">
                <a:latin typeface="Arial" charset="0"/>
              </a:rPr>
              <a:t>Entire address space active</a:t>
            </a:r>
          </a:p>
          <a:p>
            <a:r>
              <a:rPr lang="en-US">
                <a:latin typeface="Arial" charset="0"/>
              </a:rPr>
              <a:t>Address generated by instruction = linear address being accessed</a:t>
            </a:r>
          </a:p>
          <a:p>
            <a:r>
              <a:rPr lang="en-US">
                <a:latin typeface="Arial" charset="0"/>
              </a:rPr>
              <a:t>Generates 40-bit external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B9DDDC-AC28-AD42-B55D-C3C21CCF24A9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AA2197-5780-BE41-9C45-E5EEC31E623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3" descr="FG02_01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66800"/>
            <a:ext cx="42529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0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[0100H]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</a:t>
            </a:r>
            <a:r>
              <a:rPr lang="en-US" dirty="0" smtClean="0"/>
              <a:t>sum of two registers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</a:t>
            </a:r>
            <a:r>
              <a:rPr lang="en-US" dirty="0" smtClean="0"/>
              <a:t>[EBX+ESI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A242D1-9416-4540-B345-DF2E32F23634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AX, ARRAY[EBX]   </a:t>
            </a:r>
            <a:r>
              <a:rPr lang="en-US" i="1" dirty="0" smtClean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10H[ESI][EBX]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MOV AX, [10H+SI+BX]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5888BB-32D0-8349-BB95-E61559AFA989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Compute the address for the </a:t>
            </a:r>
            <a:r>
              <a:rPr lang="en-US" dirty="0" smtClean="0">
                <a:latin typeface="Arial" charset="0"/>
              </a:rPr>
              <a:t>memory operand </a:t>
            </a:r>
            <a:r>
              <a:rPr lang="en-US" dirty="0">
                <a:latin typeface="Arial" charset="0"/>
              </a:rPr>
              <a:t>in each of the following instructions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You do not need to specify what data </a:t>
            </a:r>
            <a:r>
              <a:rPr lang="en-US" smtClean="0">
                <a:latin typeface="Arial" charset="0"/>
              </a:rPr>
              <a:t>is transferred </a:t>
            </a:r>
            <a:endParaRPr lang="en-US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register contents and variables are as follows: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(ESI) = 00000100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(EDI) = 00000200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(EBX) = 00000300</a:t>
            </a:r>
            <a:r>
              <a:rPr lang="en-US" baseline="-25000" dirty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[EBX+0400h], CX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[EDI+2*EBX], AH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[EBX+EDI+0400h], 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6F6581-8407-3E4E-89E7-45114DA75E48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50CE6-B570-A445-AA1E-33C40A65DBF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to be posted; due </a:t>
            </a:r>
            <a:r>
              <a:rPr lang="en-US" dirty="0" smtClean="0">
                <a:latin typeface="Arial" charset="0"/>
              </a:rPr>
              <a:t>9/18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Alignment and </a:t>
            </a:r>
            <a:r>
              <a:rPr lang="en-US" dirty="0" err="1" smtClean="0">
                <a:latin typeface="Arial" charset="0"/>
              </a:rPr>
              <a:t>endianness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Addressing modes</a:t>
            </a:r>
          </a:p>
          <a:p>
            <a:pPr lvl="1"/>
            <a:r>
              <a:rPr lang="en-US" dirty="0" smtClean="0">
                <a:latin typeface="Arial" charset="0"/>
              </a:rPr>
              <a:t>x86 introduction</a:t>
            </a:r>
          </a:p>
          <a:p>
            <a:pPr lvl="1"/>
            <a:r>
              <a:rPr lang="en-US" dirty="0" smtClean="0">
                <a:latin typeface="Arial" charset="0"/>
              </a:rPr>
              <a:t>x86 </a:t>
            </a:r>
            <a:r>
              <a:rPr lang="en-US" dirty="0">
                <a:latin typeface="Arial" charset="0"/>
              </a:rPr>
              <a:t>memory accesses</a:t>
            </a:r>
          </a:p>
          <a:p>
            <a:pPr lvl="1"/>
            <a:r>
              <a:rPr lang="en-US" dirty="0">
                <a:latin typeface="Arial" charset="0"/>
              </a:rPr>
              <a:t>Assembly basics</a:t>
            </a:r>
          </a:p>
          <a:p>
            <a:pPr lvl="1"/>
            <a:r>
              <a:rPr lang="en-US" dirty="0">
                <a:latin typeface="Arial" charset="0"/>
              </a:rPr>
              <a:t>Data 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399BDB-9675-4347-BECD-A8D30D65A384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[EBX+0400h], CX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EBX + 0400h 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00000300h + 0400h = 00000700h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[EDI+2*EBX], AH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EDI + 2 * value in EBX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= 00000200h + 2 * 00000300h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00000200h + 00006000h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 MOV </a:t>
            </a:r>
            <a:r>
              <a:rPr lang="en-US" sz="2800" dirty="0" smtClean="0">
                <a:ea typeface="+mn-ea"/>
              </a:rPr>
              <a:t>[EBX+EDI+0400h],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EBX + EDI + 0400h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00000300H + 00000200H + 0400h = 00000900h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2906F8-34A6-CD4D-9DED-CF57B980098C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0C165A-D028-AA49-8F7D-CFEFD0CD8E88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D787D5-D9A3-204F-A9C6-D476A7BA43D8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9F9AB4-4E3F-8D40-9E13-EC602ED63F17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data types (“review”)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Refresher on x86 registers</a:t>
            </a:r>
          </a:p>
          <a:p>
            <a:pPr lvl="1"/>
            <a:r>
              <a:rPr lang="en-US" sz="2400">
                <a:latin typeface="Arial" charset="0"/>
              </a:rPr>
              <a:t>Gen. purpose registers: 16 or 32 bits</a:t>
            </a:r>
          </a:p>
          <a:p>
            <a:pPr lvl="1"/>
            <a:r>
              <a:rPr lang="en-US" sz="2400">
                <a:latin typeface="Arial" charset="0"/>
              </a:rPr>
              <a:t>Data registers can hold 8 bit data as well</a:t>
            </a:r>
          </a:p>
          <a:p>
            <a:pPr lvl="1"/>
            <a:r>
              <a:rPr lang="en-US" sz="2400">
                <a:latin typeface="Arial" charset="0"/>
              </a:rPr>
              <a:t>Determining size: register name</a:t>
            </a:r>
          </a:p>
          <a:p>
            <a:pPr lvl="1"/>
            <a:r>
              <a:rPr lang="en-US" sz="2400">
                <a:latin typeface="Arial" charset="0"/>
              </a:rPr>
              <a:t>Example: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accumulator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register</a:t>
            </a:r>
          </a:p>
          <a:p>
            <a:pPr lvl="2"/>
            <a:r>
              <a:rPr lang="en-US" sz="2000">
                <a:latin typeface="Arial" charset="0"/>
              </a:rPr>
              <a:t>8 bit data: AL = lowest byte; AH = next lowest byte</a:t>
            </a:r>
          </a:p>
          <a:p>
            <a:pPr lvl="2"/>
            <a:r>
              <a:rPr lang="en-US" sz="2000">
                <a:latin typeface="Arial" charset="0"/>
              </a:rPr>
              <a:t>16 bit data: AX = lowest 16 bits (AH/AL together as word)</a:t>
            </a:r>
          </a:p>
          <a:p>
            <a:pPr lvl="2"/>
            <a:r>
              <a:rPr lang="en-US" sz="2000">
                <a:latin typeface="Arial" charset="0"/>
              </a:rPr>
              <a:t>32 bit data: EAX = entire 32 bits</a:t>
            </a:r>
          </a:p>
          <a:p>
            <a:r>
              <a:rPr lang="en-US" sz="2800">
                <a:latin typeface="Arial" charset="0"/>
              </a:rPr>
              <a:t>Say EAX = 1A2B3C4DH</a:t>
            </a:r>
          </a:p>
          <a:p>
            <a:pPr lvl="1"/>
            <a:r>
              <a:rPr lang="en-US" sz="2400">
                <a:latin typeface="Arial" charset="0"/>
              </a:rPr>
              <a:t>What are AL, AH, and AX?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Arial" charset="0"/>
              </a:rPr>
              <a:t>AL = 4DH, AH = 3CH, AX = 3C4DH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B3124A-A5D4-314A-A158-28A5B6A9A05E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16B637-299A-AA46-BB89-D97D166C14A8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Example: MOV AX, [100H]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AX is 16-bit register </a:t>
            </a:r>
            <a:r>
              <a:rPr lang="en-US" sz="2400">
                <a:latin typeface="Arial" charset="0"/>
                <a:sym typeface="Wingdings" charset="0"/>
              </a:rPr>
              <a:t>	 move word from address 100H to 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Use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sz="2400">
                <a:latin typeface="Arial" charset="0"/>
                <a:sym typeface="Wingdings" charset="0"/>
              </a:rPr>
              <a:t>&lt;size&gt; PTR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sz="240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Example: MOVZX EAX, BYTE PTR [100H]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3A5629-41A3-CE42-8D74-293462589D98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Load full pointer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CC040F-9922-F142-B924-33D97EEDF5EF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can only be used as source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segment register is destination, source must be memory or register (no immediate)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ADFEA0-2F8B-6D4D-B2C0-D26F83F14657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CS = 3000H,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BL = AL = 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DX, CS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DX = CS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CX,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CX = word starting </a:t>
            </a:r>
            <a:r>
              <a:rPr lang="en-US" smtClean="0"/>
              <a:t>at 100H </a:t>
            </a:r>
            <a:r>
              <a:rPr lang="en-US" dirty="0" smtClean="0"/>
              <a:t>= FF00H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1448D1-1D88-854A-8A79-49A6D0674C6F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pic>
        <p:nvPicPr>
          <p:cNvPr id="17411" name="Picture 6" descr="~AUT0065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1200"/>
            <a:ext cx="2082800" cy="3429000"/>
          </a:xfrm>
        </p:spPr>
      </p:pic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676400"/>
            <a:ext cx="60594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>
                <a:latin typeface="Arial" charset="0"/>
              </a:rPr>
              <a:t>What is the final state of all affected registers?</a:t>
            </a:r>
          </a:p>
          <a:p>
            <a:pPr lvl="1"/>
            <a:r>
              <a:rPr lang="en-US">
                <a:latin typeface="Arial" charset="0"/>
              </a:rPr>
              <a:t>Why is AX used to initialize segment registers?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F43AA2-589F-CE43-98D3-9C8014712927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AX, 2000H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DS, AX 		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ES,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ES = AX = 2000H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3000H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SS,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SS = 3000H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BX,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BX = AX = 0000H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CX, 0AH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CX = 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DX, 100H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DX = 0100H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SI, 200H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SI = 0200H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DI, 300H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DI = 0300H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5A7EB0-C4C3-B74A-8835-8A828C4F1DF6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data </a:t>
            </a:r>
            <a:r>
              <a:rPr lang="en-US" dirty="0">
                <a:latin typeface="Garamond" charset="0"/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Registers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Small, fast set of on-chip storage (primarily for speed)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Referenced by name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Larger, slower set of storage (primarily for capacity)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Organized as hierarchy …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… but programmer references single range of </a:t>
            </a:r>
            <a:r>
              <a:rPr lang="en-US" sz="23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Memory issues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900" dirty="0">
                <a:latin typeface="Arial" charset="0"/>
              </a:rPr>
              <a:t> data: address divisible by number of bytes</a:t>
            </a:r>
          </a:p>
          <a:p>
            <a:pPr lvl="2">
              <a:lnSpc>
                <a:spcPct val="90000"/>
              </a:lnSpc>
            </a:pPr>
            <a:r>
              <a:rPr lang="en-US" sz="1900" dirty="0" err="1">
                <a:latin typeface="Arial" charset="0"/>
              </a:rPr>
              <a:t>Endianness</a:t>
            </a:r>
            <a:r>
              <a:rPr lang="en-US" sz="1900" dirty="0">
                <a:latin typeface="Arial" charset="0"/>
              </a:rPr>
              <a:t>: 80x86 data is</a:t>
            </a:r>
            <a:r>
              <a:rPr lang="en-US" sz="19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90000"/>
              </a:lnSpc>
            </a:pPr>
            <a:endParaRPr lang="en-US" sz="19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E4FE85-B0D3-6B4C-97F7-0085AB3DBDAB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1F5FC-BAD9-E347-95A8-6A48EB3E8483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Finish data transfer instructions</a:t>
            </a:r>
          </a:p>
          <a:p>
            <a:pPr lvl="1"/>
            <a:r>
              <a:rPr lang="en-US" dirty="0">
                <a:latin typeface="Arial" charset="0"/>
              </a:rPr>
              <a:t>Arithmetic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Piazza</a:t>
            </a:r>
          </a:p>
          <a:p>
            <a:pPr lvl="1"/>
            <a:r>
              <a:rPr lang="en-US" dirty="0">
                <a:latin typeface="Arial" charset="0"/>
              </a:rPr>
              <a:t>HW 1 to be posted; </a:t>
            </a:r>
            <a:r>
              <a:rPr lang="en-US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9/18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7C85E8-0885-5B47-BA49-51A242E24168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Addressing modes</a:t>
            </a:r>
            <a:r>
              <a:rPr lang="en-US">
                <a:latin typeface="Arial" charset="0"/>
              </a:rPr>
              <a:t>: ways of specifying operand location</a:t>
            </a:r>
          </a:p>
          <a:p>
            <a:r>
              <a:rPr lang="en-US">
                <a:latin typeface="Arial" charset="0"/>
              </a:rPr>
              <a:t>Where are operands stored? (3 location types)</a:t>
            </a:r>
          </a:p>
          <a:p>
            <a:pPr lvl="1"/>
            <a:r>
              <a:rPr lang="en-US">
                <a:latin typeface="Arial" charset="0"/>
              </a:rPr>
              <a:t>Registers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register addressing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Provide name of register; value read from register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Memory</a:t>
            </a:r>
          </a:p>
          <a:p>
            <a:pPr lvl="2"/>
            <a:r>
              <a:rPr lang="en-US">
                <a:latin typeface="Arial" charset="0"/>
              </a:rPr>
              <a:t>Provide address in memory; value read from that location</a:t>
            </a:r>
          </a:p>
          <a:p>
            <a:pPr lvl="2"/>
            <a:r>
              <a:rPr lang="en-US">
                <a:latin typeface="Arial" charset="0"/>
              </a:rPr>
              <a:t>Several modes for specifying memory address</a:t>
            </a:r>
          </a:p>
          <a:p>
            <a:pPr lvl="1"/>
            <a:r>
              <a:rPr lang="en-US">
                <a:latin typeface="Arial" charset="0"/>
              </a:rPr>
              <a:t>In the instruction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immediate addressing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5F26F7-96CA-D348-9218-F192B7B32AAA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62F56F-BB70-FC44-84B8-A284E41E3ED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1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Instructions accessing memory generate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effective address (EA)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Address calculated as part of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can be used as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Actual memory address in a simple memory system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Address within a particular segment in a segmented memory architecture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Effective address calculations can involve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One or more values stored in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Some combination of register and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AF33D7-913E-5D44-A1C4-520CAA1D4196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C28FD4-6F0F-8A4C-B968-FE54D9232A09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Memory 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 encoded in instruction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Base + displacement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displacement + base register(s)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have variations of this mode based on number and type of registers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Scaled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+ (scale * index)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Used for array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E69140-02FE-0F41-B212-DBC4FDFF2F9F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90760-EEAA-534D-8596-169FE1DAB82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“x86” </a:t>
            </a:r>
            <a:r>
              <a:rPr lang="en-US">
                <a:latin typeface="Arial" charset="0"/>
                <a:sym typeface="Wingdings" charset="0"/>
              </a:rPr>
              <a:t> family of Intel processors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Starts with 8086 processor (1978)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Used (w/extensions) in current processors</a:t>
            </a:r>
          </a:p>
          <a:p>
            <a:r>
              <a:rPr lang="en-US">
                <a:latin typeface="Arial" charset="0"/>
              </a:rPr>
              <a:t>General purpose processor</a:t>
            </a:r>
          </a:p>
          <a:p>
            <a:r>
              <a:rPr lang="en-US">
                <a:latin typeface="Arial" charset="0"/>
              </a:rPr>
              <a:t>Supports use of 8, 16, 32, or 64 bit data</a:t>
            </a:r>
          </a:p>
          <a:p>
            <a:r>
              <a:rPr lang="en-US">
                <a:latin typeface="Arial" charset="0"/>
              </a:rPr>
              <a:t>Allows both register and memory operands</a:t>
            </a:r>
          </a:p>
          <a:p>
            <a:r>
              <a:rPr lang="en-US">
                <a:latin typeface="Arial" charset="0"/>
              </a:rPr>
              <a:t>Segmented or flat memory architecture</a:t>
            </a:r>
          </a:p>
          <a:p>
            <a:r>
              <a:rPr lang="en-US">
                <a:latin typeface="Arial" charset="0"/>
              </a:rPr>
              <a:t>Real and protected mode operation</a:t>
            </a:r>
          </a:p>
          <a:p>
            <a:pPr lvl="1"/>
            <a:r>
              <a:rPr lang="en-US">
                <a:latin typeface="Arial" charset="0"/>
              </a:rPr>
              <a:t>Protected mode supports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AAB9A5-C2DB-A84B-AB07-02C61B5F5E7F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65F6A2-D5B0-714B-93E8-D37C32D390E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8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Nine 32-bit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(4) Data registers- EAX, EBX, ECX, EDX, can be used as 32, 16 or 8bit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(2) Pointer registers- EBP, ESP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(2) Index registers- ESI, EDI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(1) Instruction pointer- </a:t>
            </a:r>
            <a:r>
              <a:rPr lang="en-US" dirty="0" smtClean="0"/>
              <a:t>EIP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Six 16-bit registers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(6) Segment registers- CS, DS, SS, ES, FS, 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(status) register-EFLAGS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455609-BEB6-FB47-95F4-24351832D9E1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42D10-4D2E-FC4A-9AAE-9F4C4F6759F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14343" name="Picture 3" descr="FG02_001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914400"/>
            <a:ext cx="3646487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13446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1910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64-bit extensions</a:t>
            </a:r>
          </a:p>
          <a:p>
            <a:pPr lvl="1"/>
            <a:r>
              <a:rPr lang="en-US">
                <a:latin typeface="Arial" charset="0"/>
              </a:rPr>
              <a:t>Added with Pentium 4</a:t>
            </a:r>
          </a:p>
          <a:p>
            <a:pPr lvl="1"/>
            <a:r>
              <a:rPr lang="en-US">
                <a:latin typeface="Arial" charset="0"/>
              </a:rPr>
              <a:t>Data/pointer/index/IP/ flag register extended to 64 bits</a:t>
            </a:r>
          </a:p>
          <a:p>
            <a:pPr lvl="1"/>
            <a:r>
              <a:rPr lang="en-US">
                <a:latin typeface="Arial" charset="0"/>
              </a:rPr>
              <a:t>For example:</a:t>
            </a:r>
          </a:p>
          <a:p>
            <a:pPr lvl="2"/>
            <a:r>
              <a:rPr lang="en-US">
                <a:latin typeface="Arial" charset="0"/>
              </a:rPr>
              <a:t>RAX = 64-bit register A</a:t>
            </a:r>
          </a:p>
          <a:p>
            <a:pPr lvl="2"/>
            <a:r>
              <a:rPr lang="en-US">
                <a:latin typeface="Arial" charset="0"/>
              </a:rPr>
              <a:t>RSP = 64-bit stack pointer</a:t>
            </a:r>
          </a:p>
          <a:p>
            <a:pPr lvl="1"/>
            <a:r>
              <a:rPr lang="en-US">
                <a:latin typeface="Arial" charset="0"/>
              </a:rPr>
              <a:t>8 additional data registers (R8-R15)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CC2CE8-69F1-3745-B8AD-10683BA56CA7}" type="datetime1">
              <a:rPr lang="en-US">
                <a:latin typeface="Garamond" charset="0"/>
              </a:rPr>
              <a:pPr eaLnBrk="1" hangingPunct="1"/>
              <a:t>9/9/15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6233A6-5DD8-144E-B13E-2AF36134508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pic>
        <p:nvPicPr>
          <p:cNvPr id="15367" name="Picture 3" descr="FG02_001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914400"/>
            <a:ext cx="3646487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72358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8747</TotalTime>
  <Words>1817</Words>
  <Application>Microsoft Macintosh PowerPoint</Application>
  <PresentationFormat>On-screen Show (4:3)</PresentationFormat>
  <Paragraphs>422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Edge</vt:lpstr>
      <vt:lpstr>16.317 Microprocessor Systems Design I</vt:lpstr>
      <vt:lpstr>Lecture outline</vt:lpstr>
      <vt:lpstr>Review: data storage</vt:lpstr>
      <vt:lpstr>Addressing modes</vt:lpstr>
      <vt:lpstr>Memory addressing</vt:lpstr>
      <vt:lpstr>General memory addressing modes</vt:lpstr>
      <vt:lpstr>x86 intro</vt:lpstr>
      <vt:lpstr>Register Set</vt:lpstr>
      <vt:lpstr>Register Set</vt:lpstr>
      <vt:lpstr>General Purpose Data Registers</vt:lpstr>
      <vt:lpstr>Pointer Registers</vt:lpstr>
      <vt:lpstr>Index Registers</vt:lpstr>
      <vt:lpstr>Flags Register</vt:lpstr>
      <vt:lpstr>x86 memory spaces</vt:lpstr>
      <vt:lpstr>x86 memory modes</vt:lpstr>
      <vt:lpstr>Flat mode addressing</vt:lpstr>
      <vt:lpstr>x86 addressing modes</vt:lpstr>
      <vt:lpstr>x86 addressing modes (cont.)</vt:lpstr>
      <vt:lpstr>Example</vt:lpstr>
      <vt:lpstr>Example solutions </vt:lpstr>
      <vt:lpstr>Instruction Assembly Notation </vt:lpstr>
      <vt:lpstr>Assembly Language Statements</vt:lpstr>
      <vt:lpstr>x86 data types (“review”)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1666</cp:revision>
  <dcterms:created xsi:type="dcterms:W3CDTF">2006-04-03T05:03:01Z</dcterms:created>
  <dcterms:modified xsi:type="dcterms:W3CDTF">2015-09-10T01:30:59Z</dcterms:modified>
</cp:coreProperties>
</file>