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86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4" r:id="rId12"/>
    <p:sldId id="485" r:id="rId13"/>
    <p:sldId id="473" r:id="rId14"/>
    <p:sldId id="466" r:id="rId15"/>
    <p:sldId id="475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82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957F1-D514-014A-944A-4517ADB5BD0E}" type="datetime1">
              <a:rPr lang="en-US" smtClean="0"/>
              <a:t>2/15/17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8C3D6-4A5F-2F4A-8E18-579DA74588A2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12519-CB86-3245-968B-6922D181B046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DC5F6-92B8-DD41-AFFA-FAE00FF08771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1FEFF-9AB2-414D-A3F9-4968579D8B06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2E598-B2D1-D449-8AF6-524DB4D01055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C039D-1BA8-FC46-A8EF-8DDECFEA35EE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84344-C789-6141-BF34-5E4FAEC77CEB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481AB-E7F6-664B-A374-E64526E1B6E3}" type="datetime1">
              <a:rPr lang="en-US" smtClean="0"/>
              <a:t>2/15/17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742E1-B6CF-3F4D-A55C-2B8CC281A7B8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4DE4A-7171-3341-B362-DF4DA906A30C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7AAF9-A739-0446-89A2-12156D589BFE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49E18-6E1D-1443-9B73-015258BF1A67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48C6410-6A27-D04F-9C64-21C35EABAB76}" type="datetime1">
              <a:rPr lang="en-US" smtClean="0"/>
              <a:t>2/15/17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setprecision</a:t>
            </a:r>
            <a:r>
              <a:rPr lang="en-US" dirty="0" smtClean="0">
                <a:latin typeface="Arial" charset="0"/>
              </a:rPr>
              <a:t>: change number </a:t>
            </a:r>
            <a:r>
              <a:rPr lang="en-US" dirty="0">
                <a:latin typeface="Arial" charset="0"/>
              </a:rPr>
              <a:t>of digits displayed to the right of the decimal point</a:t>
            </a:r>
          </a:p>
          <a:p>
            <a:pPr eaLnBrk="1" hangingPunct="1"/>
            <a:r>
              <a:rPr lang="en-US" dirty="0" smtClean="0">
                <a:latin typeface="Courier New"/>
                <a:cs typeface="Courier New"/>
              </a:rPr>
              <a:t>fixed</a:t>
            </a:r>
            <a:r>
              <a:rPr lang="en-US" dirty="0" smtClean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behavior (without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precision (with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Reset with </a:t>
            </a:r>
            <a:r>
              <a:rPr lang="en-US" dirty="0" err="1" smtClean="0">
                <a:latin typeface="Courier New"/>
                <a:cs typeface="Courier New"/>
              </a:rPr>
              <a:t>noshowpoint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10F2B8-9808-A34C-8183-646B24CF8203}" type="datetime1">
              <a:rPr lang="en-US" smtClean="0">
                <a:latin typeface="Garamond" charset="0"/>
              </a:rPr>
              <a:t>2/15/17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Characters </a:t>
            </a:r>
            <a:r>
              <a:rPr lang="en-US" dirty="0">
                <a:latin typeface="Garamond" charset="0"/>
              </a:rPr>
              <a:t>and </a:t>
            </a:r>
            <a:r>
              <a:rPr lang="en-US" dirty="0" smtClean="0">
                <a:latin typeface="Garamond" charset="0"/>
              </a:rPr>
              <a:t>input</a:t>
            </a:r>
            <a:endParaRPr lang="en-US" dirty="0">
              <a:latin typeface="Garamond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 value must be compatible with type of 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3E44C6-FFBE-0F43-B98E-D9FB4CC89963}" type="datetime1">
              <a:rPr lang="en-US" smtClean="0">
                <a:latin typeface="Garamond" charset="0"/>
              </a:rPr>
              <a:t>2/15/17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Algorithmic complexity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 try to approximate worst-case computing time</a:t>
            </a:r>
          </a:p>
          <a:p>
            <a:r>
              <a:rPr lang="en-US" dirty="0" smtClean="0"/>
              <a:t>Measure time as T(n), function of n</a:t>
            </a:r>
          </a:p>
          <a:p>
            <a:pPr lvl="1"/>
            <a:r>
              <a:rPr lang="en-US" dirty="0" smtClean="0"/>
              <a:t>Count number of times each step in algorithm executes</a:t>
            </a:r>
          </a:p>
          <a:p>
            <a:r>
              <a:rPr lang="en-US" dirty="0" smtClean="0"/>
              <a:t>Use big O notation—O(f(n))—to express order of magnitude</a:t>
            </a:r>
          </a:p>
          <a:p>
            <a:pPr lvl="1"/>
            <a:r>
              <a:rPr lang="en-US" dirty="0" smtClean="0"/>
              <a:t>Choose slowest growing function that provides upper bound on execution time</a:t>
            </a:r>
          </a:p>
          <a:p>
            <a:pPr lvl="1"/>
            <a:r>
              <a:rPr lang="en-US" dirty="0" smtClean="0"/>
              <a:t>Look at largest exponent in T(n) term</a:t>
            </a:r>
          </a:p>
          <a:p>
            <a:pPr lvl="1"/>
            <a:r>
              <a:rPr lang="en-US" dirty="0" smtClean="0"/>
              <a:t>Ignore constants, multipliers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769-939F-654F-9C3F-386221C498E8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Classes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 smtClean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Data members</a:t>
            </a:r>
            <a:r>
              <a:rPr lang="en-US" dirty="0" smtClean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Member functions</a:t>
            </a:r>
            <a:r>
              <a:rPr lang="en-US" dirty="0" smtClean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Data/functions can be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members only accessible within member functions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 smtClean="0"/>
              <a:t>Often accessed through “set”, “get”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functions also known as </a:t>
            </a:r>
            <a:r>
              <a:rPr lang="en-US" dirty="0" smtClean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025980-C1AA-ED4A-A093-1FD83AE732D7}" type="datetime1">
              <a:rPr lang="en-US" sz="1200" smtClean="0">
                <a:latin typeface="Garamond" charset="0"/>
              </a:rPr>
              <a:t>2/15/17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Class </a:t>
            </a:r>
            <a:r>
              <a:rPr lang="en-US" dirty="0"/>
              <a:t>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</a:t>
            </a:r>
            <a:r>
              <a:rPr lang="en-US" sz="2400" b="1" dirty="0" smtClean="0">
                <a:solidFill>
                  <a:srgbClr val="3366FF"/>
                </a:solidFill>
                <a:latin typeface="Courier New" charset="0"/>
              </a:rPr>
              <a:t>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 smtClean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 smtClean="0">
                <a:latin typeface="Arial"/>
                <a:cs typeface="Arial"/>
              </a:rPr>
              <a:t>Function definitions in .</a:t>
            </a:r>
            <a:r>
              <a:rPr lang="en-US" dirty="0" err="1" smtClean="0">
                <a:latin typeface="Arial"/>
                <a:cs typeface="Arial"/>
              </a:rPr>
              <a:t>cpp</a:t>
            </a:r>
            <a:r>
              <a:rPr lang="en-US" dirty="0" smtClean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8CCD-7497-D84A-8529-1666BED8FEE2}" type="datetime1">
              <a:rPr lang="en-US" smtClean="0"/>
              <a:t>2/15/17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Constructors</a:t>
            </a:r>
            <a:endParaRPr lang="en-US" dirty="0">
              <a:latin typeface="Garamond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Functions </a:t>
            </a:r>
            <a:r>
              <a:rPr lang="en-US" dirty="0">
                <a:latin typeface="Arial" charset="0"/>
              </a:rPr>
              <a:t>used to initialize an </a:t>
            </a:r>
            <a:r>
              <a:rPr lang="en-US" dirty="0" smtClean="0">
                <a:latin typeface="Arial" charset="0"/>
              </a:rPr>
              <a:t>object’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data when it is created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Must </a:t>
            </a:r>
            <a:r>
              <a:rPr lang="en-US" dirty="0">
                <a:latin typeface="Arial" charset="0"/>
              </a:rPr>
              <a:t>be defined with the same name as the </a:t>
            </a:r>
            <a:r>
              <a:rPr lang="en-US" dirty="0" smtClean="0">
                <a:latin typeface="Arial" charset="0"/>
              </a:rPr>
              <a:t>class:</a:t>
            </a:r>
          </a:p>
          <a:p>
            <a:pPr marL="344487" lvl="1" indent="0" eaLnBrk="1" hangingPunct="1">
              <a:buNone/>
            </a:pPr>
            <a:r>
              <a:rPr lang="en-US" dirty="0" smtClean="0">
                <a:latin typeface="Arial" charset="0"/>
              </a:rPr>
              <a:t>	e.g. 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No return type</a:t>
            </a:r>
            <a:endParaRPr lang="en-US" dirty="0">
              <a:latin typeface="Lucida Console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Parameterized constructor takes 1+ arguments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Constructors often examples of overloaded functions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Functions with same name, different argument list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4A8776-BABC-BC48-B79F-7A7BFF5A045B}" type="datetime1">
              <a:rPr lang="en-US" sz="1200" smtClean="0">
                <a:latin typeface="Garamond" charset="0"/>
              </a:rPr>
              <a:t>2/15/17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Exam 1—</a:t>
            </a:r>
            <a:r>
              <a:rPr lang="en-US" b="1" u="sng" dirty="0" smtClean="0"/>
              <a:t>PLEASE BE ON TIME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Tuesday, 2/21</a:t>
            </a:r>
          </a:p>
          <a:p>
            <a:pPr lvl="2"/>
            <a:r>
              <a:rPr lang="en-US" dirty="0"/>
              <a:t>10% bonus on initial score if submitted by today</a:t>
            </a:r>
          </a:p>
          <a:p>
            <a:pPr lvl="1"/>
            <a:r>
              <a:rPr lang="en-US" dirty="0"/>
              <a:t>Exam 1: Friday,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electronic devices</a:t>
            </a:r>
          </a:p>
          <a:p>
            <a:pPr lvl="1"/>
            <a:r>
              <a:rPr lang="en-US" dirty="0"/>
              <a:t>Next week: lecture Tuesday, not Monday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5EF3D3-CC20-AE4C-858A-D1444E0A3A22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Tuesday, 2/21</a:t>
            </a:r>
          </a:p>
          <a:p>
            <a:pPr lvl="2"/>
            <a:r>
              <a:rPr lang="en-US" dirty="0" smtClean="0"/>
              <a:t>10% bonus on initial score if submitted by today</a:t>
            </a:r>
          </a:p>
          <a:p>
            <a:pPr lvl="1"/>
            <a:r>
              <a:rPr lang="en-US" dirty="0" smtClean="0"/>
              <a:t>Exam 1: Friday, 2/17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electronic devices</a:t>
            </a:r>
          </a:p>
          <a:p>
            <a:pPr lvl="1"/>
            <a:r>
              <a:rPr lang="en-US" dirty="0" smtClean="0"/>
              <a:t>Next week: lecture Tuesday, not Monday</a:t>
            </a:r>
          </a:p>
          <a:p>
            <a:r>
              <a:rPr lang="en-US" dirty="0" smtClean="0"/>
              <a:t>Today’s lecture: Exam 1 Preview</a:t>
            </a:r>
          </a:p>
          <a:p>
            <a:pPr lvl="1"/>
            <a:r>
              <a:rPr lang="en-US" dirty="0" smtClean="0"/>
              <a:t>General exam notes</a:t>
            </a:r>
          </a:p>
          <a:p>
            <a:pPr lvl="1"/>
            <a:r>
              <a:rPr lang="en-US" dirty="0" smtClean="0"/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5FB4C04-92C4-2B41-90C1-9B7D82C24EAE}" type="datetime1">
              <a:rPr lang="en-US" smtClean="0">
                <a:latin typeface="+mj-lt"/>
              </a:rPr>
              <a:t>2/15/17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notes, electronic </a:t>
            </a:r>
            <a:r>
              <a:rPr lang="en-US" sz="2600" dirty="0">
                <a:latin typeface="Arial" charset="0"/>
              </a:rPr>
              <a:t>devices (calculator</a:t>
            </a:r>
            <a:r>
              <a:rPr lang="en-US" sz="2600">
                <a:latin typeface="Arial" charset="0"/>
              </a:rPr>
              <a:t>, </a:t>
            </a:r>
            <a:r>
              <a:rPr lang="en-US" sz="2600" smtClean="0">
                <a:latin typeface="Arial" charset="0"/>
              </a:rPr>
              <a:t>phone)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11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No questions 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Basic C++ structure (namespaces, &lt;</a:t>
            </a:r>
            <a:r>
              <a:rPr lang="en-US" sz="2200" dirty="0" err="1" smtClean="0">
                <a:latin typeface="Arial" charset="0"/>
              </a:rPr>
              <a:t>iostream</a:t>
            </a:r>
            <a:r>
              <a:rPr lang="en-US" sz="2200" dirty="0" smtClean="0">
                <a:latin typeface="Arial" charset="0"/>
              </a:rPr>
              <a:t>&gt;, etc.)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File organization (.h/.</a:t>
            </a:r>
            <a:r>
              <a:rPr lang="en-US" sz="2200" dirty="0" err="1" smtClean="0">
                <a:latin typeface="Arial" charset="0"/>
              </a:rPr>
              <a:t>cpp</a:t>
            </a:r>
            <a:r>
              <a:rPr lang="en-US" sz="2200" dirty="0" smtClean="0">
                <a:latin typeface="Arial" charset="0"/>
              </a:rPr>
              <a:t> files for </a:t>
            </a:r>
            <a:r>
              <a:rPr lang="en-US" sz="2200" dirty="0" err="1" smtClean="0">
                <a:latin typeface="Arial" charset="0"/>
              </a:rPr>
              <a:t>structs</a:t>
            </a:r>
            <a:r>
              <a:rPr lang="en-US" sz="2200" dirty="0" smtClean="0">
                <a:latin typeface="Arial" charset="0"/>
              </a:rPr>
              <a:t>/classes)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Abstract data types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Question types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</a:t>
            </a:r>
            <a:r>
              <a:rPr lang="en-US" sz="2200" dirty="0" smtClean="0">
                <a:latin typeface="Arial" charset="0"/>
              </a:rPr>
              <a:t>ultiple </a:t>
            </a:r>
            <a:r>
              <a:rPr lang="en-US" sz="2200" dirty="0" smtClean="0">
                <a:latin typeface="Arial" charset="0"/>
              </a:rPr>
              <a:t>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(classes)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</a:t>
            </a:r>
            <a:r>
              <a:rPr lang="en-US" sz="2200" dirty="0" smtClean="0">
                <a:latin typeface="Arial" charset="0"/>
              </a:rPr>
              <a:t>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(input/output)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Problem solving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(algorithmic complexity)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</a:t>
            </a:r>
            <a:r>
              <a:rPr lang="en-US" sz="2200" dirty="0" smtClean="0">
                <a:latin typeface="Arial" charset="0"/>
              </a:rPr>
              <a:t>ode </a:t>
            </a:r>
            <a:r>
              <a:rPr lang="en-US" sz="2200" dirty="0">
                <a:latin typeface="Arial" charset="0"/>
              </a:rPr>
              <a:t>writing (complete </a:t>
            </a:r>
            <a:r>
              <a:rPr lang="en-US" sz="2200" dirty="0" smtClean="0">
                <a:latin typeface="Arial" charset="0"/>
              </a:rPr>
              <a:t>1 of 2 parts</a:t>
            </a:r>
            <a:r>
              <a:rPr lang="en-US" sz="2200" dirty="0">
                <a:latin typeface="Arial" charset="0"/>
              </a:rPr>
              <a:t>; </a:t>
            </a:r>
            <a:r>
              <a:rPr lang="en-US" sz="2200" dirty="0" smtClean="0">
                <a:latin typeface="Arial" charset="0"/>
              </a:rPr>
              <a:t>both </a:t>
            </a:r>
            <a:r>
              <a:rPr lang="en-US" sz="2200" dirty="0">
                <a:latin typeface="Arial" charset="0"/>
              </a:rPr>
              <a:t>for extra credit</a:t>
            </a:r>
            <a:r>
              <a:rPr lang="en-US" sz="2200" dirty="0" smtClean="0">
                <a:latin typeface="Arial" charset="0"/>
              </a:rPr>
              <a:t>) </a:t>
            </a:r>
            <a:endParaRPr lang="en-US" sz="2200" dirty="0">
              <a:latin typeface="Arial" charset="0"/>
            </a:endParaRPr>
          </a:p>
          <a:p>
            <a:pPr marL="344487" lvl="1" indent="0">
              <a:lnSpc>
                <a:spcPct val="90000"/>
              </a:lnSpc>
              <a:buNone/>
            </a:pP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	(C-style structures, functions)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2/15/17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basic program structure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Covered basic C++ program structure—very similar to C!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lang="en-US" dirty="0" smtClean="0"/>
              <a:t> directive: add libraries to program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iostream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 smtClean="0"/>
              <a:t>: basic input/output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>
                <a:latin typeface="Courier New"/>
                <a:cs typeface="Courier New"/>
              </a:rPr>
              <a:t>std</a:t>
            </a:r>
            <a:r>
              <a:rPr lang="en-US" dirty="0" smtClean="0"/>
              <a:t> namespace—includes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Could include entire namespace: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using namespace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Or, just include members being used: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using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Using statements directly after relevant </a:t>
            </a:r>
            <a:r>
              <a:rPr lang="en-US" dirty="0" smtClean="0">
                <a:latin typeface="Courier New"/>
                <a:cs typeface="Courier New"/>
              </a:rPr>
              <a:t>#include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4D847E-E880-8540-923B-238BCFD76EF9}" type="datetime1">
              <a:rPr lang="en-US" smtClean="0">
                <a:latin typeface="Garamond"/>
                <a:cs typeface="Garamond"/>
              </a:rPr>
              <a:t>2/15/17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70B5AB-E76E-FA4B-98E5-7072E722B424}" type="slidenum">
              <a:rPr lang="en-US" smtClean="0">
                <a:latin typeface="Garamond"/>
                <a:cs typeface="Garamond"/>
              </a:rPr>
              <a:pPr/>
              <a:t>4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5259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Basic I/O</a:t>
            </a:r>
            <a:endParaRPr lang="en-US" dirty="0">
              <a:latin typeface="Garamond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Output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"x= 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x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",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="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 smtClean="0">
                <a:latin typeface="Arial" charset="0"/>
              </a:rPr>
              <a:t>Recall </a:t>
            </a:r>
            <a:r>
              <a:rPr lang="en-US" dirty="0" err="1" smtClean="0">
                <a:latin typeface="Courier New"/>
                <a:cs typeface="Courier New"/>
              </a:rPr>
              <a:t>endl</a:t>
            </a:r>
            <a:r>
              <a:rPr lang="en-US" dirty="0" smtClean="0">
                <a:latin typeface="Arial" charset="0"/>
              </a:rPr>
              <a:t> ≈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r>
              <a:rPr lang="en-US" dirty="0" smtClean="0">
                <a:latin typeface="Arial" charset="0"/>
              </a:rPr>
              <a:t> + flush output stream</a:t>
            </a:r>
          </a:p>
          <a:p>
            <a:r>
              <a:rPr lang="en-US" dirty="0" smtClean="0">
                <a:latin typeface="Arial" charset="0"/>
              </a:rPr>
              <a:t>Input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Can cause problems if input </a:t>
            </a:r>
            <a:r>
              <a:rPr lang="en-US" dirty="0" smtClean="0">
                <a:latin typeface="Arial" charset="0"/>
                <a:cs typeface="Courier New" charset="0"/>
              </a:rPr>
              <a:t>doesn’t </a:t>
            </a:r>
            <a:r>
              <a:rPr lang="en-US" dirty="0">
                <a:latin typeface="Arial" charset="0"/>
                <a:cs typeface="Courier New" charset="0"/>
              </a:rPr>
              <a:t>match variable type</a:t>
            </a:r>
          </a:p>
          <a:p>
            <a:pPr lvl="1"/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C1062A-B99E-FB4F-B678-FFC1FAEBAFF7}" type="datetime1">
              <a:rPr lang="en-US" smtClean="0">
                <a:latin typeface="Garamond" charset="0"/>
              </a:rPr>
              <a:t>2/15/17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</a:t>
            </a:r>
            <a:r>
              <a:rPr lang="en-US" sz="2100" dirty="0" smtClean="0">
                <a:latin typeface="Arial" charset="0"/>
              </a:rPr>
              <a:t>collections of data; </a:t>
            </a:r>
            <a:r>
              <a:rPr lang="en-US" sz="2100" dirty="0">
                <a:latin typeface="Arial" charset="0"/>
              </a:rPr>
              <a:t>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100" dirty="0" smtClean="0">
                <a:latin typeface="Courier New" charset="0"/>
                <a:cs typeface="Courier New" charset="0"/>
              </a:rPr>
              <a:t> 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StudentInfo</a:t>
            </a:r>
            <a:r>
              <a:rPr lang="en-US" sz="2100" dirty="0" smtClean="0">
                <a:latin typeface="Courier New" charset="0"/>
                <a:cs typeface="Courier New" charset="0"/>
              </a:rPr>
              <a:t> {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cs typeface="Courier New" charset="0"/>
              </a:rPr>
              <a:t>Scalar</a:t>
            </a:r>
            <a:r>
              <a:rPr lang="en-US" sz="1800" dirty="0">
                <a:latin typeface="Arial" charset="0"/>
                <a:cs typeface="Courier New" charset="0"/>
              </a:rPr>
              <a:t>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Passed </a:t>
            </a:r>
            <a:r>
              <a:rPr lang="en-US" sz="2100" dirty="0">
                <a:latin typeface="Arial" charset="0"/>
                <a:cs typeface="Courier New" charset="0"/>
              </a:rPr>
              <a:t>to functions by address </a:t>
            </a:r>
            <a:r>
              <a:rPr lang="en-US" sz="2100" dirty="0" smtClean="0">
                <a:latin typeface="Arial" charset="0"/>
                <a:cs typeface="Courier New" charset="0"/>
              </a:rPr>
              <a:t>or </a:t>
            </a:r>
            <a:r>
              <a:rPr lang="en-US" sz="2100" dirty="0" smtClean="0">
                <a:solidFill>
                  <a:srgbClr val="0000FF"/>
                </a:solidFill>
                <a:latin typeface="Arial" charset="0"/>
                <a:cs typeface="Courier New" charset="0"/>
              </a:rPr>
              <a:t>reference</a:t>
            </a:r>
            <a:r>
              <a:rPr lang="en-US" sz="2100" dirty="0" smtClean="0">
                <a:latin typeface="Arial" charset="0"/>
                <a:cs typeface="Courier New" charset="0"/>
              </a:rPr>
              <a:t> (today’s lecture)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9C29-F819-ED42-8F99-C7C94F3F800D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8FD411-4324-0F48-B81B-02972C69F02F}" type="datetime1">
              <a:rPr lang="en-US" sz="1200" smtClean="0">
                <a:latin typeface="Garamond" charset="0"/>
              </a:rPr>
              <a:t>2/15/17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7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break programs into smaller pieces</a:t>
            </a:r>
          </a:p>
          <a:p>
            <a:pPr lvl="1"/>
            <a:r>
              <a:rPr lang="en-US" dirty="0" smtClean="0"/>
              <a:t>Useful when code sequences repeated</a:t>
            </a:r>
          </a:p>
          <a:p>
            <a:r>
              <a:rPr lang="en-US" dirty="0" smtClean="0"/>
              <a:t>Functions have:</a:t>
            </a:r>
          </a:p>
          <a:p>
            <a:pPr lvl="1"/>
            <a:r>
              <a:rPr lang="en-US" dirty="0" smtClean="0"/>
              <a:t>An optional</a:t>
            </a:r>
            <a:r>
              <a:rPr lang="en-US" dirty="0" smtClean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prototyped</a:t>
            </a:r>
            <a:r>
              <a:rPr lang="en-US" dirty="0" smtClean="0"/>
              <a:t> or written completely prior to use</a:t>
            </a:r>
          </a:p>
          <a:p>
            <a:r>
              <a:rPr lang="en-US" dirty="0" smtClean="0"/>
              <a:t>C++ supports three forms of argument passing</a:t>
            </a:r>
          </a:p>
          <a:p>
            <a:pPr lvl="1"/>
            <a:r>
              <a:rPr lang="en-US" dirty="0" smtClean="0"/>
              <a:t>Pass by value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address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74F05B-835E-E34F-8A9D-1245AB917BBF}" type="datetime1">
              <a:rPr lang="en-US" sz="1200" smtClean="0">
                <a:latin typeface="Garamond"/>
                <a:cs typeface="Garamond"/>
              </a:rPr>
              <a:t>2/15/17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8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525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examples below are function </a:t>
            </a:r>
            <a:r>
              <a:rPr lang="en-US" dirty="0" smtClean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 smtClean="0"/>
              <a:t>Contain information about how to call function</a:t>
            </a:r>
          </a:p>
          <a:p>
            <a:pPr lvl="2"/>
            <a:r>
              <a:rPr lang="en-US" dirty="0" smtClean="0"/>
              <a:t>Return type, name, and argument list 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arg</a:t>
            </a:r>
            <a:r>
              <a:rPr lang="en-US" dirty="0" smtClean="0"/>
              <a:t> types required, but good practice to list names</a:t>
            </a:r>
          </a:p>
          <a:p>
            <a:pPr lvl="1"/>
            <a:r>
              <a:rPr lang="en-US" dirty="0" smtClean="0"/>
              <a:t>No details on operation of function (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f2(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f4(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Explicit pointer—call requires addresses: </a:t>
            </a:r>
            <a:r>
              <a:rPr lang="en-US" dirty="0" smtClean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Aliases—call does not require addresses: </a:t>
            </a:r>
            <a:r>
              <a:rPr lang="en-US" dirty="0" smtClean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 does have ability to modify input arguments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00D0-69B3-2543-874A-4493B413489D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4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12515</TotalTime>
  <Words>1092</Words>
  <Application>Microsoft Macintosh PowerPoint</Application>
  <PresentationFormat>On-screen Show (4:3)</PresentationFormat>
  <Paragraphs>227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EECE.3220 Data Structures</vt:lpstr>
      <vt:lpstr>Lecture outline</vt:lpstr>
      <vt:lpstr>Exam 1 notes</vt:lpstr>
      <vt:lpstr>Review: basic program structure</vt:lpstr>
      <vt:lpstr>Review: Basic I/O</vt:lpstr>
      <vt:lpstr>Review: Structures in C++</vt:lpstr>
      <vt:lpstr>Review: Nested structures</vt:lpstr>
      <vt:lpstr>Review: Functions</vt:lpstr>
      <vt:lpstr>Review: Function examples</vt:lpstr>
      <vt:lpstr>Review: Output manipulators</vt:lpstr>
      <vt:lpstr>Review: Characters and input</vt:lpstr>
      <vt:lpstr>Review: Algorithmic complexity</vt:lpstr>
      <vt:lpstr>Review: Classes</vt:lpstr>
      <vt:lpstr>Review: Class Declaration</vt:lpstr>
      <vt:lpstr>Review: Constructors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2745</cp:revision>
  <dcterms:created xsi:type="dcterms:W3CDTF">2006-04-03T05:03:01Z</dcterms:created>
  <dcterms:modified xsi:type="dcterms:W3CDTF">2017-02-15T13:48:38Z</dcterms:modified>
</cp:coreProperties>
</file>