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422" r:id="rId3"/>
    <p:sldId id="505" r:id="rId4"/>
    <p:sldId id="506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447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51144B19-F7EF-F941-95DD-04DCBDF2B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73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36C5FA6E-A273-A246-9F44-450773140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4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10F136-ED3D-5F49-B8A4-27849A57916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79140D-4037-1046-89A4-3DB36553561D}" type="slidenum">
              <a:rPr lang="en-US"/>
              <a:pPr/>
              <a:t>12</a:t>
            </a:fld>
            <a:endParaRPr lang="en-US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56EDA6-07CB-7D48-9803-40FB37555134}" type="datetime1">
              <a:rPr lang="en-US"/>
              <a:pPr/>
              <a:t>2/26/17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0E044-516C-D649-8367-F9A8F39DBC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9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3CBD4-8C6D-D347-98F1-3579DFFF9BE9}" type="datetime1">
              <a:rPr lang="en-US"/>
              <a:pPr/>
              <a:t>2/26/17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0CE46-0D67-E344-B0BC-B02AC52A4A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7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C7598-0ADA-1F43-B5D4-81B8FE61443D}" type="datetime1">
              <a:rPr lang="en-US"/>
              <a:pPr/>
              <a:t>2/26/17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748B0-DB21-6840-A101-3077AB886F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30F023-7C9D-0543-889B-222240933FF1}" type="datetime1">
              <a:rPr lang="en-US"/>
              <a:pPr/>
              <a:t>2/26/17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3AA17-1CA3-7445-AEF2-2ED5E21D8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05C9F-ADC7-1E44-B5D0-918B9150D029}" type="datetime1">
              <a:rPr lang="en-US"/>
              <a:pPr/>
              <a:t>2/26/17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35ECEE-1A7B-E444-BF38-2B0F76230A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02224-DC24-9947-8D55-74AB7473900A}" type="datetime1">
              <a:rPr lang="en-US"/>
              <a:pPr/>
              <a:t>2/26/17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116A2-92D6-C641-A231-BA3D02034A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9BE87-29AA-AF4F-B846-7D639540F09E}" type="datetime1">
              <a:rPr lang="en-US"/>
              <a:pPr/>
              <a:t>2/26/17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7A9F8-01E0-8B45-B648-78B2B32F03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5E285-5ACB-D541-84CB-5EFDE5127992}" type="datetime1">
              <a:rPr lang="en-US"/>
              <a:pPr/>
              <a:t>2/26/17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3E824D-3E41-214A-BFC5-98B2A3D2F8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413F0-A259-F64E-B6AD-819D7854D7C5}" type="datetime1">
              <a:rPr lang="en-US"/>
              <a:pPr/>
              <a:t>2/26/17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4AD78-FFCB-5D4D-8BBE-57F87B65C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12630-DD67-A142-8CD5-31F3D24226EB}" type="datetime1">
              <a:rPr lang="en-US"/>
              <a:pPr/>
              <a:t>2/26/17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7D6DE-D771-7F47-85AC-127211252E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84711-54A8-F54F-A95B-D51107502285}" type="datetime1">
              <a:rPr lang="en-US"/>
              <a:pPr/>
              <a:t>2/26/17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FBBA2-2FE3-C441-8505-E5884877D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596BB-51D3-CC49-9AFE-62870A225FD4}" type="datetime1">
              <a:rPr lang="en-US"/>
              <a:pPr/>
              <a:t>2/26/17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4B8DA-044D-D246-A7E0-8056A20B8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5966B2-6037-BC4C-94FB-C580543D72D8}" type="datetime1">
              <a:rPr lang="en-US"/>
              <a:pPr/>
              <a:t>2/26/17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66986-CAE1-6548-9EAC-DD14065032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fld id="{382FFA17-E6E8-F842-8AD8-BDAC34A2487A}" type="datetime1">
              <a:rPr lang="en-US"/>
              <a:pPr/>
              <a:t>2/26/17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fld id="{590E4BC0-E10B-954D-AC90-E5D4A3FF0A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1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</a:t>
            </a:r>
            <a:r>
              <a:rPr lang="en-US" dirty="0" smtClean="0">
                <a:latin typeface="Arial" charset="0"/>
              </a:rPr>
              <a:t>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16: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Pointers and pointer arguments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E579C0-02D8-A84C-9733-224BCF8A0DEC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4363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69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035AD9-F32E-1A42-8989-A3ABA531A31A}" type="datetime1">
              <a:rPr lang="en-US" sz="1200">
                <a:latin typeface="Garamond" charset="0"/>
                <a:cs typeface="Arial" charset="0"/>
              </a:rPr>
              <a:pPr/>
              <a:t>2/26/17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D88B96-8071-BC45-AADA-49A92B04A932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7390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7394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7398</a:t>
            </a:r>
          </a:p>
        </p:txBody>
      </p:sp>
      <p:sp>
        <p:nvSpPr>
          <p:cNvPr id="15393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DE31E0-0C04-4E4E-A79B-5F94EC4B0F3B}" type="datetime1">
              <a:rPr lang="en-US" sz="1200">
                <a:latin typeface="Garamond" charset="0"/>
                <a:cs typeface="Arial" charset="0"/>
              </a:rPr>
              <a:pPr/>
              <a:t>2/26/17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01EA8-BB40-A642-9439-F8D129C7A1A8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639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639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639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639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639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640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6401" name="Line 28"/>
          <p:cNvSpPr>
            <a:spLocks noChangeShapeType="1"/>
          </p:cNvSpPr>
          <p:nvPr/>
        </p:nvSpPr>
        <p:spPr bwMode="auto">
          <a:xfrm>
            <a:off x="2286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640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491801-BD64-B84A-9957-B3FCE3DD3385}" type="datetime1">
              <a:rPr lang="en-US" sz="1200">
                <a:latin typeface="Garamond" charset="0"/>
                <a:cs typeface="Arial" charset="0"/>
              </a:rPr>
              <a:pPr/>
              <a:t>2/26/17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pointer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*a, 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*b);</a:t>
            </a:r>
          </a:p>
          <a:p>
            <a:pPr>
              <a:buFont typeface="Wingdings" pitchFamily="2" charset="2"/>
              <a:buNone/>
              <a:defRPr/>
            </a:pPr>
            <a:endParaRPr lang="en-US" sz="3400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result1 = f(&amp;x, &amp;y);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result2 = f(&amp;y, &amp;result1);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result3 = f(&amp;result1, &amp;result2);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2531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f(int *a, int *b)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int copyB = *b;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while (*a &gt; 1) {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	*b += copyB;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(*a)--;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return *b;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6CDFD3-156E-8349-9383-38BEC0C2C507}" type="datetime1">
              <a:rPr lang="en-US" sz="1200">
                <a:latin typeface="Garamond" charset="0"/>
              </a:rPr>
              <a:pPr eaLnBrk="1" hangingPunct="1"/>
              <a:t>2/26/17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FBF8F7-FF82-8B4B-BE7C-7C1ACAE3D078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2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first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 = 1, y = 2, result1 = 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second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 = 1, result1 = 4, result2 = 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third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result1 = 1, result2 = 16, result3 = 16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Final output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1, 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 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1: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2: 16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3: 16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E64421-80C5-D14A-8D14-39AF61994035}" type="datetime1">
              <a:rPr lang="en-US" sz="1200">
                <a:latin typeface="Garamond" charset="0"/>
              </a:rPr>
              <a:pPr eaLnBrk="1" hangingPunct="1"/>
              <a:t>2/26/17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3440B5-AFB6-3849-B400-6495240CF110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9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Example: writing functions with pointers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that:</a:t>
            </a:r>
          </a:p>
          <a:p>
            <a:pPr lvl="1"/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lvl="1"/>
            <a:r>
              <a:rPr lang="en-US">
                <a:latin typeface="Arial" charset="0"/>
              </a:rPr>
              <a:t>Uses pointers to swap the values of two double-precision variables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4A77EC-2A22-FC43-8DE2-6245233D066A}" type="datetime1">
              <a:rPr lang="en-US" sz="1200">
                <a:latin typeface="Garamond" charset="0"/>
              </a:rPr>
              <a:pPr eaLnBrk="1" hangingPunct="1"/>
              <a:t>2/26/17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A0E9F7-C5C2-C148-BBAB-42371CCD45B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void divQR(int x, int y,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int *q, int *r)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*q = x /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*r = x %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826934-D761-0D4F-916A-8B83DB06910C}" type="datetime1">
              <a:rPr lang="en-US" sz="1200">
                <a:latin typeface="Garamond" charset="0"/>
              </a:rPr>
              <a:pPr eaLnBrk="1" hangingPunct="1"/>
              <a:t>2/26/17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DFB9E-1964-8947-A8BD-8738BF2FAACC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1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 smtClean="0"/>
              <a:t>Use pointers to swap the values of two double-precision variables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void swap(double *a, double *b)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double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temp = *a;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*a = *b;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*b =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BC9D92-4F28-8942-83C3-A866F664B213}" type="datetime1">
              <a:rPr lang="en-US" sz="1200">
                <a:latin typeface="Garamond" charset="0"/>
              </a:rPr>
              <a:pPr eaLnBrk="1" hangingPunct="1"/>
              <a:t>2/26/17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4742F5-6DDA-DD48-9DD7-F929C06D4EC6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0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More on pointers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3/6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: P1-3 due F 3/3</a:t>
            </a:r>
          </a:p>
          <a:p>
            <a:pPr lvl="2"/>
            <a:r>
              <a:rPr lang="en-US" dirty="0">
                <a:latin typeface="Arial" charset="0"/>
              </a:rPr>
              <a:t>Fix file and upload to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</a:t>
            </a:r>
          </a:p>
          <a:p>
            <a:pPr lvl="2"/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3"/>
            <a:r>
              <a:rPr lang="en-US">
                <a:latin typeface="Arial" charset="0"/>
              </a:rPr>
              <a:t>You may need to delete your </a:t>
            </a:r>
            <a:r>
              <a:rPr lang="en-US">
                <a:latin typeface="Arial" charset="0"/>
              </a:rPr>
              <a:t>original </a:t>
            </a:r>
            <a:r>
              <a:rPr lang="en-US" smtClean="0">
                <a:latin typeface="Arial" charset="0"/>
              </a:rPr>
              <a:t>submission</a:t>
            </a:r>
            <a:endParaRPr lang="en-US" dirty="0">
              <a:latin typeface="Arial" charset="0"/>
            </a:endParaRPr>
          </a:p>
          <a:p>
            <a:pPr lvl="2"/>
            <a:r>
              <a:rPr lang="en-US" u="sng" dirty="0">
                <a:latin typeface="Arial" charset="0"/>
              </a:rPr>
              <a:t>E-mail Dr. Geiger to say that you have resubmitted program</a:t>
            </a:r>
            <a:endParaRPr lang="en-US" u="sng" dirty="0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E6089F-5020-4F4A-A7B2-C43F34872F94}" type="datetime1">
              <a:rPr lang="en-US" sz="1200">
                <a:latin typeface="Garamond" charset="0"/>
                <a:cs typeface="Arial" charset="0"/>
              </a:rPr>
              <a:pPr/>
              <a:t>2/26/17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7B8F52-24D7-4E46-97F3-152BD5B20182}" type="slidenum">
              <a:rPr lang="en-US" sz="1200">
                <a:latin typeface="Garamond" charset="0"/>
                <a:cs typeface="Arial" charset="0"/>
              </a:rPr>
              <a:pPr/>
              <a:t>18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5 </a:t>
            </a:r>
            <a:r>
              <a:rPr lang="en-US" dirty="0" smtClean="0">
                <a:latin typeface="Arial" charset="0"/>
              </a:rPr>
              <a:t>due 3/6</a:t>
            </a:r>
            <a:endParaRPr lang="en-US" b="1" dirty="0" smtClean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 err="1" smtClean="0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P1-3 </a:t>
            </a:r>
            <a:r>
              <a:rPr lang="en-US" dirty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F </a:t>
            </a:r>
            <a:r>
              <a:rPr lang="en-US" dirty="0" smtClean="0">
                <a:latin typeface="Arial" charset="0"/>
              </a:rPr>
              <a:t>3/3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Fix file and upload to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</a:t>
            </a:r>
          </a:p>
          <a:p>
            <a:pPr lvl="2"/>
            <a:r>
              <a:rPr lang="en-US" u="sng" dirty="0">
                <a:latin typeface="Arial" charset="0"/>
              </a:rPr>
              <a:t>Please do not change file </a:t>
            </a:r>
            <a:r>
              <a:rPr lang="en-US" u="sng" dirty="0" smtClean="0">
                <a:latin typeface="Arial" charset="0"/>
              </a:rPr>
              <a:t>name</a:t>
            </a:r>
          </a:p>
          <a:p>
            <a:pPr lvl="3"/>
            <a:r>
              <a:rPr lang="en-US" dirty="0" smtClean="0">
                <a:latin typeface="Arial" charset="0"/>
              </a:rPr>
              <a:t>You may need to delete your original submission</a:t>
            </a:r>
            <a:endParaRPr lang="en-US" dirty="0">
              <a:latin typeface="Arial" charset="0"/>
            </a:endParaRPr>
          </a:p>
          <a:p>
            <a:pPr lvl="2"/>
            <a:r>
              <a:rPr lang="en-US" u="sng" dirty="0">
                <a:latin typeface="Arial" charset="0"/>
              </a:rPr>
              <a:t>E-mail Dr. Geiger to say that you have resubmitted program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Pointers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Pass by address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32DAB2-3237-0C4D-AA20-A78F7D8254BE}" type="datetime1">
              <a:rPr lang="en-US" sz="1200">
                <a:latin typeface="Garamond" charset="0"/>
                <a:cs typeface="Arial" charset="0"/>
              </a:rPr>
              <a:pPr/>
              <a:t>2/26/17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B0AA06-B8E1-CF4B-A472-2DD0F2900089}" type="slidenum">
              <a:rPr lang="en-US" sz="1200">
                <a:latin typeface="Garamond" charset="0"/>
                <a:cs typeface="Arial" charset="0"/>
              </a:rPr>
              <a:pPr/>
              <a:t>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Justifying pass by address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the ability to “return” multiple values from function</a:t>
            </a:r>
          </a:p>
          <a:p>
            <a:pPr lvl="1"/>
            <a:r>
              <a:rPr lang="en-US">
                <a:latin typeface="Arial" charset="0"/>
              </a:rPr>
              <a:t>Functions can only return at most one value</a:t>
            </a:r>
          </a:p>
          <a:p>
            <a:r>
              <a:rPr lang="en-US">
                <a:latin typeface="Arial" charset="0"/>
              </a:rPr>
              <a:t>Functions can take multiple arguments ...</a:t>
            </a:r>
          </a:p>
          <a:p>
            <a:pPr lvl="1"/>
            <a:r>
              <a:rPr lang="en-US">
                <a:latin typeface="Arial" charset="0"/>
              </a:rPr>
              <a:t>... but, as we’ve discussed so far, passing by value just copies arguments</a:t>
            </a:r>
          </a:p>
          <a:p>
            <a:pPr lvl="1"/>
            <a:r>
              <a:rPr lang="en-US">
                <a:latin typeface="Arial" charset="0"/>
              </a:rPr>
              <a:t>No way to change arguments and have change reflected outside of function</a:t>
            </a:r>
          </a:p>
          <a:p>
            <a:r>
              <a:rPr lang="en-US">
                <a:latin typeface="Arial" charset="0"/>
              </a:rPr>
              <a:t>Solution uses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pointers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4FA8BB-3F27-3546-A618-4F187042B56E}" type="datetime1">
              <a:rPr lang="en-US" sz="1200">
                <a:latin typeface="Garamond" charset="0"/>
                <a:cs typeface="Arial" charset="0"/>
              </a:rPr>
              <a:pPr/>
              <a:t>2/26/17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3F00D4-CFE4-524F-BC69-7531037A155C}" type="slidenum">
              <a:rPr lang="en-US" sz="1200">
                <a:latin typeface="Garamond" charset="0"/>
                <a:cs typeface="Arial" charset="0"/>
              </a:rPr>
              <a:pPr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Pointer: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careful when declaring multiple pointers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sure to initialize pointer before use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A904D12-4F08-A04C-A21B-8F4C263220E1}" type="datetime1">
              <a:rPr lang="en-US" sz="1200">
                <a:latin typeface="Garamond" charset="0"/>
                <a:cs typeface="Arial" charset="0"/>
              </a:rPr>
              <a:pPr/>
              <a:t>2/26/17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C0B5C9-11E6-B74B-8317-36A841C07D57}" type="slidenum">
              <a:rPr lang="en-US" sz="1200">
                <a:latin typeface="Garamond" charset="0"/>
                <a:cs typeface="Arial" charset="0"/>
              </a:rPr>
              <a:pPr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arguments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Passing pointer gives ability to modify data at that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In prototype/definition—argument has pointer type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For example: 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f(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*</a:t>
            </a:r>
            <a:r>
              <a:rPr lang="en-US" b="1" dirty="0" err="1" smtClean="0">
                <a:latin typeface="Courier New" charset="0"/>
                <a:cs typeface="Courier New" charset="0"/>
              </a:rPr>
              <a:t>addr_y</a:t>
            </a:r>
            <a:r>
              <a:rPr lang="en-US" b="1" dirty="0" smtClean="0">
                <a:latin typeface="Courier New" charset="0"/>
                <a:cs typeface="Courier New" charset="0"/>
              </a:rPr>
              <a:t>);</a:t>
            </a:r>
            <a:endParaRPr lang="en-US" b="1" dirty="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When calling function, can pass explicit pointer or use address operator 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&amp;&lt;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var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</a:t>
            </a:r>
            <a:r>
              <a:rPr lang="en-US" dirty="0">
                <a:latin typeface="Arial" charset="0"/>
                <a:cs typeface="Courier New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Examples</a:t>
            </a:r>
            <a:r>
              <a:rPr lang="en-US" dirty="0" smtClean="0">
                <a:latin typeface="Arial" charset="0"/>
                <a:cs typeface="Courier New" charset="0"/>
              </a:rPr>
              <a:t>: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y = 2;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result1;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smtClean="0">
                <a:latin typeface="Courier New" charset="0"/>
                <a:cs typeface="Courier New" charset="0"/>
              </a:rPr>
              <a:t>result1 </a:t>
            </a:r>
            <a:r>
              <a:rPr lang="en-US" b="1" dirty="0">
                <a:latin typeface="Courier New" charset="0"/>
                <a:cs typeface="Courier New" charset="0"/>
              </a:rPr>
              <a:t>= f(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&amp;y</a:t>
            </a:r>
            <a:r>
              <a:rPr lang="en-US" b="1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6E807F-F9AE-5B49-87DB-F5EB40D3A89E}" type="datetime1">
              <a:rPr lang="en-US" sz="1200">
                <a:latin typeface="Garamond" charset="0"/>
                <a:cs typeface="Arial" charset="0"/>
              </a:rPr>
              <a:pPr/>
              <a:t>2/26/17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9886D-E67C-B942-BC6A-5E7E7955E96B}" type="slidenum">
              <a:rPr lang="en-US" sz="1200">
                <a:latin typeface="Garamond" charset="0"/>
                <a:cs typeface="Arial" charset="0"/>
              </a:rPr>
              <a:pPr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D35A99-5DDA-3746-9338-E8CE3110B51D}" type="slidenum">
              <a:rPr lang="en-US" sz="1200">
                <a:latin typeface="Garamond" charset="0"/>
                <a:cs typeface="Arial" charset="0"/>
              </a:rPr>
              <a:pPr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0244" name="Text Box 1027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0245" name="Text Box 1028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0246" name="Rectangle 1029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47" name="Text Box 1030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0248" name="Text Box 1031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0249" name="Rectangle 103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0" name="Rectangle 103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1" name="Text Box 1042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0252" name="Text Box 1043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0253" name="Text Box 1044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0254" name="Text Box 1049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0255" name="Rectangle 1050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6" name="Text Box 1051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0257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61AF14-C707-AB40-A504-4543379387AB}" type="datetime1">
              <a:rPr lang="en-US" sz="1200">
                <a:latin typeface="Garamond" charset="0"/>
                <a:cs typeface="Arial" charset="0"/>
              </a:rPr>
              <a:pPr/>
              <a:t>2/26/17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E1E84B-5589-4044-B0B7-29DCF3DC6F6D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7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127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127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127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127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8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1281" name="Line 28"/>
          <p:cNvSpPr>
            <a:spLocks noChangeShapeType="1"/>
          </p:cNvSpPr>
          <p:nvPr/>
        </p:nvSpPr>
        <p:spPr bwMode="auto">
          <a:xfrm>
            <a:off x="2286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28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7B8D18-5F31-9047-B184-B5A8C6437887}" type="datetime1">
              <a:rPr lang="en-US" sz="1200">
                <a:latin typeface="Garamond" charset="0"/>
                <a:cs typeface="Arial" charset="0"/>
              </a:rPr>
              <a:pPr/>
              <a:t>2/26/17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21825E-F1B2-0B4C-ADE4-928C8B383178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2291" name="AutoShape 35"/>
          <p:cNvSpPr>
            <a:spLocks noChangeArrowheads="1"/>
          </p:cNvSpPr>
          <p:nvPr/>
        </p:nvSpPr>
        <p:spPr bwMode="auto">
          <a:xfrm>
            <a:off x="8001000" y="1600200"/>
            <a:ext cx="990600" cy="3048000"/>
          </a:xfrm>
          <a:prstGeom prst="curvedLeftArrow">
            <a:avLst>
              <a:gd name="adj1" fmla="val 27635"/>
              <a:gd name="adj2" fmla="val 89174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36"/>
          <p:cNvSpPr>
            <a:spLocks noChangeArrowheads="1"/>
          </p:cNvSpPr>
          <p:nvPr/>
        </p:nvSpPr>
        <p:spPr bwMode="auto">
          <a:xfrm>
            <a:off x="8001000" y="2057400"/>
            <a:ext cx="990600" cy="3048000"/>
          </a:xfrm>
          <a:prstGeom prst="curvedLeftArrow">
            <a:avLst>
              <a:gd name="adj1" fmla="val 21937"/>
              <a:gd name="adj2" fmla="val 89174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230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230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230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230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30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231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1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231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231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231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1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>
            <a:off x="228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23" name="Oval 37"/>
          <p:cNvSpPr>
            <a:spLocks noChangeArrowheads="1"/>
          </p:cNvSpPr>
          <p:nvPr/>
        </p:nvSpPr>
        <p:spPr bwMode="auto">
          <a:xfrm>
            <a:off x="8077200" y="2590800"/>
            <a:ext cx="5334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8610600" y="2743200"/>
            <a:ext cx="381000" cy="2133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8610600" y="3200400"/>
            <a:ext cx="38100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6" name="Oval 41"/>
          <p:cNvSpPr>
            <a:spLocks noChangeArrowheads="1"/>
          </p:cNvSpPr>
          <p:nvPr/>
        </p:nvSpPr>
        <p:spPr bwMode="auto">
          <a:xfrm>
            <a:off x="8077200" y="3048000"/>
            <a:ext cx="5334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 flipH="1">
            <a:off x="8001000" y="4876800"/>
            <a:ext cx="9906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 flipH="1">
            <a:off x="8001000" y="5334000"/>
            <a:ext cx="990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9" name="Date Placeholder 4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DC8459-6A21-2442-A455-980CEFD79579}" type="datetime1">
              <a:rPr lang="en-US" sz="1200">
                <a:latin typeface="Garamond" charset="0"/>
                <a:cs typeface="Arial" charset="0"/>
              </a:rPr>
              <a:pPr/>
              <a:t>2/26/17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D8D035-23B5-2D44-8E4C-2D89EABA0B85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40" name="Text Box 29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2286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42" name="Text Box 31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3343" name="Rectangle 34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45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093321-CBA8-FA4F-B5A1-093A3A33D481}" type="datetime1">
              <a:rPr lang="en-US" sz="1200">
                <a:latin typeface="Garamond" charset="0"/>
                <a:cs typeface="Arial" charset="0"/>
              </a:rPr>
              <a:pPr/>
              <a:t>2/26/17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14925</TotalTime>
  <Words>1021</Words>
  <Application>Microsoft Macintosh PowerPoint</Application>
  <PresentationFormat>On-screen Show (4:3)</PresentationFormat>
  <Paragraphs>332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EECE.2160 ECE Application Programming</vt:lpstr>
      <vt:lpstr>Lecture outline</vt:lpstr>
      <vt:lpstr>Justifying pass by address</vt:lpstr>
      <vt:lpstr>Pointers</vt:lpstr>
      <vt:lpstr>Pointer arguments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Example: pointer arguments</vt:lpstr>
      <vt:lpstr>Example solution</vt:lpstr>
      <vt:lpstr>Example: writing functions with pointers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1626</cp:revision>
  <dcterms:created xsi:type="dcterms:W3CDTF">2006-04-03T05:03:01Z</dcterms:created>
  <dcterms:modified xsi:type="dcterms:W3CDTF">2017-02-26T21:44:17Z</dcterms:modified>
</cp:coreProperties>
</file>