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"/>
  </p:notesMasterIdLst>
  <p:handoutMasterIdLst>
    <p:handoutMasterId r:id="rId7"/>
  </p:handoutMasterIdLst>
  <p:sldIdLst>
    <p:sldId id="256" r:id="rId2"/>
    <p:sldId id="532" r:id="rId3"/>
    <p:sldId id="533" r:id="rId4"/>
    <p:sldId id="534" r:id="rId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89537" autoAdjust="0"/>
  </p:normalViewPr>
  <p:slideViewPr>
    <p:cSldViewPr>
      <p:cViewPr varScale="1">
        <p:scale>
          <a:sx n="86" d="100"/>
          <a:sy n="86" d="100"/>
        </p:scale>
        <p:origin x="-1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0BB92A-F725-B347-AD00-E818C3E27C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ACF24-DAB8-2F47-A11C-F35BBEDF7E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5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D6F88B-553A-4645-81E6-5F1362CC713D}" type="datetime1">
              <a:rPr lang="en-US" smtClean="0"/>
              <a:t>4/5/16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E3786-70B3-5543-A1CA-D7800AEF12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16B64-5DCA-C948-9747-1EF311E2EB1B}" type="datetime1">
              <a:rPr lang="en-US" smtClean="0"/>
              <a:t>4/5/16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90E558-F7D8-6B40-BAC0-AA228FD867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7961E-B269-AC48-BB6D-5CD0AEB858B6}" type="datetime1">
              <a:rPr lang="en-US" smtClean="0"/>
              <a:t>4/5/16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946FF-F3A2-3A4E-8F8D-B1CF5B3449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2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142C7-D041-2D4D-B10C-6D0D06545EDA}" type="datetime1">
              <a:rPr lang="en-US" smtClean="0"/>
              <a:t>4/5/16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20F6F5-63DB-0F4C-A110-CB1C38252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B62A1-9EAE-154B-B327-00CBCED228E0}" type="datetime1">
              <a:rPr lang="en-US" smtClean="0"/>
              <a:t>4/5/16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E1D40-FE52-D94E-9F30-0E312A851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55DD99-18EE-814E-8012-0DE76D845C95}" type="datetime1">
              <a:rPr lang="en-US" smtClean="0"/>
              <a:t>4/5/16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F63C3-277B-6D4E-B60B-156C289CEA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B1620F-ABAA-1749-A282-47F23E74FB8A}" type="datetime1">
              <a:rPr lang="en-US" smtClean="0"/>
              <a:t>4/5/16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8EB35-F8F3-2345-85D7-7224A1EA94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A1C381-44F2-194B-BCEA-4E01F2159A1F}" type="datetime1">
              <a:rPr lang="en-US" smtClean="0"/>
              <a:t>4/5/16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C8E30-EA09-F74C-AE86-244A0DD72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576D5-39CD-4843-AF0C-F9FD9A51517C}" type="datetime1">
              <a:rPr lang="en-US" smtClean="0"/>
              <a:t>4/5/16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FD561-E1ED-D74C-A28A-04E94FC52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94158-2BD9-1042-A933-1C5F11E2EA35}" type="datetime1">
              <a:rPr lang="en-US" smtClean="0"/>
              <a:t>4/5/16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B669D-51B8-3646-95F9-20B63EE5F3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15397-F475-BD45-90E6-E65DC5C8172E}" type="datetime1">
              <a:rPr lang="en-US" smtClean="0"/>
              <a:t>4/5/16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3F9D73-9420-F34A-AECA-71C9C31783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BD6C9-B85E-A04E-99F1-69FC27822303}" type="datetime1">
              <a:rPr lang="en-US" smtClean="0"/>
              <a:t>4/5/16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1134D-E8B1-524A-8C45-EEF4290B64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F546B-D7AF-5C49-B5AF-4580F4396B8A}" type="datetime1">
              <a:rPr lang="en-US" smtClean="0"/>
              <a:t>4/5/16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8CCB0-579D-8D4B-97BF-3C51D9DBB1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0F5A8F3E-11F3-AD49-9465-B2EB04DA0A73}" type="datetime1">
              <a:rPr lang="en-US" smtClean="0"/>
              <a:t>4/5/16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8C976CF8-0898-794D-83FF-D832461D3A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1" r:id="rId1"/>
    <p:sldLayoutId id="2147484859" r:id="rId2"/>
    <p:sldLayoutId id="2147484860" r:id="rId3"/>
    <p:sldLayoutId id="2147484861" r:id="rId4"/>
    <p:sldLayoutId id="2147484862" r:id="rId5"/>
    <p:sldLayoutId id="2147484863" r:id="rId6"/>
    <p:sldLayoutId id="2147484864" r:id="rId7"/>
    <p:sldLayoutId id="2147484865" r:id="rId8"/>
    <p:sldLayoutId id="2147484866" r:id="rId9"/>
    <p:sldLayoutId id="2147484867" r:id="rId10"/>
    <p:sldLayoutId id="2147484868" r:id="rId11"/>
    <p:sldLayoutId id="2147484869" r:id="rId12"/>
    <p:sldLayoutId id="214748487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&amp; </a:t>
            </a:r>
            <a:r>
              <a:rPr lang="en-US" dirty="0" err="1" smtClean="0">
                <a:latin typeface="Arial" charset="0"/>
              </a:rPr>
              <a:t>Peilong</a:t>
            </a:r>
            <a:r>
              <a:rPr lang="en-US" dirty="0" smtClean="0">
                <a:latin typeface="Arial" charset="0"/>
              </a:rPr>
              <a:t> Li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smtClean="0">
                <a:solidFill>
                  <a:srgbClr val="0000FF"/>
                </a:solidFill>
                <a:latin typeface="Arial" charset="0"/>
              </a:rPr>
              <a:t>24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2 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Average: 60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Median: 63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Std. deviation: 23.6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Max: 98 (x2)</a:t>
            </a:r>
            <a:endParaRPr lang="en-US" dirty="0">
              <a:ea typeface="+mn-e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124200" y="1066800"/>
            <a:ext cx="4038600" cy="1676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14.0 / 20 (70%)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27.8 / 40 (70%)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18.2 / 40 (45%)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D2BD25-EEA9-404B-91B4-DBB937A62B2B}" type="datetime1">
              <a:rPr lang="en-US" smtClean="0">
                <a:latin typeface="Garamond" charset="0"/>
              </a:rPr>
              <a:t>4/5/16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697E4D-E27A-BB4F-9644-AAAB5C945D05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6629400" y="1066800"/>
            <a:ext cx="243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18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Extra credit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25 students completed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2.8 average</a:t>
            </a:r>
            <a:endParaRPr lang="en-US" dirty="0"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69" y="2743200"/>
            <a:ext cx="6431023" cy="3192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Figuring out where you stand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Programs: 60% 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(6/10 done; </a:t>
            </a:r>
            <a:r>
              <a:rPr lang="en-US" sz="2600" i="1" dirty="0" smtClean="0">
                <a:solidFill>
                  <a:srgbClr val="FF0000"/>
                </a:solidFill>
                <a:latin typeface="Arial" charset="0"/>
              </a:rPr>
              <a:t>“4.5”/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10 graded)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Arial" charset="0"/>
              </a:rPr>
              <a:t>P5 grades done for most, but not all students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Arial" charset="0"/>
              </a:rPr>
              <a:t>Exams</a:t>
            </a:r>
            <a:r>
              <a:rPr lang="en-US" sz="2600" dirty="0">
                <a:latin typeface="Arial" charset="0"/>
              </a:rPr>
              <a:t>: 40% (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10%</a:t>
            </a:r>
            <a:r>
              <a:rPr lang="en-US" sz="2600" dirty="0">
                <a:latin typeface="Arial" charset="0"/>
              </a:rPr>
              <a:t> + </a:t>
            </a:r>
            <a:r>
              <a:rPr lang="en-US" sz="2600" i="1" dirty="0">
                <a:solidFill>
                  <a:srgbClr val="FF0000"/>
                </a:solidFill>
                <a:latin typeface="Arial" charset="0"/>
              </a:rPr>
              <a:t>15%</a:t>
            </a:r>
            <a:r>
              <a:rPr lang="en-US" sz="2600" dirty="0">
                <a:latin typeface="Arial" charset="0"/>
              </a:rPr>
              <a:t> + 15%)</a:t>
            </a:r>
          </a:p>
          <a:p>
            <a:pPr lvl="1">
              <a:lnSpc>
                <a:spcPct val="80000"/>
              </a:lnSpc>
            </a:pPr>
            <a:r>
              <a:rPr lang="en-US" sz="2200" u="sng" dirty="0">
                <a:latin typeface="Arial" charset="0"/>
              </a:rPr>
              <a:t>Change </a:t>
            </a:r>
            <a:r>
              <a:rPr lang="en-US" sz="2200" u="sng" dirty="0">
                <a:latin typeface="Arial" charset="0"/>
                <a:sym typeface="Wingdings" charset="0"/>
              </a:rPr>
              <a:t> </a:t>
            </a:r>
            <a:r>
              <a:rPr lang="en-US" sz="2200" u="sng" dirty="0">
                <a:latin typeface="Arial" charset="0"/>
              </a:rPr>
              <a:t>higher grade from Exam 1/2 counts for 15%</a:t>
            </a:r>
          </a:p>
          <a:p>
            <a:pPr>
              <a:lnSpc>
                <a:spcPct val="80000"/>
              </a:lnSpc>
            </a:pPr>
            <a:r>
              <a:rPr lang="en-US" sz="2600" dirty="0" smtClean="0">
                <a:latin typeface="Arial" charset="0"/>
              </a:rPr>
              <a:t>~45% </a:t>
            </a:r>
            <a:r>
              <a:rPr lang="en-US" sz="2600" dirty="0">
                <a:latin typeface="Arial" charset="0"/>
              </a:rPr>
              <a:t>of your grade still to be determined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Arial" charset="0"/>
              </a:rPr>
              <a:t>Doesn’t include </a:t>
            </a:r>
            <a:r>
              <a:rPr lang="en-US" sz="2200" dirty="0" err="1" smtClean="0">
                <a:latin typeface="Arial" charset="0"/>
              </a:rPr>
              <a:t>regrade</a:t>
            </a:r>
            <a:r>
              <a:rPr lang="en-US" sz="2200" dirty="0" smtClean="0">
                <a:latin typeface="Arial" charset="0"/>
              </a:rPr>
              <a:t> submissions that aren’t done yet</a:t>
            </a:r>
            <a:endParaRPr lang="en-US" sz="2200" dirty="0">
              <a:latin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6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Estimating your grade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Program </a:t>
            </a:r>
            <a:r>
              <a:rPr lang="en-US" sz="2200" dirty="0" err="1">
                <a:latin typeface="Arial" charset="0"/>
              </a:rPr>
              <a:t>avg</a:t>
            </a:r>
            <a:r>
              <a:rPr lang="en-US" sz="2200" dirty="0">
                <a:latin typeface="Arial" charset="0"/>
              </a:rPr>
              <a:t> (PA) = </a:t>
            </a:r>
            <a:r>
              <a:rPr lang="en-US" sz="2200" dirty="0">
                <a:solidFill>
                  <a:srgbClr val="0000CC"/>
                </a:solidFill>
                <a:latin typeface="Arial" charset="0"/>
              </a:rPr>
              <a:t>(total program points) / 3</a:t>
            </a:r>
            <a:r>
              <a:rPr lang="en-US" sz="2200" dirty="0" smtClean="0">
                <a:solidFill>
                  <a:srgbClr val="0000CC"/>
                </a:solidFill>
                <a:latin typeface="Arial" charset="0"/>
              </a:rPr>
              <a:t>.5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>
                <a:latin typeface="Arial" charset="0"/>
              </a:rPr>
              <a:t>If you have a grade for P5, add that in and divide by 4.5</a:t>
            </a:r>
            <a:endParaRPr lang="en-US" sz="18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Exam </a:t>
            </a:r>
            <a:r>
              <a:rPr lang="en-US" sz="2200" dirty="0" err="1">
                <a:latin typeface="Arial" charset="0"/>
              </a:rPr>
              <a:t>avg</a:t>
            </a:r>
            <a:r>
              <a:rPr lang="en-US" sz="2200" dirty="0">
                <a:latin typeface="Arial" charset="0"/>
              </a:rPr>
              <a:t> (EA)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 dirty="0">
                <a:solidFill>
                  <a:srgbClr val="0000FF"/>
                </a:solidFill>
                <a:latin typeface="Arial" charset="0"/>
              </a:rPr>
              <a:t>	((min(E1, E2)) + (max(E1, E2) * 1.5)) / 2.5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rgbClr val="FF0000"/>
                </a:solidFill>
                <a:latin typeface="Arial" charset="0"/>
              </a:rPr>
              <a:t>Overall </a:t>
            </a:r>
            <a:r>
              <a:rPr lang="en-US" sz="2200" dirty="0" err="1">
                <a:solidFill>
                  <a:srgbClr val="FF0000"/>
                </a:solidFill>
                <a:latin typeface="Arial" charset="0"/>
              </a:rPr>
              <a:t>avg</a:t>
            </a:r>
            <a:r>
              <a:rPr lang="en-US" sz="2200" dirty="0">
                <a:solidFill>
                  <a:srgbClr val="FF0000"/>
                </a:solidFill>
                <a:latin typeface="Arial" charset="0"/>
              </a:rPr>
              <a:t> = PA * 0.6 + EA * 0.4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5E1ADA-43E4-0541-8678-6AEB3F343B81}" type="datetime1">
              <a:rPr lang="en-US" smtClean="0">
                <a:latin typeface="Garamond" charset="0"/>
              </a:rPr>
              <a:t>4/5/16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2 Review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ABA62F-1D99-EB43-A718-F28582C8C40C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Figuring out where you stand</a:t>
            </a:r>
            <a:endParaRPr lang="en-US" dirty="0">
              <a:ea typeface="+mj-ea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8534400" cy="2971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Estimated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avg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= PA * 0.6 + EA * 0.4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b="1" u="sng" dirty="0" smtClean="0">
                <a:solidFill>
                  <a:srgbClr val="FF0000"/>
                </a:solidFill>
                <a:ea typeface="+mn-ea"/>
              </a:rPr>
              <a:t>Current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smtClean="0">
                <a:ea typeface="+mn-ea"/>
              </a:rPr>
              <a:t>course </a:t>
            </a:r>
            <a:r>
              <a:rPr lang="en-US" dirty="0" err="1" smtClean="0">
                <a:ea typeface="+mn-ea"/>
              </a:rPr>
              <a:t>avg</a:t>
            </a:r>
            <a:r>
              <a:rPr lang="en-US" dirty="0" smtClean="0">
                <a:ea typeface="+mn-ea"/>
              </a:rPr>
              <a:t> </a:t>
            </a:r>
            <a:r>
              <a:rPr lang="en-US" u="sng" dirty="0" smtClean="0">
                <a:solidFill>
                  <a:srgbClr val="FF0000"/>
                </a:solidFill>
                <a:ea typeface="+mn-ea"/>
              </a:rPr>
              <a:t>(will change)</a:t>
            </a:r>
            <a:r>
              <a:rPr lang="en-US" dirty="0" smtClean="0">
                <a:ea typeface="+mn-ea"/>
              </a:rPr>
              <a:t>: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Without extra credit: ~78.3%, SD = 16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With extra credit:</a:t>
            </a:r>
            <a:r>
              <a:rPr lang="en-US" dirty="0"/>
              <a:t> </a:t>
            </a:r>
            <a:r>
              <a:rPr lang="en-US" dirty="0" smtClean="0"/>
              <a:t>     ~78.5%, SD = 17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Note: exam averages 71.3 and 60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Likely </a:t>
            </a:r>
            <a:r>
              <a:rPr lang="en-US" dirty="0" err="1" smtClean="0">
                <a:ea typeface="+mn-ea"/>
              </a:rPr>
              <a:t>avg</a:t>
            </a:r>
            <a:r>
              <a:rPr lang="en-US" dirty="0" smtClean="0">
                <a:ea typeface="+mn-ea"/>
              </a:rPr>
              <a:t> up, SD up once grades/</a:t>
            </a:r>
            <a:r>
              <a:rPr lang="en-US" dirty="0" err="1" smtClean="0">
                <a:ea typeface="+mn-ea"/>
              </a:rPr>
              <a:t>regrades</a:t>
            </a:r>
            <a:r>
              <a:rPr lang="en-US" dirty="0" smtClean="0">
                <a:ea typeface="+mn-ea"/>
              </a:rPr>
              <a:t> done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solidFill>
                  <a:srgbClr val="0000CC"/>
                </a:solidFill>
                <a:ea typeface="+mn-ea"/>
              </a:rPr>
              <a:t>May be curve, but do not assume there will be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b="1" u="sng" dirty="0" smtClean="0">
                <a:solidFill>
                  <a:srgbClr val="0000CC"/>
                </a:solidFill>
                <a:ea typeface="+mn-ea"/>
              </a:rPr>
              <a:t>At most 1-2 points</a:t>
            </a:r>
            <a:endParaRPr lang="en-US" b="1" dirty="0" smtClean="0">
              <a:solidFill>
                <a:srgbClr val="0000CC"/>
              </a:solidFill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Typical grading scale without curve</a:t>
            </a:r>
          </a:p>
        </p:txBody>
      </p:sp>
      <p:sp>
        <p:nvSpPr>
          <p:cNvPr id="7172" name="Content Placeholder 7"/>
          <p:cNvSpPr>
            <a:spLocks noGrp="1"/>
          </p:cNvSpPr>
          <p:nvPr>
            <p:ph sz="half" idx="2"/>
          </p:nvPr>
        </p:nvSpPr>
        <p:spPr>
          <a:xfrm>
            <a:off x="2667000" y="3851275"/>
            <a:ext cx="4038600" cy="2854325"/>
          </a:xfrm>
        </p:spPr>
        <p:txBody>
          <a:bodyPr/>
          <a:lstStyle/>
          <a:p>
            <a:pPr lvl="1"/>
            <a:r>
              <a:rPr lang="en-US" sz="2000" dirty="0">
                <a:latin typeface="Arial" charset="0"/>
              </a:rPr>
              <a:t>C+: 78-79</a:t>
            </a:r>
          </a:p>
          <a:p>
            <a:pPr lvl="1"/>
            <a:r>
              <a:rPr lang="en-US" sz="2000" dirty="0">
                <a:latin typeface="Arial" charset="0"/>
              </a:rPr>
              <a:t>C: 73-77</a:t>
            </a:r>
          </a:p>
          <a:p>
            <a:pPr lvl="1"/>
            <a:r>
              <a:rPr lang="en-US" sz="2000" dirty="0">
                <a:latin typeface="Arial" charset="0"/>
              </a:rPr>
              <a:t>C-: 70-72</a:t>
            </a:r>
          </a:p>
          <a:p>
            <a:pPr lvl="1"/>
            <a:r>
              <a:rPr lang="en-US" sz="2000" dirty="0">
                <a:latin typeface="Arial" charset="0"/>
              </a:rPr>
              <a:t>D+: 68-69</a:t>
            </a:r>
          </a:p>
          <a:p>
            <a:pPr lvl="1"/>
            <a:r>
              <a:rPr lang="en-US" sz="2000" dirty="0">
                <a:latin typeface="Arial" charset="0"/>
              </a:rPr>
              <a:t>D: 60-67</a:t>
            </a:r>
          </a:p>
          <a:p>
            <a:pPr lvl="1"/>
            <a:r>
              <a:rPr lang="en-US" sz="2000" dirty="0">
                <a:latin typeface="Arial" charset="0"/>
              </a:rPr>
              <a:t>F: &lt; 60</a:t>
            </a:r>
          </a:p>
          <a:p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6C341B-9AAF-3847-919E-0EE9BA4719CE}" type="datetime1">
              <a:rPr lang="en-US" smtClean="0">
                <a:latin typeface="Garamond" charset="0"/>
              </a:rPr>
              <a:t>4/5/16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Application Programming: Exam 2 Review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732A8E-1B17-F245-B648-DFE343DFDF23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7176" name="Content Placeholder 7"/>
          <p:cNvSpPr txBox="1">
            <a:spLocks/>
          </p:cNvSpPr>
          <p:nvPr/>
        </p:nvSpPr>
        <p:spPr bwMode="auto">
          <a:xfrm>
            <a:off x="457200" y="3886200"/>
            <a:ext cx="40386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A: 93+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A-: 90-92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B+: 88-89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B: 83-87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r>
              <a:rPr lang="en-US" sz="2000" dirty="0"/>
              <a:t>B-: 80-82</a:t>
            </a:r>
          </a:p>
          <a:p>
            <a:pPr marL="669925" lvl="1" indent="-325438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0"/>
              <a:buChar char="q"/>
            </a:pPr>
            <a:endParaRPr lang="en-US" sz="2400" dirty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13866</TotalTime>
  <Words>367</Words>
  <Application>Microsoft Macintosh PowerPoint</Application>
  <PresentationFormat>On-screen Show 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Edge</vt:lpstr>
      <vt:lpstr>EECE.2160 ECE Application Programming</vt:lpstr>
      <vt:lpstr>Exam stats &amp; grade distribution</vt:lpstr>
      <vt:lpstr>Figuring out where you stand</vt:lpstr>
      <vt:lpstr>Figuring out where you stand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1740</cp:revision>
  <dcterms:created xsi:type="dcterms:W3CDTF">2006-04-03T05:03:01Z</dcterms:created>
  <dcterms:modified xsi:type="dcterms:W3CDTF">2016-04-05T11:16:18Z</dcterms:modified>
</cp:coreProperties>
</file>