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5"/>
  </p:notesMasterIdLst>
  <p:handoutMasterIdLst>
    <p:handoutMasterId r:id="rId16"/>
  </p:handoutMasterIdLst>
  <p:sldIdLst>
    <p:sldId id="256" r:id="rId2"/>
    <p:sldId id="422" r:id="rId3"/>
    <p:sldId id="564" r:id="rId4"/>
    <p:sldId id="576" r:id="rId5"/>
    <p:sldId id="565" r:id="rId6"/>
    <p:sldId id="566" r:id="rId7"/>
    <p:sldId id="577" r:id="rId8"/>
    <p:sldId id="570" r:id="rId9"/>
    <p:sldId id="571" r:id="rId10"/>
    <p:sldId id="572" r:id="rId11"/>
    <p:sldId id="573" r:id="rId12"/>
    <p:sldId id="574" r:id="rId13"/>
    <p:sldId id="447" r:id="rId1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400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4434E4-41A5-AE49-B80E-2E829F8A3E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15F3F-B628-4B45-9850-FDBB917D6C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23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34E03C-07D8-1F40-8D91-8644A1DDDED6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B7A9D6-3F73-1341-A921-35EBAE5FE732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0C985C2-9357-5F44-AE3E-CC0F8524E399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BC99B-EEFE-334F-813B-AEC7A16AE45D}" type="datetime1">
              <a:rPr lang="en-US"/>
              <a:pPr/>
              <a:t>2/14/17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2233C-5C85-A747-87CA-B562EDC304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4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6D903D-1954-B947-8DBC-CD8C200EC178}" type="datetime1">
              <a:rPr lang="en-US"/>
              <a:pPr/>
              <a:t>2/14/17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F235E-BC6B-1743-8A94-7603BE94FB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E650F-ED7D-E549-8D88-5445EB72B94E}" type="datetime1">
              <a:rPr lang="en-US"/>
              <a:pPr/>
              <a:t>2/14/17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D5C84-FF97-294E-B6EE-FF7786EF5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4C80D-2DBA-EC49-A1C4-420A520E9E53}" type="datetime1">
              <a:rPr lang="en-US"/>
              <a:pPr/>
              <a:t>2/14/17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0AC613-9858-1C4F-9EA4-9CFDB4059B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0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C6660-0E21-6E4A-BDC4-3E548606975B}" type="datetime1">
              <a:rPr lang="en-US"/>
              <a:pPr/>
              <a:t>2/14/17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0CF55-4822-B049-B102-95CC6D238A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6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14ABDA3-29F8-F34B-9DF8-AA736D72FF97}" type="datetime1">
              <a:rPr lang="en-US"/>
              <a:pPr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7D309A-9ECF-B747-A50E-77D66B1F13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6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5A339-8781-EF46-98EF-6E77AB1DB61E}" type="datetime1">
              <a:rPr lang="en-US"/>
              <a:pPr/>
              <a:t>2/14/17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B0E8D-408E-8340-80A0-480F89F4B8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D67F6-9AB2-AD40-887D-2FB8350896AD}" type="datetime1">
              <a:rPr lang="en-US"/>
              <a:pPr/>
              <a:t>2/14/17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671E3-6EB3-E94E-8A70-54AB1455CC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7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EA0C4-2D3C-A74E-8A86-D05344921191}" type="datetime1">
              <a:rPr lang="en-US"/>
              <a:pPr/>
              <a:t>2/14/17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35559-7B4A-324D-A6C9-F893AA549E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113EE-B592-8749-88C2-27D9DFE10CC0}" type="datetime1">
              <a:rPr lang="en-US"/>
              <a:pPr/>
              <a:t>2/14/17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6942D-7782-794D-9EEF-16C603D03B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7F4E6-34A1-8C42-B249-662C228BDFB2}" type="datetime1">
              <a:rPr lang="en-US"/>
              <a:pPr/>
              <a:t>2/14/17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E3E7B1-1C9D-7F4A-8092-30167CE00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25DF7E-F48B-E34A-A60B-B4FB44518CA0}" type="datetime1">
              <a:rPr lang="en-US"/>
              <a:pPr/>
              <a:t>2/14/17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2D331-AA8B-1E48-AB0A-896594335E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6247B-8113-6B46-814E-982D8B7A7284}" type="datetime1">
              <a:rPr lang="en-US"/>
              <a:pPr/>
              <a:t>2/14/17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5A10-6B11-E24A-B68E-C4725F4CBC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F2F87-FB2C-8644-A0A8-4ACADEC109B6}" type="datetime1">
              <a:rPr lang="en-US"/>
              <a:pPr/>
              <a:t>2/14/17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D0DBF-ABAC-E04F-BCE6-4636785869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8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209C2CC-DB20-1744-A860-C162776A4B9A}" type="datetime1">
              <a:rPr lang="en-US"/>
              <a:pPr/>
              <a:t>2/14/17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1CC98639-ACAB-F544-A200-C59D11C9B1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  <p:sldLayoutId id="2147484556" r:id="rId13"/>
    <p:sldLayoutId id="2147484558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74E952-CDC4-9946-8381-7D8E42D9D3F6}" type="datetime1">
              <a:rPr lang="en-US">
                <a:latin typeface="Garamond" charset="0"/>
              </a:rPr>
              <a:pPr eaLnBrk="1" hangingPunct="1"/>
              <a:t>2/14/17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5955E9-CF9A-8349-A883-FFA5191CD682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checking multiple exact values for expression, more sense to use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switch statement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&lt;val1&gt;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&lt;val2&gt; 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default: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break</a:t>
            </a:r>
            <a:r>
              <a:rPr lang="en-US" dirty="0" smtClean="0">
                <a:ea typeface="+mn-ea"/>
                <a:cs typeface="Courier New" pitchFamily="49" charset="0"/>
              </a:rPr>
              <a:t> allows you to exit switch statement after completing code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Otherwise, program will continue to run through cases until finding break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default</a:t>
            </a:r>
            <a:r>
              <a:rPr lang="en-US" dirty="0" smtClean="0">
                <a:ea typeface="+mn-ea"/>
                <a:cs typeface="Courier New" pitchFamily="49" charset="0"/>
              </a:rPr>
              <a:t> covers any values without specific case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BEC0FE5-8E62-8E42-BA3B-035B47ABD3B7}" type="datetime1">
              <a:rPr lang="en-US">
                <a:latin typeface="Garamond" charset="0"/>
              </a:rPr>
              <a:pPr eaLnBrk="1" hangingPunct="1"/>
              <a:t>2/14/17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09F8DB-453B-AF4D-A32F-8152B3290C06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while/do-while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Used for repetition of code</a:t>
            </a:r>
          </a:p>
          <a:p>
            <a:r>
              <a:rPr lang="en-US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 sz="3000">
                <a:latin typeface="Courier New" charset="0"/>
                <a:cs typeface="Courier New" charset="0"/>
              </a:rPr>
              <a:t>&lt;statement&gt;</a:t>
            </a:r>
            <a:r>
              <a:rPr lang="en-US">
                <a:latin typeface="Courier New" charset="0"/>
                <a:cs typeface="Courier New" charset="0"/>
              </a:rPr>
              <a:t>	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>
                <a:latin typeface="Arial" charset="0"/>
                <a:cs typeface="Courier New" charset="0"/>
                <a:sym typeface="Wingdings" charset="0"/>
              </a:rPr>
              <a:t>loop body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034D8B-B17B-5F44-9472-7393ADBC17F8}" type="datetime1">
              <a:rPr lang="en-US">
                <a:latin typeface="Garamond" charset="0"/>
              </a:rPr>
              <a:pPr eaLnBrk="1" hangingPunct="1"/>
              <a:t>2/14/17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TIME!!!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Program 4 due 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2/24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Discussed during Friday Sec. 202 lecture (starts around 34:15 in lecture recording)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Can use &lt;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math.h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&gt; functions </a:t>
            </a:r>
            <a:r>
              <a:rPr lang="en-US" u="sng" dirty="0">
                <a:solidFill>
                  <a:srgbClr val="000000"/>
                </a:solidFill>
                <a:latin typeface="Arial" charset="0"/>
              </a:rPr>
              <a:t>for testing only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-40 points if used in final submission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1: Friday, 2/17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Will be allowed one 8.5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x 11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double-sided note sheet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No calculators or other electronic devices allowed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Please attend the section in which you are registered unless you received permission to attend another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section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" charset="0"/>
              </a:rPr>
              <a:t>Next week: lecture on Tuesday, not Monday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F5D7F6-9AB3-424E-858A-3D02BDDDB012}" type="datetime1">
              <a:rPr lang="en-US">
                <a:latin typeface="Garamond" charset="0"/>
              </a:rPr>
              <a:pPr eaLnBrk="1" hangingPunct="1"/>
              <a:t>2/14/17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052FB5-A6C5-164E-99EC-C7FA6CDD7E9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Announcements/reminders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Program 4 due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2/24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Discussed during Friday Sec. 202 lecture (starts around 34:15 in lecture recording)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Can use &lt;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</a:rPr>
              <a:t>math.h</a:t>
            </a: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&gt; functions </a:t>
            </a:r>
            <a:r>
              <a:rPr lang="en-US" u="sng" dirty="0" smtClean="0">
                <a:solidFill>
                  <a:srgbClr val="000000"/>
                </a:solidFill>
                <a:latin typeface="Arial" charset="0"/>
              </a:rPr>
              <a:t>for testing only</a:t>
            </a:r>
          </a:p>
          <a:p>
            <a:pPr lvl="3"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  <a:latin typeface="Arial" charset="0"/>
              </a:rPr>
              <a:t>-40 points if used in final submission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1: </a:t>
            </a:r>
            <a:r>
              <a:rPr lang="en-US" dirty="0" smtClean="0">
                <a:latin typeface="Arial" charset="0"/>
              </a:rPr>
              <a:t>Friday, 2/17</a:t>
            </a:r>
            <a:endParaRPr lang="en-US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Will be allowed one 8.5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x 11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dirty="0">
                <a:latin typeface="Arial" charset="0"/>
              </a:rPr>
              <a:t> double-sided note sheet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2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Please attend the section in which you are registered unless you received permission to attend another section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Next week: lecture on Tuesday, not Monday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lecture: Exam 1 Preview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General exam notes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Review of material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289FB5-C964-DB49-AEC4-3C1F5642EB7E}" type="datetime1">
              <a:rPr lang="en-US">
                <a:latin typeface="Garamond" charset="0"/>
              </a:rPr>
              <a:pPr eaLnBrk="1" hangingPunct="1"/>
              <a:t>2/14/17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764684-DD23-C749-80F2-5A18170DAA9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Allowed one 8.5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x 11</a:t>
            </a:r>
            <a:r>
              <a:rPr lang="ja-JP" altLang="en-US" sz="2600" dirty="0">
                <a:latin typeface="Arial" charset="0"/>
              </a:rPr>
              <a:t>”</a:t>
            </a:r>
            <a:r>
              <a:rPr lang="en-US" sz="2600" dirty="0">
                <a:latin typeface="Arial" charset="0"/>
              </a:rPr>
              <a:t> double-sided sheet of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other notes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No electronic devices (calculator, phone, etc.)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Exam will last 50 minutes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We’ll </a:t>
            </a:r>
            <a:r>
              <a:rPr lang="en-US" sz="2200" dirty="0">
                <a:latin typeface="Arial" charset="0"/>
              </a:rPr>
              <a:t>start at </a:t>
            </a:r>
            <a:r>
              <a:rPr lang="en-US" sz="2200" dirty="0" smtClean="0">
                <a:latin typeface="Arial" charset="0"/>
              </a:rPr>
              <a:t>8:00 or 12:00—</a:t>
            </a:r>
            <a:r>
              <a:rPr lang="en-US" sz="2200" b="1" u="sng" dirty="0">
                <a:latin typeface="Arial" charset="0"/>
              </a:rPr>
              <a:t>please be on time!!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err="1" smtClean="0">
                <a:latin typeface="Arial" charset="0"/>
              </a:rPr>
              <a:t>Lec</a:t>
            </a:r>
            <a:r>
              <a:rPr lang="en-US" sz="2600" dirty="0" smtClean="0">
                <a:latin typeface="Arial" charset="0"/>
              </a:rPr>
              <a:t>. 11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You will not be tested on design process, IDEs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Material starts with basic C program structure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3 </a:t>
            </a:r>
            <a:r>
              <a:rPr lang="en-US" sz="2600" dirty="0" smtClean="0">
                <a:latin typeface="Arial" charset="0"/>
              </a:rPr>
              <a:t>questions (each with multiple parts, so actually 10 questions)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multiple </a:t>
            </a:r>
            <a:r>
              <a:rPr lang="en-US" sz="2200" dirty="0" smtClean="0">
                <a:latin typeface="Arial" charset="0"/>
              </a:rPr>
              <a:t>choice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(while &amp; do-while loops, conditional statements)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code </a:t>
            </a:r>
            <a:r>
              <a:rPr lang="en-US" sz="2200" dirty="0" smtClean="0">
                <a:latin typeface="Arial" charset="0"/>
              </a:rPr>
              <a:t>reading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(operators, </a:t>
            </a:r>
            <a:r>
              <a:rPr lang="en-US" sz="2200" i="1" dirty="0" err="1" smtClean="0">
                <a:solidFill>
                  <a:srgbClr val="FF0000"/>
                </a:solidFill>
                <a:latin typeface="Arial" charset="0"/>
              </a:rPr>
              <a:t>printf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(), </a:t>
            </a:r>
            <a:r>
              <a:rPr lang="en-US" sz="2200" i="1" dirty="0" err="1" smtClean="0">
                <a:solidFill>
                  <a:srgbClr val="FF0000"/>
                </a:solidFill>
                <a:latin typeface="Arial" charset="0"/>
              </a:rPr>
              <a:t>scanf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())</a:t>
            </a:r>
            <a:endParaRPr lang="en-US" sz="22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1 code writing (complete 2 of 3 parts; all 3 for extra credit</a:t>
            </a:r>
            <a:r>
              <a:rPr lang="en-US" sz="2200" dirty="0" smtClean="0">
                <a:latin typeface="Arial" charset="0"/>
              </a:rPr>
              <a:t>) 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sz="2200" i="1" dirty="0" err="1" smtClean="0">
                <a:solidFill>
                  <a:srgbClr val="FF0000"/>
                </a:solidFill>
                <a:latin typeface="Arial" charset="0"/>
              </a:rPr>
              <a:t>printf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(), </a:t>
            </a:r>
            <a:r>
              <a:rPr lang="en-US" sz="2200" i="1" dirty="0" err="1" smtClean="0">
                <a:solidFill>
                  <a:srgbClr val="FF0000"/>
                </a:solidFill>
                <a:latin typeface="Arial" charset="0"/>
              </a:rPr>
              <a:t>scanf</a:t>
            </a:r>
            <a:r>
              <a:rPr lang="en-US" sz="2200" i="1" dirty="0" smtClean="0">
                <a:solidFill>
                  <a:srgbClr val="FF0000"/>
                </a:solidFill>
                <a:latin typeface="Arial" charset="0"/>
              </a:rPr>
              <a:t>(), conditional statements)</a:t>
            </a:r>
            <a:endParaRPr lang="en-US" sz="22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581DFB-95EA-6B47-A732-7C76005D6894}" type="datetime1">
              <a:rPr lang="en-US">
                <a:latin typeface="Garamond" charset="0"/>
              </a:rPr>
              <a:pPr eaLnBrk="1" hangingPunct="1"/>
              <a:t>2/14/17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EADEEE-1CBF-0D43-91EB-925F9AC4C867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Prior to passing out exam, your instructor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EEDFB4-BEA5-F34A-B733-C127C43681A2}" type="datetime1">
              <a:rPr lang="en-US">
                <a:latin typeface="Garamond" charset="0"/>
              </a:rPr>
              <a:pPr eaLnBrk="1" hangingPunct="1"/>
              <a:t>2/14/17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CA3C80-E581-384F-80E7-E978009F656A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84275"/>
            <a:ext cx="8229600" cy="4987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 smtClean="0">
                <a:latin typeface="Arial" charset="0"/>
              </a:rPr>
              <a:t>Optional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 smtClean="0">
                <a:latin typeface="Courier New" charset="0"/>
                <a:cs typeface="Courier New" charset="0"/>
              </a:rPr>
              <a:t>void</a:t>
            </a:r>
          </a:p>
          <a:p>
            <a:pPr lvl="3" eaLnBrk="1" hangingPunct="1">
              <a:lnSpc>
                <a:spcPct val="70000"/>
              </a:lnSpc>
            </a:pPr>
            <a:r>
              <a:rPr lang="en-US" sz="1800" dirty="0" smtClean="0">
                <a:latin typeface="Arial"/>
                <a:cs typeface="Arial"/>
              </a:rPr>
              <a:t>Doesn’t return value: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return;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7FEC35-08EB-C748-9940-D746D135C123}" type="datetime1">
              <a:rPr lang="en-US">
                <a:latin typeface="Garamond" charset="0"/>
              </a:rPr>
              <a:pPr eaLnBrk="1" hangingPunct="1"/>
              <a:t>2/14/17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568B8F-E0B3-F44B-B879-11AB5663733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3916D7-1E84-4446-B645-436C3392F1C0}" type="datetime1">
              <a:rPr lang="en-US">
                <a:latin typeface="Garamond" charset="0"/>
              </a:rPr>
              <a:pPr eaLnBrk="1" hangingPunct="1"/>
              <a:t>2/14/17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483A71-FBFF-2C4B-83D7-1E3412DA8362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Review: Data types, variables, constants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Four basic data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float, double, char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Constants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Discussed viable ranges for all types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dirty="0" smtClean="0">
                <a:cs typeface="Courier New" pitchFamily="49" charset="0"/>
              </a:rPr>
              <a:t> to give symbolic name to constant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Have name, type, value, memory location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Variable declarations: examples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 a, b;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 m = 2.35;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printf() and scanf()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To print variables (or constants), insert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in your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cs typeface="+mn-cs"/>
              </a:rPr>
              <a:t>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/>
              <a:t>: float;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/>
              <a:t> prints with 4 digits (4</a:t>
            </a:r>
            <a:r>
              <a:rPr lang="en-US" baseline="30000" dirty="0"/>
              <a:t>th</a:t>
            </a:r>
            <a:r>
              <a:rPr lang="en-US" dirty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"%.0lf"</a:t>
            </a:r>
            <a:r>
              <a:rPr lang="en-US" dirty="0"/>
              <a:t> prints with 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cs typeface="+mn-cs"/>
              </a:rPr>
              <a:t>Each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%&lt;type&gt; </a:t>
            </a:r>
            <a:r>
              <a:rPr lang="en-US" dirty="0">
                <a:cs typeface="+mn-cs"/>
              </a:rPr>
              <a:t>must correspond to a variable or constant that follows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("a=%.3f, b=%.2f", a, b);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To read input, use same format </a:t>
            </a:r>
            <a:r>
              <a:rPr lang="en-US" dirty="0" err="1" smtClean="0">
                <a:ea typeface="+mn-ea"/>
                <a:cs typeface="+mn-cs"/>
              </a:rPr>
              <a:t>specifiers</a:t>
            </a:r>
            <a:r>
              <a:rPr lang="en-US" dirty="0" smtClean="0">
                <a:ea typeface="+mn-ea"/>
                <a:cs typeface="+mn-cs"/>
              </a:rPr>
              <a:t> in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dirty="0" smtClean="0">
                <a:ea typeface="+mn-ea"/>
                <a:cs typeface="+mn-cs"/>
              </a:rPr>
              <a:t>format string, followed by addresses of variables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800" dirty="0" err="1" smtClean="0">
                <a:latin typeface="Courier New" pitchFamily="49" charset="0"/>
              </a:rPr>
              <a:t>scanf</a:t>
            </a:r>
            <a:r>
              <a:rPr lang="en-US" sz="2800" dirty="0" smtClean="0">
                <a:latin typeface="Courier New" pitchFamily="49" charset="0"/>
              </a:rPr>
              <a:t>("%d %</a:t>
            </a:r>
            <a:r>
              <a:rPr lang="en-US" sz="2800" dirty="0" err="1" smtClean="0">
                <a:latin typeface="Courier New" pitchFamily="49" charset="0"/>
              </a:rPr>
              <a:t>f",&amp;hours,&amp;rate</a:t>
            </a:r>
            <a:r>
              <a:rPr lang="en-US" sz="2800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B89EF4-7D08-6C48-BB35-E4EFED5CA1EF}" type="datetime1">
              <a:rPr lang="en-US" sz="1200">
                <a:latin typeface="Garamond" charset="0"/>
              </a:rPr>
              <a:pPr/>
              <a:t>2/14/17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BBD54E-4C50-4040-93BD-C0EB85745AC9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2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C operators</a:t>
            </a: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143000"/>
          <a:ext cx="7772400" cy="2301877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Innermost ( 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28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Unary -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 to left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    /    %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     -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Left to right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69836D8-407D-F847-AE1F-D1BCBCA2786B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0138D3-6DC3-4D46-A523-25F92058DCB3}" type="datetime1">
              <a:rPr lang="en-US">
                <a:latin typeface="Garamond" charset="0"/>
              </a:rPr>
              <a:pPr eaLnBrk="1" hangingPunct="1"/>
              <a:t>2/14/17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Application Programming: 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Operators and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Operators can be used either with constants or variables</a:t>
            </a:r>
          </a:p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CBF02E-9A5A-E54F-928F-BBCF063E2CA1}" type="datetime1">
              <a:rPr lang="en-US">
                <a:latin typeface="Garamond" charset="0"/>
              </a:rPr>
              <a:pPr eaLnBrk="1" hangingPunct="1"/>
              <a:t>2/14/17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1 Preview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28AC5AE-A358-C84A-AB6D-373BEA2E6378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7127</TotalTime>
  <Words>1048</Words>
  <Application>Microsoft Macintosh PowerPoint</Application>
  <PresentationFormat>On-screen Show (4:3)</PresentationFormat>
  <Paragraphs>188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Edge</vt:lpstr>
      <vt:lpstr>EECE.2160 ECE Application Programming</vt:lpstr>
      <vt:lpstr>Lecture outline</vt:lpstr>
      <vt:lpstr>Exam 1 notes</vt:lpstr>
      <vt:lpstr>Test policies</vt:lpstr>
      <vt:lpstr>Review: Basic C program structure</vt:lpstr>
      <vt:lpstr>Review: Data types, variables, constants</vt:lpstr>
      <vt:lpstr>Review: printf() and scanf() basics</vt:lpstr>
      <vt:lpstr>Review: C operators</vt:lpstr>
      <vt:lpstr>Review: Operators and statements</vt:lpstr>
      <vt:lpstr>Review: if statements</vt:lpstr>
      <vt:lpstr>Review: switch statements</vt:lpstr>
      <vt:lpstr>Review: while/do-while loops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1596</cp:revision>
  <dcterms:created xsi:type="dcterms:W3CDTF">2006-04-03T05:03:01Z</dcterms:created>
  <dcterms:modified xsi:type="dcterms:W3CDTF">2017-02-14T22:23:14Z</dcterms:modified>
</cp:coreProperties>
</file>