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477" r:id="rId4"/>
    <p:sldId id="478" r:id="rId5"/>
    <p:sldId id="479" r:id="rId6"/>
    <p:sldId id="474" r:id="rId7"/>
    <p:sldId id="475" r:id="rId8"/>
    <p:sldId id="476" r:id="rId9"/>
    <p:sldId id="324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9A0232-48F2-2542-B839-B8ADDD55E2EA}" type="datetime1">
              <a:rPr lang="en-US" smtClean="0"/>
              <a:t>12/1/15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028AA-9539-7845-8A41-676BE9C85336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174911-F2FF-E14A-BEE5-E84F2615D0F9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2E67C-6A5C-654F-9878-CC744F148D76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91714-405B-074A-8D3A-60B81F7BB0CF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E2011-56AC-DB4F-8146-01B1763DFCF5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88B8-CE5D-554B-AB85-D4EE500F2C5F}" type="datetime1">
              <a:rPr lang="en-US" smtClean="0"/>
              <a:t>12/1/15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441CE-C544-1245-A0FC-2D9C0681F443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5BB7F-C2BD-C548-9AEB-8E18E82A427E}" type="datetime1">
              <a:rPr lang="en-US" smtClean="0"/>
              <a:t>12/1/15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20B25-C152-A042-B95D-B8C0F5D1CA3B}" type="datetime1">
              <a:rPr lang="en-US" smtClean="0"/>
              <a:t>12/1/15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D7246-A19A-874A-8966-3D11A878889B}" type="datetime1">
              <a:rPr lang="en-US" smtClean="0"/>
              <a:t>12/1/15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24B15-797C-B944-829F-F1D52E3B07A7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BA557-EBCA-9C41-BB44-EC2AE00354C6}" type="datetime1">
              <a:rPr lang="en-US" smtClean="0"/>
              <a:t>12/1/15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4B84BE2-34C0-7E4D-81EB-57C73FDB61F2}" type="datetime1">
              <a:rPr lang="en-US" smtClean="0"/>
              <a:t>12/1/15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 memory allocation (continued)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9 due 12/2</a:t>
            </a:r>
          </a:p>
          <a:p>
            <a:pPr lvl="1"/>
            <a:r>
              <a:rPr lang="en-US" dirty="0" smtClean="0">
                <a:latin typeface="Arial" charset="0"/>
              </a:rPr>
              <a:t>Program 10 due 12/9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for outstanding programs: end of semester (12/9)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Dynamic memory allocation</a:t>
            </a: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Dynamic memory allocation examples</a:t>
            </a:r>
            <a:endParaRPr lang="en-US" dirty="0" smtClean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B4C561-4A30-8D47-B995-8BC72E72CB7A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953757-BE92-774E-B5CC-8E6CE10C145B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C8698E-0742-CC47-A930-B95A80E894D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Pitfalls: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Memory leaks: must free memory before changing pointer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Dangling pointers: reassign pointer after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free()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Dynamically allocated array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800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then use array notation: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0;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Note that return value from allocation functions must be type cast to correct type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5E9E1C-0B13-F845-9631-DA191B5FCB6E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811353-26CA-4147-8DFF-D9D6ABC5220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1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dynamically allocated arrays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1-D array</a:t>
            </a:r>
          </a:p>
          <a:p>
            <a:pPr>
              <a:buFont typeface="Wingdings" charset="0"/>
              <a:buNone/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arr = (int *)malloc(n * sizeof(int));</a:t>
            </a:r>
            <a:endParaRPr lang="en-US" sz="2600">
              <a:latin typeface="Arial" charset="0"/>
            </a:endParaRPr>
          </a:p>
          <a:p>
            <a:pPr lvl="1"/>
            <a:r>
              <a:rPr lang="en-US" sz="2400">
                <a:latin typeface="Arial" charset="0"/>
              </a:rPr>
              <a:t>Can then use array notation: arr[i] = 0;</a:t>
            </a:r>
          </a:p>
          <a:p>
            <a:r>
              <a:rPr lang="en-US" sz="2800">
                <a:latin typeface="Arial" charset="0"/>
              </a:rPr>
              <a:t>2-D array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Data type: </a:t>
            </a:r>
            <a:r>
              <a:rPr lang="ja-JP" altLang="en-US" sz="2400">
                <a:latin typeface="Arial" charset="0"/>
                <a:sym typeface="Wingdings" charset="0"/>
              </a:rPr>
              <a:t>“</a:t>
            </a:r>
            <a:r>
              <a:rPr lang="en-US" altLang="ja-JP" sz="2400">
                <a:latin typeface="Arial" charset="0"/>
                <a:sym typeface="Wingdings" charset="0"/>
              </a:rPr>
              <a:t>pointer to pointer</a:t>
            </a:r>
            <a:r>
              <a:rPr lang="ja-JP" altLang="en-US" sz="2400">
                <a:latin typeface="Arial" charset="0"/>
                <a:sym typeface="Wingdings" charset="0"/>
              </a:rPr>
              <a:t>”</a:t>
            </a:r>
            <a:r>
              <a:rPr lang="en-US" altLang="ja-JP" sz="2400">
                <a:latin typeface="Arial" charset="0"/>
                <a:sym typeface="Wingdings" charset="0"/>
              </a:rPr>
              <a:t>: </a:t>
            </a:r>
            <a:r>
              <a:rPr lang="en-US" altLang="ja-JP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int **twoDarr;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1</a:t>
            </a:r>
            <a:r>
              <a:rPr lang="en-US" sz="2400" baseline="30000">
                <a:latin typeface="Arial" charset="0"/>
                <a:sym typeface="Wingdings" charset="0"/>
              </a:rPr>
              <a:t>st</a:t>
            </a:r>
            <a:r>
              <a:rPr lang="en-US" sz="2400">
                <a:latin typeface="Arial" charset="0"/>
                <a:sym typeface="Wingdings" charset="0"/>
              </a:rPr>
              <a:t> dimension depends on # rows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twoDarr = (int **)malloc(nRows * sizeof(int *));</a:t>
            </a:r>
          </a:p>
          <a:p>
            <a:pPr lvl="1"/>
            <a:r>
              <a:rPr lang="en-US" sz="2400">
                <a:latin typeface="Arial" charset="0"/>
                <a:sym typeface="Wingdings" charset="0"/>
              </a:rPr>
              <a:t>2</a:t>
            </a:r>
            <a:r>
              <a:rPr lang="en-US" sz="2400" baseline="30000">
                <a:latin typeface="Arial" charset="0"/>
                <a:sym typeface="Wingdings" charset="0"/>
              </a:rPr>
              <a:t>nd</a:t>
            </a:r>
            <a:r>
              <a:rPr lang="en-US" sz="2400">
                <a:latin typeface="Arial" charset="0"/>
                <a:sym typeface="Wingdings" charset="0"/>
              </a:rPr>
              <a:t> dimension depends on # columns</a:t>
            </a:r>
          </a:p>
          <a:p>
            <a:pPr marL="669925" lvl="2" indent="0"/>
            <a:r>
              <a:rPr lang="en-US" sz="2000">
                <a:latin typeface="Arial" charset="0"/>
                <a:sym typeface="Wingdings" charset="0"/>
              </a:rPr>
              <a:t>Must allocate for each row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for (i = 0; i &lt; nRows; i++)</a:t>
            </a:r>
          </a:p>
          <a:p>
            <a:pPr marL="669925" lvl="2" indent="0"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	twoDarr[i] = (int *)malloc(nCols * sizeof(int));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9FD51A-46C1-A646-940E-9C537962BCA1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BD8E3-A864-F447-BFCA-A6E731230324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1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each of the following functions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dirty="0" smtClean="0"/>
              <a:t> Read a line of data from the standard input, store that data in a dynamically allocated string, and return the string (as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Hint: Read the data one character at a time and repeatedly reallocate space in the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**make2DArray(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total,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 smtClean="0"/>
              <a:t> Given the total number of values and number of rows to be stored in a two-dimensional array, determine the appropriate number of columns, allocate the array, and return its starting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nR</a:t>
            </a:r>
            <a:r>
              <a:rPr lang="en-US" dirty="0" smtClean="0"/>
              <a:t> does not divide evenly into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dirty="0" smtClean="0"/>
              <a:t>, round up. In other words, an array with 30 values and 4 rows should have 8 columns, even though 30 / 4 = 7.5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78F6E4-2496-854A-BA06-E62C7615613D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F075D7-8315-2E4D-8A15-4DF3CB54AC7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char c;			// Input character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String to hold line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char 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(1);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n = 1;		// Length of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Repeatedly store character in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until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  '\n' is read; resize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 hold char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while ((c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()) != '\n')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(char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n+1);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c;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n++;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[n-1] = '\0';	// Null terminator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6D01BB-E611-8549-A32C-BC5F9D6C8311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31B740-CBD9-464C-803D-0FCCBA5590E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**make2DArray(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total,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2-D array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# of columns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		// Row index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// Calculate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round up if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does not divide evenly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total /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if ((total %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 != 0)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// Allocate array--first array </a:t>
            </a:r>
            <a:r>
              <a:rPr lang="en-US" b="1" smtClean="0">
                <a:latin typeface="Courier New" pitchFamily="49" charset="0"/>
                <a:ea typeface="+mn-ea"/>
                <a:cs typeface="Courier New" pitchFamily="49" charset="0"/>
              </a:rPr>
              <a:t>of rows,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then each row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] = 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nCols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</a:tabLst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A58CA0-F3F3-2B4F-837A-6612F524EBD0}" type="datetime1">
              <a:rPr lang="en-US" sz="1200" smtClean="0">
                <a:latin typeface="Garamond" charset="0"/>
              </a:rPr>
              <a:t>12/1/15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574329-2840-DF45-B79E-5279658035A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1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Dynamically allocated </a:t>
            </a:r>
            <a:r>
              <a:rPr lang="en-US" sz="2800" dirty="0" smtClean="0">
                <a:latin typeface="Arial" charset="0"/>
              </a:rPr>
              <a:t>data structures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9 due 12/2</a:t>
            </a:r>
          </a:p>
          <a:p>
            <a:pPr lvl="1"/>
            <a:r>
              <a:rPr lang="en-US" dirty="0">
                <a:latin typeface="Arial" charset="0"/>
              </a:rPr>
              <a:t>Program 10 due 12/9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outstanding programs: end of semester (12/9)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FD0847F9-D01F-2249-9192-B560F7B7EDFE}" type="datetime1">
              <a:rPr lang="en-US" sz="1200" smtClean="0"/>
              <a:t>12/1/15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9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8271</TotalTime>
  <Words>535</Words>
  <Application>Microsoft Macintosh PowerPoint</Application>
  <PresentationFormat>On-screen Show 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16.216 ECE Application Programming</vt:lpstr>
      <vt:lpstr>Lecture outline</vt:lpstr>
      <vt:lpstr>Review: dynamic memory allocation</vt:lpstr>
      <vt:lpstr>Review: dynamic memory allocation</vt:lpstr>
      <vt:lpstr>Review: dynamically allocated arrays</vt:lpstr>
      <vt:lpstr>Example</vt:lpstr>
      <vt:lpstr>Solution</vt:lpstr>
      <vt:lpstr>Solution (continued)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1657</cp:revision>
  <dcterms:created xsi:type="dcterms:W3CDTF">2006-04-03T05:03:01Z</dcterms:created>
  <dcterms:modified xsi:type="dcterms:W3CDTF">2015-12-01T13:46:29Z</dcterms:modified>
</cp:coreProperties>
</file>