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422" r:id="rId3"/>
    <p:sldId id="499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447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4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15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DBFF4C-0BCA-8E46-BB31-DA5B935C90D1}" type="datetime1">
              <a:rPr lang="en-US" smtClean="0"/>
              <a:t>5/30/17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8311D-7F50-AE46-9249-BC39AD009BE5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7BF11-1C27-0B47-B4DD-8F5AFDA8B6C0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20467-C6EC-D64D-8CA5-741A1EB54545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E3ACF-C73B-2F46-997A-EE649358EB88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1907-5A29-8649-B898-7841326D4B8F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138BB-95A7-5E4D-A23C-FB97E893A66F}" type="datetime1">
              <a:rPr lang="en-US" smtClean="0"/>
              <a:t>5/30/17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C42A4-5D4D-7F41-B13E-6E020292B197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C7109-1DBC-2B4B-8DAF-2C96400B0428}" type="datetime1">
              <a:rPr lang="en-US" smtClean="0"/>
              <a:t>5/30/17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21F24-C3DA-F745-B4F1-6601DD01686D}" type="datetime1">
              <a:rPr lang="en-US" smtClean="0"/>
              <a:t>5/30/17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E6C55-95FF-8C46-881B-CD0D76BF7D4B}" type="datetime1">
              <a:rPr lang="en-US" smtClean="0"/>
              <a:t>5/30/17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4A21-CB2F-E14F-8CDA-553B89BA0C49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D55D7-DA5F-B649-9D4D-64B467BAD415}" type="datetime1">
              <a:rPr lang="en-US" smtClean="0"/>
              <a:t>5/30/17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20C7C3B-8628-9448-9C3C-5A208678FF0E}" type="datetime1">
              <a:rPr lang="en-US" smtClean="0"/>
              <a:t>5/30/17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7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Pointers &amp; pointer arguments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D3AD2B-D863-4C4D-970D-57B3AE044762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95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5142C9-AAA1-F74E-95DD-C91A904916E3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41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A344F-45C7-1E43-B345-1FE7F9F60CAB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35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1D0A24-364C-A14C-9832-CE969758641C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83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44CC0-97A6-8649-B46E-12F10B19E7CE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458EFA-4A48-DC49-AC62-104AF0B795C4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6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*a, </a:t>
            </a: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*b);</a:t>
            </a:r>
          </a:p>
          <a:p>
            <a:pPr>
              <a:buFont typeface="Wingdings" pitchFamily="2" charset="2"/>
              <a:buNone/>
              <a:defRPr/>
            </a:pPr>
            <a:endParaRPr lang="en-US" sz="3400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result1 = f(&amp;x, &amp;y);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result2 = f(&amp;y, &amp;result1);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result3 = f(&amp;result1, &amp;result2);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2531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int f(int *a, int *b)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int copyB = *b;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while (*a &gt; 1) {</a:t>
            </a:r>
          </a:p>
          <a:p>
            <a:pPr lvl="1">
              <a:buFont typeface="Wingdings" charset="0"/>
              <a:buNone/>
            </a:pPr>
            <a:r>
              <a:rPr lang="nn-NO" sz="1600">
                <a:latin typeface="Courier New" charset="0"/>
                <a:cs typeface="Courier New" charset="0"/>
              </a:rPr>
              <a:t>	*b += copyB;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	(*a)--;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 lvl="1"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return *b;</a:t>
            </a:r>
          </a:p>
          <a:p>
            <a:pPr>
              <a:buFont typeface="Wingdings" charset="0"/>
              <a:buNone/>
            </a:pPr>
            <a:r>
              <a:rPr lang="en-US" sz="160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1DF13-22E5-0E46-982B-0C8E115BBE9D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BF8F7-FF82-8B4B-BE7C-7C1ACAE3D078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1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first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 = 1, y = 2, result1 = 2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second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 = 1, result1 = 4, result2 = 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third call to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result1 = 1, result2 = 16, result3 = 16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Final output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1, 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 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1: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2: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3: 16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35A95-6DAA-7B4D-88EF-3490CE388F31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3440B5-AFB6-3849-B400-6495240CF110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Example: writing functions with pointers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function that:</a:t>
            </a:r>
          </a:p>
          <a:p>
            <a:pPr lvl="1"/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lvl="1"/>
            <a:r>
              <a:rPr lang="en-US">
                <a:latin typeface="Arial" charset="0"/>
              </a:rPr>
              <a:t>Uses pointers to swap the values of two double-precision variables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C42DEA-9B02-6047-93E2-6667CDB45562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A0E9F7-C5C2-C148-BBAB-42371CCD45B9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6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Given two integer arguments,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y</a:t>
            </a:r>
            <a:r>
              <a:rPr lang="en-US">
                <a:latin typeface="Arial" charset="0"/>
              </a:rPr>
              <a:t>, store the quotient and remainder of </a:t>
            </a:r>
            <a:r>
              <a:rPr lang="en-US">
                <a:latin typeface="Courier New" charset="0"/>
                <a:cs typeface="Courier New" charset="0"/>
              </a:rPr>
              <a:t>x / y</a:t>
            </a:r>
            <a:r>
              <a:rPr lang="en-US">
                <a:latin typeface="Arial" charset="0"/>
              </a:rPr>
              <a:t> into locations specified by arguments </a:t>
            </a:r>
            <a:r>
              <a:rPr lang="en-US">
                <a:latin typeface="Courier New" charset="0"/>
                <a:cs typeface="Courier New" charset="0"/>
              </a:rPr>
              <a:t>q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latin typeface="Courier New" charset="0"/>
                <a:cs typeface="Courier New" charset="0"/>
              </a:rPr>
              <a:t>r</a:t>
            </a:r>
            <a:r>
              <a:rPr lang="en-US">
                <a:latin typeface="Arial" charset="0"/>
              </a:rPr>
              <a:t>, respectively.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void divQR(int x, int y,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int *q, int *r) 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*q = x /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*r = x % y;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A59D46-2339-5747-AC6E-29C8CE6456A3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DFB9E-1964-8947-A8BD-8738BF2FAACC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1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5 due 6</a:t>
            </a:r>
            <a:r>
              <a:rPr lang="en-US" dirty="0" smtClean="0">
                <a:latin typeface="Arial" charset="0"/>
              </a:rPr>
              <a:t>/5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Pointers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</a:p>
          <a:p>
            <a:pPr lvl="1"/>
            <a:r>
              <a:rPr lang="en-US" dirty="0" smtClean="0">
                <a:latin typeface="Arial" charset="0"/>
              </a:rPr>
              <a:t>PE3: Functions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64D0AA-882C-F942-92FA-09F389E7078C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dirty="0" smtClean="0"/>
              <a:t>Use pointers to swap the values of two double-precision variables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void swap(double *a, double *b)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double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temp = *a;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*a = *b;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*b = temp;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9C44AB-E56D-3041-ACAF-00663CAC1DC3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4742F5-6DDA-DD48-9DD7-F929C06D4EC6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7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PE3: Change problem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Given any amount of change under $2.00, determine and print out the minimum number of coins required to make that amount of change.  </a:t>
            </a:r>
          </a:p>
          <a:p>
            <a:pPr lvl="1">
              <a:spcBef>
                <a:spcPct val="50000"/>
              </a:spcBef>
            </a:pPr>
            <a:r>
              <a:rPr lang="en-US">
                <a:latin typeface="Arial" charset="0"/>
              </a:rPr>
              <a:t>Available coins are Halves (half dollars), Quarters, Dimes, Nickels, and Pennies.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229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A79B8E-EEAE-A84B-B9B9-2FFF40CD769F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22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BD195A-77B2-1341-8BDF-B6D2EE71C370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7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sz="half" idx="2"/>
          </p:nvPr>
        </p:nvSpPr>
        <p:spPr>
          <a:xfrm>
            <a:off x="3352800" y="1143000"/>
            <a:ext cx="5791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Treat change amount as integer (nCents)</a:t>
            </a:r>
          </a:p>
          <a:p>
            <a:pPr lvl="1"/>
            <a:r>
              <a:rPr lang="en-US">
                <a:latin typeface="Arial" charset="0"/>
              </a:rPr>
              <a:t>Can now use division &amp; modulus</a:t>
            </a:r>
          </a:p>
          <a:p>
            <a:r>
              <a:rPr lang="en-US">
                <a:latin typeface="Arial" charset="0"/>
              </a:rPr>
              <a:t>nCents = # pennies after previous four coin types have been taken out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953873-AA93-5346-8654-D82395BDBB83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0D6E6-E5E4-6B42-AF51-C296CA11D0FB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76300"/>
            <a:ext cx="277177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72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When to use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Find a particular step or series of steps being repeated in your code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code is exactly the same, you need no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one or more values change, but actual calculations are the same, values can be function arguments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If function modifies: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1 variable: just return it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2+ variables: use pointer argument(s)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Reassess change example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Steps for creating change are extremely similar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What changes each time?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How should we use those values in a function?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Inputs, outputs, variables … ?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0C17B-8D4A-6642-A5D5-38E5F026F879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54855-ACFD-634F-85E5-3E5F9E86B7DE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Overall flowchart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D636CC-C2B6-484E-85CE-DD66CA16309C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9ED4E-EC5A-3845-8B78-8858C2AF9AD6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020763"/>
            <a:ext cx="6623050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7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Arrays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5 due </a:t>
            </a:r>
            <a:r>
              <a:rPr lang="en-US">
                <a:latin typeface="Arial" charset="0"/>
              </a:rPr>
              <a:t>6</a:t>
            </a:r>
            <a:r>
              <a:rPr lang="en-US" smtClean="0">
                <a:latin typeface="Arial" charset="0"/>
              </a:rPr>
              <a:t>/5</a:t>
            </a:r>
            <a:endParaRPr lang="en-US" dirty="0">
              <a:latin typeface="Arial" charset="0"/>
            </a:endParaRP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CDDC97-B6BD-3143-BCFB-DC10CF0A2F19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AFDCD8-ED6D-CD4A-862F-AEC4600DD8AF}" type="datetime1">
              <a:rPr lang="en-US" sz="1200" smtClean="0">
                <a:latin typeface="Garamond" charset="0"/>
              </a:rPr>
              <a:t>5/30/17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7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AC3A0C-42C0-934F-93BD-BFBA30A25971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3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EC20E5-DB42-DE43-9DBE-C2529869EFB1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733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int *iPtr, i=6;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Courier New" charset="0"/>
                <a:cs typeface="Courier New" charset="0"/>
              </a:rPr>
              <a:t>double *dPtr, d=1.25;	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3C8D7FD-2EC4-BD47-86CD-E162B76EDB89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F4EEAC-28AC-C24E-B4D2-5CFA5E2CD381}" type="slidenum">
              <a:rPr lang="en-US" sz="1200">
                <a:latin typeface="Garamond" charset="0"/>
                <a:cs typeface="Arial" charset="0"/>
              </a:rPr>
              <a:pPr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600200" y="3505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16002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35052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iPtr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dPtr</a:t>
            </a:r>
          </a:p>
        </p:txBody>
      </p:sp>
      <p:sp>
        <p:nvSpPr>
          <p:cNvPr id="7178" name="Rectangle 20"/>
          <p:cNvSpPr>
            <a:spLocks noChangeArrowheads="1"/>
          </p:cNvSpPr>
          <p:nvPr/>
        </p:nvSpPr>
        <p:spPr bwMode="auto">
          <a:xfrm>
            <a:off x="5486400" y="3581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6</a:t>
            </a:r>
          </a:p>
        </p:txBody>
      </p:sp>
      <p:sp>
        <p:nvSpPr>
          <p:cNvPr id="7179" name="Rectangle 22"/>
          <p:cNvSpPr>
            <a:spLocks noChangeArrowheads="1"/>
          </p:cNvSpPr>
          <p:nvPr/>
        </p:nvSpPr>
        <p:spPr bwMode="auto">
          <a:xfrm>
            <a:off x="5486400" y="41910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Times New Roman" charset="0"/>
              </a:rPr>
              <a:t>1.25</a:t>
            </a:r>
          </a:p>
        </p:txBody>
      </p:sp>
      <p:sp>
        <p:nvSpPr>
          <p:cNvPr id="7180" name="Text Box 23"/>
          <p:cNvSpPr txBox="1">
            <a:spLocks noChangeArrowheads="1"/>
          </p:cNvSpPr>
          <p:nvPr/>
        </p:nvSpPr>
        <p:spPr bwMode="auto">
          <a:xfrm>
            <a:off x="4876800" y="3429000"/>
            <a:ext cx="990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 i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  d</a:t>
            </a:r>
          </a:p>
        </p:txBody>
      </p:sp>
      <p:cxnSp>
        <p:nvCxnSpPr>
          <p:cNvPr id="7181" name="Straight Arrow Connector 16"/>
          <p:cNvCxnSpPr>
            <a:cxnSpLocks noChangeShapeType="1"/>
          </p:cNvCxnSpPr>
          <p:nvPr/>
        </p:nvCxnSpPr>
        <p:spPr bwMode="auto">
          <a:xfrm>
            <a:off x="2362200" y="36576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17"/>
          <p:cNvCxnSpPr>
            <a:cxnSpLocks noChangeShapeType="1"/>
          </p:cNvCxnSpPr>
          <p:nvPr/>
        </p:nvCxnSpPr>
        <p:spPr bwMode="auto">
          <a:xfrm>
            <a:off x="2362200" y="4343400"/>
            <a:ext cx="381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2937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</a:rPr>
              <a:t>Pointer assignment</a:t>
            </a:r>
            <a:endParaRPr lang="en-US">
              <a:latin typeface="Garamon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assignment operator (</a:t>
            </a:r>
            <a:r>
              <a:rPr lang="en-US" sz="2800" b="1">
                <a:latin typeface="Arial" charset="0"/>
              </a:rPr>
              <a:t>=</a:t>
            </a:r>
            <a:r>
              <a:rPr lang="en-US" sz="2800">
                <a:latin typeface="Arial" charset="0"/>
              </a:rPr>
              <a:t>) is defined for pointers of the same base type.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The right operand of the assignment operator can be any expression that evaluates to the same type as the left operand.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2800">
                <a:latin typeface="Arial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int x, *xp, *ip;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xp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>
                <a:latin typeface="Courier New" charset="0"/>
                <a:cs typeface="Courier New" charset="0"/>
              </a:rPr>
              <a:t>ip = xp;</a:t>
            </a: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6E3DA4-D499-204F-B50A-BA2A91484AB2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7</a:t>
            </a:r>
            <a:endParaRPr lang="en-US" dirty="0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4A357F-C3D2-494A-BBC0-D1810C8EB6BB}" type="slidenum">
              <a:rPr lang="en-US" sz="1200">
                <a:latin typeface="Garamond" charset="0"/>
                <a:cs typeface="Arial" charset="0"/>
              </a:rPr>
              <a:pPr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2600" y="4352925"/>
            <a:ext cx="1905000" cy="1590675"/>
            <a:chOff x="3504" y="2838"/>
            <a:chExt cx="1200" cy="1002"/>
          </a:xfrm>
        </p:grpSpPr>
        <p:sp>
          <p:nvSpPr>
            <p:cNvPr id="8211" name="Rectangle 5"/>
            <p:cNvSpPr>
              <a:spLocks noChangeArrowheads="1"/>
            </p:cNvSpPr>
            <p:nvPr/>
          </p:nvSpPr>
          <p:spPr bwMode="auto">
            <a:xfrm>
              <a:off x="3840" y="28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6"/>
            <p:cNvSpPr txBox="1">
              <a:spLocks noChangeArrowheads="1"/>
            </p:cNvSpPr>
            <p:nvPr/>
          </p:nvSpPr>
          <p:spPr bwMode="auto">
            <a:xfrm>
              <a:off x="3504" y="2838"/>
              <a:ext cx="349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3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xp</a:t>
              </a:r>
            </a:p>
            <a:p>
              <a:pPr algn="ctr">
                <a:spcBef>
                  <a:spcPct val="30000"/>
                </a:spcBef>
              </a:pPr>
              <a:r>
                <a:rPr lang="en-US" sz="1800">
                  <a:latin typeface="Courier New" charset="0"/>
                  <a:cs typeface="Courier New" charset="0"/>
                </a:rPr>
                <a:t>ip</a:t>
              </a:r>
            </a:p>
          </p:txBody>
        </p:sp>
        <p:sp>
          <p:nvSpPr>
            <p:cNvPr id="8213" name="Rectangle 7"/>
            <p:cNvSpPr>
              <a:spLocks noChangeArrowheads="1"/>
            </p:cNvSpPr>
            <p:nvPr/>
          </p:nvSpPr>
          <p:spPr bwMode="auto">
            <a:xfrm>
              <a:off x="3840" y="3216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8"/>
            <p:cNvSpPr>
              <a:spLocks noChangeArrowheads="1"/>
            </p:cNvSpPr>
            <p:nvPr/>
          </p:nvSpPr>
          <p:spPr bwMode="auto">
            <a:xfrm>
              <a:off x="3840" y="3552"/>
              <a:ext cx="86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0" name="Oval 11"/>
          <p:cNvSpPr>
            <a:spLocks noChangeArrowheads="1"/>
          </p:cNvSpPr>
          <p:nvPr/>
        </p:nvSpPr>
        <p:spPr bwMode="auto">
          <a:xfrm>
            <a:off x="6858000" y="5791200"/>
            <a:ext cx="76200" cy="76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486400" y="4419600"/>
            <a:ext cx="1295400" cy="1752600"/>
            <a:chOff x="3456" y="2880"/>
            <a:chExt cx="816" cy="1104"/>
          </a:xfrm>
        </p:grpSpPr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4272" y="369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>
              <a:off x="3456" y="3984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1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456" y="2880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96000" y="4191000"/>
            <a:ext cx="2057400" cy="990600"/>
            <a:chOff x="3840" y="2736"/>
            <a:chExt cx="1296" cy="624"/>
          </a:xfrm>
        </p:grpSpPr>
        <p:sp>
          <p:nvSpPr>
            <p:cNvPr id="8203" name="Line 18"/>
            <p:cNvSpPr>
              <a:spLocks noChangeShapeType="1"/>
            </p:cNvSpPr>
            <p:nvPr/>
          </p:nvSpPr>
          <p:spPr bwMode="auto">
            <a:xfrm>
              <a:off x="4272" y="3360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9"/>
            <p:cNvSpPr>
              <a:spLocks noChangeShapeType="1"/>
            </p:cNvSpPr>
            <p:nvPr/>
          </p:nvSpPr>
          <p:spPr bwMode="auto">
            <a:xfrm flipV="1">
              <a:off x="5136" y="2736"/>
              <a:ext cx="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20"/>
            <p:cNvSpPr>
              <a:spLocks noChangeShapeType="1"/>
            </p:cNvSpPr>
            <p:nvPr/>
          </p:nvSpPr>
          <p:spPr bwMode="auto">
            <a:xfrm flipH="1">
              <a:off x="3840" y="2736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21"/>
            <p:cNvSpPr>
              <a:spLocks noChangeShapeType="1"/>
            </p:cNvSpPr>
            <p:nvPr/>
          </p:nvSpPr>
          <p:spPr bwMode="auto">
            <a:xfrm>
              <a:off x="3840" y="2736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005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For example: </a:t>
            </a:r>
            <a:r>
              <a:rPr lang="en-US" b="1">
                <a:latin typeface="Courier New" charset="0"/>
                <a:cs typeface="Courier New" charset="0"/>
              </a:rPr>
              <a:t>int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*</a:t>
            </a:r>
            <a:r>
              <a:rPr lang="en-US" b="1">
                <a:latin typeface="Courier New" charset="0"/>
                <a:cs typeface="Courier New" charset="0"/>
              </a:rPr>
              <a:t>addr_x);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&amp;&lt;var&gt;</a:t>
            </a:r>
            <a:r>
              <a:rPr lang="en-US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x = 3;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*xPtr = &amp;x;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int result1, result2;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result1 = f(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xPtr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result2 = f(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6D41A4-2425-3A46-8F20-818A14C41CEF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0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AE357F-352F-2A44-96BE-AE2FEA27FEB8}" type="datetime1">
              <a:rPr lang="en-US" sz="1200" smtClean="0">
                <a:latin typeface="Garamond" charset="0"/>
                <a:cs typeface="Arial" charset="0"/>
              </a:rPr>
              <a:t>5/30/17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08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7202</TotalTime>
  <Words>1352</Words>
  <Application>Microsoft Macintosh PowerPoint</Application>
  <PresentationFormat>On-screen Show (4:3)</PresentationFormat>
  <Paragraphs>402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EECE.2160 ECE Application Programming</vt:lpstr>
      <vt:lpstr>Lecture outline</vt:lpstr>
      <vt:lpstr>Review: functions</vt:lpstr>
      <vt:lpstr>Justifying pass by address</vt:lpstr>
      <vt:lpstr>Pointers</vt:lpstr>
      <vt:lpstr>Pointer example</vt:lpstr>
      <vt:lpstr>Pointer assignment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Example: pointer arguments</vt:lpstr>
      <vt:lpstr>Example solution</vt:lpstr>
      <vt:lpstr>Example: writing functions with pointers</vt:lpstr>
      <vt:lpstr>Example solution</vt:lpstr>
      <vt:lpstr>Example solution (cont.)</vt:lpstr>
      <vt:lpstr>PE3: Change problem</vt:lpstr>
      <vt:lpstr>Flowchart</vt:lpstr>
      <vt:lpstr>When to use functions</vt:lpstr>
      <vt:lpstr>Overall flowchart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1593</cp:revision>
  <dcterms:created xsi:type="dcterms:W3CDTF">2006-04-03T05:03:01Z</dcterms:created>
  <dcterms:modified xsi:type="dcterms:W3CDTF">2017-05-30T18:38:17Z</dcterms:modified>
</cp:coreProperties>
</file>