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10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AC985-4FA3-174E-8DC1-93278DC446C5}" type="datetime1">
              <a:rPr lang="en-US" smtClean="0"/>
              <a:t>6/5/17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75FB1-6B5F-4E4C-A686-6F048AC3FB5D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6C95E-B8CF-C249-8764-1813EA45223E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49CB9-B404-9F45-9F13-E726FCB6380F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13E6-031F-B540-900C-B65DA41C067C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C4D1B-2648-4549-9D8F-36ED4E374A26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D223F-51A4-7E49-8CCC-FA9AC5A3D5DA}" type="datetime1">
              <a:rPr lang="en-US" smtClean="0"/>
              <a:t>6/5/17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86E9D-DB9E-DB42-A759-409505A39B2B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AA92A-8F51-6F4D-B1CE-F54AF9C20E15}" type="datetime1">
              <a:rPr lang="en-US" smtClean="0"/>
              <a:t>6/5/17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7C2FC-ED6F-8D4F-9D21-515D8CB750D4}" type="datetime1">
              <a:rPr lang="en-US" smtClean="0"/>
              <a:t>6/5/17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75AB-9BDC-3943-A881-21023E577B0A}" type="datetime1">
              <a:rPr lang="en-US" smtClean="0"/>
              <a:t>6/5/17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A96B8-6904-6A4E-A072-DA5BB074711F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BB499-AD14-EB46-B476-4F2F56953915}" type="datetime1">
              <a:rPr lang="en-US" smtClean="0"/>
              <a:t>6/5/17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EFAC788-DE1E-FD44-84DE-D0DCD68BD67C}" type="datetime1">
              <a:rPr lang="en-US" smtClean="0"/>
              <a:t>6/5/17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465C1-12F0-9447-8AB4-FD407F02ADFB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F55E25-6D5F-CC4D-B155-A6B17B329045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37761B-A511-CC46-B80D-7654FC29E5E4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7E3978-BE9B-5F48-B8D0-6D07F9142793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7D89D6-F394-AF4F-AE70-AF2C1905A04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3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831320-B460-4440-9BCD-803EE1C11024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084B9C-AA9E-AC4E-8412-8C17B288ADE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0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13B473-3218-624B-BE78-00D21BB4846D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E0266-EC15-E545-93E6-8394A7E7202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3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2787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Example: Working with 2-D arrays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Arial" charset="0"/>
              </a:rPr>
              <a:t>Complete this program, which counts the # of negative values in each row of a 2-D array (assume the necessary #includes are done):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NRows 3  	// # of 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NCols 4	// # of columns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double x[NRows][NCols] =		//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       {	{  10,  2.5,    0,  1.5},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{-2.3, -1.1, -0.2,    0},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{10.5, -6.1, 23.4, -9.2} 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negCnt[NRows] = {0};    // Initialize entire row count array to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i, j;                   // Row and column indices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/* INSERT CODE HERE--Visit every element in array x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count the number of negative values in each row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Now print the row counts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for (i = 0; i &lt; NRows; i++)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Row %d has %d negative values.\n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i, negCnt[i]);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1D5536-F02A-3548-8BDC-B249F59FA3F6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62F3B-B5EF-9444-8B06-A9786683D543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/* Code to be added to visit every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element in array x and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 the number of negative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values in each row */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NRows; i++)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NCols; j++)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if (x[i][j] &lt; 0)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negCnt[i]++;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9F9F59-B723-C14C-89EE-FD49E638A6AE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510E2B-5380-BF48-8BFF-3EF583D87FC1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2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 not need to specify array size (for reasons I’ll explain shortly)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Compiler will actually ignore 1-D array size, even if you put it in prototype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Therefore cannot check array size inside function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Prototype typically has array name and brackets to indicate you’re dealing with array</a:t>
            </a:r>
          </a:p>
          <a:p>
            <a:pPr lvl="1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int findAvg(int arr[ ], int n);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n = # elements in array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183BFB-989A-5144-9C3D-D0767E05051D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E4F094-696A-CC4E-A607-BBB1632855C1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7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for each of the following</a:t>
            </a:r>
          </a:p>
          <a:p>
            <a:pPr lvl="1"/>
            <a:r>
              <a:rPr lang="en-US">
                <a:latin typeface="Arial" charset="0"/>
              </a:rPr>
              <a:t>Given an array of </a:t>
            </a:r>
            <a:r>
              <a:rPr lang="en-US">
                <a:latin typeface="Courier New" charset="0"/>
                <a:cs typeface="Courier New" charset="0"/>
              </a:rPr>
              <a:t>double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average of all array elements</a:t>
            </a:r>
          </a:p>
          <a:p>
            <a:pPr lvl="1"/>
            <a:r>
              <a:rPr lang="en-US">
                <a:latin typeface="Arial" charset="0"/>
              </a:rPr>
              <a:t>Given an array of </a:t>
            </a:r>
            <a:r>
              <a:rPr lang="en-US">
                <a:latin typeface="Courier New" charset="0"/>
                <a:cs typeface="Courier New" charset="0"/>
              </a:rPr>
              <a:t>int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largest element in the array</a:t>
            </a:r>
          </a:p>
          <a:p>
            <a:pPr lvl="1"/>
            <a:r>
              <a:rPr lang="en-US">
                <a:latin typeface="Arial" charset="0"/>
              </a:rPr>
              <a:t>Given an array of test scores (</a:t>
            </a:r>
            <a:r>
              <a:rPr lang="en-US">
                <a:latin typeface="Courier New" charset="0"/>
                <a:cs typeface="Courier New" charset="0"/>
              </a:rPr>
              <a:t>tests</a:t>
            </a:r>
            <a:r>
              <a:rPr lang="en-US">
                <a:latin typeface="Arial" charset="0"/>
              </a:rPr>
              <a:t>),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and an amount to scale those scores by (</a:t>
            </a:r>
            <a:r>
              <a:rPr lang="en-US">
                <a:latin typeface="Courier New" charset="0"/>
                <a:cs typeface="Courier New" charset="0"/>
              </a:rPr>
              <a:t>s</a:t>
            </a:r>
            <a:r>
              <a:rPr lang="en-US">
                <a:latin typeface="Arial" charset="0"/>
              </a:rPr>
              <a:t>), add </a:t>
            </a:r>
            <a:r>
              <a:rPr lang="en-US">
                <a:latin typeface="Courier New" charset="0"/>
                <a:cs typeface="Courier New" charset="0"/>
              </a:rPr>
              <a:t>s</a:t>
            </a:r>
            <a:r>
              <a:rPr lang="en-US">
                <a:latin typeface="Arial" charset="0"/>
              </a:rPr>
              <a:t> to every element in </a:t>
            </a:r>
            <a:r>
              <a:rPr lang="en-US">
                <a:latin typeface="Courier New" charset="0"/>
                <a:cs typeface="Courier New" charset="0"/>
              </a:rPr>
              <a:t>tests</a:t>
            </a:r>
          </a:p>
          <a:p>
            <a:pPr lvl="2"/>
            <a:r>
              <a:rPr lang="en-US">
                <a:latin typeface="Arial" charset="0"/>
              </a:rPr>
              <a:t>Do not print scores in function; we’ll print in main program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0A1DAD-E668-064D-BD17-975EE5829C02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D17FC5-560F-7547-9AB5-5E8210C344B4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6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5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6 due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6/9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2: Monday, 6/</a:t>
            </a:r>
            <a:r>
              <a:rPr lang="en-US" dirty="0" smtClean="0">
                <a:latin typeface="Arial" charset="0"/>
              </a:rPr>
              <a:t>12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8.5” x 11” note </a:t>
            </a:r>
            <a:r>
              <a:rPr lang="en-US" dirty="0" smtClean="0">
                <a:latin typeface="Arial" charset="0"/>
              </a:rPr>
              <a:t>sheet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One-dimensional </a:t>
            </a:r>
            <a:r>
              <a:rPr lang="en-US" dirty="0" smtClean="0">
                <a:latin typeface="Arial" charset="0"/>
              </a:rPr>
              <a:t>arrays</a:t>
            </a:r>
          </a:p>
          <a:p>
            <a:pPr lvl="1"/>
            <a:r>
              <a:rPr lang="en-US" dirty="0" smtClean="0">
                <a:latin typeface="Arial" charset="0"/>
              </a:rPr>
              <a:t>Two-dimensional arrays</a:t>
            </a:r>
          </a:p>
          <a:p>
            <a:pPr lvl="1"/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EAF344-FDBE-7642-8C28-7769031A0AD0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(findAvg)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C298A-C4D1-4044-BC50-23025ACD9EC5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39BD82-0956-D94A-95D4-A105A3085E78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381000" y="1003300"/>
            <a:ext cx="8610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avg of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double findAvg(double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</a:p>
          <a:p>
            <a:pPr eaLnBrk="1" hangingPunct="1"/>
            <a:r>
              <a:rPr lang="en-US" sz="1800" b="1">
                <a:latin typeface="Courier New" charset="0"/>
              </a:rPr>
              <a:t>  double sum=0;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double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sum+=arr[i];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avg = sum / n;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2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7650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CC1C30-3FDB-8145-9E3D-C3091682B3E1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7652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4D1CD1-4CF8-8B4D-8B95-06568D9ADA5C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81000" y="876300"/>
            <a:ext cx="6477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1-initialize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zero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7664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152400" y="58674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???  What happens if there are only negative values in the array  ???</a:t>
            </a:r>
          </a:p>
        </p:txBody>
      </p:sp>
    </p:spTree>
    <p:extLst>
      <p:ext uri="{BB962C8B-B14F-4D97-AF65-F5344CB8AC3E}">
        <p14:creationId xmlns:p14="http://schemas.microsoft.com/office/powerpoint/2010/main" val="199146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8674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45A3DA-383B-8F4D-ADC4-F5C706E6F2C7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8676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B13462-B2A1-774F-B039-EC7F83D07851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228600" y="1030288"/>
            <a:ext cx="6477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2-initialize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smallest possible value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-</a:t>
            </a:r>
            <a:r>
              <a:rPr lang="en-US" sz="1800" b="1">
                <a:latin typeface="Courier New" charset="0"/>
                <a:sym typeface="Wingdings" charset="0"/>
              </a:rPr>
              <a:t>2147483648</a:t>
            </a:r>
            <a:r>
              <a:rPr lang="en-US" sz="1800" b="1">
                <a:latin typeface="Courier New" charset="0"/>
              </a:rPr>
              <a:t>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8687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8688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8689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8690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8691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8694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???What happens if program is ported to another system???</a:t>
            </a:r>
            <a:br>
              <a:rPr lang="en-US" sz="1800"/>
            </a:br>
            <a:r>
              <a:rPr lang="en-US" sz="1800"/>
              <a:t>??? (where integers are stored in 2 or 8 bytes)???</a:t>
            </a:r>
          </a:p>
        </p:txBody>
      </p:sp>
    </p:spTree>
    <p:extLst>
      <p:ext uri="{BB962C8B-B14F-4D97-AF65-F5344CB8AC3E}">
        <p14:creationId xmlns:p14="http://schemas.microsoft.com/office/powerpoint/2010/main" val="9159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04800" y="876300"/>
            <a:ext cx="6477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3-initialize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smallest possible value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INT_MIN; // BUT use symbol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The above works, but there is one more (slightly better) way</a:t>
            </a:r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4E56B0-E5B0-E243-9251-6A881C82F021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2971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050CBE-5331-FD41-9ADE-42E1757FB448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93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30722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45F2A-10B7-EB4A-8534-1E4F9E62C99F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0724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B7D11-ECF8-6A4F-9609-45F31830978B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1000" y="1030288"/>
            <a:ext cx="6477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4-initialize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the first array element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x[0];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(i=1; i&lt;8; i++)  // start at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30732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30733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30734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30736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30737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30738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30739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30740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30741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-----</a:t>
            </a:r>
          </a:p>
        </p:txBody>
      </p:sp>
    </p:spTree>
    <p:extLst>
      <p:ext uri="{BB962C8B-B14F-4D97-AF65-F5344CB8AC3E}">
        <p14:creationId xmlns:p14="http://schemas.microsoft.com/office/powerpoint/2010/main" val="95877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(findBig)</a:t>
            </a:r>
          </a:p>
        </p:txBody>
      </p:sp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55B154-BB3C-0C41-84D5-EF293B4A240D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31ED29-436F-6249-8737-1E22ADA29C2F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381000" y="962025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findBig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elements to examine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biggest value in the first n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int findBig(int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i,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big = arr[0];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(i=1;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if (arr[i]&gt;big) big = 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1795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502AE7-BB18-9A47-AFD3-8F1B98BF8BC5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CF397C-D966-DE43-85ED-D63D7E44084B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228600" y="935038"/>
            <a:ext cx="8610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SclAry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tests[] - array with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      - number of points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values of tests[] are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scaled by s points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5255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#include &lt;stdio.h&gt;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tests[], int n, int s);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main(void)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 int i;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x[]={ 51,62,73,84,95,100,66,57,48,79 };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N=sizeof(x)/sizeof(int);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SclAry(x,N,10);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printf("%4d",x[i]);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printf("\n");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71D68B-0F72-9B46-93A8-BA2BC2BB7F6F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7DAD14-9882-8E42-9D8B-B1BC3CE66020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86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61  72  83  94 105 110  76  67  58  89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br>
              <a:rPr lang="en-US" sz="1800" b="1">
                <a:latin typeface="Courier New" charset="0"/>
              </a:rPr>
            </a:br>
            <a:endParaRPr lang="en-US" sz="1800" b="1">
              <a:latin typeface="Courier New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What's wrong with this picture ???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4751AF-FFA7-2742-8436-7E95D6AAC29B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4AE382-4845-EE47-8A90-2F14282E78A3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14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61  72  83  94 105 110  76  67  58  89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What's wrong with this picture ???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array in the main program was UPDATED ... (say "Hmmmm")</a:t>
            </a:r>
            <a:br>
              <a:rPr lang="en-US" sz="1800"/>
            </a:br>
            <a:r>
              <a:rPr lang="en-US" sz="1800"/>
              <a:t>Does this seem contrary to all we know about functions? (say "Yes")</a:t>
            </a:r>
            <a:br>
              <a:rPr lang="en-US" sz="1800"/>
            </a:br>
            <a:r>
              <a:rPr lang="en-US" sz="1800"/>
              <a:t>Is this how it really works?  (Yep, it is)</a:t>
            </a:r>
            <a:br>
              <a:rPr lang="en-US" sz="1800"/>
            </a:br>
            <a:r>
              <a:rPr lang="en-US" sz="1800"/>
              <a:t>Is your head getting ready to explode?  (say "Almost")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SO WHAT IS GOING ON ???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7A2B6D-1784-4C44-A4C6-48388F0FEEA0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1426F5-C830-2446-B8D6-FB1647AD8C73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3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		28C4 (int)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q		28C8 (float)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C9524F-136F-BB49-8232-4F7F87CC5D90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533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533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36872" name="Text Box 10"/>
          <p:cNvSpPr txBox="1">
            <a:spLocks noChangeArrowheads="1"/>
          </p:cNvSpPr>
          <p:nvPr/>
        </p:nvSpPr>
        <p:spPr bwMode="auto">
          <a:xfrm>
            <a:off x="533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14478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51</a:t>
            </a:r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14478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66</a:t>
            </a:r>
          </a:p>
        </p:txBody>
      </p:sp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14478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95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14478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84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73</a:t>
            </a:r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auto">
          <a:xfrm>
            <a:off x="14478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62</a:t>
            </a:r>
          </a:p>
        </p:txBody>
      </p:sp>
      <p:sp>
        <p:nvSpPr>
          <p:cNvPr id="36879" name="Text Box 17"/>
          <p:cNvSpPr txBox="1">
            <a:spLocks noChangeArrowheads="1"/>
          </p:cNvSpPr>
          <p:nvPr/>
        </p:nvSpPr>
        <p:spPr bwMode="auto">
          <a:xfrm>
            <a:off x="14478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36880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36881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57</a:t>
            </a:r>
          </a:p>
        </p:txBody>
      </p:sp>
      <p:sp>
        <p:nvSpPr>
          <p:cNvPr id="36882" name="Text Box 20"/>
          <p:cNvSpPr txBox="1">
            <a:spLocks noChangeArrowheads="1"/>
          </p:cNvSpPr>
          <p:nvPr/>
        </p:nvSpPr>
        <p:spPr bwMode="auto">
          <a:xfrm>
            <a:off x="2362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36883" name="Text Box 21"/>
          <p:cNvSpPr txBox="1">
            <a:spLocks noChangeArrowheads="1"/>
          </p:cNvSpPr>
          <p:nvPr/>
        </p:nvSpPr>
        <p:spPr bwMode="auto">
          <a:xfrm>
            <a:off x="2362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36884" name="Text Box 22"/>
          <p:cNvSpPr txBox="1">
            <a:spLocks noChangeArrowheads="1"/>
          </p:cNvSpPr>
          <p:nvPr/>
        </p:nvSpPr>
        <p:spPr bwMode="auto">
          <a:xfrm>
            <a:off x="2362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36885" name="Text Box 23"/>
          <p:cNvSpPr txBox="1">
            <a:spLocks noChangeArrowheads="1"/>
          </p:cNvSpPr>
          <p:nvPr/>
        </p:nvSpPr>
        <p:spPr bwMode="auto">
          <a:xfrm>
            <a:off x="2362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36886" name="Text Box 24"/>
          <p:cNvSpPr txBox="1">
            <a:spLocks noChangeArrowheads="1"/>
          </p:cNvSpPr>
          <p:nvPr/>
        </p:nvSpPr>
        <p:spPr bwMode="auto">
          <a:xfrm>
            <a:off x="2362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36887" name="Text Box 25"/>
          <p:cNvSpPr txBox="1">
            <a:spLocks noChangeArrowheads="1"/>
          </p:cNvSpPr>
          <p:nvPr/>
        </p:nvSpPr>
        <p:spPr bwMode="auto">
          <a:xfrm>
            <a:off x="2362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36888" name="Text Box 26"/>
          <p:cNvSpPr txBox="1">
            <a:spLocks noChangeArrowheads="1"/>
          </p:cNvSpPr>
          <p:nvPr/>
        </p:nvSpPr>
        <p:spPr bwMode="auto">
          <a:xfrm>
            <a:off x="2362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36889" name="Text Box 27"/>
          <p:cNvSpPr txBox="1">
            <a:spLocks noChangeArrowheads="1"/>
          </p:cNvSpPr>
          <p:nvPr/>
        </p:nvSpPr>
        <p:spPr bwMode="auto">
          <a:xfrm>
            <a:off x="2362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36890" name="Text Box 53"/>
          <p:cNvSpPr txBox="1">
            <a:spLocks noChangeArrowheads="1"/>
          </p:cNvSpPr>
          <p:nvPr/>
        </p:nvSpPr>
        <p:spPr bwMode="auto">
          <a:xfrm>
            <a:off x="5334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36891" name="Text Box 54"/>
          <p:cNvSpPr txBox="1">
            <a:spLocks noChangeArrowheads="1"/>
          </p:cNvSpPr>
          <p:nvPr/>
        </p:nvSpPr>
        <p:spPr bwMode="auto">
          <a:xfrm>
            <a:off x="14478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48</a:t>
            </a:r>
          </a:p>
        </p:txBody>
      </p:sp>
      <p:sp>
        <p:nvSpPr>
          <p:cNvPr id="36892" name="Text Box 55"/>
          <p:cNvSpPr txBox="1">
            <a:spLocks noChangeArrowheads="1"/>
          </p:cNvSpPr>
          <p:nvPr/>
        </p:nvSpPr>
        <p:spPr bwMode="auto">
          <a:xfrm>
            <a:off x="2362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36893" name="Text Box 56"/>
          <p:cNvSpPr txBox="1">
            <a:spLocks noChangeArrowheads="1"/>
          </p:cNvSpPr>
          <p:nvPr/>
        </p:nvSpPr>
        <p:spPr bwMode="auto">
          <a:xfrm>
            <a:off x="5334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36894" name="Text Box 57"/>
          <p:cNvSpPr txBox="1">
            <a:spLocks noChangeArrowheads="1"/>
          </p:cNvSpPr>
          <p:nvPr/>
        </p:nvSpPr>
        <p:spPr bwMode="auto">
          <a:xfrm>
            <a:off x="14478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79</a:t>
            </a:r>
          </a:p>
        </p:txBody>
      </p:sp>
      <p:sp>
        <p:nvSpPr>
          <p:cNvPr id="36895" name="Text Box 58"/>
          <p:cNvSpPr txBox="1">
            <a:spLocks noChangeArrowheads="1"/>
          </p:cNvSpPr>
          <p:nvPr/>
        </p:nvSpPr>
        <p:spPr bwMode="auto">
          <a:xfrm>
            <a:off x="2362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36896" name="Text Box 59"/>
          <p:cNvSpPr txBox="1">
            <a:spLocks noChangeArrowheads="1"/>
          </p:cNvSpPr>
          <p:nvPr/>
        </p:nvSpPr>
        <p:spPr bwMode="auto">
          <a:xfrm>
            <a:off x="5791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36897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36898" name="Text Box 61"/>
          <p:cNvSpPr txBox="1">
            <a:spLocks noChangeArrowheads="1"/>
          </p:cNvSpPr>
          <p:nvPr/>
        </p:nvSpPr>
        <p:spPr bwMode="auto">
          <a:xfrm>
            <a:off x="5791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36899" name="Text Box 62"/>
          <p:cNvSpPr txBox="1">
            <a:spLocks noChangeArrowheads="1"/>
          </p:cNvSpPr>
          <p:nvPr/>
        </p:nvSpPr>
        <p:spPr bwMode="auto">
          <a:xfrm>
            <a:off x="5791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36900" name="Text Box 63"/>
          <p:cNvSpPr txBox="1">
            <a:spLocks noChangeArrowheads="1"/>
          </p:cNvSpPr>
          <p:nvPr/>
        </p:nvSpPr>
        <p:spPr bwMode="auto">
          <a:xfrm>
            <a:off x="5791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36901" name="Text Box 64"/>
          <p:cNvSpPr txBox="1">
            <a:spLocks noChangeArrowheads="1"/>
          </p:cNvSpPr>
          <p:nvPr/>
        </p:nvSpPr>
        <p:spPr bwMode="auto">
          <a:xfrm>
            <a:off x="5791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36902" name="Text Box 65"/>
          <p:cNvSpPr txBox="1">
            <a:spLocks noChangeArrowheads="1"/>
          </p:cNvSpPr>
          <p:nvPr/>
        </p:nvSpPr>
        <p:spPr bwMode="auto">
          <a:xfrm>
            <a:off x="5791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36903" name="Text Box 66"/>
          <p:cNvSpPr txBox="1">
            <a:spLocks noChangeArrowheads="1"/>
          </p:cNvSpPr>
          <p:nvPr/>
        </p:nvSpPr>
        <p:spPr bwMode="auto">
          <a:xfrm>
            <a:off x="67056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61</a:t>
            </a:r>
          </a:p>
        </p:txBody>
      </p:sp>
      <p:sp>
        <p:nvSpPr>
          <p:cNvPr id="36904" name="Text Box 67"/>
          <p:cNvSpPr txBox="1">
            <a:spLocks noChangeArrowheads="1"/>
          </p:cNvSpPr>
          <p:nvPr/>
        </p:nvSpPr>
        <p:spPr bwMode="auto">
          <a:xfrm>
            <a:off x="67056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76</a:t>
            </a:r>
          </a:p>
        </p:txBody>
      </p:sp>
      <p:sp>
        <p:nvSpPr>
          <p:cNvPr id="36905" name="Text Box 68"/>
          <p:cNvSpPr txBox="1">
            <a:spLocks noChangeArrowheads="1"/>
          </p:cNvSpPr>
          <p:nvPr/>
        </p:nvSpPr>
        <p:spPr bwMode="auto">
          <a:xfrm>
            <a:off x="67056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105</a:t>
            </a:r>
          </a:p>
        </p:txBody>
      </p:sp>
      <p:sp>
        <p:nvSpPr>
          <p:cNvPr id="36906" name="Text Box 69"/>
          <p:cNvSpPr txBox="1">
            <a:spLocks noChangeArrowheads="1"/>
          </p:cNvSpPr>
          <p:nvPr/>
        </p:nvSpPr>
        <p:spPr bwMode="auto">
          <a:xfrm>
            <a:off x="67056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94</a:t>
            </a:r>
          </a:p>
        </p:txBody>
      </p:sp>
      <p:sp>
        <p:nvSpPr>
          <p:cNvPr id="36907" name="Text Box 70"/>
          <p:cNvSpPr txBox="1">
            <a:spLocks noChangeArrowheads="1"/>
          </p:cNvSpPr>
          <p:nvPr/>
        </p:nvSpPr>
        <p:spPr bwMode="auto">
          <a:xfrm>
            <a:off x="67056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36908" name="Text Box 71"/>
          <p:cNvSpPr txBox="1">
            <a:spLocks noChangeArrowheads="1"/>
          </p:cNvSpPr>
          <p:nvPr/>
        </p:nvSpPr>
        <p:spPr bwMode="auto">
          <a:xfrm>
            <a:off x="67056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72</a:t>
            </a:r>
          </a:p>
        </p:txBody>
      </p:sp>
      <p:sp>
        <p:nvSpPr>
          <p:cNvPr id="36909" name="Text Box 72"/>
          <p:cNvSpPr txBox="1">
            <a:spLocks noChangeArrowheads="1"/>
          </p:cNvSpPr>
          <p:nvPr/>
        </p:nvSpPr>
        <p:spPr bwMode="auto">
          <a:xfrm>
            <a:off x="67056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110</a:t>
            </a:r>
          </a:p>
        </p:txBody>
      </p:sp>
      <p:sp>
        <p:nvSpPr>
          <p:cNvPr id="36910" name="Text Box 73"/>
          <p:cNvSpPr txBox="1">
            <a:spLocks noChangeArrowheads="1"/>
          </p:cNvSpPr>
          <p:nvPr/>
        </p:nvSpPr>
        <p:spPr bwMode="auto">
          <a:xfrm>
            <a:off x="5791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36911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67</a:t>
            </a:r>
          </a:p>
        </p:txBody>
      </p:sp>
      <p:sp>
        <p:nvSpPr>
          <p:cNvPr id="36912" name="Text Box 75"/>
          <p:cNvSpPr txBox="1">
            <a:spLocks noChangeArrowheads="1"/>
          </p:cNvSpPr>
          <p:nvPr/>
        </p:nvSpPr>
        <p:spPr bwMode="auto">
          <a:xfrm>
            <a:off x="76200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36913" name="Text Box 76"/>
          <p:cNvSpPr txBox="1">
            <a:spLocks noChangeArrowheads="1"/>
          </p:cNvSpPr>
          <p:nvPr/>
        </p:nvSpPr>
        <p:spPr bwMode="auto">
          <a:xfrm>
            <a:off x="7620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36914" name="Text Box 77"/>
          <p:cNvSpPr txBox="1">
            <a:spLocks noChangeArrowheads="1"/>
          </p:cNvSpPr>
          <p:nvPr/>
        </p:nvSpPr>
        <p:spPr bwMode="auto">
          <a:xfrm>
            <a:off x="7620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36915" name="Text Box 78"/>
          <p:cNvSpPr txBox="1">
            <a:spLocks noChangeArrowheads="1"/>
          </p:cNvSpPr>
          <p:nvPr/>
        </p:nvSpPr>
        <p:spPr bwMode="auto">
          <a:xfrm>
            <a:off x="7620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36916" name="Text Box 79"/>
          <p:cNvSpPr txBox="1">
            <a:spLocks noChangeArrowheads="1"/>
          </p:cNvSpPr>
          <p:nvPr/>
        </p:nvSpPr>
        <p:spPr bwMode="auto">
          <a:xfrm>
            <a:off x="7620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36917" name="Text Box 80"/>
          <p:cNvSpPr txBox="1">
            <a:spLocks noChangeArrowheads="1"/>
          </p:cNvSpPr>
          <p:nvPr/>
        </p:nvSpPr>
        <p:spPr bwMode="auto">
          <a:xfrm>
            <a:off x="7620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36918" name="Text Box 81"/>
          <p:cNvSpPr txBox="1">
            <a:spLocks noChangeArrowheads="1"/>
          </p:cNvSpPr>
          <p:nvPr/>
        </p:nvSpPr>
        <p:spPr bwMode="auto">
          <a:xfrm>
            <a:off x="7620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36919" name="Text Box 82"/>
          <p:cNvSpPr txBox="1">
            <a:spLocks noChangeArrowheads="1"/>
          </p:cNvSpPr>
          <p:nvPr/>
        </p:nvSpPr>
        <p:spPr bwMode="auto">
          <a:xfrm>
            <a:off x="7620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36920" name="Text Box 83"/>
          <p:cNvSpPr txBox="1">
            <a:spLocks noChangeArrowheads="1"/>
          </p:cNvSpPr>
          <p:nvPr/>
        </p:nvSpPr>
        <p:spPr bwMode="auto">
          <a:xfrm>
            <a:off x="5791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36921" name="Text Box 84"/>
          <p:cNvSpPr txBox="1">
            <a:spLocks noChangeArrowheads="1"/>
          </p:cNvSpPr>
          <p:nvPr/>
        </p:nvSpPr>
        <p:spPr bwMode="auto">
          <a:xfrm>
            <a:off x="67056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58</a:t>
            </a:r>
          </a:p>
        </p:txBody>
      </p:sp>
      <p:sp>
        <p:nvSpPr>
          <p:cNvPr id="36922" name="Text Box 85"/>
          <p:cNvSpPr txBox="1">
            <a:spLocks noChangeArrowheads="1"/>
          </p:cNvSpPr>
          <p:nvPr/>
        </p:nvSpPr>
        <p:spPr bwMode="auto">
          <a:xfrm>
            <a:off x="7620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36923" name="Text Box 86"/>
          <p:cNvSpPr txBox="1">
            <a:spLocks noChangeArrowheads="1"/>
          </p:cNvSpPr>
          <p:nvPr/>
        </p:nvSpPr>
        <p:spPr bwMode="auto">
          <a:xfrm>
            <a:off x="5791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36924" name="Text Box 87"/>
          <p:cNvSpPr txBox="1">
            <a:spLocks noChangeArrowheads="1"/>
          </p:cNvSpPr>
          <p:nvPr/>
        </p:nvSpPr>
        <p:spPr bwMode="auto">
          <a:xfrm>
            <a:off x="67056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89</a:t>
            </a:r>
          </a:p>
        </p:txBody>
      </p:sp>
      <p:sp>
        <p:nvSpPr>
          <p:cNvPr id="36925" name="Text Box 88"/>
          <p:cNvSpPr txBox="1">
            <a:spLocks noChangeArrowheads="1"/>
          </p:cNvSpPr>
          <p:nvPr/>
        </p:nvSpPr>
        <p:spPr bwMode="auto">
          <a:xfrm>
            <a:off x="76200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36926" name="Text Box 90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Before call to SclAry				After call to SclAry</a:t>
            </a:r>
          </a:p>
        </p:txBody>
      </p:sp>
      <p:sp>
        <p:nvSpPr>
          <p:cNvPr id="36927" name="Text Box 92"/>
          <p:cNvSpPr txBox="1">
            <a:spLocks noChangeArrowheads="1"/>
          </p:cNvSpPr>
          <p:nvPr/>
        </p:nvSpPr>
        <p:spPr bwMode="auto">
          <a:xfrm>
            <a:off x="457200" y="4953000"/>
            <a:ext cx="8229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Passing the name only (i.e. </a:t>
            </a:r>
            <a:r>
              <a:rPr lang="en-US" sz="1800">
                <a:latin typeface="Courier New" charset="0"/>
              </a:rPr>
              <a:t>test</a:t>
            </a:r>
            <a:r>
              <a:rPr lang="en-US" sz="1800"/>
              <a:t> vs. </a:t>
            </a:r>
            <a:r>
              <a:rPr lang="en-US" sz="1800">
                <a:latin typeface="Courier New" charset="0"/>
              </a:rPr>
              <a:t>test[4]</a:t>
            </a:r>
            <a:r>
              <a:rPr lang="en-US" sz="1800"/>
              <a:t>) passes the ADDRESS of element zero of the array.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Put another way:</a:t>
            </a:r>
            <a:br>
              <a:rPr lang="en-US" sz="1800"/>
            </a:br>
            <a:r>
              <a:rPr lang="en-US" sz="1800"/>
              <a:t>    myfunc(ary)   same as   myfunc (&amp;ary[0])</a:t>
            </a:r>
          </a:p>
        </p:txBody>
      </p:sp>
      <p:sp>
        <p:nvSpPr>
          <p:cNvPr id="36928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5AB569-1A8B-8B4B-942C-2AC9589118A4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36929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69BD90-10D0-0547-A2FA-D9DCBBA5E816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09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Arrays and pointers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Array name is a pointer to first array element</a:t>
            </a:r>
          </a:p>
          <a:p>
            <a:pPr lvl="1"/>
            <a:r>
              <a:rPr lang="en-US" dirty="0">
                <a:latin typeface="Arial" charset="0"/>
              </a:rPr>
              <a:t>Can use pointers and arrays interchangeably</a:t>
            </a:r>
          </a:p>
          <a:p>
            <a:pPr lvl="2"/>
            <a:r>
              <a:rPr lang="en-US">
                <a:latin typeface="Arial" charset="0"/>
              </a:rPr>
              <a:t>You can use </a:t>
            </a:r>
            <a:r>
              <a:rPr lang="en-US" smtClean="0">
                <a:latin typeface="Arial" charset="0"/>
              </a:rPr>
              <a:t>[ ] </a:t>
            </a:r>
            <a:r>
              <a:rPr lang="en-US">
                <a:latin typeface="Arial" charset="0"/>
              </a:rPr>
              <a:t>to “index” a pointer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cs typeface="Courier New" charset="0"/>
              </a:rPr>
              <a:t>myArr</a:t>
            </a:r>
            <a:r>
              <a:rPr lang="en-US" sz="1600" dirty="0">
                <a:latin typeface="Courier New" charset="0"/>
                <a:cs typeface="Courier New" charset="0"/>
              </a:rPr>
              <a:t>[] = {1, 3, 5, 7, 9};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*</a:t>
            </a:r>
            <a:r>
              <a:rPr lang="en-US" sz="1600" dirty="0" err="1">
                <a:latin typeface="Courier New" charset="0"/>
                <a:cs typeface="Courier New" charset="0"/>
              </a:rPr>
              <a:t>aPtr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aPtr</a:t>
            </a:r>
            <a:r>
              <a:rPr lang="en-US" sz="1600" dirty="0">
                <a:latin typeface="Courier New" charset="0"/>
                <a:cs typeface="Courier New" charset="0"/>
              </a:rPr>
              <a:t> = </a:t>
            </a:r>
            <a:r>
              <a:rPr lang="en-US" sz="1600" dirty="0" err="1">
                <a:latin typeface="Courier New" charset="0"/>
                <a:cs typeface="Courier New" charset="0"/>
              </a:rPr>
              <a:t>myArr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for(</a:t>
            </a:r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=0;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&lt; 5;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++)</a:t>
            </a:r>
            <a:endParaRPr lang="en-US" sz="1600" dirty="0">
              <a:solidFill>
                <a:srgbClr val="336600"/>
              </a:solidFill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	</a:t>
            </a:r>
            <a:r>
              <a:rPr lang="en-US" sz="1600" dirty="0" err="1">
                <a:latin typeface="Courier New" charset="0"/>
                <a:cs typeface="Courier New" charset="0"/>
              </a:rPr>
              <a:t>printf</a:t>
            </a:r>
            <a:r>
              <a:rPr lang="en-US" sz="1600" dirty="0">
                <a:latin typeface="Courier New" charset="0"/>
                <a:cs typeface="Courier New" charset="0"/>
              </a:rPr>
              <a:t>(“%d”, </a:t>
            </a:r>
            <a:r>
              <a:rPr lang="en-US" sz="1600" dirty="0" err="1">
                <a:latin typeface="Courier New" charset="0"/>
                <a:cs typeface="Courier New" charset="0"/>
              </a:rPr>
              <a:t>aPtr</a:t>
            </a:r>
            <a:r>
              <a:rPr lang="en-US" sz="1600" dirty="0">
                <a:latin typeface="Courier New" charset="0"/>
                <a:cs typeface="Courier New" charset="0"/>
              </a:rPr>
              <a:t>[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]);</a:t>
            </a:r>
          </a:p>
          <a:p>
            <a:pPr lvl="1"/>
            <a:r>
              <a:rPr lang="en-US" dirty="0">
                <a:latin typeface="Arial" charset="0"/>
              </a:rPr>
              <a:t>What does this print?</a:t>
            </a:r>
          </a:p>
          <a:p>
            <a:pPr lvl="2"/>
            <a:r>
              <a:rPr lang="en-US" dirty="0">
                <a:latin typeface="Courier New" charset="0"/>
                <a:cs typeface="Courier New" charset="0"/>
              </a:rPr>
              <a:t>1 3 5 7 9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 contents of array!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742FE5-A6B1-6D4D-9E93-59E82AB41ED8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A668EB-4E72-2540-84C4-5F29DEBCA3B8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90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passing 2-D array to function, can omit first dimension (rows) but must list columns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Assume n = # of rows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[][4],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x[3][4];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f(x, 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4CF0DD-2BB8-0E4B-8E1E-4F870326438E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DB3EE6-7659-C24A-AE93-8D468102B578}" type="slidenum">
              <a:rPr lang="en-US" sz="1200">
                <a:latin typeface="Garamond" charset="0"/>
              </a:rPr>
              <a:pPr eaLnBrk="1" hangingPunct="1"/>
              <a:t>32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7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Character </a:t>
            </a:r>
            <a:r>
              <a:rPr lang="en-US" dirty="0" smtClean="0">
                <a:latin typeface="Arial" charset="0"/>
              </a:rPr>
              <a:t>arrays 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today</a:t>
            </a:r>
          </a:p>
          <a:p>
            <a:pPr lvl="1"/>
            <a:r>
              <a:rPr lang="en-US" dirty="0">
                <a:latin typeface="Arial" charset="0"/>
              </a:rPr>
              <a:t>Program 6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6/9</a:t>
            </a:r>
          </a:p>
          <a:p>
            <a:pPr lvl="1"/>
            <a:r>
              <a:rPr lang="en-US" dirty="0">
                <a:latin typeface="Arial" charset="0"/>
              </a:rPr>
              <a:t>Exam 2: Monday, 6/12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8C1F37-1D3F-6A4E-96FD-6675A0EC0129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33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03DBDD-550F-8149-A5CD-E18A7F24782C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9F7306-5ABE-F24A-BDF0-F7452031AC20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4E5E96-2CD9-1240-997D-50C901215125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FE2365-C9AB-8142-A853-A4969AD055E4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FEB337-CEF8-4845-B568-EE9CF3C86B31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888D9-E56F-9D4D-80CE-41A407FD2B78}" type="datetime1">
              <a:rPr lang="en-US" sz="1200" smtClean="0">
                <a:latin typeface="Garamond" charset="0"/>
              </a:rPr>
              <a:t>6/5/17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13052</TotalTime>
  <Words>2172</Words>
  <Application>Microsoft Macintosh PowerPoint</Application>
  <PresentationFormat>On-screen Show (4:3)</PresentationFormat>
  <Paragraphs>573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Edge</vt:lpstr>
      <vt:lpstr>EECE.2160 ECE Application Programming</vt:lpstr>
      <vt:lpstr>Lecture outline</vt:lpstr>
      <vt:lpstr>Review of scalar variables</vt:lpstr>
      <vt:lpstr>Intro to Arrays</vt:lpstr>
      <vt:lpstr>Declaring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Two-dimensional arrays</vt:lpstr>
      <vt:lpstr>Initializing 2D arrays</vt:lpstr>
      <vt:lpstr>2D arrays and loops</vt:lpstr>
      <vt:lpstr>Example: Working with 2-D arrays</vt:lpstr>
      <vt:lpstr>Example solution</vt:lpstr>
      <vt:lpstr>Passing arrays to functions</vt:lpstr>
      <vt:lpstr>Example</vt:lpstr>
      <vt:lpstr>Passing Arrays to functions (findAvg)</vt:lpstr>
      <vt:lpstr>Working with Arrays (find biggest)</vt:lpstr>
      <vt:lpstr>Working with Arrays (find biggest)</vt:lpstr>
      <vt:lpstr>Working with Arrays (find biggest)</vt:lpstr>
      <vt:lpstr>Working with Arrays (find biggest)</vt:lpstr>
      <vt:lpstr>Passing Arrays to functions (findBig)</vt:lpstr>
      <vt:lpstr>Passing Arrays to functions (SclAry)</vt:lpstr>
      <vt:lpstr>Passing Arrays to functions (SclAry)</vt:lpstr>
      <vt:lpstr>Passing Arrays to functions (SclAry)</vt:lpstr>
      <vt:lpstr>Passing Arrays to functions (SclAry)</vt:lpstr>
      <vt:lpstr>Passing Arrays to functions</vt:lpstr>
      <vt:lpstr>Arrays and pointers</vt:lpstr>
      <vt:lpstr>2-D arrays and functions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1641</cp:revision>
  <dcterms:created xsi:type="dcterms:W3CDTF">2006-04-03T05:03:01Z</dcterms:created>
  <dcterms:modified xsi:type="dcterms:W3CDTF">2017-06-06T01:30:02Z</dcterms:modified>
</cp:coreProperties>
</file>