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490" r:id="rId4"/>
    <p:sldId id="491" r:id="rId5"/>
    <p:sldId id="506" r:id="rId6"/>
    <p:sldId id="507" r:id="rId7"/>
    <p:sldId id="508" r:id="rId8"/>
    <p:sldId id="509" r:id="rId9"/>
    <p:sldId id="510" r:id="rId10"/>
    <p:sldId id="511" r:id="rId11"/>
    <p:sldId id="379" r:id="rId1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87" d="100"/>
          <a:sy n="87" d="100"/>
        </p:scale>
        <p:origin x="-15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C4C9AE-B322-7844-BE68-EB79ED5F9B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74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844116A-06F6-CC48-86AC-589B767273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880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0E732C7-0E0D-F746-85C0-CBCEF82CA860}" type="slidenum">
              <a:rPr lang="en-US"/>
              <a:pPr/>
              <a:t>2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B5E693-7558-6B46-9B8B-E1962A2003ED}" type="datetime1">
              <a:rPr lang="en-US" smtClean="0"/>
              <a:t>9/19/16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6E4D94-96C7-094F-A47B-4ED9127326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8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75B416-B094-1942-B4AE-08026131C6D9}" type="datetime1">
              <a:rPr lang="en-US" smtClean="0"/>
              <a:t>9/19/16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80809-F010-4C41-A521-BE5C770107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2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69E425-74E9-2F49-AD2B-06A9E9EDF943}" type="datetime1">
              <a:rPr lang="en-US" smtClean="0"/>
              <a:t>9/19/16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65A90-29DD-FB40-8AF2-75433A4549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78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92956D-DAFC-054B-8BF4-164675F40067}" type="datetime1">
              <a:rPr lang="en-US" smtClean="0"/>
              <a:t>9/19/16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141A6-F8A7-4D45-AF73-B197D651C0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4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D48CA3-7131-6346-8BA2-3ADA502B817D}" type="datetime1">
              <a:rPr lang="en-US" smtClean="0"/>
              <a:t>9/19/16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9344AF-348A-DA4B-86FE-F66FC7FD04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6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B2D225-6DB9-064C-9CE7-56E0859350DC}" type="datetime1">
              <a:rPr lang="en-US" smtClean="0"/>
              <a:t>9/19/16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E0CA7C-CB59-6D4C-9FF5-5D0DE9AC21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5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0AF25-68A6-754C-A3B0-C00A47F919E7}" type="datetime1">
              <a:rPr lang="en-US" smtClean="0"/>
              <a:t>9/19/16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B77CBA-DA9C-324C-A338-A270B5615B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2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B7562C-3618-1E4D-AE46-BEA4804C1C2C}" type="datetime1">
              <a:rPr lang="en-US" smtClean="0"/>
              <a:t>9/19/16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1E8F60-B351-6F47-A85E-861F2D4CBD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2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517551-06B8-0A4D-9846-373CCB18A74B}" type="datetime1">
              <a:rPr lang="en-US" smtClean="0"/>
              <a:t>9/19/16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EE7EE9-13E6-7746-B1F3-2D4F4362DB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2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87506F-3D1A-AE47-BFEE-47C3FB72CC3C}" type="datetime1">
              <a:rPr lang="en-US" smtClean="0"/>
              <a:t>9/19/16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240020-4EDE-CD4B-B6BB-80BC508433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7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664EB-3082-3E45-A39D-200FE3E7A3BD}" type="datetime1">
              <a:rPr lang="en-US" smtClean="0"/>
              <a:t>9/19/16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9C8FD6-17EB-6F47-8BBA-D90528D00F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9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B03E7-C8D9-A145-BA10-467DDAAE77E0}" type="datetime1">
              <a:rPr lang="en-US" smtClean="0"/>
              <a:t>9/19/16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76898A-7BBE-074C-8925-B3C53A70BA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9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73D0A7-6212-9C4B-A3B6-AE80EBC3D1E3}" type="datetime1">
              <a:rPr lang="en-US" smtClean="0"/>
              <a:t>9/19/16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ECC1D8-EBF6-E74E-974D-6274F0F5E3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3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2C379A15-8CC3-8640-94A1-1339A3F13280}" type="datetime1">
              <a:rPr lang="en-US" smtClean="0"/>
              <a:t>9/19/16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BA10A92-8059-964B-9B46-EBE1EEC42B7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4" r:id="rId1"/>
    <p:sldLayoutId id="2147484642" r:id="rId2"/>
    <p:sldLayoutId id="2147484643" r:id="rId3"/>
    <p:sldLayoutId id="2147484644" r:id="rId4"/>
    <p:sldLayoutId id="2147484645" r:id="rId5"/>
    <p:sldLayoutId id="2147484646" r:id="rId6"/>
    <p:sldLayoutId id="2147484647" r:id="rId7"/>
    <p:sldLayoutId id="2147484648" r:id="rId8"/>
    <p:sldLayoutId id="2147484649" r:id="rId9"/>
    <p:sldLayoutId id="2147484650" r:id="rId10"/>
    <p:sldLayoutId id="2147484651" r:id="rId11"/>
    <p:sldLayoutId id="2147484652" r:id="rId12"/>
    <p:sldLayoutId id="2147484653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Microprocessor </a:t>
            </a:r>
            <a:r>
              <a:rPr lang="en-US" sz="4600" dirty="0">
                <a:latin typeface="Garamond" charset="0"/>
              </a:rPr>
              <a:t>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8: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Multiplication and division instructions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Logical </a:t>
            </a:r>
            <a:r>
              <a:rPr lang="en-US" dirty="0">
                <a:latin typeface="Arial" charset="0"/>
              </a:rPr>
              <a:t>instructions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Consider that BH =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FFh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= 1111 1111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</a:rPr>
              <a:t>2</a:t>
            </a:r>
            <a:endParaRPr lang="en-US" dirty="0" smtClean="0">
              <a:solidFill>
                <a:srgbClr val="FF0000"/>
              </a:solidFill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As unsigned value,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255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As signed value,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-1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DIV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AL = AX / BL = 0005h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 02h = 5 / 2 = </a:t>
            </a:r>
            <a:r>
              <a:rPr lang="en-US" b="1" u="sng" dirty="0" smtClean="0">
                <a:solidFill>
                  <a:srgbClr val="FF0000"/>
                </a:solidFill>
              </a:rPr>
              <a:t>02h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AH = AX % BL = 0005h % 02h = 5 % 2 = </a:t>
            </a:r>
            <a:r>
              <a:rPr lang="en-US" b="1" u="sng" dirty="0" smtClean="0">
                <a:solidFill>
                  <a:srgbClr val="FF0000"/>
                </a:solidFill>
              </a:rPr>
              <a:t>01h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DIV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Unsigned division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AL = AX / BH = 0005h /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/ 255 = </a:t>
            </a:r>
            <a:r>
              <a:rPr lang="en-US" b="1" u="sng" dirty="0" smtClean="0">
                <a:solidFill>
                  <a:srgbClr val="FF0000"/>
                </a:solidFill>
              </a:rPr>
              <a:t>00h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AH = AX % BH = 0005h /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5 % 255 = </a:t>
            </a:r>
            <a:r>
              <a:rPr lang="en-US" b="1" u="sng" dirty="0" smtClean="0">
                <a:solidFill>
                  <a:srgbClr val="FF0000"/>
                </a:solidFill>
              </a:rPr>
              <a:t>05h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IDIV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Signed division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AL = AX / BH = 0005h /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/ -1 = -5 = </a:t>
            </a:r>
            <a:r>
              <a:rPr lang="en-US" b="1" u="sng" dirty="0" err="1" smtClean="0">
                <a:solidFill>
                  <a:srgbClr val="FF0000"/>
                </a:solidFill>
              </a:rPr>
              <a:t>FBh</a:t>
            </a:r>
            <a:endParaRPr lang="en-US" b="1" u="sng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AH = AX % BH = 0005h %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5 % -1 = </a:t>
            </a:r>
            <a:r>
              <a:rPr lang="en-US" b="1" u="sng" dirty="0" smtClean="0">
                <a:solidFill>
                  <a:srgbClr val="FF0000"/>
                </a:solidFill>
              </a:rPr>
              <a:t>00h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470D7B-7F66-644F-BE5C-B5115999E5D8}" type="datetime1">
              <a:rPr lang="en-US" smtClean="0">
                <a:latin typeface="Garamond" charset="0"/>
              </a:rPr>
              <a:t>9/19/16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6EAC2ED-D4BA-C149-9F23-1DB07AE2C40A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601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 smtClean="0">
                <a:latin typeface="Arial" charset="0"/>
              </a:rPr>
              <a:t>Logical and shift instructions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HW 2 due 2:00 PM today</a:t>
            </a:r>
          </a:p>
          <a:p>
            <a:pPr lvl="1"/>
            <a:r>
              <a:rPr lang="en-US" dirty="0"/>
              <a:t>HW 3 to be posted; due 2:00 PM, Wednesday, 9/28</a:t>
            </a:r>
          </a:p>
          <a:p>
            <a:pPr lvl="2"/>
            <a:r>
              <a:rPr lang="en-US" b="1" u="sng" dirty="0"/>
              <a:t>No late submissions</a:t>
            </a:r>
            <a:r>
              <a:rPr lang="en-US" dirty="0"/>
              <a:t>—solution to be posted that day</a:t>
            </a:r>
            <a:endParaRPr lang="en-US" b="1" u="sng" dirty="0"/>
          </a:p>
          <a:p>
            <a:pPr lvl="1"/>
            <a:r>
              <a:rPr lang="en-US" dirty="0"/>
              <a:t>Exam 1: Friday, 9/30</a:t>
            </a:r>
          </a:p>
          <a:p>
            <a:pPr lvl="2"/>
            <a:r>
              <a:rPr lang="en-US" dirty="0"/>
              <a:t>Allowed calculator, one double-sided 8.5” x 11” note sheet</a:t>
            </a:r>
          </a:p>
          <a:p>
            <a:pPr lvl="2"/>
            <a:r>
              <a:rPr lang="en-US"/>
              <a:t>Will be given list of instructions covered so far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02237D5-7BFC-DC40-9D21-23910C07DD76}" type="datetime1">
              <a:rPr lang="en-US" smtClean="0">
                <a:latin typeface="Garamond" charset="0"/>
              </a:rPr>
              <a:t>9/19/16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CA01F1-FD06-8F46-A7AE-95B4A58483BD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HW 2 due </a:t>
            </a:r>
            <a:r>
              <a:rPr lang="en-US" dirty="0" smtClean="0"/>
              <a:t>2:</a:t>
            </a:r>
            <a:r>
              <a:rPr lang="en-US" dirty="0" smtClean="0"/>
              <a:t>00 PM today</a:t>
            </a:r>
          </a:p>
          <a:p>
            <a:pPr lvl="1"/>
            <a:r>
              <a:rPr lang="en-US" dirty="0" smtClean="0"/>
              <a:t>HW 3 to be posted; due </a:t>
            </a:r>
            <a:r>
              <a:rPr lang="en-US" dirty="0" smtClean="0"/>
              <a:t>2:</a:t>
            </a:r>
            <a:r>
              <a:rPr lang="en-US" dirty="0" smtClean="0"/>
              <a:t>00 PM, </a:t>
            </a:r>
            <a:r>
              <a:rPr lang="en-US" dirty="0" smtClean="0"/>
              <a:t>Wednesday, 9/28</a:t>
            </a:r>
            <a:endParaRPr lang="en-US" dirty="0" smtClean="0"/>
          </a:p>
          <a:p>
            <a:pPr lvl="2"/>
            <a:r>
              <a:rPr lang="en-US" b="1" u="sng" dirty="0" smtClean="0"/>
              <a:t>No late submissions</a:t>
            </a:r>
            <a:r>
              <a:rPr lang="en-US" dirty="0" smtClean="0"/>
              <a:t>—solution to be posted that day</a:t>
            </a:r>
            <a:endParaRPr lang="en-US" b="1" u="sng" dirty="0" smtClean="0"/>
          </a:p>
          <a:p>
            <a:pPr lvl="1"/>
            <a:r>
              <a:rPr lang="en-US" dirty="0" smtClean="0"/>
              <a:t>Exam 1: Friday, </a:t>
            </a:r>
            <a:r>
              <a:rPr lang="en-US" dirty="0" smtClean="0"/>
              <a:t>9/30</a:t>
            </a:r>
            <a:endParaRPr lang="en-US" dirty="0" smtClean="0"/>
          </a:p>
          <a:p>
            <a:pPr lvl="2"/>
            <a:r>
              <a:rPr lang="en-US" dirty="0" smtClean="0"/>
              <a:t>Allowed calculator, one double-sided 8.5” x 11” note sheet</a:t>
            </a:r>
          </a:p>
          <a:p>
            <a:pPr lvl="2"/>
            <a:r>
              <a:rPr lang="en-US" dirty="0" smtClean="0"/>
              <a:t>Will be given list of instructions covered so far</a:t>
            </a:r>
          </a:p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Arithmetic instructions</a:t>
            </a:r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Multiplication and division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B100BD0-1183-3C44-8315-CBD84DDA42E4}" type="datetime1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Microprocessors I:  Lecture 8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555C288-A14B-C141-ABB4-6DFB45E2FC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Addition instructions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ADD D, S</a:t>
            </a:r>
          </a:p>
          <a:p>
            <a:pPr lvl="1"/>
            <a:r>
              <a:rPr lang="en-US">
                <a:latin typeface="Arial" charset="0"/>
              </a:rPr>
              <a:t>Operation: (D) = (D) + (S)</a:t>
            </a:r>
          </a:p>
          <a:p>
            <a:r>
              <a:rPr lang="en-US">
                <a:latin typeface="Arial" charset="0"/>
              </a:rPr>
              <a:t>ADC D, S</a:t>
            </a:r>
          </a:p>
          <a:p>
            <a:pPr lvl="1"/>
            <a:r>
              <a:rPr lang="en-US">
                <a:latin typeface="Arial" charset="0"/>
              </a:rPr>
              <a:t>Operation: (D) = (D) + (S) + (CF)</a:t>
            </a:r>
          </a:p>
          <a:p>
            <a:r>
              <a:rPr lang="en-US">
                <a:latin typeface="Arial" charset="0"/>
              </a:rPr>
              <a:t>INC D</a:t>
            </a:r>
          </a:p>
          <a:p>
            <a:pPr lvl="1"/>
            <a:r>
              <a:rPr lang="en-US">
                <a:latin typeface="Arial" charset="0"/>
              </a:rPr>
              <a:t>Operation: (D) = (D) + 1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087B498-AC95-A645-B8DF-47A2778EBD24}" type="datetime1">
              <a:rPr lang="en-US" smtClean="0">
                <a:latin typeface="Garamond" charset="0"/>
              </a:rPr>
              <a:t>9/19/16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EEFDCEA-4477-614F-953A-4D40BA8CD202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Subtraction instructions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SUB D, S</a:t>
            </a:r>
          </a:p>
          <a:p>
            <a:pPr lvl="1"/>
            <a:r>
              <a:rPr lang="en-US">
                <a:latin typeface="Arial" charset="0"/>
              </a:rPr>
              <a:t>Operation: (D) = (D) – (S)</a:t>
            </a:r>
          </a:p>
          <a:p>
            <a:r>
              <a:rPr lang="en-US">
                <a:latin typeface="Arial" charset="0"/>
              </a:rPr>
              <a:t>SBB D, S</a:t>
            </a:r>
          </a:p>
          <a:p>
            <a:pPr lvl="1"/>
            <a:r>
              <a:rPr lang="en-US">
                <a:latin typeface="Arial" charset="0"/>
              </a:rPr>
              <a:t>Operation: (D) = (D) – (S) – (CF)</a:t>
            </a:r>
          </a:p>
          <a:p>
            <a:r>
              <a:rPr lang="en-US">
                <a:latin typeface="Arial" charset="0"/>
              </a:rPr>
              <a:t>DEC D</a:t>
            </a:r>
          </a:p>
          <a:p>
            <a:pPr lvl="1"/>
            <a:r>
              <a:rPr lang="en-US">
                <a:latin typeface="Arial" charset="0"/>
              </a:rPr>
              <a:t>Operation: (D) = (D) – 1</a:t>
            </a:r>
          </a:p>
          <a:p>
            <a:r>
              <a:rPr lang="en-US">
                <a:latin typeface="Arial" charset="0"/>
              </a:rPr>
              <a:t>NEG D</a:t>
            </a:r>
          </a:p>
          <a:p>
            <a:pPr lvl="1"/>
            <a:r>
              <a:rPr lang="en-US">
                <a:latin typeface="Arial" charset="0"/>
              </a:rPr>
              <a:t>Operation: (D) = -(D)</a:t>
            </a:r>
          </a:p>
          <a:p>
            <a:pPr lvl="1"/>
            <a:r>
              <a:rPr lang="en-US">
                <a:latin typeface="Arial" charset="0"/>
              </a:rPr>
              <a:t>Two’s complement negation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69359D-4D94-B14A-A76C-E15B3DF72FBB}" type="datetime1">
              <a:rPr lang="en-US" smtClean="0">
                <a:latin typeface="Garamond" charset="0"/>
              </a:rPr>
              <a:t>9/19/16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9FEC5E5-300F-B041-97F2-0AA01A86810E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Multiplication/division 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Both signed and unsigned integer versions</a:t>
            </a:r>
          </a:p>
          <a:p>
            <a:r>
              <a:rPr lang="en-US">
                <a:latin typeface="Arial" charset="0"/>
              </a:rPr>
              <a:t>Register A is always one of the sources</a:t>
            </a:r>
          </a:p>
          <a:p>
            <a:r>
              <a:rPr lang="en-US">
                <a:latin typeface="Arial" charset="0"/>
              </a:rPr>
              <a:t>Destination always same; size-dependent</a:t>
            </a:r>
          </a:p>
          <a:p>
            <a:pPr lvl="1"/>
            <a:r>
              <a:rPr lang="en-US">
                <a:latin typeface="Arial" charset="0"/>
              </a:rPr>
              <a:t>Exception: signed multiplication does allow for slightly different operation</a:t>
            </a:r>
          </a:p>
          <a:p>
            <a:r>
              <a:rPr lang="en-US">
                <a:latin typeface="Arial" charset="0"/>
              </a:rPr>
              <a:t>Easiest way to evaluate instructions: figure out decimal values of operands, do operation in decimal, then figure out binary/hex values of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818130-EAAE-F74C-B7D2-2FFF8CF08F82}" type="datetime1">
              <a:rPr lang="en-US" smtClean="0">
                <a:latin typeface="Garamond" charset="0"/>
              </a:rPr>
              <a:t>9/19/16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289C23-4F38-E84A-BEEE-DFE9655C9D34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922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MUL/IMUL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MUL S </a:t>
            </a:r>
            <a:r>
              <a:rPr lang="en-US" dirty="0">
                <a:latin typeface="Arial" charset="0"/>
                <a:sym typeface="Wingdings" charset="0"/>
              </a:rPr>
              <a:t> unsigned multiplication</a:t>
            </a:r>
          </a:p>
          <a:p>
            <a:r>
              <a:rPr lang="en-US" dirty="0">
                <a:latin typeface="Arial" charset="0"/>
                <a:sym typeface="Wingdings" charset="0"/>
              </a:rPr>
              <a:t>IMUL S  signed multiplication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Byte: (AX) = (AL) * (S)</a:t>
            </a:r>
          </a:p>
          <a:p>
            <a:r>
              <a:rPr lang="en-US" dirty="0">
                <a:latin typeface="Arial" charset="0"/>
              </a:rPr>
              <a:t>Word: (DX,AX) = (AX) * (S)</a:t>
            </a:r>
          </a:p>
          <a:p>
            <a:r>
              <a:rPr lang="en-US" dirty="0">
                <a:latin typeface="Arial" charset="0"/>
              </a:rPr>
              <a:t>Double-word: (EDX,EAX) = (EAX) * (S)</a:t>
            </a:r>
          </a:p>
          <a:p>
            <a:r>
              <a:rPr lang="en-US" dirty="0">
                <a:latin typeface="Arial" charset="0"/>
              </a:rPr>
              <a:t>Only CF, OF </a:t>
            </a:r>
            <a:r>
              <a:rPr lang="en-US" dirty="0" smtClean="0">
                <a:latin typeface="Arial" charset="0"/>
              </a:rPr>
              <a:t>updated</a:t>
            </a:r>
          </a:p>
          <a:p>
            <a:pPr lvl="1"/>
            <a:r>
              <a:rPr lang="en-US" dirty="0" smtClean="0">
                <a:latin typeface="Arial" charset="0"/>
              </a:rPr>
              <a:t>If upper half of result = 0, CF &amp; OF = 0</a:t>
            </a:r>
          </a:p>
          <a:p>
            <a:pPr lvl="1"/>
            <a:r>
              <a:rPr lang="en-US" dirty="0" smtClean="0">
                <a:latin typeface="Arial" charset="0"/>
              </a:rPr>
              <a:t>Otherwise, CF &amp; OF = 1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A34078-D354-8540-8D40-3B4A11E9EA16}" type="datetime1">
              <a:rPr lang="en-US" smtClean="0">
                <a:latin typeface="Garamond" charset="0"/>
              </a:rPr>
              <a:t>9/19/16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D17A237-DC05-BC44-9260-0103FC72B570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311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DIV/IDIV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DIV S </a:t>
            </a:r>
            <a:r>
              <a:rPr lang="en-US" sz="2800" dirty="0">
                <a:latin typeface="Arial" charset="0"/>
                <a:sym typeface="Wingdings" charset="0"/>
              </a:rPr>
              <a:t> unsigned division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IDIV S  signed division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Result split into quotient, remainder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Byte: 	(AL) = (AX)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  <a:sym typeface="Wingdings" charset="0"/>
              </a:rPr>
              <a:t>		</a:t>
            </a:r>
            <a:r>
              <a:rPr lang="en-US" sz="2800" dirty="0" smtClean="0">
                <a:latin typeface="Arial" charset="0"/>
                <a:sym typeface="Wingdings" charset="0"/>
              </a:rPr>
              <a:t>	(</a:t>
            </a:r>
            <a:r>
              <a:rPr lang="en-US" sz="2800" dirty="0">
                <a:latin typeface="Arial" charset="0"/>
                <a:sym typeface="Wingdings" charset="0"/>
              </a:rPr>
              <a:t>AH) = (AX) % (S)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Word:	(AX) = (DX,AX)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</a:rPr>
              <a:t>		</a:t>
            </a:r>
            <a:r>
              <a:rPr lang="en-US" sz="2800" dirty="0" smtClean="0">
                <a:latin typeface="Arial" charset="0"/>
              </a:rPr>
              <a:t>	(</a:t>
            </a:r>
            <a:r>
              <a:rPr lang="en-US" sz="2800" dirty="0">
                <a:latin typeface="Arial" charset="0"/>
              </a:rPr>
              <a:t>DX) = (DX,AX) % (S)</a:t>
            </a:r>
          </a:p>
          <a:p>
            <a:pPr>
              <a:lnSpc>
                <a:spcPct val="80000"/>
              </a:lnSpc>
            </a:pPr>
            <a:r>
              <a:rPr lang="en-US" sz="2800" dirty="0" err="1">
                <a:latin typeface="Arial" charset="0"/>
              </a:rPr>
              <a:t>Dword</a:t>
            </a:r>
            <a:r>
              <a:rPr lang="en-US" sz="2800" dirty="0">
                <a:latin typeface="Arial" charset="0"/>
              </a:rPr>
              <a:t>:	(EAX) = (EDX,EAX)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</a:rPr>
              <a:t>		</a:t>
            </a:r>
            <a:r>
              <a:rPr lang="en-US" sz="2800" dirty="0" smtClean="0">
                <a:latin typeface="Arial" charset="0"/>
              </a:rPr>
              <a:t>	(</a:t>
            </a:r>
            <a:r>
              <a:rPr lang="en-US" sz="2800" dirty="0">
                <a:latin typeface="Arial" charset="0"/>
              </a:rPr>
              <a:t>EDX) = (EDX,EAX) % (S)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Special </a:t>
            </a:r>
            <a:r>
              <a:rPr lang="ja-JP" altLang="en-US" sz="2800" dirty="0">
                <a:latin typeface="Arial" charset="0"/>
                <a:sym typeface="Wingdings" charset="0"/>
              </a:rPr>
              <a:t>“</a:t>
            </a:r>
            <a:r>
              <a:rPr lang="en-US" sz="2800" dirty="0">
                <a:latin typeface="Arial" charset="0"/>
                <a:sym typeface="Wingdings" charset="0"/>
              </a:rPr>
              <a:t>convert</a:t>
            </a:r>
            <a:r>
              <a:rPr lang="ja-JP" altLang="en-US" sz="2800" dirty="0">
                <a:latin typeface="Arial" charset="0"/>
                <a:sym typeface="Wingdings" charset="0"/>
              </a:rPr>
              <a:t>”</a:t>
            </a:r>
            <a:r>
              <a:rPr lang="en-US" sz="2800" dirty="0">
                <a:latin typeface="Arial" charset="0"/>
                <a:sym typeface="Wingdings" charset="0"/>
              </a:rPr>
              <a:t> instructions used to sign-extend value in register A before </a:t>
            </a:r>
            <a:r>
              <a:rPr lang="en-US" sz="2800" dirty="0" smtClean="0">
                <a:latin typeface="Arial" charset="0"/>
                <a:sym typeface="Wingdings" charset="0"/>
              </a:rPr>
              <a:t>division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  <a:sym typeface="Wingdings" charset="0"/>
              </a:rPr>
              <a:t>Flags undefined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charset="0"/>
                <a:sym typeface="Wingdings" charset="0"/>
              </a:rPr>
              <a:t>Overflow </a:t>
            </a:r>
            <a:r>
              <a:rPr lang="en-US" sz="2400" smtClean="0">
                <a:latin typeface="Arial" charset="0"/>
                <a:sym typeface="Wingdings" charset="0"/>
              </a:rPr>
              <a:t>causes exception</a:t>
            </a:r>
            <a:endParaRPr lang="en-US" sz="2400" dirty="0">
              <a:latin typeface="Arial" charset="0"/>
              <a:sym typeface="Wingdings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8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66F2E0-7718-6F46-B664-F6D6396F24E9}" type="datetime1">
              <a:rPr lang="en-US" smtClean="0">
                <a:latin typeface="Garamond" charset="0"/>
              </a:rPr>
              <a:t>9/19/16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C39F85-2198-7449-83D8-8ADFE0232C2D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844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Given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EAX = 00000005h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EBX = 0000FF02h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mtClean="0">
                <a:ea typeface="+mn-ea"/>
              </a:rPr>
              <a:t>What </a:t>
            </a:r>
            <a:r>
              <a:rPr lang="en-US" dirty="0" smtClean="0">
                <a:ea typeface="+mn-ea"/>
              </a:rPr>
              <a:t>are the results of the following instructions? (Assume all instructions start with same values in registers above)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MUL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DIV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DIV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IDIV	BH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CF7FC43-220C-5544-9DFA-BE9DE68382F6}" type="datetime1">
              <a:rPr lang="en-US" smtClean="0">
                <a:latin typeface="Garamond" charset="0"/>
              </a:rPr>
              <a:t>9/19/16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9E7D69B-7498-B04C-9FE8-D21C1A6A4930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50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Consider that BH =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FFh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= 1111 1111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</a:rPr>
              <a:t>2</a:t>
            </a:r>
            <a:endParaRPr lang="en-US" dirty="0" smtClean="0">
              <a:solidFill>
                <a:srgbClr val="FF0000"/>
              </a:solidFill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As unsigned value,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255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As signed value,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-1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MUL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AX = AL * BL = 05h * 02h = 5 * 2 = 10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b="1" u="sng" dirty="0" smtClean="0">
                <a:solidFill>
                  <a:srgbClr val="FF0000"/>
                </a:solidFill>
              </a:rPr>
              <a:t>000Ah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Unsigned multiplication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AX = AL * BH = 05h *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* 255 = 1275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   = </a:t>
            </a:r>
            <a:r>
              <a:rPr lang="en-US" b="1" u="sng" dirty="0" smtClean="0">
                <a:solidFill>
                  <a:srgbClr val="FF0000"/>
                </a:solidFill>
              </a:rPr>
              <a:t>04FBh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IMUL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Signed multiplication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AX = AL * BH = 05h *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* -1 = -5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b="1" u="sng" dirty="0" err="1" smtClean="0">
                <a:solidFill>
                  <a:srgbClr val="FF0000"/>
                </a:solidFill>
              </a:rPr>
              <a:t>FFFBh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BC0470-EBEB-0645-BC63-A83028A377EC}" type="datetime1">
              <a:rPr lang="en-US" smtClean="0">
                <a:latin typeface="Garamond" charset="0"/>
              </a:rPr>
              <a:t>9/19/16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B95B21D-3F62-994A-BA51-8550E1920094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82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8715</TotalTime>
  <Words>620</Words>
  <Application>Microsoft Macintosh PowerPoint</Application>
  <PresentationFormat>On-screen Show (4:3)</PresentationFormat>
  <Paragraphs>144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Edge</vt:lpstr>
      <vt:lpstr>EECE.3170 Microprocessor Systems Design I</vt:lpstr>
      <vt:lpstr>Lecture outline</vt:lpstr>
      <vt:lpstr>Review: Addition instructions</vt:lpstr>
      <vt:lpstr>Review: Subtraction instructions</vt:lpstr>
      <vt:lpstr>Multiplication/division </vt:lpstr>
      <vt:lpstr>MUL/IMUL</vt:lpstr>
      <vt:lpstr>DIV/IDIV</vt:lpstr>
      <vt:lpstr>Example</vt:lpstr>
      <vt:lpstr>Solution</vt:lpstr>
      <vt:lpstr>Solution (continued)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1691</cp:revision>
  <dcterms:created xsi:type="dcterms:W3CDTF">2006-04-03T05:03:01Z</dcterms:created>
  <dcterms:modified xsi:type="dcterms:W3CDTF">2016-09-20T03:02:28Z</dcterms:modified>
</cp:coreProperties>
</file>