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509" r:id="rId4"/>
    <p:sldId id="505" r:id="rId5"/>
    <p:sldId id="506" r:id="rId6"/>
    <p:sldId id="507" r:id="rId7"/>
    <p:sldId id="508" r:id="rId8"/>
    <p:sldId id="510" r:id="rId9"/>
    <p:sldId id="511" r:id="rId10"/>
    <p:sldId id="512" r:id="rId11"/>
    <p:sldId id="513" r:id="rId12"/>
    <p:sldId id="410" r:id="rId13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1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25E8251-A0E9-634C-9599-3DFF0431B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163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A573D6B-9D99-FE44-89F3-2F1DFD60C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332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557BC0B-7799-2141-A4F0-1D1C6528FA0F}" type="slidenum">
              <a:rPr lang="en-US" sz="1200">
                <a:cs typeface="Arial" charset="0"/>
              </a:rPr>
              <a:pPr eaLnBrk="1" hangingPunct="1"/>
              <a:t>2</a:t>
            </a:fld>
            <a:endParaRPr lang="en-US" sz="1200">
              <a:cs typeface="Arial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36F224-B14A-2143-A43C-D47EC7EEDD57}" type="datetime1">
              <a:rPr lang="en-US" smtClean="0"/>
              <a:t>4/1/2016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14889-257B-6F47-8AFB-CBF8C43AF6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5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D8E7E0-B3FC-8149-AF62-17BFB5B0C208}" type="datetime1">
              <a:rPr lang="en-US" smtClean="0"/>
              <a:t>4/1/2016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641A5-6E24-924E-9D08-160ABAB75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7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47AACE-CD8F-674A-A41C-EC5EE8A99F5C}" type="datetime1">
              <a:rPr lang="en-US" smtClean="0"/>
              <a:t>4/1/2016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1BF9E-C34E-FF45-A3E5-B3D968EB27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48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4CA9F3-9700-5E41-B61F-FFDD92F600C5}" type="datetime1">
              <a:rPr lang="en-US" smtClean="0"/>
              <a:t>4/1/2016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2AFB1-79C3-B348-9C1A-B976DA6D35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20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F0E78-0131-8640-B402-BF75C698B737}" type="datetime1">
              <a:rPr lang="en-US" smtClean="0"/>
              <a:t>4/1/2016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3423D-64F0-3E41-A96E-BB7A1CC1C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5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DA7CC-4638-ED4A-BC81-9DBFD0F7713E}" type="datetime1">
              <a:rPr lang="en-US" smtClean="0"/>
              <a:t>4/1/2016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9CFE6-C5D5-024F-8CE3-7E4D4E100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4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D8F3F6-EAF2-1541-8360-7C7AB9FBD42D}" type="datetime1">
              <a:rPr lang="en-US" smtClean="0"/>
              <a:t>4/1/2016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8F8AF-611E-B842-9EB7-41DB0AAF67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44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4685C-60DC-A845-9E38-88A2983E2AE3}" type="datetime1">
              <a:rPr lang="en-US" smtClean="0"/>
              <a:t>4/1/2016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58F30-D49A-B24E-8C89-E31321571D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6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722E2D-691B-7F4B-AA6D-1DA6D7903618}" type="datetime1">
              <a:rPr lang="en-US" smtClean="0"/>
              <a:t>4/1/2016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E432F-E896-354B-A4DB-FE5EA787C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98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019E6C-DC9A-7545-B37E-EA248703B4F7}" type="datetime1">
              <a:rPr lang="en-US" smtClean="0"/>
              <a:t>4/1/2016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4166D-38EE-AF43-9327-8BEBD4899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1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F167C-33C8-9743-948A-C59E7F814EE7}" type="datetime1">
              <a:rPr lang="en-US" smtClean="0"/>
              <a:t>4/1/2016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B8AB0-AD99-1649-A3F7-7918F018AC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B9B887-8F7B-714B-B10C-173B8C510CC8}" type="datetime1">
              <a:rPr lang="en-US" smtClean="0"/>
              <a:t>4/1/2016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344F4-6149-4045-9258-0B4842A544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8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C87946-0134-1541-ADDF-676118595308}" type="datetime1">
              <a:rPr lang="en-US" smtClean="0"/>
              <a:t>4/1/2016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115B5-8D45-6348-9427-E215CC1385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1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pPr>
              <a:defRPr/>
            </a:pPr>
            <a:fld id="{49504F31-35DF-5A4D-82A8-5B996FD88B53}" type="datetime1">
              <a:rPr lang="en-US" smtClean="0"/>
              <a:t>4/1/2016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pPr>
              <a:defRPr/>
            </a:pPr>
            <a:fld id="{B83408AC-AA72-3347-9A60-99EAAD7C2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01" r:id="rId1"/>
    <p:sldLayoutId id="2147484789" r:id="rId2"/>
    <p:sldLayoutId id="2147484790" r:id="rId3"/>
    <p:sldLayoutId id="2147484791" r:id="rId4"/>
    <p:sldLayoutId id="2147484792" r:id="rId5"/>
    <p:sldLayoutId id="2147484793" r:id="rId6"/>
    <p:sldLayoutId id="2147484794" r:id="rId7"/>
    <p:sldLayoutId id="2147484795" r:id="rId8"/>
    <p:sldLayoutId id="2147484796" r:id="rId9"/>
    <p:sldLayoutId id="2147484797" r:id="rId10"/>
    <p:sldLayoutId id="2147484798" r:id="rId11"/>
    <p:sldLayoutId id="2147484799" r:id="rId12"/>
    <p:sldLayoutId id="2147484800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&amp; </a:t>
            </a:r>
            <a:r>
              <a:rPr lang="en-US" dirty="0" err="1" smtClean="0">
                <a:latin typeface="Arial" charset="0"/>
              </a:rPr>
              <a:t>Peilong</a:t>
            </a:r>
            <a:r>
              <a:rPr lang="en-US" dirty="0" smtClean="0">
                <a:latin typeface="Arial" charset="0"/>
              </a:rPr>
              <a:t> Li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Spring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smtClean="0">
                <a:solidFill>
                  <a:srgbClr val="0000FF"/>
                </a:solidFill>
                <a:latin typeface="Arial" charset="0"/>
              </a:rPr>
              <a:t>24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Strings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987925"/>
          </a:xfrm>
        </p:spPr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void copyNull(char *s1, char *s2, int n) {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strncpy(s1, s2, n);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s1[n] = ‘\0’;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}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EC1B515-27E5-8342-8571-EACC4420F431}" type="datetime1">
              <a:rPr lang="en-US" sz="1200" smtClean="0">
                <a:latin typeface="Garamond" charset="0"/>
              </a:rPr>
              <a:t>4/1/2016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D0888E7-BE50-F548-BA6B-84F9EB4588F6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61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6525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int fillString(char *s, int n) {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char input[50];	// Assume max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					//   50 chars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int charsLeft;	// Space remaining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					//   in s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do {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	scanf(</a:t>
            </a:r>
            <a:r>
              <a:rPr lang="ja-JP" altLang="en-US" sz="1400">
                <a:latin typeface="Courier New" charset="0"/>
                <a:cs typeface="Courier New" charset="0"/>
              </a:rPr>
              <a:t>“</a:t>
            </a:r>
            <a:r>
              <a:rPr lang="en-US" altLang="ja-JP" sz="1400">
                <a:latin typeface="Courier New" charset="0"/>
                <a:cs typeface="Courier New" charset="0"/>
              </a:rPr>
              <a:t>%s</a:t>
            </a:r>
            <a:r>
              <a:rPr lang="ja-JP" altLang="en-US" sz="1400">
                <a:latin typeface="Courier New" charset="0"/>
                <a:cs typeface="Courier New" charset="0"/>
              </a:rPr>
              <a:t>”</a:t>
            </a:r>
            <a:r>
              <a:rPr lang="en-US" altLang="ja-JP" sz="1400">
                <a:latin typeface="Courier New" charset="0"/>
                <a:cs typeface="Courier New" charset="0"/>
              </a:rPr>
              <a:t>, input);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	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	// Calculate # chars left in array if input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	//   string is added. Need to leave room for </a:t>
            </a:r>
            <a:r>
              <a:rPr lang="ja-JP" altLang="en-US" sz="1400">
                <a:latin typeface="Courier New" charset="0"/>
                <a:cs typeface="Courier New" charset="0"/>
              </a:rPr>
              <a:t>‘</a:t>
            </a:r>
            <a:r>
              <a:rPr lang="en-US" altLang="ja-JP" sz="1400">
                <a:latin typeface="Courier New" charset="0"/>
                <a:cs typeface="Courier New" charset="0"/>
              </a:rPr>
              <a:t>\0</a:t>
            </a:r>
            <a:r>
              <a:rPr lang="ja-JP" altLang="en-US" sz="1400">
                <a:latin typeface="Courier New" charset="0"/>
                <a:cs typeface="Courier New" charset="0"/>
              </a:rPr>
              <a:t>’</a:t>
            </a:r>
            <a:endParaRPr lang="en-US" altLang="ja-JP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	charsLeft = n – (strlen(s) + 1) – strlen(input);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	if (charsLeft &gt; 0)		// Enough space to add this string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		strcat(s, input);		//   and continue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	else {				// Out of room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		if (charsLeft == 0)	// Can add input, but then out of room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			strcat(s, input);	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		return strlen(s);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	}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} while (1);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}</a:t>
            </a:r>
          </a:p>
          <a:p>
            <a:pPr>
              <a:lnSpc>
                <a:spcPct val="80000"/>
              </a:lnSpc>
              <a:tabLst>
                <a:tab pos="633413" algn="l"/>
                <a:tab pos="914400" algn="l"/>
                <a:tab pos="1371600" algn="l"/>
              </a:tabLst>
            </a:pPr>
            <a:endParaRPr lang="en-US" sz="1400">
              <a:latin typeface="Arial" charset="0"/>
            </a:endParaRP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4EA5050-35D7-B143-9693-EC465EB971E3}" type="datetime1">
              <a:rPr lang="en-US" sz="1200" smtClean="0">
                <a:latin typeface="Garamond" charset="0"/>
              </a:rPr>
              <a:t>4/1/2016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3F52E1D-EDDA-7F40-97D7-62C903EC5476}" type="slidenum">
              <a:rPr lang="en-US" sz="1200">
                <a:latin typeface="Garamond" charset="0"/>
              </a:rPr>
              <a:pPr eaLnBrk="1" hangingPunct="1"/>
              <a:t>11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84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Structures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4, 5 grades done; </a:t>
            </a:r>
            <a:r>
              <a:rPr lang="en-US" dirty="0" err="1">
                <a:latin typeface="Arial" charset="0"/>
              </a:rPr>
              <a:t>regrade</a:t>
            </a:r>
            <a:r>
              <a:rPr lang="en-US" dirty="0">
                <a:latin typeface="Arial" charset="0"/>
              </a:rPr>
              <a:t> deadlines TBD</a:t>
            </a:r>
          </a:p>
          <a:p>
            <a:pPr lvl="1"/>
            <a:r>
              <a:rPr lang="en-US" dirty="0">
                <a:latin typeface="Arial" charset="0"/>
              </a:rPr>
              <a:t>Program 7 due 4/8 (will preview on Monday)</a:t>
            </a:r>
          </a:p>
        </p:txBody>
      </p:sp>
      <p:sp>
        <p:nvSpPr>
          <p:cNvPr id="409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1874D7B-7900-1B46-B3F8-B0F8CEE3AC32}" type="datetime1">
              <a:rPr lang="en-US" sz="1200" smtClean="0">
                <a:latin typeface="Garamond" charset="0"/>
              </a:rPr>
              <a:t>4/1/2016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95840FA-E6F5-0343-A066-8FDDE6435D57}" type="slidenum">
              <a:rPr lang="en-US" sz="1200">
                <a:latin typeface="Garamond" charset="0"/>
              </a:rPr>
              <a:pPr eaLnBrk="1" hangingPunct="1"/>
              <a:t>12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Program 4, 5 grades done; </a:t>
            </a:r>
            <a:r>
              <a:rPr lang="en-US" dirty="0" err="1">
                <a:latin typeface="Arial" charset="0"/>
              </a:rPr>
              <a:t>regrade</a:t>
            </a:r>
            <a:r>
              <a:rPr lang="en-US" dirty="0">
                <a:latin typeface="Arial" charset="0"/>
              </a:rPr>
              <a:t> deadlines TBD</a:t>
            </a:r>
          </a:p>
          <a:p>
            <a:pPr lvl="1"/>
            <a:r>
              <a:rPr lang="en-US" dirty="0" smtClean="0">
                <a:latin typeface="Arial" charset="0"/>
              </a:rPr>
              <a:t>Program 7 due 4/8 (will preview on Monday)</a:t>
            </a:r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Today’s </a:t>
            </a:r>
            <a:r>
              <a:rPr lang="en-US" dirty="0">
                <a:latin typeface="Arial" charset="0"/>
              </a:rPr>
              <a:t>lecture</a:t>
            </a:r>
          </a:p>
          <a:p>
            <a:pPr lvl="1"/>
            <a:r>
              <a:rPr lang="en-US" dirty="0" smtClean="0">
                <a:latin typeface="Arial" charset="0"/>
              </a:rPr>
              <a:t>Character arrays and strings</a:t>
            </a:r>
          </a:p>
          <a:p>
            <a:pPr lvl="1"/>
            <a:r>
              <a:rPr lang="en-US" dirty="0" smtClean="0">
                <a:latin typeface="Arial" charset="0"/>
              </a:rPr>
              <a:t>Return exams</a:t>
            </a:r>
            <a:endParaRPr lang="en-US" dirty="0">
              <a:latin typeface="Arial" charset="0"/>
            </a:endParaRP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81AE0A2-6AA4-3446-B113-3262E88930D4}" type="datetime1">
              <a:rPr lang="en-US" sz="1200" smtClean="0">
                <a:latin typeface="Garamond" charset="0"/>
              </a:rPr>
              <a:t>4/1/2016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9F8E4B5-312C-7642-92D5-9DCEDFEF1852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strings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>
                <a:latin typeface="Arial" charset="0"/>
              </a:rPr>
              <a:t>Represented as character arrays</a:t>
            </a:r>
          </a:p>
          <a:p>
            <a:r>
              <a:rPr lang="en-US" sz="2800">
                <a:latin typeface="Arial" charset="0"/>
              </a:rPr>
              <a:t>Can be initialized using string constants</a:t>
            </a:r>
          </a:p>
          <a:p>
            <a:pPr lvl="1"/>
            <a:r>
              <a:rPr lang="en-US" sz="2400">
                <a:latin typeface="Courier New" charset="0"/>
                <a:cs typeface="Courier New" charset="0"/>
                <a:sym typeface="Wingdings" charset="0"/>
              </a:rPr>
              <a:t>char hello[] = </a:t>
            </a:r>
            <a:r>
              <a:rPr lang="ja-JP" altLang="en-US" sz="2400">
                <a:latin typeface="Courier New" charset="0"/>
                <a:cs typeface="Courier New" charset="0"/>
                <a:sym typeface="Wingdings" charset="0"/>
              </a:rPr>
              <a:t>“</a:t>
            </a:r>
            <a:r>
              <a:rPr lang="en-US" altLang="ja-JP" sz="2400">
                <a:latin typeface="Courier New" charset="0"/>
                <a:cs typeface="Courier New" charset="0"/>
                <a:sym typeface="Wingdings" charset="0"/>
              </a:rPr>
              <a:t>Hello</a:t>
            </a:r>
            <a:r>
              <a:rPr lang="ja-JP" altLang="en-US" sz="2400">
                <a:latin typeface="Courier New" charset="0"/>
                <a:cs typeface="Courier New" charset="0"/>
                <a:sym typeface="Wingdings" charset="0"/>
              </a:rPr>
              <a:t>”</a:t>
            </a:r>
            <a:r>
              <a:rPr lang="en-US" altLang="ja-JP" sz="240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r>
              <a:rPr lang="en-US" sz="2800">
                <a:latin typeface="Arial" charset="0"/>
              </a:rPr>
              <a:t>Can access individual elements</a:t>
            </a:r>
          </a:p>
          <a:p>
            <a:pPr lvl="1"/>
            <a:r>
              <a:rPr lang="en-US" sz="2400">
                <a:latin typeface="Courier New" charset="0"/>
                <a:cs typeface="Courier New" charset="0"/>
                <a:sym typeface="Wingdings" charset="0"/>
              </a:rPr>
              <a:t>hello[3] = </a:t>
            </a:r>
            <a:r>
              <a:rPr lang="ja-JP" altLang="en-US" sz="24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400">
                <a:latin typeface="Courier New" charset="0"/>
                <a:cs typeface="Courier New" charset="0"/>
                <a:sym typeface="Wingdings" charset="0"/>
              </a:rPr>
              <a:t>l</a:t>
            </a:r>
            <a:r>
              <a:rPr lang="ja-JP" altLang="en-US" sz="24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400">
                <a:latin typeface="Courier New" charset="0"/>
                <a:cs typeface="Courier New" charset="0"/>
                <a:sym typeface="Wingdings" charset="0"/>
              </a:rPr>
              <a:t>;</a:t>
            </a:r>
            <a:endParaRPr lang="en-US" altLang="ja-JP" sz="2400">
              <a:latin typeface="Arial" charset="0"/>
            </a:endParaRPr>
          </a:p>
          <a:p>
            <a:r>
              <a:rPr lang="en-US" sz="2800">
                <a:latin typeface="Arial" charset="0"/>
              </a:rPr>
              <a:t>Can print directly or with formatting</a:t>
            </a:r>
          </a:p>
          <a:p>
            <a:pPr lvl="1"/>
            <a:r>
              <a:rPr lang="en-US" sz="2400">
                <a:latin typeface="Arial" charset="0"/>
              </a:rPr>
              <a:t>Print directly: </a:t>
            </a:r>
            <a:r>
              <a:rPr lang="en-US" sz="2400">
                <a:latin typeface="Courier New" charset="0"/>
                <a:cs typeface="Courier New" charset="0"/>
              </a:rPr>
              <a:t>printf(hello);</a:t>
            </a:r>
          </a:p>
          <a:p>
            <a:pPr lvl="1"/>
            <a:r>
              <a:rPr lang="en-US" sz="2400">
                <a:latin typeface="Arial" charset="0"/>
                <a:cs typeface="Courier New" charset="0"/>
              </a:rPr>
              <a:t>Print w/formatting using %s: </a:t>
            </a:r>
            <a:r>
              <a:rPr lang="en-US" sz="2400">
                <a:latin typeface="Courier New" charset="0"/>
                <a:cs typeface="Courier New" charset="0"/>
              </a:rPr>
              <a:t>printf(</a:t>
            </a:r>
            <a:r>
              <a:rPr lang="ja-JP" altLang="en-US" sz="2400">
                <a:latin typeface="Courier New" charset="0"/>
                <a:cs typeface="Courier New" charset="0"/>
              </a:rPr>
              <a:t>“</a:t>
            </a:r>
            <a:r>
              <a:rPr lang="en-US" altLang="ja-JP" sz="2400">
                <a:latin typeface="Courier New" charset="0"/>
                <a:cs typeface="Courier New" charset="0"/>
              </a:rPr>
              <a:t>%s\n</a:t>
            </a:r>
            <a:r>
              <a:rPr lang="ja-JP" altLang="en-US" sz="2400">
                <a:latin typeface="Courier New" charset="0"/>
                <a:cs typeface="Courier New" charset="0"/>
              </a:rPr>
              <a:t>”</a:t>
            </a:r>
            <a:r>
              <a:rPr lang="en-US" altLang="ja-JP" sz="2400">
                <a:latin typeface="Courier New" charset="0"/>
                <a:cs typeface="Courier New" charset="0"/>
              </a:rPr>
              <a:t>, 						 	hello);</a:t>
            </a:r>
          </a:p>
          <a:p>
            <a:r>
              <a:rPr lang="en-US" sz="2800">
                <a:latin typeface="Arial" charset="0"/>
              </a:rPr>
              <a:t>Must leave enough room for terminating </a:t>
            </a:r>
            <a:r>
              <a:rPr lang="ja-JP" altLang="en-US" sz="2800">
                <a:latin typeface="Courier New" charset="0"/>
                <a:cs typeface="Courier New" charset="0"/>
              </a:rPr>
              <a:t>‘</a:t>
            </a:r>
            <a:r>
              <a:rPr lang="en-US" altLang="ja-JP" sz="2800">
                <a:latin typeface="Courier New" charset="0"/>
                <a:cs typeface="Courier New" charset="0"/>
              </a:rPr>
              <a:t>\0</a:t>
            </a:r>
            <a:r>
              <a:rPr lang="ja-JP" altLang="en-US" sz="2800">
                <a:latin typeface="Courier New" charset="0"/>
                <a:cs typeface="Courier New" charset="0"/>
              </a:rPr>
              <a:t>’</a:t>
            </a:r>
            <a:endParaRPr lang="en-US" sz="2800">
              <a:latin typeface="Courier New" charset="0"/>
              <a:cs typeface="Courier New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585B5B2-5B96-754F-A511-79CA8F295E40}" type="datetime1">
              <a:rPr lang="en-US" sz="1200" smtClean="0">
                <a:latin typeface="Garamond" charset="0"/>
              </a:rPr>
              <a:t>4/1/2016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2AE8B08-AB39-B841-9623-2C1F516C6922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45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String functions (cont.)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In </a:t>
            </a:r>
            <a:r>
              <a:rPr lang="en-US" sz="2800">
                <a:latin typeface="Courier New" charset="0"/>
                <a:cs typeface="Courier New" charset="0"/>
              </a:rPr>
              <a:t>&lt;string.h&gt;</a:t>
            </a:r>
            <a:r>
              <a:rPr lang="en-US" sz="2800">
                <a:latin typeface="Arial" charset="0"/>
              </a:rPr>
              <a:t> library: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Copying strings: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Courier New" charset="0"/>
                <a:cs typeface="Courier New" charset="0"/>
              </a:rPr>
              <a:t>char *strcpy(char *dest, </a:t>
            </a:r>
          </a:p>
          <a:p>
            <a:pPr lvl="2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</a:rPr>
              <a:t>			   const char *source);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Courier New" charset="0"/>
                <a:cs typeface="Courier New" charset="0"/>
              </a:rPr>
              <a:t>char *strncpy(char *dest, </a:t>
            </a:r>
          </a:p>
          <a:p>
            <a:pPr lvl="2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</a:rPr>
              <a:t>			    const char *source, </a:t>
            </a:r>
          </a:p>
          <a:p>
            <a:pPr lvl="2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</a:rPr>
              <a:t>			    size_t num);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Return </a:t>
            </a:r>
            <a:r>
              <a:rPr lang="en-US" sz="2000">
                <a:latin typeface="Courier New" charset="0"/>
                <a:cs typeface="Courier New" charset="0"/>
              </a:rPr>
              <a:t>dest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</a:rPr>
              <a:t>Does not append </a:t>
            </a:r>
            <a:r>
              <a:rPr lang="ja-JP" altLang="en-US" sz="2000">
                <a:latin typeface="Arial" charset="0"/>
                <a:cs typeface="Courier New" charset="0"/>
              </a:rPr>
              <a:t>‘</a:t>
            </a:r>
            <a:r>
              <a:rPr lang="en-US" altLang="ja-JP" sz="2000">
                <a:latin typeface="Arial" charset="0"/>
                <a:cs typeface="Courier New" charset="0"/>
              </a:rPr>
              <a:t>\0</a:t>
            </a:r>
            <a:r>
              <a:rPr lang="ja-JP" altLang="en-US" sz="2000">
                <a:latin typeface="Arial" charset="0"/>
                <a:cs typeface="Courier New" charset="0"/>
              </a:rPr>
              <a:t>’</a:t>
            </a:r>
            <a:r>
              <a:rPr lang="en-US" altLang="ja-JP" sz="2000">
                <a:latin typeface="Arial" charset="0"/>
                <a:cs typeface="Courier New" charset="0"/>
              </a:rPr>
              <a:t> unless length of </a:t>
            </a:r>
            <a:r>
              <a:rPr lang="en-US" altLang="ja-JP" sz="2000">
                <a:latin typeface="Courier New" charset="0"/>
                <a:cs typeface="Courier New" charset="0"/>
              </a:rPr>
              <a:t>source</a:t>
            </a:r>
            <a:r>
              <a:rPr lang="en-US" altLang="ja-JP" sz="2000">
                <a:latin typeface="Arial" charset="0"/>
                <a:cs typeface="Courier New" charset="0"/>
              </a:rPr>
              <a:t> &lt; </a:t>
            </a:r>
            <a:r>
              <a:rPr lang="en-US" altLang="ja-JP" sz="2000">
                <a:latin typeface="Courier New" charset="0"/>
                <a:cs typeface="Courier New" charset="0"/>
              </a:rPr>
              <a:t>num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Comparing strings: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Courier New" charset="0"/>
                <a:cs typeface="Courier New" charset="0"/>
              </a:rPr>
              <a:t>int strcmp(const char *s1, const char *s2);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Courier New" charset="0"/>
                <a:cs typeface="Courier New" charset="0"/>
              </a:rPr>
              <a:t>int strncmp(const char *s1, const char *s2, 		size_t num);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</a:rPr>
              <a:t>Character-by-character comparison of character values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</a:rPr>
              <a:t>Returns 0 if s1 == s2, &gt;0 if s1 &gt; s2, &lt;0 if s1 &lt; s2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FC3A789-E0AD-0F4B-9239-130B63B5D8A8}" type="datetime1">
              <a:rPr lang="en-US" sz="1200" smtClean="0">
                <a:latin typeface="Garamond" charset="0"/>
                <a:cs typeface="Arial" charset="0"/>
              </a:rPr>
              <a:t>4/1/2016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CD81D62-82F2-7344-B049-4ED08255A5DC}" type="slidenum">
              <a:rPr lang="en-US" sz="1200">
                <a:latin typeface="Garamond" charset="0"/>
                <a:cs typeface="Arial" charset="0"/>
              </a:rPr>
              <a:pPr eaLnBrk="1" hangingPunct="1"/>
              <a:t>4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3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String functions (cont.)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Find # of characters in a string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size_t strlen(const char *s1);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</a:rPr>
              <a:t>Returns # characters before </a:t>
            </a:r>
            <a:r>
              <a:rPr lang="ja-JP" altLang="en-US">
                <a:latin typeface="Courier New" charset="0"/>
                <a:cs typeface="Courier New" charset="0"/>
              </a:rPr>
              <a:t>‘</a:t>
            </a:r>
            <a:r>
              <a:rPr lang="en-US" altLang="ja-JP">
                <a:latin typeface="Courier New" charset="0"/>
                <a:cs typeface="Courier New" charset="0"/>
              </a:rPr>
              <a:t>\0</a:t>
            </a:r>
            <a:r>
              <a:rPr lang="ja-JP" altLang="en-US">
                <a:latin typeface="Courier New" charset="0"/>
                <a:cs typeface="Courier New" charset="0"/>
              </a:rPr>
              <a:t>’</a:t>
            </a:r>
            <a:endParaRPr lang="en-US" altLang="ja-JP">
              <a:latin typeface="Courier New" charset="0"/>
              <a:cs typeface="Courier New" charset="0"/>
            </a:endParaRPr>
          </a:p>
          <a:p>
            <a:pPr lvl="2"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Not necessarily size of array</a:t>
            </a:r>
          </a:p>
          <a:p>
            <a:pPr>
              <a:lnSpc>
                <a:spcPct val="90000"/>
              </a:lnSpc>
            </a:pPr>
            <a:r>
              <a:rPr lang="ja-JP" altLang="en-US">
                <a:latin typeface="Arial" charset="0"/>
                <a:cs typeface="Courier New" charset="0"/>
              </a:rPr>
              <a:t>“</a:t>
            </a:r>
            <a:r>
              <a:rPr lang="en-US" altLang="ja-JP">
                <a:latin typeface="Arial" charset="0"/>
                <a:cs typeface="Courier New" charset="0"/>
              </a:rPr>
              <a:t>Add</a:t>
            </a:r>
            <a:r>
              <a:rPr lang="ja-JP" altLang="en-US">
                <a:latin typeface="Arial" charset="0"/>
                <a:cs typeface="Courier New" charset="0"/>
              </a:rPr>
              <a:t>”</a:t>
            </a:r>
            <a:r>
              <a:rPr lang="en-US" altLang="ja-JP">
                <a:latin typeface="Arial" charset="0"/>
                <a:cs typeface="Courier New" charset="0"/>
              </a:rPr>
              <a:t> strings together—string concatenation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char *strcat(char *dest,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	   const char *source);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char *strncat(char *dest,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	    const char *source,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	    size_t num);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Returns </a:t>
            </a:r>
            <a:r>
              <a:rPr lang="en-US">
                <a:latin typeface="Courier New" charset="0"/>
                <a:cs typeface="Courier New" charset="0"/>
              </a:rPr>
              <a:t>dest</a:t>
            </a: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BBA2BC1-A104-C54D-857A-E69852886882}" type="datetime1">
              <a:rPr lang="en-US" sz="1200" smtClean="0">
                <a:latin typeface="Garamond" charset="0"/>
                <a:cs typeface="Arial" charset="0"/>
              </a:rPr>
              <a:t>4/1/2016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1A4E562-9E91-1D48-8FB4-F5CF7960CF23}" type="slidenum">
              <a:rPr lang="en-US" sz="1200">
                <a:latin typeface="Garamond" charset="0"/>
                <a:cs typeface="Arial" charset="0"/>
              </a:rPr>
              <a:pPr eaLnBrk="1" hangingPunct="1"/>
              <a:t>5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59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Strings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sz="half" idx="1"/>
          </p:nvPr>
        </p:nvSpPr>
        <p:spPr>
          <a:xfrm>
            <a:off x="0" y="1143000"/>
            <a:ext cx="4572000" cy="4987925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What does the following program print?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	char s1[15];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int n1;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char s2[10] = 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.216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int n;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strncpy(s1, 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16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15);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n1 = strlen(s1);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s1 =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Length of s1 = %d\n\n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n1);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%c\n\n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s1[1]);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</p:txBody>
      </p:sp>
      <p:sp>
        <p:nvSpPr>
          <p:cNvPr id="25603" name="Content Placeholder 6"/>
          <p:cNvSpPr>
            <a:spLocks noGrp="1"/>
          </p:cNvSpPr>
          <p:nvPr>
            <p:ph sz="half" idx="2"/>
          </p:nvPr>
        </p:nvSpPr>
        <p:spPr>
          <a:xfrm>
            <a:off x="4572000" y="1143000"/>
            <a:ext cx="4495800" cy="4987925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strncat(s1,s2,10);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n1 = strlen(s1);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s1 =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Length of s1 = %d\n\n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n1);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// Assume user inputs: ABC ABD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Enter two strings: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scanf(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%s%s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s1, s2);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n = strncmp(s1, s2, 15);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if (n &gt; 0)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	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%s &gt;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s1, s2);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else if (n &lt; 0)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	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%s &lt;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s1, s2);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else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	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%s ==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s1, s2);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return 0;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800">
              <a:latin typeface="Courier New" charset="0"/>
              <a:cs typeface="Courier New" charset="0"/>
            </a:endParaRPr>
          </a:p>
        </p:txBody>
      </p:sp>
      <p:sp>
        <p:nvSpPr>
          <p:cNvPr id="2560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FEBDE78-78FD-DC44-922D-33316266AB80}" type="datetime1">
              <a:rPr lang="en-US" sz="1200" smtClean="0">
                <a:latin typeface="Garamond" charset="0"/>
                <a:cs typeface="Arial" charset="0"/>
              </a:rPr>
              <a:t>4/1/2016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256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ACC0434-5536-4F45-8975-FAE2D3EC70DD}" type="slidenum">
              <a:rPr lang="en-US" sz="1200">
                <a:latin typeface="Garamond" charset="0"/>
                <a:cs typeface="Arial" charset="0"/>
              </a:rPr>
              <a:pPr eaLnBrk="1" hangingPunct="1"/>
              <a:t>6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74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s1 = 16				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Initial value of s1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Length of s1 = 2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6						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 s1[1]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s1 = 16.216			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 s1 after </a:t>
            </a:r>
            <a:r>
              <a:rPr lang="en-US" dirty="0" err="1" smtClean="0">
                <a:ea typeface="+mn-ea"/>
                <a:cs typeface="Courier New" pitchFamily="49" charset="0"/>
                <a:sym typeface="Wingdings" pitchFamily="2" charset="2"/>
              </a:rPr>
              <a:t>strncat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()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Length of s1 = 6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Enter two strings: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ABC ABD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ABC &lt; ABD			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 Result of </a:t>
            </a:r>
            <a:r>
              <a:rPr lang="en-US" dirty="0" err="1" smtClean="0">
                <a:ea typeface="+mn-ea"/>
                <a:cs typeface="Courier New" pitchFamily="49" charset="0"/>
                <a:sym typeface="Wingdings" pitchFamily="2" charset="2"/>
              </a:rPr>
              <a:t>strncmp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()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6627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E98BE79-8530-7648-B017-C8EBDEB8F4C3}" type="datetime1">
              <a:rPr lang="en-US" sz="1200" smtClean="0">
                <a:latin typeface="Garamond" charset="0"/>
                <a:cs typeface="Arial" charset="0"/>
              </a:rPr>
              <a:t>4/1/2016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2662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BA00BFF-6F30-D348-9DEE-A61DE5213C31}" type="slidenum">
              <a:rPr lang="en-US" sz="1200">
                <a:latin typeface="Garamond" charset="0"/>
                <a:cs typeface="Arial" charset="0"/>
              </a:rPr>
              <a:pPr eaLnBrk="1" hangingPunct="1"/>
              <a:t>7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67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Using string functions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382000" cy="51403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Works with main program in PE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Assume input strings have max of 49 chars (+ </a:t>
            </a:r>
            <a:r>
              <a:rPr lang="ja-JP" altLang="en-US" sz="2600">
                <a:latin typeface="Arial" charset="0"/>
              </a:rPr>
              <a:t>‘</a:t>
            </a:r>
            <a:r>
              <a:rPr lang="en-US" altLang="ja-JP" sz="2600">
                <a:latin typeface="Arial" charset="0"/>
              </a:rPr>
              <a:t>\0</a:t>
            </a:r>
            <a:r>
              <a:rPr lang="ja-JP" altLang="en-US" sz="2600">
                <a:latin typeface="Arial" charset="0"/>
              </a:rPr>
              <a:t>’</a:t>
            </a:r>
            <a:r>
              <a:rPr lang="en-US" altLang="ja-JP" sz="2600">
                <a:latin typeface="Arial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Write a function to do each of the following: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Courier New" charset="0"/>
                <a:cs typeface="Courier New" charset="0"/>
              </a:rPr>
              <a:t>int readStrings(char *s);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Repeatedly read strings from standard input until the input string matches </a:t>
            </a:r>
            <a:r>
              <a:rPr lang="en-US" sz="1900" i="1">
                <a:latin typeface="Courier New" charset="0"/>
                <a:cs typeface="Courier New" charset="0"/>
              </a:rPr>
              <a:t>s</a:t>
            </a:r>
            <a:r>
              <a:rPr lang="en-US" sz="1900" i="1">
                <a:latin typeface="Arial" charset="0"/>
                <a:cs typeface="Courier New" charset="0"/>
              </a:rPr>
              <a:t>. </a:t>
            </a:r>
            <a:r>
              <a:rPr lang="en-US" sz="1900">
                <a:latin typeface="Arial" charset="0"/>
                <a:cs typeface="Courier New" charset="0"/>
              </a:rPr>
              <a:t>Return the number of strings read.</a:t>
            </a:r>
            <a:endParaRPr lang="en-US" sz="1900" i="1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200">
                <a:latin typeface="Courier New" charset="0"/>
                <a:cs typeface="Courier New" charset="0"/>
              </a:rPr>
              <a:t>void copyNull(char *s1, char *s2, int n);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Copy the first </a:t>
            </a:r>
            <a:r>
              <a:rPr lang="en-US" sz="1900" i="1">
                <a:latin typeface="Courier New" charset="0"/>
                <a:cs typeface="Courier New" charset="0"/>
              </a:rPr>
              <a:t>n</a:t>
            </a:r>
            <a:r>
              <a:rPr lang="en-US" sz="1900">
                <a:latin typeface="Arial" charset="0"/>
              </a:rPr>
              <a:t> characters of </a:t>
            </a:r>
            <a:r>
              <a:rPr lang="en-US" sz="1900" i="1">
                <a:latin typeface="Courier New" charset="0"/>
                <a:cs typeface="Courier New" charset="0"/>
              </a:rPr>
              <a:t>s2</a:t>
            </a:r>
            <a:r>
              <a:rPr lang="en-US" sz="1900">
                <a:latin typeface="Arial" charset="0"/>
              </a:rPr>
              <a:t> into </a:t>
            </a:r>
            <a:r>
              <a:rPr lang="en-US" sz="1900" i="1">
                <a:latin typeface="Courier New" charset="0"/>
                <a:cs typeface="Courier New" charset="0"/>
              </a:rPr>
              <a:t>s1</a:t>
            </a:r>
            <a:r>
              <a:rPr lang="en-US" sz="1900">
                <a:latin typeface="Arial" charset="0"/>
              </a:rPr>
              <a:t>, and make sure that the new version of </a:t>
            </a:r>
            <a:r>
              <a:rPr lang="en-US" sz="1900" i="1">
                <a:latin typeface="Courier New" charset="0"/>
                <a:cs typeface="Courier New" charset="0"/>
              </a:rPr>
              <a:t>s1</a:t>
            </a:r>
            <a:r>
              <a:rPr lang="en-US" sz="1900" i="1">
                <a:latin typeface="Arial" charset="0"/>
                <a:cs typeface="Courier New" charset="0"/>
              </a:rPr>
              <a:t> </a:t>
            </a:r>
            <a:r>
              <a:rPr lang="en-US" sz="1900">
                <a:latin typeface="Arial" charset="0"/>
              </a:rPr>
              <a:t>terminates with a null character.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Courier New" charset="0"/>
                <a:cs typeface="Courier New" charset="0"/>
              </a:rPr>
              <a:t>int fillString(char *s, int n);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Repeatedly read strings from standard input and concatenate them to </a:t>
            </a:r>
            <a:r>
              <a:rPr lang="en-US" sz="1900" i="1">
                <a:latin typeface="Courier New" charset="0"/>
                <a:cs typeface="Courier New" charset="0"/>
              </a:rPr>
              <a:t>s</a:t>
            </a:r>
            <a:r>
              <a:rPr lang="en-US" sz="1900">
                <a:latin typeface="Arial" charset="0"/>
              </a:rPr>
              <a:t> until there is no room in the string. Return the final length of the string.</a:t>
            </a:r>
          </a:p>
          <a:p>
            <a:pPr lvl="3">
              <a:lnSpc>
                <a:spcPct val="80000"/>
              </a:lnSpc>
            </a:pPr>
            <a:r>
              <a:rPr lang="en-US" sz="1700">
                <a:latin typeface="Arial" charset="0"/>
              </a:rPr>
              <a:t>For example, if s is a 6-character array already holding </a:t>
            </a:r>
            <a:r>
              <a:rPr lang="ja-JP" altLang="en-US" sz="1700">
                <a:latin typeface="Arial" charset="0"/>
              </a:rPr>
              <a:t>“</a:t>
            </a:r>
            <a:r>
              <a:rPr lang="en-US" altLang="ja-JP" sz="1700">
                <a:latin typeface="Arial" charset="0"/>
              </a:rPr>
              <a:t>abcd</a:t>
            </a:r>
            <a:r>
              <a:rPr lang="ja-JP" altLang="en-US" sz="1700">
                <a:latin typeface="Arial" charset="0"/>
              </a:rPr>
              <a:t>”</a:t>
            </a:r>
            <a:r>
              <a:rPr lang="en-US" altLang="ja-JP" sz="1700">
                <a:latin typeface="Arial" charset="0"/>
              </a:rPr>
              <a:t>:</a:t>
            </a:r>
          </a:p>
          <a:p>
            <a:pPr lvl="4">
              <a:lnSpc>
                <a:spcPct val="80000"/>
              </a:lnSpc>
            </a:pPr>
            <a:r>
              <a:rPr lang="en-US" sz="1700">
                <a:latin typeface="Arial" charset="0"/>
              </a:rPr>
              <a:t>User enters </a:t>
            </a:r>
            <a:r>
              <a:rPr lang="ja-JP" altLang="en-US" sz="1700">
                <a:latin typeface="Arial" charset="0"/>
              </a:rPr>
              <a:t>“</a:t>
            </a:r>
            <a:r>
              <a:rPr lang="en-US" altLang="ja-JP" sz="1700">
                <a:latin typeface="Arial" charset="0"/>
              </a:rPr>
              <a:t>e</a:t>
            </a:r>
            <a:r>
              <a:rPr lang="ja-JP" altLang="en-US" sz="1700">
                <a:latin typeface="Arial" charset="0"/>
              </a:rPr>
              <a:t>”</a:t>
            </a:r>
            <a:r>
              <a:rPr lang="en-US" altLang="ja-JP" sz="1700">
                <a:latin typeface="Arial" charset="0"/>
              </a:rPr>
              <a:t>—string is full; return 5</a:t>
            </a:r>
          </a:p>
          <a:p>
            <a:pPr lvl="4">
              <a:lnSpc>
                <a:spcPct val="80000"/>
              </a:lnSpc>
            </a:pPr>
            <a:r>
              <a:rPr lang="en-US" sz="1700">
                <a:latin typeface="Arial" charset="0"/>
              </a:rPr>
              <a:t>User enters </a:t>
            </a:r>
            <a:r>
              <a:rPr lang="ja-JP" altLang="en-US" sz="1700">
                <a:latin typeface="Arial" charset="0"/>
              </a:rPr>
              <a:t>“</a:t>
            </a:r>
            <a:r>
              <a:rPr lang="en-US" altLang="ja-JP" sz="1700">
                <a:latin typeface="Arial" charset="0"/>
              </a:rPr>
              <a:t>ef</a:t>
            </a:r>
            <a:r>
              <a:rPr lang="ja-JP" altLang="en-US" sz="1700">
                <a:latin typeface="Arial" charset="0"/>
              </a:rPr>
              <a:t>”</a:t>
            </a:r>
            <a:r>
              <a:rPr lang="en-US" altLang="ja-JP" sz="1700">
                <a:latin typeface="Arial" charset="0"/>
              </a:rPr>
              <a:t>—there</a:t>
            </a:r>
            <a:r>
              <a:rPr lang="ja-JP" altLang="en-US" sz="1700">
                <a:latin typeface="Arial" charset="0"/>
              </a:rPr>
              <a:t>’</a:t>
            </a:r>
            <a:r>
              <a:rPr lang="en-US" altLang="ja-JP" sz="1700">
                <a:latin typeface="Arial" charset="0"/>
              </a:rPr>
              <a:t>s not enough room; return 4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Assume s initially contains null terminated string (or is empty)</a:t>
            </a:r>
          </a:p>
          <a:p>
            <a:pPr lvl="1">
              <a:lnSpc>
                <a:spcPct val="80000"/>
              </a:lnSpc>
            </a:pPr>
            <a:endParaRPr lang="en-US" sz="2200">
              <a:latin typeface="Arial" charset="0"/>
            </a:endParaRP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2A3389B-3196-F844-9093-0E8CBF1D35EC}" type="datetime1">
              <a:rPr lang="en-US" sz="1200" smtClean="0">
                <a:latin typeface="Garamond" charset="0"/>
              </a:rPr>
              <a:t>4/1/2016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BD21DF1-2271-314E-BBD3-2BD79D3AEAC2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24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int readStrings(char *s) {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char str[50];	// Assume max 50 chars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int count = 0;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do {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scanf(“%s”, str);	// NOTE: do not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				// need &amp;str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count++;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} while (strcmp(str, s) != 0);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return count;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BF2624F-4E2C-4840-9456-B19EF1E79821}" type="datetime1">
              <a:rPr lang="en-US" sz="1200" smtClean="0">
                <a:latin typeface="Garamond" charset="0"/>
              </a:rPr>
              <a:t>4/1/2016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B41800B-75E7-2D4C-A945-04030D6DB89F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97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17670</TotalTime>
  <Words>598</Words>
  <Application>Microsoft Office PowerPoint</Application>
  <PresentationFormat>On-screen Show (4:3)</PresentationFormat>
  <Paragraphs>188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Edge</vt:lpstr>
      <vt:lpstr>EECE.2160 ECE Application Programming</vt:lpstr>
      <vt:lpstr>Lecture outline</vt:lpstr>
      <vt:lpstr>Review: strings</vt:lpstr>
      <vt:lpstr>String functions (cont.)</vt:lpstr>
      <vt:lpstr>String functions (cont.)</vt:lpstr>
      <vt:lpstr>Example: Strings</vt:lpstr>
      <vt:lpstr>Example solution</vt:lpstr>
      <vt:lpstr>Example: Using string functions</vt:lpstr>
      <vt:lpstr>Example solution</vt:lpstr>
      <vt:lpstr>Example solution (cont.)</vt:lpstr>
      <vt:lpstr>Example solution (cont.)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J. Geiger</cp:lastModifiedBy>
  <cp:revision>1671</cp:revision>
  <dcterms:created xsi:type="dcterms:W3CDTF">2006-04-03T05:03:01Z</dcterms:created>
  <dcterms:modified xsi:type="dcterms:W3CDTF">2016-04-01T16:00:08Z</dcterms:modified>
</cp:coreProperties>
</file>