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499" r:id="rId4"/>
    <p:sldId id="486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324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8BD281-B4A4-674A-89FB-542C470FB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3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FAF71A-BB5A-8A4C-B00D-04CBBE690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0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69B0CC9-64E1-9B46-9965-E22CD9C07077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14C4F1-74C3-2948-8894-A5EB0B9D08A3}" type="datetime1">
              <a:rPr lang="en-US" smtClean="0"/>
              <a:t>4/22/16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327A0-7F2E-7641-AE83-1C1B97030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EF367-640F-1F45-8B48-80E166C74C02}" type="datetime1">
              <a:rPr lang="en-US" smtClean="0"/>
              <a:t>4/22/16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506AE-563B-0547-82C7-E2E52FF31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F5A16D-46B7-F949-A60A-5145520F9B42}" type="datetime1">
              <a:rPr lang="en-US" smtClean="0"/>
              <a:t>4/22/16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64CA-C303-4947-935B-250FBCB71D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E1D64-AC13-3747-A113-DFB61290BC44}" type="datetime1">
              <a:rPr lang="en-US" smtClean="0"/>
              <a:t>4/22/16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308CC-503D-1740-9AC3-98EF872D5B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A4B5A8-11BF-B245-88B9-5415EE4506C8}" type="datetime1">
              <a:rPr lang="en-US" smtClean="0"/>
              <a:t>4/22/16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7E1E2-A9ED-304C-8907-B88B6E8AA7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EB3FD-2350-7941-A2E0-E7CFB8A5B0C2}" type="datetime1">
              <a:rPr lang="en-US" smtClean="0"/>
              <a:t>4/22/16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FD0AC-E4C5-8D4A-A8DE-DF5F74D25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AC2859-84A4-7143-B55C-7CC5102A8EC4}" type="datetime1">
              <a:rPr lang="en-US" smtClean="0"/>
              <a:t>4/22/16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38931-4941-BA48-A625-6DDC0B40E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0DF10E-1E19-8E4A-A8DC-B664395432D0}" type="datetime1">
              <a:rPr lang="en-US" smtClean="0"/>
              <a:t>4/22/16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90C12-6140-9C46-9C4E-3B076844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C6F12-825F-7B45-A6C8-CC6395BD3E2D}" type="datetime1">
              <a:rPr lang="en-US" smtClean="0"/>
              <a:t>4/22/16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59C0D-813C-6941-A07E-64D664E17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D54A6-15B1-7A44-9501-8CD7918AB98B}" type="datetime1">
              <a:rPr lang="en-US" smtClean="0"/>
              <a:t>4/22/16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D524B-1E3A-1B4E-8795-6F500B095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E7D37-551E-284C-882D-63272E9F7EB4}" type="datetime1">
              <a:rPr lang="en-US" smtClean="0"/>
              <a:t>4/22/16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403F9-751E-0747-9293-18A78A07F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27D6E2-3FFA-6A49-96F8-E023AC949FF9}" type="datetime1">
              <a:rPr lang="en-US" smtClean="0"/>
              <a:t>4/22/16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1A7A8-22CE-5843-AACA-30C502B964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D26CB-7DB6-D24D-802A-A0ABC2A0BC95}" type="datetime1">
              <a:rPr lang="en-US" smtClean="0"/>
              <a:t>4/22/16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CFD61-1A50-0144-B520-6CB3EE12B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6BEC50B-D490-E643-B5D6-0F83B810F28C}" type="datetime1">
              <a:rPr lang="en-US" smtClean="0"/>
              <a:t>4/22/16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0B9EAD-8B1F-5F4B-A6E3-DAD06230CC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  <p:sldLayoutId id="2147484888" r:id="rId12"/>
    <p:sldLayoutId id="214748488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33: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File, character, and line </a:t>
            </a:r>
            <a:r>
              <a:rPr lang="en-US" dirty="0" smtClean="0">
                <a:latin typeface="Arial" charset="0"/>
              </a:rPr>
              <a:t>I/O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Character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Output functions: send single character to output stream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((c),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</a:rPr>
              <a:t>Input functions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Read single character from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 *stream);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Font typeface="Wingdings" pitchFamily="1" charset="2"/>
              <a:buChar char="q"/>
              <a:defRPr/>
            </a:pPr>
            <a:r>
              <a:rPr lang="en-US" dirty="0" smtClean="0"/>
              <a:t>Macro: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dirty="0" smtClean="0"/>
              <a:t>Return last character to input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FILE *stream);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AD32A5-2A9A-9C40-87DA-ABE7B2CD49F1}" type="datetime1">
              <a:rPr lang="en-US" smtClean="0">
                <a:latin typeface="Garamond" charset="0"/>
              </a:rPr>
              <a:t>4/22/16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5ED762-C861-6F40-866E-C36E6DFDB370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373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Common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Read input character-by-character until EOF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while ((ch = getc(fp)) != EOF) { … }</a:t>
            </a:r>
          </a:p>
          <a:p>
            <a:r>
              <a:rPr lang="en-US">
                <a:latin typeface="Arial" charset="0"/>
              </a:rPr>
              <a:t>Read character until it does not match format</a:t>
            </a:r>
          </a:p>
          <a:p>
            <a:pPr lvl="1"/>
            <a:r>
              <a:rPr lang="en-US">
                <a:latin typeface="Arial" charset="0"/>
              </a:rPr>
              <a:t>Example: read digits until first non-digit encountered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while (isdigit(ch = getc(fp)))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…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ungetc(ch, fp);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211DF9-D9A5-B548-8432-89B63065A1E2}" type="datetime1">
              <a:rPr lang="en-US" smtClean="0">
                <a:latin typeface="Garamond" charset="0"/>
              </a:rPr>
              <a:t>4/22/16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A5E9FA-7AA8-B34D-AFCB-62CDF16E63C6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9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Output functions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Write string + newline to stdout: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int puts(const char *s);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Write string (</a:t>
            </a:r>
            <a:r>
              <a:rPr lang="en-US" sz="2000" i="1">
                <a:latin typeface="Arial" charset="0"/>
              </a:rPr>
              <a:t>no guaranteed newline) </a:t>
            </a:r>
            <a:r>
              <a:rPr lang="en-US" sz="2000">
                <a:latin typeface="Arial" charset="0"/>
              </a:rPr>
              <a:t>to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int fputs(const char *s,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FILE *stream);</a:t>
            </a: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Input functions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Could use </a:t>
            </a:r>
            <a:r>
              <a:rPr lang="en-US" sz="2000">
                <a:latin typeface="Courier New" charset="0"/>
                <a:cs typeface="Courier New" charset="0"/>
              </a:rPr>
              <a:t>scanf(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%[^\n]", str);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Read line from stdin, up to first newline: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char *gets(char *s);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Read line from stream: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char *fgets(char *s, int n,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FILE *stream);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Courier New" charset="0"/>
                <a:cs typeface="Courier New" charset="0"/>
              </a:rPr>
              <a:t>fgets()</a:t>
            </a:r>
            <a:r>
              <a:rPr lang="en-US" sz="1700">
                <a:latin typeface="Arial" charset="0"/>
              </a:rPr>
              <a:t> can limit # characters read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Automatically null terminates, so it will read up to n-1 characters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Will read newline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8C57E2-0811-214B-8321-1E6782AC8C1B}" type="datetime1">
              <a:rPr lang="en-US" smtClean="0">
                <a:latin typeface="Garamond" charset="0"/>
              </a:rPr>
              <a:t>4/22/16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4AD7CD-560A-3D41-9951-A16E92A2B13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63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Generic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Three special I/O streams in C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stdin</a:t>
            </a:r>
            <a:r>
              <a:rPr lang="en-US">
                <a:latin typeface="Arial" charset="0"/>
              </a:rPr>
              <a:t>: standard input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stdout</a:t>
            </a:r>
            <a:r>
              <a:rPr lang="en-US">
                <a:latin typeface="Arial" charset="0"/>
              </a:rPr>
              <a:t>: standard output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stderr</a:t>
            </a:r>
            <a:r>
              <a:rPr lang="en-US">
                <a:latin typeface="Arial" charset="0"/>
              </a:rPr>
              <a:t>: standard error stream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fprintf(stdout,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Hello\n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scanf(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 ==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fscanf(stdin, 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>
                <a:latin typeface="Courier New" charset="0"/>
                <a:cs typeface="Courier New" charset="0"/>
              </a:rPr>
              <a:t>%d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>
                <a:latin typeface="Courier New" charset="0"/>
                <a:cs typeface="Courier New" charset="0"/>
              </a:rPr>
              <a:t>, &amp;x);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Can write generic functions that deal either with specific file or standard input/output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F97709-30BB-A243-96C3-AE29F5387E4D}" type="datetime1">
              <a:rPr lang="en-US" smtClean="0">
                <a:latin typeface="Garamond" charset="0"/>
              </a:rPr>
              <a:t>4/22/16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CD016F-B84D-D846-96CA-33B40BE22D67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6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sz="3800" dirty="0" smtClean="0">
                <a:ea typeface="+mn-ea"/>
              </a:rPr>
              <a:t>Show the output of the following short program</a:t>
            </a:r>
          </a:p>
          <a:p>
            <a:pPr lvl="1">
              <a:buFont typeface="Wingdings" pitchFamily="1" charset="2"/>
              <a:buChar char="q"/>
              <a:defRPr/>
            </a:pPr>
            <a:r>
              <a:rPr lang="en-US" sz="3200" dirty="0" smtClean="0"/>
              <a:t>Input: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Test Input    1    23 4 5\n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buffer[50];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= 0;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while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((c =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)) != '\n')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if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(c != ' ') {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++] = c;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buffer[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] = '\0';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tabLst>
                <a:tab pos="228600" algn="l"/>
                <a:tab pos="4572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EDAA33-FB1C-8644-8867-033B5821036F}" type="datetime1">
              <a:rPr lang="en-US" smtClean="0">
                <a:latin typeface="Garamond" charset="0"/>
              </a:rPr>
              <a:t>4/22/16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22C102-46E5-CC4C-9EA7-0C4D03F0DD31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23559" name="TextBox 1"/>
          <p:cNvSpPr txBox="1">
            <a:spLocks noChangeArrowheads="1"/>
          </p:cNvSpPr>
          <p:nvPr/>
        </p:nvSpPr>
        <p:spPr bwMode="auto">
          <a:xfrm>
            <a:off x="4419600" y="2133600"/>
            <a:ext cx="22098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TestInput12345</a:t>
            </a:r>
            <a:endParaRPr lang="en-US" sz="1800" b="1" u="sng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5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20988"/>
            <a:ext cx="8229600" cy="331152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[25];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5;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++)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24,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"\n");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fputs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D2B339-A22D-0D48-B927-6DC64802DD72}" type="datetime1">
              <a:rPr lang="en-US" smtClean="0">
                <a:latin typeface="Garamond" charset="0"/>
              </a:rPr>
              <a:t>4/22/16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337C08-C595-8047-94A2-003651670499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1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1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1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1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Input: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Test1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 2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abcdefghijklmnopqrstuvwxyz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 is a test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function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5715000" y="2971800"/>
            <a:ext cx="3429000" cy="2586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Test1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Test 2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abcdefghijklmnopqrstuvw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xyz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This is a test of the f </a:t>
            </a:r>
          </a:p>
        </p:txBody>
      </p:sp>
    </p:spTree>
    <p:extLst>
      <p:ext uri="{BB962C8B-B14F-4D97-AF65-F5344CB8AC3E}">
        <p14:creationId xmlns:p14="http://schemas.microsoft.com/office/powerpoint/2010/main" val="254092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Input: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1024Some other stuff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c;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char buffer[50];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n = 0;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in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ctype.h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 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isdigit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getchar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())) {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n = n * 10 + (c - 48);	// Hint: '0' = 48 	}					// (ASCII value)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ungetc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(c,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fgets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(buffer, 50,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("n = %d, n * 2 = %d\n", n, n * 2);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("buffer = %s\n", buffer);</a:t>
            </a: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703E5E-9073-AB41-BA92-87DC04689AAD}" type="datetime1">
              <a:rPr lang="en-US" smtClean="0">
                <a:latin typeface="Garamond" charset="0"/>
              </a:rPr>
              <a:t>4/22/16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C3273-1E22-2749-A912-38741448CAF8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76800" y="838200"/>
            <a:ext cx="39624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n = 1024, n * 2 = 2048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buffer = Some other stuff</a:t>
            </a:r>
          </a:p>
          <a:p>
            <a:endParaRPr lang="en-US" sz="18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time</a:t>
            </a:r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 3 Preview</a:t>
            </a:r>
            <a:endParaRPr lang="en-US" b="1" u="sng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All remaining </a:t>
            </a:r>
            <a:r>
              <a:rPr lang="en-US" dirty="0" err="1"/>
              <a:t>regrade</a:t>
            </a:r>
            <a:r>
              <a:rPr lang="en-US" dirty="0"/>
              <a:t> deadlines: end of semester (4/29)</a:t>
            </a:r>
          </a:p>
          <a:p>
            <a:pPr lvl="1"/>
            <a:r>
              <a:rPr lang="en-US" dirty="0"/>
              <a:t>Program 9 due 4/29</a:t>
            </a:r>
          </a:p>
          <a:p>
            <a:pPr lvl="2"/>
            <a:r>
              <a:rPr lang="en-US" dirty="0"/>
              <a:t>Max # late days: 3 (max penalty -4)</a:t>
            </a:r>
          </a:p>
          <a:p>
            <a:pPr lvl="1"/>
            <a:r>
              <a:rPr lang="en-US" dirty="0"/>
              <a:t>Exam 3: Friday, 5/6, 6:30-9:30 PM, Pasteur 301</a:t>
            </a:r>
          </a:p>
          <a:p>
            <a:pPr lvl="2"/>
            <a:r>
              <a:rPr lang="en-US" dirty="0"/>
              <a:t>Q &amp; A session during exam week (W/</a:t>
            </a:r>
            <a:r>
              <a:rPr lang="en-US" dirty="0" err="1"/>
              <a:t>Th</a:t>
            </a:r>
            <a:r>
              <a:rPr lang="en-US" dirty="0"/>
              <a:t>)?</a:t>
            </a:r>
          </a:p>
          <a:p>
            <a:pPr lvl="2"/>
            <a:r>
              <a:rPr lang="en-US" dirty="0"/>
              <a:t>Doodle poll to be posted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81ACAC-2939-E446-8C6E-ABDFA62C07CD}" type="datetime1">
              <a:rPr lang="en-US" sz="1200" smtClean="0"/>
              <a:t>4/22/16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FFED0-5613-D747-AC8F-CF84A7339BF4}" type="slidenum">
              <a:rPr lang="en-US" sz="1200" smtClean="0"/>
              <a:pPr/>
              <a:t>17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aramond" charset="0"/>
              </a:rPr>
              <a:t>Lecture outline</a:t>
            </a:r>
            <a:endParaRPr lang="en-US">
              <a:latin typeface="Garamond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60000"/>
              </a:lnSpc>
            </a:pPr>
            <a:r>
              <a:rPr lang="en-US" sz="2600" dirty="0" smtClean="0">
                <a:latin typeface="Arial" charset="0"/>
              </a:rPr>
              <a:t>Announcements/reminders</a:t>
            </a:r>
          </a:p>
          <a:p>
            <a:pPr lvl="1"/>
            <a:r>
              <a:rPr lang="en-US" dirty="0"/>
              <a:t>All remaining </a:t>
            </a:r>
            <a:r>
              <a:rPr lang="en-US" dirty="0" err="1"/>
              <a:t>regrade</a:t>
            </a:r>
            <a:r>
              <a:rPr lang="en-US" dirty="0"/>
              <a:t> deadlines: end of semester (4/29)</a:t>
            </a:r>
          </a:p>
          <a:p>
            <a:pPr lvl="1"/>
            <a:r>
              <a:rPr lang="en-US" dirty="0" smtClean="0"/>
              <a:t>Program </a:t>
            </a:r>
            <a:r>
              <a:rPr lang="en-US" dirty="0" smtClean="0"/>
              <a:t>9 </a:t>
            </a:r>
            <a:r>
              <a:rPr lang="en-US" dirty="0" smtClean="0"/>
              <a:t>due </a:t>
            </a:r>
            <a:r>
              <a:rPr lang="en-US" dirty="0" smtClean="0"/>
              <a:t>4/29</a:t>
            </a:r>
          </a:p>
          <a:p>
            <a:pPr lvl="2"/>
            <a:r>
              <a:rPr lang="en-US" dirty="0" smtClean="0"/>
              <a:t>Max # late days: 3 (max penalty -4)</a:t>
            </a:r>
            <a:endParaRPr lang="en-US" dirty="0"/>
          </a:p>
          <a:p>
            <a:pPr lvl="1"/>
            <a:r>
              <a:rPr lang="en-US" dirty="0" smtClean="0"/>
              <a:t>Exam 3: Friday, 5/6, 6:30-9:30 PM, Pasteur 301</a:t>
            </a:r>
          </a:p>
          <a:p>
            <a:pPr lvl="2"/>
            <a:r>
              <a:rPr lang="en-US" dirty="0" smtClean="0"/>
              <a:t>Q &amp; A session during exam week (W/</a:t>
            </a:r>
            <a:r>
              <a:rPr lang="en-US" dirty="0" err="1" smtClean="0"/>
              <a:t>Th</a:t>
            </a:r>
            <a:r>
              <a:rPr lang="en-US" dirty="0" smtClean="0"/>
              <a:t>)?</a:t>
            </a:r>
          </a:p>
          <a:p>
            <a:pPr lvl="2"/>
            <a:r>
              <a:rPr lang="en-US" dirty="0" smtClean="0"/>
              <a:t>Doodle poll </a:t>
            </a:r>
            <a:r>
              <a:rPr lang="en-US" dirty="0" smtClean="0"/>
              <a:t>posted</a:t>
            </a:r>
            <a:endParaRPr lang="en-US" dirty="0"/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class</a:t>
            </a:r>
          </a:p>
          <a:p>
            <a:pPr lvl="1"/>
            <a:r>
              <a:rPr lang="en-US" dirty="0" smtClean="0">
                <a:latin typeface="Arial" charset="0"/>
              </a:rPr>
              <a:t>Binary f</a:t>
            </a:r>
            <a:r>
              <a:rPr lang="en-US" dirty="0" smtClean="0">
                <a:latin typeface="Arial" charset="0"/>
              </a:rPr>
              <a:t>ile </a:t>
            </a:r>
            <a:r>
              <a:rPr lang="en-US" dirty="0" smtClean="0">
                <a:latin typeface="Arial" charset="0"/>
              </a:rPr>
              <a:t>I/</a:t>
            </a:r>
            <a:r>
              <a:rPr lang="en-US" dirty="0" smtClean="0">
                <a:latin typeface="Arial" charset="0"/>
              </a:rPr>
              <a:t>O</a:t>
            </a:r>
          </a:p>
          <a:p>
            <a:pPr lvl="1"/>
            <a:r>
              <a:rPr lang="en-US" dirty="0" smtClean="0">
                <a:latin typeface="Arial" charset="0"/>
              </a:rPr>
              <a:t>Character I/O</a:t>
            </a:r>
          </a:p>
          <a:p>
            <a:pPr lvl="1"/>
            <a:r>
              <a:rPr lang="en-US" dirty="0" smtClean="0">
                <a:latin typeface="Arial" charset="0"/>
              </a:rPr>
              <a:t>Line I/O</a:t>
            </a:r>
            <a:endParaRPr lang="en-US" dirty="0" smtClean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A246F8-CE2D-DD45-B604-C24795085DAF}" type="datetime1">
              <a:rPr lang="en-US" sz="1200" smtClean="0">
                <a:latin typeface="Garamond" charset="0"/>
              </a:rPr>
              <a:t>4/22/16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B20B38-DAD4-524E-BA8C-1CAA6086D639}" type="slidenum">
              <a:rPr lang="en-US" sz="1200" smtClean="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File I/O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Open file: </a:t>
            </a:r>
            <a:r>
              <a:rPr lang="en-US">
                <a:latin typeface="Courier New" charset="0"/>
                <a:cs typeface="Courier New" charset="0"/>
              </a:rPr>
              <a:t>FILE *fopen(</a:t>
            </a:r>
            <a:r>
              <a:rPr lang="en-US" i="1">
                <a:latin typeface="Arial" charset="0"/>
              </a:rPr>
              <a:t>filename</a:t>
            </a:r>
            <a:r>
              <a:rPr lang="en-US">
                <a:latin typeface="Arial" charset="0"/>
              </a:rPr>
              <a:t>, </a:t>
            </a:r>
            <a:r>
              <a:rPr lang="en-US" i="1">
                <a:latin typeface="Arial" charset="0"/>
              </a:rPr>
              <a:t>file_access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r>
              <a:rPr lang="en-US">
                <a:latin typeface="Arial" charset="0"/>
              </a:rPr>
              <a:t>Close file: </a:t>
            </a:r>
            <a:r>
              <a:rPr lang="en-US">
                <a:latin typeface="Courier New" charset="0"/>
                <a:cs typeface="Courier New" charset="0"/>
              </a:rPr>
              <a:t>fclose</a:t>
            </a:r>
            <a:r>
              <a:rPr lang="en-US">
                <a:latin typeface="Arial" charset="0"/>
              </a:rPr>
              <a:t>(</a:t>
            </a:r>
            <a:r>
              <a:rPr lang="en-US" i="1">
                <a:latin typeface="Arial" charset="0"/>
              </a:rPr>
              <a:t>file_handle</a:t>
            </a:r>
            <a:r>
              <a:rPr lang="en-US">
                <a:latin typeface="Arial" charset="0"/>
              </a:rPr>
              <a:t>)</a:t>
            </a:r>
          </a:p>
          <a:p>
            <a:r>
              <a:rPr lang="en-US">
                <a:latin typeface="Arial" charset="0"/>
              </a:rPr>
              <a:t>Formatted I/O: 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fprintf(</a:t>
            </a:r>
            <a:r>
              <a:rPr lang="en-US" sz="2800" i="1">
                <a:latin typeface="Arial" charset="0"/>
              </a:rPr>
              <a:t>file_handle, format_specifier, 0+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fscanf(</a:t>
            </a:r>
            <a:r>
              <a:rPr lang="en-US" sz="2800" i="1">
                <a:latin typeface="Arial" charset="0"/>
              </a:rPr>
              <a:t>file_handle, format_specifier, 0+ variables</a:t>
            </a:r>
            <a:r>
              <a:rPr lang="en-US">
                <a:latin typeface="Courier New" charset="0"/>
                <a:cs typeface="Courier New" charset="0"/>
              </a:rPr>
              <a:t>)</a:t>
            </a:r>
          </a:p>
          <a:p>
            <a:pPr lvl="1"/>
            <a:endParaRPr lang="en-US">
              <a:latin typeface="Arial" charset="0"/>
            </a:endParaRPr>
          </a:p>
          <a:p>
            <a:endParaRPr lang="en-US">
              <a:latin typeface="Courier New" charset="0"/>
              <a:cs typeface="Courier New" charset="0"/>
            </a:endParaRP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3F2363-9C08-FD41-B188-7A53DDFB37E8}" type="datetime1">
              <a:rPr lang="en-US" smtClean="0">
                <a:latin typeface="Garamond" charset="0"/>
              </a:rPr>
              <a:t>4/22/16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0F4C71-8329-044C-9869-B3E760673AD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File I/O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Write a program to:</a:t>
            </a:r>
          </a:p>
          <a:p>
            <a:pPr lvl="1"/>
            <a:r>
              <a:rPr lang="en-US">
                <a:latin typeface="Arial" charset="0"/>
              </a:rPr>
              <a:t>Read three integer values from the file </a:t>
            </a:r>
            <a:r>
              <a:rPr lang="en-US">
                <a:latin typeface="Courier New" charset="0"/>
                <a:cs typeface="Courier New" charset="0"/>
              </a:rPr>
              <a:t>myinput.txt</a:t>
            </a:r>
          </a:p>
          <a:p>
            <a:pPr lvl="1"/>
            <a:r>
              <a:rPr lang="en-US">
                <a:latin typeface="Arial" charset="0"/>
              </a:rPr>
              <a:t>Determine sum and average</a:t>
            </a:r>
          </a:p>
          <a:p>
            <a:pPr lvl="1"/>
            <a:r>
              <a:rPr lang="en-US">
                <a:latin typeface="Arial" charset="0"/>
              </a:rPr>
              <a:t>Write the original three values as well as the sum and average to the file </a:t>
            </a:r>
            <a:r>
              <a:rPr lang="en-US">
                <a:latin typeface="Courier New" charset="0"/>
                <a:cs typeface="Courier New" charset="0"/>
              </a:rPr>
              <a:t>myoutput.txt</a:t>
            </a:r>
          </a:p>
          <a:p>
            <a:r>
              <a:rPr lang="en-US">
                <a:latin typeface="Arial" charset="0"/>
                <a:cs typeface="Courier New" charset="0"/>
              </a:rPr>
              <a:t>Note that: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The program should exit if an error occurs in opening a file</a:t>
            </a:r>
          </a:p>
          <a:p>
            <a:pPr lvl="1"/>
            <a:endParaRPr lang="en-US">
              <a:latin typeface="Arial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D3D1AB-F7B9-D54B-A547-19E667C20000}" type="datetime1">
              <a:rPr lang="en-US" sz="1200" smtClean="0">
                <a:latin typeface="Garamond" charset="0"/>
              </a:rPr>
              <a:t>4/22/16</a:t>
            </a:fld>
            <a:endParaRPr lang="en-US" sz="1200">
              <a:latin typeface="Garamond" charset="0"/>
            </a:endParaRP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B03BCB-345F-1347-BEE9-01D4372712C3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40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void main()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Input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FILE *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Output file pointer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 x, y, z, sum;	// Input values and sum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double 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;		// Average of x, y, and z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Open input file, exit if error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myinput.txt","r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myinput.txt\n");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// Can actually open file as part of conditional statement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if ((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outfile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myoutput.txt","w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"))==NULL)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{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("Error opening myoutput.txt\n");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	return;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b="1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b="1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3B1913-E41F-584E-BD16-C5AB3A38D160}" type="datetime1">
              <a:rPr lang="en-US" sz="1200" smtClean="0">
                <a:latin typeface="Garamond" charset="0"/>
              </a:rPr>
              <a:t>4/22/16</a:t>
            </a:fld>
            <a:endParaRPr lang="en-US" sz="1200">
              <a:latin typeface="Garamond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F2F601-F21C-0944-B237-EBBDF49CB6F5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16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The program (part 2)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sz="1400">
              <a:latin typeface="Arial" charset="0"/>
            </a:endParaRPr>
          </a:p>
          <a:p>
            <a:pPr>
              <a:buFont typeface="Arial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latin typeface="Courier New" charset="0"/>
                <a:cs typeface="Courier New" charset="0"/>
              </a:rPr>
              <a:t>// Read the three values 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fscanf(infile, "%d %d %d", &amp;x, &amp;y, &amp;z);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Compute sum and average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sum = x + y + z;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avg = sum / 3.0;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print out values</a:t>
            </a:r>
          </a:p>
          <a:p>
            <a:pPr>
              <a:buFont typeface="Arial" charset="0"/>
              <a:buNone/>
            </a:pPr>
            <a:r>
              <a:rPr lang="fr-FR" sz="1400" b="1">
                <a:latin typeface="Courier New" charset="0"/>
                <a:cs typeface="Courier New" charset="0"/>
              </a:rPr>
              <a:t>	fprintf(outfile, "Values: %d, %d, %d\n", x, y, z);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"Sum: %d\n",sum);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fprintf(outfile, "Avg: %lf\n",avg);</a:t>
            </a:r>
          </a:p>
          <a:p>
            <a:pPr>
              <a:buFont typeface="Arial" charset="0"/>
              <a:buNone/>
            </a:pPr>
            <a:endParaRPr lang="en-US" sz="1400" b="1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// close the files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fclose(infile);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	fclose(outfile);</a:t>
            </a:r>
          </a:p>
          <a:p>
            <a:pPr>
              <a:buFont typeface="Arial" charset="0"/>
              <a:buNone/>
            </a:pPr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buFont typeface="Arial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CEA110-33D8-D045-ACE8-84E9691B5FBC}" type="datetime1">
              <a:rPr lang="en-US" sz="1200" smtClean="0">
                <a:latin typeface="Garamond" charset="0"/>
              </a:rPr>
              <a:t>4/22/16</a:t>
            </a:fld>
            <a:endParaRPr lang="en-US" sz="1200">
              <a:latin typeface="Garamond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0E618-8352-E845-8B67-E52DE93860F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59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File i/o function calls: unformatted I/O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fwrite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fread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200" i="1" dirty="0" smtClean="0">
                <a:ea typeface="+mn-ea"/>
              </a:rPr>
              <a:t>pointer, element size, # elements, </a:t>
            </a:r>
            <a:r>
              <a:rPr lang="en-US" sz="2200" i="1" dirty="0" err="1" smtClean="0">
                <a:ea typeface="+mn-ea"/>
              </a:rPr>
              <a:t>file_handle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pointer: </a:t>
            </a:r>
            <a:r>
              <a:rPr lang="en-US" dirty="0" smtClean="0">
                <a:ea typeface="+mn-ea"/>
                <a:cs typeface="Courier New" pitchFamily="49" charset="0"/>
              </a:rPr>
              <a:t>address of data to be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Typically an array, although can be scalar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element size:</a:t>
            </a:r>
            <a:r>
              <a:rPr lang="en-US" dirty="0" smtClean="0">
                <a:ea typeface="+mn-ea"/>
                <a:cs typeface="Courier New" pitchFamily="49" charset="0"/>
              </a:rPr>
              <a:t> Size of each element in array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smtClean="0">
                <a:ea typeface="+mn-ea"/>
                <a:cs typeface="Courier New" pitchFamily="49" charset="0"/>
              </a:rPr>
              <a:t># elements:</a:t>
            </a:r>
            <a:r>
              <a:rPr lang="en-US" dirty="0" smtClean="0">
                <a:ea typeface="+mn-ea"/>
                <a:cs typeface="Courier New" pitchFamily="49" charset="0"/>
              </a:rPr>
              <a:t> Number of elements in array</a:t>
            </a:r>
            <a:endParaRPr lang="en-US" i="1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i="1" dirty="0" err="1" smtClean="0">
                <a:ea typeface="+mn-ea"/>
                <a:cs typeface="Courier New" pitchFamily="49" charset="0"/>
              </a:rPr>
              <a:t>file_handle</a:t>
            </a:r>
            <a:r>
              <a:rPr lang="en-US" i="1" dirty="0" smtClean="0">
                <a:ea typeface="+mn-ea"/>
                <a:cs typeface="Courier New" pitchFamily="49" charset="0"/>
              </a:rPr>
              <a:t>:</a:t>
            </a:r>
            <a:r>
              <a:rPr lang="en-US" dirty="0" smtClean="0">
                <a:ea typeface="+mn-ea"/>
                <a:cs typeface="Courier New" pitchFamily="49" charset="0"/>
              </a:rPr>
              <a:t> is address returned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fopen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Returns # of elements actually read/written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If &lt; # elements requested, either error or EOF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33D143-E4ED-BF4E-86EB-1B8CB0AD4696}" type="datetime1">
              <a:rPr lang="en-US" smtClean="0">
                <a:latin typeface="Garamond" charset="0"/>
              </a:rPr>
              <a:t>4/22/16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1029C0-4DF7-B946-A6BF-9D4F0622BA0C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235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Unformatted I/O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One benefit—ability to read/write entire array at once</a:t>
            </a:r>
          </a:p>
          <a:p>
            <a:r>
              <a:rPr lang="en-US">
                <a:latin typeface="Arial" charset="0"/>
              </a:rPr>
              <a:t>For example:</a:t>
            </a:r>
          </a:p>
          <a:p>
            <a:pPr lvl="1"/>
            <a:r>
              <a:rPr lang="en-US">
                <a:latin typeface="Arial" charset="0"/>
              </a:rPr>
              <a:t>Given int x[100];</a:t>
            </a:r>
          </a:p>
          <a:p>
            <a:pPr lvl="1"/>
            <a:r>
              <a:rPr lang="en-US">
                <a:latin typeface="Arial" charset="0"/>
              </a:rPr>
              <a:t>Can read array from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n = fread(x, sizeof(int), 100, fp);</a:t>
            </a:r>
          </a:p>
          <a:p>
            <a:pPr lvl="3"/>
            <a:r>
              <a:rPr lang="en-US">
                <a:latin typeface="Arial" charset="0"/>
              </a:rPr>
              <a:t>n should equal 100</a:t>
            </a:r>
          </a:p>
          <a:p>
            <a:pPr lvl="1"/>
            <a:r>
              <a:rPr lang="en-US">
                <a:latin typeface="Arial" charset="0"/>
              </a:rPr>
              <a:t>Can write array to file pointed to by fp: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fwrite(x, sizeof(int), 100, fp);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3F695C-87AE-A84A-9231-7B5A69C06A8A}" type="datetime1">
              <a:rPr lang="en-US" smtClean="0">
                <a:latin typeface="Garamond" charset="0"/>
              </a:rPr>
              <a:t>4/22/16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D3ABE8-2D96-F248-A14E-8C2B6D2B78FD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25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End of file/error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Two ways to check for end of file: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Formatted I/O: Check if </a:t>
            </a:r>
            <a:r>
              <a:rPr lang="en-US" sz="2400">
                <a:latin typeface="Courier New" charset="0"/>
                <a:cs typeface="Courier New" charset="0"/>
              </a:rPr>
              <a:t>fscanf() == EOF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More common: do fscanf() as part of loop condition, and continue while EOF not reached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e.g. </a:t>
            </a:r>
            <a:r>
              <a:rPr lang="en-US" sz="2000">
                <a:latin typeface="Courier New" charset="0"/>
                <a:cs typeface="Courier New" charset="0"/>
              </a:rPr>
              <a:t>while (fscanf(fp,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%d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sz="2000">
                <a:latin typeface="Courier New" charset="0"/>
                <a:cs typeface="Courier New" charset="0"/>
              </a:rPr>
              <a:t>, &amp;y) != EOF)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Unformatted: </a:t>
            </a:r>
            <a:r>
              <a:rPr lang="en-US" sz="2400">
                <a:latin typeface="Courier New" charset="0"/>
                <a:cs typeface="Courier New" charset="0"/>
              </a:rPr>
              <a:t>feof(</a:t>
            </a:r>
            <a:r>
              <a:rPr lang="en-US" sz="2400" i="1">
                <a:latin typeface="Courier New" charset="0"/>
                <a:cs typeface="Courier New" charset="0"/>
              </a:rPr>
              <a:t>file_handle);</a:t>
            </a:r>
            <a:endParaRPr lang="en-US" sz="24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Note: both functions indicate EOF after failed read operation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Must try to read data and discover that there</a:t>
            </a:r>
            <a:r>
              <a:rPr lang="ja-JP" altLang="en-US" sz="2400">
                <a:latin typeface="Arial" charset="0"/>
                <a:cs typeface="Courier New" charset="0"/>
              </a:rPr>
              <a:t>’</a:t>
            </a:r>
            <a:r>
              <a:rPr lang="en-US" sz="2400">
                <a:latin typeface="Arial" charset="0"/>
                <a:cs typeface="Courier New" charset="0"/>
              </a:rPr>
              <a:t>s nothing to read before testing for EOF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  <a:cs typeface="Courier New" charset="0"/>
              </a:rPr>
              <a:t>Checking for error (unformatted only): </a:t>
            </a:r>
            <a:r>
              <a:rPr lang="en-US" sz="2800">
                <a:latin typeface="Courier New" charset="0"/>
                <a:cs typeface="Courier New" charset="0"/>
              </a:rPr>
              <a:t>ferror(file_handle);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8D33A1-F1F3-4E45-A81E-E64349186299}" type="datetime1">
              <a:rPr lang="en-US" smtClean="0">
                <a:latin typeface="Garamond" charset="0"/>
              </a:rPr>
              <a:t>4/22/16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7DBB6D-4763-CB4F-9929-3EB97B34363E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7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9167</TotalTime>
  <Words>1056</Words>
  <Application>Microsoft Macintosh PowerPoint</Application>
  <PresentationFormat>On-screen Show (4:3)</PresentationFormat>
  <Paragraphs>279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EECE.2160 ECE Application Programming</vt:lpstr>
      <vt:lpstr>Lecture outline</vt:lpstr>
      <vt:lpstr>Review: File I/O</vt:lpstr>
      <vt:lpstr>Example: File I/O</vt:lpstr>
      <vt:lpstr>The program (part 1)</vt:lpstr>
      <vt:lpstr>The program (part 2)</vt:lpstr>
      <vt:lpstr>File i/o function calls: unformatted I/O</vt:lpstr>
      <vt:lpstr>Unformatted I/O (cont.)</vt:lpstr>
      <vt:lpstr>End of file/error</vt:lpstr>
      <vt:lpstr>Character I/O</vt:lpstr>
      <vt:lpstr>Common uses</vt:lpstr>
      <vt:lpstr>Line I/O</vt:lpstr>
      <vt:lpstr>Generic I/O</vt:lpstr>
      <vt:lpstr>Examples</vt:lpstr>
      <vt:lpstr>Examples (cont.)</vt:lpstr>
      <vt:lpstr>Examples (cont.)</vt:lpstr>
      <vt:lpstr>Next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16.216 ECE Application Programming</dc:title>
  <dc:creator>geigerm</dc:creator>
  <cp:lastModifiedBy>Michael Geiger</cp:lastModifiedBy>
  <cp:revision>1714</cp:revision>
  <dcterms:created xsi:type="dcterms:W3CDTF">2006-04-03T05:03:01Z</dcterms:created>
  <dcterms:modified xsi:type="dcterms:W3CDTF">2016-04-22T20:32:42Z</dcterms:modified>
</cp:coreProperties>
</file>